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01" r:id="rId3"/>
    <p:sldId id="302" r:id="rId4"/>
    <p:sldId id="258" r:id="rId5"/>
    <p:sldId id="264" r:id="rId6"/>
    <p:sldId id="294" r:id="rId7"/>
    <p:sldId id="262" r:id="rId8"/>
    <p:sldId id="263" r:id="rId9"/>
    <p:sldId id="259" r:id="rId10"/>
    <p:sldId id="260" r:id="rId11"/>
    <p:sldId id="261" r:id="rId12"/>
    <p:sldId id="265" r:id="rId13"/>
    <p:sldId id="266" r:id="rId14"/>
    <p:sldId id="295" r:id="rId15"/>
    <p:sldId id="296" r:id="rId16"/>
    <p:sldId id="297" r:id="rId17"/>
    <p:sldId id="298" r:id="rId18"/>
    <p:sldId id="299" r:id="rId19"/>
    <p:sldId id="268" r:id="rId20"/>
    <p:sldId id="300" r:id="rId21"/>
    <p:sldId id="304" r:id="rId22"/>
    <p:sldId id="270" r:id="rId23"/>
    <p:sldId id="271" r:id="rId24"/>
    <p:sldId id="272" r:id="rId25"/>
    <p:sldId id="283" r:id="rId26"/>
    <p:sldId id="305" r:id="rId27"/>
    <p:sldId id="306" r:id="rId28"/>
    <p:sldId id="303" r:id="rId29"/>
    <p:sldId id="273" r:id="rId30"/>
    <p:sldId id="269" r:id="rId31"/>
    <p:sldId id="274" r:id="rId32"/>
    <p:sldId id="275" r:id="rId33"/>
    <p:sldId id="276" r:id="rId34"/>
    <p:sldId id="277" r:id="rId35"/>
    <p:sldId id="284" r:id="rId36"/>
    <p:sldId id="285" r:id="rId37"/>
    <p:sldId id="307" r:id="rId38"/>
    <p:sldId id="308" r:id="rId39"/>
    <p:sldId id="286" r:id="rId40"/>
    <p:sldId id="287" r:id="rId41"/>
    <p:sldId id="310" r:id="rId42"/>
    <p:sldId id="288" r:id="rId43"/>
    <p:sldId id="289" r:id="rId44"/>
    <p:sldId id="309" r:id="rId45"/>
    <p:sldId id="290" r:id="rId46"/>
    <p:sldId id="291" r:id="rId47"/>
    <p:sldId id="292" r:id="rId48"/>
    <p:sldId id="293"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1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8D973-4A1A-4A08-8E22-8FE3C5EB0D1F}" type="datetimeFigureOut">
              <a:rPr lang="en-US" smtClean="0"/>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A79FB-50D5-4F56-8680-D6107E1A12A0}" type="slidenum">
              <a:rPr lang="en-US" smtClean="0"/>
              <a:pPr/>
              <a:t>‹#›</a:t>
            </a:fld>
            <a:endParaRPr lang="en-US"/>
          </a:p>
        </p:txBody>
      </p:sp>
    </p:spTree>
    <p:extLst>
      <p:ext uri="{BB962C8B-B14F-4D97-AF65-F5344CB8AC3E}">
        <p14:creationId xmlns:p14="http://schemas.microsoft.com/office/powerpoint/2010/main" val="8516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F1D5C4A-9BD4-4273-85A5-31B352F0078F}" type="slidenum">
              <a:rPr lang="en-US" altLang="en-US"/>
              <a:pPr/>
              <a:t>1</a:t>
            </a:fld>
            <a:endParaRPr lang="en-US" altLang="en-US"/>
          </a:p>
        </p:txBody>
      </p:sp>
      <p:sp>
        <p:nvSpPr>
          <p:cNvPr id="2211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211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altLang="en-US" sz="1000" b="0" i="1">
                <a:latin typeface="Times New Roman" pitchFamily="18" charset="0"/>
              </a:rPr>
              <a:t>1</a:t>
            </a:r>
          </a:p>
        </p:txBody>
      </p:sp>
      <p:sp>
        <p:nvSpPr>
          <p:cNvPr id="2211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211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21190" name="Rectangle 6"/>
          <p:cNvSpPr>
            <a:spLocks noGrp="1" noRot="1" noChangeAspect="1" noChangeArrowheads="1" noTextEdit="1"/>
          </p:cNvSpPr>
          <p:nvPr>
            <p:ph type="sldImg"/>
          </p:nvPr>
        </p:nvSpPr>
        <p:spPr>
          <a:ln w="12700" cap="flat">
            <a:solidFill>
              <a:schemeClr val="tx1"/>
            </a:solidFill>
          </a:ln>
        </p:spPr>
      </p:sp>
      <p:sp>
        <p:nvSpPr>
          <p:cNvPr id="221191" name="Rectangle 7"/>
          <p:cNvSpPr>
            <a:spLocks noGrp="1" noChangeArrowheads="1"/>
          </p:cNvSpPr>
          <p:nvPr>
            <p:ph type="body" idx="1"/>
          </p:nvPr>
        </p:nvSpPr>
        <p:spPr>
          <a:ln/>
        </p:spPr>
        <p:txBody>
          <a:bodyPr lIns="90488" tIns="44450" rIns="90488" bIns="44450"/>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B6EB26-7808-4AC4-8AFE-6A706ACB766D}" type="slidenum">
              <a:rPr lang="en-US">
                <a:latin typeface="Times New Roman" pitchFamily="18" charset="0"/>
              </a:rPr>
              <a:pPr eaLnBrk="1" hangingPunct="1"/>
              <a:t>14</a:t>
            </a:fld>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5AD1AC-4064-4200-9557-627ECD390485}" type="slidenum">
              <a:rPr lang="en-US">
                <a:latin typeface="Times New Roman" pitchFamily="18" charset="0"/>
              </a:rPr>
              <a:pPr eaLnBrk="1" hangingPunct="1"/>
              <a:t>15</a:t>
            </a:fld>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0868C-DC70-4990-B257-43DC5F249DF7}" type="slidenum">
              <a:rPr lang="en-US">
                <a:latin typeface="Times New Roman" pitchFamily="18" charset="0"/>
              </a:rPr>
              <a:pPr eaLnBrk="1" hangingPunct="1"/>
              <a:t>16</a:t>
            </a:fld>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8E5A1C-CA53-44A0-902C-DB4B0A0BDB95}" type="slidenum">
              <a:rPr lang="en-US">
                <a:latin typeface="Times New Roman" pitchFamily="18" charset="0"/>
              </a:rPr>
              <a:pPr eaLnBrk="1" hangingPunct="1"/>
              <a:t>17</a:t>
            </a:fld>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887B90-2A44-4561-A714-26AB045A93B6}" type="slidenum">
              <a:rPr lang="en-US">
                <a:latin typeface="Times New Roman" pitchFamily="18" charset="0"/>
              </a:rPr>
              <a:pPr eaLnBrk="1" hangingPunct="1"/>
              <a:t>18</a:t>
            </a:fld>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2CF50-86C0-4FCC-A9B1-49329977B9E0}" type="slidenum">
              <a:rPr lang="en-US" altLang="en-US"/>
              <a:pPr/>
              <a:t>19</a:t>
            </a:fld>
            <a:endParaRPr lang="en-US"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refraction, reflection, refraction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233D13-5367-4A1B-A959-68C440547A96}" type="slidenum">
              <a:rPr lang="en-US">
                <a:latin typeface="Times New Roman" pitchFamily="18" charset="0"/>
              </a:rPr>
              <a:pPr eaLnBrk="1" hangingPunct="1"/>
              <a:t>20</a:t>
            </a:fld>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63BF60-FD12-4917-9645-00D61A98FF8B}" type="slidenum">
              <a:rPr lang="en-US" smtClean="0">
                <a:latin typeface="Times New Roman" pitchFamily="18" charset="0"/>
              </a:rPr>
              <a:pPr eaLnBrk="1" hangingPunct="1"/>
              <a:t>21</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79A8D220-6275-4631-AF5D-721A3B035C86}" type="slidenum">
              <a:rPr lang="en-US"/>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808E3E83-9A7C-4D6F-AA20-77F5C209969E}"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D2E007-F03A-48D7-AE95-E95768FF4FEF}" type="slidenum">
              <a:rPr lang="en-US" smtClean="0">
                <a:latin typeface="Times New Roman" pitchFamily="18" charset="0"/>
              </a:rPr>
              <a:pPr eaLnBrk="1" hangingPunct="1"/>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0C20E-4BCE-4BAB-B495-319B4E6DE642}" type="slidenum">
              <a:rPr lang="en-US" smtClean="0">
                <a:latin typeface="Times New Roman" pitchFamily="18" charset="0"/>
              </a:rPr>
              <a:pPr eaLnBrk="1" hangingPunct="1"/>
              <a:t>26</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CAD894-2823-44A1-8FC9-F9774070E5A9}" type="slidenum">
              <a:rPr lang="en-US" smtClean="0">
                <a:latin typeface="Times New Roman" pitchFamily="18" charset="0"/>
              </a:rPr>
              <a:pPr eaLnBrk="1" hangingPunct="1"/>
              <a:t>27</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FF00"/>
                </a:solidFill>
              </a:rPr>
              <a:t>Is the 5th-order rainbow observable?</a:t>
            </a:r>
            <a:br>
              <a:rPr lang="en-US" smtClean="0">
                <a:solidFill>
                  <a:srgbClr val="00FF00"/>
                </a:solidFill>
              </a:rPr>
            </a:br>
            <a:r>
              <a:rPr lang="en-US" smtClean="0">
                <a:solidFill>
                  <a:srgbClr val="00FFFF"/>
                </a:solidFill>
              </a:rPr>
              <a:t/>
            </a:r>
            <a:br>
              <a:rPr lang="en-US" smtClean="0">
                <a:solidFill>
                  <a:srgbClr val="00FFFF"/>
                </a:solidFill>
              </a:rPr>
            </a:br>
            <a:r>
              <a:rPr lang="en-US" smtClean="0">
                <a:solidFill>
                  <a:srgbClr val="00FFFF"/>
                </a:solidFill>
              </a:rPr>
              <a:t>The 5th- and 6th-order rainbows are situated in Alexander's dark band between the primary- and secondary rainbows (R:42° and R:51° respectively: the two ‘common' rainbows, or 1st- and 2nd-order rainbows). The 3th, 4th, 5th, 6th, 7th. and so on -order rainbows are the so-called high-order rainbows or 'laboratory rainbows' (as I call them): they are produced by multiple reflections of sunlight inside water-droplets and are sadly enough unobservable in nature (these bows re very broad and weak: if it wasn't because of it's angular proximity to the sun, the 3th-order rainbow should be well observable, but the irradiating effect of Newton's zero-order rainbow spoils the show (the zero-order rainbow is the backward transmitted sunlight through the spherical raindrops, creating an area in the sky of an almost uniform brilliance: a diffuse glow around the sun...). Now: some of you already know that by looking through a 90° prism (not a 60° prism) you can bring all the spectral colors of the (primary) rainbow back to white: as long as you know how to hold the prism you will see the primary bow as a very bright, sharp-edged white arc + an adjacent system of at least 5 or 6 sharp supernumerary arcs ! For those who are unfamiliar with this technique: you MUST try this out ! By adding a polarisation-filter to the prism you can make the arcs even brighter! (the rainbow is one of the most polarized phenomena in nature).</a:t>
            </a:r>
            <a:br>
              <a:rPr lang="en-US" smtClean="0">
                <a:solidFill>
                  <a:srgbClr val="00FFFF"/>
                </a:solidFill>
              </a:rPr>
            </a:br>
            <a:r>
              <a:rPr lang="en-US" smtClean="0">
                <a:solidFill>
                  <a:srgbClr val="00FFFF"/>
                </a:solidFill>
              </a:rPr>
              <a:t/>
            </a:r>
            <a:br>
              <a:rPr lang="en-US" smtClean="0">
                <a:solidFill>
                  <a:srgbClr val="00FFFF"/>
                </a:solidFill>
              </a:rPr>
            </a:br>
            <a:endParaRPr lang="en-US" smtClean="0">
              <a:solidFill>
                <a:srgbClr val="00FF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262634-6B1A-4813-BC44-35D29B4FF1EA}" type="slidenum">
              <a:rPr lang="en-US" smtClean="0">
                <a:latin typeface="Times New Roman" pitchFamily="18" charset="0"/>
              </a:rPr>
              <a:pPr eaLnBrk="1" hangingPunct="1"/>
              <a:t>28</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8438819-6495-4724-A7E6-803B3F6F8B84}" type="slidenum">
              <a:rPr lang="en-US"/>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Notice the contrast between the sky inside the arc and outside it. When one studies the refraction of sunlight on a raindrop one finds that there are many rays emerging at angles smaller than the </a:t>
            </a:r>
            <a:r>
              <a:rPr lang="en-US" i="1" smtClean="0"/>
              <a:t>rainbow ray</a:t>
            </a:r>
            <a:r>
              <a:rPr lang="en-US" smtClean="0"/>
              <a:t>, but essentially no light from single internal reflections at angles greater than this ray. Thus there is a lot of light within the bow, and very little beyond it. Because this light is a mix of all the rainbow colors, it is white. In the case of the secondary rainbow, the </a:t>
            </a:r>
            <a:r>
              <a:rPr lang="en-US" i="1" smtClean="0"/>
              <a:t>rainbow ray</a:t>
            </a:r>
            <a:r>
              <a:rPr lang="en-US" smtClean="0"/>
              <a:t> is the smallest angle and there are many rays emerging at angles greater than this one. Therefore the two bows combine to define a dark region between them - called Alexander's Dark Band, in honor of Alexander of Aphrodisias who discussed it some 1800 years ago! </a:t>
            </a:r>
          </a:p>
          <a:p>
            <a:pPr eaLnBrk="1" hangingPunct="1"/>
            <a:endParaRPr lang="en-US" smtClean="0"/>
          </a:p>
          <a:p>
            <a:pPr eaLnBrk="1" hangingPunct="1"/>
            <a:r>
              <a:rPr lang="en-US" b="1" smtClean="0"/>
              <a:t>Notice that the sky inside the rainbow</a:t>
            </a:r>
            <a:r>
              <a:rPr lang="en-US" smtClean="0"/>
              <a:t> is brighter than the sky outside it. That's because the water droplets inside the rainbow reflect and refract sunlight straight back to you, making that part of the sky seem brighter. Raindrops above the rainbow send light away from you.</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28A549F0-9775-4F53-8C5B-FEC5B914A5A7}" type="slidenum">
              <a:rPr lang="en-US"/>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5B7422B6-8664-4C1C-8433-D2B192D8F326}" type="slidenum">
              <a:rPr lang="en-US"/>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14266F16-F97C-43C0-A899-B7FBF4CBB855}"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7986FA-B4BE-4688-B70F-7ADB132258A4}" type="slidenum">
              <a:rPr lang="en-US" smtClean="0">
                <a:latin typeface="Times New Roman" pitchFamily="18" charset="0"/>
              </a:rPr>
              <a:pPr eaLnBrk="1" hangingPunct="1"/>
              <a:t>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1B45-8B1A-402E-97C9-7421314C4FC1}" type="slidenum">
              <a:rPr lang="en-US" altLang="en-US"/>
              <a:pPr/>
              <a:t>4</a:t>
            </a:fld>
            <a:endParaRPr lang="en-US"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151DC-2FB8-47E0-AF94-8476F0311365}" type="slidenum">
              <a:rPr lang="en-US" altLang="en-US"/>
              <a:pPr/>
              <a:t>5</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151DC-2FB8-47E0-AF94-8476F0311365}" type="slidenum">
              <a:rPr lang="en-US" altLang="en-US"/>
              <a:pPr/>
              <a:t>6</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229EB7F0-99E2-4D5C-9316-8A30434C53C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6C19117B-8AAC-445D-91A1-AE0B631FBAE2}"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7517C18D-5F7E-4EFD-884D-C459A76D86F9}"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295400"/>
            <a:ext cx="4267200" cy="5257800"/>
          </a:xfrm>
        </p:spPr>
        <p:txBody>
          <a:bodyPr/>
          <a:lstStyle/>
          <a:p>
            <a:pPr lvl="0"/>
            <a:endParaRPr lang="en-US" noProof="0" smtClean="0"/>
          </a:p>
        </p:txBody>
      </p:sp>
      <p:sp>
        <p:nvSpPr>
          <p:cNvPr id="4" name="Text Placeholder 3"/>
          <p:cNvSpPr>
            <a:spLocks noGrp="1"/>
          </p:cNvSpPr>
          <p:nvPr>
            <p:ph type="body" sz="half" idx="2"/>
          </p:nvPr>
        </p:nvSpPr>
        <p:spPr>
          <a:xfrm>
            <a:off x="4648200" y="1295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1C174BB-2868-42C6-AB82-DEC2DB2902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4267200" cy="5257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t>Physics 1051 Lecture 7 Slide </a:t>
            </a:r>
            <a:fld id="{DAE43BB4-3DCE-4719-9BA1-69B2A4DA50F8}"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2EBD42-1DF2-48BB-9AF7-A2D6713ED794}" type="slidenum">
              <a:rPr lang="en-US"/>
              <a:pPr>
                <a:defRPr/>
              </a:pPr>
              <a:t>‹#›</a:t>
            </a:fld>
            <a:endParaRPr lang="en-US"/>
          </a:p>
        </p:txBody>
      </p:sp>
    </p:spTree>
    <p:extLst>
      <p:ext uri="{BB962C8B-B14F-4D97-AF65-F5344CB8AC3E}">
        <p14:creationId xmlns:p14="http://schemas.microsoft.com/office/powerpoint/2010/main" val="110758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6380-C763-4BC9-BFB3-DE4637CCFA9C}"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6380-C763-4BC9-BFB3-DE4637CCFA9C}"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6380-C763-4BC9-BFB3-DE4637CCFA9C}"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6380-C763-4BC9-BFB3-DE4637CCFA9C}" type="datetimeFigureOut">
              <a:rPr lang="en-US" smtClean="0"/>
              <a:pPr/>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6380-C763-4BC9-BFB3-DE4637CCFA9C}" type="datetimeFigureOut">
              <a:rPr lang="en-US" smtClean="0"/>
              <a:pPr/>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6380-C763-4BC9-BFB3-DE4637CCFA9C}" type="datetimeFigureOut">
              <a:rPr lang="en-US" smtClean="0"/>
              <a:pPr/>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6380-C763-4BC9-BFB3-DE4637CCFA9C}"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6380-C763-4BC9-BFB3-DE4637CCFA9C}"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3AE2-7CB8-4C81-847D-05DB11D3A9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6380-C763-4BC9-BFB3-DE4637CCFA9C}" type="datetimeFigureOut">
              <a:rPr lang="en-US" smtClean="0"/>
              <a:pPr/>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13AE2-7CB8-4C81-847D-05DB11D3A9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B0F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05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slideLayout" Target="../slideLayouts/slideLayout12.xml"/><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4.emf"/><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slideLayout" Target="../slideLayouts/slideLayout13.xml"/><Relationship Id="rId4" Type="http://schemas.openxmlformats.org/officeDocument/2006/relationships/tags" Target="../tags/tag15.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7.xml"/><Relationship Id="rId7" Type="http://schemas.openxmlformats.org/officeDocument/2006/relationships/image" Target="../media/image16.emf"/><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slideLayout" Target="../slideLayouts/slideLayout13.xml"/><Relationship Id="rId4"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hyperlink" Target="http://www.faqs.org/faqs/astronomy/faq/part3/section-13.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41.jpeg"/><Relationship Id="rId5" Type="http://schemas.openxmlformats.org/officeDocument/2006/relationships/hyperlink" Target="http://ww2010.atmos.uiuc.edu/(Gh)/wwhlpr/cirrus.rxml?hret=/guides/mtr/opt/ice/sd.rxml&amp;prv=1" TargetMode="External"/><Relationship Id="rId4" Type="http://schemas.openxmlformats.org/officeDocument/2006/relationships/hyperlink" Target="http://ww2010.atmos.uiuc.edu/(Gh)/wwhlpr/dispersion_refraction.rxml?hret=/guides/mtr/opt/ice/sd.rxml&amp;prv=1"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vmlDrawing" Target="../drawings/vmlDrawing5.vml"/><Relationship Id="rId5" Type="http://schemas.openxmlformats.org/officeDocument/2006/relationships/image" Target="../media/image49.png"/><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vmlDrawing" Target="../drawings/vmlDrawing6.vml"/><Relationship Id="rId5" Type="http://schemas.openxmlformats.org/officeDocument/2006/relationships/image" Target="../media/image53.png"/><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hyperlink" Target="http://www.colorado.edu/physics/2000/polarization/polarizationI.html" TargetMode="Externa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8.wmf"/><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hyperlink" Target="http://www.colorado.edu/physics/2000/polarization/polarizationI.html" TargetMode="Externa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52.xml"/><Relationship Id="rId7" Type="http://schemas.openxmlformats.org/officeDocument/2006/relationships/image" Target="../media/image60.emf"/><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slideLayout" Target="../slideLayouts/slideLayout13.xml"/><Relationship Id="rId4" Type="http://schemas.openxmlformats.org/officeDocument/2006/relationships/tags" Target="../tags/tag53.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63.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 y="1520825"/>
            <a:ext cx="8885237" cy="1481138"/>
          </a:xfrm>
          <a:noFill/>
          <a:ln/>
        </p:spPr>
        <p:txBody>
          <a:bodyPr lIns="90488" tIns="44450" rIns="90488" bIns="44450">
            <a:normAutofit/>
          </a:bodyPr>
          <a:lstStyle/>
          <a:p>
            <a:r>
              <a:rPr lang="en-US" altLang="en-US" sz="2800" dirty="0" smtClean="0">
                <a:solidFill>
                  <a:schemeClr val="tx2"/>
                </a:solidFill>
                <a:latin typeface="Arial Rounded MT Bold" pitchFamily="34" charset="0"/>
              </a:rPr>
              <a:t>Rainbows, Fiber Optics, Sun Dogs, Sun Glasses</a:t>
            </a:r>
            <a:endParaRPr lang="en-US" altLang="en-US" sz="3600" dirty="0">
              <a:latin typeface="Arial Rounded MT Bold" pitchFamily="34" charset="0"/>
            </a:endParaRPr>
          </a:p>
        </p:txBody>
      </p:sp>
      <p:sp>
        <p:nvSpPr>
          <p:cNvPr id="220163" name="Rectangle 3"/>
          <p:cNvSpPr>
            <a:spLocks noGrp="1" noChangeArrowheads="1"/>
          </p:cNvSpPr>
          <p:nvPr>
            <p:ph type="body" idx="1"/>
          </p:nvPr>
        </p:nvSpPr>
        <p:spPr>
          <a:xfrm>
            <a:off x="714375" y="2938463"/>
            <a:ext cx="7515225" cy="1019175"/>
          </a:xfrm>
          <a:noFill/>
          <a:ln/>
        </p:spPr>
        <p:txBody>
          <a:bodyPr lIns="90488" tIns="44450" rIns="90488" bIns="44450">
            <a:normAutofit/>
          </a:bodyPr>
          <a:lstStyle/>
          <a:p>
            <a:pPr>
              <a:lnSpc>
                <a:spcPct val="90000"/>
              </a:lnSpc>
            </a:pPr>
            <a:r>
              <a:rPr lang="en-US" altLang="en-US" sz="2800" dirty="0" smtClean="0">
                <a:solidFill>
                  <a:schemeClr val="tx1"/>
                </a:solidFill>
                <a:latin typeface="Arial Rounded MT Bold" pitchFamily="34" charset="0"/>
              </a:rPr>
              <a:t>sections 26-8 &amp; 25-5</a:t>
            </a:r>
            <a:endParaRPr lang="en-US" altLang="en-US" sz="2800" b="1" dirty="0">
              <a:solidFill>
                <a:schemeClr val="tx1"/>
              </a:solidFill>
              <a:latin typeface="Arial Rounded MT Bold" pitchFamily="34" charset="0"/>
            </a:endParaRPr>
          </a:p>
        </p:txBody>
      </p:sp>
      <p:sp>
        <p:nvSpPr>
          <p:cNvPr id="220164" name="Rectangle 4"/>
          <p:cNvSpPr>
            <a:spLocks noChangeArrowheads="1"/>
          </p:cNvSpPr>
          <p:nvPr/>
        </p:nvSpPr>
        <p:spPr bwMode="auto">
          <a:xfrm>
            <a:off x="714375" y="498475"/>
            <a:ext cx="6494463" cy="641350"/>
          </a:xfrm>
          <a:prstGeom prst="rect">
            <a:avLst/>
          </a:prstGeom>
          <a:noFill/>
          <a:ln w="12700">
            <a:noFill/>
            <a:miter lim="800000"/>
            <a:headEnd/>
            <a:tailEnd/>
          </a:ln>
          <a:effectLst/>
        </p:spPr>
        <p:txBody>
          <a:bodyPr>
            <a:spAutoFit/>
          </a:bodyPr>
          <a:lstStyle/>
          <a:p>
            <a:r>
              <a:rPr lang="en-US" altLang="en-US" sz="3600" b="0" dirty="0">
                <a:solidFill>
                  <a:srgbClr val="FF5050"/>
                </a:solidFill>
              </a:rPr>
              <a:t>Physics 1161:  </a:t>
            </a:r>
            <a:r>
              <a:rPr lang="en-US" altLang="en-US" sz="3600" b="0" dirty="0">
                <a:solidFill>
                  <a:srgbClr val="B163FF"/>
                </a:solidFill>
              </a:rPr>
              <a:t>Lecture </a:t>
            </a:r>
            <a:r>
              <a:rPr lang="en-US" altLang="en-US" sz="3600" b="0" dirty="0" smtClean="0">
                <a:solidFill>
                  <a:srgbClr val="B163FF"/>
                </a:solidFill>
              </a:rPr>
              <a:t> 18</a:t>
            </a:r>
            <a:endParaRPr lang="en-US" altLang="en-US" sz="3600" b="0" dirty="0">
              <a:solidFill>
                <a:srgbClr val="B163FF"/>
              </a:solidFill>
            </a:endParaRPr>
          </a:p>
        </p:txBody>
      </p:sp>
      <p:sp>
        <p:nvSpPr>
          <p:cNvPr id="220165" name="Text Box 5"/>
          <p:cNvSpPr txBox="1">
            <a:spLocks noChangeArrowheads="1"/>
          </p:cNvSpPr>
          <p:nvPr/>
        </p:nvSpPr>
        <p:spPr bwMode="auto">
          <a:xfrm>
            <a:off x="685800" y="4724400"/>
            <a:ext cx="7543800" cy="457200"/>
          </a:xfrm>
          <a:prstGeom prst="rect">
            <a:avLst/>
          </a:prstGeom>
          <a:noFill/>
          <a:ln w="9525">
            <a:noFill/>
            <a:miter lim="800000"/>
            <a:headEnd/>
            <a:tailEnd/>
          </a:ln>
          <a:effectLst/>
        </p:spPr>
        <p:txBody>
          <a:bodyPr>
            <a:spAutoFit/>
          </a:bodyPr>
          <a:lstStyle/>
          <a:p>
            <a:pPr>
              <a:spcBef>
                <a:spcPct val="50000"/>
              </a:spcBef>
            </a:pPr>
            <a:endParaRPr lang="en-US" altLang="en-US">
              <a:solidFill>
                <a:srgbClr val="FF3300"/>
              </a:solidFill>
            </a:endParaRPr>
          </a:p>
        </p:txBody>
      </p:sp>
      <p:sp>
        <p:nvSpPr>
          <p:cNvPr id="220166" name="Text Box 6"/>
          <p:cNvSpPr txBox="1">
            <a:spLocks noChangeArrowheads="1"/>
          </p:cNvSpPr>
          <p:nvPr/>
        </p:nvSpPr>
        <p:spPr bwMode="auto">
          <a:xfrm>
            <a:off x="5734050" y="4373563"/>
            <a:ext cx="2949575" cy="1616075"/>
          </a:xfrm>
          <a:prstGeom prst="rect">
            <a:avLst/>
          </a:prstGeom>
          <a:noFill/>
          <a:ln w="9525">
            <a:noFill/>
            <a:miter lim="800000"/>
            <a:headEnd/>
            <a:tailEnd/>
          </a:ln>
          <a:effectLst/>
        </p:spPr>
        <p:txBody>
          <a:bodyPr>
            <a:spAutoFit/>
          </a:bodyPr>
          <a:lstStyle/>
          <a:p>
            <a:pPr>
              <a:spcBef>
                <a:spcPct val="50000"/>
              </a:spcBef>
            </a:pPr>
            <a:endParaRPr lang="en-US" sz="4000">
              <a:solidFill>
                <a:srgbClr val="00FF00"/>
              </a:solidFill>
            </a:endParaRPr>
          </a:p>
          <a:p>
            <a:pPr>
              <a:spcBef>
                <a:spcPct val="50000"/>
              </a:spcBef>
            </a:pPr>
            <a:endParaRPr lang="en-US" sz="4000">
              <a:solidFill>
                <a:srgbClr val="00FF00"/>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normAutofit/>
          </a:bodyPr>
          <a:lstStyle/>
          <a:p>
            <a:pPr algn="l"/>
            <a:r>
              <a:rPr lang="en-US" sz="4000" dirty="0" smtClean="0"/>
              <a:t>What is the critical angle of a diamond-air boundary?</a:t>
            </a:r>
            <a:endParaRPr lang="en-US" sz="4000" dirty="0"/>
          </a:p>
        </p:txBody>
      </p:sp>
      <p:graphicFrame>
        <p:nvGraphicFramePr>
          <p:cNvPr id="124929" name="Object 1"/>
          <p:cNvGraphicFramePr>
            <a:graphicFrameLocks noChangeAspect="1"/>
          </p:cNvGraphicFramePr>
          <p:nvPr/>
        </p:nvGraphicFramePr>
        <p:xfrm>
          <a:off x="233362" y="1295400"/>
          <a:ext cx="2967038" cy="1524000"/>
        </p:xfrm>
        <a:graphic>
          <a:graphicData uri="http://schemas.openxmlformats.org/presentationml/2006/ole">
            <mc:AlternateContent xmlns:mc="http://schemas.openxmlformats.org/markup-compatibility/2006">
              <mc:Choice xmlns:v="urn:schemas-microsoft-com:vml" Requires="v">
                <p:oleObj spid="_x0000_s1151" name="Equation" r:id="rId4" imgW="939600" imgH="482400" progId="Equation.DSMT4">
                  <p:embed/>
                </p:oleObj>
              </mc:Choice>
              <mc:Fallback>
                <p:oleObj name="Equation" r:id="rId4" imgW="93960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 y="1295400"/>
                        <a:ext cx="2967038"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0" name="Object 2"/>
          <p:cNvGraphicFramePr>
            <a:graphicFrameLocks noChangeAspect="1"/>
          </p:cNvGraphicFramePr>
          <p:nvPr/>
        </p:nvGraphicFramePr>
        <p:xfrm>
          <a:off x="188913" y="2971800"/>
          <a:ext cx="3849687" cy="1524000"/>
        </p:xfrm>
        <a:graphic>
          <a:graphicData uri="http://schemas.openxmlformats.org/presentationml/2006/ole">
            <mc:AlternateContent xmlns:mc="http://schemas.openxmlformats.org/markup-compatibility/2006">
              <mc:Choice xmlns:v="urn:schemas-microsoft-com:vml" Requires="v">
                <p:oleObj spid="_x0000_s1152" name="Equation" r:id="rId6" imgW="1218960" imgH="482400" progId="Equation.DSMT4">
                  <p:embed/>
                </p:oleObj>
              </mc:Choice>
              <mc:Fallback>
                <p:oleObj name="Equation" r:id="rId6" imgW="1218960" imgH="482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2971800"/>
                        <a:ext cx="3849687"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1" name="Object 3"/>
          <p:cNvGraphicFramePr>
            <a:graphicFrameLocks noChangeAspect="1"/>
          </p:cNvGraphicFramePr>
          <p:nvPr/>
        </p:nvGraphicFramePr>
        <p:xfrm>
          <a:off x="188913" y="4876800"/>
          <a:ext cx="3409950" cy="1362075"/>
        </p:xfrm>
        <a:graphic>
          <a:graphicData uri="http://schemas.openxmlformats.org/presentationml/2006/ole">
            <mc:AlternateContent xmlns:mc="http://schemas.openxmlformats.org/markup-compatibility/2006">
              <mc:Choice xmlns:v="urn:schemas-microsoft-com:vml" Requires="v">
                <p:oleObj spid="_x0000_s1153" name="Equation" r:id="rId8" imgW="1079280" imgH="431640" progId="Equation.DSMT4">
                  <p:embed/>
                </p:oleObj>
              </mc:Choice>
              <mc:Fallback>
                <p:oleObj name="Equation" r:id="rId8" imgW="1079280" imgH="4316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913" y="4876800"/>
                        <a:ext cx="3409950"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2" name="Object 4"/>
          <p:cNvGraphicFramePr>
            <a:graphicFrameLocks noChangeAspect="1"/>
          </p:cNvGraphicFramePr>
          <p:nvPr/>
        </p:nvGraphicFramePr>
        <p:xfrm>
          <a:off x="3657600" y="5105400"/>
          <a:ext cx="2927350" cy="800100"/>
        </p:xfrm>
        <a:graphic>
          <a:graphicData uri="http://schemas.openxmlformats.org/presentationml/2006/ole">
            <mc:AlternateContent xmlns:mc="http://schemas.openxmlformats.org/markup-compatibility/2006">
              <mc:Choice xmlns:v="urn:schemas-microsoft-com:vml" Requires="v">
                <p:oleObj spid="_x0000_s1154" name="Equation" r:id="rId10" imgW="927000" imgH="253800" progId="Equation.DSMT4">
                  <p:embed/>
                </p:oleObj>
              </mc:Choice>
              <mc:Fallback>
                <p:oleObj name="Equation" r:id="rId10" imgW="92700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5105400"/>
                        <a:ext cx="29273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3" name="Object 5"/>
          <p:cNvGraphicFramePr>
            <a:graphicFrameLocks noChangeAspect="1"/>
          </p:cNvGraphicFramePr>
          <p:nvPr/>
        </p:nvGraphicFramePr>
        <p:xfrm>
          <a:off x="6553200" y="5105400"/>
          <a:ext cx="1165225" cy="601663"/>
        </p:xfrm>
        <a:graphic>
          <a:graphicData uri="http://schemas.openxmlformats.org/presentationml/2006/ole">
            <mc:AlternateContent xmlns:mc="http://schemas.openxmlformats.org/markup-compatibility/2006">
              <mc:Choice xmlns:v="urn:schemas-microsoft-com:vml" Requires="v">
                <p:oleObj spid="_x0000_s1155" name="Equation" r:id="rId12" imgW="368280" imgH="190440" progId="Equation.DSMT4">
                  <p:embed/>
                </p:oleObj>
              </mc:Choice>
              <mc:Fallback>
                <p:oleObj name="Equation" r:id="rId12" imgW="368280" imgH="19044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5105400"/>
                        <a:ext cx="1165225"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3429000" y="2057400"/>
            <a:ext cx="990600" cy="0"/>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0" y="1708740"/>
            <a:ext cx="2287614" cy="584775"/>
          </a:xfrm>
          <a:prstGeom prst="rect">
            <a:avLst/>
          </a:prstGeom>
        </p:spPr>
        <p:txBody>
          <a:bodyPr wrap="none">
            <a:spAutoFit/>
          </a:bodyPr>
          <a:lstStyle/>
          <a:p>
            <a:r>
              <a:rPr lang="en-US" sz="3200" dirty="0"/>
              <a:t>critical angle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76200"/>
            <a:ext cx="8229600" cy="609600"/>
          </a:xfrm>
        </p:spPr>
        <p:txBody>
          <a:bodyPr>
            <a:normAutofit fontScale="90000"/>
          </a:bodyPr>
          <a:lstStyle/>
          <a:p>
            <a:pPr eaLnBrk="1" hangingPunct="1"/>
            <a:r>
              <a:rPr lang="en-US" dirty="0" smtClean="0"/>
              <a:t>Internal Reflection in Diamond</a:t>
            </a:r>
          </a:p>
        </p:txBody>
      </p:sp>
      <p:sp>
        <p:nvSpPr>
          <p:cNvPr id="11268" name="Rectangle 4"/>
          <p:cNvSpPr>
            <a:spLocks noGrp="1" noChangeArrowheads="1"/>
          </p:cNvSpPr>
          <p:nvPr>
            <p:ph type="body" sz="half" idx="2"/>
          </p:nvPr>
        </p:nvSpPr>
        <p:spPr>
          <a:xfrm>
            <a:off x="4800600" y="3200400"/>
            <a:ext cx="3962400" cy="3429000"/>
          </a:xfrm>
        </p:spPr>
        <p:txBody>
          <a:bodyPr/>
          <a:lstStyle/>
          <a:p>
            <a:pPr eaLnBrk="1" hangingPunct="1">
              <a:lnSpc>
                <a:spcPct val="90000"/>
              </a:lnSpc>
            </a:pPr>
            <a:r>
              <a:rPr lang="en-US" sz="2800" dirty="0" smtClean="0">
                <a:latin typeface="Arial" charset="0"/>
                <a:cs typeface="Arial" charset="0"/>
              </a:rPr>
              <a:t>The critical angle for</a:t>
            </a:r>
            <a:br>
              <a:rPr lang="en-US" sz="2800" dirty="0" smtClean="0">
                <a:latin typeface="Arial" charset="0"/>
                <a:cs typeface="Arial" charset="0"/>
              </a:rPr>
            </a:br>
            <a:r>
              <a:rPr lang="en-US" sz="2800" dirty="0" smtClean="0">
                <a:latin typeface="Arial" charset="0"/>
                <a:cs typeface="Arial" charset="0"/>
              </a:rPr>
              <a:t>diamond in air is</a:t>
            </a:r>
            <a:br>
              <a:rPr lang="en-US" sz="2800" dirty="0" smtClean="0">
                <a:latin typeface="Arial" charset="0"/>
                <a:cs typeface="Arial" charset="0"/>
              </a:rPr>
            </a:br>
            <a:r>
              <a:rPr lang="en-US" sz="2800" dirty="0" smtClean="0">
                <a:latin typeface="Arial" charset="0"/>
                <a:cs typeface="Arial" charset="0"/>
              </a:rPr>
              <a:t>24.5 </a:t>
            </a:r>
            <a:r>
              <a:rPr lang="en-US" sz="2800" baseline="30000" dirty="0" smtClean="0">
                <a:latin typeface="Arial" charset="0"/>
                <a:cs typeface="Arial" charset="0"/>
              </a:rPr>
              <a:t>o</a:t>
            </a:r>
            <a:r>
              <a:rPr lang="en-US" sz="2800" dirty="0" smtClean="0">
                <a:latin typeface="Arial" charset="0"/>
                <a:cs typeface="Arial" charset="0"/>
              </a:rPr>
              <a:t>.</a:t>
            </a:r>
            <a:endParaRPr lang="en-US" sz="2800" baseline="30000" dirty="0" smtClean="0">
              <a:latin typeface="Arial" charset="0"/>
              <a:cs typeface="Arial" charset="0"/>
            </a:endParaRPr>
          </a:p>
          <a:p>
            <a:pPr eaLnBrk="1" hangingPunct="1">
              <a:lnSpc>
                <a:spcPct val="90000"/>
              </a:lnSpc>
            </a:pPr>
            <a:r>
              <a:rPr lang="en-US" sz="2800" dirty="0" smtClean="0">
                <a:latin typeface="Arial" charset="0"/>
                <a:cs typeface="Arial" charset="0"/>
              </a:rPr>
              <a:t>Any ray which strikes the inside surface at an angle greater than 24.5</a:t>
            </a:r>
            <a:r>
              <a:rPr lang="en-US" sz="2800" baseline="30000" dirty="0" smtClean="0">
                <a:latin typeface="Arial" charset="0"/>
                <a:cs typeface="Arial" charset="0"/>
              </a:rPr>
              <a:t>o</a:t>
            </a:r>
            <a:r>
              <a:rPr lang="en-US" sz="2800" dirty="0" smtClean="0">
                <a:latin typeface="Arial" charset="0"/>
                <a:cs typeface="Arial" charset="0"/>
              </a:rPr>
              <a:t> will be totally internally reflected. </a:t>
            </a:r>
          </a:p>
        </p:txBody>
      </p:sp>
      <p:pic>
        <p:nvPicPr>
          <p:cNvPr id="11269" name="Picture 6" descr="diamondinternal1"/>
          <p:cNvPicPr>
            <a:picLocks noGrp="1" noChangeAspect="1" noChangeArrowheads="1"/>
          </p:cNvPicPr>
          <p:nvPr>
            <p:ph type="clipArt" sz="half" idx="1"/>
          </p:nvPr>
        </p:nvPicPr>
        <p:blipFill>
          <a:blip r:embed="rId4" cstate="print"/>
          <a:srcRect/>
          <a:stretch>
            <a:fillRect/>
          </a:stretch>
        </p:blipFill>
        <p:spPr>
          <a:xfrm>
            <a:off x="5181600" y="762000"/>
            <a:ext cx="3352800" cy="2370138"/>
          </a:xfrm>
          <a:noFill/>
        </p:spPr>
      </p:pic>
      <p:pic>
        <p:nvPicPr>
          <p:cNvPr id="11270" name="Picture 7" descr="diamond2"/>
          <p:cNvPicPr>
            <a:picLocks noChangeAspect="1" noChangeArrowheads="1"/>
          </p:cNvPicPr>
          <p:nvPr/>
        </p:nvPicPr>
        <p:blipFill>
          <a:blip r:embed="rId5" cstate="print"/>
          <a:srcRect/>
          <a:stretch>
            <a:fillRect/>
          </a:stretch>
        </p:blipFill>
        <p:spPr bwMode="auto">
          <a:xfrm>
            <a:off x="457200" y="1066799"/>
            <a:ext cx="3962400" cy="549142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6"/>
            <a:ext cx="8229600" cy="2087563"/>
          </a:xfrm>
        </p:spPr>
        <p:txBody>
          <a:bodyPr>
            <a:normAutofit fontScale="90000"/>
          </a:bodyPr>
          <a:lstStyle/>
          <a:p>
            <a:pPr algn="l"/>
            <a:r>
              <a:rPr lang="en-US" sz="3200" dirty="0" smtClean="0"/>
              <a:t>The diagrams show incident rays approaching a boundary with a second medium. The relative indices of refraction of the two media are indicated.  In which diagram will total internal reflection occur, providing the angle of incidence exceeds the critical angle?</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12575747"/>
              </p:ext>
            </p:extLst>
          </p:nvPr>
        </p:nvGraphicFramePr>
        <p:xfrm>
          <a:off x="6172200" y="3522662"/>
          <a:ext cx="2908300" cy="3271838"/>
        </p:xfrm>
        <a:graphic>
          <a:graphicData uri="http://schemas.openxmlformats.org/presentationml/2006/ole">
            <mc:AlternateContent xmlns:mc="http://schemas.openxmlformats.org/markup-compatibility/2006">
              <mc:Choice xmlns:v="urn:schemas-microsoft-com:vml" Requires="v">
                <p:oleObj spid="_x0000_s2076"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6172200" y="3522662"/>
                        <a:ext cx="2908300" cy="327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3"/>
          <p:cNvPicPr>
            <a:picLocks noChangeAspect="1" noChangeArrowheads="1"/>
          </p:cNvPicPr>
          <p:nvPr/>
        </p:nvPicPr>
        <p:blipFill>
          <a:blip r:embed="rId8" cstate="print"/>
          <a:srcRect/>
          <a:stretch>
            <a:fillRect/>
          </a:stretch>
        </p:blipFill>
        <p:spPr bwMode="auto">
          <a:xfrm>
            <a:off x="609600" y="2438400"/>
            <a:ext cx="5029200" cy="2242988"/>
          </a:xfrm>
          <a:prstGeom prst="rect">
            <a:avLst/>
          </a:prstGeom>
          <a:noFill/>
          <a:ln w="9525">
            <a:noFill/>
            <a:miter lim="800000"/>
            <a:headEnd/>
            <a:tailEnd/>
          </a:ln>
        </p:spPr>
      </p:pic>
      <p:sp>
        <p:nvSpPr>
          <p:cNvPr id="3" name="TPAnswers"/>
          <p:cNvSpPr>
            <a:spLocks noGrp="1"/>
          </p:cNvSpPr>
          <p:nvPr>
            <p:ph type="body" idx="1"/>
            <p:custDataLst>
              <p:tags r:id="rId4"/>
            </p:custDataLst>
          </p:nvPr>
        </p:nvSpPr>
        <p:spPr>
          <a:xfrm>
            <a:off x="304800" y="4555212"/>
            <a:ext cx="4114800" cy="2209800"/>
          </a:xfrm>
        </p:spPr>
        <p:txBody>
          <a:bodyPr>
            <a:noAutofit/>
          </a:bodyPr>
          <a:lstStyle/>
          <a:p>
            <a:pPr marL="514350" indent="-514350">
              <a:buFont typeface="Arial" pitchFamily="34" charset="0"/>
              <a:buAutoNum type="arabicPeriod"/>
            </a:pPr>
            <a:r>
              <a:rPr lang="en-US" dirty="0" smtClean="0"/>
              <a:t>Diagram A</a:t>
            </a:r>
          </a:p>
          <a:p>
            <a:pPr marL="514350" indent="-514350">
              <a:buFont typeface="Arial" pitchFamily="34" charset="0"/>
              <a:buAutoNum type="arabicPeriod"/>
            </a:pPr>
            <a:r>
              <a:rPr lang="en-US" dirty="0" smtClean="0"/>
              <a:t>Diagram B</a:t>
            </a:r>
          </a:p>
          <a:p>
            <a:pPr marL="514350" indent="-514350">
              <a:buFont typeface="Arial" pitchFamily="34" charset="0"/>
              <a:buAutoNum type="arabicPeriod"/>
            </a:pPr>
            <a:r>
              <a:rPr lang="en-US" dirty="0" smtClean="0"/>
              <a:t>Diagram C</a:t>
            </a:r>
          </a:p>
          <a:p>
            <a:pPr marL="514350" indent="-514350">
              <a:buFont typeface="Arial" pitchFamily="34" charset="0"/>
              <a:buAutoNum type="arabicPeriod"/>
            </a:pPr>
            <a:r>
              <a:rPr lang="en-US" dirty="0" smtClean="0"/>
              <a:t>None of these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6"/>
            <a:ext cx="8229600" cy="2087563"/>
          </a:xfrm>
        </p:spPr>
        <p:txBody>
          <a:bodyPr>
            <a:normAutofit fontScale="90000"/>
          </a:bodyPr>
          <a:lstStyle/>
          <a:p>
            <a:pPr algn="l"/>
            <a:r>
              <a:rPr lang="en-US" sz="3200" dirty="0" smtClean="0"/>
              <a:t>The diagrams show incident rays approaching a boundary with a second medium. The relative indices of refraction of the two media are indicated.  In which diagram will total internal reflection occur, providing the angle of incidence exceeds the critical angle?</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067543283"/>
              </p:ext>
            </p:extLst>
          </p:nvPr>
        </p:nvGraphicFramePr>
        <p:xfrm>
          <a:off x="6172200" y="3522662"/>
          <a:ext cx="2908300" cy="3271838"/>
        </p:xfrm>
        <a:graphic>
          <a:graphicData uri="http://schemas.openxmlformats.org/presentationml/2006/ole">
            <mc:AlternateContent xmlns:mc="http://schemas.openxmlformats.org/markup-compatibility/2006">
              <mc:Choice xmlns:v="urn:schemas-microsoft-com:vml" Requires="v">
                <p:oleObj spid="_x0000_s3100"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6172200" y="3522662"/>
                        <a:ext cx="2908300" cy="327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3"/>
          <p:cNvPicPr>
            <a:picLocks noChangeAspect="1" noChangeArrowheads="1"/>
          </p:cNvPicPr>
          <p:nvPr/>
        </p:nvPicPr>
        <p:blipFill>
          <a:blip r:embed="rId8" cstate="print"/>
          <a:srcRect/>
          <a:stretch>
            <a:fillRect/>
          </a:stretch>
        </p:blipFill>
        <p:spPr bwMode="auto">
          <a:xfrm>
            <a:off x="609600" y="2438400"/>
            <a:ext cx="5029200" cy="2242988"/>
          </a:xfrm>
          <a:prstGeom prst="rect">
            <a:avLst/>
          </a:prstGeom>
          <a:noFill/>
          <a:ln w="9525">
            <a:noFill/>
            <a:miter lim="800000"/>
            <a:headEnd/>
            <a:tailEnd/>
          </a:ln>
        </p:spPr>
      </p:pic>
      <p:sp>
        <p:nvSpPr>
          <p:cNvPr id="3" name="TPAnswers"/>
          <p:cNvSpPr>
            <a:spLocks noGrp="1"/>
          </p:cNvSpPr>
          <p:nvPr>
            <p:ph type="body" idx="1"/>
            <p:custDataLst>
              <p:tags r:id="rId4"/>
            </p:custDataLst>
          </p:nvPr>
        </p:nvSpPr>
        <p:spPr>
          <a:xfrm>
            <a:off x="304800" y="4555212"/>
            <a:ext cx="4114800" cy="2209800"/>
          </a:xfrm>
        </p:spPr>
        <p:txBody>
          <a:bodyPr>
            <a:noAutofit/>
          </a:bodyPr>
          <a:lstStyle/>
          <a:p>
            <a:pPr marL="514350" indent="-514350">
              <a:buFont typeface="Arial" pitchFamily="34" charset="0"/>
              <a:buAutoNum type="arabicPeriod"/>
            </a:pPr>
            <a:r>
              <a:rPr lang="en-US" dirty="0" smtClean="0"/>
              <a:t>Diagram A</a:t>
            </a:r>
          </a:p>
          <a:p>
            <a:pPr marL="514350" indent="-514350">
              <a:buFont typeface="Arial" pitchFamily="34" charset="0"/>
              <a:buAutoNum type="arabicPeriod"/>
            </a:pPr>
            <a:r>
              <a:rPr lang="en-US" dirty="0" smtClean="0"/>
              <a:t>Diagram B</a:t>
            </a:r>
          </a:p>
          <a:p>
            <a:pPr marL="514350" indent="-514350">
              <a:buFont typeface="Arial" pitchFamily="34" charset="0"/>
              <a:buAutoNum type="arabicPeriod"/>
            </a:pPr>
            <a:r>
              <a:rPr lang="en-US" dirty="0" smtClean="0"/>
              <a:t>Diagram C</a:t>
            </a:r>
          </a:p>
          <a:p>
            <a:pPr marL="514350" indent="-514350">
              <a:buFont typeface="Arial" pitchFamily="34" charset="0"/>
              <a:buAutoNum type="arabicPeriod"/>
            </a:pPr>
            <a:r>
              <a:rPr lang="en-US" dirty="0" smtClean="0"/>
              <a:t>None of these</a:t>
            </a:r>
            <a:endParaRPr lang="en-US" dirty="0"/>
          </a:p>
        </p:txBody>
      </p:sp>
      <p:sp>
        <p:nvSpPr>
          <p:cNvPr id="6" name="Oval 5"/>
          <p:cNvSpPr/>
          <p:nvPr/>
        </p:nvSpPr>
        <p:spPr>
          <a:xfrm>
            <a:off x="228600" y="6400800"/>
            <a:ext cx="4038600" cy="4572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repeatDur="0" restart="never"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smtClean="0"/>
              <a:t>Dispersion</a:t>
            </a:r>
            <a:br>
              <a:rPr lang="en-US" smtClean="0"/>
            </a:br>
            <a:r>
              <a:rPr lang="en-US" smtClean="0"/>
              <a:t>Blue Bends Best</a:t>
            </a:r>
          </a:p>
        </p:txBody>
      </p:sp>
      <p:pic>
        <p:nvPicPr>
          <p:cNvPr id="14340" name="Picture 6" descr="dispersion0"/>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228600" y="1644650"/>
            <a:ext cx="8516938" cy="4559300"/>
          </a:xfrm>
          <a:noFill/>
        </p:spPr>
      </p:pic>
      <p:pic>
        <p:nvPicPr>
          <p:cNvPr id="5" name="Picture 48" descr="prism"/>
          <p:cNvPicPr>
            <a:picLocks noChangeAspect="1" noChangeArrowheads="1"/>
          </p:cNvPicPr>
          <p:nvPr/>
        </p:nvPicPr>
        <p:blipFill>
          <a:blip r:embed="rId5" cstate="print"/>
          <a:srcRect b="32001"/>
          <a:stretch>
            <a:fillRect/>
          </a:stretch>
        </p:blipFill>
        <p:spPr bwMode="auto">
          <a:xfrm>
            <a:off x="62132" y="80891"/>
            <a:ext cx="2570163" cy="1778001"/>
          </a:xfrm>
          <a:prstGeom prst="rect">
            <a:avLst/>
          </a:prstGeom>
          <a:noFill/>
          <a:ln w="9525">
            <a:noFill/>
            <a:miter lim="800000"/>
            <a:headEnd/>
            <a:tailEnd/>
          </a:ln>
        </p:spPr>
      </p:pic>
      <p:pic>
        <p:nvPicPr>
          <p:cNvPr id="6" name="Picture 48" descr="prism"/>
          <p:cNvPicPr>
            <a:picLocks noChangeAspect="1" noChangeArrowheads="1"/>
          </p:cNvPicPr>
          <p:nvPr/>
        </p:nvPicPr>
        <p:blipFill>
          <a:blip r:embed="rId5" cstate="print"/>
          <a:srcRect b="32001"/>
          <a:stretch>
            <a:fillRect/>
          </a:stretch>
        </p:blipFill>
        <p:spPr bwMode="auto">
          <a:xfrm>
            <a:off x="6503497" y="66822"/>
            <a:ext cx="2570163" cy="177800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68794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457200"/>
            <a:ext cx="7772400" cy="1143000"/>
          </a:xfrm>
        </p:spPr>
        <p:txBody>
          <a:bodyPr>
            <a:normAutofit fontScale="90000"/>
          </a:bodyPr>
          <a:lstStyle/>
          <a:p>
            <a:pPr eaLnBrk="1" hangingPunct="1"/>
            <a:r>
              <a:rPr lang="en-US" smtClean="0"/>
              <a:t>Different Frequencies</a:t>
            </a:r>
            <a:br>
              <a:rPr lang="en-US" smtClean="0"/>
            </a:br>
            <a:r>
              <a:rPr lang="en-US" smtClean="0"/>
              <a:t>Different Indices of Refraction</a:t>
            </a:r>
          </a:p>
        </p:txBody>
      </p:sp>
      <p:pic>
        <p:nvPicPr>
          <p:cNvPr id="15364" name="Picture 6" descr="dispersion2"/>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447800" y="1951038"/>
            <a:ext cx="5867400" cy="4906962"/>
          </a:xfrm>
          <a:noFill/>
        </p:spPr>
      </p:pic>
    </p:spTree>
    <p:custDataLst>
      <p:tags r:id="rId1"/>
    </p:custDataLst>
    <p:extLst>
      <p:ext uri="{BB962C8B-B14F-4D97-AF65-F5344CB8AC3E}">
        <p14:creationId xmlns:p14="http://schemas.microsoft.com/office/powerpoint/2010/main" val="261654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eaLnBrk="1" hangingPunct="1"/>
            <a:r>
              <a:rPr lang="en-US" smtClean="0"/>
              <a:t>Refractive Index</a:t>
            </a:r>
            <a:br>
              <a:rPr lang="en-US" smtClean="0"/>
            </a:br>
            <a:r>
              <a:rPr lang="en-US" smtClean="0"/>
              <a:t>Function of Wavelength</a:t>
            </a:r>
          </a:p>
        </p:txBody>
      </p:sp>
      <p:pic>
        <p:nvPicPr>
          <p:cNvPr id="16388" name="Picture 6" descr="dispersiongraph"/>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1295400" y="2006600"/>
            <a:ext cx="6858000" cy="4851400"/>
          </a:xfrm>
          <a:noFill/>
        </p:spPr>
      </p:pic>
    </p:spTree>
    <p:custDataLst>
      <p:tags r:id="rId1"/>
    </p:custDataLst>
    <p:extLst>
      <p:ext uri="{BB962C8B-B14F-4D97-AF65-F5344CB8AC3E}">
        <p14:creationId xmlns:p14="http://schemas.microsoft.com/office/powerpoint/2010/main" val="377418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Table of Indices</a:t>
            </a:r>
          </a:p>
        </p:txBody>
      </p:sp>
      <p:graphicFrame>
        <p:nvGraphicFramePr>
          <p:cNvPr id="1026" name="Object 4"/>
          <p:cNvGraphicFramePr>
            <a:graphicFrameLocks noChangeAspect="1"/>
          </p:cNvGraphicFramePr>
          <p:nvPr/>
        </p:nvGraphicFramePr>
        <p:xfrm>
          <a:off x="228600" y="1676400"/>
          <a:ext cx="8610600" cy="4556125"/>
        </p:xfrm>
        <a:graphic>
          <a:graphicData uri="http://schemas.openxmlformats.org/presentationml/2006/ole">
            <mc:AlternateContent xmlns:mc="http://schemas.openxmlformats.org/markup-compatibility/2006">
              <mc:Choice xmlns:v="urn:schemas-microsoft-com:vml" Requires="v">
                <p:oleObj spid="_x0000_s8210" name="Worksheet" r:id="rId5" imgW="2448163" imgH="1295638" progId="Excel.Sheet.8">
                  <p:embed/>
                </p:oleObj>
              </mc:Choice>
              <mc:Fallback>
                <p:oleObj name="Worksheet" r:id="rId5" imgW="2448163" imgH="1295638"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76400"/>
                        <a:ext cx="8610600" cy="45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64870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6200" y="76200"/>
            <a:ext cx="8915400" cy="1524000"/>
          </a:xfrm>
        </p:spPr>
        <p:txBody>
          <a:bodyPr/>
          <a:lstStyle/>
          <a:p>
            <a:pPr eaLnBrk="1" hangingPunct="1"/>
            <a:r>
              <a:rPr lang="en-US" smtClean="0"/>
              <a:t>Refraction &amp; Reflection</a:t>
            </a:r>
            <a:br>
              <a:rPr lang="en-US" smtClean="0"/>
            </a:br>
            <a:r>
              <a:rPr lang="en-US" smtClean="0"/>
              <a:t>in a Raindrop</a:t>
            </a:r>
          </a:p>
        </p:txBody>
      </p:sp>
      <p:pic>
        <p:nvPicPr>
          <p:cNvPr id="17412" name="Picture 6" descr="waterdropbendsredviolet"/>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457200" y="1981200"/>
            <a:ext cx="4419600" cy="3241675"/>
          </a:xfrm>
          <a:noFill/>
        </p:spPr>
      </p:pic>
      <p:pic>
        <p:nvPicPr>
          <p:cNvPr id="17413" name="Picture 7" descr="raindropangledet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905000"/>
            <a:ext cx="32051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9533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69" name="Picture 81" descr="j0189251"/>
          <p:cNvPicPr>
            <a:picLocks noChangeAspect="1" noChangeArrowheads="1" noCrop="1"/>
          </p:cNvPicPr>
          <p:nvPr/>
        </p:nvPicPr>
        <p:blipFill>
          <a:blip r:embed="rId4" cstate="print"/>
          <a:srcRect/>
          <a:stretch>
            <a:fillRect/>
          </a:stretch>
        </p:blipFill>
        <p:spPr bwMode="auto">
          <a:xfrm>
            <a:off x="0" y="0"/>
            <a:ext cx="2425700" cy="2425700"/>
          </a:xfrm>
          <a:prstGeom prst="rect">
            <a:avLst/>
          </a:prstGeom>
          <a:noFill/>
        </p:spPr>
      </p:pic>
      <p:sp>
        <p:nvSpPr>
          <p:cNvPr id="114714" name="Text Box 26"/>
          <p:cNvSpPr txBox="1">
            <a:spLocks noChangeArrowheads="1"/>
          </p:cNvSpPr>
          <p:nvPr/>
        </p:nvSpPr>
        <p:spPr bwMode="auto">
          <a:xfrm>
            <a:off x="5025856" y="4219575"/>
            <a:ext cx="4117975" cy="1552575"/>
          </a:xfrm>
          <a:prstGeom prst="rect">
            <a:avLst/>
          </a:prstGeom>
          <a:noFill/>
          <a:ln w="9525">
            <a:noFill/>
            <a:miter lim="800000"/>
            <a:headEnd/>
            <a:tailEnd/>
          </a:ln>
          <a:effectLst/>
        </p:spPr>
        <p:txBody>
          <a:bodyPr>
            <a:spAutoFit/>
          </a:bodyPr>
          <a:lstStyle/>
          <a:p>
            <a:pPr>
              <a:spcBef>
                <a:spcPct val="50000"/>
              </a:spcBef>
            </a:pPr>
            <a:r>
              <a:rPr lang="en-US" altLang="en-US" dirty="0"/>
              <a:t>Skier sees </a:t>
            </a:r>
            <a:r>
              <a:rPr lang="en-US" altLang="en-US" dirty="0">
                <a:solidFill>
                  <a:srgbClr val="3399FF"/>
                </a:solidFill>
              </a:rPr>
              <a:t>blue coming up from the bottom (1)</a:t>
            </a:r>
            <a:r>
              <a:rPr lang="en-US" altLang="en-US" dirty="0"/>
              <a:t>, and </a:t>
            </a:r>
            <a:r>
              <a:rPr lang="en-US" altLang="en-US" dirty="0">
                <a:solidFill>
                  <a:schemeClr val="accent2"/>
                </a:solidFill>
              </a:rPr>
              <a:t>red coming down from the top (2)</a:t>
            </a:r>
            <a:r>
              <a:rPr lang="en-US" altLang="en-US" dirty="0"/>
              <a:t> of the rainbow.</a:t>
            </a:r>
          </a:p>
        </p:txBody>
      </p:sp>
      <p:sp>
        <p:nvSpPr>
          <p:cNvPr id="114726" name="Oval 38"/>
          <p:cNvSpPr>
            <a:spLocks noChangeArrowheads="1"/>
          </p:cNvSpPr>
          <p:nvPr/>
        </p:nvSpPr>
        <p:spPr bwMode="auto">
          <a:xfrm rot="-2124453">
            <a:off x="4862513" y="1400175"/>
            <a:ext cx="763587" cy="762000"/>
          </a:xfrm>
          <a:prstGeom prst="ellipse">
            <a:avLst/>
          </a:prstGeom>
          <a:solidFill>
            <a:srgbClr val="00FFFF"/>
          </a:solidFill>
          <a:ln w="12700">
            <a:solidFill>
              <a:srgbClr val="3399FF"/>
            </a:solidFill>
            <a:round/>
            <a:headEnd/>
            <a:tailEnd/>
          </a:ln>
          <a:effectLst/>
        </p:spPr>
        <p:txBody>
          <a:bodyPr wrap="none" anchor="ctr"/>
          <a:lstStyle/>
          <a:p>
            <a:endParaRPr lang="en-US"/>
          </a:p>
        </p:txBody>
      </p:sp>
      <p:grpSp>
        <p:nvGrpSpPr>
          <p:cNvPr id="2" name="Group 94"/>
          <p:cNvGrpSpPr>
            <a:grpSpLocks/>
          </p:cNvGrpSpPr>
          <p:nvPr/>
        </p:nvGrpSpPr>
        <p:grpSpPr bwMode="auto">
          <a:xfrm>
            <a:off x="5002213" y="1343025"/>
            <a:ext cx="598487" cy="495300"/>
            <a:chOff x="3151" y="846"/>
            <a:chExt cx="377" cy="312"/>
          </a:xfrm>
        </p:grpSpPr>
        <p:sp>
          <p:nvSpPr>
            <p:cNvPr id="114727" name="Line 39"/>
            <p:cNvSpPr>
              <a:spLocks noChangeShapeType="1"/>
            </p:cNvSpPr>
            <p:nvPr/>
          </p:nvSpPr>
          <p:spPr bwMode="auto">
            <a:xfrm rot="-2124453" flipH="1" flipV="1">
              <a:off x="3203" y="846"/>
              <a:ext cx="253" cy="312"/>
            </a:xfrm>
            <a:prstGeom prst="line">
              <a:avLst/>
            </a:prstGeom>
            <a:noFill/>
            <a:ln w="28575">
              <a:solidFill>
                <a:schemeClr val="accent2"/>
              </a:solidFill>
              <a:round/>
              <a:headEnd/>
              <a:tailEnd/>
            </a:ln>
            <a:effectLst/>
          </p:spPr>
          <p:txBody>
            <a:bodyPr wrap="none" anchor="ctr"/>
            <a:lstStyle/>
            <a:p>
              <a:endParaRPr lang="en-US"/>
            </a:p>
          </p:txBody>
        </p:sp>
        <p:sp>
          <p:nvSpPr>
            <p:cNvPr id="114728" name="Line 40"/>
            <p:cNvSpPr>
              <a:spLocks noChangeShapeType="1"/>
            </p:cNvSpPr>
            <p:nvPr/>
          </p:nvSpPr>
          <p:spPr bwMode="auto">
            <a:xfrm rot="-613151">
              <a:off x="3151" y="907"/>
              <a:ext cx="377" cy="218"/>
            </a:xfrm>
            <a:prstGeom prst="line">
              <a:avLst/>
            </a:prstGeom>
            <a:noFill/>
            <a:ln w="28575">
              <a:solidFill>
                <a:srgbClr val="3399FF"/>
              </a:solidFill>
              <a:round/>
              <a:headEnd/>
              <a:tailEnd/>
            </a:ln>
            <a:effectLst/>
          </p:spPr>
          <p:txBody>
            <a:bodyPr wrap="none" anchor="ctr"/>
            <a:lstStyle/>
            <a:p>
              <a:endParaRPr lang="en-US"/>
            </a:p>
          </p:txBody>
        </p:sp>
      </p:grpSp>
      <p:grpSp>
        <p:nvGrpSpPr>
          <p:cNvPr id="3" name="Group 95"/>
          <p:cNvGrpSpPr>
            <a:grpSpLocks/>
          </p:cNvGrpSpPr>
          <p:nvPr/>
        </p:nvGrpSpPr>
        <p:grpSpPr bwMode="auto">
          <a:xfrm>
            <a:off x="5051425" y="1758950"/>
            <a:ext cx="655638" cy="344488"/>
            <a:chOff x="3182" y="1108"/>
            <a:chExt cx="413" cy="217"/>
          </a:xfrm>
        </p:grpSpPr>
        <p:sp>
          <p:nvSpPr>
            <p:cNvPr id="114729" name="Line 41"/>
            <p:cNvSpPr>
              <a:spLocks noChangeShapeType="1"/>
            </p:cNvSpPr>
            <p:nvPr/>
          </p:nvSpPr>
          <p:spPr bwMode="auto">
            <a:xfrm rot="19475547" flipH="1">
              <a:off x="3341" y="1116"/>
              <a:ext cx="254" cy="154"/>
            </a:xfrm>
            <a:prstGeom prst="line">
              <a:avLst/>
            </a:prstGeom>
            <a:noFill/>
            <a:ln w="28575">
              <a:solidFill>
                <a:schemeClr val="accent2"/>
              </a:solidFill>
              <a:round/>
              <a:headEnd/>
              <a:tailEnd/>
            </a:ln>
            <a:effectLst/>
          </p:spPr>
          <p:txBody>
            <a:bodyPr wrap="none" anchor="ctr"/>
            <a:lstStyle/>
            <a:p>
              <a:endParaRPr lang="en-US"/>
            </a:p>
          </p:txBody>
        </p:sp>
        <p:sp>
          <p:nvSpPr>
            <p:cNvPr id="114730" name="Line 42"/>
            <p:cNvSpPr>
              <a:spLocks noChangeShapeType="1"/>
            </p:cNvSpPr>
            <p:nvPr/>
          </p:nvSpPr>
          <p:spPr bwMode="auto">
            <a:xfrm rot="21428974" flipV="1">
              <a:off x="3182" y="1108"/>
              <a:ext cx="377" cy="217"/>
            </a:xfrm>
            <a:prstGeom prst="line">
              <a:avLst/>
            </a:prstGeom>
            <a:noFill/>
            <a:ln w="28575">
              <a:solidFill>
                <a:srgbClr val="3399FF"/>
              </a:solidFill>
              <a:round/>
              <a:headEnd/>
              <a:tailEnd/>
            </a:ln>
            <a:effectLst/>
          </p:spPr>
          <p:txBody>
            <a:bodyPr wrap="none" anchor="ctr"/>
            <a:lstStyle/>
            <a:p>
              <a:endParaRPr lang="en-US"/>
            </a:p>
          </p:txBody>
        </p:sp>
      </p:grpSp>
      <p:grpSp>
        <p:nvGrpSpPr>
          <p:cNvPr id="4" name="Group 113"/>
          <p:cNvGrpSpPr>
            <a:grpSpLocks/>
          </p:cNvGrpSpPr>
          <p:nvPr/>
        </p:nvGrpSpPr>
        <p:grpSpPr bwMode="auto">
          <a:xfrm>
            <a:off x="871538" y="2384425"/>
            <a:ext cx="5199062" cy="1809750"/>
            <a:chOff x="549" y="1502"/>
            <a:chExt cx="3275" cy="1140"/>
          </a:xfrm>
        </p:grpSpPr>
        <p:sp>
          <p:nvSpPr>
            <p:cNvPr id="114731" name="Line 43"/>
            <p:cNvSpPr>
              <a:spLocks noChangeShapeType="1"/>
            </p:cNvSpPr>
            <p:nvPr/>
          </p:nvSpPr>
          <p:spPr bwMode="auto">
            <a:xfrm rot="19475547" flipH="1">
              <a:off x="549" y="2245"/>
              <a:ext cx="3275" cy="397"/>
            </a:xfrm>
            <a:prstGeom prst="line">
              <a:avLst/>
            </a:prstGeom>
            <a:noFill/>
            <a:ln w="28575">
              <a:solidFill>
                <a:schemeClr val="accent2"/>
              </a:solidFill>
              <a:round/>
              <a:headEnd/>
              <a:tailEnd type="arrow" w="med" len="med"/>
            </a:ln>
            <a:effectLst/>
          </p:spPr>
          <p:txBody>
            <a:bodyPr wrap="none" anchor="ctr"/>
            <a:lstStyle/>
            <a:p>
              <a:endParaRPr lang="en-US"/>
            </a:p>
          </p:txBody>
        </p:sp>
        <p:sp>
          <p:nvSpPr>
            <p:cNvPr id="114732" name="Line 44"/>
            <p:cNvSpPr>
              <a:spLocks noChangeShapeType="1"/>
            </p:cNvSpPr>
            <p:nvPr/>
          </p:nvSpPr>
          <p:spPr bwMode="auto">
            <a:xfrm rot="20994129" flipH="1">
              <a:off x="1243" y="1502"/>
              <a:ext cx="1979" cy="372"/>
            </a:xfrm>
            <a:prstGeom prst="line">
              <a:avLst/>
            </a:prstGeom>
            <a:noFill/>
            <a:ln w="28575">
              <a:solidFill>
                <a:srgbClr val="3399FF"/>
              </a:solidFill>
              <a:round/>
              <a:headEnd/>
              <a:tailEnd type="arrow" w="med" len="med"/>
            </a:ln>
            <a:effectLst/>
          </p:spPr>
          <p:txBody>
            <a:bodyPr wrap="none" anchor="ctr"/>
            <a:lstStyle/>
            <a:p>
              <a:endParaRPr lang="en-US"/>
            </a:p>
          </p:txBody>
        </p:sp>
      </p:grpSp>
      <p:sp>
        <p:nvSpPr>
          <p:cNvPr id="114747" name="Line 59"/>
          <p:cNvSpPr>
            <a:spLocks noChangeShapeType="1"/>
          </p:cNvSpPr>
          <p:nvPr/>
        </p:nvSpPr>
        <p:spPr bwMode="auto">
          <a:xfrm>
            <a:off x="1677988" y="973138"/>
            <a:ext cx="3295650" cy="531812"/>
          </a:xfrm>
          <a:prstGeom prst="line">
            <a:avLst/>
          </a:prstGeom>
          <a:noFill/>
          <a:ln w="38100">
            <a:solidFill>
              <a:schemeClr val="tx2"/>
            </a:solidFill>
            <a:round/>
            <a:headEnd/>
            <a:tailEnd/>
          </a:ln>
          <a:effectLst/>
        </p:spPr>
        <p:txBody>
          <a:bodyPr/>
          <a:lstStyle/>
          <a:p>
            <a:endParaRPr lang="en-US"/>
          </a:p>
        </p:txBody>
      </p:sp>
      <p:sp>
        <p:nvSpPr>
          <p:cNvPr id="114766" name="Line 78"/>
          <p:cNvSpPr>
            <a:spLocks noChangeShapeType="1"/>
          </p:cNvSpPr>
          <p:nvPr/>
        </p:nvSpPr>
        <p:spPr bwMode="auto">
          <a:xfrm>
            <a:off x="1057275" y="2016125"/>
            <a:ext cx="3956050" cy="1349375"/>
          </a:xfrm>
          <a:prstGeom prst="line">
            <a:avLst/>
          </a:prstGeom>
          <a:noFill/>
          <a:ln w="38100">
            <a:solidFill>
              <a:schemeClr val="tx2"/>
            </a:solidFill>
            <a:round/>
            <a:headEnd/>
            <a:tailEnd/>
          </a:ln>
          <a:effectLst/>
        </p:spPr>
        <p:txBody>
          <a:bodyPr/>
          <a:lstStyle/>
          <a:p>
            <a:endParaRPr lang="en-US"/>
          </a:p>
        </p:txBody>
      </p:sp>
      <p:pic>
        <p:nvPicPr>
          <p:cNvPr id="114745" name="Picture 57" descr="pe01981_"/>
          <p:cNvPicPr>
            <a:picLocks noChangeAspect="1" noChangeArrowheads="1"/>
          </p:cNvPicPr>
          <p:nvPr/>
        </p:nvPicPr>
        <p:blipFill>
          <a:blip r:embed="rId5" cstate="print"/>
          <a:srcRect/>
          <a:stretch>
            <a:fillRect/>
          </a:stretch>
        </p:blipFill>
        <p:spPr bwMode="auto">
          <a:xfrm>
            <a:off x="1254125" y="4919663"/>
            <a:ext cx="1654175" cy="1704975"/>
          </a:xfrm>
          <a:prstGeom prst="rect">
            <a:avLst/>
          </a:prstGeom>
          <a:noFill/>
        </p:spPr>
      </p:pic>
      <p:sp>
        <p:nvSpPr>
          <p:cNvPr id="114767" name="Text Box 79"/>
          <p:cNvSpPr txBox="1">
            <a:spLocks noChangeArrowheads="1"/>
          </p:cNvSpPr>
          <p:nvPr/>
        </p:nvSpPr>
        <p:spPr bwMode="auto">
          <a:xfrm>
            <a:off x="2841625" y="0"/>
            <a:ext cx="3595688" cy="1201738"/>
          </a:xfrm>
          <a:prstGeom prst="rect">
            <a:avLst/>
          </a:prstGeom>
          <a:noFill/>
          <a:ln w="9525">
            <a:noFill/>
            <a:miter lim="800000"/>
            <a:headEnd/>
            <a:tailEnd/>
          </a:ln>
          <a:effectLst/>
        </p:spPr>
        <p:txBody>
          <a:bodyPr>
            <a:spAutoFit/>
          </a:bodyPr>
          <a:lstStyle/>
          <a:p>
            <a:pPr>
              <a:spcBef>
                <a:spcPct val="50000"/>
              </a:spcBef>
            </a:pPr>
            <a:r>
              <a:rPr lang="en-US" sz="4400" b="0" dirty="0">
                <a:solidFill>
                  <a:schemeClr val="tx2"/>
                </a:solidFill>
              </a:rPr>
              <a:t>Rainbow:  </a:t>
            </a:r>
          </a:p>
          <a:p>
            <a:pPr>
              <a:lnSpc>
                <a:spcPct val="40000"/>
              </a:lnSpc>
              <a:spcBef>
                <a:spcPct val="50000"/>
              </a:spcBef>
            </a:pPr>
            <a:r>
              <a:rPr lang="en-US" sz="3200" b="0" dirty="0" smtClean="0">
                <a:solidFill>
                  <a:schemeClr val="tx2"/>
                </a:solidFill>
              </a:rPr>
              <a:t>Checkpoint</a:t>
            </a:r>
            <a:endParaRPr lang="en-US" sz="3200" b="0" dirty="0">
              <a:solidFill>
                <a:schemeClr val="tx2"/>
              </a:solidFill>
            </a:endParaRPr>
          </a:p>
        </p:txBody>
      </p:sp>
      <p:pic>
        <p:nvPicPr>
          <p:cNvPr id="114777" name="Picture 89" descr="j0237936"/>
          <p:cNvPicPr>
            <a:picLocks noChangeAspect="1" noChangeArrowheads="1"/>
          </p:cNvPicPr>
          <p:nvPr/>
        </p:nvPicPr>
        <p:blipFill>
          <a:blip r:embed="rId6" cstate="print"/>
          <a:srcRect/>
          <a:stretch>
            <a:fillRect/>
          </a:stretch>
        </p:blipFill>
        <p:spPr bwMode="auto">
          <a:xfrm>
            <a:off x="6437313" y="4763"/>
            <a:ext cx="2720975" cy="3473450"/>
          </a:xfrm>
          <a:prstGeom prst="rect">
            <a:avLst/>
          </a:prstGeom>
          <a:noFill/>
          <a:ln w="9525">
            <a:noFill/>
            <a:miter lim="800000"/>
            <a:headEnd/>
            <a:tailEnd/>
          </a:ln>
        </p:spPr>
      </p:pic>
      <p:sp>
        <p:nvSpPr>
          <p:cNvPr id="114778" name="AutoShape 90"/>
          <p:cNvSpPr>
            <a:spLocks noChangeArrowheads="1"/>
          </p:cNvSpPr>
          <p:nvPr/>
        </p:nvSpPr>
        <p:spPr bwMode="auto">
          <a:xfrm rot="-3669516">
            <a:off x="321469" y="2415381"/>
            <a:ext cx="1549400" cy="1817688"/>
          </a:xfrm>
          <a:prstGeom prst="cloudCallout">
            <a:avLst>
              <a:gd name="adj1" fmla="val -63676"/>
              <a:gd name="adj2" fmla="val 94481"/>
            </a:avLst>
          </a:prstGeom>
          <a:noFill/>
          <a:ln w="9525">
            <a:solidFill>
              <a:schemeClr val="tx1"/>
            </a:solidFill>
            <a:round/>
            <a:headEnd/>
            <a:tailEnd/>
          </a:ln>
          <a:effectLst/>
        </p:spPr>
        <p:txBody>
          <a:bodyPr vert="eaVert"/>
          <a:lstStyle/>
          <a:p>
            <a:pPr algn="ctr"/>
            <a:r>
              <a:rPr lang="en-US" sz="1600" b="0"/>
              <a:t>Wow look at the variation in index of refraction!</a:t>
            </a:r>
          </a:p>
        </p:txBody>
      </p:sp>
      <p:sp>
        <p:nvSpPr>
          <p:cNvPr id="114779" name="Freeform 91"/>
          <p:cNvSpPr>
            <a:spLocks/>
          </p:cNvSpPr>
          <p:nvPr/>
        </p:nvSpPr>
        <p:spPr bwMode="auto">
          <a:xfrm>
            <a:off x="74613" y="3603625"/>
            <a:ext cx="2400300" cy="3259138"/>
          </a:xfrm>
          <a:custGeom>
            <a:avLst/>
            <a:gdLst/>
            <a:ahLst/>
            <a:cxnLst>
              <a:cxn ang="0">
                <a:pos x="28" y="1986"/>
              </a:cxn>
              <a:cxn ang="0">
                <a:pos x="41" y="1938"/>
              </a:cxn>
              <a:cxn ang="0">
                <a:pos x="48" y="1898"/>
              </a:cxn>
              <a:cxn ang="0">
                <a:pos x="0" y="0"/>
              </a:cxn>
              <a:cxn ang="0">
                <a:pos x="238" y="271"/>
              </a:cxn>
              <a:cxn ang="0">
                <a:pos x="258" y="535"/>
              </a:cxn>
              <a:cxn ang="0">
                <a:pos x="461" y="698"/>
              </a:cxn>
              <a:cxn ang="0">
                <a:pos x="509" y="962"/>
              </a:cxn>
              <a:cxn ang="0">
                <a:pos x="631" y="1057"/>
              </a:cxn>
              <a:cxn ang="0">
                <a:pos x="759" y="1349"/>
              </a:cxn>
              <a:cxn ang="0">
                <a:pos x="956" y="1471"/>
              </a:cxn>
              <a:cxn ang="0">
                <a:pos x="1159" y="1593"/>
              </a:cxn>
              <a:cxn ang="0">
                <a:pos x="1254" y="1782"/>
              </a:cxn>
              <a:cxn ang="0">
                <a:pos x="1349" y="1911"/>
              </a:cxn>
              <a:cxn ang="0">
                <a:pos x="1512" y="2053"/>
              </a:cxn>
              <a:cxn ang="0">
                <a:pos x="28" y="1986"/>
              </a:cxn>
            </a:cxnLst>
            <a:rect l="0" t="0" r="r" b="b"/>
            <a:pathLst>
              <a:path w="1512" h="2053">
                <a:moveTo>
                  <a:pt x="28" y="1986"/>
                </a:moveTo>
                <a:cubicBezTo>
                  <a:pt x="32" y="1970"/>
                  <a:pt x="37" y="1954"/>
                  <a:pt x="41" y="1938"/>
                </a:cubicBezTo>
                <a:cubicBezTo>
                  <a:pt x="44" y="1925"/>
                  <a:pt x="48" y="1898"/>
                  <a:pt x="48" y="1898"/>
                </a:cubicBezTo>
                <a:lnTo>
                  <a:pt x="0" y="0"/>
                </a:lnTo>
                <a:lnTo>
                  <a:pt x="238" y="271"/>
                </a:lnTo>
                <a:lnTo>
                  <a:pt x="258" y="535"/>
                </a:lnTo>
                <a:lnTo>
                  <a:pt x="461" y="698"/>
                </a:lnTo>
                <a:lnTo>
                  <a:pt x="509" y="962"/>
                </a:lnTo>
                <a:lnTo>
                  <a:pt x="631" y="1057"/>
                </a:lnTo>
                <a:lnTo>
                  <a:pt x="759" y="1349"/>
                </a:lnTo>
                <a:lnTo>
                  <a:pt x="956" y="1471"/>
                </a:lnTo>
                <a:lnTo>
                  <a:pt x="1159" y="1593"/>
                </a:lnTo>
                <a:lnTo>
                  <a:pt x="1254" y="1782"/>
                </a:lnTo>
                <a:lnTo>
                  <a:pt x="1349" y="1911"/>
                </a:lnTo>
                <a:lnTo>
                  <a:pt x="1512" y="2053"/>
                </a:lnTo>
                <a:lnTo>
                  <a:pt x="28" y="1986"/>
                </a:lnTo>
                <a:close/>
              </a:path>
            </a:pathLst>
          </a:custGeom>
          <a:solidFill>
            <a:schemeClr val="folHlink"/>
          </a:solidFill>
          <a:ln w="38100" cmpd="sng">
            <a:solidFill>
              <a:schemeClr val="tx2"/>
            </a:solidFill>
            <a:round/>
            <a:headEnd/>
            <a:tailEnd/>
          </a:ln>
          <a:effectLst/>
        </p:spPr>
        <p:txBody>
          <a:bodyPr/>
          <a:lstStyle/>
          <a:p>
            <a:endParaRPr lang="en-US"/>
          </a:p>
        </p:txBody>
      </p:sp>
      <p:sp>
        <p:nvSpPr>
          <p:cNvPr id="114784" name="Oval 96"/>
          <p:cNvSpPr>
            <a:spLocks noChangeArrowheads="1"/>
          </p:cNvSpPr>
          <p:nvPr/>
        </p:nvSpPr>
        <p:spPr bwMode="auto">
          <a:xfrm rot="-2124453">
            <a:off x="4891088" y="3276600"/>
            <a:ext cx="763587" cy="762000"/>
          </a:xfrm>
          <a:prstGeom prst="ellipse">
            <a:avLst/>
          </a:prstGeom>
          <a:solidFill>
            <a:srgbClr val="00FFFF"/>
          </a:solidFill>
          <a:ln w="12700">
            <a:solidFill>
              <a:srgbClr val="3399FF"/>
            </a:solidFill>
            <a:round/>
            <a:headEnd/>
            <a:tailEnd/>
          </a:ln>
          <a:effectLst/>
        </p:spPr>
        <p:txBody>
          <a:bodyPr wrap="none" anchor="ctr"/>
          <a:lstStyle/>
          <a:p>
            <a:endParaRPr lang="en-US"/>
          </a:p>
        </p:txBody>
      </p:sp>
      <p:grpSp>
        <p:nvGrpSpPr>
          <p:cNvPr id="5" name="Group 97"/>
          <p:cNvGrpSpPr>
            <a:grpSpLocks/>
          </p:cNvGrpSpPr>
          <p:nvPr/>
        </p:nvGrpSpPr>
        <p:grpSpPr bwMode="auto">
          <a:xfrm>
            <a:off x="5030788" y="3219450"/>
            <a:ext cx="598487" cy="495300"/>
            <a:chOff x="3151" y="846"/>
            <a:chExt cx="377" cy="312"/>
          </a:xfrm>
        </p:grpSpPr>
        <p:sp>
          <p:nvSpPr>
            <p:cNvPr id="114786" name="Line 98"/>
            <p:cNvSpPr>
              <a:spLocks noChangeShapeType="1"/>
            </p:cNvSpPr>
            <p:nvPr/>
          </p:nvSpPr>
          <p:spPr bwMode="auto">
            <a:xfrm rot="-2124453" flipH="1" flipV="1">
              <a:off x="3203" y="846"/>
              <a:ext cx="253" cy="312"/>
            </a:xfrm>
            <a:prstGeom prst="line">
              <a:avLst/>
            </a:prstGeom>
            <a:noFill/>
            <a:ln w="28575">
              <a:solidFill>
                <a:schemeClr val="accent2"/>
              </a:solidFill>
              <a:round/>
              <a:headEnd/>
              <a:tailEnd/>
            </a:ln>
            <a:effectLst/>
          </p:spPr>
          <p:txBody>
            <a:bodyPr wrap="none" anchor="ctr"/>
            <a:lstStyle/>
            <a:p>
              <a:endParaRPr lang="en-US"/>
            </a:p>
          </p:txBody>
        </p:sp>
        <p:sp>
          <p:nvSpPr>
            <p:cNvPr id="114787" name="Line 99"/>
            <p:cNvSpPr>
              <a:spLocks noChangeShapeType="1"/>
            </p:cNvSpPr>
            <p:nvPr/>
          </p:nvSpPr>
          <p:spPr bwMode="auto">
            <a:xfrm rot="-613151">
              <a:off x="3151" y="907"/>
              <a:ext cx="377" cy="218"/>
            </a:xfrm>
            <a:prstGeom prst="line">
              <a:avLst/>
            </a:prstGeom>
            <a:noFill/>
            <a:ln w="28575">
              <a:solidFill>
                <a:srgbClr val="3399FF"/>
              </a:solidFill>
              <a:round/>
              <a:headEnd/>
              <a:tailEnd/>
            </a:ln>
            <a:effectLst/>
          </p:spPr>
          <p:txBody>
            <a:bodyPr wrap="none" anchor="ctr"/>
            <a:lstStyle/>
            <a:p>
              <a:endParaRPr lang="en-US"/>
            </a:p>
          </p:txBody>
        </p:sp>
      </p:grpSp>
      <p:grpSp>
        <p:nvGrpSpPr>
          <p:cNvPr id="6" name="Group 100"/>
          <p:cNvGrpSpPr>
            <a:grpSpLocks/>
          </p:cNvGrpSpPr>
          <p:nvPr/>
        </p:nvGrpSpPr>
        <p:grpSpPr bwMode="auto">
          <a:xfrm>
            <a:off x="5080000" y="3635375"/>
            <a:ext cx="655638" cy="344488"/>
            <a:chOff x="3182" y="1108"/>
            <a:chExt cx="413" cy="217"/>
          </a:xfrm>
        </p:grpSpPr>
        <p:sp>
          <p:nvSpPr>
            <p:cNvPr id="114789" name="Line 101"/>
            <p:cNvSpPr>
              <a:spLocks noChangeShapeType="1"/>
            </p:cNvSpPr>
            <p:nvPr/>
          </p:nvSpPr>
          <p:spPr bwMode="auto">
            <a:xfrm rot="19475547" flipH="1">
              <a:off x="3341" y="1116"/>
              <a:ext cx="254" cy="154"/>
            </a:xfrm>
            <a:prstGeom prst="line">
              <a:avLst/>
            </a:prstGeom>
            <a:noFill/>
            <a:ln w="28575">
              <a:solidFill>
                <a:schemeClr val="accent2"/>
              </a:solidFill>
              <a:round/>
              <a:headEnd/>
              <a:tailEnd/>
            </a:ln>
            <a:effectLst/>
          </p:spPr>
          <p:txBody>
            <a:bodyPr wrap="none" anchor="ctr"/>
            <a:lstStyle/>
            <a:p>
              <a:endParaRPr lang="en-US"/>
            </a:p>
          </p:txBody>
        </p:sp>
        <p:sp>
          <p:nvSpPr>
            <p:cNvPr id="114790" name="Line 102"/>
            <p:cNvSpPr>
              <a:spLocks noChangeShapeType="1"/>
            </p:cNvSpPr>
            <p:nvPr/>
          </p:nvSpPr>
          <p:spPr bwMode="auto">
            <a:xfrm rot="21428974" flipV="1">
              <a:off x="3182" y="1108"/>
              <a:ext cx="377" cy="217"/>
            </a:xfrm>
            <a:prstGeom prst="line">
              <a:avLst/>
            </a:prstGeom>
            <a:noFill/>
            <a:ln w="28575">
              <a:solidFill>
                <a:srgbClr val="3399FF"/>
              </a:solidFill>
              <a:round/>
              <a:headEnd/>
              <a:tailEnd/>
            </a:ln>
            <a:effectLst/>
          </p:spPr>
          <p:txBody>
            <a:bodyPr wrap="none" anchor="ctr"/>
            <a:lstStyle/>
            <a:p>
              <a:endParaRPr lang="en-US"/>
            </a:p>
          </p:txBody>
        </p:sp>
      </p:grpSp>
      <p:sp>
        <p:nvSpPr>
          <p:cNvPr id="114797" name="Text Box 109"/>
          <p:cNvSpPr txBox="1">
            <a:spLocks noChangeArrowheads="1"/>
          </p:cNvSpPr>
          <p:nvPr/>
        </p:nvSpPr>
        <p:spPr bwMode="auto">
          <a:xfrm>
            <a:off x="6408738" y="3389313"/>
            <a:ext cx="2749550" cy="1004887"/>
          </a:xfrm>
          <a:prstGeom prst="rect">
            <a:avLst/>
          </a:prstGeom>
          <a:noFill/>
          <a:ln w="9525">
            <a:noFill/>
            <a:miter lim="800000"/>
            <a:headEnd/>
            <a:tailEnd/>
          </a:ln>
          <a:effectLst/>
        </p:spPr>
        <p:txBody>
          <a:bodyPr>
            <a:spAutoFit/>
          </a:bodyPr>
          <a:lstStyle/>
          <a:p>
            <a:pPr>
              <a:spcBef>
                <a:spcPct val="50000"/>
              </a:spcBef>
            </a:pPr>
            <a:r>
              <a:rPr lang="en-US" altLang="en-US" dirty="0"/>
              <a:t>Which is </a:t>
            </a:r>
            <a:r>
              <a:rPr lang="en-US" altLang="en-US" dirty="0">
                <a:solidFill>
                  <a:schemeClr val="accent2"/>
                </a:solidFill>
              </a:rPr>
              <a:t>red</a:t>
            </a:r>
            <a:r>
              <a:rPr lang="en-US" altLang="en-US" dirty="0"/>
              <a:t>?</a:t>
            </a:r>
          </a:p>
          <a:p>
            <a:pPr>
              <a:spcBef>
                <a:spcPct val="50000"/>
              </a:spcBef>
            </a:pPr>
            <a:r>
              <a:rPr lang="en-US" altLang="en-US" dirty="0"/>
              <a:t>Which is </a:t>
            </a:r>
            <a:r>
              <a:rPr lang="en-US" altLang="en-US" dirty="0">
                <a:solidFill>
                  <a:srgbClr val="3399FF"/>
                </a:solidFill>
              </a:rPr>
              <a:t>blue</a:t>
            </a:r>
            <a:r>
              <a:rPr lang="en-US" altLang="en-US" dirty="0"/>
              <a:t>?</a:t>
            </a:r>
          </a:p>
        </p:txBody>
      </p:sp>
      <p:sp>
        <p:nvSpPr>
          <p:cNvPr id="114798" name="Text Box 110"/>
          <p:cNvSpPr txBox="1">
            <a:spLocks noChangeArrowheads="1"/>
          </p:cNvSpPr>
          <p:nvPr/>
        </p:nvSpPr>
        <p:spPr bwMode="auto">
          <a:xfrm>
            <a:off x="2908300" y="6396038"/>
            <a:ext cx="4660900" cy="457200"/>
          </a:xfrm>
          <a:prstGeom prst="rect">
            <a:avLst/>
          </a:prstGeom>
          <a:noFill/>
          <a:ln w="9525">
            <a:noFill/>
            <a:miter lim="800000"/>
            <a:headEnd/>
            <a:tailEnd/>
          </a:ln>
          <a:effectLst/>
        </p:spPr>
        <p:txBody>
          <a:bodyPr>
            <a:spAutoFit/>
          </a:bodyPr>
          <a:lstStyle/>
          <a:p>
            <a:pPr>
              <a:spcBef>
                <a:spcPct val="50000"/>
              </a:spcBef>
            </a:pPr>
            <a:r>
              <a:rPr lang="en-US" altLang="en-US">
                <a:solidFill>
                  <a:schemeClr val="tx2"/>
                </a:solidFill>
              </a:rPr>
              <a:t>Blue light is deflected more!</a:t>
            </a:r>
          </a:p>
        </p:txBody>
      </p:sp>
      <p:grpSp>
        <p:nvGrpSpPr>
          <p:cNvPr id="7" name="Group 114"/>
          <p:cNvGrpSpPr>
            <a:grpSpLocks/>
          </p:cNvGrpSpPr>
          <p:nvPr/>
        </p:nvGrpSpPr>
        <p:grpSpPr bwMode="auto">
          <a:xfrm>
            <a:off x="1250950" y="4311650"/>
            <a:ext cx="4622800" cy="1085850"/>
            <a:chOff x="788" y="2716"/>
            <a:chExt cx="2912" cy="684"/>
          </a:xfrm>
        </p:grpSpPr>
        <p:sp>
          <p:nvSpPr>
            <p:cNvPr id="114765" name="Line 77"/>
            <p:cNvSpPr>
              <a:spLocks noChangeShapeType="1"/>
            </p:cNvSpPr>
            <p:nvPr/>
          </p:nvSpPr>
          <p:spPr bwMode="auto">
            <a:xfrm rot="20994129" flipH="1">
              <a:off x="788" y="2716"/>
              <a:ext cx="2477" cy="526"/>
            </a:xfrm>
            <a:prstGeom prst="line">
              <a:avLst/>
            </a:prstGeom>
            <a:noFill/>
            <a:ln w="28575">
              <a:solidFill>
                <a:srgbClr val="3399FF"/>
              </a:solidFill>
              <a:round/>
              <a:headEnd/>
              <a:tailEnd type="arrow" w="med" len="med"/>
            </a:ln>
            <a:effectLst/>
          </p:spPr>
          <p:txBody>
            <a:bodyPr wrap="none" anchor="ctr"/>
            <a:lstStyle/>
            <a:p>
              <a:endParaRPr lang="en-US"/>
            </a:p>
          </p:txBody>
        </p:sp>
        <p:sp>
          <p:nvSpPr>
            <p:cNvPr id="114800" name="Line 112"/>
            <p:cNvSpPr>
              <a:spLocks noChangeShapeType="1"/>
            </p:cNvSpPr>
            <p:nvPr/>
          </p:nvSpPr>
          <p:spPr bwMode="auto">
            <a:xfrm rot="19475547" flipH="1">
              <a:off x="1705" y="3062"/>
              <a:ext cx="1995" cy="338"/>
            </a:xfrm>
            <a:prstGeom prst="line">
              <a:avLst/>
            </a:prstGeom>
            <a:noFill/>
            <a:ln w="28575">
              <a:solidFill>
                <a:schemeClr val="accent2"/>
              </a:solidFill>
              <a:round/>
              <a:headEnd/>
              <a:tailEnd type="arrow" w="med" len="med"/>
            </a:ln>
            <a:effectLst/>
          </p:spPr>
          <p:txBody>
            <a:bodyPr wrap="none" anchor="ctr"/>
            <a:lstStyle/>
            <a:p>
              <a:endParaRPr lang="en-US"/>
            </a:p>
          </p:txBody>
        </p:sp>
      </p:gr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298" y="5129212"/>
            <a:ext cx="2249004"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747"/>
                                        </p:tgtEl>
                                        <p:attrNameLst>
                                          <p:attrName>style.visibility</p:attrName>
                                        </p:attrNameLst>
                                      </p:cBhvr>
                                      <p:to>
                                        <p:strVal val="visible"/>
                                      </p:to>
                                    </p:set>
                                    <p:animEffect transition="in" filter="wipe(left)">
                                      <p:cBhvr>
                                        <p:cTn id="7" dur="500"/>
                                        <p:tgtEl>
                                          <p:spTgt spid="1147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766"/>
                                        </p:tgtEl>
                                        <p:attrNameLst>
                                          <p:attrName>style.visibility</p:attrName>
                                        </p:attrNameLst>
                                      </p:cBhvr>
                                      <p:to>
                                        <p:strVal val="visible"/>
                                      </p:to>
                                    </p:set>
                                    <p:animEffect transition="in" filter="wipe(left)">
                                      <p:cBhvr>
                                        <p:cTn id="27" dur="500"/>
                                        <p:tgtEl>
                                          <p:spTgt spid="1147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114714"/>
                                        </p:tgtEl>
                                        <p:attrNameLst>
                                          <p:attrName>style.visibility</p:attrName>
                                        </p:attrNameLst>
                                      </p:cBhvr>
                                      <p:to>
                                        <p:strVal val="visible"/>
                                      </p:to>
                                    </p:set>
                                    <p:anim calcmode="lin" valueType="num">
                                      <p:cBhvr additive="base">
                                        <p:cTn id="46" dur="500" fill="hold"/>
                                        <p:tgtEl>
                                          <p:spTgt spid="114714"/>
                                        </p:tgtEl>
                                        <p:attrNameLst>
                                          <p:attrName>ppt_x</p:attrName>
                                        </p:attrNameLst>
                                      </p:cBhvr>
                                      <p:tavLst>
                                        <p:tav tm="0">
                                          <p:val>
                                            <p:strVal val="0-#ppt_w/2"/>
                                          </p:val>
                                        </p:tav>
                                        <p:tav tm="100000">
                                          <p:val>
                                            <p:strVal val="#ppt_x"/>
                                          </p:val>
                                        </p:tav>
                                      </p:tavLst>
                                    </p:anim>
                                    <p:anim calcmode="lin" valueType="num">
                                      <p:cBhvr additive="base">
                                        <p:cTn id="47" dur="500" fill="hold"/>
                                        <p:tgtEl>
                                          <p:spTgt spid="114714"/>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114797"/>
                                        </p:tgtEl>
                                        <p:attrNameLst>
                                          <p:attrName>style.visibility</p:attrName>
                                        </p:attrNameLst>
                                      </p:cBhvr>
                                      <p:to>
                                        <p:strVal val="visible"/>
                                      </p:to>
                                    </p:set>
                                    <p:anim calcmode="lin" valueType="num">
                                      <p:cBhvr additive="base">
                                        <p:cTn id="51" dur="500" fill="hold"/>
                                        <p:tgtEl>
                                          <p:spTgt spid="114797"/>
                                        </p:tgtEl>
                                        <p:attrNameLst>
                                          <p:attrName>ppt_x</p:attrName>
                                        </p:attrNameLst>
                                      </p:cBhvr>
                                      <p:tavLst>
                                        <p:tav tm="0">
                                          <p:val>
                                            <p:strVal val="0-#ppt_w/2"/>
                                          </p:val>
                                        </p:tav>
                                        <p:tav tm="100000">
                                          <p:val>
                                            <p:strVal val="#ppt_x"/>
                                          </p:val>
                                        </p:tav>
                                      </p:tavLst>
                                    </p:anim>
                                    <p:anim calcmode="lin" valueType="num">
                                      <p:cBhvr additive="base">
                                        <p:cTn id="52" dur="500" fill="hold"/>
                                        <p:tgtEl>
                                          <p:spTgt spid="114797"/>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8" fill="hold" grpId="0" nodeType="afterEffect">
                                  <p:stCondLst>
                                    <p:cond delay="0"/>
                                  </p:stCondLst>
                                  <p:childTnLst>
                                    <p:set>
                                      <p:cBhvr>
                                        <p:cTn id="55" dur="1" fill="hold">
                                          <p:stCondLst>
                                            <p:cond delay="0"/>
                                          </p:stCondLst>
                                        </p:cTn>
                                        <p:tgtEl>
                                          <p:spTgt spid="114798"/>
                                        </p:tgtEl>
                                        <p:attrNameLst>
                                          <p:attrName>style.visibility</p:attrName>
                                        </p:attrNameLst>
                                      </p:cBhvr>
                                      <p:to>
                                        <p:strVal val="visible"/>
                                      </p:to>
                                    </p:set>
                                    <p:anim calcmode="lin" valueType="num">
                                      <p:cBhvr additive="base">
                                        <p:cTn id="56" dur="500" fill="hold"/>
                                        <p:tgtEl>
                                          <p:spTgt spid="114798"/>
                                        </p:tgtEl>
                                        <p:attrNameLst>
                                          <p:attrName>ppt_x</p:attrName>
                                        </p:attrNameLst>
                                      </p:cBhvr>
                                      <p:tavLst>
                                        <p:tav tm="0">
                                          <p:val>
                                            <p:strVal val="0-#ppt_w/2"/>
                                          </p:val>
                                        </p:tav>
                                        <p:tav tm="100000">
                                          <p:val>
                                            <p:strVal val="#ppt_x"/>
                                          </p:val>
                                        </p:tav>
                                      </p:tavLst>
                                    </p:anim>
                                    <p:anim calcmode="lin" valueType="num">
                                      <p:cBhvr additive="base">
                                        <p:cTn id="57" dur="500" fill="hold"/>
                                        <p:tgtEl>
                                          <p:spTgt spid="114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4" grpId="0" autoUpdateAnimBg="0"/>
      <p:bldP spid="114747" grpId="0" animBg="1"/>
      <p:bldP spid="114766" grpId="0" animBg="1"/>
      <p:bldP spid="114797" grpId="0" autoUpdateAnimBg="0"/>
      <p:bldP spid="1147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4"/>
          <p:cNvSpPr>
            <a:spLocks noGrp="1"/>
          </p:cNvSpPr>
          <p:nvPr>
            <p:ph type="dt" sz="quarter" idx="4294967295"/>
          </p:nvPr>
        </p:nvSpPr>
        <p:spPr>
          <a:xfrm>
            <a:off x="457200" y="6477000"/>
            <a:ext cx="2971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F8E3582F-B819-47D1-B8AA-3162F5C1F0D9}" type="slidenum">
              <a:rPr lang="en-US" smtClean="0"/>
              <a:pPr eaLnBrk="1" hangingPunct="1"/>
              <a:t>2</a:t>
            </a:fld>
            <a:endParaRPr lang="en-US" smtClean="0"/>
          </a:p>
        </p:txBody>
      </p:sp>
      <p:sp>
        <p:nvSpPr>
          <p:cNvPr id="8195" name="Rectangle 2"/>
          <p:cNvSpPr>
            <a:spLocks noGrp="1" noChangeArrowheads="1"/>
          </p:cNvSpPr>
          <p:nvPr>
            <p:ph type="title"/>
          </p:nvPr>
        </p:nvSpPr>
        <p:spPr>
          <a:xfrm>
            <a:off x="609600" y="228600"/>
            <a:ext cx="7772400" cy="838200"/>
          </a:xfrm>
        </p:spPr>
        <p:txBody>
          <a:bodyPr/>
          <a:lstStyle/>
          <a:p>
            <a:pPr eaLnBrk="1" hangingPunct="1"/>
            <a:r>
              <a:rPr lang="en-US" smtClean="0"/>
              <a:t>Internal Reflection</a:t>
            </a:r>
          </a:p>
        </p:txBody>
      </p:sp>
      <p:sp>
        <p:nvSpPr>
          <p:cNvPr id="8196" name="Rectangle 4"/>
          <p:cNvSpPr>
            <a:spLocks noGrp="1" noChangeArrowheads="1"/>
          </p:cNvSpPr>
          <p:nvPr>
            <p:ph type="body" sz="half" idx="2"/>
          </p:nvPr>
        </p:nvSpPr>
        <p:spPr>
          <a:xfrm>
            <a:off x="4495800" y="1752600"/>
            <a:ext cx="4572000" cy="4267200"/>
          </a:xfrm>
        </p:spPr>
        <p:txBody>
          <a:bodyPr/>
          <a:lstStyle/>
          <a:p>
            <a:pPr eaLnBrk="1" hangingPunct="1"/>
            <a:r>
              <a:rPr lang="en-US" sz="2800" smtClean="0">
                <a:latin typeface="Arial" charset="0"/>
                <a:cs typeface="Arial" charset="0"/>
              </a:rPr>
              <a:t>All rays reflect internally, but the top three rays reflect only a small percentage internally; most energy leaves the prism. </a:t>
            </a:r>
          </a:p>
          <a:p>
            <a:pPr eaLnBrk="1" hangingPunct="1"/>
            <a:r>
              <a:rPr lang="en-US" sz="2800" smtClean="0">
                <a:latin typeface="Arial" charset="0"/>
                <a:cs typeface="Arial" charset="0"/>
              </a:rPr>
              <a:t>The fourth and fifth rays are reflected 100 % internally</a:t>
            </a:r>
            <a:r>
              <a:rPr lang="en-US" sz="2800" smtClean="0"/>
              <a:t> </a:t>
            </a:r>
          </a:p>
          <a:p>
            <a:pPr eaLnBrk="1" hangingPunct="1"/>
            <a:endParaRPr lang="en-US" sz="2800" smtClean="0"/>
          </a:p>
        </p:txBody>
      </p:sp>
      <p:pic>
        <p:nvPicPr>
          <p:cNvPr id="8197" name="Picture 6" descr="prisminternalref"/>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228600" y="1981200"/>
            <a:ext cx="4114800" cy="3973513"/>
          </a:xfrm>
          <a:noFill/>
        </p:spPr>
      </p:pic>
    </p:spTree>
    <p:custDataLst>
      <p:tags r:id="rId1"/>
    </p:custDataLst>
    <p:extLst>
      <p:ext uri="{BB962C8B-B14F-4D97-AF65-F5344CB8AC3E}">
        <p14:creationId xmlns:p14="http://schemas.microsoft.com/office/powerpoint/2010/main" val="112062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Rainbow Formation</a:t>
            </a:r>
          </a:p>
        </p:txBody>
      </p:sp>
      <p:sp>
        <p:nvSpPr>
          <p:cNvPr id="18436" name="Rectangle 4"/>
          <p:cNvSpPr>
            <a:spLocks noGrp="1" noChangeArrowheads="1"/>
          </p:cNvSpPr>
          <p:nvPr>
            <p:ph type="body" sz="half" idx="2"/>
          </p:nvPr>
        </p:nvSpPr>
        <p:spPr>
          <a:xfrm>
            <a:off x="5257800" y="1143000"/>
            <a:ext cx="3810000" cy="4953000"/>
          </a:xfrm>
        </p:spPr>
        <p:txBody>
          <a:bodyPr/>
          <a:lstStyle/>
          <a:p>
            <a:pPr eaLnBrk="1" hangingPunct="1"/>
            <a:r>
              <a:rPr lang="en-US" sz="2800" dirty="0" smtClean="0">
                <a:latin typeface="Arial" charset="0"/>
                <a:cs typeface="Arial" charset="0"/>
              </a:rPr>
              <a:t>An observer sees</a:t>
            </a:r>
            <a:br>
              <a:rPr lang="en-US" sz="2800" dirty="0" smtClean="0">
                <a:latin typeface="Arial" charset="0"/>
                <a:cs typeface="Arial" charset="0"/>
              </a:rPr>
            </a:br>
            <a:r>
              <a:rPr lang="en-US" sz="2800" dirty="0" smtClean="0">
                <a:latin typeface="Arial" charset="0"/>
                <a:cs typeface="Arial" charset="0"/>
              </a:rPr>
              <a:t>red light coming</a:t>
            </a:r>
            <a:br>
              <a:rPr lang="en-US" sz="2800" dirty="0" smtClean="0">
                <a:latin typeface="Arial" charset="0"/>
                <a:cs typeface="Arial" charset="0"/>
              </a:rPr>
            </a:br>
            <a:r>
              <a:rPr lang="en-US" sz="2800" dirty="0" smtClean="0">
                <a:latin typeface="Arial" charset="0"/>
                <a:cs typeface="Arial" charset="0"/>
              </a:rPr>
              <a:t>from droplets of</a:t>
            </a:r>
            <a:br>
              <a:rPr lang="en-US" sz="2800" dirty="0" smtClean="0">
                <a:latin typeface="Arial" charset="0"/>
                <a:cs typeface="Arial" charset="0"/>
              </a:rPr>
            </a:br>
            <a:r>
              <a:rPr lang="en-US" sz="2800" dirty="0" smtClean="0">
                <a:latin typeface="Arial" charset="0"/>
                <a:cs typeface="Arial" charset="0"/>
              </a:rPr>
              <a:t>water higher in</a:t>
            </a:r>
            <a:br>
              <a:rPr lang="en-US" sz="2800" dirty="0" smtClean="0">
                <a:latin typeface="Arial" charset="0"/>
                <a:cs typeface="Arial" charset="0"/>
              </a:rPr>
            </a:br>
            <a:r>
              <a:rPr lang="en-US" sz="2800" dirty="0" smtClean="0">
                <a:latin typeface="Arial" charset="0"/>
                <a:cs typeface="Arial" charset="0"/>
              </a:rPr>
              <a:t>the sky.</a:t>
            </a:r>
          </a:p>
          <a:p>
            <a:pPr eaLnBrk="1" hangingPunct="1"/>
            <a:r>
              <a:rPr lang="en-US" sz="2800" dirty="0" smtClean="0">
                <a:latin typeface="Arial" charset="0"/>
                <a:cs typeface="Arial" charset="0"/>
              </a:rPr>
              <a:t>Droplets of water</a:t>
            </a:r>
            <a:br>
              <a:rPr lang="en-US" sz="2800" dirty="0" smtClean="0">
                <a:latin typeface="Arial" charset="0"/>
                <a:cs typeface="Arial" charset="0"/>
              </a:rPr>
            </a:br>
            <a:r>
              <a:rPr lang="en-US" sz="2800" dirty="0" smtClean="0">
                <a:latin typeface="Arial" charset="0"/>
                <a:cs typeface="Arial" charset="0"/>
              </a:rPr>
              <a:t>lower in the sky</a:t>
            </a:r>
            <a:br>
              <a:rPr lang="en-US" sz="2800" dirty="0" smtClean="0">
                <a:latin typeface="Arial" charset="0"/>
                <a:cs typeface="Arial" charset="0"/>
              </a:rPr>
            </a:br>
            <a:r>
              <a:rPr lang="en-US" sz="2800" dirty="0" smtClean="0">
                <a:latin typeface="Arial" charset="0"/>
                <a:cs typeface="Arial" charset="0"/>
              </a:rPr>
              <a:t>send violet light</a:t>
            </a:r>
            <a:br>
              <a:rPr lang="en-US" sz="2800" dirty="0" smtClean="0">
                <a:latin typeface="Arial" charset="0"/>
                <a:cs typeface="Arial" charset="0"/>
              </a:rPr>
            </a:br>
            <a:r>
              <a:rPr lang="en-US" sz="2800" dirty="0" smtClean="0">
                <a:latin typeface="Arial" charset="0"/>
                <a:cs typeface="Arial" charset="0"/>
              </a:rPr>
              <a:t>to the eye.</a:t>
            </a:r>
          </a:p>
        </p:txBody>
      </p:sp>
      <p:pic>
        <p:nvPicPr>
          <p:cNvPr id="18437" name="Picture 6" descr="rainbowgirltwodrops"/>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304800" y="2286000"/>
            <a:ext cx="5029200" cy="3294063"/>
          </a:xfrm>
          <a:noFill/>
        </p:spPr>
      </p:pic>
    </p:spTree>
    <p:custDataLst>
      <p:tags r:id="rId1"/>
    </p:custDataLst>
    <p:extLst>
      <p:ext uri="{BB962C8B-B14F-4D97-AF65-F5344CB8AC3E}">
        <p14:creationId xmlns:p14="http://schemas.microsoft.com/office/powerpoint/2010/main" val="3373774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AC67921B-9DE1-477C-9C60-E6D7D287F151}" type="slidenum">
              <a:rPr lang="en-US" smtClean="0"/>
              <a:pPr eaLnBrk="1" hangingPunct="1"/>
              <a:t>21</a:t>
            </a:fld>
            <a:endParaRPr lang="en-US" smtClean="0"/>
          </a:p>
        </p:txBody>
      </p:sp>
      <p:sp>
        <p:nvSpPr>
          <p:cNvPr id="23555" name="Rectangle 2"/>
          <p:cNvSpPr>
            <a:spLocks noGrp="1" noChangeArrowheads="1"/>
          </p:cNvSpPr>
          <p:nvPr>
            <p:ph type="title"/>
          </p:nvPr>
        </p:nvSpPr>
        <p:spPr>
          <a:xfrm>
            <a:off x="609600" y="0"/>
            <a:ext cx="7772400" cy="762000"/>
          </a:xfrm>
        </p:spPr>
        <p:txBody>
          <a:bodyPr/>
          <a:lstStyle/>
          <a:p>
            <a:pPr eaLnBrk="1" hangingPunct="1"/>
            <a:r>
              <a:rPr lang="en-US" smtClean="0"/>
              <a:t>Rainbow Arch</a:t>
            </a:r>
          </a:p>
        </p:txBody>
      </p:sp>
      <p:pic>
        <p:nvPicPr>
          <p:cNvPr id="23556" name="Picture 3" descr="rainbowa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914400"/>
            <a:ext cx="766127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5966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Rainbow</a:t>
            </a:r>
            <a:endParaRPr lang="en-US" dirty="0"/>
          </a:p>
        </p:txBody>
      </p:sp>
      <p:pic>
        <p:nvPicPr>
          <p:cNvPr id="4" name="Picture 3" descr="100_0907.JPG"/>
          <p:cNvPicPr>
            <a:picLocks noChangeAspect="1"/>
          </p:cNvPicPr>
          <p:nvPr/>
        </p:nvPicPr>
        <p:blipFill>
          <a:blip r:embed="rId3" cstate="print"/>
          <a:stretch>
            <a:fillRect/>
          </a:stretch>
        </p:blipFill>
        <p:spPr>
          <a:xfrm>
            <a:off x="1524000" y="1295400"/>
            <a:ext cx="6705600" cy="502920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09600" y="128588"/>
            <a:ext cx="7772400" cy="762000"/>
          </a:xfrm>
        </p:spPr>
        <p:txBody>
          <a:bodyPr/>
          <a:lstStyle/>
          <a:p>
            <a:pPr eaLnBrk="1" hangingPunct="1"/>
            <a:r>
              <a:rPr lang="en-US" smtClean="0"/>
              <a:t>Rainbow Zoom</a:t>
            </a:r>
          </a:p>
        </p:txBody>
      </p:sp>
      <p:pic>
        <p:nvPicPr>
          <p:cNvPr id="24580" name="Picture 4" descr="rainbow 066"/>
          <p:cNvPicPr>
            <a:picLocks noChangeAspect="1" noChangeArrowheads="1"/>
          </p:cNvPicPr>
          <p:nvPr/>
        </p:nvPicPr>
        <p:blipFill>
          <a:blip r:embed="rId4" cstate="print"/>
          <a:srcRect/>
          <a:stretch>
            <a:fillRect/>
          </a:stretch>
        </p:blipFill>
        <p:spPr bwMode="auto">
          <a:xfrm>
            <a:off x="652463" y="877888"/>
            <a:ext cx="7804150" cy="5851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09600" y="152400"/>
            <a:ext cx="7772400" cy="609600"/>
          </a:xfrm>
        </p:spPr>
        <p:txBody>
          <a:bodyPr>
            <a:normAutofit fontScale="90000"/>
          </a:bodyPr>
          <a:lstStyle/>
          <a:p>
            <a:pPr eaLnBrk="1" hangingPunct="1"/>
            <a:r>
              <a:rPr lang="en-US" smtClean="0"/>
              <a:t>Double Rainbow</a:t>
            </a:r>
          </a:p>
        </p:txBody>
      </p:sp>
      <p:pic>
        <p:nvPicPr>
          <p:cNvPr id="25604" name="Picture 3" descr="rainbow 069"/>
          <p:cNvPicPr>
            <a:picLocks noChangeAspect="1" noChangeArrowheads="1"/>
          </p:cNvPicPr>
          <p:nvPr/>
        </p:nvPicPr>
        <p:blipFill>
          <a:blip r:embed="rId4" cstate="print"/>
          <a:srcRect/>
          <a:stretch>
            <a:fillRect/>
          </a:stretch>
        </p:blipFill>
        <p:spPr bwMode="auto">
          <a:xfrm>
            <a:off x="762000" y="876300"/>
            <a:ext cx="7772400" cy="5826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28"/>
            <a:ext cx="8229600" cy="715962"/>
          </a:xfrm>
        </p:spPr>
        <p:txBody>
          <a:bodyPr>
            <a:normAutofit fontScale="90000"/>
          </a:bodyPr>
          <a:lstStyle/>
          <a:p>
            <a:r>
              <a:rPr lang="en-US" dirty="0" smtClean="0"/>
              <a:t>Double Rainbow on Way to School</a:t>
            </a:r>
            <a:endParaRPr lang="en-US" dirty="0"/>
          </a:p>
        </p:txBody>
      </p:sp>
      <p:pic>
        <p:nvPicPr>
          <p:cNvPr id="3" name="Picture 2" descr="IMG00087-20100928-0715.jpg"/>
          <p:cNvPicPr>
            <a:picLocks noChangeAspect="1"/>
          </p:cNvPicPr>
          <p:nvPr/>
        </p:nvPicPr>
        <p:blipFill>
          <a:blip r:embed="rId3" cstate="print"/>
          <a:stretch>
            <a:fillRect/>
          </a:stretch>
        </p:blipFill>
        <p:spPr>
          <a:xfrm>
            <a:off x="762000" y="940775"/>
            <a:ext cx="7772400" cy="5829300"/>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33F38AF2-BE3C-4F46-8C42-9832785203E6}" type="slidenum">
              <a:rPr lang="en-US" smtClean="0"/>
              <a:pPr eaLnBrk="1" hangingPunct="1"/>
              <a:t>26</a:t>
            </a:fld>
            <a:endParaRPr lang="en-US" smtClean="0"/>
          </a:p>
        </p:txBody>
      </p:sp>
      <p:sp>
        <p:nvSpPr>
          <p:cNvPr id="26627" name="Rectangle 2"/>
          <p:cNvSpPr>
            <a:spLocks noGrp="1" noChangeArrowheads="1"/>
          </p:cNvSpPr>
          <p:nvPr>
            <p:ph type="title"/>
          </p:nvPr>
        </p:nvSpPr>
        <p:spPr/>
        <p:txBody>
          <a:bodyPr/>
          <a:lstStyle/>
          <a:p>
            <a:pPr eaLnBrk="1" hangingPunct="1"/>
            <a:r>
              <a:rPr lang="en-US" smtClean="0"/>
              <a:t>Double Rainbow Diagrams</a:t>
            </a:r>
          </a:p>
        </p:txBody>
      </p:sp>
      <p:pic>
        <p:nvPicPr>
          <p:cNvPr id="26628" name="Picture 3" descr="primaryref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4051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doublerefl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057400"/>
            <a:ext cx="48006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5712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2278CCA6-7FF6-49B7-9D48-8384D9B634AD}" type="slidenum">
              <a:rPr lang="en-US" smtClean="0"/>
              <a:pPr eaLnBrk="1" hangingPunct="1"/>
              <a:t>27</a:t>
            </a:fld>
            <a:endParaRPr lang="en-US" smtClean="0"/>
          </a:p>
        </p:txBody>
      </p:sp>
      <p:sp>
        <p:nvSpPr>
          <p:cNvPr id="27651" name="Rectangle 2"/>
          <p:cNvSpPr>
            <a:spLocks noGrp="1" noChangeArrowheads="1"/>
          </p:cNvSpPr>
          <p:nvPr>
            <p:ph type="title"/>
          </p:nvPr>
        </p:nvSpPr>
        <p:spPr>
          <a:xfrm>
            <a:off x="533400" y="0"/>
            <a:ext cx="7772400" cy="762000"/>
          </a:xfrm>
        </p:spPr>
        <p:txBody>
          <a:bodyPr/>
          <a:lstStyle/>
          <a:p>
            <a:pPr eaLnBrk="1" hangingPunct="1"/>
            <a:r>
              <a:rPr lang="en-US" smtClean="0"/>
              <a:t>Double Rainbow Diagram</a:t>
            </a:r>
          </a:p>
        </p:txBody>
      </p:sp>
      <p:pic>
        <p:nvPicPr>
          <p:cNvPr id="27652" name="Picture 3" descr="second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708660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3941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6B83999B-2567-44C7-9B5E-95D1B9617977}" type="slidenum">
              <a:rPr lang="en-US" smtClean="0"/>
              <a:pPr eaLnBrk="1" hangingPunct="1"/>
              <a:t>28</a:t>
            </a:fld>
            <a:endParaRPr lang="en-US" smtClean="0"/>
          </a:p>
        </p:txBody>
      </p:sp>
      <p:sp>
        <p:nvSpPr>
          <p:cNvPr id="22531" name="Rectangle 1026"/>
          <p:cNvSpPr>
            <a:spLocks noGrp="1" noChangeArrowheads="1"/>
          </p:cNvSpPr>
          <p:nvPr>
            <p:ph type="title"/>
          </p:nvPr>
        </p:nvSpPr>
        <p:spPr/>
        <p:txBody>
          <a:bodyPr/>
          <a:lstStyle/>
          <a:p>
            <a:pPr eaLnBrk="1" hangingPunct="1"/>
            <a:r>
              <a:rPr lang="en-US" smtClean="0"/>
              <a:t>Double Rainbow Picture</a:t>
            </a:r>
          </a:p>
        </p:txBody>
      </p:sp>
      <p:pic>
        <p:nvPicPr>
          <p:cNvPr id="22532" name="Picture 1027" descr="double1f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70866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10569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600" y="228600"/>
            <a:ext cx="7772400" cy="838200"/>
          </a:xfrm>
        </p:spPr>
        <p:txBody>
          <a:bodyPr/>
          <a:lstStyle/>
          <a:p>
            <a:pPr eaLnBrk="1" hangingPunct="1"/>
            <a:r>
              <a:rPr lang="en-US" smtClean="0"/>
              <a:t>Alexander’s Dark Band</a:t>
            </a:r>
          </a:p>
        </p:txBody>
      </p:sp>
      <p:sp>
        <p:nvSpPr>
          <p:cNvPr id="29700" name="Rectangle 4"/>
          <p:cNvSpPr>
            <a:spLocks noGrp="1" noChangeArrowheads="1"/>
          </p:cNvSpPr>
          <p:nvPr>
            <p:ph type="body" sz="half" idx="2"/>
          </p:nvPr>
        </p:nvSpPr>
        <p:spPr>
          <a:xfrm>
            <a:off x="4648200" y="1219200"/>
            <a:ext cx="4267200" cy="4876800"/>
          </a:xfrm>
        </p:spPr>
        <p:txBody>
          <a:bodyPr/>
          <a:lstStyle/>
          <a:p>
            <a:pPr eaLnBrk="1" hangingPunct="1"/>
            <a:r>
              <a:rPr lang="en-US" sz="2800" smtClean="0"/>
              <a:t>Sky is light inside primary rainbow</a:t>
            </a:r>
          </a:p>
          <a:p>
            <a:pPr eaLnBrk="1" hangingPunct="1"/>
            <a:r>
              <a:rPr lang="en-US" sz="2800" smtClean="0"/>
              <a:t>Dark between primary and secondary bows</a:t>
            </a:r>
          </a:p>
          <a:p>
            <a:pPr eaLnBrk="1" hangingPunct="1"/>
            <a:r>
              <a:rPr lang="en-US" sz="2800" smtClean="0"/>
              <a:t>Light beyond the secondary rainbow</a:t>
            </a:r>
          </a:p>
          <a:p>
            <a:pPr eaLnBrk="1" hangingPunct="1"/>
            <a:r>
              <a:rPr lang="en-US" sz="2800" smtClean="0"/>
              <a:t>Dark region between is called Alexander’s Dark Band</a:t>
            </a:r>
          </a:p>
          <a:p>
            <a:pPr eaLnBrk="1" hangingPunct="1"/>
            <a:endParaRPr lang="en-US" sz="2800" smtClean="0"/>
          </a:p>
        </p:txBody>
      </p:sp>
      <p:pic>
        <p:nvPicPr>
          <p:cNvPr id="29701" name="Picture 6" descr="rbowpine"/>
          <p:cNvPicPr>
            <a:picLocks noGrp="1" noChangeAspect="1" noChangeArrowheads="1"/>
          </p:cNvPicPr>
          <p:nvPr>
            <p:ph type="clipArt" sz="half" idx="1"/>
          </p:nvPr>
        </p:nvPicPr>
        <p:blipFill>
          <a:blip r:embed="rId4" cstate="print"/>
          <a:srcRect/>
          <a:stretch>
            <a:fillRect/>
          </a:stretch>
        </p:blipFill>
        <p:spPr>
          <a:xfrm>
            <a:off x="304800" y="1828800"/>
            <a:ext cx="4195763" cy="4419600"/>
          </a:xfr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4"/>
          <p:cNvSpPr>
            <a:spLocks noGrp="1"/>
          </p:cNvSpPr>
          <p:nvPr>
            <p:ph type="dt" sz="quarter" idx="4294967295"/>
          </p:nvPr>
        </p:nvSpPr>
        <p:spPr>
          <a:xfrm>
            <a:off x="457200" y="6477000"/>
            <a:ext cx="2971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1051 Lecture 7 Slide </a:t>
            </a:r>
            <a:fld id="{AB3C6A21-126D-4C8F-9953-7AB57D540AFF}" type="slidenum">
              <a:rPr lang="en-US" smtClean="0"/>
              <a:pPr eaLnBrk="1" hangingPunct="1"/>
              <a:t>3</a:t>
            </a:fld>
            <a:endParaRPr lang="en-US" smtClean="0"/>
          </a:p>
        </p:txBody>
      </p:sp>
      <p:sp>
        <p:nvSpPr>
          <p:cNvPr id="9219" name="Rectangle 2"/>
          <p:cNvSpPr>
            <a:spLocks noGrp="1" noChangeArrowheads="1"/>
          </p:cNvSpPr>
          <p:nvPr>
            <p:ph type="title"/>
          </p:nvPr>
        </p:nvSpPr>
        <p:spPr/>
        <p:txBody>
          <a:bodyPr/>
          <a:lstStyle/>
          <a:p>
            <a:pPr eaLnBrk="1" hangingPunct="1"/>
            <a:r>
              <a:rPr lang="en-US" smtClean="0"/>
              <a:t>Internal Reflection in Prisms</a:t>
            </a:r>
          </a:p>
        </p:txBody>
      </p:sp>
      <p:pic>
        <p:nvPicPr>
          <p:cNvPr id="9220" name="Picture 6" descr="internalrefprism2"/>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990600" y="1905000"/>
            <a:ext cx="6934200" cy="3562350"/>
          </a:xfrm>
          <a:noFill/>
        </p:spPr>
      </p:pic>
    </p:spTree>
    <p:custDataLst>
      <p:tags r:id="rId1"/>
    </p:custDataLst>
    <p:extLst>
      <p:ext uri="{BB962C8B-B14F-4D97-AF65-F5344CB8AC3E}">
        <p14:creationId xmlns:p14="http://schemas.microsoft.com/office/powerpoint/2010/main" val="53046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685800"/>
          </a:xfrm>
        </p:spPr>
        <p:txBody>
          <a:bodyPr>
            <a:normAutofit fontScale="90000"/>
          </a:bodyPr>
          <a:lstStyle/>
          <a:p>
            <a:pPr eaLnBrk="1" hangingPunct="1">
              <a:defRPr/>
            </a:pPr>
            <a:r>
              <a:rPr lang="en-US" smtClean="0"/>
              <a:t>Green Flash</a:t>
            </a:r>
          </a:p>
        </p:txBody>
      </p:sp>
      <p:pic>
        <p:nvPicPr>
          <p:cNvPr id="35843" name="Picture 3" descr="Y:\PHYSICS\Light\gfyoung.gif"/>
          <p:cNvPicPr>
            <a:picLocks noChangeAspect="1" noChangeArrowheads="1"/>
          </p:cNvPicPr>
          <p:nvPr/>
        </p:nvPicPr>
        <p:blipFill>
          <a:blip r:embed="rId3" cstate="print"/>
          <a:srcRect/>
          <a:stretch>
            <a:fillRect/>
          </a:stretch>
        </p:blipFill>
        <p:spPr bwMode="auto">
          <a:xfrm>
            <a:off x="381000" y="685800"/>
            <a:ext cx="8305800" cy="5245100"/>
          </a:xfrm>
          <a:prstGeom prst="rect">
            <a:avLst/>
          </a:prstGeom>
          <a:noFill/>
          <a:ln w="9525">
            <a:noFill/>
            <a:miter lim="800000"/>
            <a:headEnd/>
            <a:tailEnd/>
          </a:ln>
        </p:spPr>
      </p:pic>
      <p:sp>
        <p:nvSpPr>
          <p:cNvPr id="35844" name="Text Box 4"/>
          <p:cNvSpPr txBox="1">
            <a:spLocks noChangeArrowheads="1"/>
          </p:cNvSpPr>
          <p:nvPr/>
        </p:nvSpPr>
        <p:spPr bwMode="auto">
          <a:xfrm>
            <a:off x="838200" y="6172200"/>
            <a:ext cx="7239000" cy="457200"/>
          </a:xfrm>
          <a:prstGeom prst="rect">
            <a:avLst/>
          </a:prstGeom>
          <a:noFill/>
          <a:ln w="9525">
            <a:noFill/>
            <a:miter lim="800000"/>
            <a:headEnd/>
            <a:tailEnd/>
          </a:ln>
        </p:spPr>
        <p:txBody>
          <a:bodyPr>
            <a:spAutoFit/>
          </a:bodyPr>
          <a:lstStyle/>
          <a:p>
            <a:pPr>
              <a:spcBef>
                <a:spcPct val="50000"/>
              </a:spcBef>
            </a:pPr>
            <a:endParaRPr lang="en-US"/>
          </a:p>
        </p:txBody>
      </p:sp>
      <p:sp>
        <p:nvSpPr>
          <p:cNvPr id="35845" name="Rectangle 5"/>
          <p:cNvSpPr>
            <a:spLocks noChangeArrowheads="1"/>
          </p:cNvSpPr>
          <p:nvPr/>
        </p:nvSpPr>
        <p:spPr bwMode="auto">
          <a:xfrm>
            <a:off x="609600" y="6172200"/>
            <a:ext cx="7769225" cy="457200"/>
          </a:xfrm>
          <a:prstGeom prst="rect">
            <a:avLst/>
          </a:prstGeom>
          <a:noFill/>
          <a:ln w="9525">
            <a:noFill/>
            <a:miter lim="800000"/>
            <a:headEnd/>
            <a:tailEnd/>
          </a:ln>
        </p:spPr>
        <p:txBody>
          <a:bodyPr wrap="none">
            <a:spAutoFit/>
          </a:bodyPr>
          <a:lstStyle/>
          <a:p>
            <a:r>
              <a:rPr lang="en-US">
                <a:hlinkClick r:id="rId4"/>
              </a:rPr>
              <a:t>http://www.faqs.org/faqs/astronomy/faq/part3/section-13.html</a:t>
            </a:r>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Does moon halo predict bad weather?</a:t>
            </a:r>
            <a:endParaRPr lang="en-US" dirty="0"/>
          </a:p>
        </p:txBody>
      </p:sp>
      <p:pic>
        <p:nvPicPr>
          <p:cNvPr id="86018" name="Picture 2" descr="http://www.starrynightphotos.com/planet_earth/images/moon_halo.jpg"/>
          <p:cNvPicPr>
            <a:picLocks noChangeAspect="1" noChangeArrowheads="1"/>
          </p:cNvPicPr>
          <p:nvPr/>
        </p:nvPicPr>
        <p:blipFill>
          <a:blip r:embed="rId3" cstate="print"/>
          <a:srcRect/>
          <a:stretch>
            <a:fillRect/>
          </a:stretch>
        </p:blipFill>
        <p:spPr bwMode="auto">
          <a:xfrm>
            <a:off x="457200" y="1552574"/>
            <a:ext cx="7963114" cy="5305426"/>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28600"/>
            <a:ext cx="8229600" cy="695325"/>
          </a:xfrm>
        </p:spPr>
        <p:txBody>
          <a:bodyPr>
            <a:normAutofit fontScale="90000"/>
          </a:bodyPr>
          <a:lstStyle/>
          <a:p>
            <a:pPr eaLnBrk="1" hangingPunct="1"/>
            <a:r>
              <a:rPr lang="en-US" smtClean="0"/>
              <a:t>22</a:t>
            </a:r>
            <a:r>
              <a:rPr lang="en-US" baseline="30000" smtClean="0"/>
              <a:t>o</a:t>
            </a:r>
            <a:r>
              <a:rPr lang="en-US" smtClean="0"/>
              <a:t> Halo</a:t>
            </a:r>
          </a:p>
        </p:txBody>
      </p:sp>
      <p:sp>
        <p:nvSpPr>
          <p:cNvPr id="30724" name="Rectangle 6"/>
          <p:cNvSpPr>
            <a:spLocks noGrp="1" noChangeArrowheads="1"/>
          </p:cNvSpPr>
          <p:nvPr>
            <p:ph type="body" sz="half" idx="2"/>
          </p:nvPr>
        </p:nvSpPr>
        <p:spPr>
          <a:xfrm>
            <a:off x="4267200" y="1219200"/>
            <a:ext cx="4572000" cy="5105400"/>
          </a:xfrm>
        </p:spPr>
        <p:txBody>
          <a:bodyPr/>
          <a:lstStyle/>
          <a:p>
            <a:pPr eaLnBrk="1" hangingPunct="1">
              <a:lnSpc>
                <a:spcPct val="90000"/>
              </a:lnSpc>
            </a:pPr>
            <a:r>
              <a:rPr lang="en-US" sz="2800" smtClean="0"/>
              <a:t>A halo is a ring of light surrounding the sun or moon. </a:t>
            </a:r>
          </a:p>
          <a:p>
            <a:pPr eaLnBrk="1" hangingPunct="1">
              <a:lnSpc>
                <a:spcPct val="90000"/>
              </a:lnSpc>
            </a:pPr>
            <a:r>
              <a:rPr lang="en-US" sz="2800" smtClean="0"/>
              <a:t>Most halos appear as bright white rings but in some instances, the </a:t>
            </a:r>
            <a:r>
              <a:rPr lang="en-US" sz="2800" smtClean="0">
                <a:hlinkClick r:id="rId4"/>
              </a:rPr>
              <a:t>dispersion</a:t>
            </a:r>
            <a:r>
              <a:rPr lang="en-US" sz="2800" smtClean="0"/>
              <a:t> of light as it passes through ice crystals found in upper level </a:t>
            </a:r>
            <a:r>
              <a:rPr lang="en-US" sz="2800" smtClean="0">
                <a:hlinkClick r:id="rId5"/>
              </a:rPr>
              <a:t>cirrus</a:t>
            </a:r>
            <a:r>
              <a:rPr lang="en-US" sz="2800" smtClean="0"/>
              <a:t> clouds can cause a halo to have color.</a:t>
            </a:r>
          </a:p>
          <a:p>
            <a:pPr eaLnBrk="1" hangingPunct="1">
              <a:lnSpc>
                <a:spcPct val="90000"/>
              </a:lnSpc>
            </a:pPr>
            <a:endParaRPr lang="en-US" sz="2800" smtClean="0"/>
          </a:p>
        </p:txBody>
      </p:sp>
      <p:sp>
        <p:nvSpPr>
          <p:cNvPr id="30725" name="Text Box 3"/>
          <p:cNvSpPr txBox="1">
            <a:spLocks noChangeArrowheads="1"/>
          </p:cNvSpPr>
          <p:nvPr/>
        </p:nvSpPr>
        <p:spPr bwMode="auto">
          <a:xfrm>
            <a:off x="685800" y="1295400"/>
            <a:ext cx="80010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pic>
        <p:nvPicPr>
          <p:cNvPr id="30726" name="Picture 11" descr="full22halo"/>
          <p:cNvPicPr>
            <a:picLocks noGrp="1" noChangeAspect="1" noChangeArrowheads="1"/>
          </p:cNvPicPr>
          <p:nvPr>
            <p:ph type="clipArt" sz="half" idx="1"/>
          </p:nvPr>
        </p:nvPicPr>
        <p:blipFill>
          <a:blip r:embed="rId6" cstate="print"/>
          <a:srcRect/>
          <a:stretch>
            <a:fillRect/>
          </a:stretch>
        </p:blipFill>
        <p:spPr>
          <a:xfrm>
            <a:off x="0" y="914400"/>
            <a:ext cx="3810000" cy="2541588"/>
          </a:xfrm>
          <a:noFill/>
        </p:spPr>
      </p:pic>
      <p:pic>
        <p:nvPicPr>
          <p:cNvPr id="30727" name="Picture 12" descr="crystalorientationrandom"/>
          <p:cNvPicPr>
            <a:picLocks noChangeAspect="1" noChangeArrowheads="1"/>
          </p:cNvPicPr>
          <p:nvPr/>
        </p:nvPicPr>
        <p:blipFill>
          <a:blip r:embed="rId7" cstate="print"/>
          <a:srcRect/>
          <a:stretch>
            <a:fillRect/>
          </a:stretch>
        </p:blipFill>
        <p:spPr bwMode="auto">
          <a:xfrm>
            <a:off x="0" y="3581400"/>
            <a:ext cx="1905000" cy="1541463"/>
          </a:xfrm>
          <a:prstGeom prst="rect">
            <a:avLst/>
          </a:prstGeom>
          <a:noFill/>
          <a:ln w="9525">
            <a:noFill/>
            <a:miter lim="800000"/>
            <a:headEnd/>
            <a:tailEnd/>
          </a:ln>
        </p:spPr>
      </p:pic>
      <p:sp>
        <p:nvSpPr>
          <p:cNvPr id="30728" name="Text Box 13"/>
          <p:cNvSpPr txBox="1">
            <a:spLocks noChangeArrowheads="1"/>
          </p:cNvSpPr>
          <p:nvPr/>
        </p:nvSpPr>
        <p:spPr bwMode="auto">
          <a:xfrm>
            <a:off x="228600" y="5410200"/>
            <a:ext cx="2590800" cy="1006475"/>
          </a:xfrm>
          <a:prstGeom prst="rect">
            <a:avLst/>
          </a:prstGeom>
          <a:noFill/>
          <a:ln w="9525">
            <a:noFill/>
            <a:miter lim="800000"/>
            <a:headEnd/>
            <a:tailEnd/>
          </a:ln>
        </p:spPr>
        <p:txBody>
          <a:bodyPr>
            <a:spAutoFit/>
          </a:bodyPr>
          <a:lstStyle/>
          <a:p>
            <a:r>
              <a:rPr lang="en-US" sz="2000">
                <a:latin typeface="Comic Sans MS" pitchFamily="66" charset="0"/>
              </a:rPr>
              <a:t>Randomly oriented hexagonal ice crystals</a:t>
            </a:r>
          </a:p>
        </p:txBody>
      </p:sp>
      <p:sp>
        <p:nvSpPr>
          <p:cNvPr id="30729" name="Text Box 15"/>
          <p:cNvSpPr txBox="1">
            <a:spLocks noChangeArrowheads="1"/>
          </p:cNvSpPr>
          <p:nvPr/>
        </p:nvSpPr>
        <p:spPr bwMode="auto">
          <a:xfrm>
            <a:off x="1828800" y="3733800"/>
            <a:ext cx="2133600" cy="10064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Diameter less than 20.5 micrometers</a:t>
            </a:r>
          </a:p>
        </p:txBody>
      </p:sp>
      <p:sp>
        <p:nvSpPr>
          <p:cNvPr id="30730" name="Line 16"/>
          <p:cNvSpPr>
            <a:spLocks noChangeShapeType="1"/>
          </p:cNvSpPr>
          <p:nvPr/>
        </p:nvSpPr>
        <p:spPr bwMode="auto">
          <a:xfrm flipH="1">
            <a:off x="1295400" y="3962400"/>
            <a:ext cx="381000" cy="152400"/>
          </a:xfrm>
          <a:prstGeom prst="line">
            <a:avLst/>
          </a:prstGeom>
          <a:noFill/>
          <a:ln w="9525">
            <a:solidFill>
              <a:schemeClr val="tx1"/>
            </a:solidFill>
            <a:round/>
            <a:headEnd/>
            <a:tailEnd type="triangle" w="med" len="med"/>
          </a:ln>
        </p:spPr>
        <p:txBody>
          <a:bodyPr wrap="none"/>
          <a:lstStyle/>
          <a:p>
            <a:endParaRPr lang="en-US"/>
          </a:p>
        </p:txBody>
      </p:sp>
      <p:sp>
        <p:nvSpPr>
          <p:cNvPr id="30731" name="Line 17"/>
          <p:cNvSpPr>
            <a:spLocks noChangeShapeType="1"/>
          </p:cNvSpPr>
          <p:nvPr/>
        </p:nvSpPr>
        <p:spPr bwMode="auto">
          <a:xfrm flipV="1">
            <a:off x="990600" y="4953000"/>
            <a:ext cx="152400" cy="381000"/>
          </a:xfrm>
          <a:prstGeom prst="line">
            <a:avLst/>
          </a:prstGeom>
          <a:noFill/>
          <a:ln w="9525">
            <a:solidFill>
              <a:schemeClr val="tx1"/>
            </a:solidFill>
            <a:round/>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28600"/>
            <a:ext cx="8229600" cy="636588"/>
          </a:xfrm>
        </p:spPr>
        <p:txBody>
          <a:bodyPr>
            <a:normAutofit fontScale="90000"/>
          </a:bodyPr>
          <a:lstStyle/>
          <a:p>
            <a:pPr eaLnBrk="1" hangingPunct="1"/>
            <a:r>
              <a:rPr lang="en-US" smtClean="0"/>
              <a:t>Sundogs</a:t>
            </a:r>
          </a:p>
        </p:txBody>
      </p:sp>
      <p:sp>
        <p:nvSpPr>
          <p:cNvPr id="31748" name="Rectangle 3"/>
          <p:cNvSpPr>
            <a:spLocks noGrp="1" noChangeArrowheads="1"/>
          </p:cNvSpPr>
          <p:nvPr>
            <p:ph type="body" idx="1"/>
          </p:nvPr>
        </p:nvSpPr>
        <p:spPr>
          <a:xfrm>
            <a:off x="152400" y="1295400"/>
            <a:ext cx="4191000" cy="5334000"/>
          </a:xfrm>
        </p:spPr>
        <p:txBody>
          <a:bodyPr/>
          <a:lstStyle/>
          <a:p>
            <a:pPr eaLnBrk="1" hangingPunct="1"/>
            <a:r>
              <a:rPr lang="en-US" smtClean="0"/>
              <a:t>Sundogs or parhelia on right and left of sun</a:t>
            </a:r>
          </a:p>
          <a:p>
            <a:pPr eaLnBrk="1" hangingPunct="1"/>
            <a:endParaRPr lang="en-US" smtClean="0"/>
          </a:p>
          <a:p>
            <a:pPr eaLnBrk="1" hangingPunct="1"/>
            <a:endParaRPr lang="en-US" smtClean="0"/>
          </a:p>
        </p:txBody>
      </p:sp>
      <p:pic>
        <p:nvPicPr>
          <p:cNvPr id="31749" name="Picture 5" descr="sundogsfull"/>
          <p:cNvPicPr>
            <a:picLocks noChangeAspect="1" noChangeArrowheads="1"/>
          </p:cNvPicPr>
          <p:nvPr/>
        </p:nvPicPr>
        <p:blipFill>
          <a:blip r:embed="rId4" cstate="print"/>
          <a:srcRect/>
          <a:stretch>
            <a:fillRect/>
          </a:stretch>
        </p:blipFill>
        <p:spPr bwMode="auto">
          <a:xfrm>
            <a:off x="4572000" y="1143000"/>
            <a:ext cx="4422775" cy="2955925"/>
          </a:xfrm>
          <a:prstGeom prst="rect">
            <a:avLst/>
          </a:prstGeom>
          <a:noFill/>
          <a:ln w="9525">
            <a:noFill/>
            <a:miter lim="800000"/>
            <a:headEnd/>
            <a:tailEnd/>
          </a:ln>
        </p:spPr>
      </p:pic>
      <p:pic>
        <p:nvPicPr>
          <p:cNvPr id="31750" name="Picture 7" descr="plate"/>
          <p:cNvPicPr>
            <a:picLocks noChangeAspect="1" noChangeArrowheads="1"/>
          </p:cNvPicPr>
          <p:nvPr/>
        </p:nvPicPr>
        <p:blipFill>
          <a:blip r:embed="rId5" cstate="print"/>
          <a:srcRect/>
          <a:stretch>
            <a:fillRect/>
          </a:stretch>
        </p:blipFill>
        <p:spPr bwMode="auto">
          <a:xfrm>
            <a:off x="4876800" y="5638800"/>
            <a:ext cx="1714500" cy="857250"/>
          </a:xfrm>
          <a:prstGeom prst="rect">
            <a:avLst/>
          </a:prstGeom>
          <a:noFill/>
          <a:ln w="9525">
            <a:noFill/>
            <a:miter lim="800000"/>
            <a:headEnd/>
            <a:tailEnd/>
          </a:ln>
        </p:spPr>
      </p:pic>
      <p:sp>
        <p:nvSpPr>
          <p:cNvPr id="31751" name="Text Box 8"/>
          <p:cNvSpPr txBox="1">
            <a:spLocks noChangeArrowheads="1"/>
          </p:cNvSpPr>
          <p:nvPr/>
        </p:nvSpPr>
        <p:spPr bwMode="auto">
          <a:xfrm>
            <a:off x="7010400" y="4343400"/>
            <a:ext cx="1676400" cy="10064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Flat faces horizontally oriented</a:t>
            </a:r>
          </a:p>
        </p:txBody>
      </p:sp>
      <p:sp>
        <p:nvSpPr>
          <p:cNvPr id="31752" name="Text Box 9"/>
          <p:cNvSpPr txBox="1">
            <a:spLocks noChangeArrowheads="1"/>
          </p:cNvSpPr>
          <p:nvPr/>
        </p:nvSpPr>
        <p:spPr bwMode="auto">
          <a:xfrm>
            <a:off x="4953000" y="4419600"/>
            <a:ext cx="1828800" cy="701675"/>
          </a:xfrm>
          <a:prstGeom prst="rect">
            <a:avLst/>
          </a:prstGeom>
          <a:noFill/>
          <a:ln w="9525">
            <a:noFill/>
            <a:miter lim="800000"/>
            <a:headEnd/>
            <a:tailEnd/>
          </a:ln>
        </p:spPr>
        <p:txBody>
          <a:bodyPr>
            <a:spAutoFit/>
          </a:bodyPr>
          <a:lstStyle/>
          <a:p>
            <a:r>
              <a:rPr lang="en-US" sz="2000">
                <a:latin typeface="Comic Sans MS" pitchFamily="66" charset="0"/>
              </a:rPr>
              <a:t>Hexagonal ice crystals</a:t>
            </a:r>
          </a:p>
        </p:txBody>
      </p:sp>
      <p:sp>
        <p:nvSpPr>
          <p:cNvPr id="31753" name="Text Box 10"/>
          <p:cNvSpPr txBox="1">
            <a:spLocks noChangeArrowheads="1"/>
          </p:cNvSpPr>
          <p:nvPr/>
        </p:nvSpPr>
        <p:spPr bwMode="auto">
          <a:xfrm>
            <a:off x="6934200" y="5410200"/>
            <a:ext cx="2209800" cy="10064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Diameter greater than 30 micrometers</a:t>
            </a:r>
          </a:p>
        </p:txBody>
      </p:sp>
      <p:sp>
        <p:nvSpPr>
          <p:cNvPr id="31754" name="Line 12"/>
          <p:cNvSpPr>
            <a:spLocks noChangeShapeType="1"/>
          </p:cNvSpPr>
          <p:nvPr/>
        </p:nvSpPr>
        <p:spPr bwMode="auto">
          <a:xfrm flipH="1">
            <a:off x="5638800" y="5181600"/>
            <a:ext cx="76200" cy="457200"/>
          </a:xfrm>
          <a:prstGeom prst="line">
            <a:avLst/>
          </a:prstGeom>
          <a:noFill/>
          <a:ln w="9525">
            <a:solidFill>
              <a:schemeClr val="tx1"/>
            </a:solidFill>
            <a:round/>
            <a:headEnd/>
            <a:tailEnd type="triangle" w="med" len="med"/>
          </a:ln>
        </p:spPr>
        <p:txBody>
          <a:bodyPr wrap="none"/>
          <a:lstStyle/>
          <a:p>
            <a:endParaRPr lang="en-US"/>
          </a:p>
        </p:txBody>
      </p:sp>
      <p:sp>
        <p:nvSpPr>
          <p:cNvPr id="31755" name="Line 13"/>
          <p:cNvSpPr>
            <a:spLocks noChangeShapeType="1"/>
          </p:cNvSpPr>
          <p:nvPr/>
        </p:nvSpPr>
        <p:spPr bwMode="auto">
          <a:xfrm flipH="1">
            <a:off x="6477000" y="5334000"/>
            <a:ext cx="381000" cy="381000"/>
          </a:xfrm>
          <a:prstGeom prst="line">
            <a:avLst/>
          </a:prstGeom>
          <a:noFill/>
          <a:ln w="9525">
            <a:solidFill>
              <a:schemeClr val="tx1"/>
            </a:solidFill>
            <a:round/>
            <a:headEnd/>
            <a:tailEnd type="triangle" w="med" len="med"/>
          </a:ln>
        </p:spPr>
        <p:txBody>
          <a:bodyPr wrap="none"/>
          <a:lstStyle/>
          <a:p>
            <a:endParaRPr lang="en-US"/>
          </a:p>
        </p:txBody>
      </p:sp>
      <p:pic>
        <p:nvPicPr>
          <p:cNvPr id="31756" name="Picture 14" descr="sundogformation"/>
          <p:cNvPicPr>
            <a:picLocks noChangeAspect="1" noChangeArrowheads="1"/>
          </p:cNvPicPr>
          <p:nvPr/>
        </p:nvPicPr>
        <p:blipFill>
          <a:blip r:embed="rId6" cstate="print"/>
          <a:srcRect/>
          <a:stretch>
            <a:fillRect/>
          </a:stretch>
        </p:blipFill>
        <p:spPr bwMode="auto">
          <a:xfrm>
            <a:off x="152400" y="3733800"/>
            <a:ext cx="4267200" cy="2525713"/>
          </a:xfrm>
          <a:prstGeom prst="rect">
            <a:avLst/>
          </a:prstGeom>
          <a:noFill/>
          <a:ln w="9525">
            <a:noFill/>
            <a:miter lim="800000"/>
            <a:headEnd/>
            <a:tailEnd/>
          </a:ln>
        </p:spPr>
      </p:pic>
      <p:sp>
        <p:nvSpPr>
          <p:cNvPr id="31757" name="Line 15"/>
          <p:cNvSpPr>
            <a:spLocks noChangeShapeType="1"/>
          </p:cNvSpPr>
          <p:nvPr/>
        </p:nvSpPr>
        <p:spPr bwMode="auto">
          <a:xfrm flipH="1">
            <a:off x="6553200" y="6096000"/>
            <a:ext cx="381000" cy="0"/>
          </a:xfrm>
          <a:prstGeom prst="line">
            <a:avLst/>
          </a:prstGeom>
          <a:noFill/>
          <a:ln w="9525">
            <a:solidFill>
              <a:schemeClr val="tx1"/>
            </a:solidFill>
            <a:round/>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228600"/>
            <a:ext cx="8229600" cy="520700"/>
          </a:xfrm>
        </p:spPr>
        <p:txBody>
          <a:bodyPr>
            <a:normAutofit fontScale="90000"/>
          </a:bodyPr>
          <a:lstStyle/>
          <a:p>
            <a:pPr eaLnBrk="1" hangingPunct="1"/>
            <a:r>
              <a:rPr lang="en-US" smtClean="0"/>
              <a:t>Sundog</a:t>
            </a:r>
          </a:p>
        </p:txBody>
      </p:sp>
      <p:pic>
        <p:nvPicPr>
          <p:cNvPr id="32772" name="Picture 4" descr="sundog1"/>
          <p:cNvPicPr>
            <a:picLocks noChangeAspect="1" noChangeArrowheads="1"/>
          </p:cNvPicPr>
          <p:nvPr/>
        </p:nvPicPr>
        <p:blipFill>
          <a:blip r:embed="rId4" cstate="print"/>
          <a:srcRect/>
          <a:stretch>
            <a:fillRect/>
          </a:stretch>
        </p:blipFill>
        <p:spPr bwMode="auto">
          <a:xfrm>
            <a:off x="838200" y="990600"/>
            <a:ext cx="7340600" cy="5505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Unpolarized &amp; Polarized Light</a:t>
            </a:r>
          </a:p>
        </p:txBody>
      </p:sp>
      <p:pic>
        <p:nvPicPr>
          <p:cNvPr id="14339" name="Picture 3" descr="typical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29845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polarize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971800"/>
            <a:ext cx="2209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14010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Polarization of Light</a:t>
            </a:r>
          </a:p>
        </p:txBody>
      </p:sp>
      <p:graphicFrame>
        <p:nvGraphicFramePr>
          <p:cNvPr id="1026" name="Object 2"/>
          <p:cNvGraphicFramePr>
            <a:graphicFrameLocks noGrp="1" noChangeAspect="1"/>
          </p:cNvGraphicFramePr>
          <p:nvPr>
            <p:ph type="body" idx="1"/>
          </p:nvPr>
        </p:nvGraphicFramePr>
        <p:xfrm>
          <a:off x="228600" y="1676400"/>
          <a:ext cx="4433888" cy="4114800"/>
        </p:xfrm>
        <a:graphic>
          <a:graphicData uri="http://schemas.openxmlformats.org/presentationml/2006/ole">
            <mc:AlternateContent xmlns:mc="http://schemas.openxmlformats.org/markup-compatibility/2006">
              <mc:Choice xmlns:v="urn:schemas-microsoft-com:vml" Requires="v">
                <p:oleObj spid="_x0000_s4121" name="Bitmap Image" r:id="rId4" imgW="3304762" imgH="3067478" progId="PBrush">
                  <p:embed/>
                </p:oleObj>
              </mc:Choice>
              <mc:Fallback>
                <p:oleObj name="Bitmap Image" r:id="rId4" imgW="3304762" imgH="3067478"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4433888" cy="4114800"/>
                      </a:xfrm>
                      <a:prstGeom prst="rect">
                        <a:avLst/>
                      </a:prstGeom>
                    </p:spPr>
                  </p:pic>
                </p:oleObj>
              </mc:Fallback>
            </mc:AlternateContent>
          </a:graphicData>
        </a:graphic>
      </p:graphicFrame>
      <p:sp>
        <p:nvSpPr>
          <p:cNvPr id="1028" name="Text Box 4"/>
          <p:cNvSpPr txBox="1">
            <a:spLocks noChangeArrowheads="1"/>
          </p:cNvSpPr>
          <p:nvPr/>
        </p:nvSpPr>
        <p:spPr bwMode="auto">
          <a:xfrm>
            <a:off x="381000" y="1524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omic Sans MS" pitchFamily="66" charset="0"/>
              </a:rPr>
              <a:t>Unpolarized</a:t>
            </a:r>
          </a:p>
        </p:txBody>
      </p:sp>
      <p:sp>
        <p:nvSpPr>
          <p:cNvPr id="1029" name="Text Box 5"/>
          <p:cNvSpPr txBox="1">
            <a:spLocks noChangeArrowheads="1"/>
          </p:cNvSpPr>
          <p:nvPr/>
        </p:nvSpPr>
        <p:spPr bwMode="auto">
          <a:xfrm>
            <a:off x="533400" y="4572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omic Sans MS" pitchFamily="66" charset="0"/>
              </a:rPr>
              <a:t>Polarized</a:t>
            </a:r>
          </a:p>
        </p:txBody>
      </p:sp>
      <p:sp>
        <p:nvSpPr>
          <p:cNvPr id="1030" name="Text Box 6"/>
          <p:cNvSpPr txBox="1">
            <a:spLocks noChangeArrowheads="1"/>
          </p:cNvSpPr>
          <p:nvPr/>
        </p:nvSpPr>
        <p:spPr bwMode="auto">
          <a:xfrm>
            <a:off x="4800600" y="1828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atin typeface="Comic Sans MS" pitchFamily="66" charset="0"/>
            </a:endParaRPr>
          </a:p>
        </p:txBody>
      </p:sp>
      <p:sp>
        <p:nvSpPr>
          <p:cNvPr id="1031" name="Text Box 7"/>
          <p:cNvSpPr txBox="1">
            <a:spLocks noChangeArrowheads="1"/>
          </p:cNvSpPr>
          <p:nvPr/>
        </p:nvSpPr>
        <p:spPr bwMode="auto">
          <a:xfrm>
            <a:off x="4800600" y="1524000"/>
            <a:ext cx="4495800" cy="483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rgbClr val="0070C0"/>
                </a:solidFill>
                <a:latin typeface="Comic Sans MS" pitchFamily="66" charset="0"/>
              </a:rPr>
              <a:t>Electric fields of </a:t>
            </a:r>
            <a:r>
              <a:rPr lang="en-US" sz="2800" dirty="0" err="1">
                <a:solidFill>
                  <a:srgbClr val="0070C0"/>
                </a:solidFill>
                <a:latin typeface="Comic Sans MS" pitchFamily="66" charset="0"/>
              </a:rPr>
              <a:t>unpolarized</a:t>
            </a:r>
            <a:r>
              <a:rPr lang="en-US" sz="2800" dirty="0">
                <a:solidFill>
                  <a:srgbClr val="0070C0"/>
                </a:solidFill>
                <a:latin typeface="Comic Sans MS" pitchFamily="66" charset="0"/>
              </a:rPr>
              <a:t> light vibrate in all directions perpendicular to the direction the light travels.</a:t>
            </a:r>
          </a:p>
          <a:p>
            <a:pPr eaLnBrk="1" hangingPunct="1">
              <a:spcBef>
                <a:spcPct val="50000"/>
              </a:spcBef>
            </a:pPr>
            <a:endParaRPr lang="en-US" sz="2800" dirty="0">
              <a:solidFill>
                <a:srgbClr val="0070C0"/>
              </a:solidFill>
              <a:latin typeface="Comic Sans MS" pitchFamily="66" charset="0"/>
            </a:endParaRPr>
          </a:p>
          <a:p>
            <a:pPr eaLnBrk="1" hangingPunct="1">
              <a:spcBef>
                <a:spcPct val="50000"/>
              </a:spcBef>
            </a:pPr>
            <a:r>
              <a:rPr lang="en-US" sz="2800" dirty="0">
                <a:solidFill>
                  <a:srgbClr val="0070C0"/>
                </a:solidFill>
                <a:latin typeface="Comic Sans MS" pitchFamily="66" charset="0"/>
              </a:rPr>
              <a:t>A </a:t>
            </a:r>
            <a:r>
              <a:rPr lang="en-US" sz="2800" b="1" dirty="0">
                <a:solidFill>
                  <a:srgbClr val="0070C0"/>
                </a:solidFill>
                <a:latin typeface="Comic Sans MS" pitchFamily="66" charset="0"/>
              </a:rPr>
              <a:t>polarizing filter</a:t>
            </a:r>
            <a:r>
              <a:rPr lang="en-US" sz="2800" dirty="0">
                <a:solidFill>
                  <a:srgbClr val="0070C0"/>
                </a:solidFill>
                <a:latin typeface="Comic Sans MS" pitchFamily="66" charset="0"/>
              </a:rPr>
              <a:t> can constrain light to vibrate in only one direction</a:t>
            </a:r>
          </a:p>
        </p:txBody>
      </p:sp>
    </p:spTree>
    <p:custDataLst>
      <p:tags r:id="rId2"/>
    </p:custDataLst>
    <p:extLst>
      <p:ext uri="{BB962C8B-B14F-4D97-AF65-F5344CB8AC3E}">
        <p14:creationId xmlns:p14="http://schemas.microsoft.com/office/powerpoint/2010/main" val="3894399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err="1" smtClean="0"/>
              <a:t>Unpolarized</a:t>
            </a:r>
            <a:r>
              <a:rPr lang="en-US" sz="3600" dirty="0" smtClean="0"/>
              <a:t> Light</a:t>
            </a:r>
            <a:br>
              <a:rPr lang="en-US" sz="3600" dirty="0" smtClean="0"/>
            </a:br>
            <a:r>
              <a:rPr lang="en-US" sz="3600" dirty="0" smtClean="0"/>
              <a:t>Checkpoint</a:t>
            </a:r>
            <a:endParaRPr lang="en-US" sz="3600" dirty="0"/>
          </a:p>
        </p:txBody>
      </p:sp>
      <p:sp>
        <p:nvSpPr>
          <p:cNvPr id="3" name="Content Placeholder 2"/>
          <p:cNvSpPr>
            <a:spLocks noGrp="1"/>
          </p:cNvSpPr>
          <p:nvPr>
            <p:ph idx="1"/>
          </p:nvPr>
        </p:nvSpPr>
        <p:spPr>
          <a:xfrm>
            <a:off x="381000" y="2286000"/>
            <a:ext cx="8229600" cy="4221163"/>
          </a:xfrm>
        </p:spPr>
        <p:txBody>
          <a:bodyPr>
            <a:normAutofit/>
          </a:bodyPr>
          <a:lstStyle/>
          <a:p>
            <a:r>
              <a:rPr lang="en-US" sz="2800" dirty="0" err="1"/>
              <a:t>Unpolarized</a:t>
            </a:r>
            <a:r>
              <a:rPr lang="en-US" sz="2800" dirty="0"/>
              <a:t> light (like the light from the sun) passes through a polarizing sunglass (a linear polarizer</a:t>
            </a:r>
            <a:r>
              <a:rPr lang="en-US" sz="2800" dirty="0" smtClean="0"/>
              <a:t>).</a:t>
            </a:r>
          </a:p>
          <a:p>
            <a:r>
              <a:rPr lang="en-US" sz="2800" dirty="0" smtClean="0"/>
              <a:t>The intensity of the light when it emerges is</a:t>
            </a:r>
          </a:p>
          <a:p>
            <a:pPr marL="971550" lvl="1" indent="-514350">
              <a:buFont typeface="+mj-lt"/>
              <a:buAutoNum type="arabicPeriod"/>
            </a:pPr>
            <a:r>
              <a:rPr lang="en-US" sz="2400" dirty="0" smtClean="0"/>
              <a:t>Zero</a:t>
            </a:r>
          </a:p>
          <a:p>
            <a:pPr marL="971550" lvl="1" indent="-514350">
              <a:buFont typeface="+mj-lt"/>
              <a:buAutoNum type="arabicPeriod"/>
            </a:pPr>
            <a:r>
              <a:rPr lang="en-US" sz="2400" dirty="0" smtClean="0"/>
              <a:t>1/2  what it was before</a:t>
            </a:r>
          </a:p>
          <a:p>
            <a:pPr marL="971550" lvl="1" indent="-514350">
              <a:buFont typeface="+mj-lt"/>
              <a:buAutoNum type="arabicPeriod"/>
            </a:pPr>
            <a:r>
              <a:rPr lang="en-US" sz="2400" dirty="0" smtClean="0"/>
              <a:t>1/4  what it was before</a:t>
            </a:r>
          </a:p>
          <a:p>
            <a:pPr marL="971550" lvl="1" indent="-514350">
              <a:buFont typeface="+mj-lt"/>
              <a:buAutoNum type="arabicPeriod"/>
            </a:pPr>
            <a:r>
              <a:rPr lang="en-US" sz="2400" dirty="0" smtClean="0"/>
              <a:t>1/3  what it was before</a:t>
            </a:r>
          </a:p>
          <a:p>
            <a:pPr marL="971550" lvl="1" indent="-514350">
              <a:buFont typeface="+mj-lt"/>
              <a:buAutoNum type="arabicPeriod"/>
            </a:pPr>
            <a:r>
              <a:rPr lang="en-US" sz="2400" dirty="0" smtClean="0"/>
              <a:t>Need more information</a:t>
            </a:r>
          </a:p>
          <a:p>
            <a:pPr lvl="1"/>
            <a:endParaRPr lang="en-US" sz="2400" dirty="0"/>
          </a:p>
        </p:txBody>
      </p:sp>
      <p:sp>
        <p:nvSpPr>
          <p:cNvPr id="4" name="Oval 3"/>
          <p:cNvSpPr/>
          <p:nvPr/>
        </p:nvSpPr>
        <p:spPr>
          <a:xfrm>
            <a:off x="609600" y="4191000"/>
            <a:ext cx="426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496" y="76200"/>
            <a:ext cx="2657475" cy="199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20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Polarized Light</a:t>
            </a:r>
            <a:br>
              <a:rPr lang="en-US" dirty="0" smtClean="0"/>
            </a:br>
            <a:r>
              <a:rPr lang="en-US" dirty="0" smtClean="0"/>
              <a:t>Checkpoint</a:t>
            </a:r>
            <a:endParaRPr lang="en-US" dirty="0"/>
          </a:p>
        </p:txBody>
      </p:sp>
      <p:sp>
        <p:nvSpPr>
          <p:cNvPr id="3" name="Content Placeholder 2"/>
          <p:cNvSpPr>
            <a:spLocks noGrp="1"/>
          </p:cNvSpPr>
          <p:nvPr>
            <p:ph idx="1"/>
          </p:nvPr>
        </p:nvSpPr>
        <p:spPr>
          <a:xfrm>
            <a:off x="228600" y="2057400"/>
            <a:ext cx="8229600" cy="4525963"/>
          </a:xfrm>
        </p:spPr>
        <p:txBody>
          <a:bodyPr>
            <a:normAutofit/>
          </a:bodyPr>
          <a:lstStyle/>
          <a:p>
            <a:pPr fontAlgn="base"/>
            <a:r>
              <a:rPr lang="en-US" sz="2800" dirty="0"/>
              <a:t>Now, horizontally polarized light passes through the same glasses (which are vertically polarized).</a:t>
            </a:r>
          </a:p>
          <a:p>
            <a:pPr fontAlgn="base"/>
            <a:r>
              <a:rPr lang="en-US" sz="2800" dirty="0" smtClean="0"/>
              <a:t>The </a:t>
            </a:r>
            <a:r>
              <a:rPr lang="en-US" sz="2800" dirty="0"/>
              <a:t>intensity of the light when it emerges is</a:t>
            </a:r>
            <a:r>
              <a:rPr lang="en-US" sz="2800" dirty="0" smtClean="0"/>
              <a:t>:</a:t>
            </a:r>
          </a:p>
          <a:p>
            <a:pPr marL="914400" lvl="1" indent="-457200" fontAlgn="base">
              <a:buFont typeface="+mj-lt"/>
              <a:buAutoNum type="arabicPeriod"/>
            </a:pPr>
            <a:r>
              <a:rPr lang="en-US" sz="2400" dirty="0" smtClean="0"/>
              <a:t>Zero</a:t>
            </a:r>
          </a:p>
          <a:p>
            <a:pPr marL="914400" lvl="1" indent="-457200" fontAlgn="base">
              <a:buFont typeface="+mj-lt"/>
              <a:buAutoNum type="arabicPeriod"/>
            </a:pPr>
            <a:r>
              <a:rPr lang="en-US" sz="2400" dirty="0" smtClean="0"/>
              <a:t>1/2 what it was before</a:t>
            </a:r>
          </a:p>
          <a:p>
            <a:pPr marL="914400" lvl="1" indent="-457200" fontAlgn="base">
              <a:buFont typeface="+mj-lt"/>
              <a:buAutoNum type="arabicPeriod"/>
            </a:pPr>
            <a:r>
              <a:rPr lang="en-US" sz="2400" dirty="0" smtClean="0"/>
              <a:t>1/4 what it was before</a:t>
            </a:r>
          </a:p>
          <a:p>
            <a:pPr marL="914400" lvl="1" indent="-457200" fontAlgn="base">
              <a:buFont typeface="+mj-lt"/>
              <a:buAutoNum type="arabicPeriod"/>
            </a:pPr>
            <a:r>
              <a:rPr lang="en-US" sz="2400" dirty="0" smtClean="0"/>
              <a:t>1/3 what it was before</a:t>
            </a:r>
          </a:p>
          <a:p>
            <a:pPr marL="914400" lvl="1" indent="-457200" fontAlgn="base">
              <a:buFont typeface="+mj-lt"/>
              <a:buAutoNum type="arabicPeriod"/>
            </a:pPr>
            <a:r>
              <a:rPr lang="en-US" sz="2400" dirty="0" smtClean="0"/>
              <a:t>Need more information</a:t>
            </a:r>
            <a:endParaRPr lang="en-US" sz="2400" dirty="0"/>
          </a:p>
          <a:p>
            <a:endParaRPr lang="en-US" sz="2800" dirty="0"/>
          </a:p>
        </p:txBody>
      </p:sp>
      <p:sp>
        <p:nvSpPr>
          <p:cNvPr id="4" name="Oval 3"/>
          <p:cNvSpPr/>
          <p:nvPr/>
        </p:nvSpPr>
        <p:spPr>
          <a:xfrm>
            <a:off x="304800" y="3429000"/>
            <a:ext cx="2133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76" y="14068"/>
            <a:ext cx="2729459" cy="20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63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7772400" cy="1143000"/>
          </a:xfrm>
        </p:spPr>
        <p:txBody>
          <a:bodyPr/>
          <a:lstStyle/>
          <a:p>
            <a:pPr eaLnBrk="1" hangingPunct="1"/>
            <a:r>
              <a:rPr lang="en-US" smtClean="0"/>
              <a:t>Polarizing Filters</a:t>
            </a:r>
          </a:p>
        </p:txBody>
      </p:sp>
      <p:pic>
        <p:nvPicPr>
          <p:cNvPr id="15363" name="Picture 3" descr="pol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6858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1415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963613" y="0"/>
            <a:ext cx="6781800" cy="762000"/>
          </a:xfrm>
          <a:prstGeom prst="rect">
            <a:avLst/>
          </a:prstGeom>
          <a:noFill/>
          <a:ln w="9525">
            <a:noFill/>
            <a:miter lim="800000"/>
            <a:headEnd/>
            <a:tailEnd/>
          </a:ln>
          <a:effectLst/>
        </p:spPr>
        <p:txBody>
          <a:bodyPr>
            <a:spAutoFit/>
          </a:bodyPr>
          <a:lstStyle/>
          <a:p>
            <a:pPr algn="ctr">
              <a:spcBef>
                <a:spcPct val="50000"/>
              </a:spcBef>
            </a:pPr>
            <a:r>
              <a:rPr lang="en-US" altLang="en-US" sz="4400">
                <a:solidFill>
                  <a:schemeClr val="tx2"/>
                </a:solidFill>
              </a:rPr>
              <a:t>Total Internal Reflection</a:t>
            </a:r>
          </a:p>
        </p:txBody>
      </p:sp>
      <p:sp>
        <p:nvSpPr>
          <p:cNvPr id="98333" name="Text Box 29"/>
          <p:cNvSpPr txBox="1">
            <a:spLocks noChangeArrowheads="1"/>
          </p:cNvSpPr>
          <p:nvPr/>
        </p:nvSpPr>
        <p:spPr bwMode="auto">
          <a:xfrm>
            <a:off x="6583363" y="3444875"/>
            <a:ext cx="2514600"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98308" name="Rectangle 4"/>
          <p:cNvSpPr>
            <a:spLocks noChangeArrowheads="1"/>
          </p:cNvSpPr>
          <p:nvPr/>
        </p:nvSpPr>
        <p:spPr bwMode="auto">
          <a:xfrm>
            <a:off x="2849563" y="4054475"/>
            <a:ext cx="5518150" cy="27432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98311" name="Line 7"/>
          <p:cNvSpPr>
            <a:spLocks noChangeShapeType="1"/>
          </p:cNvSpPr>
          <p:nvPr/>
        </p:nvSpPr>
        <p:spPr bwMode="auto">
          <a:xfrm flipV="1">
            <a:off x="6354763" y="2149475"/>
            <a:ext cx="2438400" cy="1905000"/>
          </a:xfrm>
          <a:prstGeom prst="line">
            <a:avLst/>
          </a:prstGeom>
          <a:noFill/>
          <a:ln w="28575">
            <a:solidFill>
              <a:srgbClr val="FF0000"/>
            </a:solidFill>
            <a:round/>
            <a:headEnd/>
            <a:tailEnd type="triangle" w="med" len="med"/>
          </a:ln>
          <a:effectLst/>
        </p:spPr>
        <p:txBody>
          <a:bodyPr wrap="none" anchor="ctr"/>
          <a:lstStyle/>
          <a:p>
            <a:endParaRPr lang="en-US"/>
          </a:p>
        </p:txBody>
      </p:sp>
      <p:sp>
        <p:nvSpPr>
          <p:cNvPr id="98313" name="Line 9"/>
          <p:cNvSpPr>
            <a:spLocks noChangeShapeType="1"/>
          </p:cNvSpPr>
          <p:nvPr/>
        </p:nvSpPr>
        <p:spPr bwMode="auto">
          <a:xfrm>
            <a:off x="6354763" y="2301875"/>
            <a:ext cx="0" cy="4419600"/>
          </a:xfrm>
          <a:prstGeom prst="line">
            <a:avLst/>
          </a:prstGeom>
          <a:noFill/>
          <a:ln w="19050">
            <a:solidFill>
              <a:schemeClr val="tx1"/>
            </a:solidFill>
            <a:prstDash val="dash"/>
            <a:round/>
            <a:headEnd/>
            <a:tailEnd/>
          </a:ln>
          <a:effectLst/>
        </p:spPr>
        <p:txBody>
          <a:bodyPr wrap="none" anchor="ctr"/>
          <a:lstStyle/>
          <a:p>
            <a:endParaRPr lang="en-US"/>
          </a:p>
        </p:txBody>
      </p:sp>
      <p:sp>
        <p:nvSpPr>
          <p:cNvPr id="98322" name="Text Box 18"/>
          <p:cNvSpPr txBox="1">
            <a:spLocks noChangeArrowheads="1"/>
          </p:cNvSpPr>
          <p:nvPr/>
        </p:nvSpPr>
        <p:spPr bwMode="auto">
          <a:xfrm>
            <a:off x="6856413" y="5216525"/>
            <a:ext cx="1600200" cy="457200"/>
          </a:xfrm>
          <a:prstGeom prst="rect">
            <a:avLst/>
          </a:prstGeom>
          <a:noFill/>
          <a:ln w="9525">
            <a:noFill/>
            <a:miter lim="800000"/>
            <a:headEnd/>
            <a:tailEnd/>
          </a:ln>
          <a:effectLst/>
        </p:spPr>
        <p:txBody>
          <a:bodyPr>
            <a:spAutoFit/>
          </a:bodyPr>
          <a:lstStyle/>
          <a:p>
            <a:pPr>
              <a:spcBef>
                <a:spcPct val="50000"/>
              </a:spcBef>
            </a:pPr>
            <a:r>
              <a:rPr lang="en-US" altLang="en-US"/>
              <a:t>normal</a:t>
            </a:r>
          </a:p>
        </p:txBody>
      </p:sp>
      <p:sp>
        <p:nvSpPr>
          <p:cNvPr id="98323" name="Freeform 19"/>
          <p:cNvSpPr>
            <a:spLocks/>
          </p:cNvSpPr>
          <p:nvPr/>
        </p:nvSpPr>
        <p:spPr bwMode="auto">
          <a:xfrm>
            <a:off x="6354763" y="5616575"/>
            <a:ext cx="1346200" cy="527050"/>
          </a:xfrm>
          <a:custGeom>
            <a:avLst/>
            <a:gdLst/>
            <a:ahLst/>
            <a:cxnLst>
              <a:cxn ang="0">
                <a:pos x="848" y="0"/>
              </a:cxn>
              <a:cxn ang="0">
                <a:pos x="784" y="227"/>
              </a:cxn>
              <a:cxn ang="0">
                <a:pos x="516" y="275"/>
              </a:cxn>
              <a:cxn ang="0">
                <a:pos x="0" y="332"/>
              </a:cxn>
            </a:cxnLst>
            <a:rect l="0" t="0" r="r" b="b"/>
            <a:pathLst>
              <a:path w="848" h="332">
                <a:moveTo>
                  <a:pt x="848" y="0"/>
                </a:moveTo>
                <a:cubicBezTo>
                  <a:pt x="837" y="38"/>
                  <a:pt x="839" y="181"/>
                  <a:pt x="784" y="227"/>
                </a:cubicBezTo>
                <a:cubicBezTo>
                  <a:pt x="729" y="273"/>
                  <a:pt x="647" y="258"/>
                  <a:pt x="516" y="275"/>
                </a:cubicBezTo>
                <a:cubicBezTo>
                  <a:pt x="385" y="292"/>
                  <a:pt x="107" y="320"/>
                  <a:pt x="0" y="332"/>
                </a:cubicBezTo>
              </a:path>
            </a:pathLst>
          </a:custGeom>
          <a:noFill/>
          <a:ln w="9525">
            <a:solidFill>
              <a:schemeClr val="tx1"/>
            </a:solidFill>
            <a:round/>
            <a:headEnd type="none" w="med" len="med"/>
            <a:tailEnd type="triangle" w="med" len="med"/>
          </a:ln>
          <a:effectLst/>
        </p:spPr>
        <p:txBody>
          <a:bodyPr wrap="none" anchor="ctr"/>
          <a:lstStyle/>
          <a:p>
            <a:endParaRPr lang="en-US"/>
          </a:p>
        </p:txBody>
      </p:sp>
      <p:grpSp>
        <p:nvGrpSpPr>
          <p:cNvPr id="2" name="Group 84"/>
          <p:cNvGrpSpPr>
            <a:grpSpLocks/>
          </p:cNvGrpSpPr>
          <p:nvPr/>
        </p:nvGrpSpPr>
        <p:grpSpPr bwMode="auto">
          <a:xfrm>
            <a:off x="6354763" y="2759075"/>
            <a:ext cx="990600" cy="638175"/>
            <a:chOff x="3792" y="1632"/>
            <a:chExt cx="624" cy="402"/>
          </a:xfrm>
        </p:grpSpPr>
        <p:sp>
          <p:nvSpPr>
            <p:cNvPr id="98318" name="Arc 14"/>
            <p:cNvSpPr>
              <a:spLocks/>
            </p:cNvSpPr>
            <p:nvPr/>
          </p:nvSpPr>
          <p:spPr bwMode="auto">
            <a:xfrm>
              <a:off x="3792" y="1632"/>
              <a:ext cx="624"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98364" name="Text Box 60"/>
            <p:cNvSpPr txBox="1">
              <a:spLocks noChangeArrowheads="1"/>
            </p:cNvSpPr>
            <p:nvPr/>
          </p:nvSpPr>
          <p:spPr bwMode="auto">
            <a:xfrm>
              <a:off x="3856" y="1746"/>
              <a:ext cx="367" cy="288"/>
            </a:xfrm>
            <a:prstGeom prst="rect">
              <a:avLst/>
            </a:prstGeom>
            <a:noFill/>
            <a:ln w="9525">
              <a:noFill/>
              <a:miter lim="800000"/>
              <a:headEnd/>
              <a:tailEnd/>
            </a:ln>
            <a:effectLst/>
          </p:spPr>
          <p:txBody>
            <a:bodyPr>
              <a:spAutoFit/>
            </a:bodyPr>
            <a:lstStyle/>
            <a:p>
              <a:pPr>
                <a:spcBef>
                  <a:spcPct val="50000"/>
                </a:spcBef>
              </a:pPr>
              <a:r>
                <a:rPr lang="en-US" altLang="en-US" b="0">
                  <a:latin typeface="Symbol" pitchFamily="18" charset="2"/>
                </a:rPr>
                <a:t>q</a:t>
              </a:r>
              <a:r>
                <a:rPr lang="en-US" altLang="en-US" b="0" baseline="-25000"/>
                <a:t>2</a:t>
              </a:r>
              <a:endParaRPr lang="en-US" altLang="en-US"/>
            </a:p>
          </p:txBody>
        </p:sp>
      </p:grpSp>
      <p:grpSp>
        <p:nvGrpSpPr>
          <p:cNvPr id="3" name="Group 85"/>
          <p:cNvGrpSpPr>
            <a:grpSpLocks/>
          </p:cNvGrpSpPr>
          <p:nvPr/>
        </p:nvGrpSpPr>
        <p:grpSpPr bwMode="auto">
          <a:xfrm>
            <a:off x="5624513" y="5254625"/>
            <a:ext cx="1219200" cy="552450"/>
            <a:chOff x="3332" y="3204"/>
            <a:chExt cx="768" cy="348"/>
          </a:xfrm>
        </p:grpSpPr>
        <p:sp>
          <p:nvSpPr>
            <p:cNvPr id="98359" name="Arc 55"/>
            <p:cNvSpPr>
              <a:spLocks/>
            </p:cNvSpPr>
            <p:nvPr/>
          </p:nvSpPr>
          <p:spPr bwMode="auto">
            <a:xfrm flipH="1" flipV="1">
              <a:off x="3332" y="3428"/>
              <a:ext cx="460" cy="124"/>
            </a:xfrm>
            <a:custGeom>
              <a:avLst/>
              <a:gdLst>
                <a:gd name="G0" fmla="+- 21429 0 0"/>
                <a:gd name="G1" fmla="+- 21600 0 0"/>
                <a:gd name="G2" fmla="+- 21600 0 0"/>
                <a:gd name="T0" fmla="*/ 0 w 43029"/>
                <a:gd name="T1" fmla="*/ 18891 h 21600"/>
                <a:gd name="T2" fmla="*/ 43029 w 43029"/>
                <a:gd name="T3" fmla="*/ 21600 h 21600"/>
                <a:gd name="T4" fmla="*/ 21429 w 43029"/>
                <a:gd name="T5" fmla="*/ 21600 h 21600"/>
              </a:gdLst>
              <a:ahLst/>
              <a:cxnLst>
                <a:cxn ang="0">
                  <a:pos x="T0" y="T1"/>
                </a:cxn>
                <a:cxn ang="0">
                  <a:pos x="T2" y="T3"/>
                </a:cxn>
                <a:cxn ang="0">
                  <a:pos x="T4" y="T5"/>
                </a:cxn>
              </a:cxnLst>
              <a:rect l="0" t="0" r="r" b="b"/>
              <a:pathLst>
                <a:path w="43029" h="21600" fill="none" extrusionOk="0">
                  <a:moveTo>
                    <a:pt x="-1" y="18890"/>
                  </a:moveTo>
                  <a:cubicBezTo>
                    <a:pt x="1364" y="8094"/>
                    <a:pt x="10547" y="-1"/>
                    <a:pt x="21429" y="0"/>
                  </a:cubicBezTo>
                  <a:cubicBezTo>
                    <a:pt x="33358" y="0"/>
                    <a:pt x="43029" y="9670"/>
                    <a:pt x="43029" y="21600"/>
                  </a:cubicBezTo>
                </a:path>
                <a:path w="43029" h="21600" stroke="0" extrusionOk="0">
                  <a:moveTo>
                    <a:pt x="-1" y="18890"/>
                  </a:moveTo>
                  <a:cubicBezTo>
                    <a:pt x="1364" y="8094"/>
                    <a:pt x="10547" y="-1"/>
                    <a:pt x="21429" y="0"/>
                  </a:cubicBezTo>
                  <a:cubicBezTo>
                    <a:pt x="33358" y="0"/>
                    <a:pt x="43029" y="9670"/>
                    <a:pt x="43029" y="21600"/>
                  </a:cubicBezTo>
                  <a:lnTo>
                    <a:pt x="21429" y="21600"/>
                  </a:lnTo>
                  <a:close/>
                </a:path>
              </a:pathLst>
            </a:custGeom>
            <a:noFill/>
            <a:ln w="9525">
              <a:solidFill>
                <a:schemeClr val="tx1"/>
              </a:solidFill>
              <a:round/>
              <a:headEnd/>
              <a:tailEnd/>
            </a:ln>
            <a:effectLst/>
          </p:spPr>
          <p:txBody>
            <a:bodyPr wrap="none" anchor="ctr"/>
            <a:lstStyle/>
            <a:p>
              <a:endParaRPr lang="en-US"/>
            </a:p>
          </p:txBody>
        </p:sp>
        <p:sp>
          <p:nvSpPr>
            <p:cNvPr id="98366" name="Text Box 62"/>
            <p:cNvSpPr txBox="1">
              <a:spLocks noChangeArrowheads="1"/>
            </p:cNvSpPr>
            <p:nvPr/>
          </p:nvSpPr>
          <p:spPr bwMode="auto">
            <a:xfrm>
              <a:off x="3483" y="3204"/>
              <a:ext cx="617" cy="288"/>
            </a:xfrm>
            <a:prstGeom prst="rect">
              <a:avLst/>
            </a:prstGeom>
            <a:noFill/>
            <a:ln w="9525">
              <a:noFill/>
              <a:miter lim="800000"/>
              <a:headEnd/>
              <a:tailEnd/>
            </a:ln>
            <a:effectLst/>
          </p:spPr>
          <p:txBody>
            <a:bodyPr>
              <a:spAutoFit/>
            </a:bodyPr>
            <a:lstStyle/>
            <a:p>
              <a:pPr>
                <a:spcBef>
                  <a:spcPct val="50000"/>
                </a:spcBef>
              </a:pPr>
              <a:r>
                <a:rPr lang="en-US" altLang="en-US" b="0">
                  <a:latin typeface="Symbol" pitchFamily="18" charset="2"/>
                </a:rPr>
                <a:t>q</a:t>
              </a:r>
              <a:r>
                <a:rPr lang="en-US" altLang="en-US" b="0" baseline="-25000"/>
                <a:t>1</a:t>
              </a:r>
              <a:endParaRPr lang="en-US" altLang="en-US" b="0"/>
            </a:p>
          </p:txBody>
        </p:sp>
      </p:grpSp>
      <p:sp>
        <p:nvSpPr>
          <p:cNvPr id="98368" name="Text Box 64"/>
          <p:cNvSpPr txBox="1">
            <a:spLocks noChangeArrowheads="1"/>
          </p:cNvSpPr>
          <p:nvPr/>
        </p:nvSpPr>
        <p:spPr bwMode="auto">
          <a:xfrm>
            <a:off x="7421563" y="3216275"/>
            <a:ext cx="658812" cy="457200"/>
          </a:xfrm>
          <a:prstGeom prst="rect">
            <a:avLst/>
          </a:prstGeom>
          <a:noFill/>
          <a:ln w="9525">
            <a:noFill/>
            <a:miter lim="800000"/>
            <a:headEnd/>
            <a:tailEnd/>
          </a:ln>
          <a:effectLst/>
        </p:spPr>
        <p:txBody>
          <a:bodyPr>
            <a:spAutoFit/>
          </a:bodyPr>
          <a:lstStyle/>
          <a:p>
            <a:pPr>
              <a:spcBef>
                <a:spcPct val="50000"/>
              </a:spcBef>
            </a:pPr>
            <a:r>
              <a:rPr lang="en-US" altLang="en-US" b="0"/>
              <a:t>n</a:t>
            </a:r>
            <a:r>
              <a:rPr lang="en-US" altLang="en-US" b="0" baseline="-25000"/>
              <a:t>2</a:t>
            </a:r>
            <a:endParaRPr lang="en-US" altLang="en-US" b="0"/>
          </a:p>
        </p:txBody>
      </p:sp>
      <p:sp>
        <p:nvSpPr>
          <p:cNvPr id="98369" name="Text Box 65"/>
          <p:cNvSpPr txBox="1">
            <a:spLocks noChangeArrowheads="1"/>
          </p:cNvSpPr>
          <p:nvPr/>
        </p:nvSpPr>
        <p:spPr bwMode="auto">
          <a:xfrm>
            <a:off x="7620000" y="4052888"/>
            <a:ext cx="658813" cy="457200"/>
          </a:xfrm>
          <a:prstGeom prst="rect">
            <a:avLst/>
          </a:prstGeom>
          <a:noFill/>
          <a:ln w="9525">
            <a:noFill/>
            <a:miter lim="800000"/>
            <a:headEnd/>
            <a:tailEnd/>
          </a:ln>
          <a:effectLst/>
        </p:spPr>
        <p:txBody>
          <a:bodyPr>
            <a:spAutoFit/>
          </a:bodyPr>
          <a:lstStyle/>
          <a:p>
            <a:pPr>
              <a:spcBef>
                <a:spcPct val="50000"/>
              </a:spcBef>
            </a:pPr>
            <a:r>
              <a:rPr lang="en-US" altLang="en-US" b="0"/>
              <a:t>n</a:t>
            </a:r>
            <a:r>
              <a:rPr lang="en-US" altLang="en-US" b="0" baseline="-25000"/>
              <a:t>1</a:t>
            </a:r>
            <a:endParaRPr lang="en-US" altLang="en-US" b="0"/>
          </a:p>
        </p:txBody>
      </p:sp>
      <p:sp>
        <p:nvSpPr>
          <p:cNvPr id="98370" name="Text Box 66"/>
          <p:cNvSpPr txBox="1">
            <a:spLocks noChangeArrowheads="1"/>
          </p:cNvSpPr>
          <p:nvPr/>
        </p:nvSpPr>
        <p:spPr bwMode="auto">
          <a:xfrm>
            <a:off x="381000" y="762000"/>
            <a:ext cx="8205788" cy="1116013"/>
          </a:xfrm>
          <a:prstGeom prst="rect">
            <a:avLst/>
          </a:prstGeom>
          <a:noFill/>
          <a:ln w="9525">
            <a:noFill/>
            <a:miter lim="800000"/>
            <a:headEnd/>
            <a:tailEnd/>
          </a:ln>
          <a:effectLst/>
        </p:spPr>
        <p:txBody>
          <a:bodyPr>
            <a:spAutoFit/>
          </a:bodyPr>
          <a:lstStyle/>
          <a:p>
            <a:pPr algn="ctr">
              <a:spcBef>
                <a:spcPct val="10000"/>
              </a:spcBef>
            </a:pPr>
            <a:r>
              <a:rPr lang="en-US" sz="3200" b="0"/>
              <a:t>Recall Snell’s Law: </a:t>
            </a:r>
            <a:r>
              <a:rPr lang="en-US" sz="3200" b="0">
                <a:solidFill>
                  <a:schemeClr val="accent2"/>
                </a:solidFill>
              </a:rPr>
              <a:t>n</a:t>
            </a:r>
            <a:r>
              <a:rPr lang="en-US" sz="3200" b="0" baseline="-25000">
                <a:solidFill>
                  <a:schemeClr val="accent2"/>
                </a:solidFill>
              </a:rPr>
              <a:t>1</a:t>
            </a:r>
            <a:r>
              <a:rPr lang="en-US" sz="3200" b="0">
                <a:solidFill>
                  <a:schemeClr val="accent2"/>
                </a:solidFill>
              </a:rPr>
              <a:t> sin(</a:t>
            </a:r>
            <a:r>
              <a:rPr lang="en-US" sz="3200" b="0">
                <a:solidFill>
                  <a:schemeClr val="accent2"/>
                </a:solidFill>
                <a:latin typeface="Symbol" pitchFamily="18" charset="2"/>
              </a:rPr>
              <a:t>q</a:t>
            </a:r>
            <a:r>
              <a:rPr lang="en-US" sz="3200" b="0" baseline="-25000">
                <a:solidFill>
                  <a:schemeClr val="accent2"/>
                </a:solidFill>
              </a:rPr>
              <a:t>1</a:t>
            </a:r>
            <a:r>
              <a:rPr lang="en-US" sz="3200" b="0">
                <a:solidFill>
                  <a:schemeClr val="accent2"/>
                </a:solidFill>
              </a:rPr>
              <a:t>)= n</a:t>
            </a:r>
            <a:r>
              <a:rPr lang="en-US" sz="3200" b="0" baseline="-25000">
                <a:solidFill>
                  <a:schemeClr val="accent2"/>
                </a:solidFill>
              </a:rPr>
              <a:t>2</a:t>
            </a:r>
            <a:r>
              <a:rPr lang="en-US" sz="3200" b="0">
                <a:solidFill>
                  <a:schemeClr val="accent2"/>
                </a:solidFill>
              </a:rPr>
              <a:t> sin(</a:t>
            </a:r>
            <a:r>
              <a:rPr lang="en-US" sz="3200" b="0">
                <a:solidFill>
                  <a:schemeClr val="accent2"/>
                </a:solidFill>
                <a:latin typeface="Symbol" pitchFamily="18" charset="2"/>
              </a:rPr>
              <a:t>q</a:t>
            </a:r>
            <a:r>
              <a:rPr lang="en-US" sz="3200" b="0" baseline="-25000">
                <a:solidFill>
                  <a:schemeClr val="accent2"/>
                </a:solidFill>
              </a:rPr>
              <a:t>2</a:t>
            </a:r>
            <a:r>
              <a:rPr lang="en-US" sz="3200" b="0">
                <a:solidFill>
                  <a:schemeClr val="accent2"/>
                </a:solidFill>
              </a:rPr>
              <a:t>)</a:t>
            </a:r>
          </a:p>
          <a:p>
            <a:pPr algn="ctr">
              <a:spcBef>
                <a:spcPct val="10000"/>
              </a:spcBef>
            </a:pPr>
            <a:r>
              <a:rPr lang="en-US" sz="3200" b="0">
                <a:solidFill>
                  <a:schemeClr val="tx2"/>
                </a:solidFill>
              </a:rPr>
              <a:t>(n</a:t>
            </a:r>
            <a:r>
              <a:rPr lang="en-US" sz="3200" b="0" baseline="-25000">
                <a:solidFill>
                  <a:schemeClr val="tx2"/>
                </a:solidFill>
              </a:rPr>
              <a:t>1</a:t>
            </a:r>
            <a:r>
              <a:rPr lang="en-US" sz="3200" b="0">
                <a:solidFill>
                  <a:schemeClr val="tx2"/>
                </a:solidFill>
              </a:rPr>
              <a:t> &gt; n</a:t>
            </a:r>
            <a:r>
              <a:rPr lang="en-US" sz="3200" b="0" baseline="-25000">
                <a:solidFill>
                  <a:schemeClr val="tx2"/>
                </a:solidFill>
              </a:rPr>
              <a:t>2</a:t>
            </a:r>
            <a:r>
              <a:rPr lang="en-US" sz="3200" b="0">
                <a:solidFill>
                  <a:schemeClr val="tx2"/>
                </a:solidFill>
              </a:rPr>
              <a:t> </a:t>
            </a:r>
            <a:r>
              <a:rPr lang="en-US" sz="3200" b="0">
                <a:solidFill>
                  <a:schemeClr val="tx2"/>
                </a:solidFill>
                <a:sym typeface="Symbol" pitchFamily="18" charset="2"/>
              </a:rPr>
              <a:t> </a:t>
            </a:r>
            <a:r>
              <a:rPr lang="en-US" sz="3200" b="0">
                <a:solidFill>
                  <a:schemeClr val="tx2"/>
                </a:solidFill>
                <a:latin typeface="Symbol" pitchFamily="18" charset="2"/>
              </a:rPr>
              <a:t>q</a:t>
            </a:r>
            <a:r>
              <a:rPr lang="en-US" sz="3200" b="0" baseline="-25000">
                <a:solidFill>
                  <a:schemeClr val="tx2"/>
                </a:solidFill>
              </a:rPr>
              <a:t>2</a:t>
            </a:r>
            <a:r>
              <a:rPr lang="en-US" sz="3200" b="0">
                <a:solidFill>
                  <a:schemeClr val="tx2"/>
                </a:solidFill>
              </a:rPr>
              <a:t> &gt; </a:t>
            </a:r>
            <a:r>
              <a:rPr lang="en-US" sz="3200" b="0">
                <a:solidFill>
                  <a:schemeClr val="tx2"/>
                </a:solidFill>
                <a:latin typeface="Symbol" pitchFamily="18" charset="2"/>
              </a:rPr>
              <a:t>q</a:t>
            </a:r>
            <a:r>
              <a:rPr lang="en-US" sz="3200" b="0" baseline="-25000">
                <a:solidFill>
                  <a:schemeClr val="tx2"/>
                </a:solidFill>
              </a:rPr>
              <a:t>1</a:t>
            </a:r>
            <a:r>
              <a:rPr lang="en-US" sz="3200" b="0">
                <a:solidFill>
                  <a:schemeClr val="tx2"/>
                </a:solidFill>
              </a:rPr>
              <a:t> )</a:t>
            </a:r>
          </a:p>
        </p:txBody>
      </p:sp>
      <p:sp>
        <p:nvSpPr>
          <p:cNvPr id="98371" name="Text Box 67"/>
          <p:cNvSpPr txBox="1">
            <a:spLocks noChangeArrowheads="1"/>
          </p:cNvSpPr>
          <p:nvPr/>
        </p:nvSpPr>
        <p:spPr bwMode="auto">
          <a:xfrm>
            <a:off x="304800" y="2314575"/>
            <a:ext cx="4932363" cy="461665"/>
          </a:xfrm>
          <a:prstGeom prst="rect">
            <a:avLst/>
          </a:prstGeom>
          <a:noFill/>
          <a:ln w="9525">
            <a:noFill/>
            <a:miter lim="800000"/>
            <a:headEnd/>
            <a:tailEnd/>
          </a:ln>
          <a:effectLst/>
        </p:spPr>
        <p:txBody>
          <a:bodyPr>
            <a:spAutoFit/>
          </a:bodyPr>
          <a:lstStyle/>
          <a:p>
            <a:pPr>
              <a:spcBef>
                <a:spcPct val="50000"/>
              </a:spcBef>
            </a:pPr>
            <a:r>
              <a:rPr lang="en-US" sz="2400" b="0" dirty="0">
                <a:latin typeface="Symbol" pitchFamily="18" charset="2"/>
              </a:rPr>
              <a:t>q</a:t>
            </a:r>
            <a:r>
              <a:rPr lang="en-US" sz="2400" b="0" baseline="-25000" dirty="0"/>
              <a:t>1</a:t>
            </a:r>
            <a:r>
              <a:rPr lang="en-US" sz="2400" b="0" dirty="0"/>
              <a:t> = sin</a:t>
            </a:r>
            <a:r>
              <a:rPr lang="en-US" sz="2400" b="0" baseline="30000" dirty="0"/>
              <a:t>-1</a:t>
            </a:r>
            <a:r>
              <a:rPr lang="en-US" sz="2400" b="0" dirty="0"/>
              <a:t>(n</a:t>
            </a:r>
            <a:r>
              <a:rPr lang="en-US" sz="2400" b="0" baseline="-25000" dirty="0"/>
              <a:t>2</a:t>
            </a:r>
            <a:r>
              <a:rPr lang="en-US" sz="2400" b="0" dirty="0"/>
              <a:t>/n</a:t>
            </a:r>
            <a:r>
              <a:rPr lang="en-US" sz="2400" b="0" baseline="-25000" dirty="0"/>
              <a:t>1</a:t>
            </a:r>
            <a:r>
              <a:rPr lang="en-US" sz="2400" b="0" dirty="0"/>
              <a:t>)    then    </a:t>
            </a:r>
            <a:r>
              <a:rPr lang="en-US" sz="2400" b="0" dirty="0">
                <a:latin typeface="Symbol" pitchFamily="18" charset="2"/>
              </a:rPr>
              <a:t>q</a:t>
            </a:r>
            <a:r>
              <a:rPr lang="en-US" sz="2400" b="0" baseline="-25000" dirty="0"/>
              <a:t>2</a:t>
            </a:r>
            <a:r>
              <a:rPr lang="en-US" sz="2400" b="0" dirty="0"/>
              <a:t> = 90</a:t>
            </a:r>
          </a:p>
        </p:txBody>
      </p:sp>
      <p:grpSp>
        <p:nvGrpSpPr>
          <p:cNvPr id="4" name="Group 71"/>
          <p:cNvGrpSpPr>
            <a:grpSpLocks/>
          </p:cNvGrpSpPr>
          <p:nvPr/>
        </p:nvGrpSpPr>
        <p:grpSpPr bwMode="auto">
          <a:xfrm>
            <a:off x="3979863" y="4054475"/>
            <a:ext cx="2374900" cy="1657350"/>
            <a:chOff x="2296" y="2448"/>
            <a:chExt cx="1496" cy="1044"/>
          </a:xfrm>
        </p:grpSpPr>
        <p:sp>
          <p:nvSpPr>
            <p:cNvPr id="98372" name="Line 68"/>
            <p:cNvSpPr>
              <a:spLocks noChangeShapeType="1"/>
            </p:cNvSpPr>
            <p:nvPr/>
          </p:nvSpPr>
          <p:spPr bwMode="auto">
            <a:xfrm flipV="1">
              <a:off x="2296" y="2448"/>
              <a:ext cx="1496" cy="1044"/>
            </a:xfrm>
            <a:prstGeom prst="line">
              <a:avLst/>
            </a:prstGeom>
            <a:noFill/>
            <a:ln w="28575">
              <a:solidFill>
                <a:srgbClr val="FF00FF"/>
              </a:solidFill>
              <a:round/>
              <a:headEnd/>
              <a:tailEnd/>
            </a:ln>
            <a:effectLst/>
          </p:spPr>
          <p:txBody>
            <a:bodyPr/>
            <a:lstStyle/>
            <a:p>
              <a:endParaRPr lang="en-US"/>
            </a:p>
          </p:txBody>
        </p:sp>
        <p:sp>
          <p:nvSpPr>
            <p:cNvPr id="98374" name="Line 70"/>
            <p:cNvSpPr>
              <a:spLocks noChangeShapeType="1"/>
            </p:cNvSpPr>
            <p:nvPr/>
          </p:nvSpPr>
          <p:spPr bwMode="auto">
            <a:xfrm flipV="1">
              <a:off x="2496" y="2832"/>
              <a:ext cx="749" cy="523"/>
            </a:xfrm>
            <a:prstGeom prst="line">
              <a:avLst/>
            </a:prstGeom>
            <a:noFill/>
            <a:ln w="28575">
              <a:solidFill>
                <a:srgbClr val="FF00FF"/>
              </a:solidFill>
              <a:round/>
              <a:headEnd/>
              <a:tailEnd type="triangle" w="med" len="med"/>
            </a:ln>
            <a:effectLst/>
          </p:spPr>
          <p:txBody>
            <a:bodyPr/>
            <a:lstStyle/>
            <a:p>
              <a:endParaRPr lang="en-US"/>
            </a:p>
          </p:txBody>
        </p:sp>
      </p:grpSp>
      <p:sp>
        <p:nvSpPr>
          <p:cNvPr id="98376" name="Line 72"/>
          <p:cNvSpPr>
            <a:spLocks noChangeShapeType="1"/>
          </p:cNvSpPr>
          <p:nvPr/>
        </p:nvSpPr>
        <p:spPr bwMode="auto">
          <a:xfrm>
            <a:off x="6354763" y="4054475"/>
            <a:ext cx="2101850" cy="0"/>
          </a:xfrm>
          <a:prstGeom prst="line">
            <a:avLst/>
          </a:prstGeom>
          <a:noFill/>
          <a:ln w="28575">
            <a:solidFill>
              <a:srgbClr val="FF00FF"/>
            </a:solidFill>
            <a:round/>
            <a:headEnd/>
            <a:tailEnd type="triangle" w="med" len="med"/>
          </a:ln>
          <a:effectLst/>
        </p:spPr>
        <p:txBody>
          <a:bodyPr/>
          <a:lstStyle/>
          <a:p>
            <a:endParaRPr lang="en-US"/>
          </a:p>
        </p:txBody>
      </p:sp>
      <p:grpSp>
        <p:nvGrpSpPr>
          <p:cNvPr id="5" name="Group 86"/>
          <p:cNvGrpSpPr>
            <a:grpSpLocks/>
          </p:cNvGrpSpPr>
          <p:nvPr/>
        </p:nvGrpSpPr>
        <p:grpSpPr bwMode="auto">
          <a:xfrm>
            <a:off x="5214938" y="4603750"/>
            <a:ext cx="1139825" cy="534988"/>
            <a:chOff x="3074" y="2794"/>
            <a:chExt cx="718" cy="337"/>
          </a:xfrm>
        </p:grpSpPr>
        <p:sp>
          <p:nvSpPr>
            <p:cNvPr id="98377" name="Arc 73"/>
            <p:cNvSpPr>
              <a:spLocks/>
            </p:cNvSpPr>
            <p:nvPr/>
          </p:nvSpPr>
          <p:spPr bwMode="auto">
            <a:xfrm flipH="1" flipV="1">
              <a:off x="3074" y="2938"/>
              <a:ext cx="718" cy="193"/>
            </a:xfrm>
            <a:custGeom>
              <a:avLst/>
              <a:gdLst>
                <a:gd name="G0" fmla="+- 17640 0 0"/>
                <a:gd name="G1" fmla="+- 21600 0 0"/>
                <a:gd name="G2" fmla="+- 21600 0 0"/>
                <a:gd name="T0" fmla="*/ 0 w 39240"/>
                <a:gd name="T1" fmla="*/ 9134 h 22887"/>
                <a:gd name="T2" fmla="*/ 39202 w 39240"/>
                <a:gd name="T3" fmla="*/ 22887 h 22887"/>
                <a:gd name="T4" fmla="*/ 17640 w 39240"/>
                <a:gd name="T5" fmla="*/ 21600 h 22887"/>
              </a:gdLst>
              <a:ahLst/>
              <a:cxnLst>
                <a:cxn ang="0">
                  <a:pos x="T0" y="T1"/>
                </a:cxn>
                <a:cxn ang="0">
                  <a:pos x="T2" y="T3"/>
                </a:cxn>
                <a:cxn ang="0">
                  <a:pos x="T4" y="T5"/>
                </a:cxn>
              </a:cxnLst>
              <a:rect l="0" t="0" r="r" b="b"/>
              <a:pathLst>
                <a:path w="39240" h="22887" fill="none" extrusionOk="0">
                  <a:moveTo>
                    <a:pt x="0" y="9134"/>
                  </a:moveTo>
                  <a:cubicBezTo>
                    <a:pt x="4048" y="3405"/>
                    <a:pt x="10625" y="-1"/>
                    <a:pt x="17640" y="0"/>
                  </a:cubicBezTo>
                  <a:cubicBezTo>
                    <a:pt x="29569" y="0"/>
                    <a:pt x="39240" y="9670"/>
                    <a:pt x="39240" y="21600"/>
                  </a:cubicBezTo>
                  <a:cubicBezTo>
                    <a:pt x="39240" y="22029"/>
                    <a:pt x="39227" y="22458"/>
                    <a:pt x="39201" y="22886"/>
                  </a:cubicBezTo>
                </a:path>
                <a:path w="39240" h="22887" stroke="0" extrusionOk="0">
                  <a:moveTo>
                    <a:pt x="0" y="9134"/>
                  </a:moveTo>
                  <a:cubicBezTo>
                    <a:pt x="4048" y="3405"/>
                    <a:pt x="10625" y="-1"/>
                    <a:pt x="17640" y="0"/>
                  </a:cubicBezTo>
                  <a:cubicBezTo>
                    <a:pt x="29569" y="0"/>
                    <a:pt x="39240" y="9670"/>
                    <a:pt x="39240" y="21600"/>
                  </a:cubicBezTo>
                  <a:cubicBezTo>
                    <a:pt x="39240" y="22029"/>
                    <a:pt x="39227" y="22458"/>
                    <a:pt x="39201" y="22886"/>
                  </a:cubicBezTo>
                  <a:lnTo>
                    <a:pt x="17640" y="21600"/>
                  </a:lnTo>
                  <a:close/>
                </a:path>
              </a:pathLst>
            </a:custGeom>
            <a:noFill/>
            <a:ln w="9525">
              <a:solidFill>
                <a:schemeClr val="tx1"/>
              </a:solidFill>
              <a:round/>
              <a:headEnd/>
              <a:tailEnd/>
            </a:ln>
            <a:effectLst/>
          </p:spPr>
          <p:txBody>
            <a:bodyPr wrap="none" anchor="ctr"/>
            <a:lstStyle/>
            <a:p>
              <a:endParaRPr lang="en-US"/>
            </a:p>
          </p:txBody>
        </p:sp>
        <p:sp>
          <p:nvSpPr>
            <p:cNvPr id="98378" name="Text Box 74"/>
            <p:cNvSpPr txBox="1">
              <a:spLocks noChangeArrowheads="1"/>
            </p:cNvSpPr>
            <p:nvPr/>
          </p:nvSpPr>
          <p:spPr bwMode="auto">
            <a:xfrm>
              <a:off x="3174" y="2794"/>
              <a:ext cx="617" cy="288"/>
            </a:xfrm>
            <a:prstGeom prst="rect">
              <a:avLst/>
            </a:prstGeom>
            <a:noFill/>
            <a:ln w="9525">
              <a:noFill/>
              <a:miter lim="800000"/>
              <a:headEnd/>
              <a:tailEnd/>
            </a:ln>
            <a:effectLst/>
          </p:spPr>
          <p:txBody>
            <a:bodyPr>
              <a:spAutoFit/>
            </a:bodyPr>
            <a:lstStyle/>
            <a:p>
              <a:pPr>
                <a:spcBef>
                  <a:spcPct val="50000"/>
                </a:spcBef>
              </a:pPr>
              <a:r>
                <a:rPr lang="en-US" altLang="en-US" b="0">
                  <a:latin typeface="Symbol" pitchFamily="18" charset="2"/>
                </a:rPr>
                <a:t>q</a:t>
              </a:r>
              <a:r>
                <a:rPr lang="en-US" altLang="en-US" b="0" baseline="-25000"/>
                <a:t>c</a:t>
              </a:r>
              <a:endParaRPr lang="en-US" altLang="en-US" b="0"/>
            </a:p>
          </p:txBody>
        </p:sp>
      </p:grpSp>
      <p:grpSp>
        <p:nvGrpSpPr>
          <p:cNvPr id="6" name="Group 75"/>
          <p:cNvGrpSpPr>
            <a:grpSpLocks/>
          </p:cNvGrpSpPr>
          <p:nvPr/>
        </p:nvGrpSpPr>
        <p:grpSpPr bwMode="auto">
          <a:xfrm rot="895594">
            <a:off x="3763963" y="3749675"/>
            <a:ext cx="2374900" cy="1657350"/>
            <a:chOff x="2296" y="2448"/>
            <a:chExt cx="1496" cy="1044"/>
          </a:xfrm>
        </p:grpSpPr>
        <p:sp>
          <p:nvSpPr>
            <p:cNvPr id="98380" name="Line 76"/>
            <p:cNvSpPr>
              <a:spLocks noChangeShapeType="1"/>
            </p:cNvSpPr>
            <p:nvPr/>
          </p:nvSpPr>
          <p:spPr bwMode="auto">
            <a:xfrm flipV="1">
              <a:off x="2296" y="2448"/>
              <a:ext cx="1496" cy="1044"/>
            </a:xfrm>
            <a:prstGeom prst="line">
              <a:avLst/>
            </a:prstGeom>
            <a:noFill/>
            <a:ln w="28575">
              <a:solidFill>
                <a:schemeClr val="accent1"/>
              </a:solidFill>
              <a:round/>
              <a:headEnd/>
              <a:tailEnd/>
            </a:ln>
            <a:effectLst/>
          </p:spPr>
          <p:txBody>
            <a:bodyPr/>
            <a:lstStyle/>
            <a:p>
              <a:endParaRPr lang="en-US"/>
            </a:p>
          </p:txBody>
        </p:sp>
        <p:sp>
          <p:nvSpPr>
            <p:cNvPr id="98381" name="Line 77"/>
            <p:cNvSpPr>
              <a:spLocks noChangeShapeType="1"/>
            </p:cNvSpPr>
            <p:nvPr/>
          </p:nvSpPr>
          <p:spPr bwMode="auto">
            <a:xfrm flipV="1">
              <a:off x="2496" y="2832"/>
              <a:ext cx="749" cy="523"/>
            </a:xfrm>
            <a:prstGeom prst="line">
              <a:avLst/>
            </a:prstGeom>
            <a:noFill/>
            <a:ln w="28575">
              <a:solidFill>
                <a:schemeClr val="accent1"/>
              </a:solidFill>
              <a:round/>
              <a:headEnd/>
              <a:tailEnd type="triangle" w="med" len="med"/>
            </a:ln>
            <a:effectLst/>
          </p:spPr>
          <p:txBody>
            <a:bodyPr/>
            <a:lstStyle/>
            <a:p>
              <a:endParaRPr lang="en-US"/>
            </a:p>
          </p:txBody>
        </p:sp>
      </p:grpSp>
      <p:sp>
        <p:nvSpPr>
          <p:cNvPr id="98384" name="Line 80"/>
          <p:cNvSpPr>
            <a:spLocks noChangeShapeType="1"/>
          </p:cNvSpPr>
          <p:nvPr/>
        </p:nvSpPr>
        <p:spPr bwMode="auto">
          <a:xfrm rot="-895594">
            <a:off x="6430963" y="3902075"/>
            <a:ext cx="1189037" cy="830263"/>
          </a:xfrm>
          <a:prstGeom prst="line">
            <a:avLst/>
          </a:prstGeom>
          <a:noFill/>
          <a:ln w="28575">
            <a:solidFill>
              <a:schemeClr val="accent1"/>
            </a:solidFill>
            <a:round/>
            <a:headEnd/>
            <a:tailEnd type="triangle" w="med" len="med"/>
          </a:ln>
          <a:effectLst/>
        </p:spPr>
        <p:txBody>
          <a:bodyPr/>
          <a:lstStyle/>
          <a:p>
            <a:endParaRPr lang="en-US"/>
          </a:p>
        </p:txBody>
      </p:sp>
      <p:sp>
        <p:nvSpPr>
          <p:cNvPr id="98385" name="Rectangle 81"/>
          <p:cNvSpPr>
            <a:spLocks noChangeArrowheads="1"/>
          </p:cNvSpPr>
          <p:nvPr/>
        </p:nvSpPr>
        <p:spPr bwMode="auto">
          <a:xfrm>
            <a:off x="304800" y="3200400"/>
            <a:ext cx="4932363" cy="830997"/>
          </a:xfrm>
          <a:prstGeom prst="rect">
            <a:avLst/>
          </a:prstGeom>
          <a:noFill/>
          <a:ln w="9525">
            <a:noFill/>
            <a:miter lim="800000"/>
            <a:headEnd/>
            <a:tailEnd/>
          </a:ln>
          <a:effectLst/>
        </p:spPr>
        <p:txBody>
          <a:bodyPr>
            <a:spAutoFit/>
          </a:bodyPr>
          <a:lstStyle/>
          <a:p>
            <a:pPr>
              <a:spcBef>
                <a:spcPct val="50000"/>
              </a:spcBef>
            </a:pPr>
            <a:r>
              <a:rPr lang="en-US" sz="2400" b="0" dirty="0"/>
              <a:t>Light incident at a larger angle will only have reflection (</a:t>
            </a:r>
            <a:r>
              <a:rPr lang="en-US" sz="2400" b="0" dirty="0" err="1">
                <a:solidFill>
                  <a:schemeClr val="accent2"/>
                </a:solidFill>
                <a:latin typeface="Symbol" pitchFamily="18" charset="2"/>
              </a:rPr>
              <a:t>q</a:t>
            </a:r>
            <a:r>
              <a:rPr lang="en-US" sz="2400" b="0" baseline="-25000" dirty="0" err="1">
                <a:solidFill>
                  <a:schemeClr val="accent2"/>
                </a:solidFill>
              </a:rPr>
              <a:t>i</a:t>
            </a:r>
            <a:r>
              <a:rPr lang="en-US" sz="2400" b="0" dirty="0">
                <a:solidFill>
                  <a:schemeClr val="accent2"/>
                </a:solidFill>
              </a:rPr>
              <a:t> = </a:t>
            </a:r>
            <a:r>
              <a:rPr lang="en-US" sz="2400" b="0" dirty="0" err="1">
                <a:solidFill>
                  <a:schemeClr val="accent2"/>
                </a:solidFill>
                <a:latin typeface="Symbol" pitchFamily="18" charset="2"/>
              </a:rPr>
              <a:t>q</a:t>
            </a:r>
            <a:r>
              <a:rPr lang="en-US" sz="2400" b="0" baseline="-25000" dirty="0" err="1">
                <a:solidFill>
                  <a:schemeClr val="accent2"/>
                </a:solidFill>
              </a:rPr>
              <a:t>r</a:t>
            </a:r>
            <a:r>
              <a:rPr lang="en-US" sz="2400" b="0" dirty="0"/>
              <a:t>)</a:t>
            </a:r>
          </a:p>
        </p:txBody>
      </p:sp>
      <p:grpSp>
        <p:nvGrpSpPr>
          <p:cNvPr id="7" name="Group 95"/>
          <p:cNvGrpSpPr>
            <a:grpSpLocks/>
          </p:cNvGrpSpPr>
          <p:nvPr/>
        </p:nvGrpSpPr>
        <p:grpSpPr bwMode="auto">
          <a:xfrm>
            <a:off x="5135563" y="4054475"/>
            <a:ext cx="1219200" cy="2514600"/>
            <a:chOff x="3024" y="2448"/>
            <a:chExt cx="768" cy="1584"/>
          </a:xfrm>
        </p:grpSpPr>
        <p:sp>
          <p:nvSpPr>
            <p:cNvPr id="98331" name="Line 27"/>
            <p:cNvSpPr>
              <a:spLocks noChangeShapeType="1"/>
            </p:cNvSpPr>
            <p:nvPr/>
          </p:nvSpPr>
          <p:spPr bwMode="auto">
            <a:xfrm flipV="1">
              <a:off x="3024" y="2448"/>
              <a:ext cx="768" cy="1584"/>
            </a:xfrm>
            <a:prstGeom prst="line">
              <a:avLst/>
            </a:prstGeom>
            <a:noFill/>
            <a:ln w="28575">
              <a:solidFill>
                <a:srgbClr val="FF0000"/>
              </a:solidFill>
              <a:round/>
              <a:headEnd/>
              <a:tailEnd/>
            </a:ln>
            <a:effectLst/>
          </p:spPr>
          <p:txBody>
            <a:bodyPr wrap="none" anchor="ctr"/>
            <a:lstStyle/>
            <a:p>
              <a:endParaRPr lang="en-US"/>
            </a:p>
          </p:txBody>
        </p:sp>
        <p:sp>
          <p:nvSpPr>
            <p:cNvPr id="98386" name="Line 82"/>
            <p:cNvSpPr>
              <a:spLocks noChangeShapeType="1"/>
            </p:cNvSpPr>
            <p:nvPr/>
          </p:nvSpPr>
          <p:spPr bwMode="auto">
            <a:xfrm flipV="1">
              <a:off x="3466" y="3031"/>
              <a:ext cx="40" cy="83"/>
            </a:xfrm>
            <a:prstGeom prst="line">
              <a:avLst/>
            </a:prstGeom>
            <a:noFill/>
            <a:ln w="28575">
              <a:solidFill>
                <a:srgbClr val="FF0000"/>
              </a:solidFill>
              <a:round/>
              <a:headEnd/>
              <a:tailEnd type="triangle" w="med" len="med"/>
            </a:ln>
            <a:effectLst/>
          </p:spPr>
          <p:txBody>
            <a:bodyPr wrap="none" anchor="ctr"/>
            <a:lstStyle/>
            <a:p>
              <a:endParaRPr lang="en-US"/>
            </a:p>
          </p:txBody>
        </p:sp>
      </p:grpSp>
      <p:grpSp>
        <p:nvGrpSpPr>
          <p:cNvPr id="8" name="Group 88"/>
          <p:cNvGrpSpPr>
            <a:grpSpLocks/>
          </p:cNvGrpSpPr>
          <p:nvPr/>
        </p:nvGrpSpPr>
        <p:grpSpPr bwMode="auto">
          <a:xfrm>
            <a:off x="5227638" y="4297363"/>
            <a:ext cx="1139825" cy="534987"/>
            <a:chOff x="3074" y="2794"/>
            <a:chExt cx="718" cy="337"/>
          </a:xfrm>
        </p:grpSpPr>
        <p:sp>
          <p:nvSpPr>
            <p:cNvPr id="98393" name="Arc 89"/>
            <p:cNvSpPr>
              <a:spLocks/>
            </p:cNvSpPr>
            <p:nvPr/>
          </p:nvSpPr>
          <p:spPr bwMode="auto">
            <a:xfrm flipH="1" flipV="1">
              <a:off x="3074" y="2938"/>
              <a:ext cx="718" cy="193"/>
            </a:xfrm>
            <a:custGeom>
              <a:avLst/>
              <a:gdLst>
                <a:gd name="G0" fmla="+- 17640 0 0"/>
                <a:gd name="G1" fmla="+- 21600 0 0"/>
                <a:gd name="G2" fmla="+- 21600 0 0"/>
                <a:gd name="T0" fmla="*/ 0 w 39240"/>
                <a:gd name="T1" fmla="*/ 9134 h 22887"/>
                <a:gd name="T2" fmla="*/ 39202 w 39240"/>
                <a:gd name="T3" fmla="*/ 22887 h 22887"/>
                <a:gd name="T4" fmla="*/ 17640 w 39240"/>
                <a:gd name="T5" fmla="*/ 21600 h 22887"/>
              </a:gdLst>
              <a:ahLst/>
              <a:cxnLst>
                <a:cxn ang="0">
                  <a:pos x="T0" y="T1"/>
                </a:cxn>
                <a:cxn ang="0">
                  <a:pos x="T2" y="T3"/>
                </a:cxn>
                <a:cxn ang="0">
                  <a:pos x="T4" y="T5"/>
                </a:cxn>
              </a:cxnLst>
              <a:rect l="0" t="0" r="r" b="b"/>
              <a:pathLst>
                <a:path w="39240" h="22887" fill="none" extrusionOk="0">
                  <a:moveTo>
                    <a:pt x="0" y="9134"/>
                  </a:moveTo>
                  <a:cubicBezTo>
                    <a:pt x="4048" y="3405"/>
                    <a:pt x="10625" y="-1"/>
                    <a:pt x="17640" y="0"/>
                  </a:cubicBezTo>
                  <a:cubicBezTo>
                    <a:pt x="29569" y="0"/>
                    <a:pt x="39240" y="9670"/>
                    <a:pt x="39240" y="21600"/>
                  </a:cubicBezTo>
                  <a:cubicBezTo>
                    <a:pt x="39240" y="22029"/>
                    <a:pt x="39227" y="22458"/>
                    <a:pt x="39201" y="22886"/>
                  </a:cubicBezTo>
                </a:path>
                <a:path w="39240" h="22887" stroke="0" extrusionOk="0">
                  <a:moveTo>
                    <a:pt x="0" y="9134"/>
                  </a:moveTo>
                  <a:cubicBezTo>
                    <a:pt x="4048" y="3405"/>
                    <a:pt x="10625" y="-1"/>
                    <a:pt x="17640" y="0"/>
                  </a:cubicBezTo>
                  <a:cubicBezTo>
                    <a:pt x="29569" y="0"/>
                    <a:pt x="39240" y="9670"/>
                    <a:pt x="39240" y="21600"/>
                  </a:cubicBezTo>
                  <a:cubicBezTo>
                    <a:pt x="39240" y="22029"/>
                    <a:pt x="39227" y="22458"/>
                    <a:pt x="39201" y="22886"/>
                  </a:cubicBezTo>
                  <a:lnTo>
                    <a:pt x="17640" y="21600"/>
                  </a:lnTo>
                  <a:close/>
                </a:path>
              </a:pathLst>
            </a:custGeom>
            <a:noFill/>
            <a:ln w="9525">
              <a:solidFill>
                <a:schemeClr val="tx1"/>
              </a:solidFill>
              <a:round/>
              <a:headEnd/>
              <a:tailEnd/>
            </a:ln>
            <a:effectLst/>
          </p:spPr>
          <p:txBody>
            <a:bodyPr wrap="none" anchor="ctr"/>
            <a:lstStyle/>
            <a:p>
              <a:endParaRPr lang="en-US"/>
            </a:p>
          </p:txBody>
        </p:sp>
        <p:sp>
          <p:nvSpPr>
            <p:cNvPr id="98394" name="Text Box 90"/>
            <p:cNvSpPr txBox="1">
              <a:spLocks noChangeArrowheads="1"/>
            </p:cNvSpPr>
            <p:nvPr/>
          </p:nvSpPr>
          <p:spPr bwMode="auto">
            <a:xfrm>
              <a:off x="3174" y="2794"/>
              <a:ext cx="617" cy="288"/>
            </a:xfrm>
            <a:prstGeom prst="rect">
              <a:avLst/>
            </a:prstGeom>
            <a:noFill/>
            <a:ln w="9525">
              <a:noFill/>
              <a:miter lim="800000"/>
              <a:headEnd/>
              <a:tailEnd/>
            </a:ln>
            <a:effectLst/>
          </p:spPr>
          <p:txBody>
            <a:bodyPr>
              <a:spAutoFit/>
            </a:bodyPr>
            <a:lstStyle/>
            <a:p>
              <a:pPr>
                <a:spcBef>
                  <a:spcPct val="50000"/>
                </a:spcBef>
              </a:pPr>
              <a:r>
                <a:rPr lang="en-US" altLang="en-US" b="0">
                  <a:latin typeface="Symbol" pitchFamily="18" charset="2"/>
                </a:rPr>
                <a:t>q</a:t>
              </a:r>
              <a:r>
                <a:rPr lang="en-US" altLang="en-US" b="0" baseline="-25000"/>
                <a:t>i</a:t>
              </a:r>
              <a:endParaRPr lang="en-US" altLang="en-US" b="0"/>
            </a:p>
          </p:txBody>
        </p:sp>
      </p:grpSp>
      <p:grpSp>
        <p:nvGrpSpPr>
          <p:cNvPr id="9" name="Group 94"/>
          <p:cNvGrpSpPr>
            <a:grpSpLocks/>
          </p:cNvGrpSpPr>
          <p:nvPr/>
        </p:nvGrpSpPr>
        <p:grpSpPr bwMode="auto">
          <a:xfrm>
            <a:off x="6353175" y="4162425"/>
            <a:ext cx="1057275" cy="457200"/>
            <a:chOff x="3791" y="2516"/>
            <a:chExt cx="666" cy="288"/>
          </a:xfrm>
        </p:grpSpPr>
        <p:sp>
          <p:nvSpPr>
            <p:cNvPr id="98396" name="Arc 92"/>
            <p:cNvSpPr>
              <a:spLocks/>
            </p:cNvSpPr>
            <p:nvPr/>
          </p:nvSpPr>
          <p:spPr bwMode="auto">
            <a:xfrm flipH="1" flipV="1">
              <a:off x="3791" y="2601"/>
              <a:ext cx="377" cy="203"/>
            </a:xfrm>
            <a:custGeom>
              <a:avLst/>
              <a:gdLst>
                <a:gd name="G0" fmla="+- 21600 0 0"/>
                <a:gd name="G1" fmla="+- 21600 0 0"/>
                <a:gd name="G2" fmla="+- 21600 0 0"/>
                <a:gd name="T0" fmla="*/ 148 w 38406"/>
                <a:gd name="T1" fmla="*/ 24125 h 24125"/>
                <a:gd name="T2" fmla="*/ 38406 w 38406"/>
                <a:gd name="T3" fmla="*/ 8031 h 24125"/>
                <a:gd name="T4" fmla="*/ 21600 w 38406"/>
                <a:gd name="T5" fmla="*/ 21600 h 24125"/>
              </a:gdLst>
              <a:ahLst/>
              <a:cxnLst>
                <a:cxn ang="0">
                  <a:pos x="T0" y="T1"/>
                </a:cxn>
                <a:cxn ang="0">
                  <a:pos x="T2" y="T3"/>
                </a:cxn>
                <a:cxn ang="0">
                  <a:pos x="T4" y="T5"/>
                </a:cxn>
              </a:cxnLst>
              <a:rect l="0" t="0" r="r" b="b"/>
              <a:pathLst>
                <a:path w="38406" h="24125" fill="none" extrusionOk="0">
                  <a:moveTo>
                    <a:pt x="148" y="24124"/>
                  </a:moveTo>
                  <a:cubicBezTo>
                    <a:pt x="49" y="23286"/>
                    <a:pt x="0" y="22443"/>
                    <a:pt x="0" y="21600"/>
                  </a:cubicBezTo>
                  <a:cubicBezTo>
                    <a:pt x="0" y="9670"/>
                    <a:pt x="9670" y="0"/>
                    <a:pt x="21600" y="0"/>
                  </a:cubicBezTo>
                  <a:cubicBezTo>
                    <a:pt x="28127" y="-1"/>
                    <a:pt x="34305" y="2952"/>
                    <a:pt x="38406" y="8030"/>
                  </a:cubicBezTo>
                </a:path>
                <a:path w="38406" h="24125" stroke="0" extrusionOk="0">
                  <a:moveTo>
                    <a:pt x="148" y="24124"/>
                  </a:moveTo>
                  <a:cubicBezTo>
                    <a:pt x="49" y="23286"/>
                    <a:pt x="0" y="22443"/>
                    <a:pt x="0" y="21600"/>
                  </a:cubicBezTo>
                  <a:cubicBezTo>
                    <a:pt x="0" y="9670"/>
                    <a:pt x="9670" y="0"/>
                    <a:pt x="21600" y="0"/>
                  </a:cubicBezTo>
                  <a:cubicBezTo>
                    <a:pt x="28127" y="-1"/>
                    <a:pt x="34305" y="2952"/>
                    <a:pt x="38406" y="8030"/>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98397" name="Text Box 93"/>
            <p:cNvSpPr txBox="1">
              <a:spLocks noChangeArrowheads="1"/>
            </p:cNvSpPr>
            <p:nvPr/>
          </p:nvSpPr>
          <p:spPr bwMode="auto">
            <a:xfrm>
              <a:off x="3840" y="2516"/>
              <a:ext cx="617" cy="288"/>
            </a:xfrm>
            <a:prstGeom prst="rect">
              <a:avLst/>
            </a:prstGeom>
            <a:noFill/>
            <a:ln w="9525">
              <a:noFill/>
              <a:miter lim="800000"/>
              <a:headEnd/>
              <a:tailEnd/>
            </a:ln>
            <a:effectLst/>
          </p:spPr>
          <p:txBody>
            <a:bodyPr>
              <a:spAutoFit/>
            </a:bodyPr>
            <a:lstStyle/>
            <a:p>
              <a:pPr>
                <a:spcBef>
                  <a:spcPct val="50000"/>
                </a:spcBef>
              </a:pPr>
              <a:r>
                <a:rPr lang="en-US" altLang="en-US" b="0">
                  <a:latin typeface="Symbol" pitchFamily="18" charset="2"/>
                </a:rPr>
                <a:t>q</a:t>
              </a:r>
              <a:r>
                <a:rPr lang="en-US" altLang="en-US" b="0" baseline="-25000"/>
                <a:t>r</a:t>
              </a:r>
              <a:endParaRPr lang="en-US" altLang="en-US" b="0"/>
            </a:p>
          </p:txBody>
        </p:sp>
      </p:grpSp>
      <p:grpSp>
        <p:nvGrpSpPr>
          <p:cNvPr id="10" name="Group 100"/>
          <p:cNvGrpSpPr>
            <a:grpSpLocks/>
          </p:cNvGrpSpPr>
          <p:nvPr/>
        </p:nvGrpSpPr>
        <p:grpSpPr bwMode="auto">
          <a:xfrm>
            <a:off x="514350" y="2743200"/>
            <a:ext cx="2751138" cy="558800"/>
            <a:chOff x="324" y="1728"/>
            <a:chExt cx="1733" cy="352"/>
          </a:xfrm>
        </p:grpSpPr>
        <p:sp>
          <p:nvSpPr>
            <p:cNvPr id="98402" name="Rectangle 98"/>
            <p:cNvSpPr>
              <a:spLocks noChangeArrowheads="1"/>
            </p:cNvSpPr>
            <p:nvPr/>
          </p:nvSpPr>
          <p:spPr bwMode="auto">
            <a:xfrm>
              <a:off x="784" y="1830"/>
              <a:ext cx="1273" cy="250"/>
            </a:xfrm>
            <a:prstGeom prst="rect">
              <a:avLst/>
            </a:prstGeom>
            <a:noFill/>
            <a:ln w="9525">
              <a:noFill/>
              <a:miter lim="800000"/>
              <a:headEnd/>
              <a:tailEnd/>
            </a:ln>
            <a:effectLst/>
          </p:spPr>
          <p:txBody>
            <a:bodyPr wrap="none">
              <a:spAutoFit/>
            </a:bodyPr>
            <a:lstStyle/>
            <a:p>
              <a:pPr>
                <a:spcBef>
                  <a:spcPct val="50000"/>
                </a:spcBef>
              </a:pPr>
              <a:r>
                <a:rPr lang="en-US" sz="2000" b="0">
                  <a:solidFill>
                    <a:schemeClr val="tx2"/>
                  </a:solidFill>
                </a:rPr>
                <a:t>“critical angle”</a:t>
              </a:r>
            </a:p>
          </p:txBody>
        </p:sp>
        <p:sp>
          <p:nvSpPr>
            <p:cNvPr id="98403" name="Freeform 99"/>
            <p:cNvSpPr>
              <a:spLocks/>
            </p:cNvSpPr>
            <p:nvPr/>
          </p:nvSpPr>
          <p:spPr bwMode="auto">
            <a:xfrm>
              <a:off x="324" y="1728"/>
              <a:ext cx="495" cy="235"/>
            </a:xfrm>
            <a:custGeom>
              <a:avLst/>
              <a:gdLst/>
              <a:ahLst/>
              <a:cxnLst>
                <a:cxn ang="0">
                  <a:pos x="495" y="235"/>
                </a:cxn>
                <a:cxn ang="0">
                  <a:pos x="105" y="194"/>
                </a:cxn>
                <a:cxn ang="0">
                  <a:pos x="0" y="0"/>
                </a:cxn>
              </a:cxnLst>
              <a:rect l="0" t="0" r="r" b="b"/>
              <a:pathLst>
                <a:path w="495" h="235">
                  <a:moveTo>
                    <a:pt x="495" y="235"/>
                  </a:moveTo>
                  <a:cubicBezTo>
                    <a:pt x="341" y="234"/>
                    <a:pt x="188" y="233"/>
                    <a:pt x="105" y="194"/>
                  </a:cubicBezTo>
                  <a:cubicBezTo>
                    <a:pt x="22" y="155"/>
                    <a:pt x="11" y="77"/>
                    <a:pt x="0" y="0"/>
                  </a:cubicBezTo>
                </a:path>
              </a:pathLst>
            </a:custGeom>
            <a:noFill/>
            <a:ln w="12700">
              <a:solidFill>
                <a:schemeClr val="tx2"/>
              </a:solidFill>
              <a:round/>
              <a:headEnd/>
              <a:tailEnd type="arrow" w="med" len="med"/>
            </a:ln>
            <a:effectLst/>
          </p:spPr>
          <p:txBody>
            <a:bodyPr/>
            <a:lstStyle/>
            <a:p>
              <a:endParaRPr lang="en-US"/>
            </a:p>
          </p:txBody>
        </p:sp>
      </p:grpSp>
      <p:sp>
        <p:nvSpPr>
          <p:cNvPr id="43" name="Text Box 101"/>
          <p:cNvSpPr txBox="1">
            <a:spLocks noChangeArrowheads="1"/>
          </p:cNvSpPr>
          <p:nvPr/>
        </p:nvSpPr>
        <p:spPr bwMode="auto">
          <a:xfrm>
            <a:off x="212725" y="4716463"/>
            <a:ext cx="2097049" cy="1569660"/>
          </a:xfrm>
          <a:prstGeom prst="rect">
            <a:avLst/>
          </a:prstGeom>
          <a:noFill/>
          <a:ln w="9525">
            <a:solidFill>
              <a:srgbClr val="FFFF00"/>
            </a:solidFill>
            <a:miter lim="800000"/>
            <a:headEnd/>
            <a:tailEnd/>
          </a:ln>
          <a:effectLst/>
        </p:spPr>
        <p:txBody>
          <a:bodyPr wrap="none">
            <a:spAutoFit/>
          </a:bodyPr>
          <a:lstStyle/>
          <a:p>
            <a:r>
              <a:rPr lang="en-US" sz="2400"/>
              <a:t>For water/air:</a:t>
            </a:r>
          </a:p>
          <a:p>
            <a:r>
              <a:rPr lang="en-US" sz="2400"/>
              <a:t>n</a:t>
            </a:r>
            <a:r>
              <a:rPr lang="en-US" sz="2400" baseline="-25000"/>
              <a:t>1</a:t>
            </a:r>
            <a:r>
              <a:rPr lang="en-US" sz="2400"/>
              <a:t>=1.33, n</a:t>
            </a:r>
            <a:r>
              <a:rPr lang="en-US" sz="2400" baseline="-25000"/>
              <a:t>2</a:t>
            </a:r>
            <a:r>
              <a:rPr lang="en-US" sz="2400"/>
              <a:t>=1</a:t>
            </a:r>
          </a:p>
          <a:p>
            <a:r>
              <a:rPr lang="en-US" sz="2400" b="0">
                <a:latin typeface="Symbol" pitchFamily="18" charset="2"/>
              </a:rPr>
              <a:t>q</a:t>
            </a:r>
            <a:r>
              <a:rPr lang="en-US" sz="2400" b="0" baseline="-25000"/>
              <a:t>1</a:t>
            </a:r>
            <a:r>
              <a:rPr lang="en-US" sz="2400" b="0"/>
              <a:t> = sin</a:t>
            </a:r>
            <a:r>
              <a:rPr lang="en-US" sz="2400" b="0" baseline="30000"/>
              <a:t>-1</a:t>
            </a:r>
            <a:r>
              <a:rPr lang="en-US" sz="2400" b="0"/>
              <a:t>(n</a:t>
            </a:r>
            <a:r>
              <a:rPr lang="en-US" sz="2400" b="0" baseline="-25000"/>
              <a:t>2</a:t>
            </a:r>
            <a:r>
              <a:rPr lang="en-US" sz="2400" b="0"/>
              <a:t>/n</a:t>
            </a:r>
            <a:r>
              <a:rPr lang="en-US" sz="2400" b="0" baseline="-25000"/>
              <a:t>1</a:t>
            </a:r>
            <a:r>
              <a:rPr lang="en-US" sz="2400" b="0"/>
              <a:t>)</a:t>
            </a:r>
          </a:p>
          <a:p>
            <a:r>
              <a:rPr lang="en-US" sz="2400" b="0"/>
              <a:t>     = 48.8</a:t>
            </a:r>
            <a:r>
              <a:rPr lang="en-US" sz="2400" b="0" baseline="30000"/>
              <a:t>0</a:t>
            </a:r>
            <a:endParaRPr lang="en-US" sz="2400" b="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70">
                                            <p:txEl>
                                              <p:pRg st="0" end="0"/>
                                            </p:txEl>
                                          </p:spTgt>
                                        </p:tgtEl>
                                        <p:attrNameLst>
                                          <p:attrName>style.visibility</p:attrName>
                                        </p:attrNameLst>
                                      </p:cBhvr>
                                      <p:to>
                                        <p:strVal val="visible"/>
                                      </p:to>
                                    </p:set>
                                    <p:animEffect transition="in" filter="wipe(left)">
                                      <p:cBhvr>
                                        <p:cTn id="7" dur="500"/>
                                        <p:tgtEl>
                                          <p:spTgt spid="9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70">
                                            <p:txEl>
                                              <p:pRg st="1" end="1"/>
                                            </p:txEl>
                                          </p:spTgt>
                                        </p:tgtEl>
                                        <p:attrNameLst>
                                          <p:attrName>style.visibility</p:attrName>
                                        </p:attrNameLst>
                                      </p:cBhvr>
                                      <p:to>
                                        <p:strVal val="visible"/>
                                      </p:to>
                                    </p:set>
                                    <p:animEffect transition="in" filter="wipe(left)">
                                      <p:cBhvr>
                                        <p:cTn id="12" dur="500"/>
                                        <p:tgtEl>
                                          <p:spTgt spid="98370">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98311"/>
                                        </p:tgtEl>
                                        <p:attrNameLst>
                                          <p:attrName>style.visibility</p:attrName>
                                        </p:attrNameLst>
                                      </p:cBhvr>
                                      <p:to>
                                        <p:strVal val="visible"/>
                                      </p:to>
                                    </p:set>
                                    <p:animEffect transition="in" filter="wipe(down)">
                                      <p:cBhvr>
                                        <p:cTn id="20" dur="500"/>
                                        <p:tgtEl>
                                          <p:spTgt spid="98311"/>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17" presetClass="entr" presetSubtype="1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8371"/>
                                        </p:tgtEl>
                                        <p:attrNameLst>
                                          <p:attrName>style.visibility</p:attrName>
                                        </p:attrNameLst>
                                      </p:cBhvr>
                                      <p:to>
                                        <p:strVal val="visible"/>
                                      </p:to>
                                    </p:set>
                                    <p:animEffect transition="in" filter="wipe(left)">
                                      <p:cBhvr>
                                        <p:cTn id="35" dur="500"/>
                                        <p:tgtEl>
                                          <p:spTgt spid="98371"/>
                                        </p:tgtEl>
                                      </p:cBhvr>
                                    </p:animEffect>
                                  </p:childTnLst>
                                </p:cTn>
                              </p:par>
                            </p:childTnLst>
                          </p:cTn>
                        </p:par>
                        <p:par>
                          <p:cTn id="36" fill="hold">
                            <p:stCondLst>
                              <p:cond delay="500"/>
                            </p:stCondLst>
                            <p:childTnLst>
                              <p:par>
                                <p:cTn id="37" presetID="22" presetClass="entr" presetSubtype="8" fill="hold" nodeType="afterEffect">
                                  <p:stCondLst>
                                    <p:cond delay="100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98376"/>
                                        </p:tgtEl>
                                        <p:attrNameLst>
                                          <p:attrName>style.visibility</p:attrName>
                                        </p:attrNameLst>
                                      </p:cBhvr>
                                      <p:to>
                                        <p:strVal val="visible"/>
                                      </p:to>
                                    </p:set>
                                    <p:animEffect transition="in" filter="wipe(left)">
                                      <p:cBhvr>
                                        <p:cTn id="43" dur="500"/>
                                        <p:tgtEl>
                                          <p:spTgt spid="98376"/>
                                        </p:tgtEl>
                                      </p:cBhvr>
                                    </p:animEffect>
                                  </p:childTnLst>
                                </p:cTn>
                              </p:par>
                            </p:childTnLst>
                          </p:cTn>
                        </p:par>
                        <p:par>
                          <p:cTn id="44" fill="hold">
                            <p:stCondLst>
                              <p:cond delay="2500"/>
                            </p:stCondLst>
                            <p:childTnLst>
                              <p:par>
                                <p:cTn id="45" presetID="17"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strVal val="#ppt_h"/>
                                          </p:val>
                                        </p:tav>
                                        <p:tav tm="100000">
                                          <p:val>
                                            <p:strVal val="#ppt_h"/>
                                          </p:val>
                                        </p:tav>
                                      </p:tavLst>
                                    </p:anim>
                                  </p:childTnLst>
                                </p:cTn>
                              </p:par>
                            </p:childTnLst>
                          </p:cTn>
                        </p:par>
                        <p:par>
                          <p:cTn id="49" fill="hold">
                            <p:stCondLst>
                              <p:cond delay="3000"/>
                            </p:stCondLst>
                            <p:childTnLst>
                              <p:par>
                                <p:cTn id="50" presetID="17" presetClass="entr" presetSubtype="1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8385"/>
                                        </p:tgtEl>
                                        <p:attrNameLst>
                                          <p:attrName>style.visibility</p:attrName>
                                        </p:attrNameLst>
                                      </p:cBhvr>
                                      <p:to>
                                        <p:strVal val="visible"/>
                                      </p:to>
                                    </p:set>
                                    <p:animEffect transition="in" filter="wipe(up)">
                                      <p:cBhvr>
                                        <p:cTn id="58" dur="500"/>
                                        <p:tgtEl>
                                          <p:spTgt spid="98385"/>
                                        </p:tgtEl>
                                      </p:cBhvr>
                                    </p:animEffect>
                                  </p:childTnLst>
                                </p:cTn>
                              </p:par>
                            </p:childTnLst>
                          </p:cTn>
                        </p:par>
                        <p:par>
                          <p:cTn id="59" fill="hold">
                            <p:stCondLst>
                              <p:cond delay="500"/>
                            </p:stCondLst>
                            <p:childTnLst>
                              <p:par>
                                <p:cTn id="60" presetID="22" presetClass="entr" presetSubtype="8" fill="hold" nodeType="afterEffect">
                                  <p:stCondLst>
                                    <p:cond delay="200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98384"/>
                                        </p:tgtEl>
                                        <p:attrNameLst>
                                          <p:attrName>style.visibility</p:attrName>
                                        </p:attrNameLst>
                                      </p:cBhvr>
                                      <p:to>
                                        <p:strVal val="visible"/>
                                      </p:to>
                                    </p:set>
                                    <p:animEffect transition="in" filter="wipe(left)">
                                      <p:cBhvr>
                                        <p:cTn id="66" dur="500"/>
                                        <p:tgtEl>
                                          <p:spTgt spid="98384"/>
                                        </p:tgtEl>
                                      </p:cBhvr>
                                    </p:animEffect>
                                  </p:childTnLst>
                                </p:cTn>
                              </p:par>
                            </p:childTnLst>
                          </p:cTn>
                        </p:par>
                        <p:par>
                          <p:cTn id="67" fill="hold">
                            <p:stCondLst>
                              <p:cond delay="3500"/>
                            </p:stCondLst>
                            <p:childTnLst>
                              <p:par>
                                <p:cTn id="68" presetID="17" presetClass="entr" presetSubtype="1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strVal val="#ppt_h"/>
                                          </p:val>
                                        </p:tav>
                                        <p:tav tm="100000">
                                          <p:val>
                                            <p:strVal val="#ppt_h"/>
                                          </p:val>
                                        </p:tav>
                                      </p:tavLst>
                                    </p:anim>
                                  </p:childTnLst>
                                </p:cTn>
                              </p:par>
                            </p:childTnLst>
                          </p:cTn>
                        </p:par>
                        <p:par>
                          <p:cTn id="72" fill="hold">
                            <p:stCondLst>
                              <p:cond delay="4000"/>
                            </p:stCondLst>
                            <p:childTnLst>
                              <p:par>
                                <p:cTn id="73" presetID="17" presetClass="entr" presetSubtype="1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animBg="1"/>
      <p:bldP spid="98370" grpId="0" build="p" autoUpdateAnimBg="0"/>
      <p:bldP spid="98371" grpId="0" autoUpdateAnimBg="0"/>
      <p:bldP spid="98376" grpId="0" animBg="1"/>
      <p:bldP spid="98384" grpId="0" animBg="1"/>
      <p:bldP spid="98385" grpId="0" autoUpdateAnimBg="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33400" y="0"/>
            <a:ext cx="7772400" cy="1143000"/>
          </a:xfrm>
        </p:spPr>
        <p:txBody>
          <a:bodyPr/>
          <a:lstStyle/>
          <a:p>
            <a:pPr eaLnBrk="1" hangingPunct="1"/>
            <a:r>
              <a:rPr lang="en-US" smtClean="0"/>
              <a:t>Polarization</a:t>
            </a:r>
          </a:p>
        </p:txBody>
      </p:sp>
      <p:sp>
        <p:nvSpPr>
          <p:cNvPr id="2052" name="Text Box 3"/>
          <p:cNvSpPr txBox="1">
            <a:spLocks noChangeArrowheads="1"/>
          </p:cNvSpPr>
          <p:nvPr/>
        </p:nvSpPr>
        <p:spPr bwMode="auto">
          <a:xfrm>
            <a:off x="609600" y="5791200"/>
            <a:ext cx="2971800"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omic Sans MS" pitchFamily="66" charset="0"/>
              </a:rPr>
              <a:t>                          </a:t>
            </a:r>
          </a:p>
        </p:txBody>
      </p:sp>
      <p:graphicFrame>
        <p:nvGraphicFramePr>
          <p:cNvPr id="2050" name="Object 2"/>
          <p:cNvGraphicFramePr>
            <a:graphicFrameLocks noChangeAspect="1"/>
          </p:cNvGraphicFramePr>
          <p:nvPr/>
        </p:nvGraphicFramePr>
        <p:xfrm>
          <a:off x="685800" y="833438"/>
          <a:ext cx="7772400" cy="5191125"/>
        </p:xfrm>
        <a:graphic>
          <a:graphicData uri="http://schemas.openxmlformats.org/presentationml/2006/ole">
            <mc:AlternateContent xmlns:mc="http://schemas.openxmlformats.org/markup-compatibility/2006">
              <mc:Choice xmlns:v="urn:schemas-microsoft-com:vml" Requires="v">
                <p:oleObj spid="_x0000_s5145" name="Bitmap Image" r:id="rId4" imgW="6190476" imgH="4133333" progId="PBrush">
                  <p:embed/>
                </p:oleObj>
              </mc:Choice>
              <mc:Fallback>
                <p:oleObj name="Bitmap Image" r:id="rId4" imgW="6190476" imgH="41333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3438"/>
                        <a:ext cx="77724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471158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Law of </a:t>
            </a:r>
            <a:r>
              <a:rPr lang="en-US" dirty="0" err="1" smtClean="0"/>
              <a:t>Malus</a:t>
            </a:r>
            <a:endParaRPr lang="en-US" dirty="0"/>
          </a:p>
        </p:txBody>
      </p:sp>
      <p:sp>
        <p:nvSpPr>
          <p:cNvPr id="3" name="Content Placeholder 2"/>
          <p:cNvSpPr>
            <a:spLocks noGrp="1"/>
          </p:cNvSpPr>
          <p:nvPr>
            <p:ph idx="1"/>
          </p:nvPr>
        </p:nvSpPr>
        <p:spPr>
          <a:xfrm>
            <a:off x="152400" y="1219200"/>
            <a:ext cx="3657600" cy="2743200"/>
          </a:xfrm>
        </p:spPr>
        <p:txBody>
          <a:bodyPr>
            <a:noAutofit/>
          </a:bodyPr>
          <a:lstStyle/>
          <a:p>
            <a:pPr marL="0" indent="0">
              <a:buNone/>
            </a:pPr>
            <a:r>
              <a:rPr lang="en-US" sz="2400" dirty="0" smtClean="0"/>
              <a:t>When a second polarizer is rotated, the vector component perpendicular to its transmission plane is </a:t>
            </a:r>
            <a:r>
              <a:rPr lang="en-US" sz="2400" dirty="0" err="1" smtClean="0"/>
              <a:t>absorved</a:t>
            </a:r>
            <a:r>
              <a:rPr lang="en-US" sz="2400" dirty="0" smtClean="0"/>
              <a:t>, reducing its amplitude to </a:t>
            </a:r>
          </a:p>
          <a:p>
            <a:pPr marL="0" indent="0">
              <a:buNone/>
            </a:pPr>
            <a:r>
              <a:rPr lang="en-US" sz="2400" dirty="0"/>
              <a:t> </a:t>
            </a:r>
            <a:r>
              <a:rPr lang="en-US" sz="2400" dirty="0" smtClean="0"/>
              <a:t>         E = E</a:t>
            </a:r>
            <a:r>
              <a:rPr lang="en-US" sz="2400" baseline="-25000" dirty="0" smtClean="0"/>
              <a:t>0</a:t>
            </a:r>
            <a:r>
              <a:rPr lang="en-US" sz="2400" dirty="0" smtClean="0"/>
              <a:t>cos</a:t>
            </a:r>
            <a:r>
              <a:rPr lang="en-US" sz="2400" dirty="0" smtClean="0">
                <a:sym typeface="Euclid Symbol"/>
              </a:rPr>
              <a:t></a:t>
            </a:r>
            <a:endParaRPr lang="en-US" sz="2400" dirty="0"/>
          </a:p>
        </p:txBody>
      </p:sp>
      <p:pic>
        <p:nvPicPr>
          <p:cNvPr id="9218" name="Picture 2" descr="http://t2.gstatic.com/images?q=tbn:ANd9GcSi9bf82ZTZKFv5j0yQVds1SK_2xIUF1Ry3FQPfR_v7nddgzW6stgzOdm15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5076942"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3969434"/>
            <a:ext cx="8963142"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B0F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05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Since the transmitted intensity is proportional to the square of the amplitude, the intensity is given by the formula</a:t>
            </a:r>
          </a:p>
          <a:p>
            <a:pPr marL="0" indent="0">
              <a:buFont typeface="Arial" pitchFamily="34" charset="0"/>
              <a:buNone/>
            </a:pPr>
            <a:r>
              <a:rPr lang="en-US" sz="2800" dirty="0"/>
              <a:t> </a:t>
            </a:r>
            <a:r>
              <a:rPr lang="en-US" sz="2800" dirty="0" smtClean="0"/>
              <a:t>                                     I = I</a:t>
            </a:r>
            <a:r>
              <a:rPr lang="en-US" sz="2800" baseline="-25000" dirty="0" smtClean="0"/>
              <a:t>0</a:t>
            </a:r>
            <a:r>
              <a:rPr lang="en-US" sz="2800" dirty="0" smtClean="0"/>
              <a:t>cos</a:t>
            </a:r>
            <a:r>
              <a:rPr lang="en-US" sz="2800" baseline="30000" dirty="0" smtClean="0"/>
              <a:t>2</a:t>
            </a:r>
            <a:r>
              <a:rPr lang="en-US" sz="2800" dirty="0" smtClean="0">
                <a:sym typeface="Euclid Symbol"/>
              </a:rPr>
              <a:t></a:t>
            </a:r>
          </a:p>
          <a:p>
            <a:pPr marL="0" indent="0">
              <a:buFont typeface="Arial" pitchFamily="34" charset="0"/>
              <a:buNone/>
            </a:pPr>
            <a:r>
              <a:rPr lang="en-US" sz="2800" dirty="0" smtClean="0">
                <a:sym typeface="Euclid Symbol"/>
              </a:rPr>
              <a:t>Theta is the angle between the two </a:t>
            </a:r>
            <a:r>
              <a:rPr lang="en-US" sz="2800" dirty="0" err="1" smtClean="0">
                <a:sym typeface="Euclid Symbol"/>
              </a:rPr>
              <a:t>poloarizers</a:t>
            </a:r>
            <a:r>
              <a:rPr lang="en-US" sz="2800" dirty="0" smtClean="0">
                <a:sym typeface="Euclid Symbol"/>
              </a:rPr>
              <a:t>.</a:t>
            </a:r>
            <a:endParaRPr lang="en-US" sz="2800" dirty="0"/>
          </a:p>
        </p:txBody>
      </p:sp>
    </p:spTree>
    <p:custDataLst>
      <p:tags r:id="rId1"/>
    </p:custDataLst>
    <p:extLst>
      <p:ext uri="{BB962C8B-B14F-4D97-AF65-F5344CB8AC3E}">
        <p14:creationId xmlns:p14="http://schemas.microsoft.com/office/powerpoint/2010/main" val="360222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Polarization</a:t>
            </a:r>
          </a:p>
        </p:txBody>
      </p:sp>
      <p:pic>
        <p:nvPicPr>
          <p:cNvPr id="16387" name="Picture 3" descr="polariz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164013"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56697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04800"/>
            <a:ext cx="7772400" cy="1143000"/>
          </a:xfrm>
        </p:spPr>
        <p:txBody>
          <a:bodyPr/>
          <a:lstStyle/>
          <a:p>
            <a:pPr eaLnBrk="1" hangingPunct="1"/>
            <a:r>
              <a:rPr lang="en-US" smtClean="0"/>
              <a:t>Reflected Horizontally Polarized</a:t>
            </a:r>
          </a:p>
        </p:txBody>
      </p:sp>
      <p:sp>
        <p:nvSpPr>
          <p:cNvPr id="17411" name="Text Box 4"/>
          <p:cNvSpPr txBox="1">
            <a:spLocks noChangeArrowheads="1"/>
          </p:cNvSpPr>
          <p:nvPr/>
        </p:nvSpPr>
        <p:spPr bwMode="auto">
          <a:xfrm>
            <a:off x="1219200" y="54864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b="1">
                <a:latin typeface="Comic Sans MS" pitchFamily="66" charset="0"/>
                <a:hlinkClick r:id="rId3"/>
              </a:rPr>
              <a:t>Polarization of Reflected Light</a:t>
            </a:r>
            <a:endParaRPr lang="en-US">
              <a:latin typeface="Comic Sans MS" pitchFamily="66" charset="0"/>
            </a:endParaRPr>
          </a:p>
        </p:txBody>
      </p:sp>
      <p:pic>
        <p:nvPicPr>
          <p:cNvPr id="174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2047875"/>
            <a:ext cx="25336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36684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Sun Glasses </a:t>
            </a:r>
            <a:br>
              <a:rPr lang="en-US" dirty="0" smtClean="0"/>
            </a:br>
            <a:r>
              <a:rPr lang="en-US" dirty="0" smtClean="0"/>
              <a:t>Checkpoint</a:t>
            </a:r>
            <a:endParaRPr lang="en-US" dirty="0"/>
          </a:p>
        </p:txBody>
      </p:sp>
      <p:sp>
        <p:nvSpPr>
          <p:cNvPr id="3" name="Content Placeholder 2"/>
          <p:cNvSpPr>
            <a:spLocks noGrp="1"/>
          </p:cNvSpPr>
          <p:nvPr>
            <p:ph idx="1"/>
          </p:nvPr>
        </p:nvSpPr>
        <p:spPr>
          <a:xfrm>
            <a:off x="304800" y="1905000"/>
            <a:ext cx="8229600" cy="4525963"/>
          </a:xfrm>
        </p:spPr>
        <p:txBody>
          <a:bodyPr/>
          <a:lstStyle/>
          <a:p>
            <a:r>
              <a:rPr lang="en-US" dirty="0"/>
              <a:t> Polaroid sun glasses are often considered better than tinted sunglasses because</a:t>
            </a:r>
            <a:r>
              <a:rPr lang="en-US" dirty="0" smtClean="0"/>
              <a:t>:</a:t>
            </a:r>
          </a:p>
          <a:p>
            <a:pPr marL="971550" lvl="1" indent="-514350">
              <a:buFont typeface="+mj-lt"/>
              <a:buAutoNum type="arabicPeriod"/>
            </a:pPr>
            <a:r>
              <a:rPr lang="en-US" dirty="0" smtClean="0"/>
              <a:t>They block more light</a:t>
            </a:r>
          </a:p>
          <a:p>
            <a:pPr marL="971550" lvl="1" indent="-514350">
              <a:buFont typeface="+mj-lt"/>
              <a:buAutoNum type="arabicPeriod"/>
            </a:pPr>
            <a:r>
              <a:rPr lang="en-US" dirty="0" smtClean="0"/>
              <a:t>They are safer for your eyes</a:t>
            </a:r>
          </a:p>
          <a:p>
            <a:pPr marL="971550" lvl="1" indent="-514350">
              <a:buFont typeface="+mj-lt"/>
              <a:buAutoNum type="arabicPeriod"/>
            </a:pPr>
            <a:r>
              <a:rPr lang="en-US" dirty="0" smtClean="0"/>
              <a:t>They decrease glare</a:t>
            </a:r>
          </a:p>
          <a:p>
            <a:pPr marL="971550" lvl="1" indent="-514350">
              <a:buFont typeface="+mj-lt"/>
              <a:buAutoNum type="arabicPeriod"/>
            </a:pPr>
            <a:r>
              <a:rPr lang="en-US" dirty="0" smtClean="0"/>
              <a:t>They are cheaper</a:t>
            </a:r>
            <a:endParaRPr lang="en-US" dirty="0"/>
          </a:p>
        </p:txBody>
      </p:sp>
      <p:sp>
        <p:nvSpPr>
          <p:cNvPr id="4" name="Oval 3"/>
          <p:cNvSpPr/>
          <p:nvPr/>
        </p:nvSpPr>
        <p:spPr>
          <a:xfrm>
            <a:off x="685800" y="3972951"/>
            <a:ext cx="4191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880" y="118405"/>
            <a:ext cx="2333923" cy="175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010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mtClean="0"/>
              <a:t>Brewster’s Angle</a:t>
            </a:r>
          </a:p>
        </p:txBody>
      </p:sp>
      <p:sp>
        <p:nvSpPr>
          <p:cNvPr id="3076" name="Content Placeholder 2"/>
          <p:cNvSpPr>
            <a:spLocks noGrp="1"/>
          </p:cNvSpPr>
          <p:nvPr>
            <p:ph idx="1"/>
          </p:nvPr>
        </p:nvSpPr>
        <p:spPr>
          <a:xfrm>
            <a:off x="4114800" y="1295400"/>
            <a:ext cx="4343400" cy="3429000"/>
          </a:xfrm>
        </p:spPr>
        <p:txBody>
          <a:bodyPr>
            <a:normAutofit lnSpcReduction="10000"/>
          </a:bodyPr>
          <a:lstStyle/>
          <a:p>
            <a:pPr eaLnBrk="1" hangingPunct="1"/>
            <a:r>
              <a:rPr lang="en-US" smtClean="0"/>
              <a:t>At this angle of incidence all the reflected light is polarized parallel to the surface of the material (non-conducting)</a:t>
            </a:r>
          </a:p>
        </p:txBody>
      </p:sp>
      <p:pic>
        <p:nvPicPr>
          <p:cNvPr id="3077" name="Picture 2" descr="http://micro.magnet.fsu.edu/primer/java/polarizedlight/brewster/brewsterjavafig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37338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4"/>
          <p:cNvSpPr txBox="1">
            <a:spLocks noChangeArrowheads="1"/>
          </p:cNvSpPr>
          <p:nvPr/>
        </p:nvSpPr>
        <p:spPr bwMode="auto">
          <a:xfrm>
            <a:off x="533400" y="6278563"/>
            <a:ext cx="800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b="1">
                <a:latin typeface="Comic Sans MS" pitchFamily="66" charset="0"/>
                <a:hlinkClick r:id="rId5"/>
              </a:rPr>
              <a:t>Polarization of Reflected Light</a:t>
            </a:r>
            <a:endParaRPr lang="en-US">
              <a:latin typeface="Comic Sans MS" pitchFamily="66" charset="0"/>
            </a:endParaRPr>
          </a:p>
        </p:txBody>
      </p:sp>
      <p:graphicFrame>
        <p:nvGraphicFramePr>
          <p:cNvPr id="3074" name="Object 3"/>
          <p:cNvGraphicFramePr>
            <a:graphicFrameLocks noChangeAspect="1"/>
          </p:cNvGraphicFramePr>
          <p:nvPr/>
        </p:nvGraphicFramePr>
        <p:xfrm>
          <a:off x="4800600" y="5029200"/>
          <a:ext cx="2438400" cy="1428750"/>
        </p:xfrm>
        <a:graphic>
          <a:graphicData uri="http://schemas.openxmlformats.org/presentationml/2006/ole">
            <mc:AlternateContent xmlns:mc="http://schemas.openxmlformats.org/markup-compatibility/2006">
              <mc:Choice xmlns:v="urn:schemas-microsoft-com:vml" Requires="v">
                <p:oleObj spid="_x0000_s6169" name="Equation" r:id="rId6" imgW="736560" imgH="431640" progId="Equation.DSMT4">
                  <p:embed/>
                </p:oleObj>
              </mc:Choice>
              <mc:Fallback>
                <p:oleObj name="Equation" r:id="rId6" imgW="73656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029200"/>
                        <a:ext cx="2438400"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887513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457200" y="350838"/>
            <a:ext cx="8229600" cy="1325562"/>
          </a:xfrm>
        </p:spPr>
        <p:txBody>
          <a:bodyPr>
            <a:normAutofit fontScale="90000"/>
          </a:bodyPr>
          <a:lstStyle/>
          <a:p>
            <a:pPr algn="l" eaLnBrk="1" hangingPunct="1"/>
            <a:r>
              <a:rPr lang="en-US" sz="3200" dirty="0" smtClean="0"/>
              <a:t>Which pair of glasses is best suited for automobile drivers? (The polarization axes are shown by the straight lines.)</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06932646"/>
              </p:ext>
            </p:extLst>
          </p:nvPr>
        </p:nvGraphicFramePr>
        <p:xfrm>
          <a:off x="6083300" y="3414713"/>
          <a:ext cx="3060700" cy="3443287"/>
        </p:xfrm>
        <a:graphic>
          <a:graphicData uri="http://schemas.openxmlformats.org/presentationml/2006/ole">
            <mc:AlternateContent xmlns:mc="http://schemas.openxmlformats.org/markup-compatibility/2006">
              <mc:Choice xmlns:v="urn:schemas-microsoft-com:vml" Requires="v">
                <p:oleObj spid="_x0000_s7196"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083300" y="3414713"/>
                        <a:ext cx="3060700" cy="344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PAnswers"/>
          <p:cNvSpPr>
            <a:spLocks noGrp="1"/>
          </p:cNvSpPr>
          <p:nvPr>
            <p:ph type="body" idx="1"/>
            <p:custDataLst>
              <p:tags r:id="rId4"/>
            </p:custDataLst>
          </p:nvPr>
        </p:nvSpPr>
        <p:spPr>
          <a:xfrm>
            <a:off x="609600" y="3581400"/>
            <a:ext cx="1752600" cy="1981200"/>
          </a:xfrm>
        </p:spPr>
        <p:txBody>
          <a:bodyPr/>
          <a:lstStyle/>
          <a:p>
            <a:pPr marL="514350" indent="-514350" eaLnBrk="1" hangingPunct="1">
              <a:buFontTx/>
              <a:buAutoNum type="arabicPeriod"/>
            </a:pPr>
            <a:r>
              <a:rPr lang="en-US" sz="2800" smtClean="0"/>
              <a:t>A</a:t>
            </a:r>
          </a:p>
          <a:p>
            <a:pPr marL="514350" indent="-514350" eaLnBrk="1" hangingPunct="1">
              <a:buFontTx/>
              <a:buAutoNum type="arabicPeriod"/>
            </a:pPr>
            <a:r>
              <a:rPr lang="en-US" sz="2800" smtClean="0"/>
              <a:t>B</a:t>
            </a:r>
          </a:p>
          <a:p>
            <a:pPr marL="514350" indent="-514350" eaLnBrk="1" hangingPunct="1">
              <a:buFontTx/>
              <a:buAutoNum type="arabicPeriod"/>
            </a:pPr>
            <a:r>
              <a:rPr lang="en-US" sz="2800" smtClean="0"/>
              <a:t>C</a:t>
            </a:r>
          </a:p>
        </p:txBody>
      </p:sp>
      <p:pic>
        <p:nvPicPr>
          <p:cNvPr id="410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828800"/>
            <a:ext cx="8605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092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smtClean="0"/>
              <a:t>Two Polarizers</a:t>
            </a:r>
          </a:p>
        </p:txBody>
      </p:sp>
      <p:pic>
        <p:nvPicPr>
          <p:cNvPr id="18435" name="Picture 4" descr="crossedpolarize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4191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5334000" y="5638800"/>
            <a:ext cx="3411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chemeClr val="bg1"/>
                </a:solidFill>
                <a:latin typeface="Comic Sans MS" pitchFamily="66" charset="0"/>
              </a:rPr>
              <a:t>Perpendicular Axes</a:t>
            </a:r>
          </a:p>
        </p:txBody>
      </p:sp>
      <p:pic>
        <p:nvPicPr>
          <p:cNvPr id="18437" name="Picture 6" descr="parallelpolariz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63675"/>
            <a:ext cx="41148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a:off x="914400" y="5715000"/>
            <a:ext cx="2359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chemeClr val="bg1"/>
                </a:solidFill>
                <a:latin typeface="Comic Sans MS" pitchFamily="66" charset="0"/>
              </a:rPr>
              <a:t>Parallel Axes</a:t>
            </a:r>
          </a:p>
        </p:txBody>
      </p:sp>
    </p:spTree>
    <p:custDataLst>
      <p:tags r:id="rId1"/>
    </p:custDataLst>
    <p:extLst>
      <p:ext uri="{BB962C8B-B14F-4D97-AF65-F5344CB8AC3E}">
        <p14:creationId xmlns:p14="http://schemas.microsoft.com/office/powerpoint/2010/main" val="15059479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838200"/>
          </a:xfrm>
        </p:spPr>
        <p:txBody>
          <a:bodyPr/>
          <a:lstStyle/>
          <a:p>
            <a:pPr eaLnBrk="1" hangingPunct="1"/>
            <a:r>
              <a:rPr lang="en-US" smtClean="0"/>
              <a:t>Insert Third Polarizer</a:t>
            </a:r>
          </a:p>
        </p:txBody>
      </p:sp>
      <p:pic>
        <p:nvPicPr>
          <p:cNvPr id="90116" name="Picture 4" descr="insertthirdpolari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1148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rossedpolariz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339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7"/>
          <p:cNvSpPr>
            <a:spLocks noChangeArrowheads="1"/>
          </p:cNvSpPr>
          <p:nvPr/>
        </p:nvSpPr>
        <p:spPr bwMode="auto">
          <a:xfrm>
            <a:off x="1219200" y="2257425"/>
            <a:ext cx="6610350" cy="1866900"/>
          </a:xfrm>
          <a:prstGeom prst="rect">
            <a:avLst/>
          </a:prstGeom>
          <a:solidFill>
            <a:schemeClr val="bg2"/>
          </a:solidFill>
          <a:ln w="12700">
            <a:noFill/>
            <a:miter lim="800000"/>
            <a:headEnd/>
            <a:tailEnd/>
          </a:ln>
          <a:effectLst/>
        </p:spPr>
        <p:txBody>
          <a:bodyPr wrap="none" anchor="ctr"/>
          <a:lstStyle/>
          <a:p>
            <a:endParaRPr lang="en-US"/>
          </a:p>
        </p:txBody>
      </p:sp>
      <p:sp>
        <p:nvSpPr>
          <p:cNvPr id="111632" name="Text Box 16"/>
          <p:cNvSpPr txBox="1">
            <a:spLocks noChangeArrowheads="1"/>
          </p:cNvSpPr>
          <p:nvPr/>
        </p:nvSpPr>
        <p:spPr bwMode="auto">
          <a:xfrm>
            <a:off x="317500" y="4289425"/>
            <a:ext cx="8534400" cy="1187450"/>
          </a:xfrm>
          <a:prstGeom prst="rect">
            <a:avLst/>
          </a:prstGeom>
          <a:noFill/>
          <a:ln w="9525">
            <a:noFill/>
            <a:miter lim="800000"/>
            <a:headEnd/>
            <a:tailEnd/>
          </a:ln>
          <a:effectLst/>
        </p:spPr>
        <p:txBody>
          <a:bodyPr>
            <a:spAutoFit/>
          </a:bodyPr>
          <a:lstStyle/>
          <a:p>
            <a:pPr>
              <a:spcBef>
                <a:spcPct val="50000"/>
              </a:spcBef>
            </a:pPr>
            <a:r>
              <a:rPr lang="en-US" altLang="en-US" b="0"/>
              <a:t>Can the person standing on the edge of the pool be prevented from seeing the light by </a:t>
            </a:r>
            <a:r>
              <a:rPr lang="en-US" altLang="en-US" b="0">
                <a:solidFill>
                  <a:schemeClr val="accent2"/>
                </a:solidFill>
              </a:rPr>
              <a:t>t</a:t>
            </a:r>
            <a:r>
              <a:rPr lang="en-US" altLang="en-US">
                <a:solidFill>
                  <a:schemeClr val="accent2"/>
                </a:solidFill>
              </a:rPr>
              <a:t>otal internal reflection</a:t>
            </a:r>
            <a:r>
              <a:rPr lang="en-US" altLang="en-US"/>
              <a:t> ?</a:t>
            </a:r>
          </a:p>
        </p:txBody>
      </p:sp>
      <p:sp>
        <p:nvSpPr>
          <p:cNvPr id="111633" name="Text Box 17"/>
          <p:cNvSpPr txBox="1">
            <a:spLocks noChangeArrowheads="1"/>
          </p:cNvSpPr>
          <p:nvPr/>
        </p:nvSpPr>
        <p:spPr bwMode="auto">
          <a:xfrm>
            <a:off x="228600" y="5929313"/>
            <a:ext cx="4067175" cy="369332"/>
          </a:xfrm>
          <a:prstGeom prst="rect">
            <a:avLst/>
          </a:prstGeom>
          <a:noFill/>
          <a:ln w="9525">
            <a:noFill/>
            <a:miter lim="800000"/>
            <a:headEnd/>
            <a:tailEnd/>
          </a:ln>
          <a:effectLst/>
        </p:spPr>
        <p:txBody>
          <a:bodyPr>
            <a:spAutoFit/>
          </a:bodyPr>
          <a:lstStyle/>
          <a:p>
            <a:pPr>
              <a:spcBef>
                <a:spcPct val="50000"/>
              </a:spcBef>
            </a:pPr>
            <a:r>
              <a:rPr lang="en-US" altLang="en-US" dirty="0">
                <a:solidFill>
                  <a:schemeClr val="tx2"/>
                </a:solidFill>
              </a:rPr>
              <a:t>1)  Yes	</a:t>
            </a:r>
            <a:r>
              <a:rPr lang="en-US" altLang="en-US" dirty="0" smtClean="0">
                <a:solidFill>
                  <a:schemeClr val="tx2"/>
                </a:solidFill>
              </a:rPr>
              <a:t>      2</a:t>
            </a:r>
            <a:r>
              <a:rPr lang="en-US" altLang="en-US" dirty="0">
                <a:solidFill>
                  <a:schemeClr val="tx2"/>
                </a:solidFill>
              </a:rPr>
              <a:t>) No</a:t>
            </a:r>
          </a:p>
        </p:txBody>
      </p:sp>
      <p:sp>
        <p:nvSpPr>
          <p:cNvPr id="111620" name="Rectangle 4"/>
          <p:cNvSpPr>
            <a:spLocks noChangeArrowheads="1"/>
          </p:cNvSpPr>
          <p:nvPr/>
        </p:nvSpPr>
        <p:spPr bwMode="auto">
          <a:xfrm>
            <a:off x="2219325" y="2260600"/>
            <a:ext cx="3733800" cy="1066800"/>
          </a:xfrm>
          <a:prstGeom prst="rect">
            <a:avLst/>
          </a:prstGeom>
          <a:solidFill>
            <a:srgbClr val="00FFFF"/>
          </a:solidFill>
          <a:ln w="12700">
            <a:noFill/>
            <a:miter lim="800000"/>
            <a:headEnd/>
            <a:tailEnd/>
          </a:ln>
          <a:effectLst/>
        </p:spPr>
        <p:txBody>
          <a:bodyPr wrap="none" anchor="ctr"/>
          <a:lstStyle/>
          <a:p>
            <a:endParaRPr lang="en-US"/>
          </a:p>
        </p:txBody>
      </p:sp>
      <p:sp>
        <p:nvSpPr>
          <p:cNvPr id="111621" name="Oval 5"/>
          <p:cNvSpPr>
            <a:spLocks noChangeArrowheads="1"/>
          </p:cNvSpPr>
          <p:nvPr/>
        </p:nvSpPr>
        <p:spPr bwMode="auto">
          <a:xfrm>
            <a:off x="3381375" y="3271838"/>
            <a:ext cx="276225" cy="114300"/>
          </a:xfrm>
          <a:prstGeom prst="ellipse">
            <a:avLst/>
          </a:prstGeom>
          <a:solidFill>
            <a:srgbClr val="FFFF66"/>
          </a:solidFill>
          <a:ln w="12700">
            <a:solidFill>
              <a:schemeClr val="tx1"/>
            </a:solidFill>
            <a:round/>
            <a:headEnd/>
            <a:tailEnd/>
          </a:ln>
          <a:effectLst/>
        </p:spPr>
        <p:txBody>
          <a:bodyPr wrap="none" anchor="ctr"/>
          <a:lstStyle/>
          <a:p>
            <a:endParaRPr lang="en-US"/>
          </a:p>
        </p:txBody>
      </p:sp>
      <p:grpSp>
        <p:nvGrpSpPr>
          <p:cNvPr id="2" name="Group 56"/>
          <p:cNvGrpSpPr>
            <a:grpSpLocks/>
          </p:cNvGrpSpPr>
          <p:nvPr/>
        </p:nvGrpSpPr>
        <p:grpSpPr bwMode="auto">
          <a:xfrm>
            <a:off x="5895975" y="1543050"/>
            <a:ext cx="295275" cy="749300"/>
            <a:chOff x="3714" y="972"/>
            <a:chExt cx="186" cy="472"/>
          </a:xfrm>
        </p:grpSpPr>
        <p:sp>
          <p:nvSpPr>
            <p:cNvPr id="111625" name="Freeform 9"/>
            <p:cNvSpPr>
              <a:spLocks/>
            </p:cNvSpPr>
            <p:nvPr/>
          </p:nvSpPr>
          <p:spPr bwMode="auto">
            <a:xfrm>
              <a:off x="3714" y="972"/>
              <a:ext cx="186" cy="159"/>
            </a:xfrm>
            <a:custGeom>
              <a:avLst/>
              <a:gdLst/>
              <a:ahLst/>
              <a:cxnLst>
                <a:cxn ang="0">
                  <a:pos x="138" y="3"/>
                </a:cxn>
                <a:cxn ang="0">
                  <a:pos x="0" y="75"/>
                </a:cxn>
                <a:cxn ang="0">
                  <a:pos x="42" y="159"/>
                </a:cxn>
                <a:cxn ang="0">
                  <a:pos x="126" y="153"/>
                </a:cxn>
                <a:cxn ang="0">
                  <a:pos x="186" y="51"/>
                </a:cxn>
                <a:cxn ang="0">
                  <a:pos x="138" y="3"/>
                </a:cxn>
              </a:cxnLst>
              <a:rect l="0" t="0" r="r" b="b"/>
              <a:pathLst>
                <a:path w="186" h="159">
                  <a:moveTo>
                    <a:pt x="138" y="3"/>
                  </a:moveTo>
                  <a:cubicBezTo>
                    <a:pt x="59" y="9"/>
                    <a:pt x="25" y="0"/>
                    <a:pt x="0" y="75"/>
                  </a:cubicBezTo>
                  <a:cubicBezTo>
                    <a:pt x="6" y="126"/>
                    <a:pt x="4" y="131"/>
                    <a:pt x="42" y="159"/>
                  </a:cubicBezTo>
                  <a:cubicBezTo>
                    <a:pt x="70" y="157"/>
                    <a:pt x="99" y="159"/>
                    <a:pt x="126" y="153"/>
                  </a:cubicBezTo>
                  <a:cubicBezTo>
                    <a:pt x="167" y="144"/>
                    <a:pt x="179" y="84"/>
                    <a:pt x="186" y="51"/>
                  </a:cubicBezTo>
                  <a:cubicBezTo>
                    <a:pt x="177" y="7"/>
                    <a:pt x="176" y="22"/>
                    <a:pt x="138" y="3"/>
                  </a:cubicBezTo>
                  <a:close/>
                </a:path>
              </a:pathLst>
            </a:custGeom>
            <a:noFill/>
            <a:ln w="12700" cap="flat" cmpd="sng">
              <a:solidFill>
                <a:schemeClr val="tx2"/>
              </a:solidFill>
              <a:prstDash val="solid"/>
              <a:round/>
              <a:headEnd/>
              <a:tailEnd/>
            </a:ln>
            <a:effectLst/>
          </p:spPr>
          <p:txBody>
            <a:bodyPr wrap="none" anchor="ctr"/>
            <a:lstStyle/>
            <a:p>
              <a:endParaRPr lang="en-US"/>
            </a:p>
          </p:txBody>
        </p:sp>
        <p:sp>
          <p:nvSpPr>
            <p:cNvPr id="111626" name="Freeform 10"/>
            <p:cNvSpPr>
              <a:spLocks/>
            </p:cNvSpPr>
            <p:nvPr/>
          </p:nvSpPr>
          <p:spPr bwMode="auto">
            <a:xfrm>
              <a:off x="3762" y="1131"/>
              <a:ext cx="42" cy="306"/>
            </a:xfrm>
            <a:custGeom>
              <a:avLst/>
              <a:gdLst/>
              <a:ahLst/>
              <a:cxnLst>
                <a:cxn ang="0">
                  <a:pos x="36" y="0"/>
                </a:cxn>
                <a:cxn ang="0">
                  <a:pos x="42" y="48"/>
                </a:cxn>
                <a:cxn ang="0">
                  <a:pos x="0" y="306"/>
                </a:cxn>
              </a:cxnLst>
              <a:rect l="0" t="0" r="r" b="b"/>
              <a:pathLst>
                <a:path w="42" h="306">
                  <a:moveTo>
                    <a:pt x="36" y="0"/>
                  </a:moveTo>
                  <a:cubicBezTo>
                    <a:pt x="38" y="16"/>
                    <a:pt x="42" y="32"/>
                    <a:pt x="42" y="48"/>
                  </a:cubicBezTo>
                  <a:cubicBezTo>
                    <a:pt x="42" y="78"/>
                    <a:pt x="38" y="268"/>
                    <a:pt x="0" y="306"/>
                  </a:cubicBezTo>
                </a:path>
              </a:pathLst>
            </a:custGeom>
            <a:noFill/>
            <a:ln w="12700" cap="flat" cmpd="sng">
              <a:solidFill>
                <a:schemeClr val="tx2"/>
              </a:solidFill>
              <a:prstDash val="solid"/>
              <a:round/>
              <a:headEnd/>
              <a:tailEnd/>
            </a:ln>
            <a:effectLst/>
          </p:spPr>
          <p:txBody>
            <a:bodyPr wrap="none" anchor="ctr"/>
            <a:lstStyle/>
            <a:p>
              <a:endParaRPr lang="en-US"/>
            </a:p>
          </p:txBody>
        </p:sp>
        <p:sp>
          <p:nvSpPr>
            <p:cNvPr id="111627" name="Freeform 11"/>
            <p:cNvSpPr>
              <a:spLocks/>
            </p:cNvSpPr>
            <p:nvPr/>
          </p:nvSpPr>
          <p:spPr bwMode="auto">
            <a:xfrm>
              <a:off x="3810" y="1317"/>
              <a:ext cx="56" cy="127"/>
            </a:xfrm>
            <a:custGeom>
              <a:avLst/>
              <a:gdLst/>
              <a:ahLst/>
              <a:cxnLst>
                <a:cxn ang="0">
                  <a:pos x="0" y="0"/>
                </a:cxn>
                <a:cxn ang="0">
                  <a:pos x="30" y="84"/>
                </a:cxn>
                <a:cxn ang="0">
                  <a:pos x="36" y="102"/>
                </a:cxn>
                <a:cxn ang="0">
                  <a:pos x="54" y="120"/>
                </a:cxn>
              </a:cxnLst>
              <a:rect l="0" t="0" r="r" b="b"/>
              <a:pathLst>
                <a:path w="56" h="127">
                  <a:moveTo>
                    <a:pt x="0" y="0"/>
                  </a:moveTo>
                  <a:cubicBezTo>
                    <a:pt x="6" y="32"/>
                    <a:pt x="16" y="56"/>
                    <a:pt x="30" y="84"/>
                  </a:cubicBezTo>
                  <a:cubicBezTo>
                    <a:pt x="33" y="90"/>
                    <a:pt x="32" y="97"/>
                    <a:pt x="36" y="102"/>
                  </a:cubicBezTo>
                  <a:cubicBezTo>
                    <a:pt x="56" y="127"/>
                    <a:pt x="54" y="104"/>
                    <a:pt x="54" y="120"/>
                  </a:cubicBezTo>
                </a:path>
              </a:pathLst>
            </a:custGeom>
            <a:noFill/>
            <a:ln w="12700" cap="flat" cmpd="sng">
              <a:solidFill>
                <a:schemeClr val="tx2"/>
              </a:solidFill>
              <a:prstDash val="solid"/>
              <a:round/>
              <a:headEnd/>
              <a:tailEnd/>
            </a:ln>
            <a:effectLst/>
          </p:spPr>
          <p:txBody>
            <a:bodyPr wrap="none" anchor="ctr"/>
            <a:lstStyle/>
            <a:p>
              <a:endParaRPr lang="en-US"/>
            </a:p>
          </p:txBody>
        </p:sp>
        <p:sp>
          <p:nvSpPr>
            <p:cNvPr id="111628" name="Freeform 12"/>
            <p:cNvSpPr>
              <a:spLocks/>
            </p:cNvSpPr>
            <p:nvPr/>
          </p:nvSpPr>
          <p:spPr bwMode="auto">
            <a:xfrm>
              <a:off x="3726" y="1173"/>
              <a:ext cx="174" cy="66"/>
            </a:xfrm>
            <a:custGeom>
              <a:avLst/>
              <a:gdLst/>
              <a:ahLst/>
              <a:cxnLst>
                <a:cxn ang="0">
                  <a:pos x="0" y="18"/>
                </a:cxn>
                <a:cxn ang="0">
                  <a:pos x="54" y="54"/>
                </a:cxn>
                <a:cxn ang="0">
                  <a:pos x="90" y="66"/>
                </a:cxn>
                <a:cxn ang="0">
                  <a:pos x="144" y="42"/>
                </a:cxn>
                <a:cxn ang="0">
                  <a:pos x="174" y="0"/>
                </a:cxn>
              </a:cxnLst>
              <a:rect l="0" t="0" r="r" b="b"/>
              <a:pathLst>
                <a:path w="174" h="66">
                  <a:moveTo>
                    <a:pt x="0" y="18"/>
                  </a:moveTo>
                  <a:cubicBezTo>
                    <a:pt x="18" y="30"/>
                    <a:pt x="33" y="47"/>
                    <a:pt x="54" y="54"/>
                  </a:cubicBezTo>
                  <a:cubicBezTo>
                    <a:pt x="66" y="58"/>
                    <a:pt x="90" y="66"/>
                    <a:pt x="90" y="66"/>
                  </a:cubicBezTo>
                  <a:cubicBezTo>
                    <a:pt x="133" y="52"/>
                    <a:pt x="115" y="61"/>
                    <a:pt x="144" y="42"/>
                  </a:cubicBezTo>
                  <a:cubicBezTo>
                    <a:pt x="170" y="4"/>
                    <a:pt x="158" y="16"/>
                    <a:pt x="174" y="0"/>
                  </a:cubicBezTo>
                </a:path>
              </a:pathLst>
            </a:custGeom>
            <a:noFill/>
            <a:ln w="12700" cap="flat" cmpd="sng">
              <a:solidFill>
                <a:schemeClr val="tx2"/>
              </a:solidFill>
              <a:prstDash val="solid"/>
              <a:round/>
              <a:headEnd/>
              <a:tailEnd/>
            </a:ln>
            <a:effectLst/>
          </p:spPr>
          <p:txBody>
            <a:bodyPr wrap="none" anchor="ctr"/>
            <a:lstStyle/>
            <a:p>
              <a:endParaRPr lang="en-US"/>
            </a:p>
          </p:txBody>
        </p:sp>
      </p:grpSp>
      <p:sp>
        <p:nvSpPr>
          <p:cNvPr id="111654" name="Text Box 38"/>
          <p:cNvSpPr txBox="1">
            <a:spLocks noChangeArrowheads="1"/>
          </p:cNvSpPr>
          <p:nvPr/>
        </p:nvSpPr>
        <p:spPr bwMode="auto">
          <a:xfrm>
            <a:off x="372351" y="248186"/>
            <a:ext cx="2798365" cy="1323439"/>
          </a:xfrm>
          <a:prstGeom prst="rect">
            <a:avLst/>
          </a:prstGeom>
          <a:noFill/>
          <a:ln w="9525">
            <a:noFill/>
            <a:miter lim="800000"/>
            <a:headEnd/>
            <a:tailEnd/>
          </a:ln>
          <a:effectLst/>
        </p:spPr>
        <p:txBody>
          <a:bodyPr wrap="square">
            <a:spAutoFit/>
          </a:bodyPr>
          <a:lstStyle/>
          <a:p>
            <a:r>
              <a:rPr lang="en-US" sz="4000" b="0" dirty="0" smtClean="0">
                <a:solidFill>
                  <a:schemeClr val="tx2"/>
                </a:solidFill>
              </a:rPr>
              <a:t>Pool</a:t>
            </a:r>
          </a:p>
          <a:p>
            <a:r>
              <a:rPr lang="en-US" sz="4000" dirty="0" smtClean="0">
                <a:solidFill>
                  <a:schemeClr val="tx2"/>
                </a:solidFill>
              </a:rPr>
              <a:t>Checkpoint</a:t>
            </a:r>
            <a:endParaRPr lang="en-US" sz="4000" b="0" dirty="0">
              <a:solidFill>
                <a:schemeClr val="tx2"/>
              </a:solidFill>
            </a:endParaRPr>
          </a:p>
        </p:txBody>
      </p:sp>
      <p:sp>
        <p:nvSpPr>
          <p:cNvPr id="111656" name="Line 40"/>
          <p:cNvSpPr>
            <a:spLocks noChangeShapeType="1"/>
          </p:cNvSpPr>
          <p:nvPr/>
        </p:nvSpPr>
        <p:spPr bwMode="auto">
          <a:xfrm flipV="1">
            <a:off x="3581400" y="1571625"/>
            <a:ext cx="2479675" cy="1728788"/>
          </a:xfrm>
          <a:prstGeom prst="line">
            <a:avLst/>
          </a:prstGeom>
          <a:noFill/>
          <a:ln w="28575">
            <a:solidFill>
              <a:schemeClr val="tx2"/>
            </a:solidFill>
            <a:prstDash val="dash"/>
            <a:round/>
            <a:headEnd/>
            <a:tailEnd/>
          </a:ln>
          <a:effectLst/>
        </p:spPr>
        <p:txBody>
          <a:bodyPr/>
          <a:lstStyle/>
          <a:p>
            <a:endParaRPr lang="en-US"/>
          </a:p>
        </p:txBody>
      </p:sp>
      <p:grpSp>
        <p:nvGrpSpPr>
          <p:cNvPr id="3" name="Group 43"/>
          <p:cNvGrpSpPr>
            <a:grpSpLocks/>
          </p:cNvGrpSpPr>
          <p:nvPr/>
        </p:nvGrpSpPr>
        <p:grpSpPr bwMode="auto">
          <a:xfrm>
            <a:off x="3581400" y="2266950"/>
            <a:ext cx="1482725" cy="1033463"/>
            <a:chOff x="2256" y="1590"/>
            <a:chExt cx="934" cy="651"/>
          </a:xfrm>
        </p:grpSpPr>
        <p:sp>
          <p:nvSpPr>
            <p:cNvPr id="111655" name="Line 39"/>
            <p:cNvSpPr>
              <a:spLocks noChangeShapeType="1"/>
            </p:cNvSpPr>
            <p:nvPr/>
          </p:nvSpPr>
          <p:spPr bwMode="auto">
            <a:xfrm flipV="1">
              <a:off x="2256" y="1590"/>
              <a:ext cx="934" cy="651"/>
            </a:xfrm>
            <a:prstGeom prst="line">
              <a:avLst/>
            </a:prstGeom>
            <a:noFill/>
            <a:ln w="28575">
              <a:solidFill>
                <a:srgbClr val="FF0000"/>
              </a:solidFill>
              <a:round/>
              <a:headEnd/>
              <a:tailEnd/>
            </a:ln>
            <a:effectLst/>
          </p:spPr>
          <p:txBody>
            <a:bodyPr/>
            <a:lstStyle/>
            <a:p>
              <a:endParaRPr lang="en-US"/>
            </a:p>
          </p:txBody>
        </p:sp>
        <p:sp>
          <p:nvSpPr>
            <p:cNvPr id="111657" name="Line 41"/>
            <p:cNvSpPr>
              <a:spLocks noChangeShapeType="1"/>
            </p:cNvSpPr>
            <p:nvPr/>
          </p:nvSpPr>
          <p:spPr bwMode="auto">
            <a:xfrm flipV="1">
              <a:off x="2706" y="1768"/>
              <a:ext cx="236" cy="164"/>
            </a:xfrm>
            <a:prstGeom prst="line">
              <a:avLst/>
            </a:prstGeom>
            <a:noFill/>
            <a:ln w="28575">
              <a:solidFill>
                <a:srgbClr val="FF0000"/>
              </a:solidFill>
              <a:round/>
              <a:headEnd/>
              <a:tailEnd type="triangle" w="med" len="med"/>
            </a:ln>
            <a:effectLst/>
          </p:spPr>
          <p:txBody>
            <a:bodyPr/>
            <a:lstStyle/>
            <a:p>
              <a:endParaRPr lang="en-US"/>
            </a:p>
          </p:txBody>
        </p:sp>
      </p:grpSp>
      <p:sp>
        <p:nvSpPr>
          <p:cNvPr id="111658" name="Line 42"/>
          <p:cNvSpPr>
            <a:spLocks noChangeShapeType="1"/>
          </p:cNvSpPr>
          <p:nvPr/>
        </p:nvSpPr>
        <p:spPr bwMode="auto">
          <a:xfrm>
            <a:off x="5064125" y="2281238"/>
            <a:ext cx="831850" cy="579437"/>
          </a:xfrm>
          <a:prstGeom prst="line">
            <a:avLst/>
          </a:prstGeom>
          <a:noFill/>
          <a:ln w="28575">
            <a:solidFill>
              <a:srgbClr val="FF0000"/>
            </a:solidFill>
            <a:round/>
            <a:headEnd/>
            <a:tailEnd type="triangle" w="med" len="med"/>
          </a:ln>
          <a:effectLst/>
        </p:spPr>
        <p:txBody>
          <a:bodyPr/>
          <a:lstStyle/>
          <a:p>
            <a:endParaRPr lang="en-US"/>
          </a:p>
        </p:txBody>
      </p:sp>
      <p:grpSp>
        <p:nvGrpSpPr>
          <p:cNvPr id="4" name="Group 44"/>
          <p:cNvGrpSpPr>
            <a:grpSpLocks/>
          </p:cNvGrpSpPr>
          <p:nvPr/>
        </p:nvGrpSpPr>
        <p:grpSpPr bwMode="auto">
          <a:xfrm rot="-1358833">
            <a:off x="3276600" y="2414588"/>
            <a:ext cx="1066800" cy="763587"/>
            <a:chOff x="2256" y="1590"/>
            <a:chExt cx="934" cy="651"/>
          </a:xfrm>
        </p:grpSpPr>
        <p:sp>
          <p:nvSpPr>
            <p:cNvPr id="111661" name="Line 45"/>
            <p:cNvSpPr>
              <a:spLocks noChangeShapeType="1"/>
            </p:cNvSpPr>
            <p:nvPr/>
          </p:nvSpPr>
          <p:spPr bwMode="auto">
            <a:xfrm flipV="1">
              <a:off x="2256" y="1590"/>
              <a:ext cx="934" cy="651"/>
            </a:xfrm>
            <a:prstGeom prst="line">
              <a:avLst/>
            </a:prstGeom>
            <a:noFill/>
            <a:ln w="28575">
              <a:solidFill>
                <a:srgbClr val="FF0000"/>
              </a:solidFill>
              <a:round/>
              <a:headEnd/>
              <a:tailEnd/>
            </a:ln>
            <a:effectLst/>
          </p:spPr>
          <p:txBody>
            <a:bodyPr/>
            <a:lstStyle/>
            <a:p>
              <a:endParaRPr lang="en-US"/>
            </a:p>
          </p:txBody>
        </p:sp>
        <p:sp>
          <p:nvSpPr>
            <p:cNvPr id="111662" name="Line 46"/>
            <p:cNvSpPr>
              <a:spLocks noChangeShapeType="1"/>
            </p:cNvSpPr>
            <p:nvPr/>
          </p:nvSpPr>
          <p:spPr bwMode="auto">
            <a:xfrm flipV="1">
              <a:off x="2706" y="1768"/>
              <a:ext cx="236" cy="164"/>
            </a:xfrm>
            <a:prstGeom prst="line">
              <a:avLst/>
            </a:prstGeom>
            <a:noFill/>
            <a:ln w="28575">
              <a:solidFill>
                <a:srgbClr val="FF0000"/>
              </a:solidFill>
              <a:round/>
              <a:headEnd/>
              <a:tailEnd type="triangle" w="med" len="med"/>
            </a:ln>
            <a:effectLst/>
          </p:spPr>
          <p:txBody>
            <a:bodyPr/>
            <a:lstStyle/>
            <a:p>
              <a:endParaRPr lang="en-US"/>
            </a:p>
          </p:txBody>
        </p:sp>
      </p:grpSp>
      <p:sp>
        <p:nvSpPr>
          <p:cNvPr id="111663" name="Line 47"/>
          <p:cNvSpPr>
            <a:spLocks noChangeShapeType="1"/>
          </p:cNvSpPr>
          <p:nvPr/>
        </p:nvSpPr>
        <p:spPr bwMode="auto">
          <a:xfrm flipV="1">
            <a:off x="4114800" y="1647825"/>
            <a:ext cx="1905000" cy="609600"/>
          </a:xfrm>
          <a:prstGeom prst="line">
            <a:avLst/>
          </a:prstGeom>
          <a:noFill/>
          <a:ln w="28575">
            <a:solidFill>
              <a:srgbClr val="FF0000"/>
            </a:solidFill>
            <a:round/>
            <a:headEnd/>
            <a:tailEnd/>
          </a:ln>
          <a:effectLst/>
        </p:spPr>
        <p:txBody>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11521"/>
            <a:ext cx="2743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56"/>
                                        </p:tgtEl>
                                        <p:attrNameLst>
                                          <p:attrName>style.visibility</p:attrName>
                                        </p:attrNameLst>
                                      </p:cBhvr>
                                      <p:to>
                                        <p:strVal val="visible"/>
                                      </p:to>
                                    </p:set>
                                    <p:animEffect transition="in" filter="wipe(left)">
                                      <p:cBhvr>
                                        <p:cTn id="7" dur="500"/>
                                        <p:tgtEl>
                                          <p:spTgt spid="1116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1658"/>
                                        </p:tgtEl>
                                        <p:attrNameLst>
                                          <p:attrName>style.visibility</p:attrName>
                                        </p:attrNameLst>
                                      </p:cBhvr>
                                      <p:to>
                                        <p:strVal val="visible"/>
                                      </p:to>
                                    </p:set>
                                    <p:animEffect transition="in" filter="wipe(left)">
                                      <p:cBhvr>
                                        <p:cTn id="16" dur="500"/>
                                        <p:tgtEl>
                                          <p:spTgt spid="1116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1663"/>
                                        </p:tgtEl>
                                        <p:attrNameLst>
                                          <p:attrName>style.visibility</p:attrName>
                                        </p:attrNameLst>
                                      </p:cBhvr>
                                      <p:to>
                                        <p:strVal val="visible"/>
                                      </p:to>
                                    </p:set>
                                    <p:animEffect transition="in" filter="wipe(left)">
                                      <p:cBhvr>
                                        <p:cTn id="25" dur="500"/>
                                        <p:tgtEl>
                                          <p:spTgt spid="111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6" grpId="0" animBg="1"/>
      <p:bldP spid="111658" grpId="0" animBg="1"/>
      <p:bldP spid="1116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7"/>
          <p:cNvSpPr>
            <a:spLocks noChangeArrowheads="1"/>
          </p:cNvSpPr>
          <p:nvPr/>
        </p:nvSpPr>
        <p:spPr bwMode="auto">
          <a:xfrm>
            <a:off x="1219200" y="2257425"/>
            <a:ext cx="6610350" cy="1866900"/>
          </a:xfrm>
          <a:prstGeom prst="rect">
            <a:avLst/>
          </a:prstGeom>
          <a:solidFill>
            <a:schemeClr val="bg2"/>
          </a:solidFill>
          <a:ln w="12700">
            <a:noFill/>
            <a:miter lim="800000"/>
            <a:headEnd/>
            <a:tailEnd/>
          </a:ln>
          <a:effectLst/>
        </p:spPr>
        <p:txBody>
          <a:bodyPr wrap="none" anchor="ctr"/>
          <a:lstStyle/>
          <a:p>
            <a:endParaRPr lang="en-US"/>
          </a:p>
        </p:txBody>
      </p:sp>
      <p:sp>
        <p:nvSpPr>
          <p:cNvPr id="111632" name="Text Box 16"/>
          <p:cNvSpPr txBox="1">
            <a:spLocks noChangeArrowheads="1"/>
          </p:cNvSpPr>
          <p:nvPr/>
        </p:nvSpPr>
        <p:spPr bwMode="auto">
          <a:xfrm>
            <a:off x="317500" y="4289425"/>
            <a:ext cx="8534400" cy="1187450"/>
          </a:xfrm>
          <a:prstGeom prst="rect">
            <a:avLst/>
          </a:prstGeom>
          <a:noFill/>
          <a:ln w="9525">
            <a:noFill/>
            <a:miter lim="800000"/>
            <a:headEnd/>
            <a:tailEnd/>
          </a:ln>
          <a:effectLst/>
        </p:spPr>
        <p:txBody>
          <a:bodyPr>
            <a:spAutoFit/>
          </a:bodyPr>
          <a:lstStyle/>
          <a:p>
            <a:pPr>
              <a:spcBef>
                <a:spcPct val="50000"/>
              </a:spcBef>
            </a:pPr>
            <a:r>
              <a:rPr lang="en-US" altLang="en-US" b="0"/>
              <a:t>Can the person standing on the edge of the pool be prevented from seeing the light by </a:t>
            </a:r>
            <a:r>
              <a:rPr lang="en-US" altLang="en-US" b="0">
                <a:solidFill>
                  <a:schemeClr val="accent2"/>
                </a:solidFill>
              </a:rPr>
              <a:t>t</a:t>
            </a:r>
            <a:r>
              <a:rPr lang="en-US" altLang="en-US">
                <a:solidFill>
                  <a:schemeClr val="accent2"/>
                </a:solidFill>
              </a:rPr>
              <a:t>otal internal reflection</a:t>
            </a:r>
            <a:r>
              <a:rPr lang="en-US" altLang="en-US"/>
              <a:t> ?</a:t>
            </a:r>
          </a:p>
        </p:txBody>
      </p:sp>
      <p:sp>
        <p:nvSpPr>
          <p:cNvPr id="111633" name="Text Box 17"/>
          <p:cNvSpPr txBox="1">
            <a:spLocks noChangeArrowheads="1"/>
          </p:cNvSpPr>
          <p:nvPr/>
        </p:nvSpPr>
        <p:spPr bwMode="auto">
          <a:xfrm>
            <a:off x="228600" y="5929313"/>
            <a:ext cx="4067175" cy="369332"/>
          </a:xfrm>
          <a:prstGeom prst="rect">
            <a:avLst/>
          </a:prstGeom>
          <a:noFill/>
          <a:ln w="9525">
            <a:noFill/>
            <a:miter lim="800000"/>
            <a:headEnd/>
            <a:tailEnd/>
          </a:ln>
          <a:effectLst/>
        </p:spPr>
        <p:txBody>
          <a:bodyPr>
            <a:spAutoFit/>
          </a:bodyPr>
          <a:lstStyle/>
          <a:p>
            <a:pPr>
              <a:spcBef>
                <a:spcPct val="50000"/>
              </a:spcBef>
            </a:pPr>
            <a:r>
              <a:rPr lang="en-US" altLang="en-US" dirty="0">
                <a:solidFill>
                  <a:schemeClr val="tx2"/>
                </a:solidFill>
              </a:rPr>
              <a:t>1)  Yes	</a:t>
            </a:r>
            <a:r>
              <a:rPr lang="en-US" altLang="en-US" dirty="0" smtClean="0">
                <a:solidFill>
                  <a:schemeClr val="tx2"/>
                </a:solidFill>
              </a:rPr>
              <a:t>      2</a:t>
            </a:r>
            <a:r>
              <a:rPr lang="en-US" altLang="en-US" dirty="0">
                <a:solidFill>
                  <a:schemeClr val="tx2"/>
                </a:solidFill>
              </a:rPr>
              <a:t>) No</a:t>
            </a:r>
          </a:p>
        </p:txBody>
      </p:sp>
      <p:sp>
        <p:nvSpPr>
          <p:cNvPr id="111620" name="Rectangle 4"/>
          <p:cNvSpPr>
            <a:spLocks noChangeArrowheads="1"/>
          </p:cNvSpPr>
          <p:nvPr/>
        </p:nvSpPr>
        <p:spPr bwMode="auto">
          <a:xfrm>
            <a:off x="2219325" y="2260600"/>
            <a:ext cx="3733800" cy="1066800"/>
          </a:xfrm>
          <a:prstGeom prst="rect">
            <a:avLst/>
          </a:prstGeom>
          <a:solidFill>
            <a:srgbClr val="00FFFF"/>
          </a:solidFill>
          <a:ln w="12700">
            <a:noFill/>
            <a:miter lim="800000"/>
            <a:headEnd/>
            <a:tailEnd/>
          </a:ln>
          <a:effectLst/>
        </p:spPr>
        <p:txBody>
          <a:bodyPr wrap="none" anchor="ctr"/>
          <a:lstStyle/>
          <a:p>
            <a:endParaRPr lang="en-US"/>
          </a:p>
        </p:txBody>
      </p:sp>
      <p:sp>
        <p:nvSpPr>
          <p:cNvPr id="111621" name="Oval 5"/>
          <p:cNvSpPr>
            <a:spLocks noChangeArrowheads="1"/>
          </p:cNvSpPr>
          <p:nvPr/>
        </p:nvSpPr>
        <p:spPr bwMode="auto">
          <a:xfrm>
            <a:off x="3381375" y="3271838"/>
            <a:ext cx="276225" cy="114300"/>
          </a:xfrm>
          <a:prstGeom prst="ellipse">
            <a:avLst/>
          </a:prstGeom>
          <a:solidFill>
            <a:srgbClr val="FFFF66"/>
          </a:solidFill>
          <a:ln w="12700">
            <a:solidFill>
              <a:schemeClr val="tx1"/>
            </a:solidFill>
            <a:round/>
            <a:headEnd/>
            <a:tailEnd/>
          </a:ln>
          <a:effectLst/>
        </p:spPr>
        <p:txBody>
          <a:bodyPr wrap="none" anchor="ctr"/>
          <a:lstStyle/>
          <a:p>
            <a:endParaRPr lang="en-US"/>
          </a:p>
        </p:txBody>
      </p:sp>
      <p:grpSp>
        <p:nvGrpSpPr>
          <p:cNvPr id="2" name="Group 56"/>
          <p:cNvGrpSpPr>
            <a:grpSpLocks/>
          </p:cNvGrpSpPr>
          <p:nvPr/>
        </p:nvGrpSpPr>
        <p:grpSpPr bwMode="auto">
          <a:xfrm>
            <a:off x="5895975" y="1543050"/>
            <a:ext cx="295275" cy="749300"/>
            <a:chOff x="3714" y="972"/>
            <a:chExt cx="186" cy="472"/>
          </a:xfrm>
        </p:grpSpPr>
        <p:sp>
          <p:nvSpPr>
            <p:cNvPr id="111625" name="Freeform 9"/>
            <p:cNvSpPr>
              <a:spLocks/>
            </p:cNvSpPr>
            <p:nvPr/>
          </p:nvSpPr>
          <p:spPr bwMode="auto">
            <a:xfrm>
              <a:off x="3714" y="972"/>
              <a:ext cx="186" cy="159"/>
            </a:xfrm>
            <a:custGeom>
              <a:avLst/>
              <a:gdLst/>
              <a:ahLst/>
              <a:cxnLst>
                <a:cxn ang="0">
                  <a:pos x="138" y="3"/>
                </a:cxn>
                <a:cxn ang="0">
                  <a:pos x="0" y="75"/>
                </a:cxn>
                <a:cxn ang="0">
                  <a:pos x="42" y="159"/>
                </a:cxn>
                <a:cxn ang="0">
                  <a:pos x="126" y="153"/>
                </a:cxn>
                <a:cxn ang="0">
                  <a:pos x="186" y="51"/>
                </a:cxn>
                <a:cxn ang="0">
                  <a:pos x="138" y="3"/>
                </a:cxn>
              </a:cxnLst>
              <a:rect l="0" t="0" r="r" b="b"/>
              <a:pathLst>
                <a:path w="186" h="159">
                  <a:moveTo>
                    <a:pt x="138" y="3"/>
                  </a:moveTo>
                  <a:cubicBezTo>
                    <a:pt x="59" y="9"/>
                    <a:pt x="25" y="0"/>
                    <a:pt x="0" y="75"/>
                  </a:cubicBezTo>
                  <a:cubicBezTo>
                    <a:pt x="6" y="126"/>
                    <a:pt x="4" y="131"/>
                    <a:pt x="42" y="159"/>
                  </a:cubicBezTo>
                  <a:cubicBezTo>
                    <a:pt x="70" y="157"/>
                    <a:pt x="99" y="159"/>
                    <a:pt x="126" y="153"/>
                  </a:cubicBezTo>
                  <a:cubicBezTo>
                    <a:pt x="167" y="144"/>
                    <a:pt x="179" y="84"/>
                    <a:pt x="186" y="51"/>
                  </a:cubicBezTo>
                  <a:cubicBezTo>
                    <a:pt x="177" y="7"/>
                    <a:pt x="176" y="22"/>
                    <a:pt x="138" y="3"/>
                  </a:cubicBezTo>
                  <a:close/>
                </a:path>
              </a:pathLst>
            </a:custGeom>
            <a:noFill/>
            <a:ln w="12700" cap="flat" cmpd="sng">
              <a:solidFill>
                <a:schemeClr val="tx2"/>
              </a:solidFill>
              <a:prstDash val="solid"/>
              <a:round/>
              <a:headEnd/>
              <a:tailEnd/>
            </a:ln>
            <a:effectLst/>
          </p:spPr>
          <p:txBody>
            <a:bodyPr wrap="none" anchor="ctr"/>
            <a:lstStyle/>
            <a:p>
              <a:endParaRPr lang="en-US"/>
            </a:p>
          </p:txBody>
        </p:sp>
        <p:sp>
          <p:nvSpPr>
            <p:cNvPr id="111626" name="Freeform 10"/>
            <p:cNvSpPr>
              <a:spLocks/>
            </p:cNvSpPr>
            <p:nvPr/>
          </p:nvSpPr>
          <p:spPr bwMode="auto">
            <a:xfrm>
              <a:off x="3762" y="1131"/>
              <a:ext cx="42" cy="306"/>
            </a:xfrm>
            <a:custGeom>
              <a:avLst/>
              <a:gdLst/>
              <a:ahLst/>
              <a:cxnLst>
                <a:cxn ang="0">
                  <a:pos x="36" y="0"/>
                </a:cxn>
                <a:cxn ang="0">
                  <a:pos x="42" y="48"/>
                </a:cxn>
                <a:cxn ang="0">
                  <a:pos x="0" y="306"/>
                </a:cxn>
              </a:cxnLst>
              <a:rect l="0" t="0" r="r" b="b"/>
              <a:pathLst>
                <a:path w="42" h="306">
                  <a:moveTo>
                    <a:pt x="36" y="0"/>
                  </a:moveTo>
                  <a:cubicBezTo>
                    <a:pt x="38" y="16"/>
                    <a:pt x="42" y="32"/>
                    <a:pt x="42" y="48"/>
                  </a:cubicBezTo>
                  <a:cubicBezTo>
                    <a:pt x="42" y="78"/>
                    <a:pt x="38" y="268"/>
                    <a:pt x="0" y="306"/>
                  </a:cubicBezTo>
                </a:path>
              </a:pathLst>
            </a:custGeom>
            <a:noFill/>
            <a:ln w="12700" cap="flat" cmpd="sng">
              <a:solidFill>
                <a:schemeClr val="tx2"/>
              </a:solidFill>
              <a:prstDash val="solid"/>
              <a:round/>
              <a:headEnd/>
              <a:tailEnd/>
            </a:ln>
            <a:effectLst/>
          </p:spPr>
          <p:txBody>
            <a:bodyPr wrap="none" anchor="ctr"/>
            <a:lstStyle/>
            <a:p>
              <a:endParaRPr lang="en-US"/>
            </a:p>
          </p:txBody>
        </p:sp>
        <p:sp>
          <p:nvSpPr>
            <p:cNvPr id="111627" name="Freeform 11"/>
            <p:cNvSpPr>
              <a:spLocks/>
            </p:cNvSpPr>
            <p:nvPr/>
          </p:nvSpPr>
          <p:spPr bwMode="auto">
            <a:xfrm>
              <a:off x="3810" y="1317"/>
              <a:ext cx="56" cy="127"/>
            </a:xfrm>
            <a:custGeom>
              <a:avLst/>
              <a:gdLst/>
              <a:ahLst/>
              <a:cxnLst>
                <a:cxn ang="0">
                  <a:pos x="0" y="0"/>
                </a:cxn>
                <a:cxn ang="0">
                  <a:pos x="30" y="84"/>
                </a:cxn>
                <a:cxn ang="0">
                  <a:pos x="36" y="102"/>
                </a:cxn>
                <a:cxn ang="0">
                  <a:pos x="54" y="120"/>
                </a:cxn>
              </a:cxnLst>
              <a:rect l="0" t="0" r="r" b="b"/>
              <a:pathLst>
                <a:path w="56" h="127">
                  <a:moveTo>
                    <a:pt x="0" y="0"/>
                  </a:moveTo>
                  <a:cubicBezTo>
                    <a:pt x="6" y="32"/>
                    <a:pt x="16" y="56"/>
                    <a:pt x="30" y="84"/>
                  </a:cubicBezTo>
                  <a:cubicBezTo>
                    <a:pt x="33" y="90"/>
                    <a:pt x="32" y="97"/>
                    <a:pt x="36" y="102"/>
                  </a:cubicBezTo>
                  <a:cubicBezTo>
                    <a:pt x="56" y="127"/>
                    <a:pt x="54" y="104"/>
                    <a:pt x="54" y="120"/>
                  </a:cubicBezTo>
                </a:path>
              </a:pathLst>
            </a:custGeom>
            <a:noFill/>
            <a:ln w="12700" cap="flat" cmpd="sng">
              <a:solidFill>
                <a:schemeClr val="tx2"/>
              </a:solidFill>
              <a:prstDash val="solid"/>
              <a:round/>
              <a:headEnd/>
              <a:tailEnd/>
            </a:ln>
            <a:effectLst/>
          </p:spPr>
          <p:txBody>
            <a:bodyPr wrap="none" anchor="ctr"/>
            <a:lstStyle/>
            <a:p>
              <a:endParaRPr lang="en-US"/>
            </a:p>
          </p:txBody>
        </p:sp>
        <p:sp>
          <p:nvSpPr>
            <p:cNvPr id="111628" name="Freeform 12"/>
            <p:cNvSpPr>
              <a:spLocks/>
            </p:cNvSpPr>
            <p:nvPr/>
          </p:nvSpPr>
          <p:spPr bwMode="auto">
            <a:xfrm>
              <a:off x="3726" y="1173"/>
              <a:ext cx="174" cy="66"/>
            </a:xfrm>
            <a:custGeom>
              <a:avLst/>
              <a:gdLst/>
              <a:ahLst/>
              <a:cxnLst>
                <a:cxn ang="0">
                  <a:pos x="0" y="18"/>
                </a:cxn>
                <a:cxn ang="0">
                  <a:pos x="54" y="54"/>
                </a:cxn>
                <a:cxn ang="0">
                  <a:pos x="90" y="66"/>
                </a:cxn>
                <a:cxn ang="0">
                  <a:pos x="144" y="42"/>
                </a:cxn>
                <a:cxn ang="0">
                  <a:pos x="174" y="0"/>
                </a:cxn>
              </a:cxnLst>
              <a:rect l="0" t="0" r="r" b="b"/>
              <a:pathLst>
                <a:path w="174" h="66">
                  <a:moveTo>
                    <a:pt x="0" y="18"/>
                  </a:moveTo>
                  <a:cubicBezTo>
                    <a:pt x="18" y="30"/>
                    <a:pt x="33" y="47"/>
                    <a:pt x="54" y="54"/>
                  </a:cubicBezTo>
                  <a:cubicBezTo>
                    <a:pt x="66" y="58"/>
                    <a:pt x="90" y="66"/>
                    <a:pt x="90" y="66"/>
                  </a:cubicBezTo>
                  <a:cubicBezTo>
                    <a:pt x="133" y="52"/>
                    <a:pt x="115" y="61"/>
                    <a:pt x="144" y="42"/>
                  </a:cubicBezTo>
                  <a:cubicBezTo>
                    <a:pt x="170" y="4"/>
                    <a:pt x="158" y="16"/>
                    <a:pt x="174" y="0"/>
                  </a:cubicBezTo>
                </a:path>
              </a:pathLst>
            </a:custGeom>
            <a:noFill/>
            <a:ln w="12700" cap="flat" cmpd="sng">
              <a:solidFill>
                <a:schemeClr val="tx2"/>
              </a:solidFill>
              <a:prstDash val="solid"/>
              <a:round/>
              <a:headEnd/>
              <a:tailEnd/>
            </a:ln>
            <a:effectLst/>
          </p:spPr>
          <p:txBody>
            <a:bodyPr wrap="none" anchor="ctr"/>
            <a:lstStyle/>
            <a:p>
              <a:endParaRPr lang="en-US"/>
            </a:p>
          </p:txBody>
        </p:sp>
      </p:grpSp>
      <p:sp>
        <p:nvSpPr>
          <p:cNvPr id="111654" name="Text Box 38"/>
          <p:cNvSpPr txBox="1">
            <a:spLocks noChangeArrowheads="1"/>
          </p:cNvSpPr>
          <p:nvPr/>
        </p:nvSpPr>
        <p:spPr bwMode="auto">
          <a:xfrm>
            <a:off x="372351" y="248186"/>
            <a:ext cx="6743700" cy="1323439"/>
          </a:xfrm>
          <a:prstGeom prst="rect">
            <a:avLst/>
          </a:prstGeom>
          <a:noFill/>
          <a:ln w="9525">
            <a:noFill/>
            <a:miter lim="800000"/>
            <a:headEnd/>
            <a:tailEnd/>
          </a:ln>
          <a:effectLst/>
        </p:spPr>
        <p:txBody>
          <a:bodyPr>
            <a:spAutoFit/>
          </a:bodyPr>
          <a:lstStyle/>
          <a:p>
            <a:r>
              <a:rPr lang="en-US" sz="4000" b="0" dirty="0" smtClean="0">
                <a:solidFill>
                  <a:schemeClr val="tx2"/>
                </a:solidFill>
              </a:rPr>
              <a:t>Pool</a:t>
            </a:r>
          </a:p>
          <a:p>
            <a:r>
              <a:rPr lang="en-US" sz="4000" dirty="0" smtClean="0">
                <a:solidFill>
                  <a:schemeClr val="tx2"/>
                </a:solidFill>
              </a:rPr>
              <a:t>Checkpoint</a:t>
            </a:r>
            <a:endParaRPr lang="en-US" sz="4000" b="0" dirty="0">
              <a:solidFill>
                <a:schemeClr val="tx2"/>
              </a:solidFill>
            </a:endParaRPr>
          </a:p>
        </p:txBody>
      </p:sp>
      <p:sp>
        <p:nvSpPr>
          <p:cNvPr id="111656" name="Line 40"/>
          <p:cNvSpPr>
            <a:spLocks noChangeShapeType="1"/>
          </p:cNvSpPr>
          <p:nvPr/>
        </p:nvSpPr>
        <p:spPr bwMode="auto">
          <a:xfrm flipV="1">
            <a:off x="3581400" y="1571625"/>
            <a:ext cx="2479675" cy="1728788"/>
          </a:xfrm>
          <a:prstGeom prst="line">
            <a:avLst/>
          </a:prstGeom>
          <a:noFill/>
          <a:ln w="28575">
            <a:solidFill>
              <a:schemeClr val="tx2"/>
            </a:solidFill>
            <a:prstDash val="dash"/>
            <a:round/>
            <a:headEnd/>
            <a:tailEnd/>
          </a:ln>
          <a:effectLst/>
        </p:spPr>
        <p:txBody>
          <a:bodyPr/>
          <a:lstStyle/>
          <a:p>
            <a:endParaRPr lang="en-US"/>
          </a:p>
        </p:txBody>
      </p:sp>
      <p:grpSp>
        <p:nvGrpSpPr>
          <p:cNvPr id="3" name="Group 43"/>
          <p:cNvGrpSpPr>
            <a:grpSpLocks/>
          </p:cNvGrpSpPr>
          <p:nvPr/>
        </p:nvGrpSpPr>
        <p:grpSpPr bwMode="auto">
          <a:xfrm>
            <a:off x="3581400" y="2266950"/>
            <a:ext cx="1482725" cy="1033463"/>
            <a:chOff x="2256" y="1590"/>
            <a:chExt cx="934" cy="651"/>
          </a:xfrm>
        </p:grpSpPr>
        <p:sp>
          <p:nvSpPr>
            <p:cNvPr id="111655" name="Line 39"/>
            <p:cNvSpPr>
              <a:spLocks noChangeShapeType="1"/>
            </p:cNvSpPr>
            <p:nvPr/>
          </p:nvSpPr>
          <p:spPr bwMode="auto">
            <a:xfrm flipV="1">
              <a:off x="2256" y="1590"/>
              <a:ext cx="934" cy="651"/>
            </a:xfrm>
            <a:prstGeom prst="line">
              <a:avLst/>
            </a:prstGeom>
            <a:noFill/>
            <a:ln w="28575">
              <a:solidFill>
                <a:srgbClr val="FF0000"/>
              </a:solidFill>
              <a:round/>
              <a:headEnd/>
              <a:tailEnd/>
            </a:ln>
            <a:effectLst/>
          </p:spPr>
          <p:txBody>
            <a:bodyPr/>
            <a:lstStyle/>
            <a:p>
              <a:endParaRPr lang="en-US"/>
            </a:p>
          </p:txBody>
        </p:sp>
        <p:sp>
          <p:nvSpPr>
            <p:cNvPr id="111657" name="Line 41"/>
            <p:cNvSpPr>
              <a:spLocks noChangeShapeType="1"/>
            </p:cNvSpPr>
            <p:nvPr/>
          </p:nvSpPr>
          <p:spPr bwMode="auto">
            <a:xfrm flipV="1">
              <a:off x="2706" y="1768"/>
              <a:ext cx="236" cy="164"/>
            </a:xfrm>
            <a:prstGeom prst="line">
              <a:avLst/>
            </a:prstGeom>
            <a:noFill/>
            <a:ln w="28575">
              <a:solidFill>
                <a:srgbClr val="FF0000"/>
              </a:solidFill>
              <a:round/>
              <a:headEnd/>
              <a:tailEnd type="triangle" w="med" len="med"/>
            </a:ln>
            <a:effectLst/>
          </p:spPr>
          <p:txBody>
            <a:bodyPr/>
            <a:lstStyle/>
            <a:p>
              <a:endParaRPr lang="en-US"/>
            </a:p>
          </p:txBody>
        </p:sp>
      </p:grpSp>
      <p:sp>
        <p:nvSpPr>
          <p:cNvPr id="111658" name="Line 42"/>
          <p:cNvSpPr>
            <a:spLocks noChangeShapeType="1"/>
          </p:cNvSpPr>
          <p:nvPr/>
        </p:nvSpPr>
        <p:spPr bwMode="auto">
          <a:xfrm>
            <a:off x="5064125" y="2281238"/>
            <a:ext cx="831850" cy="579437"/>
          </a:xfrm>
          <a:prstGeom prst="line">
            <a:avLst/>
          </a:prstGeom>
          <a:noFill/>
          <a:ln w="28575">
            <a:solidFill>
              <a:srgbClr val="FF0000"/>
            </a:solidFill>
            <a:round/>
            <a:headEnd/>
            <a:tailEnd type="triangle" w="med" len="med"/>
          </a:ln>
          <a:effectLst/>
        </p:spPr>
        <p:txBody>
          <a:bodyPr/>
          <a:lstStyle/>
          <a:p>
            <a:endParaRPr lang="en-US"/>
          </a:p>
        </p:txBody>
      </p:sp>
      <p:grpSp>
        <p:nvGrpSpPr>
          <p:cNvPr id="4" name="Group 44"/>
          <p:cNvGrpSpPr>
            <a:grpSpLocks/>
          </p:cNvGrpSpPr>
          <p:nvPr/>
        </p:nvGrpSpPr>
        <p:grpSpPr bwMode="auto">
          <a:xfrm rot="-1358833">
            <a:off x="3276600" y="2414588"/>
            <a:ext cx="1066800" cy="763587"/>
            <a:chOff x="2256" y="1590"/>
            <a:chExt cx="934" cy="651"/>
          </a:xfrm>
        </p:grpSpPr>
        <p:sp>
          <p:nvSpPr>
            <p:cNvPr id="111661" name="Line 45"/>
            <p:cNvSpPr>
              <a:spLocks noChangeShapeType="1"/>
            </p:cNvSpPr>
            <p:nvPr/>
          </p:nvSpPr>
          <p:spPr bwMode="auto">
            <a:xfrm flipV="1">
              <a:off x="2256" y="1590"/>
              <a:ext cx="934" cy="651"/>
            </a:xfrm>
            <a:prstGeom prst="line">
              <a:avLst/>
            </a:prstGeom>
            <a:noFill/>
            <a:ln w="28575">
              <a:solidFill>
                <a:srgbClr val="FF0000"/>
              </a:solidFill>
              <a:round/>
              <a:headEnd/>
              <a:tailEnd/>
            </a:ln>
            <a:effectLst/>
          </p:spPr>
          <p:txBody>
            <a:bodyPr/>
            <a:lstStyle/>
            <a:p>
              <a:endParaRPr lang="en-US"/>
            </a:p>
          </p:txBody>
        </p:sp>
        <p:sp>
          <p:nvSpPr>
            <p:cNvPr id="111662" name="Line 46"/>
            <p:cNvSpPr>
              <a:spLocks noChangeShapeType="1"/>
            </p:cNvSpPr>
            <p:nvPr/>
          </p:nvSpPr>
          <p:spPr bwMode="auto">
            <a:xfrm flipV="1">
              <a:off x="2706" y="1768"/>
              <a:ext cx="236" cy="164"/>
            </a:xfrm>
            <a:prstGeom prst="line">
              <a:avLst/>
            </a:prstGeom>
            <a:noFill/>
            <a:ln w="28575">
              <a:solidFill>
                <a:srgbClr val="FF0000"/>
              </a:solidFill>
              <a:round/>
              <a:headEnd/>
              <a:tailEnd type="triangle" w="med" len="med"/>
            </a:ln>
            <a:effectLst/>
          </p:spPr>
          <p:txBody>
            <a:bodyPr/>
            <a:lstStyle/>
            <a:p>
              <a:endParaRPr lang="en-US"/>
            </a:p>
          </p:txBody>
        </p:sp>
      </p:grpSp>
      <p:sp>
        <p:nvSpPr>
          <p:cNvPr id="111663" name="Line 47"/>
          <p:cNvSpPr>
            <a:spLocks noChangeShapeType="1"/>
          </p:cNvSpPr>
          <p:nvPr/>
        </p:nvSpPr>
        <p:spPr bwMode="auto">
          <a:xfrm flipV="1">
            <a:off x="4114800" y="1647825"/>
            <a:ext cx="1905000" cy="609600"/>
          </a:xfrm>
          <a:prstGeom prst="line">
            <a:avLst/>
          </a:prstGeom>
          <a:noFill/>
          <a:ln w="28575">
            <a:solidFill>
              <a:srgbClr val="FF0000"/>
            </a:solidFill>
            <a:round/>
            <a:headEnd/>
            <a:tailEnd/>
          </a:ln>
          <a:effectLst/>
        </p:spPr>
        <p:txBody>
          <a:bodyPr/>
          <a:lstStyle/>
          <a:p>
            <a:endParaRPr lang="en-US"/>
          </a:p>
        </p:txBody>
      </p:sp>
      <p:sp>
        <p:nvSpPr>
          <p:cNvPr id="111664" name="Oval 48"/>
          <p:cNvSpPr>
            <a:spLocks noChangeArrowheads="1"/>
          </p:cNvSpPr>
          <p:nvPr/>
        </p:nvSpPr>
        <p:spPr bwMode="auto">
          <a:xfrm>
            <a:off x="1219200" y="5715000"/>
            <a:ext cx="1295400" cy="822325"/>
          </a:xfrm>
          <a:prstGeom prst="ellipse">
            <a:avLst/>
          </a:prstGeom>
          <a:noFill/>
          <a:ln w="38100">
            <a:solidFill>
              <a:srgbClr val="F58B95"/>
            </a:solidFill>
            <a:round/>
            <a:headEnd/>
            <a:tailEnd/>
          </a:ln>
          <a:effectLst/>
        </p:spPr>
        <p:txBody>
          <a:bodyPr wrap="none" anchor="ctr"/>
          <a:lstStyle/>
          <a:p>
            <a:endParaRPr lang="en-US"/>
          </a:p>
        </p:txBody>
      </p:sp>
      <p:sp>
        <p:nvSpPr>
          <p:cNvPr id="111670" name="Rectangle 54"/>
          <p:cNvSpPr>
            <a:spLocks noChangeArrowheads="1"/>
          </p:cNvSpPr>
          <p:nvPr/>
        </p:nvSpPr>
        <p:spPr bwMode="auto">
          <a:xfrm>
            <a:off x="2971800" y="5191357"/>
            <a:ext cx="5407025" cy="1311275"/>
          </a:xfrm>
          <a:prstGeom prst="rect">
            <a:avLst/>
          </a:prstGeom>
          <a:solidFill>
            <a:srgbClr val="FFFF99"/>
          </a:solidFill>
          <a:ln w="9525">
            <a:noFill/>
            <a:miter lim="800000"/>
            <a:headEnd/>
            <a:tailEnd/>
          </a:ln>
          <a:effectLst/>
        </p:spPr>
        <p:txBody>
          <a:bodyPr>
            <a:spAutoFit/>
          </a:bodyPr>
          <a:lstStyle/>
          <a:p>
            <a:r>
              <a:rPr lang="en-US" sz="2000" b="0">
                <a:solidFill>
                  <a:schemeClr val="accent2"/>
                </a:solidFill>
                <a:latin typeface="Comic Sans MS" pitchFamily="66" charset="0"/>
              </a:rPr>
              <a:t>“There are millions of light ’rays’ coming from the light. Some of the rays will be totally reflected back into the water,</a:t>
            </a:r>
          </a:p>
          <a:p>
            <a:r>
              <a:rPr lang="en-US" sz="2000" b="0">
                <a:solidFill>
                  <a:schemeClr val="accent2"/>
                </a:solidFill>
                <a:latin typeface="Comic Sans MS" pitchFamily="66" charset="0"/>
              </a:rPr>
              <a:t>but most of them will not.”</a:t>
            </a:r>
          </a:p>
        </p:txBody>
      </p:sp>
    </p:spTree>
    <p:custDataLst>
      <p:tags r:id="rId1"/>
    </p:custDataLst>
    <p:extLst>
      <p:ext uri="{BB962C8B-B14F-4D97-AF65-F5344CB8AC3E}">
        <p14:creationId xmlns:p14="http://schemas.microsoft.com/office/powerpoint/2010/main" val="27659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56"/>
                                        </p:tgtEl>
                                        <p:attrNameLst>
                                          <p:attrName>style.visibility</p:attrName>
                                        </p:attrNameLst>
                                      </p:cBhvr>
                                      <p:to>
                                        <p:strVal val="visible"/>
                                      </p:to>
                                    </p:set>
                                    <p:animEffect transition="in" filter="wipe(left)">
                                      <p:cBhvr>
                                        <p:cTn id="7" dur="500"/>
                                        <p:tgtEl>
                                          <p:spTgt spid="1116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1658"/>
                                        </p:tgtEl>
                                        <p:attrNameLst>
                                          <p:attrName>style.visibility</p:attrName>
                                        </p:attrNameLst>
                                      </p:cBhvr>
                                      <p:to>
                                        <p:strVal val="visible"/>
                                      </p:to>
                                    </p:set>
                                    <p:animEffect transition="in" filter="wipe(left)">
                                      <p:cBhvr>
                                        <p:cTn id="16" dur="500"/>
                                        <p:tgtEl>
                                          <p:spTgt spid="1116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1663"/>
                                        </p:tgtEl>
                                        <p:attrNameLst>
                                          <p:attrName>style.visibility</p:attrName>
                                        </p:attrNameLst>
                                      </p:cBhvr>
                                      <p:to>
                                        <p:strVal val="visible"/>
                                      </p:to>
                                    </p:set>
                                    <p:animEffect transition="in" filter="wipe(left)">
                                      <p:cBhvr>
                                        <p:cTn id="25" dur="500"/>
                                        <p:tgtEl>
                                          <p:spTgt spid="11166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1664"/>
                                        </p:tgtEl>
                                        <p:attrNameLst>
                                          <p:attrName>style.visibility</p:attrName>
                                        </p:attrNameLst>
                                      </p:cBhvr>
                                      <p:to>
                                        <p:strVal val="visible"/>
                                      </p:to>
                                    </p:set>
                                    <p:anim calcmode="lin" valueType="num">
                                      <p:cBhvr additive="base">
                                        <p:cTn id="30" dur="500" fill="hold"/>
                                        <p:tgtEl>
                                          <p:spTgt spid="111664"/>
                                        </p:tgtEl>
                                        <p:attrNameLst>
                                          <p:attrName>ppt_x</p:attrName>
                                        </p:attrNameLst>
                                      </p:cBhvr>
                                      <p:tavLst>
                                        <p:tav tm="0">
                                          <p:val>
                                            <p:strVal val="0-#ppt_w/2"/>
                                          </p:val>
                                        </p:tav>
                                        <p:tav tm="100000">
                                          <p:val>
                                            <p:strVal val="#ppt_x"/>
                                          </p:val>
                                        </p:tav>
                                      </p:tavLst>
                                    </p:anim>
                                    <p:anim calcmode="lin" valueType="num">
                                      <p:cBhvr additive="base">
                                        <p:cTn id="31" dur="500" fill="hold"/>
                                        <p:tgtEl>
                                          <p:spTgt spid="11166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1670"/>
                                        </p:tgtEl>
                                        <p:attrNameLst>
                                          <p:attrName>style.visibility</p:attrName>
                                        </p:attrNameLst>
                                      </p:cBhvr>
                                      <p:to>
                                        <p:strVal val="visible"/>
                                      </p:to>
                                    </p:set>
                                    <p:anim calcmode="lin" valueType="num">
                                      <p:cBhvr additive="base">
                                        <p:cTn id="36" dur="500" fill="hold"/>
                                        <p:tgtEl>
                                          <p:spTgt spid="111670"/>
                                        </p:tgtEl>
                                        <p:attrNameLst>
                                          <p:attrName>ppt_x</p:attrName>
                                        </p:attrNameLst>
                                      </p:cBhvr>
                                      <p:tavLst>
                                        <p:tav tm="0">
                                          <p:val>
                                            <p:strVal val="#ppt_x"/>
                                          </p:val>
                                        </p:tav>
                                        <p:tav tm="100000">
                                          <p:val>
                                            <p:strVal val="#ppt_x"/>
                                          </p:val>
                                        </p:tav>
                                      </p:tavLst>
                                    </p:anim>
                                    <p:anim calcmode="lin" valueType="num">
                                      <p:cBhvr additive="base">
                                        <p:cTn id="37" dur="500" fill="hold"/>
                                        <p:tgtEl>
                                          <p:spTgt spid="111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6" grpId="0" animBg="1"/>
      <p:bldP spid="111658" grpId="0" animBg="1"/>
      <p:bldP spid="111663" grpId="0" animBg="1"/>
      <p:bldP spid="111664" grpId="0" animBg="1"/>
      <p:bldP spid="11167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152400"/>
            <a:ext cx="7772400" cy="762000"/>
          </a:xfrm>
        </p:spPr>
        <p:txBody>
          <a:bodyPr/>
          <a:lstStyle/>
          <a:p>
            <a:pPr eaLnBrk="1" hangingPunct="1"/>
            <a:r>
              <a:rPr lang="en-US" smtClean="0"/>
              <a:t>Fiber Optics</a:t>
            </a:r>
          </a:p>
        </p:txBody>
      </p:sp>
      <p:pic>
        <p:nvPicPr>
          <p:cNvPr id="12292" name="Picture 6" descr="fiberoptics"/>
          <p:cNvPicPr>
            <a:picLocks noGrp="1" noChangeAspect="1" noChangeArrowheads="1"/>
          </p:cNvPicPr>
          <p:nvPr>
            <p:ph type="clipArt" sz="half" idx="1"/>
          </p:nvPr>
        </p:nvPicPr>
        <p:blipFill>
          <a:blip r:embed="rId4" cstate="print"/>
          <a:srcRect/>
          <a:stretch>
            <a:fillRect/>
          </a:stretch>
        </p:blipFill>
        <p:spPr>
          <a:xfrm>
            <a:off x="1066800" y="1524000"/>
            <a:ext cx="6927850" cy="4343400"/>
          </a:xfr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Fiber Optics</a:t>
            </a:r>
          </a:p>
        </p:txBody>
      </p:sp>
      <p:pic>
        <p:nvPicPr>
          <p:cNvPr id="13316" name="Picture 6" descr="beefiberoptic"/>
          <p:cNvPicPr>
            <a:picLocks noGrp="1" noChangeAspect="1" noChangeArrowheads="1"/>
          </p:cNvPicPr>
          <p:nvPr>
            <p:ph type="clipArt" sz="half" idx="1"/>
          </p:nvPr>
        </p:nvPicPr>
        <p:blipFill>
          <a:blip r:embed="rId4" cstate="print"/>
          <a:srcRect/>
          <a:stretch>
            <a:fillRect/>
          </a:stretch>
        </p:blipFill>
        <p:spPr>
          <a:xfrm>
            <a:off x="471488" y="1295400"/>
            <a:ext cx="7262812" cy="5257800"/>
          </a:xfr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762000"/>
          </a:xfrm>
        </p:spPr>
        <p:txBody>
          <a:bodyPr/>
          <a:lstStyle/>
          <a:p>
            <a:pPr eaLnBrk="1" hangingPunct="1">
              <a:defRPr/>
            </a:pPr>
            <a:r>
              <a:rPr lang="en-US" smtClean="0"/>
              <a:t>Indices of Refraction</a:t>
            </a:r>
          </a:p>
        </p:txBody>
      </p:sp>
      <p:pic>
        <p:nvPicPr>
          <p:cNvPr id="24579" name="Picture 3" descr="C:\My Documents\My Pictures\refractionindices.jpg"/>
          <p:cNvPicPr>
            <a:picLocks noChangeAspect="1" noChangeArrowheads="1"/>
          </p:cNvPicPr>
          <p:nvPr/>
        </p:nvPicPr>
        <p:blipFill>
          <a:blip r:embed="rId3" cstate="print"/>
          <a:srcRect/>
          <a:stretch>
            <a:fillRect/>
          </a:stretch>
        </p:blipFill>
        <p:spPr bwMode="auto">
          <a:xfrm>
            <a:off x="533400" y="838200"/>
            <a:ext cx="8153400" cy="5746750"/>
          </a:xfrm>
          <a:prstGeom prst="rect">
            <a:avLst/>
          </a:prstGeom>
          <a:noFill/>
          <a:ln w="9525">
            <a:noFill/>
            <a:miter lim="800000"/>
            <a:headEnd/>
            <a:tailEnd/>
          </a:ln>
        </p:spPr>
      </p:pic>
      <p:sp>
        <p:nvSpPr>
          <p:cNvPr id="4" name="Rectangle 3"/>
          <p:cNvSpPr/>
          <p:nvPr/>
        </p:nvSpPr>
        <p:spPr bwMode="auto">
          <a:xfrm>
            <a:off x="609600" y="5257800"/>
            <a:ext cx="4724400" cy="457200"/>
          </a:xfrm>
          <a:prstGeom prst="rect">
            <a:avLst/>
          </a:prstGeom>
          <a:solidFill>
            <a:srgbClr val="FFFF00">
              <a:alpha val="31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PPVERSION" val="12.0"/>
  <p:tag name="SHOWBARVISIBLE"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LUIDIAENABLED" val="False"/>
  <p:tag name="POWERPOINTVERSION" val="14.0"/>
  <p:tag name="TASKPANEKEY" val="e853d0ff-ea9f-4685-84db-0edde4ded62a"/>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GUID" val="793A06781BDF4B49A635AA02A20B661B"/>
  <p:tag name="SLIDEID" val="793A06781BDF4B49A635AA02A20B661B"/>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he diagrams show incident rays approaching a boundary with a second medium. The relative indices of refraction of the two media are indicated.  In which diagram will total internal reflection occur, providing the angle of incidence exceeds the critical angle?"/>
  <p:tag name="ANSWERSALIAS" val="Diagram A|smicln|Diagram B|smicln|Diagram C|smicln|None of these"/>
  <p:tag name="VALUES" val="No Value|smicln|No Value|smicln|No Value|smicln|No Value"/>
  <p:tag name="RESPONSESGATHERED" val="True"/>
  <p:tag name="TOTALRESPONSES" val="21"/>
  <p:tag name="RESPONSECOUNT" val="21"/>
  <p:tag name="SLICED" val="False"/>
  <p:tag name="RESPONSES" val="3;2;2;2;2;3;2;3;3;3;3;3;2;3;3;4;4;3;3;2;2;"/>
  <p:tag name="CHARTSTRINGSTD" val="0 8 11 2"/>
  <p:tag name="CHARTSTRINGREV" val="2 11 8 0"/>
  <p:tag name="CHARTSTRINGSTDPER" val="0 0.380952380952381 0.523809523809524 0.0952380952380952"/>
  <p:tag name="CHARTSTRINGREVPER" val="0.0952380952380952 0.523809523809524 0.380952380952381 0"/>
  <p:tag name="ANONYMOUSTEMP" val="False"/>
</p:tagLst>
</file>

<file path=ppt/tags/tag14.xml><?xml version="1.0" encoding="utf-8"?>
<p:tagLst xmlns:a="http://schemas.openxmlformats.org/drawingml/2006/main" xmlns:r="http://schemas.openxmlformats.org/officeDocument/2006/relationships" xmlns:p="http://schemas.openxmlformats.org/presentationml/2006/main">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3"/>
  <p:tag name="FONTSIZE" val="32"/>
  <p:tag name="BULLETTYPE" val="ppBulletArabicPeriod"/>
  <p:tag name="ANSWERTEXT" val="Diagram A&#10;Diagram B&#10;Diagram C&#10;None of these"/>
</p:tagLst>
</file>

<file path=ppt/tags/tag16.xml><?xml version="1.0" encoding="utf-8"?>
<p:tagLst xmlns:a="http://schemas.openxmlformats.org/drawingml/2006/main" xmlns:r="http://schemas.openxmlformats.org/officeDocument/2006/relationships" xmlns:p="http://schemas.openxmlformats.org/presentationml/2006/main">
  <p:tag name="SLIDEID" val="793A06781BDF4B49A635AA02A20B661B"/>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he diagrams show incident rays approaching a boundary with a second medium. The relative indices of refraction of the two media are indicated.  In which diagram will total internal reflection occur, providing the angle of incidence exceeds the critical angle?"/>
  <p:tag name="ANSWERSALIAS" val="Diagram A|smicln|Diagram B|smicln|Diagram C|smicln|None of these"/>
  <p:tag name="SLIDEORDER" val="2"/>
  <p:tag name="SLIDEGUID" val="AE5C4915629449DD9614D58FFA6C3E9F"/>
  <p:tag name="VALUES" val="No Value|smicln|No Value|smicln|No Value|smicln|No Value"/>
  <p:tag name="RESPONSESGATHERED" val="True"/>
  <p:tag name="TOTALRESPONSES" val="21"/>
  <p:tag name="RESPONSECOUNT" val="21"/>
  <p:tag name="SLICED" val="False"/>
  <p:tag name="RESPONSES" val="3;4;2;2;4;4;2;1;2;2;2;4;3;2;4;1;4;2;4;4;4;"/>
  <p:tag name="CHARTSTRINGSTD" val="2 8 2 9"/>
  <p:tag name="CHARTSTRINGREV" val="9 2 8 2"/>
  <p:tag name="CHARTSTRINGSTDPER" val="0.0952380952380952 0.380952380952381 0.0952380952380952 0.428571428571429"/>
  <p:tag name="CHARTSTRINGREVPER" val="0.428571428571429 0.0952380952380952 0.380952380952381 0.0952380952380952"/>
  <p:tag name="ANONYMOUSTEMP" val="False"/>
</p:tagLst>
</file>

<file path=ppt/tags/tag17.xml><?xml version="1.0" encoding="utf-8"?>
<p:tagLst xmlns:a="http://schemas.openxmlformats.org/drawingml/2006/main" xmlns:r="http://schemas.openxmlformats.org/officeDocument/2006/relationships" xmlns:p="http://schemas.openxmlformats.org/presentationml/2006/main">
  <p:tag name="CHARTTYPE" val="0"/>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3"/>
  <p:tag name="FONTSIZE" val="32"/>
  <p:tag name="BULLETTYPE" val="ppBulletArabicPeriod"/>
  <p:tag name="ANSWERTEXT" val="Diagram A&#10;Diagram B&#10;Diagram C&#10;None of the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SLIDEID" val="398FF586ADD049CDA6BD21BFCF5861F4"/>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Which pair of glasses is best suited for automobile drivers? (The polarization axes are shown by the straight lines.)"/>
  <p:tag name="ANSWERSALIAS" val="A|smicln|B|smicln|C"/>
  <p:tag name="SLIDEORDER" val="2"/>
  <p:tag name="SLIDEGUID" val="C9A47AA93169449E959359437252F740"/>
  <p:tag name="VALUES" val="No Value|smicln|No Value|smicln|No Value"/>
  <p:tag name="RESPONSESGATHERED" val="True"/>
  <p:tag name="TOTALRESPONSES" val="20"/>
  <p:tag name="RESPONSECOUNT" val="20"/>
  <p:tag name="SLICED" val="False"/>
  <p:tag name="RESPONSES" val="2;-;2;2;3;2;1;2;2;1;1;1;1;1;1;2;2;1;1;3;1;"/>
  <p:tag name="CHARTSTRINGSTD" val="10 8 2"/>
  <p:tag name="CHARTSTRINGREV" val="2 8 10"/>
  <p:tag name="CHARTSTRINGSTDPER" val="0.5 0.4 0.1"/>
  <p:tag name="CHARTSTRINGREVPER" val="0.1 0.4 0.5"/>
  <p:tag name="ANONYMOUSTEMP" val="False"/>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
  <p:tag name="FONTSIZE" val="28"/>
  <p:tag name="BULLETTYPE" val="ppBulletArabicPeriod"/>
  <p:tag name="ANSWERTEXT" val="A&#10;B&#10;C"/>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7033</TotalTime>
  <Words>1106</Words>
  <Application>Microsoft Office PowerPoint</Application>
  <PresentationFormat>On-screen Show (4:3)</PresentationFormat>
  <Paragraphs>185</Paragraphs>
  <Slides>48</Slides>
  <Notes>26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Presentation1</vt:lpstr>
      <vt:lpstr>Equation</vt:lpstr>
      <vt:lpstr>Chart</vt:lpstr>
      <vt:lpstr>Worksheet</vt:lpstr>
      <vt:lpstr>Bitmap Image</vt:lpstr>
      <vt:lpstr>Rainbows, Fiber Optics, Sun Dogs, Sun Glasses</vt:lpstr>
      <vt:lpstr>Internal Reflection</vt:lpstr>
      <vt:lpstr>Internal Reflection in Prisms</vt:lpstr>
      <vt:lpstr>PowerPoint Presentation</vt:lpstr>
      <vt:lpstr>PowerPoint Presentation</vt:lpstr>
      <vt:lpstr>PowerPoint Presentation</vt:lpstr>
      <vt:lpstr>Fiber Optics</vt:lpstr>
      <vt:lpstr>Fiber Optics</vt:lpstr>
      <vt:lpstr>Indices of Refraction</vt:lpstr>
      <vt:lpstr>What is the critical angle of a diamond-air boundary?</vt:lpstr>
      <vt:lpstr>Internal Reflection in Diamond</vt:lpstr>
      <vt:lpstr>The diagrams show incident rays approaching a boundary with a second medium. The relative indices of refraction of the two media are indicated.  In which diagram will total internal reflection occur, providing the angle of incidence exceeds the critical angle?</vt:lpstr>
      <vt:lpstr>The diagrams show incident rays approaching a boundary with a second medium. The relative indices of refraction of the two media are indicated.  In which diagram will total internal reflection occur, providing the angle of incidence exceeds the critical angle?</vt:lpstr>
      <vt:lpstr>Dispersion Blue Bends Best</vt:lpstr>
      <vt:lpstr>Different Frequencies Different Indices of Refraction</vt:lpstr>
      <vt:lpstr>Refractive Index Function of Wavelength</vt:lpstr>
      <vt:lpstr>Table of Indices</vt:lpstr>
      <vt:lpstr>Refraction &amp; Reflection in a Raindrop</vt:lpstr>
      <vt:lpstr>PowerPoint Presentation</vt:lpstr>
      <vt:lpstr>Rainbow Formation</vt:lpstr>
      <vt:lpstr>Rainbow Arch</vt:lpstr>
      <vt:lpstr>Rainbow</vt:lpstr>
      <vt:lpstr>Rainbow Zoom</vt:lpstr>
      <vt:lpstr>Double Rainbow</vt:lpstr>
      <vt:lpstr>Double Rainbow on Way to School</vt:lpstr>
      <vt:lpstr>Double Rainbow Diagrams</vt:lpstr>
      <vt:lpstr>Double Rainbow Diagram</vt:lpstr>
      <vt:lpstr>Double Rainbow Picture</vt:lpstr>
      <vt:lpstr>Alexander’s Dark Band</vt:lpstr>
      <vt:lpstr>Green Flash</vt:lpstr>
      <vt:lpstr>Does moon halo predict bad weather?</vt:lpstr>
      <vt:lpstr>22o Halo</vt:lpstr>
      <vt:lpstr>Sundogs</vt:lpstr>
      <vt:lpstr>Sundog</vt:lpstr>
      <vt:lpstr>Unpolarized &amp; Polarized Light</vt:lpstr>
      <vt:lpstr>Polarization of Light</vt:lpstr>
      <vt:lpstr>Unpolarized Light Checkpoint</vt:lpstr>
      <vt:lpstr>Polarized Light Checkpoint</vt:lpstr>
      <vt:lpstr>Polarizing Filters</vt:lpstr>
      <vt:lpstr>Polarization</vt:lpstr>
      <vt:lpstr>Law of Malus</vt:lpstr>
      <vt:lpstr>Polarization</vt:lpstr>
      <vt:lpstr>Reflected Horizontally Polarized</vt:lpstr>
      <vt:lpstr>Sun Glasses  Checkpoint</vt:lpstr>
      <vt:lpstr>Brewster’s Angle</vt:lpstr>
      <vt:lpstr>Which pair of glasses is best suited for automobile drivers? (The polarization axes are shown by the straight lines.)</vt:lpstr>
      <vt:lpstr>Two Polarizers</vt:lpstr>
      <vt:lpstr>Insert Third Polarizer</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cherie</dc:creator>
  <cp:lastModifiedBy>Lehman, Cherie B.</cp:lastModifiedBy>
  <cp:revision>45</cp:revision>
  <dcterms:created xsi:type="dcterms:W3CDTF">2010-03-26T01:45:36Z</dcterms:created>
  <dcterms:modified xsi:type="dcterms:W3CDTF">2013-03-06T16:07:38Z</dcterms:modified>
</cp:coreProperties>
</file>