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6.xml" ContentType="application/vnd.openxmlformats-officedocument.presentationml.tags+xml"/>
  <Override PartName="/ppt/notesSlides/notesSlide7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8.xml" ContentType="application/vnd.openxmlformats-officedocument.presentationml.notesSlide+xml"/>
  <Override PartName="/ppt/tags/tag22.xml" ContentType="application/vnd.openxmlformats-officedocument.presentationml.tags+xml"/>
  <Override PartName="/ppt/notesSlides/notesSlide9.xml" ContentType="application/vnd.openxmlformats-officedocument.presentationml.notesSlide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11.xml" ContentType="application/vnd.openxmlformats-officedocument.presentationml.notesSlide+xml"/>
  <Override PartName="/ppt/tags/tag28.xml" ContentType="application/vnd.openxmlformats-officedocument.presentationml.tags+xml"/>
  <Override PartName="/ppt/notesSlides/notesSlide12.xml" ContentType="application/vnd.openxmlformats-officedocument.presentationml.notesSlide+xml"/>
  <Override PartName="/ppt/tags/tag29.xml" ContentType="application/vnd.openxmlformats-officedocument.presentationml.tags+xml"/>
  <Override PartName="/ppt/notesSlides/notesSlide13.xml" ContentType="application/vnd.openxmlformats-officedocument.presentationml.notesSlide+xml"/>
  <Override PartName="/ppt/tags/tag30.xml" ContentType="application/vnd.openxmlformats-officedocument.presentationml.tags+xml"/>
  <Override PartName="/ppt/notesSlides/notesSlide14.xml" ContentType="application/vnd.openxmlformats-officedocument.presentationml.notesSlide+xml"/>
  <Override PartName="/ppt/tags/tag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1" r:id="rId3"/>
    <p:sldId id="290" r:id="rId4"/>
    <p:sldId id="291" r:id="rId5"/>
    <p:sldId id="287" r:id="rId6"/>
    <p:sldId id="266" r:id="rId7"/>
    <p:sldId id="262" r:id="rId8"/>
    <p:sldId id="285" r:id="rId9"/>
    <p:sldId id="292" r:id="rId10"/>
    <p:sldId id="267" r:id="rId11"/>
    <p:sldId id="263" r:id="rId12"/>
    <p:sldId id="286" r:id="rId13"/>
    <p:sldId id="289" r:id="rId14"/>
    <p:sldId id="271" r:id="rId15"/>
    <p:sldId id="273" r:id="rId16"/>
    <p:sldId id="276" r:id="rId17"/>
    <p:sldId id="288" r:id="rId18"/>
    <p:sldId id="279" r:id="rId19"/>
    <p:sldId id="281" r:id="rId20"/>
    <p:sldId id="280" r:id="rId21"/>
    <p:sldId id="283" r:id="rId22"/>
    <p:sldId id="293" r:id="rId23"/>
  </p:sldIdLst>
  <p:sldSz cx="9144000" cy="6858000" type="screen4x3"/>
  <p:notesSz cx="7086600" cy="93726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9E"/>
    <a:srgbClr val="00FF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1" autoAdjust="0"/>
    <p:restoredTop sz="94630" autoAdjust="0"/>
  </p:normalViewPr>
  <p:slideViewPr>
    <p:cSldViewPr>
      <p:cViewPr>
        <p:scale>
          <a:sx n="53" d="100"/>
          <a:sy n="53" d="100"/>
        </p:scale>
        <p:origin x="-342" y="-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8.wmf"/><Relationship Id="rId7" Type="http://schemas.openxmlformats.org/officeDocument/2006/relationships/image" Target="../media/image11.wmf"/><Relationship Id="rId2" Type="http://schemas.openxmlformats.org/officeDocument/2006/relationships/image" Target="../media/image3.wmf"/><Relationship Id="rId1" Type="http://schemas.openxmlformats.org/officeDocument/2006/relationships/image" Target="../media/image7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1168" cy="468010"/>
          </a:xfrm>
          <a:prstGeom prst="rect">
            <a:avLst/>
          </a:prstGeom>
        </p:spPr>
        <p:txBody>
          <a:bodyPr vert="horz" lIns="88962" tIns="44481" rIns="88962" bIns="4448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3895" y="1"/>
            <a:ext cx="3071168" cy="468010"/>
          </a:xfrm>
          <a:prstGeom prst="rect">
            <a:avLst/>
          </a:prstGeom>
        </p:spPr>
        <p:txBody>
          <a:bodyPr vert="horz" lIns="88962" tIns="44481" rIns="88962" bIns="44481" rtlCol="0"/>
          <a:lstStyle>
            <a:lvl1pPr algn="r">
              <a:defRPr sz="1200"/>
            </a:lvl1pPr>
          </a:lstStyle>
          <a:p>
            <a:fld id="{ACE1B21F-0BE0-4A19-9969-B5C55D6B320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3041"/>
            <a:ext cx="3071168" cy="468010"/>
          </a:xfrm>
          <a:prstGeom prst="rect">
            <a:avLst/>
          </a:prstGeom>
        </p:spPr>
        <p:txBody>
          <a:bodyPr vert="horz" lIns="88962" tIns="44481" rIns="88962" bIns="4448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3895" y="8903041"/>
            <a:ext cx="3071168" cy="468010"/>
          </a:xfrm>
          <a:prstGeom prst="rect">
            <a:avLst/>
          </a:prstGeom>
        </p:spPr>
        <p:txBody>
          <a:bodyPr vert="horz" lIns="88962" tIns="44481" rIns="88962" bIns="44481" rtlCol="0" anchor="b"/>
          <a:lstStyle>
            <a:lvl1pPr algn="r">
              <a:defRPr sz="1200"/>
            </a:lvl1pPr>
          </a:lstStyle>
          <a:p>
            <a:fld id="{DFC141CF-A2F5-4275-B369-6E41364E9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27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1" tIns="47021" rIns="94041" bIns="4702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1" tIns="47021" rIns="94041" bIns="47021" rtlCol="0"/>
          <a:lstStyle>
            <a:lvl1pPr algn="r">
              <a:defRPr sz="1300"/>
            </a:lvl1pPr>
          </a:lstStyle>
          <a:p>
            <a:fld id="{8D3864E1-EC4D-4095-95B9-0DD8574DD968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1" tIns="47021" rIns="94041" bIns="4702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451985"/>
            <a:ext cx="5669280" cy="4217670"/>
          </a:xfrm>
          <a:prstGeom prst="rect">
            <a:avLst/>
          </a:prstGeom>
        </p:spPr>
        <p:txBody>
          <a:bodyPr vert="horz" lIns="94041" tIns="47021" rIns="94041" bIns="4702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0" cy="468630"/>
          </a:xfrm>
          <a:prstGeom prst="rect">
            <a:avLst/>
          </a:prstGeom>
        </p:spPr>
        <p:txBody>
          <a:bodyPr vert="horz" lIns="94041" tIns="47021" rIns="94041" bIns="4702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4"/>
            <a:ext cx="3070860" cy="468630"/>
          </a:xfrm>
          <a:prstGeom prst="rect">
            <a:avLst/>
          </a:prstGeom>
        </p:spPr>
        <p:txBody>
          <a:bodyPr vert="horz" lIns="94041" tIns="47021" rIns="94041" bIns="47021" rtlCol="0" anchor="b"/>
          <a:lstStyle>
            <a:lvl1pPr algn="r">
              <a:defRPr sz="1300"/>
            </a:lvl1pPr>
          </a:lstStyle>
          <a:p>
            <a:fld id="{8AEB1333-1900-439C-BD9E-10B3F576F6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1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5EEFA9-D59B-4076-B491-3EAA7870481E}" type="slidenum">
              <a:rPr lang="en-US"/>
              <a:pPr/>
              <a:t>2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1738" y="703263"/>
            <a:ext cx="4686300" cy="3514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01" y="4452625"/>
            <a:ext cx="5196199" cy="4217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  <a:p>
            <a:r>
              <a:rPr lang="en-US" b="1" dirty="0"/>
              <a:t>F </a:t>
            </a:r>
            <a:r>
              <a:rPr lang="en-US" dirty="0"/>
              <a:t>= (0.0045 N, 0.002 N) = (0.0049 N, 24</a:t>
            </a:r>
            <a:r>
              <a:rPr lang="en-US" baseline="30000" dirty="0"/>
              <a:t>o</a:t>
            </a:r>
            <a:r>
              <a:rPr lang="en-US" dirty="0"/>
              <a:t>)</a:t>
            </a:r>
            <a:endParaRPr lang="en-US" b="1" dirty="0"/>
          </a:p>
          <a:p>
            <a:r>
              <a:rPr lang="en-US" dirty="0"/>
              <a:t>Preflight: What is direction of force on third charge due to dipole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CB69A9-5511-4747-A546-8DF634E4DB08}" type="slidenum">
              <a:rPr lang="en-US"/>
              <a:pPr/>
              <a:t>16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21F065-EEE1-481E-BA16-3C3B3B23DDFD}" type="slidenum">
              <a:rPr lang="en-US"/>
              <a:pPr/>
              <a:t>18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6B206A-9F4F-40B3-898C-72BCC719CD51}" type="slidenum">
              <a:rPr lang="en-US"/>
              <a:pPr/>
              <a:t>19</a:t>
            </a:fld>
            <a:endParaRPr lang="en-US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5F9885-0443-4236-9EF2-A82346D1AEF6}" type="slidenum">
              <a:rPr lang="en-US"/>
              <a:pPr/>
              <a:t>20</a:t>
            </a:fld>
            <a:endParaRPr lang="en-US"/>
          </a:p>
        </p:txBody>
      </p:sp>
      <p:sp>
        <p:nvSpPr>
          <p:cNvPr id="1546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4FBBEB-50C9-4B5C-AA70-6F5E1FCC8E2E}" type="slidenum">
              <a:rPr lang="en-US"/>
              <a:pPr/>
              <a:t>21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5EEFA9-D59B-4076-B491-3EAA7870481E}" type="slidenum">
              <a:rPr lang="en-US"/>
              <a:pPr/>
              <a:t>3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1738" y="703263"/>
            <a:ext cx="4686300" cy="3514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01" y="4452625"/>
            <a:ext cx="5196199" cy="4217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  <a:p>
            <a:r>
              <a:rPr lang="en-US" b="1" dirty="0"/>
              <a:t>F </a:t>
            </a:r>
            <a:r>
              <a:rPr lang="en-US" dirty="0"/>
              <a:t>= (0.0045 N, 0.002 N) = (0.0049 N, 24</a:t>
            </a:r>
            <a:r>
              <a:rPr lang="en-US" baseline="30000" dirty="0"/>
              <a:t>o</a:t>
            </a:r>
            <a:r>
              <a:rPr lang="en-US" dirty="0"/>
              <a:t>)</a:t>
            </a:r>
            <a:endParaRPr lang="en-US" b="1" dirty="0"/>
          </a:p>
          <a:p>
            <a:r>
              <a:rPr lang="en-US" dirty="0"/>
              <a:t>Preflight: What is direction of force on third charge due to dipole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4C038B-60D2-4DC0-BEB0-D6D608DE9C79}" type="slidenum">
              <a:rPr lang="en-US"/>
              <a:pPr/>
              <a:t>5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1738" y="703263"/>
            <a:ext cx="4686300" cy="3514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01" y="4452625"/>
            <a:ext cx="5196199" cy="4217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0A2B9E-3FF6-44B0-827B-63AB7E0B8772}" type="slidenum">
              <a:rPr lang="en-US"/>
              <a:pPr/>
              <a:t>6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1738" y="703263"/>
            <a:ext cx="4686300" cy="3514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01" y="4452625"/>
            <a:ext cx="5196199" cy="4217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4C038B-60D2-4DC0-BEB0-D6D608DE9C79}" type="slidenum">
              <a:rPr lang="en-US"/>
              <a:pPr/>
              <a:t>7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1738" y="703263"/>
            <a:ext cx="4686300" cy="3514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01" y="4452625"/>
            <a:ext cx="5196199" cy="4217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If a tree falls in the forest, and no one is around to hear it, does it make a sound?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5A9297-3E8B-465D-9AAE-D9755D99EE32}" type="slidenum">
              <a:rPr lang="en-US"/>
              <a:pPr/>
              <a:t>10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1738" y="703263"/>
            <a:ext cx="4686300" cy="3514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01" y="4452625"/>
            <a:ext cx="5196199" cy="4217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4FE60A-FE5E-496E-BAD6-F62146C9F668}" type="slidenum">
              <a:rPr lang="en-US"/>
              <a:pPr/>
              <a:t>11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1738" y="703263"/>
            <a:ext cx="4686300" cy="3514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01" y="4452625"/>
            <a:ext cx="5196199" cy="4217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D8F383-E701-4BDE-A102-739BF5CFFE46}" type="slidenum">
              <a:rPr lang="en-US"/>
              <a:pPr/>
              <a:t>14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1738" y="703263"/>
            <a:ext cx="4686300" cy="3514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01" y="4452625"/>
            <a:ext cx="5196199" cy="4217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B91CEB-58A0-4F13-9B27-3C14ECB8CE4A}" type="slidenum">
              <a:rPr lang="en-US"/>
              <a:pPr/>
              <a:t>15</a:t>
            </a:fld>
            <a:endParaRPr lang="en-US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1738" y="703263"/>
            <a:ext cx="4686300" cy="3514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5201" y="4452625"/>
            <a:ext cx="5196199" cy="4217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22229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4644"/>
            <a:ext cx="8610600" cy="2057400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22229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305800" cy="3840163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53931-0614-490A-8512-9EA974295DF4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26.emf"/><Relationship Id="rId2" Type="http://schemas.openxmlformats.org/officeDocument/2006/relationships/tags" Target="../tags/tag1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co.caltech.edu/~phys1/java/phys1/EField/EField.html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5" Type="http://schemas.openxmlformats.org/officeDocument/2006/relationships/image" Target="../media/image29.pn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5" Type="http://schemas.openxmlformats.org/officeDocument/2006/relationships/image" Target="../media/image30.png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1.emf"/><Relationship Id="rId2" Type="http://schemas.openxmlformats.org/officeDocument/2006/relationships/tags" Target="../tags/tag2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5" Type="http://schemas.openxmlformats.org/officeDocument/2006/relationships/image" Target="../media/image32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5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2" Type="http://schemas.openxmlformats.org/officeDocument/2006/relationships/tags" Target="../tags/tag3.xml"/><Relationship Id="rId16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3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3.bin"/><Relationship Id="rId1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image" Target="../media/image33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1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8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13.bin"/><Relationship Id="rId2" Type="http://schemas.openxmlformats.org/officeDocument/2006/relationships/tags" Target="../tags/tag4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4.bin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9.bin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17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19.wmf"/><Relationship Id="rId2" Type="http://schemas.openxmlformats.org/officeDocument/2006/relationships/tags" Target="../tags/tag5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2.bin"/><Relationship Id="rId4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3.bin"/><Relationship Id="rId4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22.emf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3.emf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Physics 1161 Lecture 2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Vectors</a:t>
            </a:r>
            <a:br>
              <a:rPr lang="en-US" smtClean="0"/>
            </a:br>
            <a:r>
              <a:rPr lang="en-US" smtClean="0"/>
              <a:t>&amp;</a:t>
            </a:r>
            <a:br>
              <a:rPr lang="en-US" smtClean="0"/>
            </a:br>
            <a:r>
              <a:rPr lang="en-US" smtClean="0"/>
              <a:t>Electric </a:t>
            </a:r>
            <a:r>
              <a:rPr lang="en-US" dirty="0" smtClean="0"/>
              <a:t>Fields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34671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Two Charges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Checkpoint1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4083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44196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800" dirty="0" smtClean="0">
                <a:solidFill>
                  <a:schemeClr val="tx2"/>
                </a:solidFill>
                <a:latin typeface="Calibri" pitchFamily="34" charset="0"/>
              </a:rPr>
              <a:t>	What 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is the direction of the electric field at point A?</a:t>
            </a:r>
          </a:p>
          <a:p>
            <a:pPr marL="457200" indent="-457200">
              <a:spcBef>
                <a:spcPct val="50000"/>
              </a:spcBef>
            </a:pPr>
            <a:endParaRPr lang="en-US" sz="24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>
                <a:latin typeface="Times New Roman" pitchFamily="18" charset="0"/>
              </a:rPr>
              <a:t>Up     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>
                <a:latin typeface="Times New Roman" pitchFamily="18" charset="0"/>
              </a:rPr>
              <a:t>Down 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>
                <a:latin typeface="Times New Roman" pitchFamily="18" charset="0"/>
              </a:rPr>
              <a:t>Left 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>
                <a:latin typeface="Times New Roman" pitchFamily="18" charset="0"/>
              </a:rPr>
              <a:t>Right 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>
                <a:latin typeface="Times New Roman" pitchFamily="18" charset="0"/>
              </a:rPr>
              <a:t>Zero</a:t>
            </a:r>
          </a:p>
          <a:p>
            <a:pPr marL="457200" indent="-457200">
              <a:spcBef>
                <a:spcPct val="50000"/>
              </a:spcBef>
            </a:pPr>
            <a:endParaRPr lang="en-US" sz="2400" dirty="0">
              <a:latin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048000" y="3962400"/>
            <a:ext cx="5334000" cy="2038350"/>
            <a:chOff x="2971800" y="4819650"/>
            <a:chExt cx="5334000" cy="2038350"/>
          </a:xfrm>
        </p:grpSpPr>
        <p:sp>
          <p:nvSpPr>
            <p:cNvPr id="174093" name="Oval 13"/>
            <p:cNvSpPr>
              <a:spLocks noChangeArrowheads="1"/>
            </p:cNvSpPr>
            <p:nvPr/>
          </p:nvSpPr>
          <p:spPr bwMode="auto">
            <a:xfrm>
              <a:off x="5443912" y="5215660"/>
              <a:ext cx="76200" cy="76200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2971800" y="4819650"/>
              <a:ext cx="5334000" cy="2038350"/>
              <a:chOff x="2971800" y="4819650"/>
              <a:chExt cx="5334000" cy="2038350"/>
            </a:xfrm>
          </p:grpSpPr>
          <p:sp>
            <p:nvSpPr>
              <p:cNvPr id="174084" name="Oval 4"/>
              <p:cNvSpPr>
                <a:spLocks noChangeArrowheads="1"/>
              </p:cNvSpPr>
              <p:nvPr/>
            </p:nvSpPr>
            <p:spPr bwMode="auto">
              <a:xfrm>
                <a:off x="3962400" y="5867400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4" name="Group 23"/>
              <p:cNvGrpSpPr/>
              <p:nvPr/>
            </p:nvGrpSpPr>
            <p:grpSpPr>
              <a:xfrm>
                <a:off x="2971800" y="4819650"/>
                <a:ext cx="5334000" cy="2038350"/>
                <a:chOff x="2971800" y="4819650"/>
                <a:chExt cx="5334000" cy="2038350"/>
              </a:xfrm>
            </p:grpSpPr>
            <p:sp>
              <p:nvSpPr>
                <p:cNvPr id="174094" name="Oval 14"/>
                <p:cNvSpPr>
                  <a:spLocks noChangeArrowheads="1"/>
                </p:cNvSpPr>
                <p:nvPr/>
              </p:nvSpPr>
              <p:spPr bwMode="auto">
                <a:xfrm>
                  <a:off x="7620000" y="6019800"/>
                  <a:ext cx="76200" cy="762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3" name="Group 22"/>
                <p:cNvGrpSpPr/>
                <p:nvPr/>
              </p:nvGrpSpPr>
              <p:grpSpPr>
                <a:xfrm>
                  <a:off x="2971800" y="4819650"/>
                  <a:ext cx="5334000" cy="2038350"/>
                  <a:chOff x="2971800" y="3981450"/>
                  <a:chExt cx="5334000" cy="2038350"/>
                </a:xfrm>
              </p:grpSpPr>
              <p:grpSp>
                <p:nvGrpSpPr>
                  <p:cNvPr id="22" name="Group 21"/>
                  <p:cNvGrpSpPr/>
                  <p:nvPr/>
                </p:nvGrpSpPr>
                <p:grpSpPr>
                  <a:xfrm>
                    <a:off x="2971800" y="3981450"/>
                    <a:ext cx="5334000" cy="2038350"/>
                    <a:chOff x="2971800" y="3981450"/>
                    <a:chExt cx="5334000" cy="2038350"/>
                  </a:xfrm>
                </p:grpSpPr>
                <p:sp>
                  <p:nvSpPr>
                    <p:cNvPr id="174086" name="Oval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05600" y="5029200"/>
                      <a:ext cx="304800" cy="304800"/>
                    </a:xfrm>
                    <a:prstGeom prst="ellipse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1" name="Group 20"/>
                    <p:cNvGrpSpPr/>
                    <p:nvPr/>
                  </p:nvGrpSpPr>
                  <p:grpSpPr>
                    <a:xfrm>
                      <a:off x="2971800" y="3981450"/>
                      <a:ext cx="5334000" cy="2038350"/>
                      <a:chOff x="2971800" y="3981450"/>
                      <a:chExt cx="5334000" cy="2038350"/>
                    </a:xfrm>
                  </p:grpSpPr>
                  <p:sp>
                    <p:nvSpPr>
                      <p:cNvPr id="174085" name="Line 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486400" y="4191000"/>
                        <a:ext cx="0" cy="182880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 type="triangle" w="med" len="med"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74087" name="Line 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71800" y="5181600"/>
                        <a:ext cx="510540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 type="triangle" w="med" len="med"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74088" name="Text Box 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772400" y="5105400"/>
                        <a:ext cx="533400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400">
                            <a:latin typeface="Times New Roman" pitchFamily="18" charset="0"/>
                          </a:rPr>
                          <a:t>x</a:t>
                        </a:r>
                      </a:p>
                    </p:txBody>
                  </p:sp>
                  <p:sp>
                    <p:nvSpPr>
                      <p:cNvPr id="174089" name="Text Box 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514975" y="3981450"/>
                        <a:ext cx="533400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400">
                            <a:latin typeface="Times New Roman" pitchFamily="18" charset="0"/>
                          </a:rPr>
                          <a:t>y</a:t>
                        </a:r>
                      </a:p>
                    </p:txBody>
                  </p:sp>
                  <p:sp>
                    <p:nvSpPr>
                      <p:cNvPr id="174091" name="Text Box 1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29200" y="4191000"/>
                        <a:ext cx="533400" cy="396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000" b="1">
                            <a:latin typeface="Times New Roman" pitchFamily="18" charset="0"/>
                          </a:rPr>
                          <a:t>A</a:t>
                        </a:r>
                      </a:p>
                    </p:txBody>
                  </p:sp>
                  <p:sp>
                    <p:nvSpPr>
                      <p:cNvPr id="174092" name="Text Box 1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439025" y="4802188"/>
                        <a:ext cx="533400" cy="396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000" b="1">
                            <a:latin typeface="Times New Roman" pitchFamily="18" charset="0"/>
                          </a:rPr>
                          <a:t>B</a:t>
                        </a:r>
                      </a:p>
                    </p:txBody>
                  </p:sp>
                  <p:grpSp>
                    <p:nvGrpSpPr>
                      <p:cNvPr id="2" name="Group 1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038600" y="5105400"/>
                        <a:ext cx="152400" cy="152400"/>
                        <a:chOff x="2256" y="3312"/>
                        <a:chExt cx="96" cy="96"/>
                      </a:xfrm>
                    </p:grpSpPr>
                    <p:sp>
                      <p:nvSpPr>
                        <p:cNvPr id="174096" name="Line 1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304" y="3312"/>
                          <a:ext cx="0" cy="9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bg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74097" name="Line 1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56" y="336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bg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74098" name="Line 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81800" y="5181600"/>
                        <a:ext cx="152400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bg2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3943739" y="4897017"/>
                    <a:ext cx="304800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FF0000"/>
                        </a:solidFill>
                      </a:rPr>
                      <a:t>+</a:t>
                    </a:r>
                    <a:endParaRPr lang="en-US" sz="2800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</p:grpSp>
      </p:grpSp>
      <p:sp>
        <p:nvSpPr>
          <p:cNvPr id="27" name="Rectangle 26"/>
          <p:cNvSpPr/>
          <p:nvPr/>
        </p:nvSpPr>
        <p:spPr>
          <a:xfrm>
            <a:off x="381000" y="5086350"/>
            <a:ext cx="1371600" cy="457200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191000" y="3657600"/>
            <a:ext cx="25908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4343400" y="3642360"/>
            <a:ext cx="25908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5562600" y="3886200"/>
            <a:ext cx="838200" cy="493776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5562600" y="4343400"/>
            <a:ext cx="838200" cy="533400"/>
          </a:xfrm>
          <a:prstGeom prst="straightConnector1">
            <a:avLst/>
          </a:prstGeom>
          <a:ln w="34925">
            <a:solidFill>
              <a:srgbClr val="22229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4800600" y="2971800"/>
            <a:ext cx="25908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5029200" y="4114800"/>
            <a:ext cx="25908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574792" y="4370832"/>
            <a:ext cx="1600200" cy="0"/>
          </a:xfrm>
          <a:prstGeom prst="straightConnector1">
            <a:avLst/>
          </a:prstGeom>
          <a:ln w="412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Student Lo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992" y="33619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29718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Two Charges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Checkpoint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7939" name="Text Box 3"/>
          <p:cNvSpPr txBox="1">
            <a:spLocks noChangeArrowheads="1"/>
          </p:cNvSpPr>
          <p:nvPr/>
        </p:nvSpPr>
        <p:spPr bwMode="auto">
          <a:xfrm>
            <a:off x="317693" y="1201271"/>
            <a:ext cx="47244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What is the direction of the electric field at point B?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up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down</a:t>
            </a:r>
            <a:endParaRPr lang="en-US" sz="2400" dirty="0"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Left     </a:t>
            </a:r>
            <a:endParaRPr lang="en-US" sz="2400" dirty="0"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Right     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 Zero   </a:t>
            </a:r>
          </a:p>
          <a:p>
            <a:pPr marL="457200" indent="-457200">
              <a:spcBef>
                <a:spcPct val="50000"/>
              </a:spcBef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167951" name="Text Box 15"/>
          <p:cNvSpPr txBox="1">
            <a:spLocks noChangeArrowheads="1"/>
          </p:cNvSpPr>
          <p:nvPr/>
        </p:nvSpPr>
        <p:spPr bwMode="auto">
          <a:xfrm>
            <a:off x="2133600" y="2971800"/>
            <a:ext cx="670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solidFill>
                <a:srgbClr val="00FF00"/>
              </a:solidFill>
              <a:latin typeface="Comic Sans MS" pitchFamily="66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35656" y="3962400"/>
            <a:ext cx="7846344" cy="2038350"/>
            <a:chOff x="459456" y="4819650"/>
            <a:chExt cx="7846344" cy="2038350"/>
          </a:xfrm>
        </p:grpSpPr>
        <p:sp>
          <p:nvSpPr>
            <p:cNvPr id="22" name="Oval 13"/>
            <p:cNvSpPr>
              <a:spLocks noChangeArrowheads="1"/>
            </p:cNvSpPr>
            <p:nvPr/>
          </p:nvSpPr>
          <p:spPr bwMode="auto">
            <a:xfrm>
              <a:off x="5443912" y="5215660"/>
              <a:ext cx="76200" cy="76200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" name="Group 24"/>
            <p:cNvGrpSpPr/>
            <p:nvPr/>
          </p:nvGrpSpPr>
          <p:grpSpPr>
            <a:xfrm>
              <a:off x="459456" y="4819650"/>
              <a:ext cx="7846344" cy="2038350"/>
              <a:chOff x="459456" y="4819650"/>
              <a:chExt cx="7846344" cy="2038350"/>
            </a:xfrm>
          </p:grpSpPr>
          <p:sp>
            <p:nvSpPr>
              <p:cNvPr id="24" name="Oval 4"/>
              <p:cNvSpPr>
                <a:spLocks noChangeArrowheads="1"/>
              </p:cNvSpPr>
              <p:nvPr/>
            </p:nvSpPr>
            <p:spPr bwMode="auto">
              <a:xfrm>
                <a:off x="3962400" y="5867400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" name="Group 23"/>
              <p:cNvGrpSpPr/>
              <p:nvPr/>
            </p:nvGrpSpPr>
            <p:grpSpPr>
              <a:xfrm>
                <a:off x="459456" y="4819650"/>
                <a:ext cx="7846344" cy="2038350"/>
                <a:chOff x="459456" y="4819650"/>
                <a:chExt cx="7846344" cy="2038350"/>
              </a:xfrm>
            </p:grpSpPr>
            <p:sp>
              <p:nvSpPr>
                <p:cNvPr id="26" name="Oval 14"/>
                <p:cNvSpPr>
                  <a:spLocks noChangeArrowheads="1"/>
                </p:cNvSpPr>
                <p:nvPr/>
              </p:nvSpPr>
              <p:spPr bwMode="auto">
                <a:xfrm>
                  <a:off x="7620000" y="6019800"/>
                  <a:ext cx="76200" cy="762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7" name="Group 22"/>
                <p:cNvGrpSpPr/>
                <p:nvPr/>
              </p:nvGrpSpPr>
              <p:grpSpPr>
                <a:xfrm>
                  <a:off x="459456" y="4819650"/>
                  <a:ext cx="7846344" cy="2038350"/>
                  <a:chOff x="459456" y="3981450"/>
                  <a:chExt cx="7846344" cy="2038350"/>
                </a:xfrm>
              </p:grpSpPr>
              <p:grpSp>
                <p:nvGrpSpPr>
                  <p:cNvPr id="28" name="Group 21"/>
                  <p:cNvGrpSpPr/>
                  <p:nvPr/>
                </p:nvGrpSpPr>
                <p:grpSpPr>
                  <a:xfrm>
                    <a:off x="459456" y="3981450"/>
                    <a:ext cx="7846344" cy="2038350"/>
                    <a:chOff x="459456" y="3981450"/>
                    <a:chExt cx="7846344" cy="2038350"/>
                  </a:xfrm>
                </p:grpSpPr>
                <p:sp>
                  <p:nvSpPr>
                    <p:cNvPr id="30" name="Oval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05600" y="5029200"/>
                      <a:ext cx="304800" cy="304800"/>
                    </a:xfrm>
                    <a:prstGeom prst="ellipse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31" name="Group 20"/>
                    <p:cNvGrpSpPr/>
                    <p:nvPr/>
                  </p:nvGrpSpPr>
                  <p:grpSpPr>
                    <a:xfrm>
                      <a:off x="459456" y="3981450"/>
                      <a:ext cx="7846344" cy="2038350"/>
                      <a:chOff x="459456" y="3981450"/>
                      <a:chExt cx="7846344" cy="2038350"/>
                    </a:xfrm>
                  </p:grpSpPr>
                  <p:sp>
                    <p:nvSpPr>
                      <p:cNvPr id="32" name="Line 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486400" y="4191000"/>
                        <a:ext cx="0" cy="182880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 type="triangle" w="med" len="med"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" name="Line 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71800" y="5181600"/>
                        <a:ext cx="510540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 type="triangle" w="med" len="med"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4" name="Text Box 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772400" y="5105400"/>
                        <a:ext cx="533400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400">
                            <a:latin typeface="Times New Roman" pitchFamily="18" charset="0"/>
                          </a:rPr>
                          <a:t>x</a:t>
                        </a:r>
                      </a:p>
                    </p:txBody>
                  </p:sp>
                  <p:sp>
                    <p:nvSpPr>
                      <p:cNvPr id="35" name="Text Box 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514975" y="3981450"/>
                        <a:ext cx="533400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400">
                            <a:latin typeface="Times New Roman" pitchFamily="18" charset="0"/>
                          </a:rPr>
                          <a:t>y</a:t>
                        </a:r>
                      </a:p>
                    </p:txBody>
                  </p:sp>
                  <p:sp>
                    <p:nvSpPr>
                      <p:cNvPr id="36" name="Text Box 1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29200" y="4191000"/>
                        <a:ext cx="533400" cy="396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000" b="1">
                            <a:latin typeface="Times New Roman" pitchFamily="18" charset="0"/>
                          </a:rPr>
                          <a:t>A</a:t>
                        </a:r>
                      </a:p>
                    </p:txBody>
                  </p:sp>
                  <p:sp>
                    <p:nvSpPr>
                      <p:cNvPr id="37" name="Text Box 1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439025" y="4802188"/>
                        <a:ext cx="533400" cy="396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000" b="1">
                            <a:latin typeface="Times New Roman" pitchFamily="18" charset="0"/>
                          </a:rPr>
                          <a:t>B</a:t>
                        </a:r>
                      </a:p>
                    </p:txBody>
                  </p:sp>
                  <p:sp>
                    <p:nvSpPr>
                      <p:cNvPr id="41" name="Line 1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59456" y="5181600"/>
                        <a:ext cx="96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bg2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9" name="Line 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81800" y="5181600"/>
                        <a:ext cx="152400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bg2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3943739" y="4897017"/>
                    <a:ext cx="304800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FF0000"/>
                        </a:solidFill>
                      </a:rPr>
                      <a:t>+</a:t>
                    </a:r>
                    <a:endParaRPr lang="en-US" sz="2800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</p:grpSp>
      </p:grpSp>
      <p:sp>
        <p:nvSpPr>
          <p:cNvPr id="42" name="Oval 41"/>
          <p:cNvSpPr/>
          <p:nvPr/>
        </p:nvSpPr>
        <p:spPr>
          <a:xfrm>
            <a:off x="423597" y="3274654"/>
            <a:ext cx="1295400" cy="53340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>
            <a:stCxn id="37" idx="2"/>
          </p:cNvCxnSpPr>
          <p:nvPr/>
        </p:nvCxnSpPr>
        <p:spPr>
          <a:xfrm flipH="1">
            <a:off x="6324600" y="5180013"/>
            <a:ext cx="1457325" cy="1587"/>
          </a:xfrm>
          <a:prstGeom prst="straightConnector1">
            <a:avLst/>
          </a:prstGeom>
          <a:ln w="444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7" idx="2"/>
          </p:cNvCxnSpPr>
          <p:nvPr/>
        </p:nvCxnSpPr>
        <p:spPr>
          <a:xfrm>
            <a:off x="7781925" y="5180013"/>
            <a:ext cx="447675" cy="158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469" y="114300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  <a:t>What is the direction of the electric field at point C?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06184123"/>
              </p:ext>
            </p:extLst>
          </p:nvPr>
        </p:nvGraphicFramePr>
        <p:xfrm>
          <a:off x="5702300" y="2286000"/>
          <a:ext cx="3441700" cy="387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286000"/>
                        <a:ext cx="3441700" cy="3871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1"/>
            <a:ext cx="4114800" cy="1752600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Left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Right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zero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28600" y="4191000"/>
            <a:ext cx="5334000" cy="2038350"/>
            <a:chOff x="2667000" y="4572000"/>
            <a:chExt cx="5334000" cy="2038350"/>
          </a:xfrm>
        </p:grpSpPr>
        <p:grpSp>
          <p:nvGrpSpPr>
            <p:cNvPr id="6" name="Group 20"/>
            <p:cNvGrpSpPr/>
            <p:nvPr/>
          </p:nvGrpSpPr>
          <p:grpSpPr>
            <a:xfrm>
              <a:off x="2667000" y="4572000"/>
              <a:ext cx="5334000" cy="2038350"/>
              <a:chOff x="2667000" y="4572000"/>
              <a:chExt cx="5334000" cy="2038350"/>
            </a:xfrm>
          </p:grpSpPr>
          <p:sp>
            <p:nvSpPr>
              <p:cNvPr id="8" name="Line 16"/>
              <p:cNvSpPr>
                <a:spLocks noChangeShapeType="1"/>
              </p:cNvSpPr>
              <p:nvPr/>
            </p:nvSpPr>
            <p:spPr bwMode="auto">
              <a:xfrm>
                <a:off x="6477000" y="5752322"/>
                <a:ext cx="15240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19"/>
              <p:cNvGrpSpPr/>
              <p:nvPr/>
            </p:nvGrpSpPr>
            <p:grpSpPr>
              <a:xfrm>
                <a:off x="2667000" y="4572000"/>
                <a:ext cx="5334000" cy="2038350"/>
                <a:chOff x="2667000" y="4572000"/>
                <a:chExt cx="5334000" cy="2038350"/>
              </a:xfrm>
            </p:grpSpPr>
            <p:sp>
              <p:nvSpPr>
                <p:cNvPr id="10" name="Oval 4"/>
                <p:cNvSpPr>
                  <a:spLocks noChangeArrowheads="1"/>
                </p:cNvSpPr>
                <p:nvPr/>
              </p:nvSpPr>
              <p:spPr bwMode="auto">
                <a:xfrm>
                  <a:off x="3657600" y="5638800"/>
                  <a:ext cx="304800" cy="304800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1" name="Group 18"/>
                <p:cNvGrpSpPr/>
                <p:nvPr/>
              </p:nvGrpSpPr>
              <p:grpSpPr>
                <a:xfrm>
                  <a:off x="2667000" y="4572000"/>
                  <a:ext cx="5334000" cy="2038350"/>
                  <a:chOff x="2514600" y="4133850"/>
                  <a:chExt cx="5334000" cy="2038350"/>
                </a:xfrm>
              </p:grpSpPr>
              <p:sp>
                <p:nvSpPr>
                  <p:cNvPr id="12" name="Line 5"/>
                  <p:cNvSpPr>
                    <a:spLocks noChangeShapeType="1"/>
                  </p:cNvSpPr>
                  <p:nvPr/>
                </p:nvSpPr>
                <p:spPr bwMode="auto">
                  <a:xfrm>
                    <a:off x="5029200" y="4343400"/>
                    <a:ext cx="0" cy="182880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6248400" y="5181600"/>
                    <a:ext cx="304800" cy="304800"/>
                  </a:xfrm>
                  <a:prstGeom prst="ellipse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514600" y="5334000"/>
                    <a:ext cx="510540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15200" y="5257800"/>
                    <a:ext cx="53340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400">
                        <a:latin typeface="Times New Roman" pitchFamily="18" charset="0"/>
                      </a:rPr>
                      <a:t>x</a:t>
                    </a:r>
                  </a:p>
                </p:txBody>
              </p:sp>
              <p:sp>
                <p:nvSpPr>
                  <p:cNvPr id="16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57775" y="4133850"/>
                    <a:ext cx="53340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400">
                        <a:latin typeface="Times New Roman" pitchFamily="18" charset="0"/>
                      </a:rPr>
                      <a:t>y</a:t>
                    </a:r>
                  </a:p>
                </p:txBody>
              </p:sp>
              <p:sp>
                <p:nvSpPr>
                  <p:cNvPr id="17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4275" y="4960938"/>
                    <a:ext cx="533400" cy="396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b="1" dirty="0">
                        <a:solidFill>
                          <a:srgbClr val="C00000"/>
                        </a:solidFill>
                        <a:latin typeface="Times New Roman" pitchFamily="18" charset="0"/>
                      </a:rPr>
                      <a:t>C</a:t>
                    </a:r>
                  </a:p>
                </p:txBody>
              </p:sp>
              <p:sp>
                <p:nvSpPr>
                  <p:cNvPr id="1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4991100" y="5302250"/>
                    <a:ext cx="76200" cy="762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3505200" y="5068856"/>
                    <a:ext cx="304800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FF0000"/>
                        </a:solidFill>
                      </a:rPr>
                      <a:t>+</a:t>
                    </a:r>
                    <a:endParaRPr lang="en-US" sz="2800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</p:grpSp>
        <p:sp>
          <p:nvSpPr>
            <p:cNvPr id="7" name="TextBox 6"/>
            <p:cNvSpPr txBox="1"/>
            <p:nvPr/>
          </p:nvSpPr>
          <p:spPr>
            <a:xfrm>
              <a:off x="6400800" y="5411756"/>
              <a:ext cx="32573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chemeClr val="bg1"/>
                  </a:solidFill>
                </a:rPr>
                <a:t>-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5-Point Star 19"/>
          <p:cNvSpPr/>
          <p:nvPr/>
        </p:nvSpPr>
        <p:spPr>
          <a:xfrm>
            <a:off x="1905000" y="2209800"/>
            <a:ext cx="762000" cy="53340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743200" y="5410200"/>
            <a:ext cx="914400" cy="0"/>
          </a:xfrm>
          <a:prstGeom prst="straightConnector1">
            <a:avLst/>
          </a:prstGeom>
          <a:ln w="412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743200" y="5486400"/>
            <a:ext cx="914400" cy="0"/>
          </a:xfrm>
          <a:prstGeom prst="straightConnector1">
            <a:avLst/>
          </a:prstGeom>
          <a:ln w="41275">
            <a:solidFill>
              <a:srgbClr val="22229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 Field Applet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http://www.cco.caltech.edu/~phys1/java/phys1/EField/EField.html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32389" y="943639"/>
            <a:ext cx="5583621" cy="3810000"/>
            <a:chOff x="672" y="336"/>
            <a:chExt cx="4442" cy="3031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672" y="336"/>
              <a:ext cx="4442" cy="3031"/>
              <a:chOff x="659" y="644"/>
              <a:chExt cx="4442" cy="3031"/>
            </a:xfrm>
          </p:grpSpPr>
          <p:pic>
            <p:nvPicPr>
              <p:cNvPr id="178180" name="Picture 4" descr="pre_field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invGray">
              <a:xfrm>
                <a:off x="659" y="644"/>
                <a:ext cx="4442" cy="3031"/>
              </a:xfrm>
              <a:prstGeom prst="rect">
                <a:avLst/>
              </a:prstGeom>
              <a:solidFill>
                <a:srgbClr val="000066"/>
              </a:solidFill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8181" name="Text Box 5"/>
              <p:cNvSpPr txBox="1">
                <a:spLocks noChangeArrowheads="1"/>
              </p:cNvSpPr>
              <p:nvPr/>
            </p:nvSpPr>
            <p:spPr bwMode="invGray">
              <a:xfrm>
                <a:off x="2352" y="2044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178182" name="Text Box 6"/>
              <p:cNvSpPr txBox="1">
                <a:spLocks noChangeArrowheads="1"/>
              </p:cNvSpPr>
              <p:nvPr/>
            </p:nvSpPr>
            <p:spPr bwMode="invGray">
              <a:xfrm>
                <a:off x="3936" y="2044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178183" name="Text Box 7"/>
              <p:cNvSpPr txBox="1">
                <a:spLocks noChangeArrowheads="1"/>
              </p:cNvSpPr>
              <p:nvPr/>
            </p:nvSpPr>
            <p:spPr bwMode="invGray">
              <a:xfrm>
                <a:off x="3360" y="1056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178184" name="Oval 8"/>
              <p:cNvSpPr>
                <a:spLocks noChangeArrowheads="1"/>
              </p:cNvSpPr>
              <p:nvPr/>
            </p:nvSpPr>
            <p:spPr bwMode="invGray">
              <a:xfrm>
                <a:off x="3264" y="2256"/>
                <a:ext cx="48" cy="48"/>
              </a:xfrm>
              <a:prstGeom prst="ellips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5" name="Text Box 9"/>
              <p:cNvSpPr txBox="1">
                <a:spLocks noChangeArrowheads="1"/>
              </p:cNvSpPr>
              <p:nvPr/>
            </p:nvSpPr>
            <p:spPr bwMode="invGray">
              <a:xfrm>
                <a:off x="3264" y="2160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178186" name="Oval 10"/>
              <p:cNvSpPr>
                <a:spLocks noChangeArrowheads="1"/>
              </p:cNvSpPr>
              <p:nvPr/>
            </p:nvSpPr>
            <p:spPr bwMode="invGray">
              <a:xfrm>
                <a:off x="3360" y="1152"/>
                <a:ext cx="48" cy="48"/>
              </a:xfrm>
              <a:prstGeom prst="ellips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632" y="1104"/>
              <a:ext cx="1632" cy="1680"/>
              <a:chOff x="1632" y="1104"/>
              <a:chExt cx="1632" cy="1680"/>
            </a:xfrm>
          </p:grpSpPr>
          <p:sp>
            <p:nvSpPr>
              <p:cNvPr id="178188" name="Line 12"/>
              <p:cNvSpPr>
                <a:spLocks noChangeShapeType="1"/>
              </p:cNvSpPr>
              <p:nvPr/>
            </p:nvSpPr>
            <p:spPr bwMode="invGray">
              <a:xfrm rot="9200055">
                <a:off x="1632" y="2352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9" name="Line 13"/>
              <p:cNvSpPr>
                <a:spLocks noChangeShapeType="1"/>
              </p:cNvSpPr>
              <p:nvPr/>
            </p:nvSpPr>
            <p:spPr bwMode="invGray">
              <a:xfrm rot="27754911">
                <a:off x="2184" y="2759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0" name="Line 14"/>
              <p:cNvSpPr>
                <a:spLocks noChangeShapeType="1"/>
              </p:cNvSpPr>
              <p:nvPr/>
            </p:nvSpPr>
            <p:spPr bwMode="invGray">
              <a:xfrm rot="24958715">
                <a:off x="2856" y="2759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1" name="Line 15"/>
              <p:cNvSpPr>
                <a:spLocks noChangeShapeType="1"/>
              </p:cNvSpPr>
              <p:nvPr/>
            </p:nvSpPr>
            <p:spPr bwMode="invGray">
              <a:xfrm rot="12435494">
                <a:off x="1632" y="1679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2" name="Line 16"/>
              <p:cNvSpPr>
                <a:spLocks noChangeShapeType="1"/>
              </p:cNvSpPr>
              <p:nvPr/>
            </p:nvSpPr>
            <p:spPr bwMode="invGray">
              <a:xfrm rot="15447160">
                <a:off x="2088" y="1127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3" name="Line 17"/>
              <p:cNvSpPr>
                <a:spLocks noChangeShapeType="1"/>
              </p:cNvSpPr>
              <p:nvPr/>
            </p:nvSpPr>
            <p:spPr bwMode="invGray">
              <a:xfrm rot="18571381">
                <a:off x="2856" y="1175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4" name="Line 18"/>
              <p:cNvSpPr>
                <a:spLocks noChangeShapeType="1"/>
              </p:cNvSpPr>
              <p:nvPr/>
            </p:nvSpPr>
            <p:spPr bwMode="invGray">
              <a:xfrm rot="20938085">
                <a:off x="3216" y="1728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5" name="Line 19"/>
              <p:cNvSpPr>
                <a:spLocks noChangeShapeType="1"/>
              </p:cNvSpPr>
              <p:nvPr/>
            </p:nvSpPr>
            <p:spPr bwMode="invGray">
              <a:xfrm rot="21953258">
                <a:off x="3216" y="2256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78196" name="Rectangle 20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2514600" cy="914400"/>
          </a:xfrm>
        </p:spPr>
        <p:txBody>
          <a:bodyPr/>
          <a:lstStyle/>
          <a:p>
            <a:r>
              <a:rPr lang="en-US" dirty="0" smtClean="0"/>
              <a:t>Checkpoint</a:t>
            </a:r>
            <a:endParaRPr lang="en-US" dirty="0"/>
          </a:p>
        </p:txBody>
      </p:sp>
      <p:sp>
        <p:nvSpPr>
          <p:cNvPr id="178197" name="Text Box 21"/>
          <p:cNvSpPr txBox="1">
            <a:spLocks noChangeArrowheads="1"/>
          </p:cNvSpPr>
          <p:nvPr/>
        </p:nvSpPr>
        <p:spPr bwMode="auto">
          <a:xfrm>
            <a:off x="533400" y="5257800"/>
            <a:ext cx="75438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Charge A is</a:t>
            </a:r>
            <a:r>
              <a:rPr lang="en-US" sz="2400" dirty="0"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	1) positive	2) negative	3) unknown</a:t>
            </a:r>
          </a:p>
        </p:txBody>
      </p:sp>
      <p:sp>
        <p:nvSpPr>
          <p:cNvPr id="178198" name="Text Box 22"/>
          <p:cNvSpPr txBox="1">
            <a:spLocks noChangeArrowheads="1"/>
          </p:cNvSpPr>
          <p:nvPr/>
        </p:nvSpPr>
        <p:spPr bwMode="auto">
          <a:xfrm>
            <a:off x="2362200" y="5257800"/>
            <a:ext cx="6705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70C0"/>
                </a:solidFill>
              </a:rPr>
              <a:t>Field lines start on positive charge, end on negative</a:t>
            </a:r>
            <a:r>
              <a:rPr lang="en-US" sz="2400" dirty="0">
                <a:solidFill>
                  <a:srgbClr val="B163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78199" name="Oval 23"/>
          <p:cNvSpPr>
            <a:spLocks noChangeArrowheads="1"/>
          </p:cNvSpPr>
          <p:nvPr/>
        </p:nvSpPr>
        <p:spPr bwMode="auto">
          <a:xfrm>
            <a:off x="5334000" y="1524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8200" name="Oval 24"/>
          <p:cNvSpPr>
            <a:spLocks noChangeArrowheads="1"/>
          </p:cNvSpPr>
          <p:nvPr/>
        </p:nvSpPr>
        <p:spPr bwMode="auto">
          <a:xfrm>
            <a:off x="5105400" y="3124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22"/>
          <p:cNvSpPr>
            <a:spLocks noChangeArrowheads="1"/>
          </p:cNvSpPr>
          <p:nvPr/>
        </p:nvSpPr>
        <p:spPr bwMode="auto">
          <a:xfrm>
            <a:off x="1219200" y="5791200"/>
            <a:ext cx="1905000" cy="6096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AutoShape 2" descr="Student Lo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13788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98" grpId="0" autoUpdateAnimBg="0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43" name="Rectangle 19"/>
          <p:cNvSpPr>
            <a:spLocks noGrp="1" noChangeArrowheads="1"/>
          </p:cNvSpPr>
          <p:nvPr>
            <p:ph type="title"/>
          </p:nvPr>
        </p:nvSpPr>
        <p:spPr>
          <a:xfrm>
            <a:off x="304800" y="-76200"/>
            <a:ext cx="2667000" cy="838200"/>
          </a:xfrm>
        </p:spPr>
        <p:txBody>
          <a:bodyPr/>
          <a:lstStyle/>
          <a:p>
            <a:r>
              <a:rPr lang="en-US" dirty="0" smtClean="0"/>
              <a:t>Checkpoint</a:t>
            </a:r>
            <a:endParaRPr lang="en-US" dirty="0"/>
          </a:p>
        </p:txBody>
      </p:sp>
      <p:sp>
        <p:nvSpPr>
          <p:cNvPr id="180244" name="Text Box 20"/>
          <p:cNvSpPr txBox="1">
            <a:spLocks noChangeArrowheads="1"/>
          </p:cNvSpPr>
          <p:nvPr/>
        </p:nvSpPr>
        <p:spPr bwMode="auto">
          <a:xfrm>
            <a:off x="533400" y="5257800"/>
            <a:ext cx="7772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Compare the ratio of charges Q</a:t>
            </a:r>
            <a:r>
              <a:rPr lang="en-US" sz="2400" baseline="-25000" dirty="0">
                <a:solidFill>
                  <a:schemeClr val="tx2"/>
                </a:solidFill>
                <a:latin typeface="Times New Roman" pitchFamily="18" charset="0"/>
              </a:rPr>
              <a:t>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/ Q</a:t>
            </a:r>
            <a:r>
              <a:rPr lang="en-US" sz="2400" baseline="-25000" dirty="0">
                <a:solidFill>
                  <a:schemeClr val="tx2"/>
                </a:solidFill>
                <a:latin typeface="Times New Roman" pitchFamily="18" charset="0"/>
              </a:rPr>
              <a:t>B</a:t>
            </a:r>
            <a:endParaRPr lang="en-US" sz="24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</a:rPr>
              <a:t>) Q</a:t>
            </a:r>
            <a:r>
              <a:rPr lang="en-US" sz="2400" baseline="-25000" dirty="0">
                <a:latin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</a:rPr>
              <a:t>= 0.5Q</a:t>
            </a:r>
            <a:r>
              <a:rPr lang="en-US" sz="2400" baseline="-25000" dirty="0">
                <a:latin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</a:rPr>
              <a:t> 	      2) Q</a:t>
            </a:r>
            <a:r>
              <a:rPr lang="en-US" sz="2400" baseline="-25000" dirty="0">
                <a:latin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</a:rPr>
              <a:t>= Q</a:t>
            </a:r>
            <a:r>
              <a:rPr lang="en-US" sz="2400" baseline="-25000" dirty="0">
                <a:latin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      3</a:t>
            </a:r>
            <a:r>
              <a:rPr lang="en-US" sz="2400" dirty="0">
                <a:latin typeface="Times New Roman" pitchFamily="18" charset="0"/>
              </a:rPr>
              <a:t>) Q</a:t>
            </a:r>
            <a:r>
              <a:rPr lang="en-US" sz="2400" baseline="-25000" dirty="0">
                <a:latin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</a:rPr>
              <a:t>= 2 </a:t>
            </a:r>
            <a:r>
              <a:rPr lang="en-US" sz="2400" dirty="0" smtClean="0">
                <a:latin typeface="Times New Roman" pitchFamily="18" charset="0"/>
              </a:rPr>
              <a:t>Q</a:t>
            </a:r>
            <a:r>
              <a:rPr lang="en-US" sz="2400" baseline="-25000" dirty="0" smtClean="0">
                <a:latin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</a:rPr>
              <a:t>      4) can’t say 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80245" name="Text Box 21"/>
          <p:cNvSpPr txBox="1">
            <a:spLocks noChangeArrowheads="1"/>
          </p:cNvSpPr>
          <p:nvPr/>
        </p:nvSpPr>
        <p:spPr bwMode="auto">
          <a:xfrm>
            <a:off x="5105400" y="5257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B0F0"/>
                </a:solidFill>
                <a:latin typeface="Times New Roman" pitchFamily="18" charset="0"/>
              </a:rPr>
              <a:t># lines proportional to |Q|</a:t>
            </a:r>
          </a:p>
        </p:txBody>
      </p:sp>
      <p:grpSp>
        <p:nvGrpSpPr>
          <p:cNvPr id="23" name="Group 2"/>
          <p:cNvGrpSpPr>
            <a:grpSpLocks/>
          </p:cNvGrpSpPr>
          <p:nvPr/>
        </p:nvGrpSpPr>
        <p:grpSpPr bwMode="auto">
          <a:xfrm>
            <a:off x="251076" y="1447800"/>
            <a:ext cx="4835923" cy="3299806"/>
            <a:chOff x="672" y="336"/>
            <a:chExt cx="4442" cy="3031"/>
          </a:xfrm>
        </p:grpSpPr>
        <p:grpSp>
          <p:nvGrpSpPr>
            <p:cNvPr id="24" name="Group 3"/>
            <p:cNvGrpSpPr>
              <a:grpSpLocks/>
            </p:cNvGrpSpPr>
            <p:nvPr/>
          </p:nvGrpSpPr>
          <p:grpSpPr bwMode="auto">
            <a:xfrm>
              <a:off x="672" y="336"/>
              <a:ext cx="4442" cy="3031"/>
              <a:chOff x="659" y="644"/>
              <a:chExt cx="4442" cy="3031"/>
            </a:xfrm>
          </p:grpSpPr>
          <p:pic>
            <p:nvPicPr>
              <p:cNvPr id="34" name="Picture 4" descr="pre_field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invGray">
              <a:xfrm>
                <a:off x="659" y="644"/>
                <a:ext cx="4442" cy="3031"/>
              </a:xfrm>
              <a:prstGeom prst="rect">
                <a:avLst/>
              </a:prstGeom>
              <a:solidFill>
                <a:srgbClr val="000066"/>
              </a:solidFill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5" name="Text Box 5"/>
              <p:cNvSpPr txBox="1">
                <a:spLocks noChangeArrowheads="1"/>
              </p:cNvSpPr>
              <p:nvPr/>
            </p:nvSpPr>
            <p:spPr bwMode="invGray">
              <a:xfrm>
                <a:off x="2352" y="2044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36" name="Text Box 6"/>
              <p:cNvSpPr txBox="1">
                <a:spLocks noChangeArrowheads="1"/>
              </p:cNvSpPr>
              <p:nvPr/>
            </p:nvSpPr>
            <p:spPr bwMode="invGray">
              <a:xfrm>
                <a:off x="3936" y="2044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37" name="Text Box 7"/>
              <p:cNvSpPr txBox="1">
                <a:spLocks noChangeArrowheads="1"/>
              </p:cNvSpPr>
              <p:nvPr/>
            </p:nvSpPr>
            <p:spPr bwMode="invGray">
              <a:xfrm>
                <a:off x="3360" y="1056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38" name="Oval 8"/>
              <p:cNvSpPr>
                <a:spLocks noChangeArrowheads="1"/>
              </p:cNvSpPr>
              <p:nvPr/>
            </p:nvSpPr>
            <p:spPr bwMode="invGray">
              <a:xfrm>
                <a:off x="3264" y="2256"/>
                <a:ext cx="48" cy="48"/>
              </a:xfrm>
              <a:prstGeom prst="ellips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Text Box 9"/>
              <p:cNvSpPr txBox="1">
                <a:spLocks noChangeArrowheads="1"/>
              </p:cNvSpPr>
              <p:nvPr/>
            </p:nvSpPr>
            <p:spPr bwMode="invGray">
              <a:xfrm>
                <a:off x="3264" y="2160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40" name="Oval 10"/>
              <p:cNvSpPr>
                <a:spLocks noChangeArrowheads="1"/>
              </p:cNvSpPr>
              <p:nvPr/>
            </p:nvSpPr>
            <p:spPr bwMode="invGray">
              <a:xfrm>
                <a:off x="3360" y="1152"/>
                <a:ext cx="48" cy="48"/>
              </a:xfrm>
              <a:prstGeom prst="ellips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" name="Group 11"/>
            <p:cNvGrpSpPr>
              <a:grpSpLocks/>
            </p:cNvGrpSpPr>
            <p:nvPr/>
          </p:nvGrpSpPr>
          <p:grpSpPr bwMode="auto">
            <a:xfrm>
              <a:off x="1632" y="1104"/>
              <a:ext cx="1632" cy="1680"/>
              <a:chOff x="1632" y="1104"/>
              <a:chExt cx="1632" cy="1680"/>
            </a:xfrm>
          </p:grpSpPr>
          <p:sp>
            <p:nvSpPr>
              <p:cNvPr id="26" name="Line 12"/>
              <p:cNvSpPr>
                <a:spLocks noChangeShapeType="1"/>
              </p:cNvSpPr>
              <p:nvPr/>
            </p:nvSpPr>
            <p:spPr bwMode="invGray">
              <a:xfrm rot="9200055">
                <a:off x="1632" y="2352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13"/>
              <p:cNvSpPr>
                <a:spLocks noChangeShapeType="1"/>
              </p:cNvSpPr>
              <p:nvPr/>
            </p:nvSpPr>
            <p:spPr bwMode="invGray">
              <a:xfrm rot="27754911">
                <a:off x="2184" y="2759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14"/>
              <p:cNvSpPr>
                <a:spLocks noChangeShapeType="1"/>
              </p:cNvSpPr>
              <p:nvPr/>
            </p:nvSpPr>
            <p:spPr bwMode="invGray">
              <a:xfrm rot="24958715">
                <a:off x="2856" y="2759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15"/>
              <p:cNvSpPr>
                <a:spLocks noChangeShapeType="1"/>
              </p:cNvSpPr>
              <p:nvPr/>
            </p:nvSpPr>
            <p:spPr bwMode="invGray">
              <a:xfrm rot="12435494">
                <a:off x="1632" y="1679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Line 16"/>
              <p:cNvSpPr>
                <a:spLocks noChangeShapeType="1"/>
              </p:cNvSpPr>
              <p:nvPr/>
            </p:nvSpPr>
            <p:spPr bwMode="invGray">
              <a:xfrm rot="15447160">
                <a:off x="2088" y="1127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17"/>
              <p:cNvSpPr>
                <a:spLocks noChangeShapeType="1"/>
              </p:cNvSpPr>
              <p:nvPr/>
            </p:nvSpPr>
            <p:spPr bwMode="invGray">
              <a:xfrm rot="18571381">
                <a:off x="2856" y="1175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18"/>
              <p:cNvSpPr>
                <a:spLocks noChangeShapeType="1"/>
              </p:cNvSpPr>
              <p:nvPr/>
            </p:nvSpPr>
            <p:spPr bwMode="invGray">
              <a:xfrm rot="20938085">
                <a:off x="3216" y="1728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19"/>
              <p:cNvSpPr>
                <a:spLocks noChangeShapeType="1"/>
              </p:cNvSpPr>
              <p:nvPr/>
            </p:nvSpPr>
            <p:spPr bwMode="invGray">
              <a:xfrm rot="21953258">
                <a:off x="3216" y="2256"/>
                <a:ext cx="4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" name="Oval 21"/>
          <p:cNvSpPr>
            <a:spLocks noChangeArrowheads="1"/>
          </p:cNvSpPr>
          <p:nvPr/>
        </p:nvSpPr>
        <p:spPr bwMode="auto">
          <a:xfrm>
            <a:off x="4482907" y="5615464"/>
            <a:ext cx="2209800" cy="9906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130" y="240747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45" grpId="0" autoUpdateAnimBg="0"/>
      <p:bldP spid="4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54012" y="1325849"/>
            <a:ext cx="5159375" cy="3520501"/>
            <a:chOff x="720" y="288"/>
            <a:chExt cx="4442" cy="3031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20" y="288"/>
              <a:ext cx="4442" cy="3031"/>
              <a:chOff x="659" y="644"/>
              <a:chExt cx="4442" cy="3031"/>
            </a:xfrm>
          </p:grpSpPr>
          <p:pic>
            <p:nvPicPr>
              <p:cNvPr id="132100" name="Picture 4" descr="pre_field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59" y="644"/>
                <a:ext cx="4442" cy="3031"/>
              </a:xfrm>
              <a:prstGeom prst="rect">
                <a:avLst/>
              </a:prstGeom>
              <a:noFill/>
            </p:spPr>
          </p:pic>
          <p:sp>
            <p:nvSpPr>
              <p:cNvPr id="132101" name="Text Box 5"/>
              <p:cNvSpPr txBox="1">
                <a:spLocks noChangeArrowheads="1"/>
              </p:cNvSpPr>
              <p:nvPr/>
            </p:nvSpPr>
            <p:spPr bwMode="auto">
              <a:xfrm>
                <a:off x="2352" y="2044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132102" name="Text Box 6"/>
              <p:cNvSpPr txBox="1">
                <a:spLocks noChangeArrowheads="1"/>
              </p:cNvSpPr>
              <p:nvPr/>
            </p:nvSpPr>
            <p:spPr bwMode="auto">
              <a:xfrm>
                <a:off x="3936" y="2044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132103" name="Text Box 7"/>
              <p:cNvSpPr txBox="1">
                <a:spLocks noChangeArrowheads="1"/>
              </p:cNvSpPr>
              <p:nvPr/>
            </p:nvSpPr>
            <p:spPr bwMode="auto">
              <a:xfrm>
                <a:off x="3360" y="1056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132104" name="Oval 8"/>
              <p:cNvSpPr>
                <a:spLocks noChangeArrowheads="1"/>
              </p:cNvSpPr>
              <p:nvPr/>
            </p:nvSpPr>
            <p:spPr bwMode="auto">
              <a:xfrm>
                <a:off x="3264" y="2256"/>
                <a:ext cx="48" cy="48"/>
              </a:xfrm>
              <a:prstGeom prst="ellipse">
                <a:avLst/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05" name="Text Box 9"/>
              <p:cNvSpPr txBox="1">
                <a:spLocks noChangeArrowheads="1"/>
              </p:cNvSpPr>
              <p:nvPr/>
            </p:nvSpPr>
            <p:spPr bwMode="auto">
              <a:xfrm>
                <a:off x="3264" y="2160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132106" name="Oval 10"/>
              <p:cNvSpPr>
                <a:spLocks noChangeArrowheads="1"/>
              </p:cNvSpPr>
              <p:nvPr/>
            </p:nvSpPr>
            <p:spPr bwMode="auto">
              <a:xfrm>
                <a:off x="3360" y="1152"/>
                <a:ext cx="48" cy="48"/>
              </a:xfrm>
              <a:prstGeom prst="ellipse">
                <a:avLst/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680" y="1056"/>
              <a:ext cx="1632" cy="1680"/>
              <a:chOff x="1632" y="1104"/>
              <a:chExt cx="1632" cy="1680"/>
            </a:xfrm>
          </p:grpSpPr>
          <p:sp>
            <p:nvSpPr>
              <p:cNvPr id="132108" name="Line 12"/>
              <p:cNvSpPr>
                <a:spLocks noChangeShapeType="1"/>
              </p:cNvSpPr>
              <p:nvPr/>
            </p:nvSpPr>
            <p:spPr bwMode="auto">
              <a:xfrm rot="9200055">
                <a:off x="1632" y="2352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09" name="Line 13"/>
              <p:cNvSpPr>
                <a:spLocks noChangeShapeType="1"/>
              </p:cNvSpPr>
              <p:nvPr/>
            </p:nvSpPr>
            <p:spPr bwMode="auto">
              <a:xfrm rot="27754911">
                <a:off x="2184" y="2759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10" name="Line 14"/>
              <p:cNvSpPr>
                <a:spLocks noChangeShapeType="1"/>
              </p:cNvSpPr>
              <p:nvPr/>
            </p:nvSpPr>
            <p:spPr bwMode="auto">
              <a:xfrm rot="24958715">
                <a:off x="2856" y="2759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11" name="Line 15"/>
              <p:cNvSpPr>
                <a:spLocks noChangeShapeType="1"/>
              </p:cNvSpPr>
              <p:nvPr/>
            </p:nvSpPr>
            <p:spPr bwMode="auto">
              <a:xfrm rot="12435494">
                <a:off x="1632" y="1679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12" name="Line 16"/>
              <p:cNvSpPr>
                <a:spLocks noChangeShapeType="1"/>
              </p:cNvSpPr>
              <p:nvPr/>
            </p:nvSpPr>
            <p:spPr bwMode="auto">
              <a:xfrm rot="15447160">
                <a:off x="2088" y="1127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13" name="Line 17"/>
              <p:cNvSpPr>
                <a:spLocks noChangeShapeType="1"/>
              </p:cNvSpPr>
              <p:nvPr/>
            </p:nvSpPr>
            <p:spPr bwMode="auto">
              <a:xfrm rot="18571381">
                <a:off x="2856" y="1175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14" name="Line 18"/>
              <p:cNvSpPr>
                <a:spLocks noChangeShapeType="1"/>
              </p:cNvSpPr>
              <p:nvPr/>
            </p:nvSpPr>
            <p:spPr bwMode="auto">
              <a:xfrm rot="20938085">
                <a:off x="3216" y="1728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15" name="Line 19"/>
              <p:cNvSpPr>
                <a:spLocks noChangeShapeType="1"/>
              </p:cNvSpPr>
              <p:nvPr/>
            </p:nvSpPr>
            <p:spPr bwMode="auto">
              <a:xfrm rot="21953258">
                <a:off x="3216" y="2256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32116" name="Rectangle 20"/>
          <p:cNvSpPr>
            <a:spLocks noGrp="1" noChangeArrowheads="1"/>
          </p:cNvSpPr>
          <p:nvPr>
            <p:ph type="title"/>
          </p:nvPr>
        </p:nvSpPr>
        <p:spPr>
          <a:xfrm>
            <a:off x="274532" y="261938"/>
            <a:ext cx="2209800" cy="914400"/>
          </a:xfrm>
        </p:spPr>
        <p:txBody>
          <a:bodyPr/>
          <a:lstStyle/>
          <a:p>
            <a:r>
              <a:rPr lang="en-US" dirty="0" smtClean="0"/>
              <a:t>Checkpoint</a:t>
            </a:r>
            <a:endParaRPr lang="en-US" dirty="0"/>
          </a:p>
        </p:txBody>
      </p:sp>
      <p:sp>
        <p:nvSpPr>
          <p:cNvPr id="132117" name="Text Box 21"/>
          <p:cNvSpPr txBox="1">
            <a:spLocks noChangeArrowheads="1"/>
          </p:cNvSpPr>
          <p:nvPr/>
        </p:nvSpPr>
        <p:spPr bwMode="auto">
          <a:xfrm>
            <a:off x="533400" y="5257800"/>
            <a:ext cx="75438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The magnitude of the electric field at point X is greater than at point Y</a:t>
            </a:r>
            <a:r>
              <a:rPr lang="en-US" sz="2400"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	1) True		2) False	</a:t>
            </a:r>
          </a:p>
        </p:txBody>
      </p:sp>
      <p:sp>
        <p:nvSpPr>
          <p:cNvPr id="132118" name="Oval 22"/>
          <p:cNvSpPr>
            <a:spLocks noChangeArrowheads="1"/>
          </p:cNvSpPr>
          <p:nvPr/>
        </p:nvSpPr>
        <p:spPr bwMode="auto">
          <a:xfrm>
            <a:off x="2971800" y="5715000"/>
            <a:ext cx="1905000" cy="6096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119" name="Text Box 23"/>
          <p:cNvSpPr txBox="1">
            <a:spLocks noChangeArrowheads="1"/>
          </p:cNvSpPr>
          <p:nvPr/>
        </p:nvSpPr>
        <p:spPr bwMode="auto">
          <a:xfrm>
            <a:off x="5105400" y="57912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CC99"/>
                </a:solidFill>
                <a:latin typeface="Times New Roman" pitchFamily="18" charset="0"/>
              </a:rPr>
              <a:t>Density of field lines gives E</a:t>
            </a:r>
          </a:p>
        </p:txBody>
      </p:sp>
      <p:sp>
        <p:nvSpPr>
          <p:cNvPr id="132120" name="Line 24"/>
          <p:cNvSpPr>
            <a:spLocks noChangeShapeType="1"/>
          </p:cNvSpPr>
          <p:nvPr/>
        </p:nvSpPr>
        <p:spPr bwMode="auto">
          <a:xfrm>
            <a:off x="3407591" y="2902268"/>
            <a:ext cx="27876" cy="657676"/>
          </a:xfrm>
          <a:prstGeom prst="line">
            <a:avLst/>
          </a:prstGeom>
          <a:noFill/>
          <a:ln w="9525">
            <a:solidFill>
              <a:srgbClr val="00CC99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1" name="Line 25"/>
          <p:cNvSpPr>
            <a:spLocks noChangeShapeType="1"/>
          </p:cNvSpPr>
          <p:nvPr/>
        </p:nvSpPr>
        <p:spPr bwMode="auto">
          <a:xfrm>
            <a:off x="3515267" y="1819500"/>
            <a:ext cx="0" cy="1117831"/>
          </a:xfrm>
          <a:prstGeom prst="line">
            <a:avLst/>
          </a:prstGeom>
          <a:noFill/>
          <a:ln w="9525">
            <a:solidFill>
              <a:srgbClr val="00CC99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2" name="Text Box 26"/>
          <p:cNvSpPr txBox="1">
            <a:spLocks noChangeArrowheads="1"/>
          </p:cNvSpPr>
          <p:nvPr/>
        </p:nvSpPr>
        <p:spPr bwMode="auto">
          <a:xfrm>
            <a:off x="1430338" y="6192798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32123" name="Rectangle 27"/>
          <p:cNvSpPr>
            <a:spLocks noChangeArrowheads="1"/>
          </p:cNvSpPr>
          <p:nvPr/>
        </p:nvSpPr>
        <p:spPr bwMode="auto">
          <a:xfrm>
            <a:off x="533400" y="4430425"/>
            <a:ext cx="5159375" cy="831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</a:rPr>
              <a:t>The electric field is stronger when the </a:t>
            </a:r>
          </a:p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</a:rPr>
              <a:t>lines are located closer to one another.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835" y="253277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212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212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212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212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2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2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2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2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18" grpId="0" animBg="1"/>
      <p:bldP spid="132119" grpId="0" autoUpdateAnimBg="0"/>
      <p:bldP spid="132120" grpId="0" animBg="1"/>
      <p:bldP spid="132121" grpId="0" animBg="1"/>
      <p:bldP spid="132123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52599"/>
          </a:xfrm>
        </p:spPr>
        <p:txBody>
          <a:bodyPr>
            <a:normAutofit/>
          </a:bodyPr>
          <a:lstStyle/>
          <a:p>
            <a:pPr algn="l"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Compare the magnitude of the electric field at point A and B</a:t>
            </a:r>
            <a:r>
              <a:rPr lang="en-US" sz="48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4000" dirty="0" smtClean="0">
                <a:latin typeface="Times New Roman" pitchFamily="18" charset="0"/>
              </a:rPr>
              <a:t>	</a:t>
            </a:r>
            <a:endParaRPr lang="en-US" sz="4000" dirty="0">
              <a:latin typeface="Times New Roman" pitchFamily="18" charset="0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473847195"/>
              </p:ext>
            </p:extLst>
          </p:nvPr>
        </p:nvGraphicFramePr>
        <p:xfrm>
          <a:off x="3725264" y="1302272"/>
          <a:ext cx="5094300" cy="4509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Chart" r:id="rId6" imgW="4648335" imgH="4114800" progId="MSGraph.Chart.8">
                  <p:embed followColorScheme="full"/>
                </p:oleObj>
              </mc:Choice>
              <mc:Fallback>
                <p:oleObj name="Chart" r:id="rId6" imgW="4648335" imgH="4114800" progId="MSGraph.Chart.8">
                  <p:embed followColorScheme="full"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264" y="1302272"/>
                        <a:ext cx="5094300" cy="450970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609600" y="3886200"/>
            <a:ext cx="5668705" cy="1981200"/>
            <a:chOff x="2590800" y="2362200"/>
            <a:chExt cx="4583113" cy="1601788"/>
          </a:xfrm>
        </p:grpSpPr>
        <p:sp>
          <p:nvSpPr>
            <p:cNvPr id="6" name="Line 2064"/>
            <p:cNvSpPr>
              <a:spLocks noChangeShapeType="1"/>
            </p:cNvSpPr>
            <p:nvPr/>
          </p:nvSpPr>
          <p:spPr bwMode="auto">
            <a:xfrm flipH="1">
              <a:off x="5334000" y="2955090"/>
              <a:ext cx="152400" cy="158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23"/>
            <p:cNvGrpSpPr/>
            <p:nvPr/>
          </p:nvGrpSpPr>
          <p:grpSpPr>
            <a:xfrm>
              <a:off x="2590800" y="2362200"/>
              <a:ext cx="4583113" cy="1600200"/>
              <a:chOff x="2667000" y="1371600"/>
              <a:chExt cx="4583113" cy="1600200"/>
            </a:xfrm>
          </p:grpSpPr>
          <p:grpSp>
            <p:nvGrpSpPr>
              <p:cNvPr id="8" name="Group 22"/>
              <p:cNvGrpSpPr/>
              <p:nvPr/>
            </p:nvGrpSpPr>
            <p:grpSpPr>
              <a:xfrm>
                <a:off x="2667000" y="1371600"/>
                <a:ext cx="4583113" cy="1600200"/>
                <a:chOff x="2667000" y="1371600"/>
                <a:chExt cx="4583113" cy="1600200"/>
              </a:xfrm>
            </p:grpSpPr>
            <p:sp>
              <p:nvSpPr>
                <p:cNvPr id="10" name="Oval 2057"/>
                <p:cNvSpPr>
                  <a:spLocks noChangeArrowheads="1"/>
                </p:cNvSpPr>
                <p:nvPr/>
              </p:nvSpPr>
              <p:spPr bwMode="auto">
                <a:xfrm>
                  <a:off x="4524375" y="2847975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1" name="Group 21"/>
                <p:cNvGrpSpPr/>
                <p:nvPr/>
              </p:nvGrpSpPr>
              <p:grpSpPr>
                <a:xfrm>
                  <a:off x="2667000" y="1371600"/>
                  <a:ext cx="4583113" cy="1600200"/>
                  <a:chOff x="2209800" y="2209800"/>
                  <a:chExt cx="4583113" cy="1600200"/>
                </a:xfrm>
              </p:grpSpPr>
              <p:sp>
                <p:nvSpPr>
                  <p:cNvPr id="12" name="Oval 2056"/>
                  <p:cNvSpPr>
                    <a:spLocks noChangeArrowheads="1"/>
                  </p:cNvSpPr>
                  <p:nvPr/>
                </p:nvSpPr>
                <p:spPr bwMode="auto">
                  <a:xfrm>
                    <a:off x="4038600" y="2590800"/>
                    <a:ext cx="76200" cy="76200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3" name="Group 20"/>
                  <p:cNvGrpSpPr/>
                  <p:nvPr/>
                </p:nvGrpSpPr>
                <p:grpSpPr>
                  <a:xfrm>
                    <a:off x="2209800" y="2209800"/>
                    <a:ext cx="4583113" cy="1600200"/>
                    <a:chOff x="2209800" y="2209800"/>
                    <a:chExt cx="4583113" cy="1600200"/>
                  </a:xfrm>
                </p:grpSpPr>
                <p:sp>
                  <p:nvSpPr>
                    <p:cNvPr id="14" name="Freeform 2060"/>
                    <p:cNvSpPr>
                      <a:spLocks/>
                    </p:cNvSpPr>
                    <p:nvPr/>
                  </p:nvSpPr>
                  <p:spPr bwMode="auto">
                    <a:xfrm>
                      <a:off x="2286000" y="2462213"/>
                      <a:ext cx="4506913" cy="28098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161"/>
                        </a:cxn>
                        <a:cxn ang="0">
                          <a:pos x="770" y="23"/>
                        </a:cxn>
                        <a:cxn ang="0">
                          <a:pos x="1608" y="23"/>
                        </a:cxn>
                        <a:cxn ang="0">
                          <a:pos x="2213" y="67"/>
                        </a:cxn>
                        <a:cxn ang="0">
                          <a:pos x="2736" y="161"/>
                        </a:cxn>
                        <a:cxn ang="0">
                          <a:pos x="2832" y="161"/>
                        </a:cxn>
                      </a:cxnLst>
                      <a:rect l="0" t="0" r="r" b="b"/>
                      <a:pathLst>
                        <a:path w="2839" h="177">
                          <a:moveTo>
                            <a:pt x="0" y="161"/>
                          </a:moveTo>
                          <a:cubicBezTo>
                            <a:pt x="128" y="138"/>
                            <a:pt x="502" y="46"/>
                            <a:pt x="770" y="23"/>
                          </a:cubicBezTo>
                          <a:cubicBezTo>
                            <a:pt x="1038" y="0"/>
                            <a:pt x="1368" y="16"/>
                            <a:pt x="1608" y="23"/>
                          </a:cubicBezTo>
                          <a:cubicBezTo>
                            <a:pt x="1848" y="30"/>
                            <a:pt x="2025" y="44"/>
                            <a:pt x="2213" y="67"/>
                          </a:cubicBezTo>
                          <a:cubicBezTo>
                            <a:pt x="2401" y="90"/>
                            <a:pt x="2633" y="145"/>
                            <a:pt x="2736" y="161"/>
                          </a:cubicBezTo>
                          <a:cubicBezTo>
                            <a:pt x="2839" y="177"/>
                            <a:pt x="2836" y="161"/>
                            <a:pt x="2832" y="161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" name="Line 20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410200" y="2358837"/>
                      <a:ext cx="7620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2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16" name="Group 19"/>
                    <p:cNvGrpSpPr/>
                    <p:nvPr/>
                  </p:nvGrpSpPr>
                  <p:grpSpPr>
                    <a:xfrm>
                      <a:off x="2209800" y="2209800"/>
                      <a:ext cx="4578350" cy="1600200"/>
                      <a:chOff x="2209800" y="2209800"/>
                      <a:chExt cx="4578350" cy="1600200"/>
                    </a:xfrm>
                  </p:grpSpPr>
                  <p:grpSp>
                    <p:nvGrpSpPr>
                      <p:cNvPr id="17" name="Group 205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209800" y="3810000"/>
                        <a:ext cx="4495800" cy="0"/>
                        <a:chOff x="960" y="2352"/>
                        <a:chExt cx="2832" cy="0"/>
                      </a:xfrm>
                    </p:grpSpPr>
                    <p:sp>
                      <p:nvSpPr>
                        <p:cNvPr id="24" name="Line 205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2352"/>
                          <a:ext cx="1440" cy="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2"/>
                          </a:solidFill>
                          <a:round/>
                          <a:headEnd/>
                          <a:tailEnd type="triangle" w="med" len="med"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5" name="Line 205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352" y="2352"/>
                          <a:ext cx="1440" cy="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8" name="Text Box 205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802063" y="3340100"/>
                        <a:ext cx="388937" cy="469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square"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400">
                            <a:latin typeface="Times New Roman" pitchFamily="18" charset="0"/>
                          </a:rPr>
                          <a:t>A</a:t>
                        </a:r>
                      </a:p>
                    </p:txBody>
                  </p:sp>
                  <p:sp>
                    <p:nvSpPr>
                      <p:cNvPr id="19" name="Text Box 205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657600" y="2209800"/>
                        <a:ext cx="512763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sz="2400">
                            <a:latin typeface="Times New Roman" pitchFamily="18" charset="0"/>
                          </a:rPr>
                          <a:t>B</a:t>
                        </a:r>
                      </a:p>
                    </p:txBody>
                  </p:sp>
                  <p:sp>
                    <p:nvSpPr>
                      <p:cNvPr id="20" name="Freeform 20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86000" y="2300288"/>
                        <a:ext cx="4502150" cy="29051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68"/>
                          </a:cxn>
                          <a:cxn ang="0">
                            <a:pos x="748" y="26"/>
                          </a:cxn>
                          <a:cxn ang="0">
                            <a:pos x="1630" y="11"/>
                          </a:cxn>
                          <a:cxn ang="0">
                            <a:pos x="2235" y="77"/>
                          </a:cxn>
                          <a:cxn ang="0">
                            <a:pos x="2736" y="168"/>
                          </a:cxn>
                          <a:cxn ang="0">
                            <a:pos x="2832" y="168"/>
                          </a:cxn>
                        </a:cxnLst>
                        <a:rect l="0" t="0" r="r" b="b"/>
                        <a:pathLst>
                          <a:path w="2836" h="183">
                            <a:moveTo>
                              <a:pt x="0" y="168"/>
                            </a:moveTo>
                            <a:cubicBezTo>
                              <a:pt x="125" y="144"/>
                              <a:pt x="476" y="52"/>
                              <a:pt x="748" y="26"/>
                            </a:cubicBezTo>
                            <a:cubicBezTo>
                              <a:pt x="1020" y="0"/>
                              <a:pt x="1382" y="3"/>
                              <a:pt x="1630" y="11"/>
                            </a:cubicBezTo>
                            <a:cubicBezTo>
                              <a:pt x="1878" y="19"/>
                              <a:pt x="2051" y="51"/>
                              <a:pt x="2235" y="77"/>
                            </a:cubicBezTo>
                            <a:cubicBezTo>
                              <a:pt x="2419" y="103"/>
                              <a:pt x="2637" y="153"/>
                              <a:pt x="2736" y="168"/>
                            </a:cubicBezTo>
                            <a:cubicBezTo>
                              <a:pt x="2835" y="183"/>
                              <a:pt x="2836" y="168"/>
                              <a:pt x="2832" y="16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chemeClr val="tx2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1" name="Freeform 206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9800" y="3124200"/>
                        <a:ext cx="4506913" cy="25558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47"/>
                          </a:cxn>
                          <a:cxn ang="0">
                            <a:pos x="755" y="22"/>
                          </a:cxn>
                          <a:cxn ang="0">
                            <a:pos x="1623" y="14"/>
                          </a:cxn>
                          <a:cxn ang="0">
                            <a:pos x="2213" y="65"/>
                          </a:cxn>
                          <a:cxn ang="0">
                            <a:pos x="2736" y="147"/>
                          </a:cxn>
                          <a:cxn ang="0">
                            <a:pos x="2832" y="147"/>
                          </a:cxn>
                        </a:cxnLst>
                        <a:rect l="0" t="0" r="r" b="b"/>
                        <a:pathLst>
                          <a:path w="2839" h="161">
                            <a:moveTo>
                              <a:pt x="0" y="147"/>
                            </a:moveTo>
                            <a:cubicBezTo>
                              <a:pt x="126" y="126"/>
                              <a:pt x="485" y="44"/>
                              <a:pt x="755" y="22"/>
                            </a:cubicBezTo>
                            <a:cubicBezTo>
                              <a:pt x="1025" y="0"/>
                              <a:pt x="1380" y="7"/>
                              <a:pt x="1623" y="14"/>
                            </a:cubicBezTo>
                            <a:cubicBezTo>
                              <a:pt x="1866" y="21"/>
                              <a:pt x="2028" y="43"/>
                              <a:pt x="2213" y="65"/>
                            </a:cubicBezTo>
                            <a:cubicBezTo>
                              <a:pt x="2398" y="87"/>
                              <a:pt x="2633" y="133"/>
                              <a:pt x="2736" y="147"/>
                            </a:cubicBezTo>
                            <a:cubicBezTo>
                              <a:pt x="2839" y="161"/>
                              <a:pt x="2836" y="147"/>
                              <a:pt x="2832" y="147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chemeClr val="tx2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" name="Freeform 20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9800" y="2743200"/>
                        <a:ext cx="4505325" cy="20637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20"/>
                          </a:cxn>
                          <a:cxn ang="0">
                            <a:pos x="763" y="16"/>
                          </a:cxn>
                          <a:cxn ang="0">
                            <a:pos x="1623" y="25"/>
                          </a:cxn>
                          <a:cxn ang="0">
                            <a:pos x="2221" y="61"/>
                          </a:cxn>
                          <a:cxn ang="0">
                            <a:pos x="2736" y="120"/>
                          </a:cxn>
                          <a:cxn ang="0">
                            <a:pos x="2832" y="120"/>
                          </a:cxn>
                        </a:cxnLst>
                        <a:rect l="0" t="0" r="r" b="b"/>
                        <a:pathLst>
                          <a:path w="2838" h="130">
                            <a:moveTo>
                              <a:pt x="0" y="120"/>
                            </a:moveTo>
                            <a:cubicBezTo>
                              <a:pt x="127" y="103"/>
                              <a:pt x="492" y="32"/>
                              <a:pt x="763" y="16"/>
                            </a:cubicBezTo>
                            <a:cubicBezTo>
                              <a:pt x="1034" y="0"/>
                              <a:pt x="1380" y="17"/>
                              <a:pt x="1623" y="25"/>
                            </a:cubicBezTo>
                            <a:cubicBezTo>
                              <a:pt x="1866" y="33"/>
                              <a:pt x="2036" y="45"/>
                              <a:pt x="2221" y="61"/>
                            </a:cubicBezTo>
                            <a:cubicBezTo>
                              <a:pt x="2406" y="77"/>
                              <a:pt x="2634" y="110"/>
                              <a:pt x="2736" y="120"/>
                            </a:cubicBezTo>
                            <a:cubicBezTo>
                              <a:pt x="2838" y="130"/>
                              <a:pt x="2836" y="120"/>
                              <a:pt x="2832" y="120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chemeClr val="tx2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3" name="Line 208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105400" y="2514600"/>
                        <a:ext cx="7620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2"/>
                        </a:solidFill>
                        <a:round/>
                        <a:headEnd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  <p:sp>
            <p:nvSpPr>
              <p:cNvPr id="9" name="Line 2085"/>
              <p:cNvSpPr>
                <a:spLocks noChangeShapeType="1"/>
              </p:cNvSpPr>
              <p:nvPr/>
            </p:nvSpPr>
            <p:spPr bwMode="auto">
              <a:xfrm>
                <a:off x="5410200" y="2335317"/>
                <a:ext cx="76200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76400"/>
            <a:ext cx="2590800" cy="1905000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>
                <a:latin typeface="Times New Roman" pitchFamily="18" charset="0"/>
              </a:rPr>
              <a:t>E</a:t>
            </a:r>
            <a:r>
              <a:rPr lang="en-US" baseline="-25000" dirty="0" smtClean="0">
                <a:latin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</a:rPr>
              <a:t>&gt; E</a:t>
            </a:r>
            <a:r>
              <a:rPr lang="en-US" baseline="-25000" dirty="0" smtClean="0">
                <a:latin typeface="Times New Roman" pitchFamily="18" charset="0"/>
              </a:rPr>
              <a:t>B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>
                <a:latin typeface="Times New Roman" pitchFamily="18" charset="0"/>
              </a:rPr>
              <a:t>E</a:t>
            </a:r>
            <a:r>
              <a:rPr lang="en-US" baseline="-25000" dirty="0" smtClean="0">
                <a:latin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</a:rPr>
              <a:t>= E</a:t>
            </a:r>
            <a:r>
              <a:rPr lang="en-US" baseline="-25000" dirty="0" smtClean="0">
                <a:latin typeface="Times New Roman" pitchFamily="18" charset="0"/>
              </a:rPr>
              <a:t>B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>
                <a:latin typeface="Times New Roman" pitchFamily="18" charset="0"/>
              </a:rPr>
              <a:t>E</a:t>
            </a:r>
            <a:r>
              <a:rPr lang="en-US" baseline="-25000" dirty="0" smtClean="0">
                <a:latin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</a:rPr>
              <a:t>&lt; E</a:t>
            </a:r>
            <a:r>
              <a:rPr lang="en-US" baseline="-25000" dirty="0" smtClean="0">
                <a:latin typeface="Times New Roman" pitchFamily="18" charset="0"/>
              </a:rPr>
              <a:t>B</a:t>
            </a:r>
            <a:endParaRPr lang="en-US" dirty="0"/>
          </a:p>
        </p:txBody>
      </p:sp>
      <p:sp>
        <p:nvSpPr>
          <p:cNvPr id="26" name="Oval 15"/>
          <p:cNvSpPr>
            <a:spLocks noChangeArrowheads="1"/>
          </p:cNvSpPr>
          <p:nvPr/>
        </p:nvSpPr>
        <p:spPr bwMode="auto">
          <a:xfrm>
            <a:off x="533400" y="2743200"/>
            <a:ext cx="1905000" cy="9144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 inside of conductor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7772400" cy="2971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Conductor </a:t>
            </a:r>
            <a:r>
              <a:rPr lang="en-US" dirty="0">
                <a:solidFill>
                  <a:schemeClr val="tx2"/>
                </a:solidFill>
                <a:sym typeface="Symbol" pitchFamily="18" charset="2"/>
              </a:rPr>
              <a:t></a:t>
            </a:r>
            <a:r>
              <a:rPr lang="en-US" dirty="0">
                <a:solidFill>
                  <a:schemeClr val="tx2"/>
                </a:solidFill>
              </a:rPr>
              <a:t> electrons free to move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Electrons feels electric force - will move until they feel no more force (F=0)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F=</a:t>
            </a:r>
            <a:r>
              <a:rPr lang="en-US" dirty="0" err="1"/>
              <a:t>qE</a:t>
            </a:r>
            <a:r>
              <a:rPr lang="en-US" dirty="0"/>
              <a:t>: if F=0 then E=0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2229E"/>
                </a:solidFill>
              </a:rPr>
              <a:t>E=0 inside a conductor </a:t>
            </a:r>
            <a:r>
              <a:rPr lang="en-US" sz="3600" b="1" dirty="0" smtClean="0">
                <a:solidFill>
                  <a:srgbClr val="22229E"/>
                </a:solidFill>
              </a:rPr>
              <a:t>(in electrostatics)</a:t>
            </a:r>
            <a:endParaRPr lang="en-US" sz="3600" b="1" dirty="0">
              <a:solidFill>
                <a:srgbClr val="22229E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139667" y="1344710"/>
            <a:ext cx="5466834" cy="3821670"/>
            <a:chOff x="-154" y="-207"/>
            <a:chExt cx="4535" cy="3031"/>
          </a:xfrm>
        </p:grpSpPr>
        <p:grpSp>
          <p:nvGrpSpPr>
            <p:cNvPr id="3" name="Group 1027"/>
            <p:cNvGrpSpPr>
              <a:grpSpLocks/>
            </p:cNvGrpSpPr>
            <p:nvPr/>
          </p:nvGrpSpPr>
          <p:grpSpPr bwMode="auto">
            <a:xfrm>
              <a:off x="-154" y="-207"/>
              <a:ext cx="4535" cy="3031"/>
              <a:chOff x="-215" y="149"/>
              <a:chExt cx="4535" cy="3031"/>
            </a:xfrm>
          </p:grpSpPr>
          <p:pic>
            <p:nvPicPr>
              <p:cNvPr id="103428" name="Picture 1028" descr="pre_field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invGray">
              <a:xfrm>
                <a:off x="-215" y="149"/>
                <a:ext cx="4442" cy="3031"/>
              </a:xfrm>
              <a:prstGeom prst="rect">
                <a:avLst/>
              </a:prstGeom>
              <a:noFill/>
            </p:spPr>
          </p:pic>
          <p:sp>
            <p:nvSpPr>
              <p:cNvPr id="103429" name="Text Box 1029"/>
              <p:cNvSpPr txBox="1">
                <a:spLocks noChangeArrowheads="1"/>
              </p:cNvSpPr>
              <p:nvPr/>
            </p:nvSpPr>
            <p:spPr bwMode="invGray">
              <a:xfrm>
                <a:off x="2352" y="2044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103430" name="Text Box 1030"/>
              <p:cNvSpPr txBox="1">
                <a:spLocks noChangeArrowheads="1"/>
              </p:cNvSpPr>
              <p:nvPr/>
            </p:nvSpPr>
            <p:spPr bwMode="invGray">
              <a:xfrm>
                <a:off x="3936" y="2044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103431" name="Text Box 1031"/>
              <p:cNvSpPr txBox="1">
                <a:spLocks noChangeArrowheads="1"/>
              </p:cNvSpPr>
              <p:nvPr/>
            </p:nvSpPr>
            <p:spPr bwMode="invGray">
              <a:xfrm>
                <a:off x="3360" y="1056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FFFF00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103432" name="Oval 1032"/>
              <p:cNvSpPr>
                <a:spLocks noChangeArrowheads="1"/>
              </p:cNvSpPr>
              <p:nvPr/>
            </p:nvSpPr>
            <p:spPr bwMode="invGray">
              <a:xfrm>
                <a:off x="3264" y="2256"/>
                <a:ext cx="48" cy="48"/>
              </a:xfrm>
              <a:prstGeom prst="ellipse">
                <a:avLst/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33" name="Text Box 1033"/>
              <p:cNvSpPr txBox="1">
                <a:spLocks noChangeArrowheads="1"/>
              </p:cNvSpPr>
              <p:nvPr/>
            </p:nvSpPr>
            <p:spPr bwMode="invGray">
              <a:xfrm>
                <a:off x="3264" y="2160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103434" name="Oval 1034"/>
              <p:cNvSpPr>
                <a:spLocks noChangeArrowheads="1"/>
              </p:cNvSpPr>
              <p:nvPr/>
            </p:nvSpPr>
            <p:spPr bwMode="invGray">
              <a:xfrm>
                <a:off x="3360" y="1152"/>
                <a:ext cx="48" cy="48"/>
              </a:xfrm>
              <a:prstGeom prst="ellipse">
                <a:avLst/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035"/>
            <p:cNvGrpSpPr>
              <a:grpSpLocks/>
            </p:cNvGrpSpPr>
            <p:nvPr/>
          </p:nvGrpSpPr>
          <p:grpSpPr bwMode="auto">
            <a:xfrm>
              <a:off x="1680" y="1056"/>
              <a:ext cx="1632" cy="1680"/>
              <a:chOff x="1632" y="1104"/>
              <a:chExt cx="1632" cy="1680"/>
            </a:xfrm>
          </p:grpSpPr>
          <p:sp>
            <p:nvSpPr>
              <p:cNvPr id="103436" name="Line 1036"/>
              <p:cNvSpPr>
                <a:spLocks noChangeShapeType="1"/>
              </p:cNvSpPr>
              <p:nvPr/>
            </p:nvSpPr>
            <p:spPr bwMode="invGray">
              <a:xfrm rot="9200055">
                <a:off x="1632" y="2352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37" name="Line 1037"/>
              <p:cNvSpPr>
                <a:spLocks noChangeShapeType="1"/>
              </p:cNvSpPr>
              <p:nvPr/>
            </p:nvSpPr>
            <p:spPr bwMode="invGray">
              <a:xfrm rot="27754911">
                <a:off x="2184" y="2759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38" name="Line 1038"/>
              <p:cNvSpPr>
                <a:spLocks noChangeShapeType="1"/>
              </p:cNvSpPr>
              <p:nvPr/>
            </p:nvSpPr>
            <p:spPr bwMode="invGray">
              <a:xfrm rot="24958715">
                <a:off x="2856" y="2759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39" name="Line 1039"/>
              <p:cNvSpPr>
                <a:spLocks noChangeShapeType="1"/>
              </p:cNvSpPr>
              <p:nvPr/>
            </p:nvSpPr>
            <p:spPr bwMode="invGray">
              <a:xfrm rot="12435494">
                <a:off x="1632" y="1679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40" name="Line 1040"/>
              <p:cNvSpPr>
                <a:spLocks noChangeShapeType="1"/>
              </p:cNvSpPr>
              <p:nvPr/>
            </p:nvSpPr>
            <p:spPr bwMode="invGray">
              <a:xfrm rot="15447160">
                <a:off x="2088" y="1127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41" name="Line 1041"/>
              <p:cNvSpPr>
                <a:spLocks noChangeShapeType="1"/>
              </p:cNvSpPr>
              <p:nvPr/>
            </p:nvSpPr>
            <p:spPr bwMode="invGray">
              <a:xfrm rot="18571381">
                <a:off x="2856" y="1175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42" name="Line 1042"/>
              <p:cNvSpPr>
                <a:spLocks noChangeShapeType="1"/>
              </p:cNvSpPr>
              <p:nvPr/>
            </p:nvSpPr>
            <p:spPr bwMode="invGray">
              <a:xfrm rot="20938085">
                <a:off x="3216" y="1728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43" name="Line 1043"/>
              <p:cNvSpPr>
                <a:spLocks noChangeShapeType="1"/>
              </p:cNvSpPr>
              <p:nvPr/>
            </p:nvSpPr>
            <p:spPr bwMode="invGray">
              <a:xfrm rot="21953258">
                <a:off x="3216" y="2256"/>
                <a:ext cx="48" cy="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3444" name="Rectangle 1044"/>
          <p:cNvSpPr>
            <a:spLocks noGrp="1" noChangeArrowheads="1"/>
          </p:cNvSpPr>
          <p:nvPr>
            <p:ph type="title"/>
          </p:nvPr>
        </p:nvSpPr>
        <p:spPr>
          <a:xfrm>
            <a:off x="48608" y="457200"/>
            <a:ext cx="2514600" cy="762000"/>
          </a:xfrm>
        </p:spPr>
        <p:txBody>
          <a:bodyPr/>
          <a:lstStyle/>
          <a:p>
            <a:r>
              <a:rPr lang="en-US" dirty="0" smtClean="0"/>
              <a:t>Checkpoint</a:t>
            </a:r>
            <a:endParaRPr lang="en-US" dirty="0"/>
          </a:p>
        </p:txBody>
      </p:sp>
      <p:sp>
        <p:nvSpPr>
          <p:cNvPr id="103445" name="Text Box 1045"/>
          <p:cNvSpPr txBox="1">
            <a:spLocks noChangeArrowheads="1"/>
          </p:cNvSpPr>
          <p:nvPr/>
        </p:nvSpPr>
        <p:spPr bwMode="auto">
          <a:xfrm>
            <a:off x="457200" y="5257800"/>
            <a:ext cx="80010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</a:rPr>
              <a:t>"Charge A" is actually a small, charged metal ball (a conductor). The magnitude of the electric field </a:t>
            </a:r>
            <a:r>
              <a:rPr lang="en-US" sz="2000" b="1" u="sng" dirty="0">
                <a:solidFill>
                  <a:schemeClr val="tx2"/>
                </a:solidFill>
                <a:latin typeface="Times New Roman" pitchFamily="18" charset="0"/>
              </a:rPr>
              <a:t>inside the ball</a:t>
            </a: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</a:rPr>
              <a:t> is: </a:t>
            </a:r>
            <a:endParaRPr lang="en-US" sz="24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	(1) Negative 		(2) Zero	       (3) Positive</a:t>
            </a:r>
          </a:p>
        </p:txBody>
      </p:sp>
      <p:sp>
        <p:nvSpPr>
          <p:cNvPr id="103451" name="Text Box 1051"/>
          <p:cNvSpPr txBox="1">
            <a:spLocks noChangeArrowheads="1"/>
          </p:cNvSpPr>
          <p:nvPr/>
        </p:nvSpPr>
        <p:spPr bwMode="auto">
          <a:xfrm>
            <a:off x="1524000" y="62484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" name="Oval 22"/>
          <p:cNvSpPr>
            <a:spLocks noChangeArrowheads="1"/>
          </p:cNvSpPr>
          <p:nvPr/>
        </p:nvSpPr>
        <p:spPr bwMode="auto">
          <a:xfrm>
            <a:off x="3810000" y="5979458"/>
            <a:ext cx="1905000" cy="6096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20051651">
            <a:off x="5715001" y="4340244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a static situation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196" y="221017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57150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Three Charges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0" y="3429000"/>
            <a:ext cx="3048000" cy="2133600"/>
            <a:chOff x="2784" y="2256"/>
            <a:chExt cx="1920" cy="1344"/>
          </a:xfrm>
        </p:grpSpPr>
        <p:sp>
          <p:nvSpPr>
            <p:cNvPr id="163844" name="Oval 4"/>
            <p:cNvSpPr>
              <a:spLocks noChangeArrowheads="1"/>
            </p:cNvSpPr>
            <p:nvPr/>
          </p:nvSpPr>
          <p:spPr bwMode="auto">
            <a:xfrm>
              <a:off x="3648" y="2256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45" name="Oval 5"/>
            <p:cNvSpPr>
              <a:spLocks noChangeArrowheads="1"/>
            </p:cNvSpPr>
            <p:nvPr/>
          </p:nvSpPr>
          <p:spPr bwMode="auto">
            <a:xfrm>
              <a:off x="2784" y="3408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46" name="Line 6"/>
            <p:cNvSpPr>
              <a:spLocks noChangeShapeType="1"/>
            </p:cNvSpPr>
            <p:nvPr/>
          </p:nvSpPr>
          <p:spPr bwMode="auto">
            <a:xfrm>
              <a:off x="3744" y="235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847" name="Oval 7"/>
            <p:cNvSpPr>
              <a:spLocks noChangeArrowheads="1"/>
            </p:cNvSpPr>
            <p:nvPr/>
          </p:nvSpPr>
          <p:spPr bwMode="auto">
            <a:xfrm>
              <a:off x="4512" y="3408"/>
              <a:ext cx="192" cy="192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48" name="Line 8"/>
            <p:cNvSpPr>
              <a:spLocks noChangeShapeType="1"/>
            </p:cNvSpPr>
            <p:nvPr/>
          </p:nvSpPr>
          <p:spPr bwMode="auto">
            <a:xfrm>
              <a:off x="2880" y="3504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49" name="Text Box 9"/>
          <p:cNvSpPr txBox="1">
            <a:spLocks noChangeArrowheads="1"/>
          </p:cNvSpPr>
          <p:nvPr/>
        </p:nvSpPr>
        <p:spPr bwMode="auto">
          <a:xfrm>
            <a:off x="7448550" y="55245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Q=-3.5 </a:t>
            </a:r>
            <a:r>
              <a:rPr lang="en-US" sz="200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63850" name="Text Box 10"/>
          <p:cNvSpPr txBox="1">
            <a:spLocks noChangeArrowheads="1"/>
          </p:cNvSpPr>
          <p:nvPr/>
        </p:nvSpPr>
        <p:spPr bwMode="auto">
          <a:xfrm>
            <a:off x="4905375" y="551815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Q=+7.0</a:t>
            </a:r>
            <a:r>
              <a:rPr lang="en-US" sz="200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63851" name="Text Box 11"/>
          <p:cNvSpPr txBox="1">
            <a:spLocks noChangeArrowheads="1"/>
          </p:cNvSpPr>
          <p:nvPr/>
        </p:nvSpPr>
        <p:spPr bwMode="auto">
          <a:xfrm>
            <a:off x="5715000" y="3032125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Q=+2.0</a:t>
            </a:r>
            <a:r>
              <a:rPr lang="en-US" sz="200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63852" name="Text Box 12"/>
          <p:cNvSpPr txBox="1">
            <a:spLocks noChangeArrowheads="1"/>
          </p:cNvSpPr>
          <p:nvPr/>
        </p:nvSpPr>
        <p:spPr bwMode="auto">
          <a:xfrm>
            <a:off x="6553200" y="53054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6 m</a:t>
            </a:r>
          </a:p>
        </p:txBody>
      </p:sp>
      <p:sp>
        <p:nvSpPr>
          <p:cNvPr id="163853" name="Text Box 13"/>
          <p:cNvSpPr txBox="1">
            <a:spLocks noChangeArrowheads="1"/>
          </p:cNvSpPr>
          <p:nvPr/>
        </p:nvSpPr>
        <p:spPr bwMode="auto">
          <a:xfrm rot="-5400000">
            <a:off x="6334126" y="41624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 m</a:t>
            </a:r>
          </a:p>
        </p:txBody>
      </p:sp>
      <p:sp>
        <p:nvSpPr>
          <p:cNvPr id="163854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7340600" cy="46482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Calculate force on +2</a:t>
            </a:r>
            <a:r>
              <a:rPr lang="en-US" sz="2400" dirty="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en-US" sz="2400" dirty="0">
                <a:solidFill>
                  <a:schemeClr val="tx2"/>
                </a:solidFill>
              </a:rPr>
              <a:t>C charge due to other two charges</a:t>
            </a:r>
          </a:p>
          <a:p>
            <a:pPr lvl="1"/>
            <a:r>
              <a:rPr lang="en-US" sz="2000" dirty="0"/>
              <a:t>Calculate force from +7</a:t>
            </a:r>
            <a:r>
              <a:rPr lang="en-US" sz="2000" dirty="0">
                <a:latin typeface="Symbol" pitchFamily="18" charset="2"/>
              </a:rPr>
              <a:t>m</a:t>
            </a:r>
            <a:r>
              <a:rPr lang="en-US" sz="2000" dirty="0"/>
              <a:t>C </a:t>
            </a:r>
            <a:r>
              <a:rPr lang="en-US" sz="2000" dirty="0" smtClean="0"/>
              <a:t>charge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Calculate </a:t>
            </a:r>
            <a:r>
              <a:rPr lang="en-US" sz="2000" dirty="0"/>
              <a:t>force from –3.5</a:t>
            </a:r>
            <a:r>
              <a:rPr lang="en-US" sz="2000" dirty="0">
                <a:latin typeface="Symbol" pitchFamily="18" charset="2"/>
              </a:rPr>
              <a:t>m</a:t>
            </a:r>
            <a:r>
              <a:rPr lang="en-US" sz="2000" dirty="0"/>
              <a:t>C </a:t>
            </a:r>
            <a:r>
              <a:rPr lang="en-US" sz="2000" dirty="0" smtClean="0"/>
              <a:t>charge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Add (VECTORS!)</a:t>
            </a:r>
          </a:p>
        </p:txBody>
      </p:sp>
      <p:sp>
        <p:nvSpPr>
          <p:cNvPr id="163855" name="WordArt 15"/>
          <p:cNvSpPr>
            <a:spLocks noChangeArrowheads="1" noChangeShapeType="1"/>
          </p:cNvSpPr>
          <p:nvPr/>
        </p:nvSpPr>
        <p:spPr bwMode="auto">
          <a:xfrm>
            <a:off x="381000" y="3810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 flipH="1" flipV="1">
            <a:off x="5105400" y="2819400"/>
            <a:ext cx="2971800" cy="2209800"/>
          </a:xfrm>
          <a:prstGeom prst="line">
            <a:avLst/>
          </a:prstGeom>
          <a:ln w="127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V="1">
            <a:off x="6629400" y="3810000"/>
            <a:ext cx="1828800" cy="1371600"/>
          </a:xfrm>
          <a:prstGeom prst="line">
            <a:avLst/>
          </a:prstGeom>
          <a:ln w="12700">
            <a:solidFill>
              <a:srgbClr val="22229E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63846" idx="0"/>
          </p:cNvCxnSpPr>
          <p:nvPr/>
        </p:nvCxnSpPr>
        <p:spPr>
          <a:xfrm rot="5400000" flipH="1" flipV="1">
            <a:off x="6705600" y="2667000"/>
            <a:ext cx="1066800" cy="7620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6781800" y="3657600"/>
            <a:ext cx="609600" cy="457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715000" y="3593432"/>
            <a:ext cx="2743200" cy="0"/>
          </a:xfrm>
          <a:prstGeom prst="line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63846" idx="0"/>
          </p:cNvCxnSpPr>
          <p:nvPr/>
        </p:nvCxnSpPr>
        <p:spPr>
          <a:xfrm rot="5400000" flipH="1">
            <a:off x="6210300" y="2933700"/>
            <a:ext cx="1295400" cy="0"/>
          </a:xfrm>
          <a:prstGeom prst="line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838200" y="2743200"/>
          <a:ext cx="305950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15" name="Equation" r:id="rId5" imgW="1930400" imgH="673100" progId="Equation.DSMT4">
                  <p:embed/>
                </p:oleObj>
              </mc:Choice>
              <mc:Fallback>
                <p:oleObj name="Equation" r:id="rId5" imgW="1930400" imgH="6731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43200"/>
                        <a:ext cx="305950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3886200" y="2967790"/>
          <a:ext cx="1468437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16" name="Equation" r:id="rId7" imgW="926698" imgH="203112" progId="Equation.DSMT4">
                  <p:embed/>
                </p:oleObj>
              </mc:Choice>
              <mc:Fallback>
                <p:oleObj name="Equation" r:id="rId7" imgW="926698" imgH="203112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967790"/>
                        <a:ext cx="1468437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6176210" y="2506580"/>
          <a:ext cx="126682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17" name="Equation" r:id="rId9" imgW="799753" imgH="203112" progId="Equation.DSMT4">
                  <p:embed/>
                </p:oleObj>
              </mc:Choice>
              <mc:Fallback>
                <p:oleObj name="Equation" r:id="rId9" imgW="799753" imgH="203112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210" y="2506580"/>
                        <a:ext cx="1266825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814388" y="4178300"/>
          <a:ext cx="32607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18" name="Equation" r:id="rId11" imgW="2057400" imgH="673100" progId="Equation.DSMT4">
                  <p:embed/>
                </p:oleObj>
              </mc:Choice>
              <mc:Fallback>
                <p:oleObj name="Equation" r:id="rId11" imgW="2057400" imgH="67310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8" y="4178300"/>
                        <a:ext cx="326072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4038600" y="4419600"/>
          <a:ext cx="1468438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19" name="Equation" r:id="rId13" imgW="926698" imgH="203112" progId="Equation.DSMT4">
                  <p:embed/>
                </p:oleObj>
              </mc:Choice>
              <mc:Fallback>
                <p:oleObj name="Equation" r:id="rId13" imgW="926698" imgH="203112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419600"/>
                        <a:ext cx="1468438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5729288" y="3810000"/>
          <a:ext cx="128746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20" name="Equation" r:id="rId15" imgW="812447" imgH="203112" progId="Equation.DSMT4">
                  <p:embed/>
                </p:oleObj>
              </mc:Choice>
              <mc:Fallback>
                <p:oleObj name="Equation" r:id="rId15" imgW="812447" imgH="203112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8" y="3810000"/>
                        <a:ext cx="1287462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4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 inside of </a:t>
            </a:r>
            <a:r>
              <a:rPr lang="en-US" dirty="0" smtClean="0">
                <a:solidFill>
                  <a:schemeClr val="tx1"/>
                </a:solidFill>
              </a:rPr>
              <a:t>conductor in electrostatics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41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772400" cy="29718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Conductor </a:t>
            </a:r>
            <a:r>
              <a:rPr lang="en-US" dirty="0">
                <a:solidFill>
                  <a:schemeClr val="tx2"/>
                </a:solidFill>
                <a:sym typeface="Symbol" pitchFamily="18" charset="2"/>
              </a:rPr>
              <a:t></a:t>
            </a:r>
            <a:r>
              <a:rPr lang="en-US" dirty="0">
                <a:solidFill>
                  <a:schemeClr val="tx2"/>
                </a:solidFill>
              </a:rPr>
              <a:t> electrons free to move</a:t>
            </a:r>
          </a:p>
          <a:p>
            <a:pPr lvl="1"/>
            <a:r>
              <a:rPr lang="en-US" dirty="0"/>
              <a:t>Electrons feel electric force - will move until they feel no more force (F=0)</a:t>
            </a:r>
          </a:p>
          <a:p>
            <a:pPr lvl="1"/>
            <a:r>
              <a:rPr lang="en-US" dirty="0"/>
              <a:t>F=</a:t>
            </a:r>
            <a:r>
              <a:rPr lang="en-US" dirty="0" err="1"/>
              <a:t>qE</a:t>
            </a:r>
            <a:r>
              <a:rPr lang="en-US" dirty="0"/>
              <a:t>: if F=0 then E=0</a:t>
            </a:r>
          </a:p>
          <a:p>
            <a:r>
              <a:rPr lang="en-US" dirty="0">
                <a:solidFill>
                  <a:schemeClr val="tx2"/>
                </a:solidFill>
              </a:rPr>
              <a:t>E=0 inside a conductor </a:t>
            </a:r>
            <a:r>
              <a:rPr lang="en-US" dirty="0" smtClean="0">
                <a:solidFill>
                  <a:schemeClr val="tx2"/>
                </a:solidFill>
              </a:rPr>
              <a:t>(in a static situation)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34148" name="Picture 1028" descr="conduct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3810000"/>
            <a:ext cx="5181600" cy="2687638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4644"/>
            <a:ext cx="8610600" cy="1144556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Recap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502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E Field has magnitude </a:t>
            </a:r>
            <a:r>
              <a:rPr lang="en-US" sz="2800" u="sng" dirty="0">
                <a:solidFill>
                  <a:schemeClr val="tx2"/>
                </a:solidFill>
              </a:rPr>
              <a:t>and</a:t>
            </a:r>
            <a:r>
              <a:rPr lang="en-US" sz="2800" dirty="0">
                <a:solidFill>
                  <a:schemeClr val="tx2"/>
                </a:solidFill>
              </a:rPr>
              <a:t> direction:</a:t>
            </a:r>
          </a:p>
          <a:p>
            <a:pPr lvl="1"/>
            <a:r>
              <a:rPr lang="en-US" dirty="0"/>
              <a:t>E</a:t>
            </a:r>
            <a:r>
              <a:rPr lang="en-US" dirty="0">
                <a:sym typeface="Symbol" pitchFamily="18" charset="2"/>
              </a:rPr>
              <a:t>F/q</a:t>
            </a:r>
          </a:p>
          <a:p>
            <a:pPr lvl="1"/>
            <a:r>
              <a:rPr lang="en-US" dirty="0"/>
              <a:t>Calculate just like Coulomb’s law</a:t>
            </a:r>
          </a:p>
          <a:p>
            <a:pPr lvl="1"/>
            <a:r>
              <a:rPr lang="en-US" dirty="0"/>
              <a:t>Careful when adding vectors</a:t>
            </a:r>
          </a:p>
          <a:p>
            <a:r>
              <a:rPr lang="en-US" sz="2800" dirty="0">
                <a:solidFill>
                  <a:schemeClr val="tx2"/>
                </a:solidFill>
              </a:rPr>
              <a:t>Electric Field Lines</a:t>
            </a:r>
          </a:p>
          <a:p>
            <a:pPr lvl="1"/>
            <a:r>
              <a:rPr lang="en-US" dirty="0"/>
              <a:t>Density gives strength (# proportional to charge.)</a:t>
            </a:r>
          </a:p>
          <a:p>
            <a:pPr lvl="1"/>
            <a:r>
              <a:rPr lang="en-US" dirty="0"/>
              <a:t>Arrow gives direction (Start + end on -)</a:t>
            </a:r>
          </a:p>
          <a:p>
            <a:r>
              <a:rPr lang="en-US" sz="2800" dirty="0">
                <a:solidFill>
                  <a:schemeClr val="tx2"/>
                </a:solidFill>
              </a:rPr>
              <a:t>Conductors</a:t>
            </a:r>
          </a:p>
          <a:p>
            <a:pPr lvl="1"/>
            <a:r>
              <a:rPr lang="en-US" dirty="0"/>
              <a:t>Electrons free to move </a:t>
            </a:r>
            <a:r>
              <a:rPr lang="en-US" dirty="0">
                <a:sym typeface="Symbol" pitchFamily="18" charset="2"/>
              </a:rPr>
              <a:t> E=0</a:t>
            </a:r>
            <a:r>
              <a:rPr lang="en-US" dirty="0"/>
              <a:t>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4644"/>
            <a:ext cx="3962400" cy="915956"/>
          </a:xfrm>
        </p:spPr>
        <p:txBody>
          <a:bodyPr/>
          <a:lstStyle/>
          <a:p>
            <a:r>
              <a:rPr lang="en-US" dirty="0" smtClean="0"/>
              <a:t>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/>
          <a:lstStyle/>
          <a:p>
            <a:r>
              <a:rPr lang="en-US" dirty="0" smtClean="0"/>
              <a:t>Read sections 19-6 &amp; 19-7</a:t>
            </a:r>
          </a:p>
          <a:p>
            <a:r>
              <a:rPr lang="en-US" dirty="0" smtClean="0"/>
              <a:t>Watch </a:t>
            </a:r>
            <a:r>
              <a:rPr lang="en-US" dirty="0" err="1" smtClean="0"/>
              <a:t>Prelecture</a:t>
            </a:r>
            <a:r>
              <a:rPr lang="en-US" dirty="0" smtClean="0"/>
              <a:t> 3 by 6am 1/15</a:t>
            </a:r>
          </a:p>
          <a:p>
            <a:r>
              <a:rPr lang="en-US" dirty="0" smtClean="0"/>
              <a:t>Complete Checkpoint 3 by 6 am 1/15</a:t>
            </a:r>
          </a:p>
          <a:p>
            <a:r>
              <a:rPr lang="en-US" dirty="0" smtClean="0"/>
              <a:t>Complete Homework 1 by 11pm 1/15</a:t>
            </a:r>
          </a:p>
          <a:p>
            <a:r>
              <a:rPr lang="en-US" dirty="0" smtClean="0"/>
              <a:t>Complete Homework 2 by 11pm 1/17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139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0"/>
            <a:ext cx="5715000" cy="762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Three Charges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0" y="3429000"/>
            <a:ext cx="3048000" cy="2133600"/>
            <a:chOff x="2784" y="2256"/>
            <a:chExt cx="1920" cy="1344"/>
          </a:xfrm>
        </p:grpSpPr>
        <p:sp>
          <p:nvSpPr>
            <p:cNvPr id="163844" name="Oval 4"/>
            <p:cNvSpPr>
              <a:spLocks noChangeArrowheads="1"/>
            </p:cNvSpPr>
            <p:nvPr/>
          </p:nvSpPr>
          <p:spPr bwMode="auto">
            <a:xfrm>
              <a:off x="3648" y="2256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45" name="Oval 5"/>
            <p:cNvSpPr>
              <a:spLocks noChangeArrowheads="1"/>
            </p:cNvSpPr>
            <p:nvPr/>
          </p:nvSpPr>
          <p:spPr bwMode="auto">
            <a:xfrm>
              <a:off x="2784" y="3408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46" name="Line 6"/>
            <p:cNvSpPr>
              <a:spLocks noChangeShapeType="1"/>
            </p:cNvSpPr>
            <p:nvPr/>
          </p:nvSpPr>
          <p:spPr bwMode="auto">
            <a:xfrm>
              <a:off x="3744" y="235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847" name="Oval 7"/>
            <p:cNvSpPr>
              <a:spLocks noChangeArrowheads="1"/>
            </p:cNvSpPr>
            <p:nvPr/>
          </p:nvSpPr>
          <p:spPr bwMode="auto">
            <a:xfrm>
              <a:off x="4512" y="3408"/>
              <a:ext cx="192" cy="192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48" name="Line 8"/>
            <p:cNvSpPr>
              <a:spLocks noChangeShapeType="1"/>
            </p:cNvSpPr>
            <p:nvPr/>
          </p:nvSpPr>
          <p:spPr bwMode="auto">
            <a:xfrm>
              <a:off x="2880" y="3504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49" name="Text Box 9"/>
          <p:cNvSpPr txBox="1">
            <a:spLocks noChangeArrowheads="1"/>
          </p:cNvSpPr>
          <p:nvPr/>
        </p:nvSpPr>
        <p:spPr bwMode="auto">
          <a:xfrm>
            <a:off x="7448550" y="55245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Q=-3.5 </a:t>
            </a:r>
            <a:r>
              <a:rPr lang="en-US" sz="200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63850" name="Text Box 10"/>
          <p:cNvSpPr txBox="1">
            <a:spLocks noChangeArrowheads="1"/>
          </p:cNvSpPr>
          <p:nvPr/>
        </p:nvSpPr>
        <p:spPr bwMode="auto">
          <a:xfrm>
            <a:off x="4905375" y="551815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Q=+7.0</a:t>
            </a:r>
            <a:r>
              <a:rPr lang="en-US" sz="200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63851" name="Text Box 11"/>
          <p:cNvSpPr txBox="1">
            <a:spLocks noChangeArrowheads="1"/>
          </p:cNvSpPr>
          <p:nvPr/>
        </p:nvSpPr>
        <p:spPr bwMode="auto">
          <a:xfrm>
            <a:off x="5715000" y="3032125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Q=+2.0</a:t>
            </a:r>
            <a:r>
              <a:rPr lang="en-US" sz="200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63852" name="Text Box 12"/>
          <p:cNvSpPr txBox="1">
            <a:spLocks noChangeArrowheads="1"/>
          </p:cNvSpPr>
          <p:nvPr/>
        </p:nvSpPr>
        <p:spPr bwMode="auto">
          <a:xfrm>
            <a:off x="6553200" y="53054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6 m</a:t>
            </a:r>
          </a:p>
        </p:txBody>
      </p:sp>
      <p:sp>
        <p:nvSpPr>
          <p:cNvPr id="163853" name="Text Box 13"/>
          <p:cNvSpPr txBox="1">
            <a:spLocks noChangeArrowheads="1"/>
          </p:cNvSpPr>
          <p:nvPr/>
        </p:nvSpPr>
        <p:spPr bwMode="auto">
          <a:xfrm rot="-5400000">
            <a:off x="6334126" y="41624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 m</a:t>
            </a:r>
          </a:p>
        </p:txBody>
      </p:sp>
      <p:sp>
        <p:nvSpPr>
          <p:cNvPr id="163854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7340600" cy="5105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Resolve each force into x and y components</a:t>
            </a: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Add the x-components &amp; the y-comp.</a:t>
            </a: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Use </a:t>
            </a:r>
            <a:r>
              <a:rPr lang="en-US" sz="2400" dirty="0" err="1" smtClean="0">
                <a:solidFill>
                  <a:schemeClr val="tx2"/>
                </a:solidFill>
              </a:rPr>
              <a:t>Pyth</a:t>
            </a:r>
            <a:r>
              <a:rPr lang="en-US" sz="2400" dirty="0" smtClean="0">
                <a:solidFill>
                  <a:schemeClr val="tx2"/>
                </a:solidFill>
              </a:rPr>
              <a:t>. Theorem &amp; Trigonometry</a:t>
            </a:r>
          </a:p>
          <a:p>
            <a:pPr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      to express in R,</a:t>
            </a:r>
            <a:r>
              <a:rPr lang="el-GR" sz="2400" dirty="0" smtClean="0">
                <a:solidFill>
                  <a:schemeClr val="tx2"/>
                </a:solidFill>
              </a:rPr>
              <a:t>θ</a:t>
            </a:r>
            <a:r>
              <a:rPr lang="en-US" sz="2400" dirty="0" smtClean="0">
                <a:solidFill>
                  <a:schemeClr val="tx2"/>
                </a:solidFill>
              </a:rPr>
              <a:t> notation</a:t>
            </a:r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</p:txBody>
      </p:sp>
      <p:sp>
        <p:nvSpPr>
          <p:cNvPr id="163855" name="WordArt 15"/>
          <p:cNvSpPr>
            <a:spLocks noChangeArrowheads="1" noChangeShapeType="1"/>
          </p:cNvSpPr>
          <p:nvPr/>
        </p:nvSpPr>
        <p:spPr bwMode="auto">
          <a:xfrm>
            <a:off x="381000" y="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 flipH="1" flipV="1">
            <a:off x="5105400" y="2819400"/>
            <a:ext cx="2971800" cy="2209800"/>
          </a:xfrm>
          <a:prstGeom prst="line">
            <a:avLst/>
          </a:prstGeom>
          <a:ln w="127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V="1">
            <a:off x="6629400" y="3810000"/>
            <a:ext cx="1828800" cy="1371600"/>
          </a:xfrm>
          <a:prstGeom prst="line">
            <a:avLst/>
          </a:prstGeom>
          <a:ln w="12700">
            <a:solidFill>
              <a:srgbClr val="22229E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63846" idx="0"/>
          </p:cNvCxnSpPr>
          <p:nvPr/>
        </p:nvCxnSpPr>
        <p:spPr>
          <a:xfrm rot="5400000" flipH="1" flipV="1">
            <a:off x="6705600" y="2667000"/>
            <a:ext cx="1066800" cy="7620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6781800" y="3657600"/>
            <a:ext cx="609600" cy="457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715000" y="3593432"/>
            <a:ext cx="2743200" cy="0"/>
          </a:xfrm>
          <a:prstGeom prst="line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63846" idx="0"/>
          </p:cNvCxnSpPr>
          <p:nvPr/>
        </p:nvCxnSpPr>
        <p:spPr>
          <a:xfrm rot="5400000" flipH="1">
            <a:off x="6210300" y="2933700"/>
            <a:ext cx="1295400" cy="0"/>
          </a:xfrm>
          <a:prstGeom prst="line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405062" y="1295400"/>
          <a:ext cx="41433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4" name="Equation" r:id="rId5" imgW="2616200" imgH="254000" progId="Equation.DSMT4">
                  <p:embed/>
                </p:oleObj>
              </mc:Choice>
              <mc:Fallback>
                <p:oleObj name="Equation" r:id="rId5" imgW="2616200" imgH="25400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62" y="1295400"/>
                        <a:ext cx="41433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6176210" y="2506580"/>
          <a:ext cx="126682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5" name="Equation" r:id="rId7" imgW="799753" imgH="203112" progId="Equation.DSMT4">
                  <p:embed/>
                </p:oleObj>
              </mc:Choice>
              <mc:Fallback>
                <p:oleObj name="Equation" r:id="rId7" imgW="799753" imgH="203112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210" y="2506580"/>
                        <a:ext cx="1266825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421342" y="2209800"/>
          <a:ext cx="42672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6" name="Equation" r:id="rId9" imgW="2692400" imgH="254000" progId="Equation.DSMT4">
                  <p:embed/>
                </p:oleObj>
              </mc:Choice>
              <mc:Fallback>
                <p:oleObj name="Equation" r:id="rId9" imgW="2692400" imgH="25400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342" y="2209800"/>
                        <a:ext cx="426720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5729288" y="3810000"/>
          <a:ext cx="128746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7" name="Equation" r:id="rId11" imgW="812447" imgH="203112" progId="Equation.DSMT4">
                  <p:embed/>
                </p:oleObj>
              </mc:Choice>
              <mc:Fallback>
                <p:oleObj name="Equation" r:id="rId11" imgW="812447" imgH="203112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8" y="3810000"/>
                        <a:ext cx="1287462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6962274" y="3264568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53</a:t>
            </a:r>
            <a:r>
              <a:rPr lang="en-US" baseline="30000" dirty="0" smtClean="0"/>
              <a:t>o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986338" y="3529264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53</a:t>
            </a:r>
            <a:r>
              <a:rPr lang="en-US" baseline="30000" dirty="0" smtClean="0"/>
              <a:t>o</a:t>
            </a:r>
            <a:endParaRPr lang="en-US" dirty="0"/>
          </a:p>
        </p:txBody>
      </p:sp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426765" y="1752600"/>
          <a:ext cx="41227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8" name="Equation" r:id="rId13" imgW="2603500" imgH="254000" progId="Equation.DSMT4">
                  <p:embed/>
                </p:oleObj>
              </mc:Choice>
              <mc:Fallback>
                <p:oleObj name="Equation" r:id="rId13" imgW="2603500" imgH="2540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65" y="1752600"/>
                        <a:ext cx="412273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Arrow Connector 32"/>
          <p:cNvCxnSpPr>
            <a:stCxn id="163846" idx="0"/>
          </p:cNvCxnSpPr>
          <p:nvPr/>
        </p:nvCxnSpPr>
        <p:spPr>
          <a:xfrm rot="16200000" flipH="1">
            <a:off x="7239000" y="3200400"/>
            <a:ext cx="1588" cy="762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6324600" y="3048000"/>
            <a:ext cx="106680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5400000" flipH="1" flipV="1">
            <a:off x="6858000" y="2743200"/>
            <a:ext cx="762000" cy="6096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63846" idx="0"/>
          </p:cNvCxnSpPr>
          <p:nvPr/>
        </p:nvCxnSpPr>
        <p:spPr>
          <a:xfrm rot="16200000" flipH="1">
            <a:off x="7086601" y="3352799"/>
            <a:ext cx="1588" cy="45720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>
            <a:off x="6553994" y="3885406"/>
            <a:ext cx="6096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>
            <a:stCxn id="163846" idx="0"/>
            <a:endCxn id="163846" idx="0"/>
          </p:cNvCxnSpPr>
          <p:nvPr/>
        </p:nvCxnSpPr>
        <p:spPr>
          <a:xfrm rot="5400000">
            <a:off x="6858000" y="3581400"/>
            <a:ext cx="1588" cy="1588"/>
          </a:xfrm>
          <a:prstGeom prst="curvedConnector3">
            <a:avLst>
              <a:gd name="adj1" fmla="val 1295591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urved Connector 59"/>
          <p:cNvCxnSpPr/>
          <p:nvPr/>
        </p:nvCxnSpPr>
        <p:spPr>
          <a:xfrm rot="16200000" flipV="1">
            <a:off x="6858000" y="3733800"/>
            <a:ext cx="457200" cy="3048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05558" y="2743200"/>
          <a:ext cx="45497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9" name="Equation" r:id="rId15" imgW="2870200" imgH="254000" progId="Equation.DSMT4">
                  <p:embed/>
                </p:oleObj>
              </mc:Choice>
              <mc:Fallback>
                <p:oleObj name="Equation" r:id="rId15" imgW="2870200" imgH="2540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58" y="2743200"/>
                        <a:ext cx="45497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304800" y="3953439"/>
          <a:ext cx="45640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90" name="Equation" r:id="rId17" imgW="2882900" imgH="241300" progId="Equation.DSMT4">
                  <p:embed/>
                </p:oleObj>
              </mc:Choice>
              <mc:Fallback>
                <p:oleObj name="Equation" r:id="rId17" imgW="2882900" imgH="241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953439"/>
                        <a:ext cx="4564062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/>
        </p:nvGraphicFramePr>
        <p:xfrm>
          <a:off x="311150" y="4445940"/>
          <a:ext cx="47053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91" name="Equation" r:id="rId19" imgW="2971800" imgH="254000" progId="Equation.DSMT4">
                  <p:embed/>
                </p:oleObj>
              </mc:Choice>
              <mc:Fallback>
                <p:oleObj name="Equation" r:id="rId19" imgW="2971800" imgH="254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" y="4445940"/>
                        <a:ext cx="47053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4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4644"/>
            <a:ext cx="8610600" cy="992156"/>
          </a:xfrm>
        </p:spPr>
        <p:txBody>
          <a:bodyPr/>
          <a:lstStyle/>
          <a:p>
            <a:r>
              <a:rPr lang="en-US" dirty="0" smtClean="0"/>
              <a:t>Three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2578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Use </a:t>
            </a:r>
            <a:r>
              <a:rPr lang="en-US" dirty="0" err="1" smtClean="0">
                <a:solidFill>
                  <a:schemeClr val="tx2"/>
                </a:solidFill>
              </a:rPr>
              <a:t>Pyth</a:t>
            </a:r>
            <a:r>
              <a:rPr lang="en-US" dirty="0" smtClean="0">
                <a:solidFill>
                  <a:schemeClr val="tx2"/>
                </a:solidFill>
              </a:rPr>
              <a:t>. Theorem &amp; Trigonometry to express in R,</a:t>
            </a:r>
            <a:r>
              <a:rPr lang="el-GR" dirty="0" smtClean="0">
                <a:solidFill>
                  <a:schemeClr val="tx2"/>
                </a:solidFill>
              </a:rPr>
              <a:t>θ</a:t>
            </a:r>
            <a:r>
              <a:rPr lang="en-US" dirty="0" smtClean="0">
                <a:solidFill>
                  <a:schemeClr val="tx2"/>
                </a:solidFill>
              </a:rPr>
              <a:t> notation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333500" y="3924300"/>
            <a:ext cx="2819400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>
            <a:off x="1371600" y="3810000"/>
            <a:ext cx="2819400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43200" y="3810000"/>
            <a:ext cx="1752600" cy="15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2286000" y="3352800"/>
            <a:ext cx="914400" cy="15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3352800" y="3886200"/>
          <a:ext cx="128746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5" name="Equation" r:id="rId4" imgW="812447" imgH="203112" progId="Equation.DSMT4">
                  <p:embed/>
                </p:oleObj>
              </mc:Choice>
              <mc:Fallback>
                <p:oleObj name="Equation" r:id="rId4" imgW="812447" imgH="203112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86200"/>
                        <a:ext cx="1287463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1447800" y="3124200"/>
          <a:ext cx="12668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6" name="Equation" r:id="rId6" imgW="799753" imgH="203112" progId="Equation.DSMT4">
                  <p:embed/>
                </p:oleObj>
              </mc:Choice>
              <mc:Fallback>
                <p:oleObj name="Equation" r:id="rId6" imgW="799753" imgH="203112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24200"/>
                        <a:ext cx="12668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2743200" y="2895600"/>
            <a:ext cx="1752600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943350" y="3371850"/>
            <a:ext cx="952500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743200" y="2895600"/>
            <a:ext cx="1676400" cy="914400"/>
          </a:xfrm>
          <a:prstGeom prst="straightConnector1">
            <a:avLst/>
          </a:prstGeom>
          <a:ln w="31750">
            <a:solidFill>
              <a:srgbClr val="22229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648200" y="2057400"/>
          <a:ext cx="418011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7" name="Equation" r:id="rId8" imgW="2438400" imgH="355600" progId="Equation.DSMT4">
                  <p:embed/>
                </p:oleObj>
              </mc:Choice>
              <mc:Fallback>
                <p:oleObj name="Equation" r:id="rId8" imgW="2438400" imgH="35560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057400"/>
                        <a:ext cx="4180114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4876800" y="2971800"/>
          <a:ext cx="171926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8" name="Equation" r:id="rId10" imgW="1002865" imgH="203112" progId="Equation.DSMT4">
                  <p:embed/>
                </p:oleObj>
              </mc:Choice>
              <mc:Fallback>
                <p:oleObj name="Equation" r:id="rId10" imgW="1002865" imgH="203112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971800"/>
                        <a:ext cx="1719262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76800" y="2895600"/>
            <a:ext cx="19050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164542" y="3469342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φ</a:t>
            </a:r>
            <a:endParaRPr lang="en-US" dirty="0"/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3429000" y="4572000"/>
          <a:ext cx="4852988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9" name="Equation" r:id="rId12" imgW="2832100" imgH="482600" progId="Equation.DSMT4">
                  <p:embed/>
                </p:oleObj>
              </mc:Choice>
              <mc:Fallback>
                <p:oleObj name="Equation" r:id="rId12" imgW="2832100" imgH="48260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572000"/>
                        <a:ext cx="4852988" cy="830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219200" y="5791200"/>
            <a:ext cx="51590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Since resultant is in first quadrant, </a:t>
            </a:r>
            <a:r>
              <a:rPr lang="el-GR" sz="2400" dirty="0" smtClean="0"/>
              <a:t>θ</a:t>
            </a:r>
            <a:r>
              <a:rPr lang="en-US" sz="2400" dirty="0" smtClean="0"/>
              <a:t> = </a:t>
            </a:r>
            <a:r>
              <a:rPr lang="el-GR" sz="2400" dirty="0" smtClean="0"/>
              <a:t>φ</a:t>
            </a:r>
            <a:endParaRPr lang="en-US" sz="2400" dirty="0" smtClean="0"/>
          </a:p>
          <a:p>
            <a:endParaRPr lang="en-US" sz="2400" dirty="0"/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6934200" y="5791200"/>
          <a:ext cx="8270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0" name="Equation" r:id="rId14" imgW="482391" imgH="203112" progId="Equation.DSMT4">
                  <p:embed/>
                </p:oleObj>
              </mc:Choice>
              <mc:Fallback>
                <p:oleObj name="Equation" r:id="rId14" imgW="482391" imgH="203112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791200"/>
                        <a:ext cx="827088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6858000" y="5715000"/>
            <a:ext cx="10668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3200400" y="3124200"/>
          <a:ext cx="28257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1" name="Equation" r:id="rId16" imgW="164885" imgH="164885" progId="Equation.DSMT4">
                  <p:embed/>
                </p:oleObj>
              </mc:Choice>
              <mc:Fallback>
                <p:oleObj name="Equation" r:id="rId16" imgW="164885" imgH="164885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124200"/>
                        <a:ext cx="282575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5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0"/>
            <a:ext cx="60198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Electric </a:t>
            </a:r>
            <a:r>
              <a:rPr lang="en-US" dirty="0" smtClean="0">
                <a:solidFill>
                  <a:schemeClr val="tx1"/>
                </a:solidFill>
              </a:rPr>
              <a:t>Force on Electron by Proton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077200" cy="4953000"/>
          </a:xfrm>
        </p:spPr>
        <p:txBody>
          <a:bodyPr/>
          <a:lstStyle/>
          <a:p>
            <a:r>
              <a:rPr lang="en-US" dirty="0" smtClean="0"/>
              <a:t>What are the magnitude and direction of the force on the electron by the proton?</a:t>
            </a:r>
            <a:endParaRPr 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191000" y="2057400"/>
            <a:ext cx="4648200" cy="1600200"/>
            <a:chOff x="2448" y="2256"/>
            <a:chExt cx="2928" cy="1008"/>
          </a:xfrm>
        </p:grpSpPr>
        <p:sp>
          <p:nvSpPr>
            <p:cNvPr id="165893" name="Rectangle 5"/>
            <p:cNvSpPr>
              <a:spLocks noChangeArrowheads="1"/>
            </p:cNvSpPr>
            <p:nvPr/>
          </p:nvSpPr>
          <p:spPr bwMode="auto">
            <a:xfrm>
              <a:off x="2448" y="2256"/>
              <a:ext cx="2928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94" name="Oval 6"/>
            <p:cNvSpPr>
              <a:spLocks noChangeArrowheads="1"/>
            </p:cNvSpPr>
            <p:nvPr/>
          </p:nvSpPr>
          <p:spPr bwMode="auto">
            <a:xfrm>
              <a:off x="2922" y="2675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165895" name="Text Box 7"/>
            <p:cNvSpPr txBox="1">
              <a:spLocks noChangeArrowheads="1"/>
            </p:cNvSpPr>
            <p:nvPr/>
          </p:nvSpPr>
          <p:spPr bwMode="auto">
            <a:xfrm>
              <a:off x="3209" y="2968"/>
              <a:ext cx="12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r = 1x10</a:t>
              </a:r>
              <a:r>
                <a:rPr lang="en-US" sz="2400" baseline="30000">
                  <a:latin typeface="Times New Roman" pitchFamily="18" charset="0"/>
                </a:rPr>
                <a:t>-10</a:t>
              </a:r>
              <a:r>
                <a:rPr lang="en-US" sz="2400">
                  <a:latin typeface="Times New Roman" pitchFamily="18" charset="0"/>
                </a:rPr>
                <a:t> m </a:t>
              </a:r>
            </a:p>
          </p:txBody>
        </p:sp>
        <p:sp>
          <p:nvSpPr>
            <p:cNvPr id="165896" name="Text Box 8"/>
            <p:cNvSpPr txBox="1">
              <a:spLocks noChangeArrowheads="1"/>
            </p:cNvSpPr>
            <p:nvPr/>
          </p:nvSpPr>
          <p:spPr bwMode="auto">
            <a:xfrm>
              <a:off x="2634" y="2460"/>
              <a:ext cx="14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latin typeface="Times New Roman" pitchFamily="18" charset="0"/>
                </a:rPr>
                <a:t>q=1.6x10</a:t>
              </a:r>
              <a:r>
                <a:rPr lang="en-US" baseline="30000" dirty="0">
                  <a:latin typeface="Times New Roman" pitchFamily="18" charset="0"/>
                </a:rPr>
                <a:t>-19 </a:t>
              </a:r>
              <a:r>
                <a:rPr lang="en-US" dirty="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65897" name="Line 9"/>
            <p:cNvSpPr>
              <a:spLocks noChangeShapeType="1"/>
            </p:cNvSpPr>
            <p:nvPr/>
          </p:nvSpPr>
          <p:spPr bwMode="auto">
            <a:xfrm>
              <a:off x="3072" y="2976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898" name="Oval 10"/>
            <p:cNvSpPr>
              <a:spLocks noChangeArrowheads="1"/>
            </p:cNvSpPr>
            <p:nvPr/>
          </p:nvSpPr>
          <p:spPr bwMode="auto">
            <a:xfrm>
              <a:off x="4488" y="2760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5900" name="Text Box 12"/>
          <p:cNvSpPr txBox="1">
            <a:spLocks noChangeArrowheads="1"/>
          </p:cNvSpPr>
          <p:nvPr/>
        </p:nvSpPr>
        <p:spPr bwMode="auto">
          <a:xfrm>
            <a:off x="3810000" y="564898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</a:rPr>
              <a:t>Toward the left</a:t>
            </a:r>
            <a:endParaRPr lang="en-US" sz="2800" dirty="0">
              <a:solidFill>
                <a:srgbClr val="00B0F0"/>
              </a:solidFill>
              <a:latin typeface="Times New Roman" pitchFamily="18" charset="0"/>
            </a:endParaRPr>
          </a:p>
        </p:txBody>
      </p:sp>
      <p:sp>
        <p:nvSpPr>
          <p:cNvPr id="165901" name="WordArt 13"/>
          <p:cNvSpPr>
            <a:spLocks noChangeArrowheads="1" noChangeShapeType="1"/>
          </p:cNvSpPr>
          <p:nvPr/>
        </p:nvSpPr>
        <p:spPr bwMode="auto">
          <a:xfrm>
            <a:off x="228600" y="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81000" y="3352800"/>
          <a:ext cx="5921734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5" imgW="2959100" imgH="1181100" progId="Equation.DSMT4">
                  <p:embed/>
                </p:oleObj>
              </mc:Choice>
              <mc:Fallback>
                <p:oleObj name="Equation" r:id="rId5" imgW="2959100" imgH="1181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352800"/>
                        <a:ext cx="5921734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315200" y="2583807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e-</a:t>
            </a:r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00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chemeClr val="tx1"/>
                </a:solidFill>
              </a:rPr>
              <a:t>Comparison:</a:t>
            </a:r>
            <a:br>
              <a:rPr lang="en-US">
                <a:solidFill>
                  <a:schemeClr val="tx1"/>
                </a:solidFill>
              </a:rPr>
            </a:br>
            <a:r>
              <a:rPr lang="en-US" sz="4000">
                <a:solidFill>
                  <a:schemeClr val="tx1"/>
                </a:solidFill>
              </a:rPr>
              <a:t>Electric </a:t>
            </a:r>
            <a:r>
              <a:rPr lang="en-US" sz="4000" i="1">
                <a:solidFill>
                  <a:schemeClr val="tx1"/>
                </a:solidFill>
              </a:rPr>
              <a:t>Force</a:t>
            </a:r>
            <a:r>
              <a:rPr lang="en-US" sz="4000">
                <a:solidFill>
                  <a:schemeClr val="tx1"/>
                </a:solidFill>
              </a:rPr>
              <a:t> vs. Electric </a:t>
            </a:r>
            <a:r>
              <a:rPr lang="en-US" sz="4000" i="1">
                <a:solidFill>
                  <a:schemeClr val="tx1"/>
                </a:solidFill>
              </a:rPr>
              <a:t>Field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0772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u="sng" dirty="0">
                <a:solidFill>
                  <a:schemeClr val="tx2"/>
                </a:solidFill>
              </a:rPr>
              <a:t>Electric Force</a:t>
            </a:r>
            <a:r>
              <a:rPr lang="en-US" dirty="0">
                <a:solidFill>
                  <a:schemeClr val="tx2"/>
                </a:solidFill>
              </a:rPr>
              <a:t> (</a:t>
            </a:r>
            <a:r>
              <a:rPr lang="en-US" dirty="0"/>
              <a:t>F</a:t>
            </a:r>
            <a:r>
              <a:rPr lang="en-US" dirty="0">
                <a:solidFill>
                  <a:schemeClr val="tx2"/>
                </a:solidFill>
              </a:rPr>
              <a:t>) - the actual force felt by a charge at some location.</a:t>
            </a:r>
          </a:p>
          <a:p>
            <a:pPr>
              <a:lnSpc>
                <a:spcPct val="90000"/>
              </a:lnSpc>
            </a:pPr>
            <a:r>
              <a:rPr lang="en-US" u="sng" dirty="0">
                <a:solidFill>
                  <a:schemeClr val="tx2"/>
                </a:solidFill>
              </a:rPr>
              <a:t>Electric Field</a:t>
            </a:r>
            <a:r>
              <a:rPr lang="en-US" dirty="0">
                <a:solidFill>
                  <a:schemeClr val="tx2"/>
                </a:solidFill>
              </a:rPr>
              <a:t> (</a:t>
            </a:r>
            <a:r>
              <a:rPr lang="en-US" dirty="0"/>
              <a:t>E</a:t>
            </a:r>
            <a:r>
              <a:rPr lang="en-US" dirty="0">
                <a:solidFill>
                  <a:schemeClr val="tx2"/>
                </a:solidFill>
              </a:rPr>
              <a:t>) - found for a location only – tells what the electric force </a:t>
            </a:r>
            <a:r>
              <a:rPr lang="en-US" i="1" dirty="0">
                <a:solidFill>
                  <a:schemeClr val="tx2"/>
                </a:solidFill>
              </a:rPr>
              <a:t>would be</a:t>
            </a:r>
            <a:r>
              <a:rPr lang="en-US" dirty="0">
                <a:solidFill>
                  <a:schemeClr val="tx2"/>
                </a:solidFill>
              </a:rPr>
              <a:t> if a charge were located there:	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3600" dirty="0"/>
              <a:t>F = </a:t>
            </a:r>
            <a:r>
              <a:rPr lang="en-US" sz="3600" dirty="0" err="1"/>
              <a:t>qE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Both are vectors, with magnitude and </a:t>
            </a:r>
            <a:r>
              <a:rPr lang="en-US" dirty="0" smtClean="0">
                <a:solidFill>
                  <a:schemeClr val="tx2"/>
                </a:solidFill>
              </a:rPr>
              <a:t>direction</a:t>
            </a:r>
            <a:endParaRPr lang="en-US" dirty="0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0"/>
            <a:ext cx="4038600" cy="990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Electric Field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077200" cy="4953000"/>
          </a:xfrm>
        </p:spPr>
        <p:txBody>
          <a:bodyPr/>
          <a:lstStyle/>
          <a:p>
            <a:r>
              <a:rPr lang="en-US" sz="2800" dirty="0">
                <a:solidFill>
                  <a:schemeClr val="tx2"/>
                </a:solidFill>
              </a:rPr>
              <a:t>Charged particles create electric fields. </a:t>
            </a:r>
          </a:p>
          <a:p>
            <a:pPr lvl="1"/>
            <a:r>
              <a:rPr lang="en-US" sz="2400" dirty="0"/>
              <a:t>Direction is the same as for the force that a + charge would feel at that location.</a:t>
            </a:r>
          </a:p>
          <a:p>
            <a:pPr lvl="1"/>
            <a:r>
              <a:rPr lang="en-US" sz="2400" dirty="0"/>
              <a:t>Magnitude given by</a:t>
            </a:r>
            <a:r>
              <a:rPr lang="en-US" sz="2400" dirty="0" smtClean="0"/>
              <a:t>:</a:t>
            </a:r>
            <a:r>
              <a:rPr lang="en-US" sz="2400" dirty="0"/>
              <a:t>	</a:t>
            </a:r>
            <a:r>
              <a:rPr lang="en-US" sz="2400" dirty="0">
                <a:solidFill>
                  <a:schemeClr val="tx2"/>
                </a:solidFill>
              </a:rPr>
              <a:t>	</a:t>
            </a:r>
            <a:r>
              <a:rPr lang="en-US" dirty="0"/>
              <a:t>E </a:t>
            </a:r>
            <a:r>
              <a:rPr lang="en-US" dirty="0">
                <a:sym typeface="Symbol" pitchFamily="18" charset="2"/>
              </a:rPr>
              <a:t></a:t>
            </a:r>
            <a:r>
              <a:rPr lang="en-US" dirty="0"/>
              <a:t> </a:t>
            </a:r>
            <a:r>
              <a:rPr lang="en-US" dirty="0" smtClean="0"/>
              <a:t>F/q</a:t>
            </a:r>
            <a:endParaRPr lang="en-US" sz="2400" dirty="0" smtClean="0"/>
          </a:p>
          <a:p>
            <a:r>
              <a:rPr lang="en-US" dirty="0" smtClean="0"/>
              <a:t>Field at A due to proton? </a:t>
            </a:r>
            <a:endParaRPr 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038600" y="3200400"/>
            <a:ext cx="4648200" cy="1600200"/>
            <a:chOff x="2448" y="2256"/>
            <a:chExt cx="2928" cy="1008"/>
          </a:xfrm>
        </p:grpSpPr>
        <p:sp>
          <p:nvSpPr>
            <p:cNvPr id="165893" name="Rectangle 5"/>
            <p:cNvSpPr>
              <a:spLocks noChangeArrowheads="1"/>
            </p:cNvSpPr>
            <p:nvPr/>
          </p:nvSpPr>
          <p:spPr bwMode="auto">
            <a:xfrm>
              <a:off x="2448" y="2256"/>
              <a:ext cx="2928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94" name="Oval 6"/>
            <p:cNvSpPr>
              <a:spLocks noChangeArrowheads="1"/>
            </p:cNvSpPr>
            <p:nvPr/>
          </p:nvSpPr>
          <p:spPr bwMode="auto">
            <a:xfrm>
              <a:off x="2922" y="2675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165895" name="Text Box 7"/>
            <p:cNvSpPr txBox="1">
              <a:spLocks noChangeArrowheads="1"/>
            </p:cNvSpPr>
            <p:nvPr/>
          </p:nvSpPr>
          <p:spPr bwMode="auto">
            <a:xfrm>
              <a:off x="3209" y="2968"/>
              <a:ext cx="12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r = 1x10</a:t>
              </a:r>
              <a:r>
                <a:rPr lang="en-US" sz="2400" baseline="30000">
                  <a:latin typeface="Times New Roman" pitchFamily="18" charset="0"/>
                </a:rPr>
                <a:t>-10</a:t>
              </a:r>
              <a:r>
                <a:rPr lang="en-US" sz="2400">
                  <a:latin typeface="Times New Roman" pitchFamily="18" charset="0"/>
                </a:rPr>
                <a:t> m </a:t>
              </a:r>
            </a:p>
          </p:txBody>
        </p:sp>
        <p:sp>
          <p:nvSpPr>
            <p:cNvPr id="165896" name="Text Box 8"/>
            <p:cNvSpPr txBox="1">
              <a:spLocks noChangeArrowheads="1"/>
            </p:cNvSpPr>
            <p:nvPr/>
          </p:nvSpPr>
          <p:spPr bwMode="auto">
            <a:xfrm>
              <a:off x="2634" y="2460"/>
              <a:ext cx="14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q=1.6x10</a:t>
              </a:r>
              <a:r>
                <a:rPr lang="en-US" baseline="30000">
                  <a:latin typeface="Times New Roman" pitchFamily="18" charset="0"/>
                </a:rPr>
                <a:t>-19 </a:t>
              </a:r>
              <a:r>
                <a:rPr lang="en-US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65897" name="Line 9"/>
            <p:cNvSpPr>
              <a:spLocks noChangeShapeType="1"/>
            </p:cNvSpPr>
            <p:nvPr/>
          </p:nvSpPr>
          <p:spPr bwMode="auto">
            <a:xfrm>
              <a:off x="3072" y="2976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898" name="Oval 10"/>
            <p:cNvSpPr>
              <a:spLocks noChangeArrowheads="1"/>
            </p:cNvSpPr>
            <p:nvPr/>
          </p:nvSpPr>
          <p:spPr bwMode="auto">
            <a:xfrm>
              <a:off x="4488" y="2760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5899" name="Line 11"/>
          <p:cNvSpPr>
            <a:spLocks noChangeShapeType="1"/>
          </p:cNvSpPr>
          <p:nvPr/>
        </p:nvSpPr>
        <p:spPr bwMode="auto">
          <a:xfrm>
            <a:off x="5334000" y="4343400"/>
            <a:ext cx="1190625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>
            <a:off x="3429000" y="5889173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</a:rPr>
              <a:t>Toward the right</a:t>
            </a:r>
            <a:endParaRPr lang="en-US" sz="2400" dirty="0">
              <a:solidFill>
                <a:srgbClr val="00B0F0"/>
              </a:solidFill>
              <a:latin typeface="Times New Roman" pitchFamily="18" charset="0"/>
            </a:endParaRPr>
          </a:p>
        </p:txBody>
      </p:sp>
      <p:sp>
        <p:nvSpPr>
          <p:cNvPr id="165901" name="WordArt 13"/>
          <p:cNvSpPr>
            <a:spLocks noChangeArrowheads="1" noChangeShapeType="1"/>
          </p:cNvSpPr>
          <p:nvPr/>
        </p:nvSpPr>
        <p:spPr bwMode="auto">
          <a:xfrm>
            <a:off x="228600" y="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sp>
        <p:nvSpPr>
          <p:cNvPr id="165902" name="Rectangle 14"/>
          <p:cNvSpPr>
            <a:spLocks noChangeArrowheads="1"/>
          </p:cNvSpPr>
          <p:nvPr/>
        </p:nvSpPr>
        <p:spPr bwMode="auto">
          <a:xfrm>
            <a:off x="4876800" y="2286000"/>
            <a:ext cx="13716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8847" y="3429000"/>
          <a:ext cx="5042027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5" imgW="2070100" imgH="1282700" progId="Equation.DSMT4">
                  <p:embed/>
                </p:oleObj>
              </mc:Choice>
              <mc:Fallback>
                <p:oleObj name="Equation" r:id="rId5" imgW="2070100" imgH="1282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7" y="3429000"/>
                        <a:ext cx="5042027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162800" y="372680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5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uiExpand="1" build="p" bldLvl="2" autoUpdateAnimBg="0"/>
      <p:bldP spid="165899" grpId="0" animBg="1"/>
      <p:bldP spid="165900" grpId="0" build="p" bldLvl="2" autoUpdateAnimBg="0"/>
      <p:bldP spid="165900" grpId="1" build="allAtOnce"/>
      <p:bldP spid="16590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6"/>
            <a:ext cx="8229600" cy="1858963"/>
          </a:xfrm>
        </p:spPr>
        <p:txBody>
          <a:bodyPr>
            <a:normAutofit fontScale="90000"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  <a:latin typeface="Calibri" pitchFamily="34" charset="0"/>
              </a:rPr>
              <a:t>    What is the direction of the electric field at point A, if the two positive charges have equal magnitude?</a:t>
            </a:r>
            <a:endParaRPr lang="en-US" dirty="0">
              <a:solidFill>
                <a:schemeClr val="tx2"/>
              </a:solidFill>
              <a:latin typeface="Calibri" pitchFamily="34" charset="0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95503901"/>
              </p:ext>
            </p:extLst>
          </p:nvPr>
        </p:nvGraphicFramePr>
        <p:xfrm>
          <a:off x="5867400" y="2286000"/>
          <a:ext cx="3060700" cy="344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86000"/>
                        <a:ext cx="3060700" cy="344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2362200"/>
            <a:ext cx="2133600" cy="3124200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Up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Down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Right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Left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Zero</a:t>
            </a:r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-521766" y="4893401"/>
            <a:ext cx="6389166" cy="1659799"/>
            <a:chOff x="78456" y="4819650"/>
            <a:chExt cx="7846344" cy="2038350"/>
          </a:xfrm>
        </p:grpSpPr>
        <p:sp>
          <p:nvSpPr>
            <p:cNvPr id="55" name="Oval 1031"/>
            <p:cNvSpPr>
              <a:spLocks noChangeArrowheads="1"/>
            </p:cNvSpPr>
            <p:nvPr/>
          </p:nvSpPr>
          <p:spPr bwMode="auto">
            <a:xfrm>
              <a:off x="6327912" y="5857452"/>
              <a:ext cx="304800" cy="304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6" name="Group 26"/>
            <p:cNvGrpSpPr/>
            <p:nvPr/>
          </p:nvGrpSpPr>
          <p:grpSpPr>
            <a:xfrm>
              <a:off x="78456" y="4819650"/>
              <a:ext cx="7846344" cy="2038350"/>
              <a:chOff x="78456" y="4819650"/>
              <a:chExt cx="7846344" cy="2038350"/>
            </a:xfrm>
          </p:grpSpPr>
          <p:sp>
            <p:nvSpPr>
              <p:cNvPr id="57" name="Oval 1029"/>
              <p:cNvSpPr>
                <a:spLocks noChangeArrowheads="1"/>
              </p:cNvSpPr>
              <p:nvPr/>
            </p:nvSpPr>
            <p:spPr bwMode="auto">
              <a:xfrm>
                <a:off x="3564834" y="5857452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8" name="Group 25"/>
              <p:cNvGrpSpPr/>
              <p:nvPr/>
            </p:nvGrpSpPr>
            <p:grpSpPr>
              <a:xfrm>
                <a:off x="78456" y="4819650"/>
                <a:ext cx="7846344" cy="2038350"/>
                <a:chOff x="2256" y="4133850"/>
                <a:chExt cx="7846344" cy="2038350"/>
              </a:xfrm>
            </p:grpSpPr>
            <p:grpSp>
              <p:nvGrpSpPr>
                <p:cNvPr id="59" name="Group 22"/>
                <p:cNvGrpSpPr/>
                <p:nvPr/>
              </p:nvGrpSpPr>
              <p:grpSpPr>
                <a:xfrm>
                  <a:off x="2256" y="4133850"/>
                  <a:ext cx="7846344" cy="2038350"/>
                  <a:chOff x="2256" y="4133850"/>
                  <a:chExt cx="7846344" cy="2038350"/>
                </a:xfrm>
              </p:grpSpPr>
              <p:sp>
                <p:nvSpPr>
                  <p:cNvPr id="62" name="Line 1030"/>
                  <p:cNvSpPr>
                    <a:spLocks noChangeShapeType="1"/>
                  </p:cNvSpPr>
                  <p:nvPr/>
                </p:nvSpPr>
                <p:spPr bwMode="auto">
                  <a:xfrm>
                    <a:off x="5029200" y="4343400"/>
                    <a:ext cx="0" cy="182880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" name="Line 1032"/>
                  <p:cNvSpPr>
                    <a:spLocks noChangeShapeType="1"/>
                  </p:cNvSpPr>
                  <p:nvPr/>
                </p:nvSpPr>
                <p:spPr bwMode="auto">
                  <a:xfrm>
                    <a:off x="2514600" y="5334000"/>
                    <a:ext cx="510540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" name="Text Box 10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15200" y="5257800"/>
                    <a:ext cx="53340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400">
                        <a:latin typeface="Times New Roman" pitchFamily="18" charset="0"/>
                      </a:rPr>
                      <a:t>x</a:t>
                    </a:r>
                  </a:p>
                </p:txBody>
              </p:sp>
              <p:sp>
                <p:nvSpPr>
                  <p:cNvPr id="65" name="Text Box 10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57775" y="4133850"/>
                    <a:ext cx="53340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400">
                        <a:latin typeface="Times New Roman" pitchFamily="18" charset="0"/>
                      </a:rPr>
                      <a:t>y</a:t>
                    </a:r>
                  </a:p>
                </p:txBody>
              </p:sp>
              <p:sp>
                <p:nvSpPr>
                  <p:cNvPr id="66" name="Text Box 10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72000" y="4343400"/>
                    <a:ext cx="533400" cy="396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b="1">
                        <a:solidFill>
                          <a:schemeClr val="accent2"/>
                        </a:solidFill>
                        <a:latin typeface="Times New Roman" pitchFamily="18" charset="0"/>
                      </a:rPr>
                      <a:t>A</a:t>
                    </a:r>
                  </a:p>
                </p:txBody>
              </p:sp>
              <p:sp>
                <p:nvSpPr>
                  <p:cNvPr id="67" name="Text Box 10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981825" y="4954588"/>
                    <a:ext cx="533400" cy="396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b="1">
                        <a:solidFill>
                          <a:schemeClr val="accent2"/>
                        </a:solidFill>
                        <a:latin typeface="Times New Roman" pitchFamily="18" charset="0"/>
                      </a:rPr>
                      <a:t>B</a:t>
                    </a:r>
                  </a:p>
                </p:txBody>
              </p:sp>
              <p:sp>
                <p:nvSpPr>
                  <p:cNvPr id="68" name="Oval 1041"/>
                  <p:cNvSpPr>
                    <a:spLocks noChangeArrowheads="1"/>
                  </p:cNvSpPr>
                  <p:nvPr/>
                </p:nvSpPr>
                <p:spPr bwMode="auto">
                  <a:xfrm>
                    <a:off x="4981575" y="4495800"/>
                    <a:ext cx="76200" cy="762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9" name="Oval 1042"/>
                  <p:cNvSpPr>
                    <a:spLocks noChangeArrowheads="1"/>
                  </p:cNvSpPr>
                  <p:nvPr/>
                </p:nvSpPr>
                <p:spPr bwMode="auto">
                  <a:xfrm>
                    <a:off x="7143750" y="5295900"/>
                    <a:ext cx="76200" cy="762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5" name="Line 1052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533400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3" name="Line 1055"/>
                  <p:cNvSpPr>
                    <a:spLocks noChangeShapeType="1"/>
                  </p:cNvSpPr>
                  <p:nvPr/>
                </p:nvSpPr>
                <p:spPr bwMode="auto">
                  <a:xfrm>
                    <a:off x="2745456" y="533400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0" name="TextBox 59"/>
                <p:cNvSpPr txBox="1"/>
                <p:nvPr/>
              </p:nvSpPr>
              <p:spPr>
                <a:xfrm>
                  <a:off x="3444345" y="5000255"/>
                  <a:ext cx="38985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b="1" dirty="0" smtClean="0"/>
                    <a:t>+</a:t>
                  </a:r>
                  <a:endParaRPr lang="en-US" sz="3200" b="1" dirty="0"/>
                </a:p>
              </p:txBody>
            </p:sp>
            <p:sp>
              <p:nvSpPr>
                <p:cNvPr id="61" name="TextBox 60"/>
                <p:cNvSpPr txBox="1"/>
                <p:nvPr/>
              </p:nvSpPr>
              <p:spPr>
                <a:xfrm>
                  <a:off x="6204111" y="4996943"/>
                  <a:ext cx="38985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b="1" dirty="0" smtClean="0"/>
                    <a:t>+</a:t>
                  </a:r>
                  <a:endParaRPr lang="en-US" sz="3200" b="1" dirty="0"/>
                </a:p>
              </p:txBody>
            </p:sp>
          </p:grpSp>
        </p:grp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6"/>
            <a:ext cx="8229600" cy="1858963"/>
          </a:xfrm>
        </p:spPr>
        <p:txBody>
          <a:bodyPr>
            <a:normAutofit fontScale="90000"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  <a:latin typeface="Calibri" pitchFamily="34" charset="0"/>
              </a:rPr>
              <a:t>    What is the direction of the electric field at point A, if the two positive charges have equal magnitude?</a:t>
            </a:r>
            <a:endParaRPr lang="en-US" dirty="0">
              <a:solidFill>
                <a:schemeClr val="tx2"/>
              </a:solidFill>
              <a:latin typeface="Calibri" pitchFamily="34" charset="0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902803723"/>
              </p:ext>
            </p:extLst>
          </p:nvPr>
        </p:nvGraphicFramePr>
        <p:xfrm>
          <a:off x="5867400" y="2286000"/>
          <a:ext cx="3060700" cy="344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8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86000"/>
                        <a:ext cx="3060700" cy="344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2362200"/>
            <a:ext cx="2133600" cy="3124200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Up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Down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Right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Left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Zero</a:t>
            </a:r>
            <a:endParaRPr lang="en-US" dirty="0"/>
          </a:p>
        </p:txBody>
      </p:sp>
      <p:grpSp>
        <p:nvGrpSpPr>
          <p:cNvPr id="5" name="Group 53"/>
          <p:cNvGrpSpPr/>
          <p:nvPr/>
        </p:nvGrpSpPr>
        <p:grpSpPr>
          <a:xfrm>
            <a:off x="-521766" y="4893401"/>
            <a:ext cx="6389166" cy="1659799"/>
            <a:chOff x="78456" y="4819650"/>
            <a:chExt cx="7846344" cy="2038350"/>
          </a:xfrm>
        </p:grpSpPr>
        <p:sp>
          <p:nvSpPr>
            <p:cNvPr id="55" name="Oval 1031"/>
            <p:cNvSpPr>
              <a:spLocks noChangeArrowheads="1"/>
            </p:cNvSpPr>
            <p:nvPr/>
          </p:nvSpPr>
          <p:spPr bwMode="auto">
            <a:xfrm>
              <a:off x="6327912" y="5857452"/>
              <a:ext cx="304800" cy="304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26"/>
            <p:cNvGrpSpPr/>
            <p:nvPr/>
          </p:nvGrpSpPr>
          <p:grpSpPr>
            <a:xfrm>
              <a:off x="78456" y="4819650"/>
              <a:ext cx="7846344" cy="2038350"/>
              <a:chOff x="78456" y="4819650"/>
              <a:chExt cx="7846344" cy="2038350"/>
            </a:xfrm>
          </p:grpSpPr>
          <p:sp>
            <p:nvSpPr>
              <p:cNvPr id="57" name="Oval 1029"/>
              <p:cNvSpPr>
                <a:spLocks noChangeArrowheads="1"/>
              </p:cNvSpPr>
              <p:nvPr/>
            </p:nvSpPr>
            <p:spPr bwMode="auto">
              <a:xfrm>
                <a:off x="3564834" y="5857452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" name="Group 25"/>
              <p:cNvGrpSpPr/>
              <p:nvPr/>
            </p:nvGrpSpPr>
            <p:grpSpPr>
              <a:xfrm>
                <a:off x="78456" y="4819650"/>
                <a:ext cx="7846344" cy="2038350"/>
                <a:chOff x="2256" y="4133850"/>
                <a:chExt cx="7846344" cy="2038350"/>
              </a:xfrm>
            </p:grpSpPr>
            <p:grpSp>
              <p:nvGrpSpPr>
                <p:cNvPr id="8" name="Group 22"/>
                <p:cNvGrpSpPr/>
                <p:nvPr/>
              </p:nvGrpSpPr>
              <p:grpSpPr>
                <a:xfrm>
                  <a:off x="2256" y="4133850"/>
                  <a:ext cx="7846344" cy="2038350"/>
                  <a:chOff x="2256" y="4133850"/>
                  <a:chExt cx="7846344" cy="2038350"/>
                </a:xfrm>
              </p:grpSpPr>
              <p:sp>
                <p:nvSpPr>
                  <p:cNvPr id="62" name="Line 1030"/>
                  <p:cNvSpPr>
                    <a:spLocks noChangeShapeType="1"/>
                  </p:cNvSpPr>
                  <p:nvPr/>
                </p:nvSpPr>
                <p:spPr bwMode="auto">
                  <a:xfrm>
                    <a:off x="5029200" y="4343400"/>
                    <a:ext cx="0" cy="182880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" name="Line 1032"/>
                  <p:cNvSpPr>
                    <a:spLocks noChangeShapeType="1"/>
                  </p:cNvSpPr>
                  <p:nvPr/>
                </p:nvSpPr>
                <p:spPr bwMode="auto">
                  <a:xfrm>
                    <a:off x="2514600" y="5334000"/>
                    <a:ext cx="510540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" name="Text Box 10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15200" y="5257800"/>
                    <a:ext cx="53340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400">
                        <a:latin typeface="Times New Roman" pitchFamily="18" charset="0"/>
                      </a:rPr>
                      <a:t>x</a:t>
                    </a:r>
                  </a:p>
                </p:txBody>
              </p:sp>
              <p:sp>
                <p:nvSpPr>
                  <p:cNvPr id="65" name="Text Box 10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57775" y="4133850"/>
                    <a:ext cx="53340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400">
                        <a:latin typeface="Times New Roman" pitchFamily="18" charset="0"/>
                      </a:rPr>
                      <a:t>y</a:t>
                    </a:r>
                  </a:p>
                </p:txBody>
              </p:sp>
              <p:sp>
                <p:nvSpPr>
                  <p:cNvPr id="66" name="Text Box 10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72000" y="4343400"/>
                    <a:ext cx="533400" cy="396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b="1">
                        <a:solidFill>
                          <a:schemeClr val="accent2"/>
                        </a:solidFill>
                        <a:latin typeface="Times New Roman" pitchFamily="18" charset="0"/>
                      </a:rPr>
                      <a:t>A</a:t>
                    </a:r>
                  </a:p>
                </p:txBody>
              </p:sp>
              <p:sp>
                <p:nvSpPr>
                  <p:cNvPr id="67" name="Text Box 10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981825" y="4954588"/>
                    <a:ext cx="533400" cy="396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b="1">
                        <a:solidFill>
                          <a:schemeClr val="accent2"/>
                        </a:solidFill>
                        <a:latin typeface="Times New Roman" pitchFamily="18" charset="0"/>
                      </a:rPr>
                      <a:t>B</a:t>
                    </a:r>
                  </a:p>
                </p:txBody>
              </p:sp>
              <p:sp>
                <p:nvSpPr>
                  <p:cNvPr id="68" name="Oval 1041"/>
                  <p:cNvSpPr>
                    <a:spLocks noChangeArrowheads="1"/>
                  </p:cNvSpPr>
                  <p:nvPr/>
                </p:nvSpPr>
                <p:spPr bwMode="auto">
                  <a:xfrm>
                    <a:off x="4981575" y="4495800"/>
                    <a:ext cx="76200" cy="762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9" name="Oval 1042"/>
                  <p:cNvSpPr>
                    <a:spLocks noChangeArrowheads="1"/>
                  </p:cNvSpPr>
                  <p:nvPr/>
                </p:nvSpPr>
                <p:spPr bwMode="auto">
                  <a:xfrm>
                    <a:off x="7143750" y="5295900"/>
                    <a:ext cx="76200" cy="762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5" name="Line 1052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533400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3" name="Line 1055"/>
                  <p:cNvSpPr>
                    <a:spLocks noChangeShapeType="1"/>
                  </p:cNvSpPr>
                  <p:nvPr/>
                </p:nvSpPr>
                <p:spPr bwMode="auto">
                  <a:xfrm>
                    <a:off x="2745456" y="533400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0" name="TextBox 59"/>
                <p:cNvSpPr txBox="1"/>
                <p:nvPr/>
              </p:nvSpPr>
              <p:spPr>
                <a:xfrm>
                  <a:off x="3444345" y="5000255"/>
                  <a:ext cx="38985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b="1" dirty="0" smtClean="0"/>
                    <a:t>+</a:t>
                  </a:r>
                  <a:endParaRPr lang="en-US" sz="3200" b="1" dirty="0"/>
                </a:p>
              </p:txBody>
            </p:sp>
            <p:sp>
              <p:nvSpPr>
                <p:cNvPr id="61" name="TextBox 60"/>
                <p:cNvSpPr txBox="1"/>
                <p:nvPr/>
              </p:nvSpPr>
              <p:spPr>
                <a:xfrm>
                  <a:off x="6204111" y="4996943"/>
                  <a:ext cx="38985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b="1" dirty="0" smtClean="0"/>
                    <a:t>+</a:t>
                  </a:r>
                  <a:endParaRPr lang="en-US" sz="3200" b="1" dirty="0"/>
                </a:p>
              </p:txBody>
            </p:sp>
          </p:grpSp>
        </p:grpSp>
      </p:grpSp>
      <p:sp>
        <p:nvSpPr>
          <p:cNvPr id="76" name="Oval 75"/>
          <p:cNvSpPr/>
          <p:nvPr/>
        </p:nvSpPr>
        <p:spPr>
          <a:xfrm>
            <a:off x="381000" y="2286000"/>
            <a:ext cx="1447800" cy="762000"/>
          </a:xfrm>
          <a:prstGeom prst="ellipse">
            <a:avLst/>
          </a:prstGeom>
          <a:noFill/>
          <a:ln w="349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441239" y="4495800"/>
            <a:ext cx="2374032" cy="1366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317142" y="4495800"/>
            <a:ext cx="2442195" cy="1419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8" idx="6"/>
          </p:cNvCxnSpPr>
          <p:nvPr/>
        </p:nvCxnSpPr>
        <p:spPr>
          <a:xfrm flipV="1">
            <a:off x="3594871" y="4572000"/>
            <a:ext cx="1092169" cy="647157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2479434" y="4577891"/>
            <a:ext cx="1092169" cy="647157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752600" y="3657600"/>
            <a:ext cx="2374032" cy="1366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2819400" y="3505200"/>
            <a:ext cx="2442195" cy="1419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3581400" y="3962400"/>
            <a:ext cx="4384" cy="1234820"/>
          </a:xfrm>
          <a:prstGeom prst="straightConnector1">
            <a:avLst/>
          </a:prstGeom>
          <a:ln w="3492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7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TPVERSION" val="2008"/>
  <p:tag name="PPVERSION" val="12.0"/>
  <p:tag name="SHOWBARVISIBLE" val="True"/>
  <p:tag name="USESECONDARYMONITOR" val="True"/>
  <p:tag name="SAVECSVWITHSESSION" val="Fals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TPSTANDARDS" val=""/>
  <p:tag name="POWERPOINTVERSION" val="14.0"/>
  <p:tag name="LUIDIAENABLED" val="False"/>
  <p:tag name="TASKPANEKEY" val="874ce00a-4965-47c3-b6d6-e5d478c7beec"/>
  <p:tag name="TPFULLVERSION" val="4.3.2.1178"/>
  <p:tag name="EXPANDSHOWBAR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23"/>
  <p:tag name="FONTSIZE" val="32"/>
  <p:tag name="BULLETTYPE" val="ppBulletArabicPeriod"/>
  <p:tag name="ANSWERTEXT" val="Up&#10;Down&#10;Right&#10;Left&#10;Zero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DABAAD034FD7494BA7ED70C797FA3736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    What is the direction of the electric field at point A, if the two positive charges have equal magnitude?"/>
  <p:tag name="ANSWERSALIAS" val="Up|smicln|Down|smicln|Right|smicln|Left|smicln|Zero"/>
  <p:tag name="SLIDEORDER" val="2"/>
  <p:tag name="SLIDEGUID" val="2848A023F6104601BE702084341B7B1E"/>
  <p:tag name="TOTALRESPONSES" val="20"/>
  <p:tag name="RESPONSECOUNT" val="20"/>
  <p:tag name="SLICED" val="False"/>
  <p:tag name="RESPONSES" val="1;5;5;1;1;1;1;1;1;1;1;2;1;1;1;2;1;1;1;5;"/>
  <p:tag name="CHARTSTRINGSTD" val="15 2 0 0 3"/>
  <p:tag name="CHARTSTRINGREV" val="3 0 0 2 15"/>
  <p:tag name="CHARTSTRINGSTDPER" val="0.75 0.1 0 0 0.15"/>
  <p:tag name="CHARTSTRINGREVPER" val="0.15 0 0 0.1 0.75"/>
  <p:tag name="RESPONSESGATHERED" val="False"/>
  <p:tag name="ANONYMOUSTEMP" val="False"/>
  <p:tag name="VALUES" val="Correct|smicln|Incorrect|smicln|Incorrect|smicln|Incorrect|smicln|Incorrec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23"/>
  <p:tag name="FONTSIZE" val="32"/>
  <p:tag name="BULLETTYPE" val="ppBulletArabicPeriod"/>
  <p:tag name="ANSWERTEXT" val="Up&#10;Down&#10;Right&#10;Left&#10;Zero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575B89935A4B425EBE0A25DF1C8FCEF8"/>
  <p:tag name="SLIDEID" val="575B89935A4B425EBE0A25DF1C8FCEF8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at is the direction of the electric field at point C?"/>
  <p:tag name="ANSWERSALIAS" val="Left|smicln|Right|smicln|zero"/>
  <p:tag name="TOTALRESPONSES" val="20"/>
  <p:tag name="RESPONSECOUNT" val="20"/>
  <p:tag name="SLICED" val="False"/>
  <p:tag name="RESPONSES" val="3;2;2;2;1;3;3;2;2;3;2;3;3;3;2;3;2;2;3;2;"/>
  <p:tag name="CHARTSTRINGSTD" val="1 10 9"/>
  <p:tag name="CHARTSTRINGREV" val="9 10 1"/>
  <p:tag name="CHARTSTRINGSTDPER" val="0.05 0.5 0.45"/>
  <p:tag name="CHARTSTRINGREVPER" val="0.45 0.5 0.05"/>
  <p:tag name="RESPONSESGATHERED" val="False"/>
  <p:tag name="ANONYMOUSTEMP" val="False"/>
  <p:tag name="VALUES" val="Incorrect|smicln|Correct|smicln|Incorrect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15"/>
  <p:tag name="FONTSIZE" val="32"/>
  <p:tag name="BULLETTYPE" val="ppBulletArabicPeriod"/>
  <p:tag name="ANSWERTEXT" val="Left&#10;Right&#10;zer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2BF8DC684E87484281E6415D4E840954"/>
  <p:tag name="SLIDEID" val="2BF8DC684E87484281E6415D4E840954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Compare the magnitude of the electric field at point A and B  "/>
  <p:tag name="ANSWERSALIAS" val="EA&gt; EB|smicln|EA= EB|smicln|EA&lt; EB"/>
  <p:tag name="RESPONSECOUNT" val="20"/>
  <p:tag name="SLICED" val="False"/>
  <p:tag name="RESPONSES" val="3;2;3;3;3;3;3;3;3;3;3;3;3;3;3;3;3;3;3;3;"/>
  <p:tag name="CHARTSTRINGSTD" val="0 1 19"/>
  <p:tag name="CHARTSTRINGREV" val="19 1 0"/>
  <p:tag name="CHARTSTRINGSTDPER" val="0 0.05 0.95"/>
  <p:tag name="CHARTSTRINGREVPER" val="0.95 0.05 0"/>
  <p:tag name="RESPONSESGATHERED" val="False"/>
  <p:tag name="VALUES" val="Incorrect|smicln|Incorrect|smicln|Correct"/>
  <p:tag name="TOTALRESPONSES" val="0"/>
  <p:tag name="ANONYMOUSTEMP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0"/>
  <p:tag name="FONTSIZE" val="32"/>
  <p:tag name="BULLETTYPE" val="ppBulletArabicPeriod"/>
  <p:tag name="ANSWERTEXT" val="EA&gt; EB&#10;EA= EB&#10;EA&lt; EB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DABAAD034FD7494BA7ED70C797FA3736"/>
  <p:tag name="SLIDEID" val="DABAAD034FD7494BA7ED70C797FA3736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    What is the direction of the electric field at point A, if the two positive charges have equal magnitude?"/>
  <p:tag name="ANSWERSALIAS" val="Up|smicln|Down|smicln|Right|smicln|Left|smicln|Zero"/>
  <p:tag name="TOTALRESPONSES" val="20"/>
  <p:tag name="RESPONSECOUNT" val="20"/>
  <p:tag name="SLICED" val="False"/>
  <p:tag name="RESPONSES" val="1;1;5;1;1;1;5;1;1;1;2;2;1;1;5;3;1;1;3;5;"/>
  <p:tag name="CHARTSTRINGSTD" val="12 2 2 0 4"/>
  <p:tag name="CHARTSTRINGREV" val="4 0 2 2 12"/>
  <p:tag name="CHARTSTRINGSTDPER" val="0.6 0.1 0.1 0 0.2"/>
  <p:tag name="CHARTSTRINGREVPER" val="0.2 0 0.1 0.1 0.6"/>
  <p:tag name="RESPONSESGATHERED" val="False"/>
  <p:tag name="ANONYMOUSTEMP" val="False"/>
  <p:tag name="VALUES" val="Correct|smicln|Incorrect|smicln|Incorrect|smicln|Incorrect|smicln|Incorrect"/>
</p:tagLst>
</file>

<file path=ppt/theme/theme1.xml><?xml version="1.0" encoding="utf-8"?>
<a:theme xmlns:a="http://schemas.openxmlformats.org/drawingml/2006/main" name="bluegrayturn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bluegrayturnpoint</Template>
  <TotalTime>4376</TotalTime>
  <Words>769</Words>
  <Application>Microsoft Office PowerPoint</Application>
  <PresentationFormat>On-screen Show (4:3)</PresentationFormat>
  <Paragraphs>214</Paragraphs>
  <Slides>22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bluegrayturnpoint</vt:lpstr>
      <vt:lpstr>Equation</vt:lpstr>
      <vt:lpstr>Microsoft Graph Chart</vt:lpstr>
      <vt:lpstr>Physics 1161 Lecture 2 Vectors &amp; Electric Fields</vt:lpstr>
      <vt:lpstr>Three Charges</vt:lpstr>
      <vt:lpstr>Three Charges</vt:lpstr>
      <vt:lpstr>Three Charges</vt:lpstr>
      <vt:lpstr>Electric Force on Electron by Proton </vt:lpstr>
      <vt:lpstr>Comparison: Electric Force vs. Electric Field</vt:lpstr>
      <vt:lpstr>Electric Field</vt:lpstr>
      <vt:lpstr>    What is the direction of the electric field at point A, if the two positive charges have equal magnitude?</vt:lpstr>
      <vt:lpstr>    What is the direction of the electric field at point A, if the two positive charges have equal magnitude?</vt:lpstr>
      <vt:lpstr>Two Charges Checkpoint1</vt:lpstr>
      <vt:lpstr>Two Charges Checkpoint 2</vt:lpstr>
      <vt:lpstr>What is the direction of the electric field at point C?</vt:lpstr>
      <vt:lpstr>Electric Field Applet</vt:lpstr>
      <vt:lpstr>Checkpoint</vt:lpstr>
      <vt:lpstr>Checkpoint</vt:lpstr>
      <vt:lpstr>Checkpoint</vt:lpstr>
      <vt:lpstr>Compare the magnitude of the electric field at point A and B  </vt:lpstr>
      <vt:lpstr>E inside of conductor</vt:lpstr>
      <vt:lpstr>Checkpoint</vt:lpstr>
      <vt:lpstr>E inside of conductor in electrostatics</vt:lpstr>
      <vt:lpstr>Recap</vt:lpstr>
      <vt:lpstr>To Do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1161 Lecture 2 Electric Fields</dc:title>
  <dc:creator>cherie</dc:creator>
  <cp:lastModifiedBy>Lehman, Cherie B.</cp:lastModifiedBy>
  <cp:revision>190</cp:revision>
  <cp:lastPrinted>2013-01-10T12:21:58Z</cp:lastPrinted>
  <dcterms:created xsi:type="dcterms:W3CDTF">2010-01-12T03:24:12Z</dcterms:created>
  <dcterms:modified xsi:type="dcterms:W3CDTF">2013-01-10T12:41:59Z</dcterms:modified>
</cp:coreProperties>
</file>