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12.xml" ContentType="application/vnd.openxmlformats-officedocument.presentationml.notesSlide+xml"/>
  <Override PartName="/ppt/tags/tag21.xml" ContentType="application/vnd.openxmlformats-officedocument.presentationml.tags+xml"/>
  <Override PartName="/ppt/notesSlides/notesSlide13.xml" ContentType="application/vnd.openxmlformats-officedocument.presentationml.notesSlide+xml"/>
  <Override PartName="/ppt/tags/tag22.xml" ContentType="application/vnd.openxmlformats-officedocument.presentationml.tags+xml"/>
  <Override PartName="/ppt/notesSlides/notesSlide14.xml" ContentType="application/vnd.openxmlformats-officedocument.presentationml.notesSlide+xml"/>
  <Override PartName="/ppt/tags/tag23.xml" ContentType="application/vnd.openxmlformats-officedocument.presentationml.tags+xml"/>
  <Override PartName="/ppt/notesSlides/notesSlide15.xml" ContentType="application/vnd.openxmlformats-officedocument.presentationml.notesSlide+xml"/>
  <Override PartName="/ppt/tags/tag24.xml" ContentType="application/vnd.openxmlformats-officedocument.presentationml.tags+xml"/>
  <Override PartName="/ppt/notesSlides/notesSlide16.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7.xml" ContentType="application/vnd.openxmlformats-officedocument.presentationml.notesSlide+xml"/>
  <Override PartName="/ppt/tags/tag29.xml" ContentType="application/vnd.openxmlformats-officedocument.presentationml.tags+xml"/>
  <Override PartName="/ppt/notesSlides/notesSlide18.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9.xml" ContentType="application/vnd.openxmlformats-officedocument.presentationml.notesSlide+xml"/>
  <Override PartName="/ppt/tags/tag33.xml" ContentType="application/vnd.openxmlformats-officedocument.presentationml.tags+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9" r:id="rId2"/>
    <p:sldId id="260" r:id="rId3"/>
    <p:sldId id="262" r:id="rId4"/>
    <p:sldId id="263" r:id="rId5"/>
    <p:sldId id="290" r:id="rId6"/>
    <p:sldId id="291" r:id="rId7"/>
    <p:sldId id="292" r:id="rId8"/>
    <p:sldId id="293" r:id="rId9"/>
    <p:sldId id="266" r:id="rId10"/>
    <p:sldId id="267" r:id="rId11"/>
    <p:sldId id="268" r:id="rId12"/>
    <p:sldId id="284" r:id="rId13"/>
    <p:sldId id="285" r:id="rId14"/>
    <p:sldId id="269" r:id="rId15"/>
    <p:sldId id="257" r:id="rId16"/>
    <p:sldId id="270" r:id="rId17"/>
    <p:sldId id="286" r:id="rId18"/>
    <p:sldId id="287" r:id="rId19"/>
    <p:sldId id="288" r:id="rId20"/>
    <p:sldId id="289" r:id="rId21"/>
    <p:sldId id="272" r:id="rId22"/>
    <p:sldId id="273" r:id="rId23"/>
    <p:sldId id="274" r:id="rId24"/>
    <p:sldId id="275" r:id="rId25"/>
    <p:sldId id="294" r:id="rId26"/>
  </p:sldIdLst>
  <p:sldSz cx="9144000" cy="6858000" type="screen4x3"/>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7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image" Target="../media/image11.emf"/><Relationship Id="rId4"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C886CF-948B-43C1-9DC5-5F2F63E80B29}" type="datetimeFigureOut">
              <a:rPr lang="en-US" smtClean="0"/>
              <a:pPr/>
              <a:t>1/8/2013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77F00E-ACFB-4B46-9F58-8514D3BDE15D}" type="slidenum">
              <a:rPr lang="en-US" smtClean="0"/>
              <a:pPr/>
              <a:t>‹#›</a:t>
            </a:fld>
            <a:endParaRPr lang="en-US"/>
          </a:p>
        </p:txBody>
      </p:sp>
    </p:spTree>
    <p:extLst>
      <p:ext uri="{BB962C8B-B14F-4D97-AF65-F5344CB8AC3E}">
        <p14:creationId xmlns:p14="http://schemas.microsoft.com/office/powerpoint/2010/main" val="140515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9F8E87-A921-4104-A1C9-0845B06C12AA}" type="slidenum">
              <a:rPr lang="en-US"/>
              <a:pPr/>
              <a:t>1</a:t>
            </a:fld>
            <a:endParaRPr lang="en-US"/>
          </a:p>
        </p:txBody>
      </p:sp>
      <p:sp>
        <p:nvSpPr>
          <p:cNvPr id="137218" name="Rectangle 1026"/>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7219" name="Rectangle 1027"/>
          <p:cNvSpPr>
            <a:spLocks noGrp="1" noChangeArrowheads="1"/>
          </p:cNvSpPr>
          <p:nvPr>
            <p:ph type="body" idx="1"/>
          </p:nvPr>
        </p:nvSpPr>
        <p:spPr bwMode="auto">
          <a:xfrm>
            <a:off x="914711" y="4344025"/>
            <a:ext cx="5028579" cy="4114488"/>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w="9525"/>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2B1BC8-0843-4760-B639-471E8F97B791}" type="slidenum">
              <a:rPr lang="en-US"/>
              <a:pPr/>
              <a:t>14</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77F00E-ACFB-4B46-9F58-8514D3BDE15D}" type="slidenum">
              <a:rPr lang="en-US" smtClean="0"/>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875088" y="-10930"/>
            <a:ext cx="2982912" cy="448144"/>
          </a:xfrm>
          <a:prstGeom prst="rect">
            <a:avLst/>
          </a:prstGeom>
          <a:noFill/>
          <a:ln w="12700">
            <a:noFill/>
            <a:miter lim="800000"/>
            <a:headEnd/>
            <a:tailEnd/>
          </a:ln>
        </p:spPr>
        <p:txBody>
          <a:bodyPr wrap="none" anchor="ctr"/>
          <a:lstStyle/>
          <a:p>
            <a:endParaRPr lang="en-US"/>
          </a:p>
        </p:txBody>
      </p:sp>
      <p:sp>
        <p:nvSpPr>
          <p:cNvPr id="32771" name="Rectangle 3"/>
          <p:cNvSpPr>
            <a:spLocks noChangeArrowheads="1"/>
          </p:cNvSpPr>
          <p:nvPr/>
        </p:nvSpPr>
        <p:spPr bwMode="auto">
          <a:xfrm>
            <a:off x="3875088" y="8705226"/>
            <a:ext cx="2982912" cy="449705"/>
          </a:xfrm>
          <a:prstGeom prst="rect">
            <a:avLst/>
          </a:prstGeom>
          <a:noFill/>
          <a:ln w="12700">
            <a:noFill/>
            <a:miter lim="800000"/>
            <a:headEnd/>
            <a:tailEnd/>
          </a:ln>
        </p:spPr>
        <p:txBody>
          <a:bodyPr lIns="19408" tIns="0" rIns="19408" bIns="0" anchor="b"/>
          <a:lstStyle/>
          <a:p>
            <a:pPr algn="r" defTabSz="931863"/>
            <a:r>
              <a:rPr lang="en-US" sz="1000" i="1">
                <a:latin typeface="Times New Roman" pitchFamily="18" charset="0"/>
              </a:rPr>
              <a:t>7</a:t>
            </a:r>
          </a:p>
        </p:txBody>
      </p:sp>
      <p:sp>
        <p:nvSpPr>
          <p:cNvPr id="32772" name="Rectangle 4"/>
          <p:cNvSpPr>
            <a:spLocks noChangeArrowheads="1"/>
          </p:cNvSpPr>
          <p:nvPr/>
        </p:nvSpPr>
        <p:spPr bwMode="auto">
          <a:xfrm>
            <a:off x="0" y="8705226"/>
            <a:ext cx="2979738" cy="449705"/>
          </a:xfrm>
          <a:prstGeom prst="rect">
            <a:avLst/>
          </a:prstGeom>
          <a:noFill/>
          <a:ln w="12700">
            <a:noFill/>
            <a:miter lim="800000"/>
            <a:headEnd/>
            <a:tailEnd/>
          </a:ln>
        </p:spPr>
        <p:txBody>
          <a:bodyPr wrap="none" anchor="ctr"/>
          <a:lstStyle/>
          <a:p>
            <a:endParaRPr lang="en-US"/>
          </a:p>
        </p:txBody>
      </p:sp>
      <p:sp>
        <p:nvSpPr>
          <p:cNvPr id="32773" name="Rectangle 5"/>
          <p:cNvSpPr>
            <a:spLocks noChangeArrowheads="1"/>
          </p:cNvSpPr>
          <p:nvPr/>
        </p:nvSpPr>
        <p:spPr bwMode="auto">
          <a:xfrm>
            <a:off x="0" y="-10930"/>
            <a:ext cx="2979738" cy="448144"/>
          </a:xfrm>
          <a:prstGeom prst="rect">
            <a:avLst/>
          </a:prstGeom>
          <a:noFill/>
          <a:ln w="12700">
            <a:noFill/>
            <a:miter lim="800000"/>
            <a:headEnd/>
            <a:tailEnd/>
          </a:ln>
        </p:spPr>
        <p:txBody>
          <a:bodyPr wrap="none" anchor="ctr"/>
          <a:lstStyle/>
          <a:p>
            <a:endParaRPr lang="en-US"/>
          </a:p>
        </p:txBody>
      </p:sp>
      <p:sp>
        <p:nvSpPr>
          <p:cNvPr id="32774" name="Rectangle 6"/>
          <p:cNvSpPr>
            <a:spLocks noGrp="1" noRot="1" noChangeAspect="1" noChangeArrowheads="1" noTextEdit="1"/>
          </p:cNvSpPr>
          <p:nvPr>
            <p:ph type="sldImg"/>
          </p:nvPr>
        </p:nvSpPr>
        <p:spPr>
          <a:xfrm>
            <a:off x="1344613" y="566738"/>
            <a:ext cx="4038600" cy="3028950"/>
          </a:xfrm>
          <a:ln/>
        </p:spPr>
      </p:sp>
      <p:sp>
        <p:nvSpPr>
          <p:cNvPr id="32775" name="Rectangle 7"/>
          <p:cNvSpPr>
            <a:spLocks noGrp="1" noChangeArrowheads="1"/>
          </p:cNvSpPr>
          <p:nvPr>
            <p:ph type="body" idx="1"/>
          </p:nvPr>
        </p:nvSpPr>
        <p:spPr>
          <a:xfrm>
            <a:off x="903289" y="4323727"/>
            <a:ext cx="5043487" cy="4100434"/>
          </a:xfrm>
          <a:noFill/>
          <a:ln w="9525"/>
        </p:spPr>
        <p:txBody>
          <a:bodyPr lIns="92189" tIns="45286" rIns="92189" bIns="45286"/>
          <a:lstStyle/>
          <a:p>
            <a:pPr>
              <a:lnSpc>
                <a:spcPct val="100000"/>
              </a:lnSpc>
              <a:spcBef>
                <a:spcPct val="0"/>
              </a:spcBef>
            </a:pPr>
            <a:endParaRPr lang="en-US" sz="2400"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3875088" y="-10930"/>
            <a:ext cx="2982912" cy="448144"/>
          </a:xfrm>
          <a:prstGeom prst="rect">
            <a:avLst/>
          </a:prstGeom>
          <a:noFill/>
          <a:ln w="12700">
            <a:noFill/>
            <a:miter lim="800000"/>
            <a:headEnd/>
            <a:tailEnd/>
          </a:ln>
        </p:spPr>
        <p:txBody>
          <a:bodyPr wrap="none" anchor="ctr"/>
          <a:lstStyle/>
          <a:p>
            <a:endParaRPr lang="en-US"/>
          </a:p>
        </p:txBody>
      </p:sp>
      <p:sp>
        <p:nvSpPr>
          <p:cNvPr id="33795" name="Rectangle 3"/>
          <p:cNvSpPr>
            <a:spLocks noChangeArrowheads="1"/>
          </p:cNvSpPr>
          <p:nvPr/>
        </p:nvSpPr>
        <p:spPr bwMode="auto">
          <a:xfrm>
            <a:off x="3875088" y="8705226"/>
            <a:ext cx="2982912" cy="449705"/>
          </a:xfrm>
          <a:prstGeom prst="rect">
            <a:avLst/>
          </a:prstGeom>
          <a:noFill/>
          <a:ln w="12700">
            <a:noFill/>
            <a:miter lim="800000"/>
            <a:headEnd/>
            <a:tailEnd/>
          </a:ln>
        </p:spPr>
        <p:txBody>
          <a:bodyPr lIns="19408" tIns="0" rIns="19408" bIns="0" anchor="b"/>
          <a:lstStyle/>
          <a:p>
            <a:pPr algn="r" defTabSz="931863"/>
            <a:r>
              <a:rPr lang="en-US" sz="1000" i="1">
                <a:latin typeface="Times New Roman" pitchFamily="18" charset="0"/>
              </a:rPr>
              <a:t>8</a:t>
            </a:r>
          </a:p>
        </p:txBody>
      </p:sp>
      <p:sp>
        <p:nvSpPr>
          <p:cNvPr id="33796" name="Rectangle 4"/>
          <p:cNvSpPr>
            <a:spLocks noChangeArrowheads="1"/>
          </p:cNvSpPr>
          <p:nvPr/>
        </p:nvSpPr>
        <p:spPr bwMode="auto">
          <a:xfrm>
            <a:off x="0" y="8705226"/>
            <a:ext cx="2979738" cy="449705"/>
          </a:xfrm>
          <a:prstGeom prst="rect">
            <a:avLst/>
          </a:prstGeom>
          <a:noFill/>
          <a:ln w="12700">
            <a:noFill/>
            <a:miter lim="800000"/>
            <a:headEnd/>
            <a:tailEnd/>
          </a:ln>
        </p:spPr>
        <p:txBody>
          <a:bodyPr wrap="none" anchor="ctr"/>
          <a:lstStyle/>
          <a:p>
            <a:endParaRPr lang="en-US"/>
          </a:p>
        </p:txBody>
      </p:sp>
      <p:sp>
        <p:nvSpPr>
          <p:cNvPr id="33797" name="Rectangle 5"/>
          <p:cNvSpPr>
            <a:spLocks noChangeArrowheads="1"/>
          </p:cNvSpPr>
          <p:nvPr/>
        </p:nvSpPr>
        <p:spPr bwMode="auto">
          <a:xfrm>
            <a:off x="0" y="-10930"/>
            <a:ext cx="2979738" cy="448144"/>
          </a:xfrm>
          <a:prstGeom prst="rect">
            <a:avLst/>
          </a:prstGeom>
          <a:noFill/>
          <a:ln w="12700">
            <a:noFill/>
            <a:miter lim="800000"/>
            <a:headEnd/>
            <a:tailEnd/>
          </a:ln>
        </p:spPr>
        <p:txBody>
          <a:bodyPr wrap="none" anchor="ctr"/>
          <a:lstStyle/>
          <a:p>
            <a:endParaRPr lang="en-US"/>
          </a:p>
        </p:txBody>
      </p:sp>
      <p:sp>
        <p:nvSpPr>
          <p:cNvPr id="33798" name="Rectangle 6"/>
          <p:cNvSpPr>
            <a:spLocks noGrp="1" noRot="1" noChangeAspect="1" noChangeArrowheads="1" noTextEdit="1"/>
          </p:cNvSpPr>
          <p:nvPr>
            <p:ph type="sldImg"/>
          </p:nvPr>
        </p:nvSpPr>
        <p:spPr>
          <a:xfrm>
            <a:off x="1344613" y="566738"/>
            <a:ext cx="4038600" cy="3028950"/>
          </a:xfrm>
          <a:ln/>
        </p:spPr>
      </p:sp>
      <p:sp>
        <p:nvSpPr>
          <p:cNvPr id="33799" name="Rectangle 7"/>
          <p:cNvSpPr>
            <a:spLocks noGrp="1" noChangeArrowheads="1"/>
          </p:cNvSpPr>
          <p:nvPr>
            <p:ph type="body" idx="1"/>
          </p:nvPr>
        </p:nvSpPr>
        <p:spPr>
          <a:xfrm>
            <a:off x="903289" y="4323727"/>
            <a:ext cx="5043487" cy="4100434"/>
          </a:xfrm>
          <a:noFill/>
          <a:ln w="9525"/>
        </p:spPr>
        <p:txBody>
          <a:bodyPr lIns="92189" tIns="45286" rIns="92189" bIns="45286"/>
          <a:lstStyle/>
          <a:p>
            <a:pPr>
              <a:lnSpc>
                <a:spcPct val="100000"/>
              </a:lnSpc>
              <a:spcBef>
                <a:spcPct val="0"/>
              </a:spcBef>
            </a:pPr>
            <a:endParaRPr lang="en-US" sz="2400"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1350963" y="587375"/>
            <a:ext cx="4011612" cy="3008313"/>
          </a:xfrm>
          <a:ln/>
        </p:spPr>
      </p:sp>
      <p:sp>
        <p:nvSpPr>
          <p:cNvPr id="34819" name="Rectangle 3"/>
          <p:cNvSpPr>
            <a:spLocks noGrp="1" noChangeArrowheads="1"/>
          </p:cNvSpPr>
          <p:nvPr>
            <p:ph type="body" idx="1"/>
          </p:nvPr>
        </p:nvSpPr>
        <p:spPr>
          <a:xfrm>
            <a:off x="685800" y="4344025"/>
            <a:ext cx="5486400" cy="4114488"/>
          </a:xfrm>
          <a:noFill/>
          <a:ln w="9525"/>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350963" y="588963"/>
            <a:ext cx="4010025" cy="3006725"/>
          </a:xfr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1D25F4-9526-45B1-88E7-60EDC6454B37}" type="slidenum">
              <a:rPr lang="en-US"/>
              <a:pPr/>
              <a:t>22</a:t>
            </a:fld>
            <a:endParaRPr lang="en-US"/>
          </a:p>
        </p:txBody>
      </p:sp>
      <p:sp>
        <p:nvSpPr>
          <p:cNvPr id="124930" name="Rectangle 3074"/>
          <p:cNvSpPr>
            <a:spLocks noGrp="1" noRot="1" noChangeAspect="1" noChangeArrowheads="1" noTextEdit="1"/>
          </p:cNvSpPr>
          <p:nvPr>
            <p:ph type="sldImg"/>
          </p:nvPr>
        </p:nvSpPr>
        <p:spPr>
          <a:ln/>
        </p:spPr>
      </p:sp>
      <p:sp>
        <p:nvSpPr>
          <p:cNvPr id="124931" name="Rectangle 3075"/>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1D25F4-9526-45B1-88E7-60EDC6454B37}" type="slidenum">
              <a:rPr lang="en-US"/>
              <a:pPr/>
              <a:t>23</a:t>
            </a:fld>
            <a:endParaRPr lang="en-US"/>
          </a:p>
        </p:txBody>
      </p:sp>
      <p:sp>
        <p:nvSpPr>
          <p:cNvPr id="124930" name="Rectangle 3074"/>
          <p:cNvSpPr>
            <a:spLocks noGrp="1" noRot="1" noChangeAspect="1" noChangeArrowheads="1" noTextEdit="1"/>
          </p:cNvSpPr>
          <p:nvPr>
            <p:ph type="sldImg"/>
          </p:nvPr>
        </p:nvSpPr>
        <p:spPr>
          <a:ln/>
        </p:spPr>
      </p:sp>
      <p:sp>
        <p:nvSpPr>
          <p:cNvPr id="124931" name="Rectangle 3075"/>
          <p:cNvSpPr>
            <a:spLocks noGrp="1" noChangeArrowheads="1"/>
          </p:cNvSpPr>
          <p:nvPr>
            <p:ph type="body" idx="1"/>
          </p:nvPr>
        </p:nvSpPr>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77F00E-ACFB-4B46-9F58-8514D3BDE15D}"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209E6B-24A5-45A4-BAD3-0674786508AE}" type="slidenum">
              <a:rPr lang="en-US"/>
              <a:pPr/>
              <a:t>2</a:t>
            </a:fld>
            <a:endParaRPr lang="en-US"/>
          </a:p>
        </p:txBody>
      </p:sp>
      <p:sp>
        <p:nvSpPr>
          <p:cNvPr id="139266" name="Rectangle 1026"/>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9267" name="Rectangle 1027"/>
          <p:cNvSpPr>
            <a:spLocks noGrp="1" noChangeArrowheads="1"/>
          </p:cNvSpPr>
          <p:nvPr>
            <p:ph type="body" idx="1"/>
          </p:nvPr>
        </p:nvSpPr>
        <p:spPr bwMode="auto">
          <a:xfrm>
            <a:off x="914711" y="4344025"/>
            <a:ext cx="5028579" cy="4114488"/>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516AA9-CCB4-41C6-9F01-9FC33EEBF1F7}" type="slidenum">
              <a:rPr lang="en-US"/>
              <a:pPr/>
              <a:t>25</a:t>
            </a:fld>
            <a:endParaRPr lang="en-US"/>
          </a:p>
        </p:txBody>
      </p:sp>
      <p:sp>
        <p:nvSpPr>
          <p:cNvPr id="145410" name="Rectangle 2"/>
          <p:cNvSpPr>
            <a:spLocks noGrp="1" noRot="1" noChangeAspect="1" noChangeArrowheads="1" noTextEdit="1"/>
          </p:cNvSpPr>
          <p:nvPr>
            <p:ph type="sldImg"/>
          </p:nvPr>
        </p:nvSpPr>
        <p:spPr bwMode="auto">
          <a:xfrm>
            <a:off x="1178719" y="686405"/>
            <a:ext cx="4500563" cy="3429000"/>
          </a:xfrm>
          <a:prstGeom prst="rect">
            <a:avLst/>
          </a:prstGeom>
          <a:solidFill>
            <a:srgbClr val="FFFFFF"/>
          </a:solidFill>
          <a:ln>
            <a:solidFill>
              <a:srgbClr val="000000"/>
            </a:solidFill>
            <a:miter lim="800000"/>
            <a:headEnd/>
            <a:tailEnd/>
          </a:ln>
        </p:spPr>
      </p:sp>
      <p:sp>
        <p:nvSpPr>
          <p:cNvPr id="145411" name="Rectangle 3"/>
          <p:cNvSpPr>
            <a:spLocks noGrp="1" noChangeArrowheads="1"/>
          </p:cNvSpPr>
          <p:nvPr>
            <p:ph type="body" idx="1"/>
          </p:nvPr>
        </p:nvSpPr>
        <p:spPr bwMode="auto">
          <a:xfrm>
            <a:off x="914711" y="4344025"/>
            <a:ext cx="5028579" cy="4114488"/>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081EAB-7079-4115-99D3-01ED57154C7F}" type="slidenum">
              <a:rPr lang="en-US"/>
              <a:pPr/>
              <a:t>3</a:t>
            </a:fld>
            <a:endParaRPr lang="en-US"/>
          </a:p>
        </p:txBody>
      </p:sp>
      <p:sp>
        <p:nvSpPr>
          <p:cNvPr id="14131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41315" name="Rectangle 3"/>
          <p:cNvSpPr>
            <a:spLocks noGrp="1" noChangeArrowheads="1"/>
          </p:cNvSpPr>
          <p:nvPr>
            <p:ph type="body" idx="1"/>
          </p:nvPr>
        </p:nvSpPr>
        <p:spPr bwMode="auto">
          <a:xfrm>
            <a:off x="914711" y="4344025"/>
            <a:ext cx="5028579" cy="4114488"/>
          </a:xfrm>
          <a:prstGeom prst="rect">
            <a:avLst/>
          </a:prstGeom>
          <a:solidFill>
            <a:srgbClr val="FFFFFF"/>
          </a:solidFill>
          <a:ln>
            <a:solidFill>
              <a:srgbClr val="000000"/>
            </a:solidFill>
            <a:miter lim="800000"/>
            <a:headEnd/>
            <a:tailEnd/>
          </a:ln>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C3E486-BC74-4237-9726-F3952B47BC57}" type="slidenum">
              <a:rPr lang="en-US"/>
              <a:pPr/>
              <a:t>4</a:t>
            </a:fld>
            <a:endParaRPr lang="en-US"/>
          </a:p>
        </p:txBody>
      </p:sp>
      <p:sp>
        <p:nvSpPr>
          <p:cNvPr id="14336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43363" name="Rectangle 3"/>
          <p:cNvSpPr>
            <a:spLocks noGrp="1" noChangeArrowheads="1"/>
          </p:cNvSpPr>
          <p:nvPr>
            <p:ph type="body" idx="1"/>
          </p:nvPr>
        </p:nvSpPr>
        <p:spPr bwMode="auto">
          <a:xfrm>
            <a:off x="914711" y="4344025"/>
            <a:ext cx="5028579" cy="4114488"/>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E772B338-C7AC-47BA-A2F2-63837880E033}" type="slidenum">
              <a:rPr lang="en-US"/>
              <a:pPr/>
              <a:t>7</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79F19C-DB49-4BC6-9B13-E8BD664EE93D}" type="slidenum">
              <a:rPr lang="en-US"/>
              <a:pPr/>
              <a:t>9</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14DA5A-7BE7-41D4-8481-701BF3D804A5}" type="slidenum">
              <a:rPr lang="en-US"/>
              <a:pPr/>
              <a:t>10</a:t>
            </a:fld>
            <a:endParaRPr lang="en-US"/>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en-US" dirty="0"/>
          </a:p>
          <a:p>
            <a:endParaRPr lang="en-US" dirty="0"/>
          </a:p>
          <a:p>
            <a:r>
              <a:rPr lang="en-US" dirty="0"/>
              <a:t>Copper and wood both made of atoms, both have positive and negative charges, but are electrically very different. Why?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B95BDC-7956-48AA-948F-1C44D716F2C9}" type="slidenum">
              <a:rPr lang="en-US"/>
              <a:pPr/>
              <a:t>11</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r>
              <a:rPr lang="en-US"/>
              <a:t>Copper and wood both made of atoms, both have positive and negative charges, but are electrically very different. Why?</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xfrm>
            <a:off x="1350963" y="587375"/>
            <a:ext cx="4011612" cy="3008313"/>
          </a:xfrm>
          <a:ln/>
        </p:spPr>
      </p:sp>
      <p:sp>
        <p:nvSpPr>
          <p:cNvPr id="30723" name="Rectangle 3"/>
          <p:cNvSpPr>
            <a:spLocks noGrp="1" noChangeArrowheads="1"/>
          </p:cNvSpPr>
          <p:nvPr>
            <p:ph type="body" idx="1"/>
          </p:nvPr>
        </p:nvSpPr>
        <p:spPr>
          <a:xfrm>
            <a:off x="685800" y="4344025"/>
            <a:ext cx="5486400" cy="4114488"/>
          </a:xfrm>
          <a:noFill/>
          <a:ln w="9525"/>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3BEDC6-2E03-4F19-B696-1BB61FE0DD4E}"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215226-9768-4D88-B54C-753B43C9CAA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3BEDC6-2E03-4F19-B696-1BB61FE0DD4E}"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215226-9768-4D88-B54C-753B43C9CA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3BEDC6-2E03-4F19-B696-1BB61FE0DD4E}"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215226-9768-4D88-B54C-753B43C9CAA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a:xfrm>
            <a:off x="304800" y="6324600"/>
            <a:ext cx="3505200" cy="381000"/>
          </a:xfrm>
        </p:spPr>
        <p:txBody>
          <a:bodyPr/>
          <a:lstStyle/>
          <a:p>
            <a:r>
              <a:rPr lang="en-US" smtClean="0"/>
              <a:t>Physics 1161: Lecture 1, Slide </a:t>
            </a:r>
            <a:fld id="{A9248C77-22E5-49C6-B3F9-308BB1B16F1C}" type="slidenum">
              <a:rPr lang="en-US" smtClean="0"/>
              <a:pPr/>
              <a:t>‹#›</a:t>
            </a:fld>
            <a:endParaRPr lang="en-US"/>
          </a:p>
        </p:txBody>
      </p:sp>
    </p:spTree>
  </p:cSld>
  <p:clrMapOvr>
    <a:masterClrMapping/>
  </p:clrMapOvr>
  <p:transition>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3BEDC6-2E03-4F19-B696-1BB61FE0DD4E}"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215226-9768-4D88-B54C-753B43C9CA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3BEDC6-2E03-4F19-B696-1BB61FE0DD4E}"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215226-9768-4D88-B54C-753B43C9CAA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3BEDC6-2E03-4F19-B696-1BB61FE0DD4E}"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215226-9768-4D88-B54C-753B43C9CA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3BEDC6-2E03-4F19-B696-1BB61FE0DD4E}" type="datetimeFigureOut">
              <a:rPr lang="en-US" smtClean="0"/>
              <a:pPr/>
              <a:t>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215226-9768-4D88-B54C-753B43C9CAA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3BEDC6-2E03-4F19-B696-1BB61FE0DD4E}" type="datetimeFigureOut">
              <a:rPr lang="en-US" smtClean="0"/>
              <a:pPr/>
              <a:t>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215226-9768-4D88-B54C-753B43C9CA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3BEDC6-2E03-4F19-B696-1BB61FE0DD4E}" type="datetimeFigureOut">
              <a:rPr lang="en-US" smtClean="0"/>
              <a:pPr/>
              <a:t>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215226-9768-4D88-B54C-753B43C9CA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3BEDC6-2E03-4F19-B696-1BB61FE0DD4E}"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215226-9768-4D88-B54C-753B43C9CA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3BEDC6-2E03-4F19-B696-1BB61FE0DD4E}"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215226-9768-4D88-B54C-753B43C9CA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3BEDC6-2E03-4F19-B696-1BB61FE0DD4E}" type="datetimeFigureOut">
              <a:rPr lang="en-US" smtClean="0"/>
              <a:pPr/>
              <a:t>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215226-9768-4D88-B54C-753B43C9CAA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11.xml"/><Relationship Id="rId5" Type="http://schemas.openxmlformats.org/officeDocument/2006/relationships/image" Target="../media/image3.gif"/><Relationship Id="rId4" Type="http://schemas.openxmlformats.org/officeDocument/2006/relationships/image" Target="../media/image2.gi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6.jpeg"/><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hyperlink" Target="http://web.hep.uiuc.edu/home/tstelzer/102project/induction.htm" TargetMode="External"/><Relationship Id="rId4" Type="http://schemas.openxmlformats.org/officeDocument/2006/relationships/hyperlink" Target="http://web.hep.uiuc.edu/home/tstelzer/102project/conduction.htm" TargetMode="External"/></Relationships>
</file>

<file path=ppt/slides/_rels/slide15.xml.rels><?xml version="1.0" encoding="UTF-8" standalone="yes"?>
<Relationships xmlns="http://schemas.openxmlformats.org/package/2006/relationships"><Relationship Id="rId3" Type="http://schemas.openxmlformats.org/officeDocument/2006/relationships/tags" Target="../tags/tag16.xml"/><Relationship Id="rId7" Type="http://schemas.openxmlformats.org/officeDocument/2006/relationships/image" Target="../media/image7.emf"/><Relationship Id="rId2" Type="http://schemas.openxmlformats.org/officeDocument/2006/relationships/tags" Target="../tags/tag15.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slideLayout" Target="../slideLayouts/slideLayout12.xml"/><Relationship Id="rId4" Type="http://schemas.openxmlformats.org/officeDocument/2006/relationships/tags" Target="../tags/tag17.xml"/></Relationships>
</file>

<file path=ppt/slides/_rels/slide16.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tags" Target="../tags/tag19.xml"/><Relationship Id="rId7" Type="http://schemas.openxmlformats.org/officeDocument/2006/relationships/oleObject" Target="../embeddings/oleObject3.bin"/><Relationship Id="rId2" Type="http://schemas.openxmlformats.org/officeDocument/2006/relationships/tags" Target="../tags/tag18.xml"/><Relationship Id="rId1" Type="http://schemas.openxmlformats.org/officeDocument/2006/relationships/vmlDrawing" Target="../drawings/vmlDrawing3.vml"/><Relationship Id="rId6" Type="http://schemas.openxmlformats.org/officeDocument/2006/relationships/notesSlide" Target="../notesSlides/notesSlide12.xml"/><Relationship Id="rId5" Type="http://schemas.openxmlformats.org/officeDocument/2006/relationships/slideLayout" Target="../slideLayouts/slideLayout12.xml"/><Relationship Id="rId4" Type="http://schemas.openxmlformats.org/officeDocument/2006/relationships/tags" Target="../tags/tag20.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0.jpeg"/><Relationship Id="rId2" Type="http://schemas.openxmlformats.org/officeDocument/2006/relationships/tags" Target="../tags/tag21.xml"/><Relationship Id="rId1" Type="http://schemas.openxmlformats.org/officeDocument/2006/relationships/vmlDrawing" Target="../drawings/vmlDrawing4.vml"/><Relationship Id="rId6" Type="http://schemas.openxmlformats.org/officeDocument/2006/relationships/image" Target="../media/image9.emf"/><Relationship Id="rId5" Type="http://schemas.openxmlformats.org/officeDocument/2006/relationships/oleObject" Target="../embeddings/oleObject4.bin"/><Relationship Id="rId4"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slideLayout" Target="../slideLayouts/slideLayout2.xml"/><Relationship Id="rId7" Type="http://schemas.openxmlformats.org/officeDocument/2006/relationships/oleObject" Target="../embeddings/oleObject6.bin"/><Relationship Id="rId12" Type="http://schemas.openxmlformats.org/officeDocument/2006/relationships/image" Target="../media/image14.wmf"/><Relationship Id="rId2" Type="http://schemas.openxmlformats.org/officeDocument/2006/relationships/tags" Target="../tags/tag22.xml"/><Relationship Id="rId1" Type="http://schemas.openxmlformats.org/officeDocument/2006/relationships/vmlDrawing" Target="../drawings/vmlDrawing5.vml"/><Relationship Id="rId6" Type="http://schemas.openxmlformats.org/officeDocument/2006/relationships/image" Target="../media/image11.emf"/><Relationship Id="rId11" Type="http://schemas.openxmlformats.org/officeDocument/2006/relationships/oleObject" Target="../embeddings/oleObject8.bin"/><Relationship Id="rId5" Type="http://schemas.openxmlformats.org/officeDocument/2006/relationships/oleObject" Target="../embeddings/oleObject5.bin"/><Relationship Id="rId10" Type="http://schemas.openxmlformats.org/officeDocument/2006/relationships/image" Target="../media/image13.emf"/><Relationship Id="rId4" Type="http://schemas.openxmlformats.org/officeDocument/2006/relationships/notesSlide" Target="../notesSlides/notesSlide14.xml"/><Relationship Id="rId9" Type="http://schemas.openxmlformats.org/officeDocument/2006/relationships/oleObject" Target="../embeddings/oleObject7.bin"/></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3.xml"/><Relationship Id="rId1" Type="http://schemas.openxmlformats.org/officeDocument/2006/relationships/vmlDrawing" Target="../drawings/vmlDrawing6.vml"/><Relationship Id="rId6" Type="http://schemas.openxmlformats.org/officeDocument/2006/relationships/image" Target="../media/image15.emf"/><Relationship Id="rId5" Type="http://schemas.openxmlformats.org/officeDocument/2006/relationships/oleObject" Target="../embeddings/oleObject9.bin"/><Relationship Id="rId4"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hyperlink" Target="http://webug.physics.uiuc.edu/courses/phys102/spring01/index.html" TargetMode="External"/><Relationship Id="rId4" Type="http://schemas.openxmlformats.org/officeDocument/2006/relationships/hyperlink" Target="http://ux1.eiu.edu/~cblehman/" TargetMode="Externa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ags" Target="../tags/tag24.xml"/></Relationships>
</file>

<file path=ppt/slides/_rels/slide21.xml.rels><?xml version="1.0" encoding="UTF-8" standalone="yes"?>
<Relationships xmlns="http://schemas.openxmlformats.org/package/2006/relationships"><Relationship Id="rId3" Type="http://schemas.openxmlformats.org/officeDocument/2006/relationships/tags" Target="../tags/tag26.xml"/><Relationship Id="rId7" Type="http://schemas.openxmlformats.org/officeDocument/2006/relationships/image" Target="../media/image16.emf"/><Relationship Id="rId2" Type="http://schemas.openxmlformats.org/officeDocument/2006/relationships/tags" Target="../tags/tag25.xml"/><Relationship Id="rId1" Type="http://schemas.openxmlformats.org/officeDocument/2006/relationships/vmlDrawing" Target="../drawings/vmlDrawing7.vml"/><Relationship Id="rId6" Type="http://schemas.openxmlformats.org/officeDocument/2006/relationships/oleObject" Target="../embeddings/oleObject10.bin"/><Relationship Id="rId5" Type="http://schemas.openxmlformats.org/officeDocument/2006/relationships/slideLayout" Target="../slideLayouts/slideLayout12.xml"/><Relationship Id="rId4" Type="http://schemas.openxmlformats.org/officeDocument/2006/relationships/tags" Target="../tags/tag27.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3.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slideLayout" Target="../slideLayouts/slideLayout2.xml"/><Relationship Id="rId7" Type="http://schemas.openxmlformats.org/officeDocument/2006/relationships/oleObject" Target="../embeddings/oleObject12.bin"/><Relationship Id="rId2" Type="http://schemas.openxmlformats.org/officeDocument/2006/relationships/tags" Target="../tags/tag29.xml"/><Relationship Id="rId1" Type="http://schemas.openxmlformats.org/officeDocument/2006/relationships/vmlDrawing" Target="../drawings/vmlDrawing8.vml"/><Relationship Id="rId6" Type="http://schemas.openxmlformats.org/officeDocument/2006/relationships/image" Target="../media/image17.wmf"/><Relationship Id="rId5" Type="http://schemas.openxmlformats.org/officeDocument/2006/relationships/oleObject" Target="../embeddings/oleObject11.bin"/><Relationship Id="rId4" Type="http://schemas.openxmlformats.org/officeDocument/2006/relationships/notesSlide" Target="../notesSlides/notesSlide18.xml"/></Relationships>
</file>

<file path=ppt/slides/_rels/slide24.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31.xml"/><Relationship Id="rId7" Type="http://schemas.openxmlformats.org/officeDocument/2006/relationships/oleObject" Target="../embeddings/oleObject13.bin"/><Relationship Id="rId2" Type="http://schemas.openxmlformats.org/officeDocument/2006/relationships/tags" Target="../tags/tag30.xml"/><Relationship Id="rId1" Type="http://schemas.openxmlformats.org/officeDocument/2006/relationships/vmlDrawing" Target="../drawings/vmlDrawing9.vml"/><Relationship Id="rId6" Type="http://schemas.openxmlformats.org/officeDocument/2006/relationships/notesSlide" Target="../notesSlides/notesSlide19.xml"/><Relationship Id="rId5" Type="http://schemas.openxmlformats.org/officeDocument/2006/relationships/slideLayout" Target="../slideLayouts/slideLayout12.xml"/><Relationship Id="rId4" Type="http://schemas.openxmlformats.org/officeDocument/2006/relationships/tags" Target="../tags/tag3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vmlDrawing" Target="../drawings/vmlDrawing1.vml"/><Relationship Id="rId6" Type="http://schemas.openxmlformats.org/officeDocument/2006/relationships/image" Target="../media/image1.wmf"/><Relationship Id="rId5" Type="http://schemas.openxmlformats.org/officeDocument/2006/relationships/oleObject" Target="../embeddings/oleObject1.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hyperlink" Target="mailto:cblehman@eiu.edu" TargetMode="External"/><Relationship Id="rId2" Type="http://schemas.openxmlformats.org/officeDocument/2006/relationships/hyperlink" Target="http://www.smartphysics.com/"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smtClean="0"/>
              <a:t>Welcome to Physics 1161!</a:t>
            </a:r>
            <a:endParaRPr lang="en-US"/>
          </a:p>
        </p:txBody>
      </p:sp>
      <p:sp>
        <p:nvSpPr>
          <p:cNvPr id="136195" name="Rectangle 3"/>
          <p:cNvSpPr>
            <a:spLocks noGrp="1" noChangeArrowheads="1"/>
          </p:cNvSpPr>
          <p:nvPr>
            <p:ph type="body" idx="1"/>
          </p:nvPr>
        </p:nvSpPr>
        <p:spPr/>
        <p:txBody>
          <a:bodyPr/>
          <a:lstStyle/>
          <a:p>
            <a:r>
              <a:rPr lang="en-US" dirty="0" smtClean="0"/>
              <a:t>Electricity &amp; Magnetism (E&amp;M)</a:t>
            </a:r>
          </a:p>
          <a:p>
            <a:r>
              <a:rPr lang="en-US" dirty="0" smtClean="0"/>
              <a:t>Optics</a:t>
            </a:r>
          </a:p>
          <a:p>
            <a:r>
              <a:rPr lang="en-US" dirty="0" smtClean="0"/>
              <a:t>Quantum Physics</a:t>
            </a:r>
          </a:p>
          <a:p>
            <a:r>
              <a:rPr lang="en-US" dirty="0" smtClean="0"/>
              <a:t>Atomic Physics</a:t>
            </a:r>
          </a:p>
          <a:p>
            <a:r>
              <a:rPr lang="en-US" dirty="0" smtClean="0"/>
              <a:t>Nuclear Physics</a:t>
            </a:r>
          </a:p>
          <a:p>
            <a:r>
              <a:rPr lang="en-US" dirty="0" smtClean="0"/>
              <a:t>Relativity</a:t>
            </a:r>
          </a:p>
          <a:p>
            <a:endParaRPr lang="en-US" dirty="0"/>
          </a:p>
        </p:txBody>
      </p:sp>
      <p:sp>
        <p:nvSpPr>
          <p:cNvPr id="136196" name="Text Box 4"/>
          <p:cNvSpPr txBox="1">
            <a:spLocks noChangeArrowheads="1"/>
          </p:cNvSpPr>
          <p:nvPr/>
        </p:nvSpPr>
        <p:spPr bwMode="auto">
          <a:xfrm>
            <a:off x="533400" y="6019800"/>
            <a:ext cx="7559675" cy="396875"/>
          </a:xfrm>
          <a:prstGeom prst="rect">
            <a:avLst/>
          </a:prstGeom>
          <a:noFill/>
          <a:ln w="9525">
            <a:noFill/>
            <a:miter lim="800000"/>
            <a:headEnd/>
            <a:tailEnd/>
          </a:ln>
          <a:effectLst/>
        </p:spPr>
        <p:txBody>
          <a:bodyPr>
            <a:spAutoFit/>
          </a:bodyPr>
          <a:lstStyle/>
          <a:p>
            <a:pPr>
              <a:spcBef>
                <a:spcPct val="50000"/>
              </a:spcBef>
              <a:buFontTx/>
              <a:buNone/>
            </a:pPr>
            <a:r>
              <a:rPr lang="en-US" sz="2000" dirty="0" smtClean="0">
                <a:solidFill>
                  <a:schemeClr val="accent1"/>
                </a:solidFill>
              </a:rPr>
              <a:t>http://www.smartphysics.com</a:t>
            </a:r>
            <a:endParaRPr lang="en-US" sz="2000" dirty="0">
              <a:solidFill>
                <a:schemeClr val="accent1"/>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6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6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6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6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61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61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61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5" grpId="0" build="p"/>
      <p:bldP spid="136196"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2" name="Rectangle 1028"/>
          <p:cNvSpPr>
            <a:spLocks noGrp="1" noChangeArrowheads="1"/>
          </p:cNvSpPr>
          <p:nvPr>
            <p:ph type="title"/>
          </p:nvPr>
        </p:nvSpPr>
        <p:spPr/>
        <p:txBody>
          <a:bodyPr/>
          <a:lstStyle/>
          <a:p>
            <a:r>
              <a:rPr lang="en-US"/>
              <a:t>Origin of Charge</a:t>
            </a:r>
          </a:p>
        </p:txBody>
      </p:sp>
      <p:sp>
        <p:nvSpPr>
          <p:cNvPr id="58373" name="Rectangle 1029"/>
          <p:cNvSpPr>
            <a:spLocks noGrp="1" noChangeArrowheads="1"/>
          </p:cNvSpPr>
          <p:nvPr>
            <p:ph type="body" idx="1"/>
          </p:nvPr>
        </p:nvSpPr>
        <p:spPr>
          <a:xfrm>
            <a:off x="228600" y="1219200"/>
            <a:ext cx="8763000" cy="5181600"/>
          </a:xfrm>
        </p:spPr>
        <p:txBody>
          <a:bodyPr/>
          <a:lstStyle/>
          <a:p>
            <a:r>
              <a:rPr lang="en-US" dirty="0"/>
              <a:t>Charge is an intrinsic property of matter</a:t>
            </a:r>
          </a:p>
          <a:p>
            <a:r>
              <a:rPr lang="en-US" dirty="0"/>
              <a:t>Two types: </a:t>
            </a:r>
          </a:p>
          <a:p>
            <a:pPr lvl="1"/>
            <a:r>
              <a:rPr lang="en-US" dirty="0"/>
              <a:t>Positive Charge:  Protons</a:t>
            </a:r>
          </a:p>
          <a:p>
            <a:pPr lvl="1"/>
            <a:r>
              <a:rPr lang="en-US" dirty="0"/>
              <a:t>Negative Charge: electrons</a:t>
            </a:r>
          </a:p>
          <a:p>
            <a:pPr lvl="1"/>
            <a:r>
              <a:rPr lang="en-US" dirty="0"/>
              <a:t>Opposites Attract! (likes repel)</a:t>
            </a:r>
          </a:p>
          <a:p>
            <a:r>
              <a:rPr lang="en-US" dirty="0"/>
              <a:t>Atoms are neutral</a:t>
            </a:r>
          </a:p>
          <a:p>
            <a:pPr lvl="1"/>
            <a:r>
              <a:rPr lang="en-US" dirty="0"/>
              <a:t>Negatively charged electrons “orbit” r~10</a:t>
            </a:r>
            <a:r>
              <a:rPr lang="en-US" baseline="30000" dirty="0"/>
              <a:t>-10</a:t>
            </a:r>
            <a:r>
              <a:rPr lang="en-US" dirty="0"/>
              <a:t> m</a:t>
            </a:r>
          </a:p>
          <a:p>
            <a:pPr lvl="1"/>
            <a:r>
              <a:rPr lang="en-US" dirty="0"/>
              <a:t>Positively charged central nucleus r~10</a:t>
            </a:r>
            <a:r>
              <a:rPr lang="en-US" baseline="30000" dirty="0"/>
              <a:t>-15</a:t>
            </a:r>
            <a:r>
              <a:rPr lang="en-US" dirty="0"/>
              <a:t> m</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8373">
                                            <p:txEl>
                                              <p:pRg st="0" end="0"/>
                                            </p:txEl>
                                          </p:spTgt>
                                        </p:tgtEl>
                                        <p:attrNameLst>
                                          <p:attrName>style.visibility</p:attrName>
                                        </p:attrNameLst>
                                      </p:cBhvr>
                                      <p:to>
                                        <p:strVal val="visible"/>
                                      </p:to>
                                    </p:set>
                                    <p:animEffect transition="in" filter="wipe(left)">
                                      <p:cBhvr>
                                        <p:cTn id="7" dur="500"/>
                                        <p:tgtEl>
                                          <p:spTgt spid="5837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8373">
                                            <p:txEl>
                                              <p:pRg st="1" end="1"/>
                                            </p:txEl>
                                          </p:spTgt>
                                        </p:tgtEl>
                                        <p:attrNameLst>
                                          <p:attrName>style.visibility</p:attrName>
                                        </p:attrNameLst>
                                      </p:cBhvr>
                                      <p:to>
                                        <p:strVal val="visible"/>
                                      </p:to>
                                    </p:set>
                                    <p:animEffect transition="in" filter="wipe(left)">
                                      <p:cBhvr>
                                        <p:cTn id="12" dur="500"/>
                                        <p:tgtEl>
                                          <p:spTgt spid="5837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8373">
                                            <p:txEl>
                                              <p:pRg st="2" end="2"/>
                                            </p:txEl>
                                          </p:spTgt>
                                        </p:tgtEl>
                                        <p:attrNameLst>
                                          <p:attrName>style.visibility</p:attrName>
                                        </p:attrNameLst>
                                      </p:cBhvr>
                                      <p:to>
                                        <p:strVal val="visible"/>
                                      </p:to>
                                    </p:set>
                                    <p:animEffect transition="in" filter="wipe(left)">
                                      <p:cBhvr>
                                        <p:cTn id="17" dur="500"/>
                                        <p:tgtEl>
                                          <p:spTgt spid="5837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8373">
                                            <p:txEl>
                                              <p:pRg st="3" end="3"/>
                                            </p:txEl>
                                          </p:spTgt>
                                        </p:tgtEl>
                                        <p:attrNameLst>
                                          <p:attrName>style.visibility</p:attrName>
                                        </p:attrNameLst>
                                      </p:cBhvr>
                                      <p:to>
                                        <p:strVal val="visible"/>
                                      </p:to>
                                    </p:set>
                                    <p:animEffect transition="in" filter="wipe(left)">
                                      <p:cBhvr>
                                        <p:cTn id="22" dur="500"/>
                                        <p:tgtEl>
                                          <p:spTgt spid="5837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8373">
                                            <p:txEl>
                                              <p:pRg st="4" end="4"/>
                                            </p:txEl>
                                          </p:spTgt>
                                        </p:tgtEl>
                                        <p:attrNameLst>
                                          <p:attrName>style.visibility</p:attrName>
                                        </p:attrNameLst>
                                      </p:cBhvr>
                                      <p:to>
                                        <p:strVal val="visible"/>
                                      </p:to>
                                    </p:set>
                                    <p:animEffect transition="in" filter="wipe(left)">
                                      <p:cBhvr>
                                        <p:cTn id="27" dur="500"/>
                                        <p:tgtEl>
                                          <p:spTgt spid="5837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8373">
                                            <p:txEl>
                                              <p:pRg st="5" end="5"/>
                                            </p:txEl>
                                          </p:spTgt>
                                        </p:tgtEl>
                                        <p:attrNameLst>
                                          <p:attrName>style.visibility</p:attrName>
                                        </p:attrNameLst>
                                      </p:cBhvr>
                                      <p:to>
                                        <p:strVal val="visible"/>
                                      </p:to>
                                    </p:set>
                                    <p:animEffect transition="in" filter="wipe(left)">
                                      <p:cBhvr>
                                        <p:cTn id="32" dur="500"/>
                                        <p:tgtEl>
                                          <p:spTgt spid="5837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58373">
                                            <p:txEl>
                                              <p:pRg st="6" end="6"/>
                                            </p:txEl>
                                          </p:spTgt>
                                        </p:tgtEl>
                                        <p:attrNameLst>
                                          <p:attrName>style.visibility</p:attrName>
                                        </p:attrNameLst>
                                      </p:cBhvr>
                                      <p:to>
                                        <p:strVal val="visible"/>
                                      </p:to>
                                    </p:set>
                                    <p:animEffect transition="in" filter="wipe(left)">
                                      <p:cBhvr>
                                        <p:cTn id="37" dur="500"/>
                                        <p:tgtEl>
                                          <p:spTgt spid="5837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58373">
                                            <p:txEl>
                                              <p:pRg st="7" end="7"/>
                                            </p:txEl>
                                          </p:spTgt>
                                        </p:tgtEl>
                                        <p:attrNameLst>
                                          <p:attrName>style.visibility</p:attrName>
                                        </p:attrNameLst>
                                      </p:cBhvr>
                                      <p:to>
                                        <p:strVal val="visible"/>
                                      </p:to>
                                    </p:set>
                                    <p:animEffect transition="in" filter="wipe(left)">
                                      <p:cBhvr>
                                        <p:cTn id="42" dur="500"/>
                                        <p:tgtEl>
                                          <p:spTgt spid="5837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3" grpId="0" build="p" bldLvl="3"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26"/>
          <p:cNvSpPr>
            <a:spLocks noGrp="1" noChangeArrowheads="1"/>
          </p:cNvSpPr>
          <p:nvPr>
            <p:ph type="title"/>
          </p:nvPr>
        </p:nvSpPr>
        <p:spPr>
          <a:xfrm>
            <a:off x="685800" y="228600"/>
            <a:ext cx="7772400" cy="1143000"/>
          </a:xfrm>
        </p:spPr>
        <p:txBody>
          <a:bodyPr>
            <a:normAutofit fontScale="90000"/>
          </a:bodyPr>
          <a:lstStyle/>
          <a:p>
            <a:r>
              <a:rPr lang="en-US"/>
              <a:t>Conductors and Insulators</a:t>
            </a:r>
            <a:r>
              <a:rPr lang="en-US" sz="2000"/>
              <a:t/>
            </a:r>
            <a:br>
              <a:rPr lang="en-US" sz="2000"/>
            </a:br>
            <a:endParaRPr lang="en-US">
              <a:solidFill>
                <a:schemeClr val="tx1"/>
              </a:solidFill>
            </a:endParaRPr>
          </a:p>
        </p:txBody>
      </p:sp>
      <p:grpSp>
        <p:nvGrpSpPr>
          <p:cNvPr id="2" name="Group 1040"/>
          <p:cNvGrpSpPr>
            <a:grpSpLocks/>
          </p:cNvGrpSpPr>
          <p:nvPr/>
        </p:nvGrpSpPr>
        <p:grpSpPr bwMode="auto">
          <a:xfrm>
            <a:off x="4953000" y="1752600"/>
            <a:ext cx="3657600" cy="4183063"/>
            <a:chOff x="3120" y="1104"/>
            <a:chExt cx="2304" cy="2635"/>
          </a:xfrm>
        </p:grpSpPr>
        <p:pic>
          <p:nvPicPr>
            <p:cNvPr id="36867" name="Picture 1027" descr="conduct"/>
            <p:cNvPicPr>
              <a:picLocks noChangeAspect="1" noChangeArrowheads="1" noCrop="1"/>
            </p:cNvPicPr>
            <p:nvPr/>
          </p:nvPicPr>
          <p:blipFill>
            <a:blip r:embed="rId4" cstate="print"/>
            <a:srcRect/>
            <a:stretch>
              <a:fillRect/>
            </a:stretch>
          </p:blipFill>
          <p:spPr bwMode="auto">
            <a:xfrm>
              <a:off x="3120" y="1104"/>
              <a:ext cx="2304" cy="1195"/>
            </a:xfrm>
            <a:prstGeom prst="rect">
              <a:avLst/>
            </a:prstGeom>
            <a:noFill/>
          </p:spPr>
        </p:pic>
        <p:pic>
          <p:nvPicPr>
            <p:cNvPr id="36868" name="Picture 1028" descr="insulat-"/>
            <p:cNvPicPr>
              <a:picLocks noChangeAspect="1" noChangeArrowheads="1" noCrop="1"/>
            </p:cNvPicPr>
            <p:nvPr/>
          </p:nvPicPr>
          <p:blipFill>
            <a:blip r:embed="rId5" cstate="print"/>
            <a:srcRect/>
            <a:stretch>
              <a:fillRect/>
            </a:stretch>
          </p:blipFill>
          <p:spPr bwMode="auto">
            <a:xfrm>
              <a:off x="3120" y="2544"/>
              <a:ext cx="2297" cy="1195"/>
            </a:xfrm>
            <a:prstGeom prst="rect">
              <a:avLst/>
            </a:prstGeom>
            <a:noFill/>
          </p:spPr>
        </p:pic>
      </p:grpSp>
      <p:sp>
        <p:nvSpPr>
          <p:cNvPr id="36869" name="Text Box 1029"/>
          <p:cNvSpPr txBox="1">
            <a:spLocks noChangeArrowheads="1"/>
          </p:cNvSpPr>
          <p:nvPr/>
        </p:nvSpPr>
        <p:spPr bwMode="auto">
          <a:xfrm>
            <a:off x="228600" y="6019800"/>
            <a:ext cx="8458200" cy="461665"/>
          </a:xfrm>
          <a:prstGeom prst="rect">
            <a:avLst/>
          </a:prstGeom>
          <a:noFill/>
          <a:ln w="9525">
            <a:noFill/>
            <a:miter lim="800000"/>
            <a:headEnd/>
            <a:tailEnd/>
          </a:ln>
          <a:effectLst/>
        </p:spPr>
        <p:txBody>
          <a:bodyPr wrap="square">
            <a:spAutoFit/>
          </a:bodyPr>
          <a:lstStyle/>
          <a:p>
            <a:pPr>
              <a:spcBef>
                <a:spcPct val="50000"/>
              </a:spcBef>
              <a:buFontTx/>
              <a:buNone/>
            </a:pPr>
            <a:r>
              <a:rPr lang="en-US" sz="2400" dirty="0">
                <a:latin typeface="+mj-lt"/>
              </a:rPr>
              <a:t>Most things are in between perfect conductor / insulator</a:t>
            </a:r>
          </a:p>
        </p:txBody>
      </p:sp>
      <p:grpSp>
        <p:nvGrpSpPr>
          <p:cNvPr id="3" name="Group 1039"/>
          <p:cNvGrpSpPr>
            <a:grpSpLocks/>
          </p:cNvGrpSpPr>
          <p:nvPr/>
        </p:nvGrpSpPr>
        <p:grpSpPr bwMode="auto">
          <a:xfrm>
            <a:off x="0" y="1752600"/>
            <a:ext cx="4495800" cy="3200400"/>
            <a:chOff x="432" y="1104"/>
            <a:chExt cx="2496" cy="2016"/>
          </a:xfrm>
        </p:grpSpPr>
        <p:sp>
          <p:nvSpPr>
            <p:cNvPr id="36874" name="Text Box 1034"/>
            <p:cNvSpPr txBox="1">
              <a:spLocks noChangeArrowheads="1"/>
            </p:cNvSpPr>
            <p:nvPr/>
          </p:nvSpPr>
          <p:spPr bwMode="auto">
            <a:xfrm>
              <a:off x="432" y="1104"/>
              <a:ext cx="2496" cy="756"/>
            </a:xfrm>
            <a:prstGeom prst="rect">
              <a:avLst/>
            </a:prstGeom>
            <a:noFill/>
            <a:ln w="9525">
              <a:noFill/>
              <a:miter lim="800000"/>
              <a:headEnd/>
              <a:tailEnd/>
            </a:ln>
            <a:effectLst/>
          </p:spPr>
          <p:txBody>
            <a:bodyPr>
              <a:spAutoFit/>
            </a:bodyPr>
            <a:lstStyle/>
            <a:p>
              <a:pPr>
                <a:buFontTx/>
                <a:buNone/>
              </a:pPr>
              <a:r>
                <a:rPr lang="en-US" sz="2400" dirty="0">
                  <a:latin typeface="+mn-lt"/>
                </a:rPr>
                <a:t>Q: How do electrons behave in a perfect conductor?</a:t>
              </a:r>
            </a:p>
          </p:txBody>
        </p:sp>
        <p:sp>
          <p:nvSpPr>
            <p:cNvPr id="36875" name="Text Box 1035"/>
            <p:cNvSpPr txBox="1">
              <a:spLocks noChangeArrowheads="1"/>
            </p:cNvSpPr>
            <p:nvPr/>
          </p:nvSpPr>
          <p:spPr bwMode="auto">
            <a:xfrm>
              <a:off x="432" y="2544"/>
              <a:ext cx="2496" cy="576"/>
            </a:xfrm>
            <a:prstGeom prst="rect">
              <a:avLst/>
            </a:prstGeom>
            <a:noFill/>
            <a:ln w="9525">
              <a:noFill/>
              <a:miter lim="800000"/>
              <a:headEnd/>
              <a:tailEnd/>
            </a:ln>
            <a:effectLst/>
          </p:spPr>
          <p:txBody>
            <a:bodyPr>
              <a:spAutoFit/>
            </a:bodyPr>
            <a:lstStyle/>
            <a:p>
              <a:pPr>
                <a:buFontTx/>
                <a:buNone/>
              </a:pPr>
              <a:r>
                <a:rPr lang="en-US" sz="2400" dirty="0">
                  <a:latin typeface="+mn-lt"/>
                </a:rPr>
                <a:t>Q: How do electrons behave in a perfect insulator?</a:t>
              </a:r>
            </a:p>
            <a:p>
              <a:pPr>
                <a:buFontTx/>
                <a:buNone/>
              </a:pPr>
              <a:endParaRPr lang="en-US" sz="500" dirty="0"/>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6869"/>
                                        </p:tgtEl>
                                        <p:attrNameLst>
                                          <p:attrName>style.visibility</p:attrName>
                                        </p:attrNameLst>
                                      </p:cBhvr>
                                      <p:to>
                                        <p:strVal val="visible"/>
                                      </p:to>
                                    </p:set>
                                    <p:anim calcmode="lin" valueType="num">
                                      <p:cBhvr additive="base">
                                        <p:cTn id="17" dur="500" fill="hold"/>
                                        <p:tgtEl>
                                          <p:spTgt spid="36869"/>
                                        </p:tgtEl>
                                        <p:attrNameLst>
                                          <p:attrName>ppt_x</p:attrName>
                                        </p:attrNameLst>
                                      </p:cBhvr>
                                      <p:tavLst>
                                        <p:tav tm="0">
                                          <p:val>
                                            <p:strVal val="#ppt_x"/>
                                          </p:val>
                                        </p:tav>
                                        <p:tav tm="100000">
                                          <p:val>
                                            <p:strVal val="#ppt_x"/>
                                          </p:val>
                                        </p:tav>
                                      </p:tavLst>
                                    </p:anim>
                                    <p:anim calcmode="lin" valueType="num">
                                      <p:cBhvr additive="base">
                                        <p:cTn id="18" dur="500" fill="hold"/>
                                        <p:tgtEl>
                                          <p:spTgt spid="3686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9"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1839913" y="228600"/>
            <a:ext cx="5476875" cy="523875"/>
          </a:xfrm>
        </p:spPr>
        <p:txBody>
          <a:bodyPr>
            <a:normAutofit fontScale="90000"/>
          </a:bodyPr>
          <a:lstStyle/>
          <a:p>
            <a:pPr>
              <a:defRPr/>
            </a:pPr>
            <a:r>
              <a:rPr lang="en-US" sz="3200" smtClean="0"/>
              <a:t>Conductors &amp; Insulators</a:t>
            </a:r>
          </a:p>
        </p:txBody>
      </p:sp>
      <p:sp>
        <p:nvSpPr>
          <p:cNvPr id="14339" name="Rectangle 3"/>
          <p:cNvSpPr>
            <a:spLocks noGrp="1" noChangeArrowheads="1"/>
          </p:cNvSpPr>
          <p:nvPr>
            <p:ph type="body" idx="1"/>
          </p:nvPr>
        </p:nvSpPr>
        <p:spPr>
          <a:xfrm>
            <a:off x="87313" y="2938463"/>
            <a:ext cx="8969375" cy="3810000"/>
          </a:xfrm>
          <a:noFill/>
        </p:spPr>
        <p:txBody>
          <a:bodyPr/>
          <a:lstStyle/>
          <a:p>
            <a:pPr marL="742950" lvl="1" indent="-285750">
              <a:buClr>
                <a:schemeClr val="hlink"/>
              </a:buClr>
            </a:pPr>
            <a:r>
              <a:rPr lang="en-US" sz="3200" dirty="0" smtClean="0">
                <a:solidFill>
                  <a:schemeClr val="tx2"/>
                </a:solidFill>
              </a:rPr>
              <a:t>Insulators:</a:t>
            </a:r>
            <a:r>
              <a:rPr lang="en-US" sz="3200" dirty="0" smtClean="0">
                <a:solidFill>
                  <a:schemeClr val="hlink"/>
                </a:solidFill>
              </a:rPr>
              <a:t> In these materials, once they are charged, the charges ARE </a:t>
            </a:r>
            <a:r>
              <a:rPr lang="en-US" sz="3200" dirty="0" smtClean="0">
                <a:solidFill>
                  <a:srgbClr val="FF0000"/>
                </a:solidFill>
              </a:rPr>
              <a:t>NOT FREE TO MOVE</a:t>
            </a:r>
            <a:r>
              <a:rPr lang="en-US" sz="3200" dirty="0" smtClean="0">
                <a:solidFill>
                  <a:schemeClr val="hlink"/>
                </a:solidFill>
              </a:rPr>
              <a:t>.  Plastics, glass, and other “bad conductors of electricity” are good examples of insulators.</a:t>
            </a:r>
          </a:p>
          <a:p>
            <a:pPr marL="742950" lvl="1" indent="-285750">
              <a:buClr>
                <a:schemeClr val="hlink"/>
              </a:buClr>
            </a:pPr>
            <a:r>
              <a:rPr lang="en-US" sz="3200" dirty="0" smtClean="0">
                <a:solidFill>
                  <a:schemeClr val="tx2"/>
                </a:solidFill>
              </a:rPr>
              <a:t>Conductors:</a:t>
            </a:r>
            <a:r>
              <a:rPr lang="en-US" sz="3200" dirty="0" smtClean="0">
                <a:solidFill>
                  <a:schemeClr val="hlink"/>
                </a:solidFill>
              </a:rPr>
              <a:t> In these materials, the charges </a:t>
            </a:r>
            <a:r>
              <a:rPr lang="en-US" sz="3200" dirty="0" smtClean="0">
                <a:solidFill>
                  <a:srgbClr val="FF0000"/>
                </a:solidFill>
              </a:rPr>
              <a:t>ARE FREE TO MOVE</a:t>
            </a:r>
            <a:r>
              <a:rPr lang="en-US" sz="3200" dirty="0" smtClean="0">
                <a:solidFill>
                  <a:schemeClr val="hlink"/>
                </a:solidFill>
              </a:rPr>
              <a:t>.  Metals are good examples of conductors.</a:t>
            </a:r>
          </a:p>
        </p:txBody>
      </p:sp>
      <p:pic>
        <p:nvPicPr>
          <p:cNvPr id="14340" name="Picture 2"/>
          <p:cNvPicPr>
            <a:picLocks noChangeAspect="1" noChangeArrowheads="1"/>
          </p:cNvPicPr>
          <p:nvPr/>
        </p:nvPicPr>
        <p:blipFill>
          <a:blip r:embed="rId4" cstate="print"/>
          <a:srcRect/>
          <a:stretch>
            <a:fillRect/>
          </a:stretch>
        </p:blipFill>
        <p:spPr bwMode="auto">
          <a:xfrm>
            <a:off x="198438" y="785813"/>
            <a:ext cx="8756650" cy="2058987"/>
          </a:xfrm>
          <a:prstGeom prst="rect">
            <a:avLst/>
          </a:prstGeom>
          <a:noFill/>
          <a:ln w="12700">
            <a:noFill/>
            <a:miter lim="800000"/>
            <a:headEnd/>
            <a:tailEnd/>
          </a:ln>
        </p:spPr>
      </p:pic>
    </p:spTree>
    <p:custDataLst>
      <p:tags r:id="rId1"/>
    </p:custDataLst>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3"/>
          <p:cNvPicPr>
            <a:picLocks noChangeAspect="1" noChangeArrowheads="1"/>
          </p:cNvPicPr>
          <p:nvPr/>
        </p:nvPicPr>
        <p:blipFill>
          <a:blip r:embed="rId4" cstate="print"/>
          <a:srcRect/>
          <a:stretch>
            <a:fillRect/>
          </a:stretch>
        </p:blipFill>
        <p:spPr bwMode="auto">
          <a:xfrm>
            <a:off x="5754688" y="28575"/>
            <a:ext cx="3154362" cy="2366963"/>
          </a:xfrm>
          <a:prstGeom prst="rect">
            <a:avLst/>
          </a:prstGeom>
          <a:noFill/>
          <a:ln w="12700">
            <a:noFill/>
            <a:miter lim="800000"/>
            <a:headEnd/>
            <a:tailEnd/>
          </a:ln>
        </p:spPr>
      </p:pic>
      <p:sp>
        <p:nvSpPr>
          <p:cNvPr id="2" name="Title 1"/>
          <p:cNvSpPr>
            <a:spLocks noGrp="1"/>
          </p:cNvSpPr>
          <p:nvPr>
            <p:ph type="title"/>
          </p:nvPr>
        </p:nvSpPr>
        <p:spPr/>
        <p:txBody>
          <a:bodyPr/>
          <a:lstStyle/>
          <a:p>
            <a:pPr>
              <a:defRPr/>
            </a:pPr>
            <a:r>
              <a:rPr lang="en-US" dirty="0" smtClean="0"/>
              <a:t>Charge</a:t>
            </a:r>
          </a:p>
        </p:txBody>
      </p:sp>
      <p:sp>
        <p:nvSpPr>
          <p:cNvPr id="3" name="Content Placeholder 2"/>
          <p:cNvSpPr>
            <a:spLocks noGrp="1"/>
          </p:cNvSpPr>
          <p:nvPr>
            <p:ph idx="1"/>
          </p:nvPr>
        </p:nvSpPr>
        <p:spPr>
          <a:xfrm>
            <a:off x="447675" y="1050925"/>
            <a:ext cx="8323263" cy="5397500"/>
          </a:xfrm>
        </p:spPr>
        <p:txBody>
          <a:bodyPr/>
          <a:lstStyle/>
          <a:p>
            <a:pPr>
              <a:defRPr/>
            </a:pPr>
            <a:r>
              <a:rPr lang="en-US" sz="2800" dirty="0" smtClean="0"/>
              <a:t>Standard unit of charge</a:t>
            </a:r>
          </a:p>
          <a:p>
            <a:pPr>
              <a:buFont typeface="Monotype Sorts" pitchFamily="2" charset="2"/>
              <a:buNone/>
              <a:defRPr/>
            </a:pPr>
            <a:r>
              <a:rPr lang="en-US" sz="3600" dirty="0" smtClean="0">
                <a:solidFill>
                  <a:srgbClr val="FF9999"/>
                </a:solidFill>
              </a:rPr>
              <a:t>	</a:t>
            </a:r>
            <a:r>
              <a:rPr lang="en-US" sz="3600" dirty="0" smtClean="0">
                <a:solidFill>
                  <a:schemeClr val="accent2">
                    <a:lumMod val="75000"/>
                  </a:schemeClr>
                </a:solidFill>
              </a:rPr>
              <a:t>Coulomb (C) </a:t>
            </a:r>
          </a:p>
          <a:p>
            <a:pPr>
              <a:buFont typeface="Monotype Sorts" pitchFamily="2" charset="2"/>
              <a:buNone/>
              <a:defRPr/>
            </a:pPr>
            <a:r>
              <a:rPr lang="en-US" sz="3600" dirty="0" smtClean="0">
                <a:solidFill>
                  <a:srgbClr val="FF9999"/>
                </a:solidFill>
              </a:rPr>
              <a:t>  </a:t>
            </a:r>
            <a:r>
              <a:rPr lang="en-US" sz="3200" dirty="0" smtClean="0">
                <a:solidFill>
                  <a:schemeClr val="accent6"/>
                </a:solidFill>
              </a:rPr>
              <a:t>Coulomb is a huge unit of charge</a:t>
            </a:r>
            <a:endParaRPr lang="en-US" sz="3200" dirty="0" smtClean="0">
              <a:solidFill>
                <a:schemeClr val="tx2"/>
              </a:solidFill>
            </a:endParaRPr>
          </a:p>
          <a:p>
            <a:pPr>
              <a:buFont typeface="Monotype Sorts" pitchFamily="2" charset="2"/>
              <a:buNone/>
              <a:defRPr/>
            </a:pPr>
            <a:r>
              <a:rPr lang="en-US" sz="3200" dirty="0" smtClean="0">
                <a:solidFill>
                  <a:schemeClr val="tx2"/>
                </a:solidFill>
              </a:rPr>
              <a:t>Charge on one electron or proton is:</a:t>
            </a:r>
          </a:p>
          <a:p>
            <a:pPr>
              <a:buFont typeface="Monotype Sorts" pitchFamily="2" charset="2"/>
              <a:buNone/>
              <a:defRPr/>
            </a:pPr>
            <a:r>
              <a:rPr lang="en-US" sz="3200" dirty="0" smtClean="0">
                <a:solidFill>
                  <a:schemeClr val="tx2"/>
                </a:solidFill>
              </a:rPr>
              <a:t>	1.602 x 10</a:t>
            </a:r>
            <a:r>
              <a:rPr lang="en-US" sz="3200" baseline="30000" dirty="0" smtClean="0">
                <a:solidFill>
                  <a:schemeClr val="tx2"/>
                </a:solidFill>
              </a:rPr>
              <a:t>-19</a:t>
            </a:r>
            <a:r>
              <a:rPr lang="en-US" sz="3200" dirty="0" smtClean="0">
                <a:solidFill>
                  <a:schemeClr val="tx2"/>
                </a:solidFill>
              </a:rPr>
              <a:t>C – often given letter e</a:t>
            </a:r>
          </a:p>
          <a:p>
            <a:pPr>
              <a:buFont typeface="Monotype Sorts" pitchFamily="2" charset="2"/>
              <a:buNone/>
              <a:defRPr/>
            </a:pPr>
            <a:r>
              <a:rPr lang="en-US" sz="3200" dirty="0" smtClean="0">
                <a:solidFill>
                  <a:schemeClr val="accent2">
                    <a:lumMod val="75000"/>
                  </a:schemeClr>
                </a:solidFill>
              </a:rPr>
              <a:t>A small spark between your finger and a door knob on the order of </a:t>
            </a:r>
          </a:p>
          <a:p>
            <a:pPr>
              <a:buFont typeface="Monotype Sorts" pitchFamily="2" charset="2"/>
              <a:buNone/>
              <a:defRPr/>
            </a:pPr>
            <a:r>
              <a:rPr lang="en-US" sz="3200" dirty="0" smtClean="0">
                <a:solidFill>
                  <a:schemeClr val="accent2">
                    <a:lumMod val="75000"/>
                  </a:schemeClr>
                </a:solidFill>
              </a:rPr>
              <a:t>  </a:t>
            </a:r>
            <a:r>
              <a:rPr lang="en-US" sz="3200" dirty="0" err="1" smtClean="0">
                <a:solidFill>
                  <a:schemeClr val="accent2">
                    <a:lumMod val="75000"/>
                  </a:schemeClr>
                </a:solidFill>
              </a:rPr>
              <a:t>microcoulombs</a:t>
            </a:r>
            <a:endParaRPr lang="en-US" sz="3200" dirty="0" smtClean="0">
              <a:solidFill>
                <a:schemeClr val="accent2">
                  <a:lumMod val="75000"/>
                </a:schemeClr>
              </a:solidFill>
            </a:endParaRPr>
          </a:p>
          <a:p>
            <a:pPr>
              <a:buFont typeface="Monotype Sorts" pitchFamily="2" charset="2"/>
              <a:buNone/>
              <a:defRPr/>
            </a:pPr>
            <a:r>
              <a:rPr lang="en-US" sz="3200" dirty="0" smtClean="0">
                <a:solidFill>
                  <a:schemeClr val="accent2">
                    <a:lumMod val="75000"/>
                  </a:schemeClr>
                </a:solidFill>
              </a:rPr>
              <a:t>µC = 10</a:t>
            </a:r>
            <a:r>
              <a:rPr lang="en-US" sz="3200" baseline="30000" dirty="0" smtClean="0">
                <a:solidFill>
                  <a:schemeClr val="accent2">
                    <a:lumMod val="75000"/>
                  </a:schemeClr>
                </a:solidFill>
              </a:rPr>
              <a:t>-6</a:t>
            </a:r>
            <a:r>
              <a:rPr lang="en-US" sz="3200" dirty="0" smtClean="0">
                <a:solidFill>
                  <a:schemeClr val="accent2">
                    <a:lumMod val="75000"/>
                  </a:schemeClr>
                </a:solidFill>
              </a:rPr>
              <a:t>C</a:t>
            </a:r>
          </a:p>
          <a:p>
            <a:pPr>
              <a:buFont typeface="Monotype Sorts" pitchFamily="2" charset="2"/>
              <a:buNone/>
              <a:defRPr/>
            </a:pPr>
            <a:endParaRPr lang="en-US" sz="3600" dirty="0" smtClean="0">
              <a:solidFill>
                <a:srgbClr val="FF9999"/>
              </a:solidFill>
            </a:endParaRPr>
          </a:p>
        </p:txBody>
      </p:sp>
      <p:pic>
        <p:nvPicPr>
          <p:cNvPr id="15365" name="Picture 2" descr="D:\Ebook\fig\big\fig22-2.jpg"/>
          <p:cNvPicPr>
            <a:picLocks noChangeAspect="1" noChangeArrowheads="1"/>
          </p:cNvPicPr>
          <p:nvPr/>
        </p:nvPicPr>
        <p:blipFill>
          <a:blip r:embed="rId5" cstate="print"/>
          <a:srcRect/>
          <a:stretch>
            <a:fillRect/>
          </a:stretch>
        </p:blipFill>
        <p:spPr bwMode="auto">
          <a:xfrm>
            <a:off x="6505203" y="4800600"/>
            <a:ext cx="2638797" cy="2057400"/>
          </a:xfrm>
          <a:prstGeom prst="rect">
            <a:avLst/>
          </a:prstGeom>
          <a:noFill/>
          <a:ln w="9525">
            <a:noFill/>
            <a:miter lim="800000"/>
            <a:headEnd/>
            <a:tailEnd/>
          </a:ln>
        </p:spPr>
      </p:pic>
      <p:sp>
        <p:nvSpPr>
          <p:cNvPr id="15366" name="TextBox 4"/>
          <p:cNvSpPr txBox="1">
            <a:spLocks noChangeArrowheads="1"/>
          </p:cNvSpPr>
          <p:nvPr/>
        </p:nvSpPr>
        <p:spPr bwMode="auto">
          <a:xfrm rot="-1336005">
            <a:off x="5881084" y="4768058"/>
            <a:ext cx="1509713" cy="369332"/>
          </a:xfrm>
          <a:prstGeom prst="rect">
            <a:avLst/>
          </a:prstGeom>
          <a:noFill/>
          <a:ln w="9525">
            <a:noFill/>
            <a:miter lim="800000"/>
            <a:headEnd/>
            <a:tailEnd/>
          </a:ln>
        </p:spPr>
        <p:txBody>
          <a:bodyPr>
            <a:spAutoFit/>
          </a:bodyPr>
          <a:lstStyle/>
          <a:p>
            <a:r>
              <a:rPr lang="en-US" dirty="0">
                <a:solidFill>
                  <a:schemeClr val="accent2">
                    <a:lumMod val="75000"/>
                  </a:schemeClr>
                </a:solidFill>
              </a:rPr>
              <a:t>Helium atom</a:t>
            </a:r>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026"/>
          <p:cNvSpPr>
            <a:spLocks noGrp="1" noChangeArrowheads="1"/>
          </p:cNvSpPr>
          <p:nvPr>
            <p:ph type="title"/>
          </p:nvPr>
        </p:nvSpPr>
        <p:spPr>
          <a:xfrm>
            <a:off x="685800" y="228600"/>
            <a:ext cx="7772400" cy="990600"/>
          </a:xfrm>
        </p:spPr>
        <p:txBody>
          <a:bodyPr/>
          <a:lstStyle/>
          <a:p>
            <a:r>
              <a:rPr lang="en-US" dirty="0"/>
              <a:t>Electroscope</a:t>
            </a:r>
          </a:p>
        </p:txBody>
      </p:sp>
      <p:sp>
        <p:nvSpPr>
          <p:cNvPr id="53251" name="Rectangle 1027"/>
          <p:cNvSpPr>
            <a:spLocks noGrp="1" noChangeArrowheads="1"/>
          </p:cNvSpPr>
          <p:nvPr>
            <p:ph type="body" idx="1"/>
          </p:nvPr>
        </p:nvSpPr>
        <p:spPr>
          <a:xfrm>
            <a:off x="533400" y="1143000"/>
            <a:ext cx="7772400" cy="5178425"/>
          </a:xfrm>
        </p:spPr>
        <p:txBody>
          <a:bodyPr/>
          <a:lstStyle/>
          <a:p>
            <a:pPr>
              <a:lnSpc>
                <a:spcPct val="90000"/>
              </a:lnSpc>
            </a:pPr>
            <a:r>
              <a:rPr lang="en-US" dirty="0">
                <a:hlinkClick r:id="rId4"/>
              </a:rPr>
              <a:t>Conduction</a:t>
            </a:r>
            <a:endParaRPr lang="en-US" dirty="0"/>
          </a:p>
          <a:p>
            <a:pPr lvl="1">
              <a:lnSpc>
                <a:spcPct val="90000"/>
              </a:lnSpc>
            </a:pPr>
            <a:r>
              <a:rPr lang="en-US" sz="2400" dirty="0"/>
              <a:t>Charged rod is brought near scope</a:t>
            </a:r>
          </a:p>
          <a:p>
            <a:pPr lvl="1">
              <a:lnSpc>
                <a:spcPct val="90000"/>
              </a:lnSpc>
            </a:pPr>
            <a:r>
              <a:rPr lang="en-US" sz="2400" dirty="0"/>
              <a:t>Charged rod touches scope transferring some charge</a:t>
            </a:r>
          </a:p>
          <a:p>
            <a:pPr lvl="1">
              <a:lnSpc>
                <a:spcPct val="90000"/>
              </a:lnSpc>
            </a:pPr>
            <a:r>
              <a:rPr lang="en-US" sz="2400" dirty="0"/>
              <a:t>Scope is left w/ </a:t>
            </a:r>
            <a:r>
              <a:rPr lang="en-US" sz="2400" u="sng" dirty="0"/>
              <a:t>same</a:t>
            </a:r>
            <a:r>
              <a:rPr lang="en-US" sz="2400" dirty="0"/>
              <a:t> charge as rod</a:t>
            </a:r>
          </a:p>
          <a:p>
            <a:pPr lvl="1">
              <a:lnSpc>
                <a:spcPct val="90000"/>
              </a:lnSpc>
            </a:pPr>
            <a:endParaRPr lang="en-US" sz="2400" dirty="0"/>
          </a:p>
          <a:p>
            <a:pPr>
              <a:lnSpc>
                <a:spcPct val="90000"/>
              </a:lnSpc>
            </a:pPr>
            <a:r>
              <a:rPr lang="en-US" dirty="0">
                <a:hlinkClick r:id="rId5"/>
              </a:rPr>
              <a:t>Induction</a:t>
            </a:r>
            <a:endParaRPr lang="en-US" dirty="0"/>
          </a:p>
          <a:p>
            <a:pPr lvl="1">
              <a:lnSpc>
                <a:spcPct val="90000"/>
              </a:lnSpc>
            </a:pPr>
            <a:r>
              <a:rPr lang="en-US" sz="2400" dirty="0"/>
              <a:t>Charged rod is brought near scope</a:t>
            </a:r>
          </a:p>
          <a:p>
            <a:pPr lvl="1">
              <a:lnSpc>
                <a:spcPct val="90000"/>
              </a:lnSpc>
            </a:pPr>
            <a:r>
              <a:rPr lang="en-US" sz="2400" dirty="0"/>
              <a:t>Scope is briefly grounded allowing charge to flow on (or off) scope</a:t>
            </a:r>
          </a:p>
          <a:p>
            <a:pPr lvl="1">
              <a:lnSpc>
                <a:spcPct val="90000"/>
              </a:lnSpc>
            </a:pPr>
            <a:r>
              <a:rPr lang="en-US" sz="2400" dirty="0"/>
              <a:t>Scope is left w/ </a:t>
            </a:r>
            <a:r>
              <a:rPr lang="en-US" sz="2400" u="sng" dirty="0"/>
              <a:t>opposite</a:t>
            </a:r>
            <a:r>
              <a:rPr lang="en-US" sz="2400" dirty="0"/>
              <a:t> charge as rod</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Effect transition="in" filter="wipe(left)">
                                      <p:cBhvr>
                                        <p:cTn id="7" dur="500"/>
                                        <p:tgtEl>
                                          <p:spTgt spid="532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251">
                                            <p:txEl>
                                              <p:pRg st="1" end="1"/>
                                            </p:txEl>
                                          </p:spTgt>
                                        </p:tgtEl>
                                        <p:attrNameLst>
                                          <p:attrName>style.visibility</p:attrName>
                                        </p:attrNameLst>
                                      </p:cBhvr>
                                      <p:to>
                                        <p:strVal val="visible"/>
                                      </p:to>
                                    </p:set>
                                    <p:animEffect transition="in" filter="wipe(left)">
                                      <p:cBhvr>
                                        <p:cTn id="12" dur="500"/>
                                        <p:tgtEl>
                                          <p:spTgt spid="532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animEffect transition="in" filter="wipe(left)">
                                      <p:cBhvr>
                                        <p:cTn id="17" dur="500"/>
                                        <p:tgtEl>
                                          <p:spTgt spid="532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3251">
                                            <p:txEl>
                                              <p:pRg st="3" end="3"/>
                                            </p:txEl>
                                          </p:spTgt>
                                        </p:tgtEl>
                                        <p:attrNameLst>
                                          <p:attrName>style.visibility</p:attrName>
                                        </p:attrNameLst>
                                      </p:cBhvr>
                                      <p:to>
                                        <p:strVal val="visible"/>
                                      </p:to>
                                    </p:set>
                                    <p:animEffect transition="in" filter="wipe(left)">
                                      <p:cBhvr>
                                        <p:cTn id="22" dur="500"/>
                                        <p:tgtEl>
                                          <p:spTgt spid="5325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animEffect transition="in" filter="wipe(left)">
                                      <p:cBhvr>
                                        <p:cTn id="27" dur="500"/>
                                        <p:tgtEl>
                                          <p:spTgt spid="5325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3251">
                                            <p:txEl>
                                              <p:pRg st="6" end="6"/>
                                            </p:txEl>
                                          </p:spTgt>
                                        </p:tgtEl>
                                        <p:attrNameLst>
                                          <p:attrName>style.visibility</p:attrName>
                                        </p:attrNameLst>
                                      </p:cBhvr>
                                      <p:to>
                                        <p:strVal val="visible"/>
                                      </p:to>
                                    </p:set>
                                    <p:animEffect transition="in" filter="wipe(left)">
                                      <p:cBhvr>
                                        <p:cTn id="32" dur="500"/>
                                        <p:tgtEl>
                                          <p:spTgt spid="53251">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53251">
                                            <p:txEl>
                                              <p:pRg st="7" end="7"/>
                                            </p:txEl>
                                          </p:spTgt>
                                        </p:tgtEl>
                                        <p:attrNameLst>
                                          <p:attrName>style.visibility</p:attrName>
                                        </p:attrNameLst>
                                      </p:cBhvr>
                                      <p:to>
                                        <p:strVal val="visible"/>
                                      </p:to>
                                    </p:set>
                                    <p:animEffect transition="in" filter="wipe(left)">
                                      <p:cBhvr>
                                        <p:cTn id="37" dur="500"/>
                                        <p:tgtEl>
                                          <p:spTgt spid="53251">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53251">
                                            <p:txEl>
                                              <p:pRg st="8" end="8"/>
                                            </p:txEl>
                                          </p:spTgt>
                                        </p:tgtEl>
                                        <p:attrNameLst>
                                          <p:attrName>style.visibility</p:attrName>
                                        </p:attrNameLst>
                                      </p:cBhvr>
                                      <p:to>
                                        <p:strVal val="visible"/>
                                      </p:to>
                                    </p:set>
                                    <p:animEffect transition="in" filter="wipe(left)">
                                      <p:cBhvr>
                                        <p:cTn id="42" dur="500"/>
                                        <p:tgtEl>
                                          <p:spTgt spid="5325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304800" y="46036"/>
            <a:ext cx="8458200" cy="2316164"/>
          </a:xfrm>
        </p:spPr>
        <p:txBody>
          <a:bodyPr/>
          <a:lstStyle/>
          <a:p>
            <a:pPr algn="l"/>
            <a:r>
              <a:rPr lang="en-US" sz="3200" dirty="0" smtClean="0"/>
              <a:t>A </a:t>
            </a:r>
            <a:r>
              <a:rPr lang="en-US" sz="3200" dirty="0" smtClean="0">
                <a:solidFill>
                  <a:srgbClr val="FF0000"/>
                </a:solidFill>
              </a:rPr>
              <a:t>negatively</a:t>
            </a:r>
            <a:r>
              <a:rPr lang="en-US" sz="3200" dirty="0" smtClean="0"/>
              <a:t> charged rod is used to charge an electroscope by </a:t>
            </a:r>
            <a:r>
              <a:rPr lang="en-US" sz="3200" u="sng" dirty="0" smtClean="0"/>
              <a:t>induction</a:t>
            </a:r>
            <a:r>
              <a:rPr lang="en-US" sz="3200" dirty="0" smtClean="0"/>
              <a:t>. What is the resulting net charge on the electroscope?</a:t>
            </a:r>
            <a:endParaRPr lang="en-US" sz="3200" dirty="0"/>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3495995849"/>
              </p:ext>
            </p:extLst>
          </p:nvPr>
        </p:nvGraphicFramePr>
        <p:xfrm>
          <a:off x="6096000" y="3162300"/>
          <a:ext cx="3048000" cy="3429000"/>
        </p:xfrm>
        <a:graphic>
          <a:graphicData uri="http://schemas.openxmlformats.org/presentationml/2006/ole">
            <mc:AlternateContent xmlns:mc="http://schemas.openxmlformats.org/markup-compatibility/2006">
              <mc:Choice xmlns:v="urn:schemas-microsoft-com:vml" Requires="v">
                <p:oleObj spid="_x0000_s1040" name="Chart" r:id="rId6" imgW="4572000" imgH="5143500" progId="MSGraph.Chart.8">
                  <p:embed followColorScheme="full"/>
                </p:oleObj>
              </mc:Choice>
              <mc:Fallback>
                <p:oleObj name="Chart" r:id="rId6" imgW="4572000" imgH="5143500" progId="MSGraph.Chart.8">
                  <p:embed followColorScheme="full"/>
                  <p:pic>
                    <p:nvPicPr>
                      <p:cNvPr id="0" name="TPChart"/>
                      <p:cNvPicPr>
                        <a:picLocks noChangeAspect="1" noChangeArrowheads="1"/>
                      </p:cNvPicPr>
                      <p:nvPr/>
                    </p:nvPicPr>
                    <p:blipFill>
                      <a:blip r:embed="rId7"/>
                      <a:srcRect/>
                      <a:stretch>
                        <a:fillRect/>
                      </a:stretch>
                    </p:blipFill>
                    <p:spPr bwMode="auto">
                      <a:xfrm>
                        <a:off x="6096000" y="3162300"/>
                        <a:ext cx="3048000" cy="342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PAnswers"/>
          <p:cNvSpPr>
            <a:spLocks noGrp="1"/>
          </p:cNvSpPr>
          <p:nvPr>
            <p:ph type="body" idx="1"/>
            <p:custDataLst>
              <p:tags r:id="rId4"/>
            </p:custDataLst>
          </p:nvPr>
        </p:nvSpPr>
        <p:spPr>
          <a:xfrm>
            <a:off x="457200" y="2133600"/>
            <a:ext cx="4114800" cy="4343400"/>
          </a:xfrm>
        </p:spPr>
        <p:txBody>
          <a:bodyPr>
            <a:noAutofit/>
          </a:bodyPr>
          <a:lstStyle/>
          <a:p>
            <a:pPr marL="514350" indent="-514350">
              <a:spcAft>
                <a:spcPts val="0"/>
              </a:spcAft>
              <a:buAutoNum type="arabicPeriod"/>
            </a:pPr>
            <a:r>
              <a:rPr lang="en-US" dirty="0" smtClean="0"/>
              <a:t>Positive</a:t>
            </a:r>
          </a:p>
          <a:p>
            <a:pPr marL="514350" indent="-514350">
              <a:spcAft>
                <a:spcPts val="0"/>
              </a:spcAft>
              <a:buAutoNum type="arabicPeriod"/>
            </a:pPr>
            <a:r>
              <a:rPr lang="en-US" dirty="0" smtClean="0"/>
              <a:t>Zero</a:t>
            </a:r>
          </a:p>
          <a:p>
            <a:pPr marL="514350" indent="-514350">
              <a:spcAft>
                <a:spcPts val="0"/>
              </a:spcAft>
              <a:buAutoNum type="arabicPeriod"/>
            </a:pPr>
            <a:r>
              <a:rPr lang="en-US" dirty="0" smtClean="0"/>
              <a:t>Negative</a:t>
            </a:r>
            <a:endParaRPr lang="en-US" dirty="0"/>
          </a:p>
        </p:txBody>
      </p:sp>
      <p:sp>
        <p:nvSpPr>
          <p:cNvPr id="6" name="Oval 5"/>
          <p:cNvSpPr/>
          <p:nvPr/>
        </p:nvSpPr>
        <p:spPr>
          <a:xfrm>
            <a:off x="381000" y="2133600"/>
            <a:ext cx="2133600" cy="685800"/>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2"/>
    </p:custData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repeatDur="0" restart="never"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repeatDur="0" restart="never"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153400" cy="2544764"/>
          </a:xfrm>
        </p:spPr>
        <p:txBody>
          <a:bodyPr/>
          <a:lstStyle/>
          <a:p>
            <a:pPr marL="342900" indent="-342900" algn="l"/>
            <a:r>
              <a:rPr lang="en-US" sz="3200" dirty="0" smtClean="0">
                <a:latin typeface="Comic Sans MS" pitchFamily="66" charset="0"/>
              </a:rPr>
              <a:t>	If the conducting electroscope were replaced by an insulating ball and then charged by induction as above, what would be the net charge on the ball.</a:t>
            </a:r>
            <a:endParaRPr lang="en-US" sz="3200" dirty="0">
              <a:latin typeface="Comic Sans MS" pitchFamily="66" charset="0"/>
            </a:endParaRPr>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1433592579"/>
              </p:ext>
            </p:extLst>
          </p:nvPr>
        </p:nvGraphicFramePr>
        <p:xfrm>
          <a:off x="5486400" y="2828925"/>
          <a:ext cx="3429000" cy="3857625"/>
        </p:xfrm>
        <a:graphic>
          <a:graphicData uri="http://schemas.openxmlformats.org/presentationml/2006/ole">
            <mc:AlternateContent xmlns:mc="http://schemas.openxmlformats.org/markup-compatibility/2006">
              <mc:Choice xmlns:v="urn:schemas-microsoft-com:vml" Requires="v">
                <p:oleObj spid="_x0000_s2065"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srcRect/>
                      <a:stretch>
                        <a:fillRect/>
                      </a:stretch>
                    </p:blipFill>
                    <p:spPr bwMode="auto">
                      <a:xfrm>
                        <a:off x="5486400" y="2828925"/>
                        <a:ext cx="3429000" cy="3857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PAnswers"/>
          <p:cNvSpPr>
            <a:spLocks noGrp="1"/>
          </p:cNvSpPr>
          <p:nvPr>
            <p:ph type="body" idx="1"/>
            <p:custDataLst>
              <p:tags r:id="rId4"/>
            </p:custDataLst>
          </p:nvPr>
        </p:nvSpPr>
        <p:spPr>
          <a:xfrm>
            <a:off x="228600" y="2743200"/>
            <a:ext cx="4343400" cy="2286000"/>
          </a:xfrm>
        </p:spPr>
        <p:txBody>
          <a:bodyPr>
            <a:noAutofit/>
          </a:bodyPr>
          <a:lstStyle/>
          <a:p>
            <a:pPr marL="514350" indent="-514350">
              <a:spcAft>
                <a:spcPts val="0"/>
              </a:spcAft>
              <a:buAutoNum type="arabicPeriod"/>
            </a:pPr>
            <a:r>
              <a:rPr lang="en-US" dirty="0" smtClean="0"/>
              <a:t>Positive</a:t>
            </a:r>
          </a:p>
          <a:p>
            <a:pPr marL="514350" indent="-514350">
              <a:spcAft>
                <a:spcPts val="0"/>
              </a:spcAft>
              <a:buAutoNum type="arabicPeriod"/>
            </a:pPr>
            <a:r>
              <a:rPr lang="en-US" dirty="0" smtClean="0"/>
              <a:t>Zero</a:t>
            </a:r>
          </a:p>
          <a:p>
            <a:pPr marL="514350" indent="-514350">
              <a:spcAft>
                <a:spcPts val="0"/>
              </a:spcAft>
              <a:buAutoNum type="arabicPeriod"/>
            </a:pPr>
            <a:r>
              <a:rPr lang="en-US" dirty="0" smtClean="0"/>
              <a:t>Negative</a:t>
            </a:r>
            <a:endParaRPr lang="en-US" dirty="0"/>
          </a:p>
        </p:txBody>
      </p:sp>
      <p:sp>
        <p:nvSpPr>
          <p:cNvPr id="6" name="Oval 5"/>
          <p:cNvSpPr/>
          <p:nvPr/>
        </p:nvSpPr>
        <p:spPr>
          <a:xfrm>
            <a:off x="76200" y="3276600"/>
            <a:ext cx="2133600" cy="685800"/>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2"/>
    </p:custData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repeatDur="0" restart="never"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bwMode="blackGray">
          <a:xfrm>
            <a:off x="304800" y="0"/>
            <a:ext cx="6172200" cy="1987447"/>
          </a:xfrm>
        </p:spPr>
        <p:txBody>
          <a:bodyPr wrap="square" lIns="71412" tIns="28565" rIns="71412" bIns="28565" anchor="t">
            <a:spAutoFit/>
          </a:bodyPr>
          <a:lstStyle/>
          <a:p>
            <a:pPr defTabSz="1157288">
              <a:lnSpc>
                <a:spcPct val="95000"/>
              </a:lnSpc>
              <a:defRPr/>
            </a:pPr>
            <a:r>
              <a:rPr lang="en-US" dirty="0" smtClean="0"/>
              <a:t>Law of Electrical Force</a:t>
            </a:r>
            <a:br>
              <a:rPr lang="en-US" dirty="0" smtClean="0"/>
            </a:br>
            <a:r>
              <a:rPr lang="en-US" dirty="0" smtClean="0"/>
              <a:t>Charles-</a:t>
            </a:r>
            <a:r>
              <a:rPr lang="en-US" dirty="0" err="1" smtClean="0"/>
              <a:t>Augustin</a:t>
            </a:r>
            <a:r>
              <a:rPr lang="en-US" dirty="0" smtClean="0"/>
              <a:t> Coulomb</a:t>
            </a:r>
            <a:br>
              <a:rPr lang="en-US" dirty="0" smtClean="0"/>
            </a:br>
            <a:r>
              <a:rPr lang="en-US" dirty="0" smtClean="0"/>
              <a:t>(1736 - 1806)</a:t>
            </a:r>
          </a:p>
        </p:txBody>
      </p:sp>
      <p:sp>
        <p:nvSpPr>
          <p:cNvPr id="183299" name="Rectangle 3"/>
          <p:cNvSpPr>
            <a:spLocks noGrp="1" noChangeArrowheads="1"/>
          </p:cNvSpPr>
          <p:nvPr>
            <p:ph type="body" idx="1"/>
          </p:nvPr>
        </p:nvSpPr>
        <p:spPr bwMode="blackGray">
          <a:xfrm>
            <a:off x="330200" y="2471738"/>
            <a:ext cx="8813800" cy="1562100"/>
          </a:xfrm>
          <a:noFill/>
        </p:spPr>
        <p:txBody>
          <a:bodyPr lIns="71412" tIns="28565" rIns="71412" bIns="28565">
            <a:spAutoFit/>
          </a:bodyPr>
          <a:lstStyle/>
          <a:p>
            <a:pPr marL="342900" indent="-342900">
              <a:lnSpc>
                <a:spcPct val="88000"/>
              </a:lnSpc>
              <a:spcBef>
                <a:spcPct val="43000"/>
              </a:spcBef>
              <a:buFont typeface="Monotype Sorts" pitchFamily="2" charset="2"/>
              <a:buNone/>
            </a:pPr>
            <a:r>
              <a:rPr lang="en-US" sz="2800" smtClean="0">
                <a:solidFill>
                  <a:schemeClr val="hlink"/>
                </a:solidFill>
              </a:rPr>
              <a:t>" The repulsive force between two small spheres charged with the same sort of electricity is in the inverse ratio of the squares of the distances between the centers of the spheres"</a:t>
            </a:r>
          </a:p>
        </p:txBody>
      </p:sp>
      <p:sp>
        <p:nvSpPr>
          <p:cNvPr id="183300" name="AutoShape 4"/>
          <p:cNvSpPr>
            <a:spLocks noChangeArrowheads="1"/>
          </p:cNvSpPr>
          <p:nvPr/>
        </p:nvSpPr>
        <p:spPr bwMode="blackGray">
          <a:xfrm>
            <a:off x="131763" y="2195513"/>
            <a:ext cx="8991600" cy="4392612"/>
          </a:xfrm>
          <a:prstGeom prst="roundRect">
            <a:avLst>
              <a:gd name="adj" fmla="val 12486"/>
            </a:avLst>
          </a:prstGeom>
          <a:noFill/>
          <a:ln w="50800">
            <a:solidFill>
              <a:schemeClr val="tx1"/>
            </a:solidFill>
            <a:round/>
            <a:headEnd/>
            <a:tailEnd/>
          </a:ln>
        </p:spPr>
        <p:txBody>
          <a:bodyPr wrap="none" anchor="ctr"/>
          <a:lstStyle/>
          <a:p>
            <a:endParaRPr lang="en-US"/>
          </a:p>
        </p:txBody>
      </p:sp>
      <p:graphicFrame>
        <p:nvGraphicFramePr>
          <p:cNvPr id="183301" name="Object 5"/>
          <p:cNvGraphicFramePr>
            <a:graphicFrameLocks noChangeAspect="1"/>
          </p:cNvGraphicFramePr>
          <p:nvPr/>
        </p:nvGraphicFramePr>
        <p:xfrm>
          <a:off x="5770563" y="4557713"/>
          <a:ext cx="2057400" cy="1328737"/>
        </p:xfrm>
        <a:graphic>
          <a:graphicData uri="http://schemas.openxmlformats.org/presentationml/2006/ole">
            <mc:AlternateContent xmlns:mc="http://schemas.openxmlformats.org/markup-compatibility/2006">
              <mc:Choice xmlns:v="urn:schemas-microsoft-com:vml" Requires="v">
                <p:oleObj spid="_x0000_s7181" name="Equation" r:id="rId5" imgW="609480" imgH="393480" progId="Equation.DSMT4">
                  <p:embed/>
                </p:oleObj>
              </mc:Choice>
              <mc:Fallback>
                <p:oleObj name="Equation" r:id="rId5" imgW="609480" imgH="3934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blackGray">
                      <a:xfrm>
                        <a:off x="5770563" y="4557713"/>
                        <a:ext cx="2057400" cy="1328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2" name="Group 6"/>
          <p:cNvGrpSpPr>
            <a:grpSpLocks/>
          </p:cNvGrpSpPr>
          <p:nvPr/>
        </p:nvGrpSpPr>
        <p:grpSpPr bwMode="auto">
          <a:xfrm>
            <a:off x="512763" y="4557713"/>
            <a:ext cx="4106862" cy="1449387"/>
            <a:chOff x="288" y="2688"/>
            <a:chExt cx="2586" cy="913"/>
          </a:xfrm>
        </p:grpSpPr>
        <p:sp>
          <p:nvSpPr>
            <p:cNvPr id="1032" name="Rectangle 7"/>
            <p:cNvSpPr>
              <a:spLocks noChangeArrowheads="1"/>
            </p:cNvSpPr>
            <p:nvPr/>
          </p:nvSpPr>
          <p:spPr bwMode="blackGray">
            <a:xfrm>
              <a:off x="2532" y="2697"/>
              <a:ext cx="342" cy="313"/>
            </a:xfrm>
            <a:prstGeom prst="rect">
              <a:avLst/>
            </a:prstGeom>
            <a:noFill/>
            <a:ln w="12700">
              <a:noFill/>
              <a:miter lim="800000"/>
              <a:headEnd/>
              <a:tailEnd/>
            </a:ln>
          </p:spPr>
          <p:txBody>
            <a:bodyPr wrap="none" lIns="128703" tIns="63222" rIns="128703" bIns="63222">
              <a:spAutoFit/>
            </a:bodyPr>
            <a:lstStyle/>
            <a:p>
              <a:pPr algn="l" defTabSz="1028700">
                <a:lnSpc>
                  <a:spcPct val="90000"/>
                </a:lnSpc>
              </a:pPr>
              <a:r>
                <a:rPr lang="en-US" sz="2700" i="1">
                  <a:solidFill>
                    <a:schemeClr val="tx2"/>
                  </a:solidFill>
                  <a:latin typeface="Times New Roman" pitchFamily="18" charset="0"/>
                </a:rPr>
                <a:t>q</a:t>
              </a:r>
              <a:r>
                <a:rPr lang="en-US" sz="2700" baseline="-25000">
                  <a:solidFill>
                    <a:schemeClr val="tx2"/>
                  </a:solidFill>
                  <a:latin typeface="Times New Roman" pitchFamily="18" charset="0"/>
                </a:rPr>
                <a:t>2</a:t>
              </a:r>
            </a:p>
          </p:txBody>
        </p:sp>
        <p:grpSp>
          <p:nvGrpSpPr>
            <p:cNvPr id="3" name="Group 8"/>
            <p:cNvGrpSpPr>
              <a:grpSpLocks/>
            </p:cNvGrpSpPr>
            <p:nvPr/>
          </p:nvGrpSpPr>
          <p:grpSpPr bwMode="auto">
            <a:xfrm>
              <a:off x="288" y="2688"/>
              <a:ext cx="2481" cy="913"/>
              <a:chOff x="288" y="2688"/>
              <a:chExt cx="2481" cy="913"/>
            </a:xfrm>
          </p:grpSpPr>
          <p:sp>
            <p:nvSpPr>
              <p:cNvPr id="1034" name="Rectangle 9"/>
              <p:cNvSpPr>
                <a:spLocks noChangeArrowheads="1"/>
              </p:cNvSpPr>
              <p:nvPr/>
            </p:nvSpPr>
            <p:spPr bwMode="blackGray">
              <a:xfrm>
                <a:off x="288" y="2688"/>
                <a:ext cx="342" cy="313"/>
              </a:xfrm>
              <a:prstGeom prst="rect">
                <a:avLst/>
              </a:prstGeom>
              <a:noFill/>
              <a:ln w="12700">
                <a:noFill/>
                <a:miter lim="800000"/>
                <a:headEnd/>
                <a:tailEnd/>
              </a:ln>
            </p:spPr>
            <p:txBody>
              <a:bodyPr wrap="none" lIns="128703" tIns="63222" rIns="128703" bIns="63222">
                <a:spAutoFit/>
              </a:bodyPr>
              <a:lstStyle/>
              <a:p>
                <a:pPr algn="l" defTabSz="1028700">
                  <a:lnSpc>
                    <a:spcPct val="90000"/>
                  </a:lnSpc>
                </a:pPr>
                <a:r>
                  <a:rPr lang="en-US" sz="2700" i="1">
                    <a:solidFill>
                      <a:schemeClr val="tx2"/>
                    </a:solidFill>
                    <a:latin typeface="Times New Roman" pitchFamily="18" charset="0"/>
                  </a:rPr>
                  <a:t>q</a:t>
                </a:r>
                <a:r>
                  <a:rPr lang="en-US" sz="2700" baseline="-25000">
                    <a:solidFill>
                      <a:schemeClr val="tx2"/>
                    </a:solidFill>
                    <a:latin typeface="Times New Roman" pitchFamily="18" charset="0"/>
                  </a:rPr>
                  <a:t>1</a:t>
                </a:r>
              </a:p>
            </p:txBody>
          </p:sp>
          <p:sp>
            <p:nvSpPr>
              <p:cNvPr id="1035" name="Rectangle 10"/>
              <p:cNvSpPr>
                <a:spLocks noChangeArrowheads="1"/>
              </p:cNvSpPr>
              <p:nvPr/>
            </p:nvSpPr>
            <p:spPr bwMode="blackGray">
              <a:xfrm>
                <a:off x="1386" y="3288"/>
                <a:ext cx="246" cy="313"/>
              </a:xfrm>
              <a:prstGeom prst="rect">
                <a:avLst/>
              </a:prstGeom>
              <a:noFill/>
              <a:ln w="12700">
                <a:noFill/>
                <a:miter lim="800000"/>
                <a:headEnd/>
                <a:tailEnd/>
              </a:ln>
            </p:spPr>
            <p:txBody>
              <a:bodyPr wrap="none" lIns="128703" tIns="63222" rIns="128703" bIns="63222">
                <a:spAutoFit/>
              </a:bodyPr>
              <a:lstStyle/>
              <a:p>
                <a:pPr algn="l" defTabSz="1028700">
                  <a:lnSpc>
                    <a:spcPct val="90000"/>
                  </a:lnSpc>
                </a:pPr>
                <a:r>
                  <a:rPr lang="en-US" sz="2700" i="1">
                    <a:solidFill>
                      <a:schemeClr val="tx2"/>
                    </a:solidFill>
                    <a:latin typeface="Times New Roman" pitchFamily="18" charset="0"/>
                  </a:rPr>
                  <a:t>r</a:t>
                </a:r>
                <a:endParaRPr lang="en-US" sz="2700">
                  <a:solidFill>
                    <a:schemeClr val="tx2"/>
                  </a:solidFill>
                  <a:latin typeface="Times New Roman" pitchFamily="18" charset="0"/>
                </a:endParaRPr>
              </a:p>
            </p:txBody>
          </p:sp>
          <p:sp>
            <p:nvSpPr>
              <p:cNvPr id="1036" name="Line 11"/>
              <p:cNvSpPr>
                <a:spLocks noChangeShapeType="1"/>
              </p:cNvSpPr>
              <p:nvPr/>
            </p:nvSpPr>
            <p:spPr bwMode="blackGray">
              <a:xfrm>
                <a:off x="480" y="3264"/>
                <a:ext cx="2256" cy="0"/>
              </a:xfrm>
              <a:prstGeom prst="line">
                <a:avLst/>
              </a:prstGeom>
              <a:noFill/>
              <a:ln w="25400">
                <a:solidFill>
                  <a:schemeClr val="tx2"/>
                </a:solidFill>
                <a:round/>
                <a:headEnd type="triangle" w="lg" len="lg"/>
                <a:tailEnd type="triangle" w="lg" len="lg"/>
              </a:ln>
            </p:spPr>
            <p:txBody>
              <a:bodyPr lIns="128703" tIns="63222" rIns="128703" bIns="63222">
                <a:spAutoFit/>
              </a:bodyPr>
              <a:lstStyle/>
              <a:p>
                <a:endParaRPr lang="en-US"/>
              </a:p>
            </p:txBody>
          </p:sp>
          <p:sp>
            <p:nvSpPr>
              <p:cNvPr id="1037" name="Oval 12"/>
              <p:cNvSpPr>
                <a:spLocks noChangeArrowheads="1"/>
              </p:cNvSpPr>
              <p:nvPr/>
            </p:nvSpPr>
            <p:spPr bwMode="blackGray">
              <a:xfrm>
                <a:off x="2661" y="3029"/>
                <a:ext cx="108" cy="108"/>
              </a:xfrm>
              <a:prstGeom prst="ellipse">
                <a:avLst/>
              </a:prstGeom>
              <a:solidFill>
                <a:schemeClr val="accent1"/>
              </a:solidFill>
              <a:ln w="12700">
                <a:solidFill>
                  <a:srgbClr val="000000"/>
                </a:solidFill>
                <a:round/>
                <a:headEnd/>
                <a:tailEnd/>
              </a:ln>
            </p:spPr>
            <p:txBody>
              <a:bodyPr wrap="none" lIns="128703" tIns="63222" rIns="128703" bIns="63222">
                <a:spAutoFit/>
              </a:bodyPr>
              <a:lstStyle/>
              <a:p>
                <a:endParaRPr lang="en-US"/>
              </a:p>
            </p:txBody>
          </p:sp>
          <p:sp>
            <p:nvSpPr>
              <p:cNvPr id="1038" name="Oval 13"/>
              <p:cNvSpPr>
                <a:spLocks noChangeArrowheads="1"/>
              </p:cNvSpPr>
              <p:nvPr/>
            </p:nvSpPr>
            <p:spPr bwMode="blackGray">
              <a:xfrm>
                <a:off x="384" y="3024"/>
                <a:ext cx="108" cy="108"/>
              </a:xfrm>
              <a:prstGeom prst="ellipse">
                <a:avLst/>
              </a:prstGeom>
              <a:solidFill>
                <a:schemeClr val="accent1"/>
              </a:solidFill>
              <a:ln w="12700">
                <a:solidFill>
                  <a:srgbClr val="000000"/>
                </a:solidFill>
                <a:round/>
                <a:headEnd/>
                <a:tailEnd/>
              </a:ln>
            </p:spPr>
            <p:txBody>
              <a:bodyPr wrap="none" lIns="128703" tIns="63222" rIns="128703" bIns="63222">
                <a:spAutoFit/>
              </a:bodyPr>
              <a:lstStyle/>
              <a:p>
                <a:endParaRPr lang="en-US"/>
              </a:p>
            </p:txBody>
          </p:sp>
        </p:grpSp>
      </p:grpSp>
      <p:pic>
        <p:nvPicPr>
          <p:cNvPr id="1031" name="Picture 14" descr="coulomb"/>
          <p:cNvPicPr>
            <a:picLocks noChangeAspect="1" noChangeArrowheads="1"/>
          </p:cNvPicPr>
          <p:nvPr/>
        </p:nvPicPr>
        <p:blipFill>
          <a:blip r:embed="rId7" cstate="print"/>
          <a:srcRect/>
          <a:stretch>
            <a:fillRect/>
          </a:stretch>
        </p:blipFill>
        <p:spPr bwMode="auto">
          <a:xfrm>
            <a:off x="6778625" y="212725"/>
            <a:ext cx="1450975" cy="1706563"/>
          </a:xfrm>
          <a:prstGeom prst="rect">
            <a:avLst/>
          </a:prstGeom>
          <a:noFill/>
          <a:ln w="9525">
            <a:noFill/>
            <a:miter lim="800000"/>
            <a:headEnd/>
            <a:tailEnd/>
          </a:ln>
        </p:spPr>
      </p:pic>
    </p:spTree>
    <p:custDataLst>
      <p:tags r:id="rId2"/>
    </p:custData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83299">
                                            <p:txEl>
                                              <p:pRg st="0" end="0"/>
                                            </p:txEl>
                                          </p:spTgt>
                                        </p:tgtEl>
                                        <p:attrNameLst>
                                          <p:attrName>style.visibility</p:attrName>
                                        </p:attrNameLst>
                                      </p:cBhvr>
                                      <p:to>
                                        <p:strVal val="visible"/>
                                      </p:to>
                                    </p:set>
                                    <p:animEffect transition="in" filter="dissolve">
                                      <p:cBhvr>
                                        <p:cTn id="7" dur="500"/>
                                        <p:tgtEl>
                                          <p:spTgt spid="18329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3300"/>
                                        </p:tgtEl>
                                        <p:attrNameLst>
                                          <p:attrName>style.visibility</p:attrName>
                                        </p:attrNameLst>
                                      </p:cBhvr>
                                      <p:to>
                                        <p:strVal val="visible"/>
                                      </p:to>
                                    </p:set>
                                    <p:animEffect transition="in" filter="dissolve">
                                      <p:cBhvr>
                                        <p:cTn id="10" dur="500"/>
                                        <p:tgtEl>
                                          <p:spTgt spid="183300"/>
                                        </p:tgtEl>
                                      </p:cBhvr>
                                    </p:animEffect>
                                  </p:childTnLst>
                                </p:cTn>
                              </p:par>
                              <p:par>
                                <p:cTn id="11" presetID="9"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dissolve">
                                      <p:cBhvr>
                                        <p:cTn id="13" dur="500"/>
                                        <p:tgtEl>
                                          <p:spTgt spid="2"/>
                                        </p:tgtEl>
                                      </p:cBhvr>
                                    </p:animEffect>
                                  </p:childTnLst>
                                </p:cTn>
                              </p:par>
                            </p:childTnLst>
                          </p:cTn>
                        </p:par>
                        <p:par>
                          <p:cTn id="14" fill="hold">
                            <p:stCondLst>
                              <p:cond delay="500"/>
                            </p:stCondLst>
                            <p:childTnLst>
                              <p:par>
                                <p:cTn id="15" presetID="37" presetClass="entr" presetSubtype="0" fill="hold" nodeType="afterEffect">
                                  <p:stCondLst>
                                    <p:cond delay="1000"/>
                                  </p:stCondLst>
                                  <p:childTnLst>
                                    <p:set>
                                      <p:cBhvr>
                                        <p:cTn id="16" dur="1" fill="hold">
                                          <p:stCondLst>
                                            <p:cond delay="0"/>
                                          </p:stCondLst>
                                        </p:cTn>
                                        <p:tgtEl>
                                          <p:spTgt spid="183301"/>
                                        </p:tgtEl>
                                        <p:attrNameLst>
                                          <p:attrName>style.visibility</p:attrName>
                                        </p:attrNameLst>
                                      </p:cBhvr>
                                      <p:to>
                                        <p:strVal val="visible"/>
                                      </p:to>
                                    </p:set>
                                    <p:animEffect transition="in" filter="fade">
                                      <p:cBhvr>
                                        <p:cTn id="17" dur="1000"/>
                                        <p:tgtEl>
                                          <p:spTgt spid="183301"/>
                                        </p:tgtEl>
                                      </p:cBhvr>
                                    </p:animEffect>
                                    <p:anim calcmode="lin" valueType="num">
                                      <p:cBhvr>
                                        <p:cTn id="18" dur="1000" fill="hold"/>
                                        <p:tgtEl>
                                          <p:spTgt spid="183301"/>
                                        </p:tgtEl>
                                        <p:attrNameLst>
                                          <p:attrName>ppt_x</p:attrName>
                                        </p:attrNameLst>
                                      </p:cBhvr>
                                      <p:tavLst>
                                        <p:tav tm="0">
                                          <p:val>
                                            <p:strVal val="#ppt_x"/>
                                          </p:val>
                                        </p:tav>
                                        <p:tav tm="100000">
                                          <p:val>
                                            <p:strVal val="#ppt_x"/>
                                          </p:val>
                                        </p:tav>
                                      </p:tavLst>
                                    </p:anim>
                                    <p:anim calcmode="lin" valueType="num">
                                      <p:cBhvr>
                                        <p:cTn id="19" dur="900" decel="100000" fill="hold"/>
                                        <p:tgtEl>
                                          <p:spTgt spid="183301"/>
                                        </p:tgtEl>
                                        <p:attrNameLst>
                                          <p:attrName>ppt_y</p:attrName>
                                        </p:attrNameLst>
                                      </p:cBhvr>
                                      <p:tavLst>
                                        <p:tav tm="0">
                                          <p:val>
                                            <p:strVal val="#ppt_y+1"/>
                                          </p:val>
                                        </p:tav>
                                        <p:tav tm="100000">
                                          <p:val>
                                            <p:strVal val="#ppt_y-.03"/>
                                          </p:val>
                                        </p:tav>
                                      </p:tavLst>
                                    </p:anim>
                                    <p:anim calcmode="lin" valueType="num">
                                      <p:cBhvr>
                                        <p:cTn id="20" dur="100" accel="100000" fill="hold">
                                          <p:stCondLst>
                                            <p:cond delay="900"/>
                                          </p:stCondLst>
                                        </p:cTn>
                                        <p:tgtEl>
                                          <p:spTgt spid="183301"/>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build="p" autoUpdateAnimBg="0" advAuto="0"/>
      <p:bldP spid="183300"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a:xfrm>
            <a:off x="2846388" y="304800"/>
            <a:ext cx="2979737" cy="520700"/>
          </a:xfrm>
        </p:spPr>
        <p:txBody>
          <a:bodyPr wrap="none" lIns="71412" tIns="28565" rIns="71412" bIns="28565" anchor="t">
            <a:spAutoFit/>
          </a:bodyPr>
          <a:lstStyle/>
          <a:p>
            <a:pPr defTabSz="1157288">
              <a:lnSpc>
                <a:spcPct val="95000"/>
              </a:lnSpc>
              <a:defRPr/>
            </a:pPr>
            <a:r>
              <a:rPr lang="en-US" sz="3200" dirty="0" smtClean="0"/>
              <a:t>Coulomb's Law</a:t>
            </a:r>
          </a:p>
        </p:txBody>
      </p:sp>
      <p:sp>
        <p:nvSpPr>
          <p:cNvPr id="185347" name="Rectangle 3"/>
          <p:cNvSpPr>
            <a:spLocks noGrp="1" noChangeArrowheads="1"/>
          </p:cNvSpPr>
          <p:nvPr>
            <p:ph type="body" idx="1"/>
          </p:nvPr>
        </p:nvSpPr>
        <p:spPr>
          <a:xfrm>
            <a:off x="249238" y="2406650"/>
            <a:ext cx="3929062" cy="1833563"/>
          </a:xfrm>
          <a:noFill/>
        </p:spPr>
        <p:txBody>
          <a:bodyPr lIns="71412" tIns="28565" rIns="71412" bIns="28565">
            <a:spAutoFit/>
          </a:bodyPr>
          <a:lstStyle/>
          <a:p>
            <a:pPr marL="342900" indent="-342900">
              <a:lnSpc>
                <a:spcPct val="88000"/>
              </a:lnSpc>
              <a:spcBef>
                <a:spcPct val="43000"/>
              </a:spcBef>
              <a:buFont typeface="Monotype Sorts" pitchFamily="2" charset="2"/>
              <a:buNone/>
            </a:pPr>
            <a:r>
              <a:rPr lang="en-US" dirty="0" smtClean="0"/>
              <a:t>MKS Units:</a:t>
            </a:r>
            <a:r>
              <a:rPr lang="en-US" dirty="0" smtClean="0">
                <a:solidFill>
                  <a:schemeClr val="accent1"/>
                </a:solidFill>
              </a:rPr>
              <a:t>	</a:t>
            </a:r>
          </a:p>
          <a:p>
            <a:pPr marL="342900" indent="-342900">
              <a:lnSpc>
                <a:spcPct val="88000"/>
              </a:lnSpc>
              <a:spcBef>
                <a:spcPct val="43000"/>
              </a:spcBef>
              <a:buClr>
                <a:schemeClr val="hlink"/>
              </a:buClr>
            </a:pPr>
            <a:r>
              <a:rPr lang="en-US" i="1" dirty="0" smtClean="0">
                <a:solidFill>
                  <a:schemeClr val="tx2"/>
                </a:solidFill>
                <a:latin typeface="Times New Roman" pitchFamily="18" charset="0"/>
              </a:rPr>
              <a:t>r</a:t>
            </a:r>
            <a:r>
              <a:rPr lang="en-US" dirty="0" smtClean="0">
                <a:solidFill>
                  <a:schemeClr val="accent1"/>
                </a:solidFill>
              </a:rPr>
              <a:t> </a:t>
            </a:r>
            <a:r>
              <a:rPr lang="en-US" dirty="0" smtClean="0">
                <a:solidFill>
                  <a:schemeClr val="hlink"/>
                </a:solidFill>
              </a:rPr>
              <a:t>in meters</a:t>
            </a:r>
          </a:p>
          <a:p>
            <a:pPr marL="342900" indent="-342900">
              <a:lnSpc>
                <a:spcPct val="88000"/>
              </a:lnSpc>
              <a:spcBef>
                <a:spcPct val="43000"/>
              </a:spcBef>
              <a:buClr>
                <a:schemeClr val="hlink"/>
              </a:buClr>
            </a:pPr>
            <a:r>
              <a:rPr lang="en-US" i="1" dirty="0" smtClean="0">
                <a:solidFill>
                  <a:schemeClr val="tx2"/>
                </a:solidFill>
                <a:latin typeface="Times New Roman" pitchFamily="18" charset="0"/>
              </a:rPr>
              <a:t>q</a:t>
            </a:r>
            <a:r>
              <a:rPr lang="en-US" dirty="0" smtClean="0">
                <a:solidFill>
                  <a:schemeClr val="accent1"/>
                </a:solidFill>
              </a:rPr>
              <a:t> </a:t>
            </a:r>
            <a:r>
              <a:rPr lang="en-US" dirty="0" smtClean="0">
                <a:solidFill>
                  <a:schemeClr val="hlink"/>
                </a:solidFill>
              </a:rPr>
              <a:t>in Coulombs</a:t>
            </a:r>
          </a:p>
          <a:p>
            <a:pPr marL="342900" indent="-342900">
              <a:lnSpc>
                <a:spcPct val="88000"/>
              </a:lnSpc>
              <a:spcBef>
                <a:spcPct val="43000"/>
              </a:spcBef>
              <a:buClr>
                <a:schemeClr val="hlink"/>
              </a:buClr>
            </a:pPr>
            <a:r>
              <a:rPr lang="en-US" dirty="0" smtClean="0">
                <a:solidFill>
                  <a:schemeClr val="accent1"/>
                </a:solidFill>
              </a:rPr>
              <a:t>   </a:t>
            </a:r>
            <a:r>
              <a:rPr lang="en-US" dirty="0" smtClean="0">
                <a:solidFill>
                  <a:schemeClr val="hlink"/>
                </a:solidFill>
              </a:rPr>
              <a:t>in </a:t>
            </a:r>
            <a:r>
              <a:rPr lang="en-US" dirty="0" err="1" smtClean="0">
                <a:solidFill>
                  <a:schemeClr val="hlink"/>
                </a:solidFill>
              </a:rPr>
              <a:t>Newtons</a:t>
            </a:r>
            <a:endParaRPr lang="en-US" dirty="0" smtClean="0">
              <a:solidFill>
                <a:schemeClr val="hlink"/>
              </a:solidFill>
            </a:endParaRPr>
          </a:p>
        </p:txBody>
      </p:sp>
      <p:sp>
        <p:nvSpPr>
          <p:cNvPr id="2055" name="Rectangle 5"/>
          <p:cNvSpPr>
            <a:spLocks noChangeArrowheads="1"/>
          </p:cNvSpPr>
          <p:nvPr/>
        </p:nvSpPr>
        <p:spPr bwMode="auto">
          <a:xfrm>
            <a:off x="3398838" y="1249363"/>
            <a:ext cx="400050" cy="520700"/>
          </a:xfrm>
          <a:prstGeom prst="rect">
            <a:avLst/>
          </a:prstGeom>
          <a:noFill/>
          <a:ln w="12700">
            <a:noFill/>
            <a:miter lim="800000"/>
            <a:headEnd/>
            <a:tailEnd/>
          </a:ln>
        </p:spPr>
        <p:txBody>
          <a:bodyPr wrap="none" lIns="128703" tIns="63222" rIns="128703" bIns="63222">
            <a:spAutoFit/>
          </a:bodyPr>
          <a:lstStyle/>
          <a:p>
            <a:endParaRPr lang="en-US"/>
          </a:p>
        </p:txBody>
      </p:sp>
      <p:sp>
        <p:nvSpPr>
          <p:cNvPr id="2056" name="Rectangle 6"/>
          <p:cNvSpPr>
            <a:spLocks noChangeArrowheads="1"/>
          </p:cNvSpPr>
          <p:nvPr/>
        </p:nvSpPr>
        <p:spPr bwMode="auto">
          <a:xfrm>
            <a:off x="4195763" y="1162050"/>
            <a:ext cx="541337" cy="496888"/>
          </a:xfrm>
          <a:prstGeom prst="rect">
            <a:avLst/>
          </a:prstGeom>
          <a:noFill/>
          <a:ln w="12700">
            <a:noFill/>
            <a:miter lim="800000"/>
            <a:headEnd/>
            <a:tailEnd/>
          </a:ln>
        </p:spPr>
        <p:txBody>
          <a:bodyPr wrap="none" lIns="128703" tIns="63222" rIns="128703" bIns="63222">
            <a:spAutoFit/>
          </a:bodyPr>
          <a:lstStyle/>
          <a:p>
            <a:pPr algn="l" defTabSz="1028700">
              <a:lnSpc>
                <a:spcPct val="90000"/>
              </a:lnSpc>
            </a:pPr>
            <a:r>
              <a:rPr lang="en-US" sz="2700" i="1">
                <a:solidFill>
                  <a:schemeClr val="tx2"/>
                </a:solidFill>
                <a:latin typeface="Times New Roman" pitchFamily="18" charset="0"/>
              </a:rPr>
              <a:t>q</a:t>
            </a:r>
            <a:r>
              <a:rPr lang="en-US" sz="2700" baseline="-25000">
                <a:solidFill>
                  <a:schemeClr val="tx2"/>
                </a:solidFill>
                <a:latin typeface="Times New Roman" pitchFamily="18" charset="0"/>
              </a:rPr>
              <a:t>2</a:t>
            </a:r>
          </a:p>
        </p:txBody>
      </p:sp>
      <p:sp>
        <p:nvSpPr>
          <p:cNvPr id="2057" name="Rectangle 7"/>
          <p:cNvSpPr>
            <a:spLocks noChangeArrowheads="1"/>
          </p:cNvSpPr>
          <p:nvPr/>
        </p:nvSpPr>
        <p:spPr bwMode="auto">
          <a:xfrm>
            <a:off x="633413" y="1147763"/>
            <a:ext cx="541337" cy="496887"/>
          </a:xfrm>
          <a:prstGeom prst="rect">
            <a:avLst/>
          </a:prstGeom>
          <a:noFill/>
          <a:ln w="12700">
            <a:noFill/>
            <a:miter lim="800000"/>
            <a:headEnd/>
            <a:tailEnd/>
          </a:ln>
        </p:spPr>
        <p:txBody>
          <a:bodyPr wrap="none" lIns="128703" tIns="63222" rIns="128703" bIns="63222">
            <a:spAutoFit/>
          </a:bodyPr>
          <a:lstStyle/>
          <a:p>
            <a:pPr algn="l" defTabSz="1028700">
              <a:lnSpc>
                <a:spcPct val="90000"/>
              </a:lnSpc>
            </a:pPr>
            <a:r>
              <a:rPr lang="en-US" sz="2700" i="1">
                <a:solidFill>
                  <a:schemeClr val="tx2"/>
                </a:solidFill>
                <a:latin typeface="Times New Roman" pitchFamily="18" charset="0"/>
              </a:rPr>
              <a:t>q</a:t>
            </a:r>
            <a:r>
              <a:rPr lang="en-US" sz="2700" baseline="-25000">
                <a:solidFill>
                  <a:schemeClr val="tx2"/>
                </a:solidFill>
                <a:latin typeface="Times New Roman" pitchFamily="18" charset="0"/>
              </a:rPr>
              <a:t>1</a:t>
            </a:r>
          </a:p>
        </p:txBody>
      </p:sp>
      <p:graphicFrame>
        <p:nvGraphicFramePr>
          <p:cNvPr id="185358" name="Object 14"/>
          <p:cNvGraphicFramePr>
            <a:graphicFrameLocks noChangeAspect="1"/>
          </p:cNvGraphicFramePr>
          <p:nvPr/>
        </p:nvGraphicFramePr>
        <p:xfrm>
          <a:off x="533400" y="4383088"/>
          <a:ext cx="349250" cy="349250"/>
        </p:xfrm>
        <a:graphic>
          <a:graphicData uri="http://schemas.openxmlformats.org/presentationml/2006/ole">
            <mc:AlternateContent xmlns:mc="http://schemas.openxmlformats.org/markup-compatibility/2006">
              <mc:Choice xmlns:v="urn:schemas-microsoft-com:vml" Requires="v">
                <p:oleObj spid="_x0000_s8238" name="Equation" r:id="rId5" imgW="164880" imgH="164880" progId="Equation.DSMT4">
                  <p:embed/>
                </p:oleObj>
              </mc:Choice>
              <mc:Fallback>
                <p:oleObj name="Equation" r:id="rId5" imgW="164880" imgH="164880" progId="Equation.DSMT4">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black">
                      <a:xfrm>
                        <a:off x="533400" y="4383088"/>
                        <a:ext cx="349250"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8" name="Rectangle 25"/>
          <p:cNvSpPr>
            <a:spLocks noChangeArrowheads="1"/>
          </p:cNvSpPr>
          <p:nvPr/>
        </p:nvSpPr>
        <p:spPr bwMode="black">
          <a:xfrm>
            <a:off x="5208588" y="2382838"/>
            <a:ext cx="3308350" cy="466725"/>
          </a:xfrm>
          <a:prstGeom prst="rect">
            <a:avLst/>
          </a:prstGeom>
          <a:noFill/>
          <a:ln w="12700">
            <a:noFill/>
            <a:miter lim="800000"/>
            <a:headEnd/>
            <a:tailEnd/>
          </a:ln>
        </p:spPr>
        <p:txBody>
          <a:bodyPr lIns="114226" tIns="45690" rIns="114226" bIns="45690">
            <a:spAutoFit/>
          </a:bodyPr>
          <a:lstStyle/>
          <a:p>
            <a:pPr algn="l" defTabSz="1028700">
              <a:lnSpc>
                <a:spcPct val="90000"/>
              </a:lnSpc>
            </a:pPr>
            <a:r>
              <a:rPr lang="en-US" sz="2700" b="1" dirty="0">
                <a:solidFill>
                  <a:schemeClr val="tx2"/>
                </a:solidFill>
                <a:latin typeface="Times New Roman" pitchFamily="18" charset="0"/>
              </a:rPr>
              <a:t>k = 9 · 10</a:t>
            </a:r>
            <a:r>
              <a:rPr lang="en-US" sz="2700" b="1" baseline="30000" dirty="0">
                <a:solidFill>
                  <a:schemeClr val="tx2"/>
                </a:solidFill>
                <a:latin typeface="Times New Roman" pitchFamily="18" charset="0"/>
              </a:rPr>
              <a:t>9</a:t>
            </a:r>
            <a:r>
              <a:rPr lang="en-US" sz="2700" b="1" dirty="0">
                <a:solidFill>
                  <a:schemeClr val="tx2"/>
                </a:solidFill>
                <a:latin typeface="Times New Roman" pitchFamily="18" charset="0"/>
              </a:rPr>
              <a:t> N-m</a:t>
            </a:r>
            <a:r>
              <a:rPr lang="en-US" sz="2700" b="1" baseline="30000" dirty="0">
                <a:solidFill>
                  <a:schemeClr val="tx2"/>
                </a:solidFill>
                <a:latin typeface="Times New Roman" pitchFamily="18" charset="0"/>
              </a:rPr>
              <a:t>2</a:t>
            </a:r>
            <a:r>
              <a:rPr lang="en-US" sz="2700" b="1" dirty="0">
                <a:solidFill>
                  <a:schemeClr val="tx2"/>
                </a:solidFill>
                <a:latin typeface="Times New Roman" pitchFamily="18" charset="0"/>
              </a:rPr>
              <a:t>/C</a:t>
            </a:r>
            <a:r>
              <a:rPr lang="en-US" sz="2700" b="1" baseline="30000" dirty="0">
                <a:solidFill>
                  <a:schemeClr val="tx2"/>
                </a:solidFill>
                <a:latin typeface="Times New Roman" pitchFamily="18" charset="0"/>
              </a:rPr>
              <a:t>2</a:t>
            </a:r>
          </a:p>
        </p:txBody>
      </p:sp>
      <p:graphicFrame>
        <p:nvGraphicFramePr>
          <p:cNvPr id="2051" name="Object 27"/>
          <p:cNvGraphicFramePr>
            <a:graphicFrameLocks noChangeAspect="1"/>
          </p:cNvGraphicFramePr>
          <p:nvPr/>
        </p:nvGraphicFramePr>
        <p:xfrm>
          <a:off x="5759450" y="641350"/>
          <a:ext cx="2170113" cy="1246188"/>
        </p:xfrm>
        <a:graphic>
          <a:graphicData uri="http://schemas.openxmlformats.org/presentationml/2006/ole">
            <mc:AlternateContent xmlns:mc="http://schemas.openxmlformats.org/markup-compatibility/2006">
              <mc:Choice xmlns:v="urn:schemas-microsoft-com:vml" Requires="v">
                <p:oleObj spid="_x0000_s8239" name="Equation" r:id="rId7" imgW="685800" imgH="393480" progId="Equation.DSMT4">
                  <p:embed/>
                </p:oleObj>
              </mc:Choice>
              <mc:Fallback>
                <p:oleObj name="Equation" r:id="rId7" imgW="685800" imgH="393480" progId="Equation.DSMT4">
                  <p:embed/>
                  <p:pic>
                    <p:nvPicPr>
                      <p:cNvPr id="0" name="Object 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black">
                      <a:xfrm>
                        <a:off x="5759450" y="641350"/>
                        <a:ext cx="2170113" cy="1246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28"/>
          <p:cNvGrpSpPr>
            <a:grpSpLocks/>
          </p:cNvGrpSpPr>
          <p:nvPr/>
        </p:nvGrpSpPr>
        <p:grpSpPr bwMode="auto">
          <a:xfrm>
            <a:off x="762000" y="1600200"/>
            <a:ext cx="3787775" cy="685800"/>
            <a:chOff x="481" y="1025"/>
            <a:chExt cx="2385" cy="432"/>
          </a:xfrm>
        </p:grpSpPr>
        <p:sp>
          <p:nvSpPr>
            <p:cNvPr id="2060" name="Line 29"/>
            <p:cNvSpPr>
              <a:spLocks noChangeShapeType="1"/>
            </p:cNvSpPr>
            <p:nvPr/>
          </p:nvSpPr>
          <p:spPr bwMode="auto">
            <a:xfrm flipV="1">
              <a:off x="529" y="1409"/>
              <a:ext cx="2303" cy="0"/>
            </a:xfrm>
            <a:prstGeom prst="line">
              <a:avLst/>
            </a:prstGeom>
            <a:noFill/>
            <a:ln w="25400">
              <a:solidFill>
                <a:schemeClr val="hlink"/>
              </a:solidFill>
              <a:round/>
              <a:headEnd type="arrow"/>
              <a:tailEnd type="arrow" w="lg" len="lg"/>
            </a:ln>
          </p:spPr>
          <p:txBody>
            <a:bodyPr wrap="square" lIns="128703" tIns="63222" rIns="128703" bIns="63222">
              <a:spAutoFit/>
            </a:bodyPr>
            <a:lstStyle/>
            <a:p>
              <a:endParaRPr lang="en-US"/>
            </a:p>
          </p:txBody>
        </p:sp>
        <p:sp>
          <p:nvSpPr>
            <p:cNvPr id="2061" name="Oval 30"/>
            <p:cNvSpPr>
              <a:spLocks noChangeArrowheads="1"/>
            </p:cNvSpPr>
            <p:nvPr/>
          </p:nvSpPr>
          <p:spPr bwMode="auto">
            <a:xfrm>
              <a:off x="2758" y="1030"/>
              <a:ext cx="108" cy="108"/>
            </a:xfrm>
            <a:prstGeom prst="ellipse">
              <a:avLst/>
            </a:prstGeom>
            <a:solidFill>
              <a:schemeClr val="accent1"/>
            </a:solidFill>
            <a:ln w="12700">
              <a:solidFill>
                <a:schemeClr val="tx1"/>
              </a:solidFill>
              <a:round/>
              <a:headEnd/>
              <a:tailEnd/>
            </a:ln>
          </p:spPr>
          <p:txBody>
            <a:bodyPr wrap="none" lIns="128703" tIns="63222" rIns="128703" bIns="63222">
              <a:spAutoFit/>
            </a:bodyPr>
            <a:lstStyle/>
            <a:p>
              <a:endParaRPr lang="en-US"/>
            </a:p>
          </p:txBody>
        </p:sp>
        <p:sp>
          <p:nvSpPr>
            <p:cNvPr id="2062" name="Oval 31"/>
            <p:cNvSpPr>
              <a:spLocks noChangeArrowheads="1"/>
            </p:cNvSpPr>
            <p:nvPr/>
          </p:nvSpPr>
          <p:spPr bwMode="auto">
            <a:xfrm>
              <a:off x="481" y="1025"/>
              <a:ext cx="108" cy="108"/>
            </a:xfrm>
            <a:prstGeom prst="ellipse">
              <a:avLst/>
            </a:prstGeom>
            <a:solidFill>
              <a:schemeClr val="accent1"/>
            </a:solidFill>
            <a:ln w="12700">
              <a:solidFill>
                <a:schemeClr val="tx1"/>
              </a:solidFill>
              <a:round/>
              <a:headEnd/>
              <a:tailEnd/>
            </a:ln>
          </p:spPr>
          <p:txBody>
            <a:bodyPr wrap="none" lIns="128703" tIns="63222" rIns="128703" bIns="63222">
              <a:spAutoFit/>
            </a:bodyPr>
            <a:lstStyle/>
            <a:p>
              <a:endParaRPr lang="en-US"/>
            </a:p>
          </p:txBody>
        </p:sp>
        <p:graphicFrame>
          <p:nvGraphicFramePr>
            <p:cNvPr id="2052" name="Object 32"/>
            <p:cNvGraphicFramePr>
              <a:graphicFrameLocks noChangeAspect="1"/>
            </p:cNvGraphicFramePr>
            <p:nvPr/>
          </p:nvGraphicFramePr>
          <p:xfrm>
            <a:off x="1557" y="1260"/>
            <a:ext cx="179" cy="197"/>
          </p:xfrm>
          <a:graphic>
            <a:graphicData uri="http://schemas.openxmlformats.org/presentationml/2006/ole">
              <mc:AlternateContent xmlns:mc="http://schemas.openxmlformats.org/markup-compatibility/2006">
                <mc:Choice xmlns:v="urn:schemas-microsoft-com:vml" Requires="v">
                  <p:oleObj spid="_x0000_s8240" name="Equation" r:id="rId9" imgW="114120" imgH="126720" progId="Equation.DSMT4">
                    <p:embed/>
                  </p:oleObj>
                </mc:Choice>
                <mc:Fallback>
                  <p:oleObj name="Equation" r:id="rId9" imgW="114120" imgH="126720" progId="Equation.DSMT4">
                    <p:embed/>
                    <p:pic>
                      <p:nvPicPr>
                        <p:cNvPr id="0" name="Object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57" y="1260"/>
                          <a:ext cx="179" cy="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15" name="TextBox 14"/>
          <p:cNvSpPr txBox="1"/>
          <p:nvPr/>
        </p:nvSpPr>
        <p:spPr>
          <a:xfrm>
            <a:off x="5334000" y="3276600"/>
            <a:ext cx="3049489" cy="523220"/>
          </a:xfrm>
          <a:prstGeom prst="rect">
            <a:avLst/>
          </a:prstGeom>
          <a:noFill/>
        </p:spPr>
        <p:txBody>
          <a:bodyPr wrap="none" rtlCol="0">
            <a:spAutoFit/>
          </a:bodyPr>
          <a:lstStyle/>
          <a:p>
            <a:r>
              <a:rPr lang="en-US" sz="2800" dirty="0" smtClean="0"/>
              <a:t>Coulomb’s constant</a:t>
            </a:r>
            <a:endParaRPr lang="en-US" sz="2800" dirty="0"/>
          </a:p>
        </p:txBody>
      </p:sp>
      <p:cxnSp>
        <p:nvCxnSpPr>
          <p:cNvPr id="17" name="Elbow Connector 16"/>
          <p:cNvCxnSpPr/>
          <p:nvPr/>
        </p:nvCxnSpPr>
        <p:spPr>
          <a:xfrm rot="5400000" flipH="1" flipV="1">
            <a:off x="5219700" y="3086100"/>
            <a:ext cx="457200" cy="762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18" name="Object 17"/>
          <p:cNvGraphicFramePr>
            <a:graphicFrameLocks noChangeAspect="1"/>
          </p:cNvGraphicFramePr>
          <p:nvPr/>
        </p:nvGraphicFramePr>
        <p:xfrm>
          <a:off x="3962400" y="4114799"/>
          <a:ext cx="4554682" cy="2371669"/>
        </p:xfrm>
        <a:graphic>
          <a:graphicData uri="http://schemas.openxmlformats.org/presentationml/2006/ole">
            <mc:AlternateContent xmlns:mc="http://schemas.openxmlformats.org/markup-compatibility/2006">
              <mc:Choice xmlns:v="urn:schemas-microsoft-com:vml" Requires="v">
                <p:oleObj spid="_x0000_s8241" name="Equation" r:id="rId11" imgW="2145960" imgH="1117440" progId="Equation.DSMT4">
                  <p:embed/>
                </p:oleObj>
              </mc:Choice>
              <mc:Fallback>
                <p:oleObj name="Equation" r:id="rId11" imgW="2145960" imgH="111744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62400" y="4114799"/>
                        <a:ext cx="4554682" cy="237166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anim calcmode="lin" valueType="num">
                                      <p:cBhvr additive="base">
                                        <p:cTn id="7" dur="500" fill="hold"/>
                                        <p:tgtEl>
                                          <p:spTgt spid="1853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85347">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85347">
                                            <p:txEl>
                                              <p:pRg st="1" end="1"/>
                                            </p:txEl>
                                          </p:spTgt>
                                        </p:tgtEl>
                                        <p:attrNameLst>
                                          <p:attrName>style.visibility</p:attrName>
                                        </p:attrNameLst>
                                      </p:cBhvr>
                                      <p:to>
                                        <p:strVal val="visible"/>
                                      </p:to>
                                    </p:set>
                                    <p:anim calcmode="lin" valueType="num">
                                      <p:cBhvr additive="base">
                                        <p:cTn id="11" dur="500" fill="hold"/>
                                        <p:tgtEl>
                                          <p:spTgt spid="18534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85347">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85347">
                                            <p:txEl>
                                              <p:pRg st="2" end="2"/>
                                            </p:txEl>
                                          </p:spTgt>
                                        </p:tgtEl>
                                        <p:attrNameLst>
                                          <p:attrName>style.visibility</p:attrName>
                                        </p:attrNameLst>
                                      </p:cBhvr>
                                      <p:to>
                                        <p:strVal val="visible"/>
                                      </p:to>
                                    </p:set>
                                    <p:anim calcmode="lin" valueType="num">
                                      <p:cBhvr additive="base">
                                        <p:cTn id="15" dur="500" fill="hold"/>
                                        <p:tgtEl>
                                          <p:spTgt spid="185347">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85347">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85347">
                                            <p:txEl>
                                              <p:pRg st="3" end="3"/>
                                            </p:txEl>
                                          </p:spTgt>
                                        </p:tgtEl>
                                        <p:attrNameLst>
                                          <p:attrName>style.visibility</p:attrName>
                                        </p:attrNameLst>
                                      </p:cBhvr>
                                      <p:to>
                                        <p:strVal val="visible"/>
                                      </p:to>
                                    </p:set>
                                    <p:anim calcmode="lin" valueType="num">
                                      <p:cBhvr additive="base">
                                        <p:cTn id="19" dur="500" fill="hold"/>
                                        <p:tgtEl>
                                          <p:spTgt spid="185347">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85347">
                                            <p:txEl>
                                              <p:pRg st="3" end="3"/>
                                            </p:txEl>
                                          </p:spTgt>
                                        </p:tgtEl>
                                        <p:attrNameLst>
                                          <p:attrName>ppt_y</p:attrName>
                                        </p:attrNameLst>
                                      </p:cBhvr>
                                      <p:tavLst>
                                        <p:tav tm="0">
                                          <p:val>
                                            <p:strVal val="#ppt_y"/>
                                          </p:val>
                                        </p:tav>
                                        <p:tav tm="100000">
                                          <p:val>
                                            <p:strVal val="#ppt_y"/>
                                          </p:val>
                                        </p:tav>
                                      </p:tavLst>
                                    </p:anim>
                                  </p:childTnLst>
                                </p:cTn>
                              </p:par>
                              <p:par>
                                <p:cTn id="21" presetID="1" presetClass="entr" presetSubtype="0" fill="hold" nodeType="withEffect">
                                  <p:stCondLst>
                                    <p:cond delay="0"/>
                                  </p:stCondLst>
                                  <p:childTnLst>
                                    <p:set>
                                      <p:cBhvr>
                                        <p:cTn id="22" dur="1" fill="hold">
                                          <p:stCondLst>
                                            <p:cond delay="499"/>
                                          </p:stCondLst>
                                        </p:cTn>
                                        <p:tgtEl>
                                          <p:spTgt spid="1853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autoUpdateAnimBg="0" advAuto="0"/>
      <p:bldP spid="2058" grpId="0"/>
      <p:bldP spid="1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ChangeArrowheads="1"/>
          </p:cNvSpPr>
          <p:nvPr/>
        </p:nvSpPr>
        <p:spPr bwMode="auto">
          <a:xfrm>
            <a:off x="3333750" y="230188"/>
            <a:ext cx="2516188" cy="620712"/>
          </a:xfrm>
          <a:prstGeom prst="rect">
            <a:avLst/>
          </a:prstGeom>
          <a:noFill/>
          <a:ln w="12700">
            <a:noFill/>
            <a:miter lim="800000"/>
            <a:headEnd/>
            <a:tailEnd/>
          </a:ln>
          <a:effectLst/>
        </p:spPr>
        <p:txBody>
          <a:bodyPr wrap="none" lIns="71412" tIns="28565" rIns="71412" bIns="28565">
            <a:spAutoFit/>
          </a:bodyPr>
          <a:lstStyle/>
          <a:p>
            <a:pPr defTabSz="1157288">
              <a:lnSpc>
                <a:spcPct val="90000"/>
              </a:lnSpc>
              <a:defRPr/>
            </a:pPr>
            <a:r>
              <a:rPr lang="en-US" sz="2800" b="1">
                <a:solidFill>
                  <a:schemeClr val="tx2"/>
                </a:solidFill>
                <a:effectLst>
                  <a:outerShdw blurRad="38100" dist="38100" dir="2700000" algn="tl">
                    <a:srgbClr val="000000"/>
                  </a:outerShdw>
                </a:effectLst>
              </a:rPr>
              <a:t>Summary</a:t>
            </a:r>
          </a:p>
        </p:txBody>
      </p:sp>
      <p:sp>
        <p:nvSpPr>
          <p:cNvPr id="222211" name="Rectangle 3"/>
          <p:cNvSpPr>
            <a:spLocks noChangeArrowheads="1"/>
          </p:cNvSpPr>
          <p:nvPr/>
        </p:nvSpPr>
        <p:spPr bwMode="auto">
          <a:xfrm>
            <a:off x="685800" y="892175"/>
            <a:ext cx="7799388" cy="2060575"/>
          </a:xfrm>
          <a:prstGeom prst="rect">
            <a:avLst/>
          </a:prstGeom>
          <a:noFill/>
          <a:ln w="12700">
            <a:noFill/>
            <a:miter lim="800000"/>
            <a:headEnd/>
            <a:tailEnd/>
          </a:ln>
        </p:spPr>
        <p:txBody>
          <a:bodyPr lIns="101763" tIns="49988" rIns="101763" bIns="49988"/>
          <a:lstStyle/>
          <a:p>
            <a:pPr marL="285750" indent="-285750" algn="l">
              <a:lnSpc>
                <a:spcPct val="90000"/>
              </a:lnSpc>
              <a:spcBef>
                <a:spcPct val="30000"/>
              </a:spcBef>
              <a:buClr>
                <a:schemeClr val="accent1"/>
              </a:buClr>
              <a:buSzPct val="75000"/>
              <a:buFont typeface="Monotype Sorts" pitchFamily="2" charset="2"/>
              <a:buChar char="l"/>
            </a:pPr>
            <a:r>
              <a:rPr lang="en-US" sz="2400">
                <a:solidFill>
                  <a:schemeClr val="accent2"/>
                </a:solidFill>
              </a:rPr>
              <a:t>Charges come in two varieties</a:t>
            </a:r>
          </a:p>
          <a:p>
            <a:pPr marL="685800" lvl="1" indent="-228600" algn="l">
              <a:lnSpc>
                <a:spcPct val="90000"/>
              </a:lnSpc>
              <a:spcBef>
                <a:spcPct val="30000"/>
              </a:spcBef>
              <a:buClr>
                <a:schemeClr val="tx2"/>
              </a:buClr>
              <a:buSzPct val="100000"/>
              <a:buFont typeface="Monotype Sorts" pitchFamily="2" charset="2"/>
              <a:buChar char="ç"/>
            </a:pPr>
            <a:r>
              <a:rPr lang="en-US" sz="2800">
                <a:solidFill>
                  <a:schemeClr val="hlink"/>
                </a:solidFill>
              </a:rPr>
              <a:t>negative and positive</a:t>
            </a:r>
          </a:p>
          <a:p>
            <a:pPr marL="685800" lvl="1" indent="-228600" algn="l">
              <a:lnSpc>
                <a:spcPct val="90000"/>
              </a:lnSpc>
              <a:spcBef>
                <a:spcPct val="30000"/>
              </a:spcBef>
              <a:buClr>
                <a:schemeClr val="tx2"/>
              </a:buClr>
              <a:buSzPct val="100000"/>
              <a:buFont typeface="Monotype Sorts" pitchFamily="2" charset="2"/>
              <a:buChar char="ç"/>
            </a:pPr>
            <a:r>
              <a:rPr lang="en-US" sz="2800">
                <a:solidFill>
                  <a:schemeClr val="hlink"/>
                </a:solidFill>
              </a:rPr>
              <a:t>in a conductor, </a:t>
            </a:r>
            <a:r>
              <a:rPr lang="en-US" sz="2800" i="1">
                <a:solidFill>
                  <a:schemeClr val="hlink"/>
                </a:solidFill>
              </a:rPr>
              <a:t>negative</a:t>
            </a:r>
            <a:r>
              <a:rPr lang="en-US" sz="2800">
                <a:solidFill>
                  <a:schemeClr val="hlink"/>
                </a:solidFill>
              </a:rPr>
              <a:t> charge means extra mobile electrons, and </a:t>
            </a:r>
            <a:r>
              <a:rPr lang="en-US" sz="2800" i="1">
                <a:solidFill>
                  <a:schemeClr val="hlink"/>
                </a:solidFill>
              </a:rPr>
              <a:t>positive</a:t>
            </a:r>
            <a:r>
              <a:rPr lang="en-US" sz="2800">
                <a:solidFill>
                  <a:schemeClr val="hlink"/>
                </a:solidFill>
              </a:rPr>
              <a:t> charge means a deficit of mobile electrons</a:t>
            </a:r>
          </a:p>
          <a:p>
            <a:pPr marL="285750" indent="-285750" algn="l">
              <a:lnSpc>
                <a:spcPct val="90000"/>
              </a:lnSpc>
              <a:spcBef>
                <a:spcPct val="30000"/>
              </a:spcBef>
              <a:buClr>
                <a:schemeClr val="accent1"/>
              </a:buClr>
              <a:buSzPct val="75000"/>
              <a:buFontTx/>
              <a:buChar char="–"/>
            </a:pPr>
            <a:endParaRPr lang="en-US" sz="2000">
              <a:solidFill>
                <a:schemeClr val="hlink"/>
              </a:solidFill>
            </a:endParaRPr>
          </a:p>
        </p:txBody>
      </p:sp>
      <p:sp>
        <p:nvSpPr>
          <p:cNvPr id="222212" name="Rectangle 4"/>
          <p:cNvSpPr>
            <a:spLocks noChangeArrowheads="1"/>
          </p:cNvSpPr>
          <p:nvPr/>
        </p:nvSpPr>
        <p:spPr bwMode="auto">
          <a:xfrm>
            <a:off x="520700" y="3657600"/>
            <a:ext cx="7799388" cy="820738"/>
          </a:xfrm>
          <a:prstGeom prst="rect">
            <a:avLst/>
          </a:prstGeom>
          <a:noFill/>
          <a:ln w="12700">
            <a:noFill/>
            <a:miter lim="800000"/>
            <a:headEnd/>
            <a:tailEnd/>
          </a:ln>
        </p:spPr>
        <p:txBody>
          <a:bodyPr lIns="101763" tIns="49988" rIns="101763" bIns="49988"/>
          <a:lstStyle/>
          <a:p>
            <a:pPr marL="320675" indent="-320675" algn="l" defTabSz="1028700">
              <a:lnSpc>
                <a:spcPct val="90000"/>
              </a:lnSpc>
              <a:spcBef>
                <a:spcPct val="30000"/>
              </a:spcBef>
              <a:buFontTx/>
              <a:buChar char="•"/>
            </a:pPr>
            <a:r>
              <a:rPr lang="en-US" sz="2400" b="1"/>
              <a:t>Coulomb Force</a:t>
            </a:r>
          </a:p>
          <a:p>
            <a:pPr marL="320675" indent="-320675" algn="l" defTabSz="1028700" latinLnBrk="1">
              <a:lnSpc>
                <a:spcPct val="90000"/>
              </a:lnSpc>
              <a:spcBef>
                <a:spcPct val="30000"/>
              </a:spcBef>
              <a:buFontTx/>
              <a:buChar char="–"/>
            </a:pPr>
            <a:endParaRPr lang="en-US" sz="2000" b="1">
              <a:solidFill>
                <a:schemeClr val="hlink"/>
              </a:solidFill>
              <a:latin typeface="Arial" charset="0"/>
            </a:endParaRPr>
          </a:p>
        </p:txBody>
      </p:sp>
      <p:graphicFrame>
        <p:nvGraphicFramePr>
          <p:cNvPr id="222213" name="Object 5">
            <a:hlinkClick r:id="" action="ppaction://ole?verb=0"/>
          </p:cNvPr>
          <p:cNvGraphicFramePr>
            <a:graphicFrameLocks/>
          </p:cNvGraphicFramePr>
          <p:nvPr/>
        </p:nvGraphicFramePr>
        <p:xfrm>
          <a:off x="4005263" y="3238500"/>
          <a:ext cx="2947987" cy="1300163"/>
        </p:xfrm>
        <a:graphic>
          <a:graphicData uri="http://schemas.openxmlformats.org/presentationml/2006/ole">
            <mc:AlternateContent xmlns:mc="http://schemas.openxmlformats.org/markup-compatibility/2006">
              <mc:Choice xmlns:v="urn:schemas-microsoft-com:vml" Requires="v">
                <p:oleObj spid="_x0000_s9229" name="Equation" r:id="rId5" imgW="977760" imgH="431640" progId="Equation.DSMT4">
                  <p:embed/>
                </p:oleObj>
              </mc:Choice>
              <mc:Fallback>
                <p:oleObj name="Equation" r:id="rId5" imgW="977760" imgH="431640" progId="Equation.DSMT4">
                  <p:embed/>
                  <p:pic>
                    <p:nvPicPr>
                      <p:cNvPr id="0" name="Object 5"/>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black">
                      <a:xfrm>
                        <a:off x="4005263" y="3238500"/>
                        <a:ext cx="2947987" cy="1300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2214" name="Text Box 6"/>
          <p:cNvSpPr txBox="1">
            <a:spLocks noChangeArrowheads="1"/>
          </p:cNvSpPr>
          <p:nvPr/>
        </p:nvSpPr>
        <p:spPr bwMode="auto">
          <a:xfrm>
            <a:off x="579438" y="4973638"/>
            <a:ext cx="3540125" cy="420687"/>
          </a:xfrm>
          <a:prstGeom prst="rect">
            <a:avLst/>
          </a:prstGeom>
          <a:noFill/>
          <a:ln w="12700">
            <a:noFill/>
            <a:miter lim="800000"/>
            <a:headEnd type="none" w="sm" len="sm"/>
            <a:tailEnd type="none" w="med" len="lg"/>
          </a:ln>
        </p:spPr>
        <p:txBody>
          <a:bodyPr wrap="none">
            <a:spAutoFit/>
          </a:bodyPr>
          <a:lstStyle/>
          <a:p>
            <a:pPr algn="l">
              <a:lnSpc>
                <a:spcPct val="90000"/>
              </a:lnSpc>
              <a:buFontTx/>
              <a:buChar char="•"/>
            </a:pPr>
            <a:r>
              <a:rPr lang="en-US" sz="2400" b="1">
                <a:latin typeface="Arial" charset="0"/>
              </a:rPr>
              <a:t>  </a:t>
            </a:r>
            <a:r>
              <a:rPr lang="en-US" sz="2400" b="1"/>
              <a:t>Law of Superposition</a:t>
            </a:r>
          </a:p>
        </p:txBody>
      </p:sp>
      <p:grpSp>
        <p:nvGrpSpPr>
          <p:cNvPr id="2" name="Group 7"/>
          <p:cNvGrpSpPr>
            <a:grpSpLocks/>
          </p:cNvGrpSpPr>
          <p:nvPr/>
        </p:nvGrpSpPr>
        <p:grpSpPr bwMode="auto">
          <a:xfrm>
            <a:off x="4586288" y="4906963"/>
            <a:ext cx="2667000" cy="974725"/>
            <a:chOff x="1200" y="3552"/>
            <a:chExt cx="1680" cy="614"/>
          </a:xfrm>
        </p:grpSpPr>
        <p:grpSp>
          <p:nvGrpSpPr>
            <p:cNvPr id="3" name="Group 8"/>
            <p:cNvGrpSpPr>
              <a:grpSpLocks/>
            </p:cNvGrpSpPr>
            <p:nvPr/>
          </p:nvGrpSpPr>
          <p:grpSpPr bwMode="auto">
            <a:xfrm>
              <a:off x="1311" y="3566"/>
              <a:ext cx="1417" cy="532"/>
              <a:chOff x="1311" y="3566"/>
              <a:chExt cx="1417" cy="532"/>
            </a:xfrm>
          </p:grpSpPr>
          <p:sp>
            <p:nvSpPr>
              <p:cNvPr id="3082" name="Rectangle 9"/>
              <p:cNvSpPr>
                <a:spLocks noChangeArrowheads="1"/>
              </p:cNvSpPr>
              <p:nvPr/>
            </p:nvSpPr>
            <p:spPr bwMode="auto">
              <a:xfrm>
                <a:off x="1311" y="3770"/>
                <a:ext cx="66" cy="285"/>
              </a:xfrm>
              <a:prstGeom prst="rect">
                <a:avLst/>
              </a:prstGeom>
              <a:noFill/>
              <a:ln w="9525">
                <a:noFill/>
                <a:miter lim="800000"/>
                <a:headEnd/>
                <a:tailEnd/>
              </a:ln>
            </p:spPr>
            <p:txBody>
              <a:bodyPr wrap="none" lIns="0" tIns="0" rIns="0" bIns="0">
                <a:spAutoFit/>
              </a:bodyPr>
              <a:lstStyle/>
              <a:p>
                <a:pPr algn="l">
                  <a:lnSpc>
                    <a:spcPct val="90000"/>
                  </a:lnSpc>
                </a:pPr>
                <a:r>
                  <a:rPr lang="en-US" sz="3300">
                    <a:solidFill>
                      <a:srgbClr val="CECECE"/>
                    </a:solidFill>
                    <a:latin typeface="Times New Roman" pitchFamily="18" charset="0"/>
                  </a:rPr>
                  <a:t> </a:t>
                </a:r>
                <a:endParaRPr lang="en-US" sz="1800" b="1">
                  <a:latin typeface="Arial" charset="0"/>
                </a:endParaRPr>
              </a:p>
            </p:txBody>
          </p:sp>
          <p:sp>
            <p:nvSpPr>
              <p:cNvPr id="3083" name="Rectangle 10"/>
              <p:cNvSpPr>
                <a:spLocks noChangeArrowheads="1"/>
              </p:cNvSpPr>
              <p:nvPr/>
            </p:nvSpPr>
            <p:spPr bwMode="auto">
              <a:xfrm>
                <a:off x="1422" y="3770"/>
                <a:ext cx="161" cy="285"/>
              </a:xfrm>
              <a:prstGeom prst="rect">
                <a:avLst/>
              </a:prstGeom>
              <a:noFill/>
              <a:ln w="9525">
                <a:noFill/>
                <a:miter lim="800000"/>
                <a:headEnd/>
                <a:tailEnd/>
              </a:ln>
            </p:spPr>
            <p:txBody>
              <a:bodyPr wrap="none" lIns="0" tIns="0" rIns="0" bIns="0">
                <a:spAutoFit/>
              </a:bodyPr>
              <a:lstStyle/>
              <a:p>
                <a:pPr algn="l">
                  <a:lnSpc>
                    <a:spcPct val="90000"/>
                  </a:lnSpc>
                </a:pPr>
                <a:r>
                  <a:rPr lang="en-US" sz="3300" i="1">
                    <a:solidFill>
                      <a:schemeClr val="tx2"/>
                    </a:solidFill>
                    <a:latin typeface="Times New Roman" pitchFamily="18" charset="0"/>
                  </a:rPr>
                  <a:t>F</a:t>
                </a:r>
              </a:p>
            </p:txBody>
          </p:sp>
          <p:sp>
            <p:nvSpPr>
              <p:cNvPr id="3084" name="Rectangle 11"/>
              <p:cNvSpPr>
                <a:spLocks noChangeArrowheads="1"/>
              </p:cNvSpPr>
              <p:nvPr/>
            </p:nvSpPr>
            <p:spPr bwMode="auto">
              <a:xfrm>
                <a:off x="1385" y="3566"/>
                <a:ext cx="261" cy="285"/>
              </a:xfrm>
              <a:prstGeom prst="rect">
                <a:avLst/>
              </a:prstGeom>
              <a:noFill/>
              <a:ln w="9525">
                <a:noFill/>
                <a:miter lim="800000"/>
                <a:headEnd/>
                <a:tailEnd/>
              </a:ln>
            </p:spPr>
            <p:txBody>
              <a:bodyPr wrap="none" lIns="0" tIns="0" rIns="0" bIns="0">
                <a:spAutoFit/>
              </a:bodyPr>
              <a:lstStyle/>
              <a:p>
                <a:pPr algn="l">
                  <a:lnSpc>
                    <a:spcPct val="90000"/>
                  </a:lnSpc>
                </a:pPr>
                <a:r>
                  <a:rPr lang="en-US" sz="3300">
                    <a:solidFill>
                      <a:schemeClr val="tx2"/>
                    </a:solidFill>
                    <a:latin typeface="Symbol" pitchFamily="18" charset="2"/>
                  </a:rPr>
                  <a:t>®</a:t>
                </a:r>
              </a:p>
            </p:txBody>
          </p:sp>
          <p:sp>
            <p:nvSpPr>
              <p:cNvPr id="3085" name="Rectangle 12"/>
              <p:cNvSpPr>
                <a:spLocks noChangeArrowheads="1"/>
              </p:cNvSpPr>
              <p:nvPr/>
            </p:nvSpPr>
            <p:spPr bwMode="auto">
              <a:xfrm>
                <a:off x="1606" y="3770"/>
                <a:ext cx="281" cy="285"/>
              </a:xfrm>
              <a:prstGeom prst="rect">
                <a:avLst/>
              </a:prstGeom>
              <a:noFill/>
              <a:ln w="9525">
                <a:noFill/>
                <a:miter lim="800000"/>
                <a:headEnd/>
                <a:tailEnd/>
              </a:ln>
            </p:spPr>
            <p:txBody>
              <a:bodyPr wrap="none" lIns="0" tIns="0" rIns="0" bIns="0">
                <a:spAutoFit/>
              </a:bodyPr>
              <a:lstStyle/>
              <a:p>
                <a:pPr algn="l">
                  <a:lnSpc>
                    <a:spcPct val="90000"/>
                  </a:lnSpc>
                </a:pPr>
                <a:r>
                  <a:rPr lang="en-US" sz="3300">
                    <a:solidFill>
                      <a:srgbClr val="CECECE"/>
                    </a:solidFill>
                    <a:latin typeface="Times New Roman" pitchFamily="18" charset="0"/>
                  </a:rPr>
                  <a:t> </a:t>
                </a:r>
                <a:r>
                  <a:rPr lang="en-US" sz="3300">
                    <a:solidFill>
                      <a:schemeClr val="tx2"/>
                    </a:solidFill>
                    <a:latin typeface="Times New Roman" pitchFamily="18" charset="0"/>
                  </a:rPr>
                  <a:t>=</a:t>
                </a:r>
                <a:r>
                  <a:rPr lang="en-US" sz="3300">
                    <a:solidFill>
                      <a:srgbClr val="CECECE"/>
                    </a:solidFill>
                    <a:latin typeface="Times New Roman" pitchFamily="18" charset="0"/>
                  </a:rPr>
                  <a:t> </a:t>
                </a:r>
                <a:endParaRPr lang="en-US" sz="1800" b="1">
                  <a:latin typeface="Arial" charset="0"/>
                </a:endParaRPr>
              </a:p>
            </p:txBody>
          </p:sp>
          <p:sp>
            <p:nvSpPr>
              <p:cNvPr id="3086" name="Rectangle 13"/>
              <p:cNvSpPr>
                <a:spLocks noChangeArrowheads="1"/>
              </p:cNvSpPr>
              <p:nvPr/>
            </p:nvSpPr>
            <p:spPr bwMode="auto">
              <a:xfrm>
                <a:off x="1876" y="3770"/>
                <a:ext cx="161" cy="285"/>
              </a:xfrm>
              <a:prstGeom prst="rect">
                <a:avLst/>
              </a:prstGeom>
              <a:noFill/>
              <a:ln w="9525">
                <a:noFill/>
                <a:miter lim="800000"/>
                <a:headEnd/>
                <a:tailEnd/>
              </a:ln>
            </p:spPr>
            <p:txBody>
              <a:bodyPr wrap="none" lIns="0" tIns="0" rIns="0" bIns="0">
                <a:spAutoFit/>
              </a:bodyPr>
              <a:lstStyle/>
              <a:p>
                <a:pPr algn="l">
                  <a:lnSpc>
                    <a:spcPct val="90000"/>
                  </a:lnSpc>
                </a:pPr>
                <a:r>
                  <a:rPr lang="en-US" sz="3300" i="1">
                    <a:solidFill>
                      <a:schemeClr val="tx2"/>
                    </a:solidFill>
                    <a:latin typeface="Times New Roman" pitchFamily="18" charset="0"/>
                  </a:rPr>
                  <a:t>F</a:t>
                </a:r>
              </a:p>
            </p:txBody>
          </p:sp>
          <p:sp>
            <p:nvSpPr>
              <p:cNvPr id="3087" name="Rectangle 14"/>
              <p:cNvSpPr>
                <a:spLocks noChangeArrowheads="1"/>
              </p:cNvSpPr>
              <p:nvPr/>
            </p:nvSpPr>
            <p:spPr bwMode="auto">
              <a:xfrm>
                <a:off x="2024" y="3873"/>
                <a:ext cx="104" cy="225"/>
              </a:xfrm>
              <a:prstGeom prst="rect">
                <a:avLst/>
              </a:prstGeom>
              <a:noFill/>
              <a:ln w="9525">
                <a:noFill/>
                <a:miter lim="800000"/>
                <a:headEnd/>
                <a:tailEnd/>
              </a:ln>
            </p:spPr>
            <p:txBody>
              <a:bodyPr wrap="none" lIns="0" tIns="0" rIns="0" bIns="0">
                <a:spAutoFit/>
              </a:bodyPr>
              <a:lstStyle/>
              <a:p>
                <a:pPr algn="l">
                  <a:lnSpc>
                    <a:spcPct val="90000"/>
                  </a:lnSpc>
                </a:pPr>
                <a:r>
                  <a:rPr lang="en-US" sz="2600">
                    <a:solidFill>
                      <a:schemeClr val="tx2"/>
                    </a:solidFill>
                    <a:latin typeface="Times New Roman" pitchFamily="18" charset="0"/>
                  </a:rPr>
                  <a:t>1</a:t>
                </a:r>
              </a:p>
            </p:txBody>
          </p:sp>
          <p:sp>
            <p:nvSpPr>
              <p:cNvPr id="3088" name="Rectangle 15"/>
              <p:cNvSpPr>
                <a:spLocks noChangeArrowheads="1"/>
              </p:cNvSpPr>
              <p:nvPr/>
            </p:nvSpPr>
            <p:spPr bwMode="auto">
              <a:xfrm>
                <a:off x="1901" y="3566"/>
                <a:ext cx="261" cy="285"/>
              </a:xfrm>
              <a:prstGeom prst="rect">
                <a:avLst/>
              </a:prstGeom>
              <a:noFill/>
              <a:ln w="9525">
                <a:noFill/>
                <a:miter lim="800000"/>
                <a:headEnd/>
                <a:tailEnd/>
              </a:ln>
            </p:spPr>
            <p:txBody>
              <a:bodyPr wrap="none" lIns="0" tIns="0" rIns="0" bIns="0">
                <a:spAutoFit/>
              </a:bodyPr>
              <a:lstStyle/>
              <a:p>
                <a:pPr algn="l">
                  <a:lnSpc>
                    <a:spcPct val="90000"/>
                  </a:lnSpc>
                </a:pPr>
                <a:r>
                  <a:rPr lang="en-US" sz="3300">
                    <a:solidFill>
                      <a:schemeClr val="tx2"/>
                    </a:solidFill>
                    <a:latin typeface="Symbol" pitchFamily="18" charset="2"/>
                  </a:rPr>
                  <a:t>®</a:t>
                </a:r>
              </a:p>
            </p:txBody>
          </p:sp>
          <p:sp>
            <p:nvSpPr>
              <p:cNvPr id="3089" name="Rectangle 16"/>
              <p:cNvSpPr>
                <a:spLocks noChangeArrowheads="1"/>
              </p:cNvSpPr>
              <p:nvPr/>
            </p:nvSpPr>
            <p:spPr bwMode="auto">
              <a:xfrm>
                <a:off x="2147" y="3770"/>
                <a:ext cx="281" cy="285"/>
              </a:xfrm>
              <a:prstGeom prst="rect">
                <a:avLst/>
              </a:prstGeom>
              <a:noFill/>
              <a:ln w="9525">
                <a:noFill/>
                <a:miter lim="800000"/>
                <a:headEnd/>
                <a:tailEnd/>
              </a:ln>
            </p:spPr>
            <p:txBody>
              <a:bodyPr wrap="none" lIns="0" tIns="0" rIns="0" bIns="0">
                <a:spAutoFit/>
              </a:bodyPr>
              <a:lstStyle/>
              <a:p>
                <a:pPr algn="l">
                  <a:lnSpc>
                    <a:spcPct val="90000"/>
                  </a:lnSpc>
                </a:pPr>
                <a:r>
                  <a:rPr lang="en-US" sz="3300">
                    <a:solidFill>
                      <a:srgbClr val="CECECE"/>
                    </a:solidFill>
                    <a:latin typeface="Times New Roman" pitchFamily="18" charset="0"/>
                  </a:rPr>
                  <a:t> </a:t>
                </a:r>
                <a:r>
                  <a:rPr lang="en-US" sz="3300">
                    <a:solidFill>
                      <a:schemeClr val="tx2"/>
                    </a:solidFill>
                    <a:latin typeface="Times New Roman" pitchFamily="18" charset="0"/>
                  </a:rPr>
                  <a:t>+</a:t>
                </a:r>
                <a:r>
                  <a:rPr lang="en-US" sz="3300">
                    <a:solidFill>
                      <a:srgbClr val="CECECE"/>
                    </a:solidFill>
                    <a:latin typeface="Times New Roman" pitchFamily="18" charset="0"/>
                  </a:rPr>
                  <a:t> </a:t>
                </a:r>
                <a:endParaRPr lang="en-US" sz="1800" b="1">
                  <a:latin typeface="Arial" charset="0"/>
                </a:endParaRPr>
              </a:p>
            </p:txBody>
          </p:sp>
          <p:sp>
            <p:nvSpPr>
              <p:cNvPr id="3090" name="Rectangle 17"/>
              <p:cNvSpPr>
                <a:spLocks noChangeArrowheads="1"/>
              </p:cNvSpPr>
              <p:nvPr/>
            </p:nvSpPr>
            <p:spPr bwMode="auto">
              <a:xfrm>
                <a:off x="2442" y="3770"/>
                <a:ext cx="161" cy="285"/>
              </a:xfrm>
              <a:prstGeom prst="rect">
                <a:avLst/>
              </a:prstGeom>
              <a:noFill/>
              <a:ln w="9525">
                <a:noFill/>
                <a:miter lim="800000"/>
                <a:headEnd/>
                <a:tailEnd/>
              </a:ln>
            </p:spPr>
            <p:txBody>
              <a:bodyPr wrap="none" lIns="0" tIns="0" rIns="0" bIns="0">
                <a:spAutoFit/>
              </a:bodyPr>
              <a:lstStyle/>
              <a:p>
                <a:pPr algn="l">
                  <a:lnSpc>
                    <a:spcPct val="90000"/>
                  </a:lnSpc>
                </a:pPr>
                <a:r>
                  <a:rPr lang="en-US" sz="3300" i="1">
                    <a:solidFill>
                      <a:schemeClr val="tx2"/>
                    </a:solidFill>
                    <a:latin typeface="Times New Roman" pitchFamily="18" charset="0"/>
                  </a:rPr>
                  <a:t>F</a:t>
                </a:r>
              </a:p>
            </p:txBody>
          </p:sp>
          <p:sp>
            <p:nvSpPr>
              <p:cNvPr id="3091" name="Rectangle 18"/>
              <p:cNvSpPr>
                <a:spLocks noChangeArrowheads="1"/>
              </p:cNvSpPr>
              <p:nvPr/>
            </p:nvSpPr>
            <p:spPr bwMode="auto">
              <a:xfrm>
                <a:off x="2589" y="3873"/>
                <a:ext cx="104" cy="225"/>
              </a:xfrm>
              <a:prstGeom prst="rect">
                <a:avLst/>
              </a:prstGeom>
              <a:noFill/>
              <a:ln w="9525">
                <a:noFill/>
                <a:miter lim="800000"/>
                <a:headEnd/>
                <a:tailEnd/>
              </a:ln>
            </p:spPr>
            <p:txBody>
              <a:bodyPr wrap="none" lIns="0" tIns="0" rIns="0" bIns="0">
                <a:spAutoFit/>
              </a:bodyPr>
              <a:lstStyle/>
              <a:p>
                <a:pPr algn="l">
                  <a:lnSpc>
                    <a:spcPct val="90000"/>
                  </a:lnSpc>
                </a:pPr>
                <a:r>
                  <a:rPr lang="en-US" sz="2600">
                    <a:solidFill>
                      <a:schemeClr val="tx2"/>
                    </a:solidFill>
                    <a:latin typeface="Times New Roman" pitchFamily="18" charset="0"/>
                  </a:rPr>
                  <a:t>2</a:t>
                </a:r>
              </a:p>
            </p:txBody>
          </p:sp>
          <p:sp>
            <p:nvSpPr>
              <p:cNvPr id="3092" name="Rectangle 19"/>
              <p:cNvSpPr>
                <a:spLocks noChangeArrowheads="1"/>
              </p:cNvSpPr>
              <p:nvPr/>
            </p:nvSpPr>
            <p:spPr bwMode="auto">
              <a:xfrm>
                <a:off x="2467" y="3566"/>
                <a:ext cx="261" cy="285"/>
              </a:xfrm>
              <a:prstGeom prst="rect">
                <a:avLst/>
              </a:prstGeom>
              <a:noFill/>
              <a:ln w="9525">
                <a:noFill/>
                <a:miter lim="800000"/>
                <a:headEnd/>
                <a:tailEnd/>
              </a:ln>
            </p:spPr>
            <p:txBody>
              <a:bodyPr wrap="none" lIns="0" tIns="0" rIns="0" bIns="0">
                <a:spAutoFit/>
              </a:bodyPr>
              <a:lstStyle/>
              <a:p>
                <a:pPr algn="l">
                  <a:lnSpc>
                    <a:spcPct val="90000"/>
                  </a:lnSpc>
                </a:pPr>
                <a:r>
                  <a:rPr lang="en-US" sz="3300">
                    <a:solidFill>
                      <a:schemeClr val="tx2"/>
                    </a:solidFill>
                    <a:latin typeface="Symbol" pitchFamily="18" charset="2"/>
                  </a:rPr>
                  <a:t>®</a:t>
                </a:r>
              </a:p>
            </p:txBody>
          </p:sp>
        </p:grpSp>
        <p:sp>
          <p:nvSpPr>
            <p:cNvPr id="3081" name="AutoShape 20"/>
            <p:cNvSpPr>
              <a:spLocks noChangeArrowheads="1"/>
            </p:cNvSpPr>
            <p:nvPr/>
          </p:nvSpPr>
          <p:spPr bwMode="auto">
            <a:xfrm>
              <a:off x="1200" y="3552"/>
              <a:ext cx="1680" cy="614"/>
            </a:xfrm>
            <a:prstGeom prst="roundRect">
              <a:avLst>
                <a:gd name="adj" fmla="val 12495"/>
              </a:avLst>
            </a:prstGeom>
            <a:noFill/>
            <a:ln w="50800">
              <a:solidFill>
                <a:schemeClr val="tx1"/>
              </a:solidFill>
              <a:round/>
              <a:headEnd/>
              <a:tailEnd/>
            </a:ln>
          </p:spPr>
          <p:txBody>
            <a:bodyPr wrap="none" anchor="ctr"/>
            <a:lstStyle/>
            <a:p>
              <a:endParaRPr lang="en-US"/>
            </a:p>
          </p:txBody>
        </p:sp>
      </p:grpSp>
    </p:spTree>
    <p:custDataLst>
      <p:tags r:id="rId2"/>
    </p:custData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22211"/>
                                        </p:tgtEl>
                                        <p:attrNameLst>
                                          <p:attrName>style.visibility</p:attrName>
                                        </p:attrNameLst>
                                      </p:cBhvr>
                                      <p:to>
                                        <p:strVal val="visible"/>
                                      </p:to>
                                    </p:set>
                                    <p:anim calcmode="lin" valueType="num">
                                      <p:cBhvr additive="base">
                                        <p:cTn id="7" dur="500" fill="hold"/>
                                        <p:tgtEl>
                                          <p:spTgt spid="222211"/>
                                        </p:tgtEl>
                                        <p:attrNameLst>
                                          <p:attrName>ppt_x</p:attrName>
                                        </p:attrNameLst>
                                      </p:cBhvr>
                                      <p:tavLst>
                                        <p:tav tm="0">
                                          <p:val>
                                            <p:strVal val="0-#ppt_w/2"/>
                                          </p:val>
                                        </p:tav>
                                        <p:tav tm="100000">
                                          <p:val>
                                            <p:strVal val="#ppt_x"/>
                                          </p:val>
                                        </p:tav>
                                      </p:tavLst>
                                    </p:anim>
                                    <p:anim calcmode="lin" valueType="num">
                                      <p:cBhvr additive="base">
                                        <p:cTn id="8" dur="500" fill="hold"/>
                                        <p:tgtEl>
                                          <p:spTgt spid="222211"/>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22212"/>
                                        </p:tgtEl>
                                        <p:attrNameLst>
                                          <p:attrName>style.visibility</p:attrName>
                                        </p:attrNameLst>
                                      </p:cBhvr>
                                      <p:to>
                                        <p:strVal val="visible"/>
                                      </p:to>
                                    </p:set>
                                    <p:anim calcmode="lin" valueType="num">
                                      <p:cBhvr additive="base">
                                        <p:cTn id="12" dur="500" fill="hold"/>
                                        <p:tgtEl>
                                          <p:spTgt spid="222212"/>
                                        </p:tgtEl>
                                        <p:attrNameLst>
                                          <p:attrName>ppt_x</p:attrName>
                                        </p:attrNameLst>
                                      </p:cBhvr>
                                      <p:tavLst>
                                        <p:tav tm="0">
                                          <p:val>
                                            <p:strVal val="0-#ppt_w/2"/>
                                          </p:val>
                                        </p:tav>
                                        <p:tav tm="100000">
                                          <p:val>
                                            <p:strVal val="#ppt_x"/>
                                          </p:val>
                                        </p:tav>
                                      </p:tavLst>
                                    </p:anim>
                                    <p:anim calcmode="lin" valueType="num">
                                      <p:cBhvr additive="base">
                                        <p:cTn id="13" dur="500" fill="hold"/>
                                        <p:tgtEl>
                                          <p:spTgt spid="22221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nodeType="afterEffect">
                                  <p:stCondLst>
                                    <p:cond delay="0"/>
                                  </p:stCondLst>
                                  <p:childTnLst>
                                    <p:set>
                                      <p:cBhvr>
                                        <p:cTn id="16" dur="1" fill="hold">
                                          <p:stCondLst>
                                            <p:cond delay="0"/>
                                          </p:stCondLst>
                                        </p:cTn>
                                        <p:tgtEl>
                                          <p:spTgt spid="222213"/>
                                        </p:tgtEl>
                                        <p:attrNameLst>
                                          <p:attrName>style.visibility</p:attrName>
                                        </p:attrNameLst>
                                      </p:cBhvr>
                                      <p:to>
                                        <p:strVal val="visible"/>
                                      </p:to>
                                    </p:set>
                                    <p:anim calcmode="lin" valueType="num">
                                      <p:cBhvr additive="base">
                                        <p:cTn id="17" dur="500" fill="hold"/>
                                        <p:tgtEl>
                                          <p:spTgt spid="222213"/>
                                        </p:tgtEl>
                                        <p:attrNameLst>
                                          <p:attrName>ppt_x</p:attrName>
                                        </p:attrNameLst>
                                      </p:cBhvr>
                                      <p:tavLst>
                                        <p:tav tm="0">
                                          <p:val>
                                            <p:strVal val="1+#ppt_w/2"/>
                                          </p:val>
                                        </p:tav>
                                        <p:tav tm="100000">
                                          <p:val>
                                            <p:strVal val="#ppt_x"/>
                                          </p:val>
                                        </p:tav>
                                      </p:tavLst>
                                    </p:anim>
                                    <p:anim calcmode="lin" valueType="num">
                                      <p:cBhvr additive="base">
                                        <p:cTn id="18" dur="500" fill="hold"/>
                                        <p:tgtEl>
                                          <p:spTgt spid="222213"/>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222214"/>
                                        </p:tgtEl>
                                        <p:attrNameLst>
                                          <p:attrName>style.visibility</p:attrName>
                                        </p:attrNameLst>
                                      </p:cBhvr>
                                      <p:to>
                                        <p:strVal val="visible"/>
                                      </p:to>
                                    </p:set>
                                    <p:anim calcmode="lin" valueType="num">
                                      <p:cBhvr additive="base">
                                        <p:cTn id="22" dur="500" fill="hold"/>
                                        <p:tgtEl>
                                          <p:spTgt spid="222214"/>
                                        </p:tgtEl>
                                        <p:attrNameLst>
                                          <p:attrName>ppt_x</p:attrName>
                                        </p:attrNameLst>
                                      </p:cBhvr>
                                      <p:tavLst>
                                        <p:tav tm="0">
                                          <p:val>
                                            <p:strVal val="0-#ppt_w/2"/>
                                          </p:val>
                                        </p:tav>
                                        <p:tav tm="100000">
                                          <p:val>
                                            <p:strVal val="#ppt_x"/>
                                          </p:val>
                                        </p:tav>
                                      </p:tavLst>
                                    </p:anim>
                                    <p:anim calcmode="lin" valueType="num">
                                      <p:cBhvr additive="base">
                                        <p:cTn id="23" dur="500" fill="hold"/>
                                        <p:tgtEl>
                                          <p:spTgt spid="222214"/>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1" presetClass="entr" presetSubtype="0" fill="hold" nodeType="afterEffect">
                                  <p:stCondLst>
                                    <p:cond delay="0"/>
                                  </p:stCondLst>
                                  <p:childTnLst>
                                    <p:set>
                                      <p:cBhvr>
                                        <p:cTn id="2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1" grpId="0" autoUpdateAnimBg="0"/>
      <p:bldP spid="222212" grpId="0" autoUpdateAnimBg="0"/>
      <p:bldP spid="222214"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609600" y="152400"/>
            <a:ext cx="8153400" cy="762000"/>
          </a:xfrm>
        </p:spPr>
        <p:txBody>
          <a:bodyPr/>
          <a:lstStyle/>
          <a:p>
            <a:r>
              <a:rPr lang="en-US" dirty="0"/>
              <a:t>Instructor</a:t>
            </a:r>
          </a:p>
        </p:txBody>
      </p:sp>
      <p:sp>
        <p:nvSpPr>
          <p:cNvPr id="138243" name="Rectangle 3"/>
          <p:cNvSpPr>
            <a:spLocks noGrp="1" noChangeArrowheads="1"/>
          </p:cNvSpPr>
          <p:nvPr>
            <p:ph type="body" idx="1"/>
          </p:nvPr>
        </p:nvSpPr>
        <p:spPr>
          <a:xfrm>
            <a:off x="0" y="914400"/>
            <a:ext cx="8991600" cy="5562600"/>
          </a:xfrm>
        </p:spPr>
        <p:txBody>
          <a:bodyPr/>
          <a:lstStyle/>
          <a:p>
            <a:r>
              <a:rPr lang="en-US" sz="3600" dirty="0"/>
              <a:t>Cherie </a:t>
            </a:r>
            <a:r>
              <a:rPr lang="en-US" sz="3600" dirty="0" err="1"/>
              <a:t>Bibo</a:t>
            </a:r>
            <a:r>
              <a:rPr lang="en-US" sz="3600" dirty="0"/>
              <a:t> Lehman</a:t>
            </a:r>
            <a:r>
              <a:rPr lang="en-US" dirty="0"/>
              <a:t>	</a:t>
            </a:r>
          </a:p>
          <a:p>
            <a:r>
              <a:rPr lang="en-US" dirty="0"/>
              <a:t>cblehman@eiu.edu	</a:t>
            </a:r>
            <a:endParaRPr lang="en-US" dirty="0" smtClean="0"/>
          </a:p>
          <a:p>
            <a:pPr lvl="1"/>
            <a:r>
              <a:rPr lang="en-US" dirty="0" smtClean="0"/>
              <a:t>Please include course number in the Subject Line</a:t>
            </a:r>
            <a:endParaRPr lang="en-US" dirty="0"/>
          </a:p>
          <a:p>
            <a:r>
              <a:rPr lang="en-US" b="1" dirty="0" smtClean="0"/>
              <a:t>1112 </a:t>
            </a:r>
            <a:r>
              <a:rPr lang="en-US" b="1" dirty="0"/>
              <a:t>Physical Science </a:t>
            </a:r>
            <a:r>
              <a:rPr lang="en-US" b="1" dirty="0" smtClean="0"/>
              <a:t>– (c) 217.251.3734</a:t>
            </a:r>
          </a:p>
          <a:p>
            <a:r>
              <a:rPr lang="en-US" b="1" dirty="0" smtClean="0"/>
              <a:t>Office </a:t>
            </a:r>
            <a:r>
              <a:rPr lang="en-US" b="1" dirty="0"/>
              <a:t>Hours</a:t>
            </a:r>
          </a:p>
          <a:p>
            <a:pPr lvl="1"/>
            <a:r>
              <a:rPr lang="en-US" b="1" dirty="0" smtClean="0"/>
              <a:t>T: 1:00 PM </a:t>
            </a:r>
            <a:r>
              <a:rPr lang="en-US" b="1" dirty="0" smtClean="0"/>
              <a:t>– </a:t>
            </a:r>
            <a:r>
              <a:rPr lang="en-US" b="1" dirty="0" smtClean="0"/>
              <a:t>2:00 </a:t>
            </a:r>
            <a:r>
              <a:rPr lang="en-US" b="1" dirty="0" smtClean="0"/>
              <a:t>PM</a:t>
            </a:r>
          </a:p>
          <a:p>
            <a:pPr lvl="1"/>
            <a:r>
              <a:rPr lang="en-US" b="1" dirty="0" smtClean="0"/>
              <a:t>W: 10:00 AM </a:t>
            </a:r>
            <a:r>
              <a:rPr lang="en-US" b="1" dirty="0" smtClean="0"/>
              <a:t>– </a:t>
            </a:r>
            <a:r>
              <a:rPr lang="en-US" b="1" dirty="0" smtClean="0"/>
              <a:t>12:00 PM</a:t>
            </a:r>
          </a:p>
          <a:p>
            <a:pPr lvl="1"/>
            <a:r>
              <a:rPr lang="en-US" b="1" dirty="0" smtClean="0"/>
              <a:t> R: 1:30 PM – 2:30 PM </a:t>
            </a:r>
            <a:endParaRPr lang="en-US" b="1" dirty="0" smtClean="0"/>
          </a:p>
          <a:p>
            <a:pPr>
              <a:buNone/>
            </a:pPr>
            <a:endParaRPr lang="en-US" dirty="0"/>
          </a:p>
        </p:txBody>
      </p:sp>
      <p:sp>
        <p:nvSpPr>
          <p:cNvPr id="138244" name="Text Box 4"/>
          <p:cNvSpPr txBox="1">
            <a:spLocks noChangeArrowheads="1"/>
          </p:cNvSpPr>
          <p:nvPr/>
        </p:nvSpPr>
        <p:spPr bwMode="auto">
          <a:xfrm>
            <a:off x="304800" y="5867400"/>
            <a:ext cx="7848600" cy="396875"/>
          </a:xfrm>
          <a:prstGeom prst="rect">
            <a:avLst/>
          </a:prstGeom>
          <a:noFill/>
          <a:ln w="9525">
            <a:noFill/>
            <a:miter lim="800000"/>
            <a:headEnd/>
            <a:tailEnd/>
          </a:ln>
          <a:effectLst/>
        </p:spPr>
        <p:txBody>
          <a:bodyPr>
            <a:spAutoFit/>
          </a:bodyPr>
          <a:lstStyle/>
          <a:p>
            <a:pPr>
              <a:spcBef>
                <a:spcPct val="50000"/>
              </a:spcBef>
              <a:buFontTx/>
              <a:buNone/>
            </a:pPr>
            <a:r>
              <a:rPr lang="en-US" sz="2000" dirty="0">
                <a:solidFill>
                  <a:schemeClr val="accent1"/>
                </a:solidFill>
                <a:hlinkClick r:id="rId4"/>
              </a:rPr>
              <a:t>http://ux1.eiu.edu/~cblehman/</a:t>
            </a:r>
            <a:endParaRPr lang="en-US" sz="2000" dirty="0">
              <a:solidFill>
                <a:schemeClr val="accent1"/>
              </a:solidFill>
              <a:hlinkClick r:id="rId5"/>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animEffect transition="in" filter="wipe(left)">
                                      <p:cBhvr>
                                        <p:cTn id="7" dur="500"/>
                                        <p:tgtEl>
                                          <p:spTgt spid="138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8243">
                                            <p:txEl>
                                              <p:pRg st="1" end="1"/>
                                            </p:txEl>
                                          </p:spTgt>
                                        </p:tgtEl>
                                        <p:attrNameLst>
                                          <p:attrName>style.visibility</p:attrName>
                                        </p:attrNameLst>
                                      </p:cBhvr>
                                      <p:to>
                                        <p:strVal val="visible"/>
                                      </p:to>
                                    </p:set>
                                    <p:animEffect transition="in" filter="wipe(left)">
                                      <p:cBhvr>
                                        <p:cTn id="12" dur="500"/>
                                        <p:tgtEl>
                                          <p:spTgt spid="1382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8243">
                                            <p:txEl>
                                              <p:pRg st="2" end="2"/>
                                            </p:txEl>
                                          </p:spTgt>
                                        </p:tgtEl>
                                        <p:attrNameLst>
                                          <p:attrName>style.visibility</p:attrName>
                                        </p:attrNameLst>
                                      </p:cBhvr>
                                      <p:to>
                                        <p:strVal val="visible"/>
                                      </p:to>
                                    </p:set>
                                    <p:animEffect transition="in" filter="wipe(left)">
                                      <p:cBhvr>
                                        <p:cTn id="17" dur="500"/>
                                        <p:tgtEl>
                                          <p:spTgt spid="1382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8243">
                                            <p:txEl>
                                              <p:pRg st="3" end="3"/>
                                            </p:txEl>
                                          </p:spTgt>
                                        </p:tgtEl>
                                        <p:attrNameLst>
                                          <p:attrName>style.visibility</p:attrName>
                                        </p:attrNameLst>
                                      </p:cBhvr>
                                      <p:to>
                                        <p:strVal val="visible"/>
                                      </p:to>
                                    </p:set>
                                    <p:animEffect transition="in" filter="wipe(left)">
                                      <p:cBhvr>
                                        <p:cTn id="22" dur="500"/>
                                        <p:tgtEl>
                                          <p:spTgt spid="13824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38243">
                                            <p:txEl>
                                              <p:pRg st="4" end="4"/>
                                            </p:txEl>
                                          </p:spTgt>
                                        </p:tgtEl>
                                        <p:attrNameLst>
                                          <p:attrName>style.visibility</p:attrName>
                                        </p:attrNameLst>
                                      </p:cBhvr>
                                      <p:to>
                                        <p:strVal val="visible"/>
                                      </p:to>
                                    </p:set>
                                    <p:animEffect transition="in" filter="wipe(left)">
                                      <p:cBhvr>
                                        <p:cTn id="27" dur="500"/>
                                        <p:tgtEl>
                                          <p:spTgt spid="13824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38243">
                                            <p:txEl>
                                              <p:pRg st="5" end="5"/>
                                            </p:txEl>
                                          </p:spTgt>
                                        </p:tgtEl>
                                        <p:attrNameLst>
                                          <p:attrName>style.visibility</p:attrName>
                                        </p:attrNameLst>
                                      </p:cBhvr>
                                      <p:to>
                                        <p:strVal val="visible"/>
                                      </p:to>
                                    </p:set>
                                    <p:animEffect transition="in" filter="wipe(left)">
                                      <p:cBhvr>
                                        <p:cTn id="32" dur="500"/>
                                        <p:tgtEl>
                                          <p:spTgt spid="13824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38243">
                                            <p:txEl>
                                              <p:pRg st="6" end="6"/>
                                            </p:txEl>
                                          </p:spTgt>
                                        </p:tgtEl>
                                        <p:attrNameLst>
                                          <p:attrName>style.visibility</p:attrName>
                                        </p:attrNameLst>
                                      </p:cBhvr>
                                      <p:to>
                                        <p:strVal val="visible"/>
                                      </p:to>
                                    </p:set>
                                    <p:animEffect transition="in" filter="wipe(left)">
                                      <p:cBhvr>
                                        <p:cTn id="37" dur="500"/>
                                        <p:tgtEl>
                                          <p:spTgt spid="13824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38243">
                                            <p:txEl>
                                              <p:pRg st="7" end="7"/>
                                            </p:txEl>
                                          </p:spTgt>
                                        </p:tgtEl>
                                        <p:attrNameLst>
                                          <p:attrName>style.visibility</p:attrName>
                                        </p:attrNameLst>
                                      </p:cBhvr>
                                      <p:to>
                                        <p:strVal val="visible"/>
                                      </p:to>
                                    </p:set>
                                    <p:animEffect transition="in" filter="wipe(left)">
                                      <p:cBhvr>
                                        <p:cTn id="42" dur="500"/>
                                        <p:tgtEl>
                                          <p:spTgt spid="1382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3" grpId="0" build="p" bldLvl="2"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0" y="0"/>
            <a:ext cx="9144000" cy="641350"/>
          </a:xfrm>
          <a:prstGeom prst="rect">
            <a:avLst/>
          </a:prstGeom>
          <a:noFill/>
          <a:ln w="9525">
            <a:noFill/>
            <a:miter lim="800000"/>
            <a:headEnd/>
            <a:tailEnd/>
          </a:ln>
        </p:spPr>
        <p:txBody>
          <a:bodyPr>
            <a:spAutoFit/>
          </a:bodyPr>
          <a:lstStyle/>
          <a:p>
            <a:r>
              <a:rPr lang="en-US" sz="3600" b="1" dirty="0">
                <a:solidFill>
                  <a:schemeClr val="accent2">
                    <a:lumMod val="75000"/>
                  </a:schemeClr>
                </a:solidFill>
              </a:rPr>
              <a:t>Gravitational vs. Electrical Force</a:t>
            </a:r>
            <a:endParaRPr lang="en-US" sz="4400" b="1" dirty="0">
              <a:solidFill>
                <a:schemeClr val="accent2">
                  <a:lumMod val="75000"/>
                </a:schemeClr>
              </a:solidFill>
            </a:endParaRPr>
          </a:p>
        </p:txBody>
      </p:sp>
      <p:grpSp>
        <p:nvGrpSpPr>
          <p:cNvPr id="2" name="Group 3"/>
          <p:cNvGrpSpPr>
            <a:grpSpLocks/>
          </p:cNvGrpSpPr>
          <p:nvPr/>
        </p:nvGrpSpPr>
        <p:grpSpPr bwMode="auto">
          <a:xfrm>
            <a:off x="5715000" y="2819400"/>
            <a:ext cx="2455863" cy="1246188"/>
            <a:chOff x="3648" y="2027"/>
            <a:chExt cx="1546" cy="785"/>
          </a:xfrm>
        </p:grpSpPr>
        <p:sp>
          <p:nvSpPr>
            <p:cNvPr id="16455" name="Rectangle 4"/>
            <p:cNvSpPr>
              <a:spLocks noChangeArrowheads="1"/>
            </p:cNvSpPr>
            <p:nvPr/>
          </p:nvSpPr>
          <p:spPr bwMode="auto">
            <a:xfrm>
              <a:off x="3677" y="2286"/>
              <a:ext cx="117" cy="230"/>
            </a:xfrm>
            <a:prstGeom prst="rect">
              <a:avLst/>
            </a:prstGeom>
            <a:noFill/>
            <a:ln w="9525">
              <a:noFill/>
              <a:miter lim="800000"/>
              <a:headEnd/>
              <a:tailEnd/>
            </a:ln>
          </p:spPr>
          <p:txBody>
            <a:bodyPr wrap="none" lIns="0" tIns="0" rIns="0" bIns="0">
              <a:spAutoFit/>
            </a:bodyPr>
            <a:lstStyle/>
            <a:p>
              <a:pPr algn="l"/>
              <a:r>
                <a:rPr lang="en-US" sz="2400" i="1">
                  <a:solidFill>
                    <a:schemeClr val="tx2"/>
                  </a:solidFill>
                  <a:latin typeface="Times New Roman" pitchFamily="18" charset="0"/>
                </a:rPr>
                <a:t>F</a:t>
              </a:r>
            </a:p>
          </p:txBody>
        </p:sp>
        <p:sp>
          <p:nvSpPr>
            <p:cNvPr id="16456" name="Rectangle 5"/>
            <p:cNvSpPr>
              <a:spLocks noChangeArrowheads="1"/>
            </p:cNvSpPr>
            <p:nvPr/>
          </p:nvSpPr>
          <p:spPr bwMode="auto">
            <a:xfrm>
              <a:off x="3791" y="2361"/>
              <a:ext cx="243"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elec</a:t>
              </a:r>
              <a:endParaRPr lang="en-US" sz="2400">
                <a:solidFill>
                  <a:schemeClr val="tx2"/>
                </a:solidFill>
                <a:latin typeface="Times New Roman" pitchFamily="18" charset="0"/>
              </a:endParaRPr>
            </a:p>
          </p:txBody>
        </p:sp>
        <p:sp>
          <p:nvSpPr>
            <p:cNvPr id="16457" name="Rectangle 6"/>
            <p:cNvSpPr>
              <a:spLocks noChangeArrowheads="1"/>
            </p:cNvSpPr>
            <p:nvPr/>
          </p:nvSpPr>
          <p:spPr bwMode="auto">
            <a:xfrm>
              <a:off x="3648" y="2545"/>
              <a:ext cx="117" cy="230"/>
            </a:xfrm>
            <a:prstGeom prst="rect">
              <a:avLst/>
            </a:prstGeom>
            <a:noFill/>
            <a:ln w="9525">
              <a:noFill/>
              <a:miter lim="800000"/>
              <a:headEnd/>
              <a:tailEnd/>
            </a:ln>
          </p:spPr>
          <p:txBody>
            <a:bodyPr wrap="none" lIns="0" tIns="0" rIns="0" bIns="0">
              <a:spAutoFit/>
            </a:bodyPr>
            <a:lstStyle/>
            <a:p>
              <a:pPr algn="l"/>
              <a:r>
                <a:rPr lang="en-US" sz="2400" i="1">
                  <a:solidFill>
                    <a:schemeClr val="tx2"/>
                  </a:solidFill>
                  <a:latin typeface="Times New Roman" pitchFamily="18" charset="0"/>
                </a:rPr>
                <a:t>F</a:t>
              </a:r>
            </a:p>
          </p:txBody>
        </p:sp>
        <p:sp>
          <p:nvSpPr>
            <p:cNvPr id="16458" name="Rectangle 7"/>
            <p:cNvSpPr>
              <a:spLocks noChangeArrowheads="1"/>
            </p:cNvSpPr>
            <p:nvPr/>
          </p:nvSpPr>
          <p:spPr bwMode="auto">
            <a:xfrm>
              <a:off x="3763" y="2620"/>
              <a:ext cx="270"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grav</a:t>
              </a:r>
              <a:endParaRPr lang="en-US" sz="2400">
                <a:solidFill>
                  <a:schemeClr val="tx2"/>
                </a:solidFill>
                <a:latin typeface="Times New Roman" pitchFamily="18" charset="0"/>
              </a:endParaRPr>
            </a:p>
          </p:txBody>
        </p:sp>
        <p:sp>
          <p:nvSpPr>
            <p:cNvPr id="16459" name="Line 8"/>
            <p:cNvSpPr>
              <a:spLocks noChangeShapeType="1"/>
            </p:cNvSpPr>
            <p:nvPr/>
          </p:nvSpPr>
          <p:spPr bwMode="auto">
            <a:xfrm>
              <a:off x="3648" y="2566"/>
              <a:ext cx="439" cy="1"/>
            </a:xfrm>
            <a:prstGeom prst="line">
              <a:avLst/>
            </a:prstGeom>
            <a:noFill/>
            <a:ln w="15875">
              <a:solidFill>
                <a:schemeClr val="tx2"/>
              </a:solidFill>
              <a:round/>
              <a:headEnd/>
              <a:tailEnd/>
            </a:ln>
          </p:spPr>
          <p:txBody>
            <a:bodyPr/>
            <a:lstStyle/>
            <a:p>
              <a:endParaRPr lang="en-US"/>
            </a:p>
          </p:txBody>
        </p:sp>
        <p:sp>
          <p:nvSpPr>
            <p:cNvPr id="16460" name="Rectangle 9"/>
            <p:cNvSpPr>
              <a:spLocks noChangeArrowheads="1"/>
            </p:cNvSpPr>
            <p:nvPr/>
          </p:nvSpPr>
          <p:spPr bwMode="auto">
            <a:xfrm>
              <a:off x="4087" y="2512"/>
              <a:ext cx="162"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 = </a:t>
              </a:r>
              <a:endParaRPr lang="en-US" sz="2400">
                <a:solidFill>
                  <a:schemeClr val="tx2"/>
                </a:solidFill>
                <a:latin typeface="Times New Roman" pitchFamily="18" charset="0"/>
              </a:endParaRPr>
            </a:p>
          </p:txBody>
        </p:sp>
        <p:sp>
          <p:nvSpPr>
            <p:cNvPr id="16461" name="Rectangle 10"/>
            <p:cNvSpPr>
              <a:spLocks noChangeArrowheads="1"/>
            </p:cNvSpPr>
            <p:nvPr/>
          </p:nvSpPr>
          <p:spPr bwMode="auto">
            <a:xfrm>
              <a:off x="4278" y="2297"/>
              <a:ext cx="96" cy="230"/>
            </a:xfrm>
            <a:prstGeom prst="rect">
              <a:avLst/>
            </a:prstGeom>
            <a:noFill/>
            <a:ln w="9525">
              <a:noFill/>
              <a:miter lim="800000"/>
              <a:headEnd/>
              <a:tailEnd/>
            </a:ln>
          </p:spPr>
          <p:txBody>
            <a:bodyPr wrap="none" lIns="0" tIns="0" rIns="0" bIns="0">
              <a:spAutoFit/>
            </a:bodyPr>
            <a:lstStyle/>
            <a:p>
              <a:pPr algn="l"/>
              <a:r>
                <a:rPr lang="en-US" sz="2400" i="1">
                  <a:solidFill>
                    <a:schemeClr val="tx2"/>
                  </a:solidFill>
                  <a:latin typeface="Times New Roman" pitchFamily="18" charset="0"/>
                </a:rPr>
                <a:t>q</a:t>
              </a:r>
              <a:endParaRPr lang="en-US" sz="2400">
                <a:solidFill>
                  <a:schemeClr val="tx2"/>
                </a:solidFill>
                <a:latin typeface="Times New Roman" pitchFamily="18" charset="0"/>
              </a:endParaRPr>
            </a:p>
          </p:txBody>
        </p:sp>
        <p:sp>
          <p:nvSpPr>
            <p:cNvPr id="16462" name="Rectangle 11"/>
            <p:cNvSpPr>
              <a:spLocks noChangeArrowheads="1"/>
            </p:cNvSpPr>
            <p:nvPr/>
          </p:nvSpPr>
          <p:spPr bwMode="auto">
            <a:xfrm>
              <a:off x="4392" y="2372"/>
              <a:ext cx="76"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1</a:t>
              </a:r>
              <a:endParaRPr lang="en-US" sz="2400">
                <a:solidFill>
                  <a:schemeClr val="tx2"/>
                </a:solidFill>
                <a:latin typeface="Times New Roman" pitchFamily="18" charset="0"/>
              </a:endParaRPr>
            </a:p>
          </p:txBody>
        </p:sp>
        <p:sp>
          <p:nvSpPr>
            <p:cNvPr id="16463" name="Rectangle 12"/>
            <p:cNvSpPr>
              <a:spLocks noChangeArrowheads="1"/>
            </p:cNvSpPr>
            <p:nvPr/>
          </p:nvSpPr>
          <p:spPr bwMode="auto">
            <a:xfrm>
              <a:off x="4488" y="2297"/>
              <a:ext cx="96" cy="230"/>
            </a:xfrm>
            <a:prstGeom prst="rect">
              <a:avLst/>
            </a:prstGeom>
            <a:noFill/>
            <a:ln w="9525">
              <a:noFill/>
              <a:miter lim="800000"/>
              <a:headEnd/>
              <a:tailEnd/>
            </a:ln>
          </p:spPr>
          <p:txBody>
            <a:bodyPr wrap="none" lIns="0" tIns="0" rIns="0" bIns="0">
              <a:spAutoFit/>
            </a:bodyPr>
            <a:lstStyle/>
            <a:p>
              <a:pPr algn="l"/>
              <a:r>
                <a:rPr lang="en-US" sz="2400" i="1">
                  <a:solidFill>
                    <a:schemeClr val="tx2"/>
                  </a:solidFill>
                  <a:latin typeface="Times New Roman" pitchFamily="18" charset="0"/>
                </a:rPr>
                <a:t>q</a:t>
              </a:r>
              <a:endParaRPr lang="en-US" sz="2400">
                <a:solidFill>
                  <a:schemeClr val="tx2"/>
                </a:solidFill>
                <a:latin typeface="Times New Roman" pitchFamily="18" charset="0"/>
              </a:endParaRPr>
            </a:p>
          </p:txBody>
        </p:sp>
        <p:sp>
          <p:nvSpPr>
            <p:cNvPr id="16464" name="Rectangle 13"/>
            <p:cNvSpPr>
              <a:spLocks noChangeArrowheads="1"/>
            </p:cNvSpPr>
            <p:nvPr/>
          </p:nvSpPr>
          <p:spPr bwMode="auto">
            <a:xfrm>
              <a:off x="4602" y="2372"/>
              <a:ext cx="76"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2</a:t>
              </a:r>
              <a:endParaRPr lang="en-US" sz="2400">
                <a:solidFill>
                  <a:schemeClr val="tx2"/>
                </a:solidFill>
                <a:latin typeface="Times New Roman" pitchFamily="18" charset="0"/>
              </a:endParaRPr>
            </a:p>
          </p:txBody>
        </p:sp>
        <p:sp>
          <p:nvSpPr>
            <p:cNvPr id="16465" name="Rectangle 14"/>
            <p:cNvSpPr>
              <a:spLocks noChangeArrowheads="1"/>
            </p:cNvSpPr>
            <p:nvPr/>
          </p:nvSpPr>
          <p:spPr bwMode="auto">
            <a:xfrm>
              <a:off x="4240" y="2555"/>
              <a:ext cx="139" cy="230"/>
            </a:xfrm>
            <a:prstGeom prst="rect">
              <a:avLst/>
            </a:prstGeom>
            <a:noFill/>
            <a:ln w="9525">
              <a:noFill/>
              <a:miter lim="800000"/>
              <a:headEnd/>
              <a:tailEnd/>
            </a:ln>
          </p:spPr>
          <p:txBody>
            <a:bodyPr wrap="none" lIns="0" tIns="0" rIns="0" bIns="0">
              <a:spAutoFit/>
            </a:bodyPr>
            <a:lstStyle/>
            <a:p>
              <a:pPr algn="l"/>
              <a:r>
                <a:rPr lang="en-US" sz="2400" i="1">
                  <a:solidFill>
                    <a:schemeClr val="tx2"/>
                  </a:solidFill>
                  <a:latin typeface="Times New Roman" pitchFamily="18" charset="0"/>
                </a:rPr>
                <a:t>m</a:t>
              </a:r>
              <a:endParaRPr lang="en-US" sz="2400">
                <a:solidFill>
                  <a:schemeClr val="tx2"/>
                </a:solidFill>
                <a:latin typeface="Times New Roman" pitchFamily="18" charset="0"/>
              </a:endParaRPr>
            </a:p>
          </p:txBody>
        </p:sp>
        <p:sp>
          <p:nvSpPr>
            <p:cNvPr id="16466" name="Rectangle 15"/>
            <p:cNvSpPr>
              <a:spLocks noChangeArrowheads="1"/>
            </p:cNvSpPr>
            <p:nvPr/>
          </p:nvSpPr>
          <p:spPr bwMode="auto">
            <a:xfrm>
              <a:off x="4392" y="2630"/>
              <a:ext cx="76"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1</a:t>
              </a:r>
              <a:endParaRPr lang="en-US" sz="2400">
                <a:solidFill>
                  <a:schemeClr val="tx2"/>
                </a:solidFill>
                <a:latin typeface="Times New Roman" pitchFamily="18" charset="0"/>
              </a:endParaRPr>
            </a:p>
          </p:txBody>
        </p:sp>
        <p:sp>
          <p:nvSpPr>
            <p:cNvPr id="16467" name="Rectangle 16"/>
            <p:cNvSpPr>
              <a:spLocks noChangeArrowheads="1"/>
            </p:cNvSpPr>
            <p:nvPr/>
          </p:nvSpPr>
          <p:spPr bwMode="auto">
            <a:xfrm>
              <a:off x="4488" y="2555"/>
              <a:ext cx="139" cy="230"/>
            </a:xfrm>
            <a:prstGeom prst="rect">
              <a:avLst/>
            </a:prstGeom>
            <a:noFill/>
            <a:ln w="9525">
              <a:noFill/>
              <a:miter lim="800000"/>
              <a:headEnd/>
              <a:tailEnd/>
            </a:ln>
          </p:spPr>
          <p:txBody>
            <a:bodyPr wrap="none" lIns="0" tIns="0" rIns="0" bIns="0">
              <a:spAutoFit/>
            </a:bodyPr>
            <a:lstStyle/>
            <a:p>
              <a:pPr algn="l"/>
              <a:r>
                <a:rPr lang="en-US" sz="2400" i="1">
                  <a:solidFill>
                    <a:schemeClr val="tx2"/>
                  </a:solidFill>
                  <a:latin typeface="Times New Roman" pitchFamily="18" charset="0"/>
                </a:rPr>
                <a:t>m</a:t>
              </a:r>
              <a:endParaRPr lang="en-US" sz="2400">
                <a:solidFill>
                  <a:schemeClr val="tx2"/>
                </a:solidFill>
                <a:latin typeface="Times New Roman" pitchFamily="18" charset="0"/>
              </a:endParaRPr>
            </a:p>
          </p:txBody>
        </p:sp>
        <p:sp>
          <p:nvSpPr>
            <p:cNvPr id="16468" name="Rectangle 17"/>
            <p:cNvSpPr>
              <a:spLocks noChangeArrowheads="1"/>
            </p:cNvSpPr>
            <p:nvPr/>
          </p:nvSpPr>
          <p:spPr bwMode="auto">
            <a:xfrm>
              <a:off x="4641" y="2630"/>
              <a:ext cx="76"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2</a:t>
              </a:r>
              <a:endParaRPr lang="en-US" sz="2400">
                <a:solidFill>
                  <a:schemeClr val="tx2"/>
                </a:solidFill>
                <a:latin typeface="Times New Roman" pitchFamily="18" charset="0"/>
              </a:endParaRPr>
            </a:p>
          </p:txBody>
        </p:sp>
        <p:sp>
          <p:nvSpPr>
            <p:cNvPr id="16469" name="Line 18"/>
            <p:cNvSpPr>
              <a:spLocks noChangeShapeType="1"/>
            </p:cNvSpPr>
            <p:nvPr/>
          </p:nvSpPr>
          <p:spPr bwMode="auto">
            <a:xfrm>
              <a:off x="4240" y="2533"/>
              <a:ext cx="496" cy="1"/>
            </a:xfrm>
            <a:prstGeom prst="line">
              <a:avLst/>
            </a:prstGeom>
            <a:noFill/>
            <a:ln w="15875">
              <a:solidFill>
                <a:schemeClr val="tx2"/>
              </a:solidFill>
              <a:round/>
              <a:headEnd/>
              <a:tailEnd/>
            </a:ln>
          </p:spPr>
          <p:txBody>
            <a:bodyPr/>
            <a:lstStyle/>
            <a:p>
              <a:endParaRPr lang="en-US"/>
            </a:p>
          </p:txBody>
        </p:sp>
        <p:sp>
          <p:nvSpPr>
            <p:cNvPr id="16470" name="Rectangle 19"/>
            <p:cNvSpPr>
              <a:spLocks noChangeArrowheads="1"/>
            </p:cNvSpPr>
            <p:nvPr/>
          </p:nvSpPr>
          <p:spPr bwMode="auto">
            <a:xfrm>
              <a:off x="4736" y="2512"/>
              <a:ext cx="76"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  </a:t>
              </a:r>
              <a:endParaRPr lang="en-US" sz="2400">
                <a:solidFill>
                  <a:schemeClr val="tx2"/>
                </a:solidFill>
                <a:latin typeface="Times New Roman" pitchFamily="18" charset="0"/>
              </a:endParaRPr>
            </a:p>
          </p:txBody>
        </p:sp>
        <p:sp>
          <p:nvSpPr>
            <p:cNvPr id="16471" name="Rectangle 20"/>
            <p:cNvSpPr>
              <a:spLocks noChangeArrowheads="1"/>
            </p:cNvSpPr>
            <p:nvPr/>
          </p:nvSpPr>
          <p:spPr bwMode="auto">
            <a:xfrm>
              <a:off x="4946" y="2027"/>
              <a:ext cx="96" cy="230"/>
            </a:xfrm>
            <a:prstGeom prst="rect">
              <a:avLst/>
            </a:prstGeom>
            <a:noFill/>
            <a:ln w="9525">
              <a:noFill/>
              <a:miter lim="800000"/>
              <a:headEnd/>
              <a:tailEnd/>
            </a:ln>
          </p:spPr>
          <p:txBody>
            <a:bodyPr wrap="none" lIns="0" tIns="0" rIns="0" bIns="0">
              <a:spAutoFit/>
            </a:bodyPr>
            <a:lstStyle/>
            <a:p>
              <a:pPr algn="l"/>
              <a:r>
                <a:rPr lang="en-US" sz="2400">
                  <a:solidFill>
                    <a:schemeClr val="tx2"/>
                  </a:solidFill>
                  <a:latin typeface="Times New Roman" pitchFamily="18" charset="0"/>
                </a:rPr>
                <a:t>1</a:t>
              </a:r>
            </a:p>
          </p:txBody>
        </p:sp>
        <p:sp>
          <p:nvSpPr>
            <p:cNvPr id="16472" name="Rectangle 21"/>
            <p:cNvSpPr>
              <a:spLocks noChangeArrowheads="1"/>
            </p:cNvSpPr>
            <p:nvPr/>
          </p:nvSpPr>
          <p:spPr bwMode="auto">
            <a:xfrm>
              <a:off x="4812" y="2275"/>
              <a:ext cx="96" cy="230"/>
            </a:xfrm>
            <a:prstGeom prst="rect">
              <a:avLst/>
            </a:prstGeom>
            <a:noFill/>
            <a:ln w="9525">
              <a:noFill/>
              <a:miter lim="800000"/>
              <a:headEnd/>
              <a:tailEnd/>
            </a:ln>
          </p:spPr>
          <p:txBody>
            <a:bodyPr wrap="none" lIns="0" tIns="0" rIns="0" bIns="0">
              <a:spAutoFit/>
            </a:bodyPr>
            <a:lstStyle/>
            <a:p>
              <a:pPr algn="l"/>
              <a:r>
                <a:rPr lang="en-US" sz="2400">
                  <a:solidFill>
                    <a:schemeClr val="tx2"/>
                  </a:solidFill>
                  <a:latin typeface="Times New Roman" pitchFamily="18" charset="0"/>
                </a:rPr>
                <a:t>4</a:t>
              </a:r>
            </a:p>
          </p:txBody>
        </p:sp>
        <p:sp>
          <p:nvSpPr>
            <p:cNvPr id="16473" name="Rectangle 22"/>
            <p:cNvSpPr>
              <a:spLocks noChangeArrowheads="1"/>
            </p:cNvSpPr>
            <p:nvPr/>
          </p:nvSpPr>
          <p:spPr bwMode="auto">
            <a:xfrm>
              <a:off x="4927" y="2253"/>
              <a:ext cx="189" cy="230"/>
            </a:xfrm>
            <a:prstGeom prst="rect">
              <a:avLst/>
            </a:prstGeom>
            <a:noFill/>
            <a:ln w="9525">
              <a:noFill/>
              <a:miter lim="800000"/>
              <a:headEnd/>
              <a:tailEnd/>
            </a:ln>
          </p:spPr>
          <p:txBody>
            <a:bodyPr wrap="none" lIns="0" tIns="0" rIns="0" bIns="0">
              <a:spAutoFit/>
            </a:bodyPr>
            <a:lstStyle/>
            <a:p>
              <a:pPr algn="l"/>
              <a:r>
                <a:rPr lang="en-US" sz="2400">
                  <a:solidFill>
                    <a:schemeClr val="tx2"/>
                  </a:solidFill>
                  <a:latin typeface="Symbol" pitchFamily="18" charset="2"/>
                </a:rPr>
                <a:t>pe</a:t>
              </a:r>
              <a:endParaRPr lang="en-US" sz="2400">
                <a:solidFill>
                  <a:schemeClr val="tx2"/>
                </a:solidFill>
                <a:latin typeface="Times New Roman" pitchFamily="18" charset="0"/>
              </a:endParaRPr>
            </a:p>
          </p:txBody>
        </p:sp>
        <p:sp>
          <p:nvSpPr>
            <p:cNvPr id="16474" name="Rectangle 23"/>
            <p:cNvSpPr>
              <a:spLocks noChangeArrowheads="1"/>
            </p:cNvSpPr>
            <p:nvPr/>
          </p:nvSpPr>
          <p:spPr bwMode="auto">
            <a:xfrm>
              <a:off x="5099" y="2372"/>
              <a:ext cx="76"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0</a:t>
              </a:r>
              <a:endParaRPr lang="en-US" sz="2400">
                <a:solidFill>
                  <a:schemeClr val="tx2"/>
                </a:solidFill>
                <a:latin typeface="Times New Roman" pitchFamily="18" charset="0"/>
              </a:endParaRPr>
            </a:p>
          </p:txBody>
        </p:sp>
        <p:sp>
          <p:nvSpPr>
            <p:cNvPr id="16475" name="Line 24"/>
            <p:cNvSpPr>
              <a:spLocks noChangeShapeType="1"/>
            </p:cNvSpPr>
            <p:nvPr/>
          </p:nvSpPr>
          <p:spPr bwMode="auto">
            <a:xfrm>
              <a:off x="4812" y="2242"/>
              <a:ext cx="382" cy="1"/>
            </a:xfrm>
            <a:prstGeom prst="line">
              <a:avLst/>
            </a:prstGeom>
            <a:noFill/>
            <a:ln w="15875">
              <a:solidFill>
                <a:schemeClr val="tx2"/>
              </a:solidFill>
              <a:round/>
              <a:headEnd/>
              <a:tailEnd/>
            </a:ln>
          </p:spPr>
          <p:txBody>
            <a:bodyPr/>
            <a:lstStyle/>
            <a:p>
              <a:endParaRPr lang="en-US"/>
            </a:p>
          </p:txBody>
        </p:sp>
        <p:sp>
          <p:nvSpPr>
            <p:cNvPr id="16476" name="Rectangle 25"/>
            <p:cNvSpPr>
              <a:spLocks noChangeArrowheads="1"/>
            </p:cNvSpPr>
            <p:nvPr/>
          </p:nvSpPr>
          <p:spPr bwMode="auto">
            <a:xfrm>
              <a:off x="4946" y="2555"/>
              <a:ext cx="139" cy="230"/>
            </a:xfrm>
            <a:prstGeom prst="rect">
              <a:avLst/>
            </a:prstGeom>
            <a:noFill/>
            <a:ln w="9525">
              <a:noFill/>
              <a:miter lim="800000"/>
              <a:headEnd/>
              <a:tailEnd/>
            </a:ln>
          </p:spPr>
          <p:txBody>
            <a:bodyPr wrap="none" lIns="0" tIns="0" rIns="0" bIns="0">
              <a:spAutoFit/>
            </a:bodyPr>
            <a:lstStyle/>
            <a:p>
              <a:pPr algn="l"/>
              <a:r>
                <a:rPr lang="en-US" sz="2400" i="1">
                  <a:solidFill>
                    <a:schemeClr val="tx2"/>
                  </a:solidFill>
                  <a:latin typeface="Times New Roman" pitchFamily="18" charset="0"/>
                </a:rPr>
                <a:t>G</a:t>
              </a:r>
              <a:endParaRPr lang="en-US" sz="2400">
                <a:solidFill>
                  <a:schemeClr val="tx2"/>
                </a:solidFill>
                <a:latin typeface="Times New Roman" pitchFamily="18" charset="0"/>
              </a:endParaRPr>
            </a:p>
          </p:txBody>
        </p:sp>
        <p:sp>
          <p:nvSpPr>
            <p:cNvPr id="16477" name="Line 26"/>
            <p:cNvSpPr>
              <a:spLocks noChangeShapeType="1"/>
            </p:cNvSpPr>
            <p:nvPr/>
          </p:nvSpPr>
          <p:spPr bwMode="auto">
            <a:xfrm>
              <a:off x="4812" y="2533"/>
              <a:ext cx="382" cy="1"/>
            </a:xfrm>
            <a:prstGeom prst="line">
              <a:avLst/>
            </a:prstGeom>
            <a:noFill/>
            <a:ln w="15875">
              <a:solidFill>
                <a:schemeClr val="tx2"/>
              </a:solidFill>
              <a:round/>
              <a:headEnd/>
              <a:tailEnd/>
            </a:ln>
          </p:spPr>
          <p:txBody>
            <a:bodyPr/>
            <a:lstStyle/>
            <a:p>
              <a:endParaRPr lang="en-US"/>
            </a:p>
          </p:txBody>
        </p:sp>
      </p:grpSp>
      <p:grpSp>
        <p:nvGrpSpPr>
          <p:cNvPr id="3" name="Group 27"/>
          <p:cNvGrpSpPr>
            <a:grpSpLocks/>
          </p:cNvGrpSpPr>
          <p:nvPr/>
        </p:nvGrpSpPr>
        <p:grpSpPr bwMode="auto">
          <a:xfrm>
            <a:off x="2819400" y="1295400"/>
            <a:ext cx="3478213" cy="1477963"/>
            <a:chOff x="1776" y="816"/>
            <a:chExt cx="2191" cy="931"/>
          </a:xfrm>
        </p:grpSpPr>
        <p:sp>
          <p:nvSpPr>
            <p:cNvPr id="16445" name="Oval 28"/>
            <p:cNvSpPr>
              <a:spLocks noChangeArrowheads="1"/>
            </p:cNvSpPr>
            <p:nvPr/>
          </p:nvSpPr>
          <p:spPr bwMode="auto">
            <a:xfrm>
              <a:off x="2068" y="1018"/>
              <a:ext cx="160" cy="187"/>
            </a:xfrm>
            <a:prstGeom prst="ellipse">
              <a:avLst/>
            </a:prstGeom>
            <a:solidFill>
              <a:schemeClr val="hlink"/>
            </a:solidFill>
            <a:ln w="20638">
              <a:solidFill>
                <a:schemeClr val="hlink"/>
              </a:solidFill>
              <a:round/>
              <a:headEnd/>
              <a:tailEnd/>
            </a:ln>
          </p:spPr>
          <p:txBody>
            <a:bodyPr/>
            <a:lstStyle/>
            <a:p>
              <a:endParaRPr lang="en-US"/>
            </a:p>
          </p:txBody>
        </p:sp>
        <p:sp>
          <p:nvSpPr>
            <p:cNvPr id="16446" name="Oval 29"/>
            <p:cNvSpPr>
              <a:spLocks noChangeArrowheads="1"/>
            </p:cNvSpPr>
            <p:nvPr/>
          </p:nvSpPr>
          <p:spPr bwMode="auto">
            <a:xfrm>
              <a:off x="3497" y="1018"/>
              <a:ext cx="160" cy="187"/>
            </a:xfrm>
            <a:prstGeom prst="ellipse">
              <a:avLst/>
            </a:prstGeom>
            <a:solidFill>
              <a:schemeClr val="hlink"/>
            </a:solidFill>
            <a:ln w="20638">
              <a:solidFill>
                <a:schemeClr val="hlink"/>
              </a:solidFill>
              <a:round/>
              <a:headEnd/>
              <a:tailEnd/>
            </a:ln>
          </p:spPr>
          <p:txBody>
            <a:bodyPr/>
            <a:lstStyle/>
            <a:p>
              <a:endParaRPr lang="en-US"/>
            </a:p>
          </p:txBody>
        </p:sp>
        <p:sp>
          <p:nvSpPr>
            <p:cNvPr id="16447" name="Line 30"/>
            <p:cNvSpPr>
              <a:spLocks noChangeShapeType="1"/>
            </p:cNvSpPr>
            <p:nvPr/>
          </p:nvSpPr>
          <p:spPr bwMode="auto">
            <a:xfrm>
              <a:off x="2256" y="1392"/>
              <a:ext cx="1244" cy="1"/>
            </a:xfrm>
            <a:prstGeom prst="line">
              <a:avLst/>
            </a:prstGeom>
            <a:noFill/>
            <a:ln w="20701">
              <a:solidFill>
                <a:schemeClr val="tx2"/>
              </a:solidFill>
              <a:round/>
              <a:headEnd type="triangle" w="lg" len="lg"/>
              <a:tailEnd type="triangle" w="lg" len="lg"/>
            </a:ln>
          </p:spPr>
          <p:txBody>
            <a:bodyPr/>
            <a:lstStyle/>
            <a:p>
              <a:endParaRPr lang="en-US"/>
            </a:p>
          </p:txBody>
        </p:sp>
        <p:sp>
          <p:nvSpPr>
            <p:cNvPr id="16448" name="Line 31"/>
            <p:cNvSpPr>
              <a:spLocks noChangeShapeType="1"/>
            </p:cNvSpPr>
            <p:nvPr/>
          </p:nvSpPr>
          <p:spPr bwMode="auto">
            <a:xfrm>
              <a:off x="2221" y="1104"/>
              <a:ext cx="304" cy="1"/>
            </a:xfrm>
            <a:prstGeom prst="line">
              <a:avLst/>
            </a:prstGeom>
            <a:noFill/>
            <a:ln w="20701">
              <a:solidFill>
                <a:schemeClr val="hlink"/>
              </a:solidFill>
              <a:round/>
              <a:headEnd/>
              <a:tailEnd type="triangle" w="lg" len="lg"/>
            </a:ln>
          </p:spPr>
          <p:txBody>
            <a:bodyPr/>
            <a:lstStyle/>
            <a:p>
              <a:endParaRPr lang="en-US"/>
            </a:p>
          </p:txBody>
        </p:sp>
        <p:sp>
          <p:nvSpPr>
            <p:cNvPr id="16449" name="Line 32"/>
            <p:cNvSpPr>
              <a:spLocks noChangeShapeType="1"/>
            </p:cNvSpPr>
            <p:nvPr/>
          </p:nvSpPr>
          <p:spPr bwMode="auto">
            <a:xfrm flipH="1">
              <a:off x="3187" y="1104"/>
              <a:ext cx="304" cy="1"/>
            </a:xfrm>
            <a:prstGeom prst="line">
              <a:avLst/>
            </a:prstGeom>
            <a:noFill/>
            <a:ln w="20701">
              <a:solidFill>
                <a:schemeClr val="hlink"/>
              </a:solidFill>
              <a:round/>
              <a:headEnd type="none" w="lg" len="lg"/>
              <a:tailEnd type="triangle" w="lg" len="lg"/>
            </a:ln>
          </p:spPr>
          <p:txBody>
            <a:bodyPr/>
            <a:lstStyle/>
            <a:p>
              <a:endParaRPr lang="en-US"/>
            </a:p>
          </p:txBody>
        </p:sp>
        <p:sp>
          <p:nvSpPr>
            <p:cNvPr id="16450" name="Rectangle 33"/>
            <p:cNvSpPr>
              <a:spLocks noChangeArrowheads="1"/>
            </p:cNvSpPr>
            <p:nvPr/>
          </p:nvSpPr>
          <p:spPr bwMode="auto">
            <a:xfrm>
              <a:off x="2873" y="1440"/>
              <a:ext cx="100" cy="307"/>
            </a:xfrm>
            <a:prstGeom prst="rect">
              <a:avLst/>
            </a:prstGeom>
            <a:noFill/>
            <a:ln w="9525">
              <a:noFill/>
              <a:miter lim="800000"/>
              <a:headEnd/>
              <a:tailEnd/>
            </a:ln>
          </p:spPr>
          <p:txBody>
            <a:bodyPr wrap="none" lIns="0" tIns="0" rIns="0" bIns="0">
              <a:spAutoFit/>
            </a:bodyPr>
            <a:lstStyle/>
            <a:p>
              <a:r>
                <a:rPr lang="en-US" i="1">
                  <a:solidFill>
                    <a:schemeClr val="tx2"/>
                  </a:solidFill>
                  <a:latin typeface="Times New Roman" pitchFamily="18" charset="0"/>
                </a:rPr>
                <a:t>r</a:t>
              </a:r>
            </a:p>
          </p:txBody>
        </p:sp>
        <p:sp>
          <p:nvSpPr>
            <p:cNvPr id="16451" name="Text Box 34"/>
            <p:cNvSpPr txBox="1">
              <a:spLocks noChangeArrowheads="1"/>
            </p:cNvSpPr>
            <p:nvPr/>
          </p:nvSpPr>
          <p:spPr bwMode="auto">
            <a:xfrm>
              <a:off x="2352" y="816"/>
              <a:ext cx="233" cy="288"/>
            </a:xfrm>
            <a:prstGeom prst="rect">
              <a:avLst/>
            </a:prstGeom>
            <a:noFill/>
            <a:ln w="9525">
              <a:noFill/>
              <a:miter lim="800000"/>
              <a:headEnd/>
              <a:tailEnd/>
            </a:ln>
          </p:spPr>
          <p:txBody>
            <a:bodyPr wrap="none">
              <a:spAutoFit/>
            </a:bodyPr>
            <a:lstStyle/>
            <a:p>
              <a:pPr algn="l"/>
              <a:r>
                <a:rPr lang="en-US" sz="2400" i="1">
                  <a:solidFill>
                    <a:schemeClr val="tx2"/>
                  </a:solidFill>
                  <a:latin typeface="Times New Roman" pitchFamily="18" charset="0"/>
                </a:rPr>
                <a:t>F</a:t>
              </a:r>
            </a:p>
          </p:txBody>
        </p:sp>
        <p:sp>
          <p:nvSpPr>
            <p:cNvPr id="16452" name="Text Box 35"/>
            <p:cNvSpPr txBox="1">
              <a:spLocks noChangeArrowheads="1"/>
            </p:cNvSpPr>
            <p:nvPr/>
          </p:nvSpPr>
          <p:spPr bwMode="auto">
            <a:xfrm>
              <a:off x="3168" y="816"/>
              <a:ext cx="233" cy="288"/>
            </a:xfrm>
            <a:prstGeom prst="rect">
              <a:avLst/>
            </a:prstGeom>
            <a:noFill/>
            <a:ln w="9525">
              <a:noFill/>
              <a:miter lim="800000"/>
              <a:headEnd/>
              <a:tailEnd/>
            </a:ln>
          </p:spPr>
          <p:txBody>
            <a:bodyPr wrap="none">
              <a:spAutoFit/>
            </a:bodyPr>
            <a:lstStyle/>
            <a:p>
              <a:pPr algn="l"/>
              <a:r>
                <a:rPr lang="en-US" sz="2400" i="1">
                  <a:solidFill>
                    <a:schemeClr val="tx2"/>
                  </a:solidFill>
                  <a:latin typeface="Times New Roman" pitchFamily="18" charset="0"/>
                </a:rPr>
                <a:t>F</a:t>
              </a:r>
            </a:p>
          </p:txBody>
        </p:sp>
        <p:sp>
          <p:nvSpPr>
            <p:cNvPr id="16453" name="Text Box 36"/>
            <p:cNvSpPr txBox="1">
              <a:spLocks noChangeArrowheads="1"/>
            </p:cNvSpPr>
            <p:nvPr/>
          </p:nvSpPr>
          <p:spPr bwMode="auto">
            <a:xfrm>
              <a:off x="1776" y="864"/>
              <a:ext cx="319" cy="518"/>
            </a:xfrm>
            <a:prstGeom prst="rect">
              <a:avLst/>
            </a:prstGeom>
            <a:noFill/>
            <a:ln w="9525">
              <a:noFill/>
              <a:miter lim="800000"/>
              <a:headEnd/>
              <a:tailEnd/>
            </a:ln>
          </p:spPr>
          <p:txBody>
            <a:bodyPr wrap="none">
              <a:spAutoFit/>
            </a:bodyPr>
            <a:lstStyle/>
            <a:p>
              <a:pPr algn="l"/>
              <a:r>
                <a:rPr lang="en-US" sz="2400" i="1">
                  <a:solidFill>
                    <a:schemeClr val="tx2"/>
                  </a:solidFill>
                  <a:latin typeface="Times New Roman" pitchFamily="18" charset="0"/>
                </a:rPr>
                <a:t>q</a:t>
              </a:r>
              <a:r>
                <a:rPr lang="en-US" sz="2400" baseline="-25000">
                  <a:solidFill>
                    <a:schemeClr val="tx2"/>
                  </a:solidFill>
                  <a:latin typeface="Times New Roman" pitchFamily="18" charset="0"/>
                </a:rPr>
                <a:t>1</a:t>
              </a:r>
            </a:p>
            <a:p>
              <a:pPr algn="l"/>
              <a:r>
                <a:rPr lang="en-US" sz="2400" i="1">
                  <a:solidFill>
                    <a:schemeClr val="tx2"/>
                  </a:solidFill>
                  <a:latin typeface="Times New Roman" pitchFamily="18" charset="0"/>
                </a:rPr>
                <a:t>m</a:t>
              </a:r>
              <a:r>
                <a:rPr lang="en-US" sz="2400" baseline="-25000">
                  <a:solidFill>
                    <a:schemeClr val="tx2"/>
                  </a:solidFill>
                  <a:latin typeface="Times New Roman" pitchFamily="18" charset="0"/>
                </a:rPr>
                <a:t>1</a:t>
              </a:r>
              <a:endParaRPr lang="en-US" sz="2400">
                <a:solidFill>
                  <a:schemeClr val="tx2"/>
                </a:solidFill>
                <a:latin typeface="Times New Roman" pitchFamily="18" charset="0"/>
              </a:endParaRPr>
            </a:p>
          </p:txBody>
        </p:sp>
        <p:sp>
          <p:nvSpPr>
            <p:cNvPr id="16454" name="Text Box 37"/>
            <p:cNvSpPr txBox="1">
              <a:spLocks noChangeArrowheads="1"/>
            </p:cNvSpPr>
            <p:nvPr/>
          </p:nvSpPr>
          <p:spPr bwMode="auto">
            <a:xfrm>
              <a:off x="3648" y="864"/>
              <a:ext cx="319" cy="518"/>
            </a:xfrm>
            <a:prstGeom prst="rect">
              <a:avLst/>
            </a:prstGeom>
            <a:noFill/>
            <a:ln w="9525">
              <a:noFill/>
              <a:miter lim="800000"/>
              <a:headEnd/>
              <a:tailEnd/>
            </a:ln>
          </p:spPr>
          <p:txBody>
            <a:bodyPr wrap="none">
              <a:spAutoFit/>
            </a:bodyPr>
            <a:lstStyle/>
            <a:p>
              <a:pPr algn="l"/>
              <a:r>
                <a:rPr lang="en-US" sz="2400" i="1">
                  <a:solidFill>
                    <a:schemeClr val="tx2"/>
                  </a:solidFill>
                  <a:latin typeface="Times New Roman" pitchFamily="18" charset="0"/>
                </a:rPr>
                <a:t>q</a:t>
              </a:r>
              <a:r>
                <a:rPr lang="en-US" sz="2400" baseline="-25000">
                  <a:solidFill>
                    <a:schemeClr val="tx2"/>
                  </a:solidFill>
                  <a:latin typeface="Times New Roman" pitchFamily="18" charset="0"/>
                </a:rPr>
                <a:t>2</a:t>
              </a:r>
            </a:p>
            <a:p>
              <a:pPr algn="l"/>
              <a:r>
                <a:rPr lang="en-US" sz="2400" i="1">
                  <a:solidFill>
                    <a:schemeClr val="tx2"/>
                  </a:solidFill>
                  <a:latin typeface="Times New Roman" pitchFamily="18" charset="0"/>
                </a:rPr>
                <a:t>m</a:t>
              </a:r>
              <a:r>
                <a:rPr lang="en-US" sz="2400" baseline="-25000">
                  <a:solidFill>
                    <a:schemeClr val="tx2"/>
                  </a:solidFill>
                  <a:latin typeface="Times New Roman" pitchFamily="18" charset="0"/>
                </a:rPr>
                <a:t>2</a:t>
              </a:r>
              <a:endParaRPr lang="en-US" sz="2400">
                <a:solidFill>
                  <a:schemeClr val="tx2"/>
                </a:solidFill>
                <a:latin typeface="Times New Roman" pitchFamily="18" charset="0"/>
              </a:endParaRPr>
            </a:p>
          </p:txBody>
        </p:sp>
      </p:grpSp>
      <p:grpSp>
        <p:nvGrpSpPr>
          <p:cNvPr id="4" name="Group 38"/>
          <p:cNvGrpSpPr>
            <a:grpSpLocks/>
          </p:cNvGrpSpPr>
          <p:nvPr/>
        </p:nvGrpSpPr>
        <p:grpSpPr bwMode="auto">
          <a:xfrm>
            <a:off x="838200" y="2667000"/>
            <a:ext cx="4287838" cy="1682750"/>
            <a:chOff x="528" y="1680"/>
            <a:chExt cx="2701" cy="1060"/>
          </a:xfrm>
        </p:grpSpPr>
        <p:grpSp>
          <p:nvGrpSpPr>
            <p:cNvPr id="5" name="Group 39"/>
            <p:cNvGrpSpPr>
              <a:grpSpLocks/>
            </p:cNvGrpSpPr>
            <p:nvPr/>
          </p:nvGrpSpPr>
          <p:grpSpPr bwMode="auto">
            <a:xfrm>
              <a:off x="528" y="1680"/>
              <a:ext cx="1506" cy="1060"/>
              <a:chOff x="240" y="1836"/>
              <a:chExt cx="1506" cy="1060"/>
            </a:xfrm>
          </p:grpSpPr>
          <p:grpSp>
            <p:nvGrpSpPr>
              <p:cNvPr id="6" name="Group 40"/>
              <p:cNvGrpSpPr>
                <a:grpSpLocks/>
              </p:cNvGrpSpPr>
              <p:nvPr/>
            </p:nvGrpSpPr>
            <p:grpSpPr bwMode="auto">
              <a:xfrm>
                <a:off x="240" y="1836"/>
                <a:ext cx="1506" cy="599"/>
                <a:chOff x="240" y="1836"/>
                <a:chExt cx="1506" cy="599"/>
              </a:xfrm>
            </p:grpSpPr>
            <p:sp>
              <p:nvSpPr>
                <p:cNvPr id="16428" name="Rectangle 41"/>
                <p:cNvSpPr>
                  <a:spLocks noChangeArrowheads="1"/>
                </p:cNvSpPr>
                <p:nvPr/>
              </p:nvSpPr>
              <p:spPr bwMode="auto">
                <a:xfrm>
                  <a:off x="240" y="1999"/>
                  <a:ext cx="127" cy="250"/>
                </a:xfrm>
                <a:prstGeom prst="rect">
                  <a:avLst/>
                </a:prstGeom>
                <a:noFill/>
                <a:ln w="9525">
                  <a:noFill/>
                  <a:miter lim="800000"/>
                  <a:headEnd/>
                  <a:tailEnd/>
                </a:ln>
              </p:spPr>
              <p:txBody>
                <a:bodyPr wrap="none" lIns="0" tIns="0" rIns="0" bIns="0">
                  <a:spAutoFit/>
                </a:bodyPr>
                <a:lstStyle/>
                <a:p>
                  <a:pPr algn="l"/>
                  <a:r>
                    <a:rPr lang="en-US" sz="2600" i="1">
                      <a:solidFill>
                        <a:schemeClr val="tx2"/>
                      </a:solidFill>
                      <a:latin typeface="Times New Roman" pitchFamily="18" charset="0"/>
                    </a:rPr>
                    <a:t>F</a:t>
                  </a:r>
                  <a:endParaRPr lang="en-US" sz="2400" i="1">
                    <a:solidFill>
                      <a:schemeClr val="tx2"/>
                    </a:solidFill>
                    <a:latin typeface="Times New Roman" pitchFamily="18" charset="0"/>
                  </a:endParaRPr>
                </a:p>
              </p:txBody>
            </p:sp>
            <p:sp>
              <p:nvSpPr>
                <p:cNvPr id="16429" name="Rectangle 42"/>
                <p:cNvSpPr>
                  <a:spLocks noChangeArrowheads="1"/>
                </p:cNvSpPr>
                <p:nvPr/>
              </p:nvSpPr>
              <p:spPr bwMode="auto">
                <a:xfrm>
                  <a:off x="347" y="2081"/>
                  <a:ext cx="243" cy="182"/>
                </a:xfrm>
                <a:prstGeom prst="rect">
                  <a:avLst/>
                </a:prstGeom>
                <a:noFill/>
                <a:ln w="9525">
                  <a:noFill/>
                  <a:miter lim="800000"/>
                  <a:headEnd/>
                  <a:tailEnd/>
                </a:ln>
              </p:spPr>
              <p:txBody>
                <a:bodyPr wrap="none" lIns="0" tIns="0" rIns="0" bIns="0">
                  <a:spAutoFit/>
                </a:bodyPr>
                <a:lstStyle/>
                <a:p>
                  <a:pPr algn="l"/>
                  <a:r>
                    <a:rPr lang="en-US" sz="1900" i="1">
                      <a:solidFill>
                        <a:schemeClr val="tx2"/>
                      </a:solidFill>
                      <a:latin typeface="Times New Roman" pitchFamily="18" charset="0"/>
                    </a:rPr>
                    <a:t>elec</a:t>
                  </a:r>
                  <a:endParaRPr lang="en-US" sz="2400">
                    <a:solidFill>
                      <a:schemeClr val="tx2"/>
                    </a:solidFill>
                    <a:latin typeface="Times New Roman" pitchFamily="18" charset="0"/>
                  </a:endParaRPr>
                </a:p>
              </p:txBody>
            </p:sp>
            <p:sp>
              <p:nvSpPr>
                <p:cNvPr id="16430" name="Rectangle 43"/>
                <p:cNvSpPr>
                  <a:spLocks noChangeArrowheads="1"/>
                </p:cNvSpPr>
                <p:nvPr/>
              </p:nvSpPr>
              <p:spPr bwMode="auto">
                <a:xfrm>
                  <a:off x="588" y="1999"/>
                  <a:ext cx="221" cy="250"/>
                </a:xfrm>
                <a:prstGeom prst="rect">
                  <a:avLst/>
                </a:prstGeom>
                <a:noFill/>
                <a:ln w="9525">
                  <a:noFill/>
                  <a:miter lim="800000"/>
                  <a:headEnd/>
                  <a:tailEnd/>
                </a:ln>
              </p:spPr>
              <p:txBody>
                <a:bodyPr wrap="none" lIns="0" tIns="0" rIns="0" bIns="0">
                  <a:spAutoFit/>
                </a:bodyPr>
                <a:lstStyle/>
                <a:p>
                  <a:pPr algn="l"/>
                  <a:r>
                    <a:rPr lang="en-US" sz="2600">
                      <a:solidFill>
                        <a:schemeClr val="tx2"/>
                      </a:solidFill>
                      <a:latin typeface="Times New Roman" pitchFamily="18" charset="0"/>
                    </a:rPr>
                    <a:t> = </a:t>
                  </a:r>
                  <a:endParaRPr lang="en-US" sz="2400">
                    <a:solidFill>
                      <a:schemeClr val="tx2"/>
                    </a:solidFill>
                    <a:latin typeface="Times New Roman" pitchFamily="18" charset="0"/>
                  </a:endParaRPr>
                </a:p>
              </p:txBody>
            </p:sp>
            <p:sp>
              <p:nvSpPr>
                <p:cNvPr id="16431" name="Rectangle 44"/>
                <p:cNvSpPr>
                  <a:spLocks noChangeArrowheads="1"/>
                </p:cNvSpPr>
                <p:nvPr/>
              </p:nvSpPr>
              <p:spPr bwMode="auto">
                <a:xfrm>
                  <a:off x="910" y="1859"/>
                  <a:ext cx="104" cy="250"/>
                </a:xfrm>
                <a:prstGeom prst="rect">
                  <a:avLst/>
                </a:prstGeom>
                <a:noFill/>
                <a:ln w="9525">
                  <a:noFill/>
                  <a:miter lim="800000"/>
                  <a:headEnd/>
                  <a:tailEnd/>
                </a:ln>
              </p:spPr>
              <p:txBody>
                <a:bodyPr wrap="none" lIns="0" tIns="0" rIns="0" bIns="0">
                  <a:spAutoFit/>
                </a:bodyPr>
                <a:lstStyle/>
                <a:p>
                  <a:pPr algn="l"/>
                  <a:r>
                    <a:rPr lang="en-US" sz="2600">
                      <a:solidFill>
                        <a:schemeClr val="tx2"/>
                      </a:solidFill>
                      <a:latin typeface="Times New Roman" pitchFamily="18" charset="0"/>
                    </a:rPr>
                    <a:t>1</a:t>
                  </a:r>
                  <a:endParaRPr lang="en-US" sz="2400">
                    <a:solidFill>
                      <a:schemeClr val="tx2"/>
                    </a:solidFill>
                    <a:latin typeface="Times New Roman" pitchFamily="18" charset="0"/>
                  </a:endParaRPr>
                </a:p>
              </p:txBody>
            </p:sp>
            <p:sp>
              <p:nvSpPr>
                <p:cNvPr id="16432" name="Rectangle 45"/>
                <p:cNvSpPr>
                  <a:spLocks noChangeArrowheads="1"/>
                </p:cNvSpPr>
                <p:nvPr/>
              </p:nvSpPr>
              <p:spPr bwMode="auto">
                <a:xfrm>
                  <a:off x="785" y="2128"/>
                  <a:ext cx="104" cy="250"/>
                </a:xfrm>
                <a:prstGeom prst="rect">
                  <a:avLst/>
                </a:prstGeom>
                <a:noFill/>
                <a:ln w="9525">
                  <a:noFill/>
                  <a:miter lim="800000"/>
                  <a:headEnd/>
                  <a:tailEnd/>
                </a:ln>
              </p:spPr>
              <p:txBody>
                <a:bodyPr wrap="none" lIns="0" tIns="0" rIns="0" bIns="0">
                  <a:spAutoFit/>
                </a:bodyPr>
                <a:lstStyle/>
                <a:p>
                  <a:pPr algn="l"/>
                  <a:r>
                    <a:rPr lang="en-US" sz="2600">
                      <a:solidFill>
                        <a:schemeClr val="tx2"/>
                      </a:solidFill>
                      <a:latin typeface="Times New Roman" pitchFamily="18" charset="0"/>
                    </a:rPr>
                    <a:t>4</a:t>
                  </a:r>
                  <a:endParaRPr lang="en-US" sz="2400">
                    <a:solidFill>
                      <a:schemeClr val="tx2"/>
                    </a:solidFill>
                    <a:latin typeface="Times New Roman" pitchFamily="18" charset="0"/>
                  </a:endParaRPr>
                </a:p>
              </p:txBody>
            </p:sp>
            <p:sp>
              <p:nvSpPr>
                <p:cNvPr id="16433" name="Rectangle 46"/>
                <p:cNvSpPr>
                  <a:spLocks noChangeArrowheads="1"/>
                </p:cNvSpPr>
                <p:nvPr/>
              </p:nvSpPr>
              <p:spPr bwMode="auto">
                <a:xfrm>
                  <a:off x="892" y="2105"/>
                  <a:ext cx="205" cy="250"/>
                </a:xfrm>
                <a:prstGeom prst="rect">
                  <a:avLst/>
                </a:prstGeom>
                <a:noFill/>
                <a:ln w="9525">
                  <a:noFill/>
                  <a:miter lim="800000"/>
                  <a:headEnd/>
                  <a:tailEnd/>
                </a:ln>
              </p:spPr>
              <p:txBody>
                <a:bodyPr wrap="none" lIns="0" tIns="0" rIns="0" bIns="0">
                  <a:spAutoFit/>
                </a:bodyPr>
                <a:lstStyle/>
                <a:p>
                  <a:pPr algn="l"/>
                  <a:r>
                    <a:rPr lang="en-US" sz="2600">
                      <a:solidFill>
                        <a:schemeClr val="tx2"/>
                      </a:solidFill>
                      <a:latin typeface="Symbol" pitchFamily="18" charset="2"/>
                    </a:rPr>
                    <a:t>pe</a:t>
                  </a:r>
                  <a:endParaRPr lang="en-US" sz="2400">
                    <a:solidFill>
                      <a:schemeClr val="tx2"/>
                    </a:solidFill>
                    <a:latin typeface="Times New Roman" pitchFamily="18" charset="0"/>
                  </a:endParaRPr>
                </a:p>
              </p:txBody>
            </p:sp>
            <p:sp>
              <p:nvSpPr>
                <p:cNvPr id="16434" name="Rectangle 47"/>
                <p:cNvSpPr>
                  <a:spLocks noChangeArrowheads="1"/>
                </p:cNvSpPr>
                <p:nvPr/>
              </p:nvSpPr>
              <p:spPr bwMode="auto">
                <a:xfrm>
                  <a:off x="1053" y="2233"/>
                  <a:ext cx="84" cy="202"/>
                </a:xfrm>
                <a:prstGeom prst="rect">
                  <a:avLst/>
                </a:prstGeom>
                <a:noFill/>
                <a:ln w="9525">
                  <a:noFill/>
                  <a:miter lim="800000"/>
                  <a:headEnd/>
                  <a:tailEnd/>
                </a:ln>
              </p:spPr>
              <p:txBody>
                <a:bodyPr wrap="none" lIns="0" tIns="0" rIns="0" bIns="0">
                  <a:spAutoFit/>
                </a:bodyPr>
                <a:lstStyle/>
                <a:p>
                  <a:pPr algn="l"/>
                  <a:r>
                    <a:rPr lang="en-US" sz="2100">
                      <a:solidFill>
                        <a:schemeClr val="tx2"/>
                      </a:solidFill>
                      <a:latin typeface="Times New Roman" pitchFamily="18" charset="0"/>
                    </a:rPr>
                    <a:t>0</a:t>
                  </a:r>
                  <a:endParaRPr lang="en-US" sz="2400">
                    <a:solidFill>
                      <a:schemeClr val="tx2"/>
                    </a:solidFill>
                    <a:latin typeface="Times New Roman" pitchFamily="18" charset="0"/>
                  </a:endParaRPr>
                </a:p>
              </p:txBody>
            </p:sp>
            <p:sp>
              <p:nvSpPr>
                <p:cNvPr id="16435" name="Line 48"/>
                <p:cNvSpPr>
                  <a:spLocks noChangeShapeType="1"/>
                </p:cNvSpPr>
                <p:nvPr/>
              </p:nvSpPr>
              <p:spPr bwMode="auto">
                <a:xfrm>
                  <a:off x="785" y="2093"/>
                  <a:ext cx="357" cy="1"/>
                </a:xfrm>
                <a:prstGeom prst="line">
                  <a:avLst/>
                </a:prstGeom>
                <a:noFill/>
                <a:ln w="14351">
                  <a:solidFill>
                    <a:schemeClr val="tx2"/>
                  </a:solidFill>
                  <a:round/>
                  <a:headEnd/>
                  <a:tailEnd/>
                </a:ln>
              </p:spPr>
              <p:txBody>
                <a:bodyPr/>
                <a:lstStyle/>
                <a:p>
                  <a:endParaRPr lang="en-US"/>
                </a:p>
              </p:txBody>
            </p:sp>
            <p:sp>
              <p:nvSpPr>
                <p:cNvPr id="16436" name="Rectangle 49"/>
                <p:cNvSpPr>
                  <a:spLocks noChangeArrowheads="1"/>
                </p:cNvSpPr>
                <p:nvPr/>
              </p:nvSpPr>
              <p:spPr bwMode="auto">
                <a:xfrm>
                  <a:off x="1142" y="1999"/>
                  <a:ext cx="104" cy="250"/>
                </a:xfrm>
                <a:prstGeom prst="rect">
                  <a:avLst/>
                </a:prstGeom>
                <a:noFill/>
                <a:ln w="9525">
                  <a:noFill/>
                  <a:miter lim="800000"/>
                  <a:headEnd/>
                  <a:tailEnd/>
                </a:ln>
              </p:spPr>
              <p:txBody>
                <a:bodyPr wrap="none" lIns="0" tIns="0" rIns="0" bIns="0">
                  <a:spAutoFit/>
                </a:bodyPr>
                <a:lstStyle/>
                <a:p>
                  <a:pPr algn="l"/>
                  <a:r>
                    <a:rPr lang="en-US" sz="2600">
                      <a:solidFill>
                        <a:schemeClr val="tx2"/>
                      </a:solidFill>
                      <a:latin typeface="Times New Roman" pitchFamily="18" charset="0"/>
                    </a:rPr>
                    <a:t>  </a:t>
                  </a:r>
                  <a:endParaRPr lang="en-US" sz="2400">
                    <a:solidFill>
                      <a:schemeClr val="tx2"/>
                    </a:solidFill>
                    <a:latin typeface="Times New Roman" pitchFamily="18" charset="0"/>
                  </a:endParaRPr>
                </a:p>
              </p:txBody>
            </p:sp>
            <p:sp>
              <p:nvSpPr>
                <p:cNvPr id="16437" name="Rectangle 50"/>
                <p:cNvSpPr>
                  <a:spLocks noChangeArrowheads="1"/>
                </p:cNvSpPr>
                <p:nvPr/>
              </p:nvSpPr>
              <p:spPr bwMode="auto">
                <a:xfrm>
                  <a:off x="1249" y="1836"/>
                  <a:ext cx="104" cy="250"/>
                </a:xfrm>
                <a:prstGeom prst="rect">
                  <a:avLst/>
                </a:prstGeom>
                <a:noFill/>
                <a:ln w="9525">
                  <a:noFill/>
                  <a:miter lim="800000"/>
                  <a:headEnd/>
                  <a:tailEnd/>
                </a:ln>
              </p:spPr>
              <p:txBody>
                <a:bodyPr wrap="none" lIns="0" tIns="0" rIns="0" bIns="0">
                  <a:spAutoFit/>
                </a:bodyPr>
                <a:lstStyle/>
                <a:p>
                  <a:pPr algn="l"/>
                  <a:r>
                    <a:rPr lang="en-US" sz="2600" i="1">
                      <a:solidFill>
                        <a:schemeClr val="tx2"/>
                      </a:solidFill>
                      <a:latin typeface="Times New Roman" pitchFamily="18" charset="0"/>
                    </a:rPr>
                    <a:t>q</a:t>
                  </a:r>
                  <a:endParaRPr lang="en-US" sz="2400">
                    <a:solidFill>
                      <a:schemeClr val="tx2"/>
                    </a:solidFill>
                    <a:latin typeface="Times New Roman" pitchFamily="18" charset="0"/>
                  </a:endParaRPr>
                </a:p>
              </p:txBody>
            </p:sp>
            <p:sp>
              <p:nvSpPr>
                <p:cNvPr id="16438" name="Rectangle 51"/>
                <p:cNvSpPr>
                  <a:spLocks noChangeArrowheads="1"/>
                </p:cNvSpPr>
                <p:nvPr/>
              </p:nvSpPr>
              <p:spPr bwMode="auto">
                <a:xfrm>
                  <a:off x="1356" y="1917"/>
                  <a:ext cx="84" cy="202"/>
                </a:xfrm>
                <a:prstGeom prst="rect">
                  <a:avLst/>
                </a:prstGeom>
                <a:noFill/>
                <a:ln w="9525">
                  <a:noFill/>
                  <a:miter lim="800000"/>
                  <a:headEnd/>
                  <a:tailEnd/>
                </a:ln>
              </p:spPr>
              <p:txBody>
                <a:bodyPr wrap="none" lIns="0" tIns="0" rIns="0" bIns="0">
                  <a:spAutoFit/>
                </a:bodyPr>
                <a:lstStyle/>
                <a:p>
                  <a:pPr algn="l"/>
                  <a:r>
                    <a:rPr lang="en-US" sz="2100">
                      <a:solidFill>
                        <a:schemeClr val="tx2"/>
                      </a:solidFill>
                      <a:latin typeface="Times New Roman" pitchFamily="18" charset="0"/>
                    </a:rPr>
                    <a:t>1</a:t>
                  </a:r>
                  <a:endParaRPr lang="en-US" sz="2400">
                    <a:solidFill>
                      <a:schemeClr val="tx2"/>
                    </a:solidFill>
                    <a:latin typeface="Times New Roman" pitchFamily="18" charset="0"/>
                  </a:endParaRPr>
                </a:p>
              </p:txBody>
            </p:sp>
            <p:sp>
              <p:nvSpPr>
                <p:cNvPr id="16439" name="Rectangle 52"/>
                <p:cNvSpPr>
                  <a:spLocks noChangeArrowheads="1"/>
                </p:cNvSpPr>
                <p:nvPr/>
              </p:nvSpPr>
              <p:spPr bwMode="auto">
                <a:xfrm>
                  <a:off x="1446" y="1836"/>
                  <a:ext cx="104" cy="250"/>
                </a:xfrm>
                <a:prstGeom prst="rect">
                  <a:avLst/>
                </a:prstGeom>
                <a:noFill/>
                <a:ln w="9525">
                  <a:noFill/>
                  <a:miter lim="800000"/>
                  <a:headEnd/>
                  <a:tailEnd/>
                </a:ln>
              </p:spPr>
              <p:txBody>
                <a:bodyPr wrap="none" lIns="0" tIns="0" rIns="0" bIns="0">
                  <a:spAutoFit/>
                </a:bodyPr>
                <a:lstStyle/>
                <a:p>
                  <a:pPr algn="l"/>
                  <a:r>
                    <a:rPr lang="en-US" sz="2600" i="1">
                      <a:solidFill>
                        <a:schemeClr val="tx2"/>
                      </a:solidFill>
                      <a:latin typeface="Times New Roman" pitchFamily="18" charset="0"/>
                    </a:rPr>
                    <a:t>q</a:t>
                  </a:r>
                  <a:endParaRPr lang="en-US" sz="2400">
                    <a:solidFill>
                      <a:schemeClr val="tx2"/>
                    </a:solidFill>
                    <a:latin typeface="Times New Roman" pitchFamily="18" charset="0"/>
                  </a:endParaRPr>
                </a:p>
              </p:txBody>
            </p:sp>
            <p:sp>
              <p:nvSpPr>
                <p:cNvPr id="16440" name="Rectangle 53"/>
                <p:cNvSpPr>
                  <a:spLocks noChangeArrowheads="1"/>
                </p:cNvSpPr>
                <p:nvPr/>
              </p:nvSpPr>
              <p:spPr bwMode="auto">
                <a:xfrm>
                  <a:off x="1553" y="1917"/>
                  <a:ext cx="84" cy="202"/>
                </a:xfrm>
                <a:prstGeom prst="rect">
                  <a:avLst/>
                </a:prstGeom>
                <a:noFill/>
                <a:ln w="9525">
                  <a:noFill/>
                  <a:miter lim="800000"/>
                  <a:headEnd/>
                  <a:tailEnd/>
                </a:ln>
              </p:spPr>
              <p:txBody>
                <a:bodyPr wrap="none" lIns="0" tIns="0" rIns="0" bIns="0">
                  <a:spAutoFit/>
                </a:bodyPr>
                <a:lstStyle/>
                <a:p>
                  <a:pPr algn="l"/>
                  <a:r>
                    <a:rPr lang="en-US" sz="2100">
                      <a:solidFill>
                        <a:schemeClr val="tx2"/>
                      </a:solidFill>
                      <a:latin typeface="Times New Roman" pitchFamily="18" charset="0"/>
                    </a:rPr>
                    <a:t>2</a:t>
                  </a:r>
                  <a:endParaRPr lang="en-US" sz="2400">
                    <a:solidFill>
                      <a:schemeClr val="tx2"/>
                    </a:solidFill>
                    <a:latin typeface="Times New Roman" pitchFamily="18" charset="0"/>
                  </a:endParaRPr>
                </a:p>
              </p:txBody>
            </p:sp>
            <p:sp>
              <p:nvSpPr>
                <p:cNvPr id="16441" name="Rectangle 54"/>
                <p:cNvSpPr>
                  <a:spLocks noChangeArrowheads="1"/>
                </p:cNvSpPr>
                <p:nvPr/>
              </p:nvSpPr>
              <p:spPr bwMode="auto">
                <a:xfrm>
                  <a:off x="1356" y="2116"/>
                  <a:ext cx="81" cy="250"/>
                </a:xfrm>
                <a:prstGeom prst="rect">
                  <a:avLst/>
                </a:prstGeom>
                <a:noFill/>
                <a:ln w="9525">
                  <a:noFill/>
                  <a:miter lim="800000"/>
                  <a:headEnd/>
                  <a:tailEnd/>
                </a:ln>
              </p:spPr>
              <p:txBody>
                <a:bodyPr wrap="none" lIns="0" tIns="0" rIns="0" bIns="0">
                  <a:spAutoFit/>
                </a:bodyPr>
                <a:lstStyle/>
                <a:p>
                  <a:pPr algn="l"/>
                  <a:r>
                    <a:rPr lang="en-US" sz="2600" i="1">
                      <a:solidFill>
                        <a:schemeClr val="tx2"/>
                      </a:solidFill>
                      <a:latin typeface="Times New Roman" pitchFamily="18" charset="0"/>
                    </a:rPr>
                    <a:t>r</a:t>
                  </a:r>
                  <a:endParaRPr lang="en-US" sz="2400">
                    <a:solidFill>
                      <a:schemeClr val="tx2"/>
                    </a:solidFill>
                    <a:latin typeface="Times New Roman" pitchFamily="18" charset="0"/>
                  </a:endParaRPr>
                </a:p>
              </p:txBody>
            </p:sp>
            <p:sp>
              <p:nvSpPr>
                <p:cNvPr id="16442" name="Rectangle 55"/>
                <p:cNvSpPr>
                  <a:spLocks noChangeArrowheads="1"/>
                </p:cNvSpPr>
                <p:nvPr/>
              </p:nvSpPr>
              <p:spPr bwMode="auto">
                <a:xfrm>
                  <a:off x="1446" y="2116"/>
                  <a:ext cx="84" cy="202"/>
                </a:xfrm>
                <a:prstGeom prst="rect">
                  <a:avLst/>
                </a:prstGeom>
                <a:noFill/>
                <a:ln w="9525">
                  <a:noFill/>
                  <a:miter lim="800000"/>
                  <a:headEnd/>
                  <a:tailEnd/>
                </a:ln>
              </p:spPr>
              <p:txBody>
                <a:bodyPr wrap="none" lIns="0" tIns="0" rIns="0" bIns="0">
                  <a:spAutoFit/>
                </a:bodyPr>
                <a:lstStyle/>
                <a:p>
                  <a:pPr algn="l"/>
                  <a:r>
                    <a:rPr lang="en-US" sz="2100">
                      <a:solidFill>
                        <a:schemeClr val="tx2"/>
                      </a:solidFill>
                      <a:latin typeface="Times New Roman" pitchFamily="18" charset="0"/>
                    </a:rPr>
                    <a:t>2</a:t>
                  </a:r>
                  <a:endParaRPr lang="en-US" sz="2400">
                    <a:solidFill>
                      <a:schemeClr val="tx2"/>
                    </a:solidFill>
                    <a:latin typeface="Times New Roman" pitchFamily="18" charset="0"/>
                  </a:endParaRPr>
                </a:p>
              </p:txBody>
            </p:sp>
            <p:sp>
              <p:nvSpPr>
                <p:cNvPr id="16443" name="Line 56"/>
                <p:cNvSpPr>
                  <a:spLocks noChangeShapeType="1"/>
                </p:cNvSpPr>
                <p:nvPr/>
              </p:nvSpPr>
              <p:spPr bwMode="auto">
                <a:xfrm>
                  <a:off x="1249" y="2093"/>
                  <a:ext cx="393" cy="1"/>
                </a:xfrm>
                <a:prstGeom prst="line">
                  <a:avLst/>
                </a:prstGeom>
                <a:noFill/>
                <a:ln w="14351">
                  <a:solidFill>
                    <a:schemeClr val="tx2"/>
                  </a:solidFill>
                  <a:round/>
                  <a:headEnd/>
                  <a:tailEnd/>
                </a:ln>
              </p:spPr>
              <p:txBody>
                <a:bodyPr/>
                <a:lstStyle/>
                <a:p>
                  <a:endParaRPr lang="en-US"/>
                </a:p>
              </p:txBody>
            </p:sp>
            <p:sp>
              <p:nvSpPr>
                <p:cNvPr id="16444" name="Rectangle 57"/>
                <p:cNvSpPr>
                  <a:spLocks noChangeArrowheads="1"/>
                </p:cNvSpPr>
                <p:nvPr/>
              </p:nvSpPr>
              <p:spPr bwMode="auto">
                <a:xfrm>
                  <a:off x="1642" y="1999"/>
                  <a:ext cx="104" cy="250"/>
                </a:xfrm>
                <a:prstGeom prst="rect">
                  <a:avLst/>
                </a:prstGeom>
                <a:noFill/>
                <a:ln w="9525">
                  <a:noFill/>
                  <a:miter lim="800000"/>
                  <a:headEnd/>
                  <a:tailEnd/>
                </a:ln>
              </p:spPr>
              <p:txBody>
                <a:bodyPr wrap="none" lIns="0" tIns="0" rIns="0" bIns="0">
                  <a:spAutoFit/>
                </a:bodyPr>
                <a:lstStyle/>
                <a:p>
                  <a:pPr algn="l"/>
                  <a:r>
                    <a:rPr lang="en-US" sz="2600">
                      <a:solidFill>
                        <a:schemeClr val="tx2"/>
                      </a:solidFill>
                      <a:latin typeface="Times New Roman" pitchFamily="18" charset="0"/>
                    </a:rPr>
                    <a:t>  </a:t>
                  </a:r>
                  <a:endParaRPr lang="en-US" sz="2400">
                    <a:solidFill>
                      <a:schemeClr val="tx2"/>
                    </a:solidFill>
                    <a:latin typeface="Times New Roman" pitchFamily="18" charset="0"/>
                  </a:endParaRPr>
                </a:p>
              </p:txBody>
            </p:sp>
          </p:grpSp>
          <p:grpSp>
            <p:nvGrpSpPr>
              <p:cNvPr id="7" name="Group 58"/>
              <p:cNvGrpSpPr>
                <a:grpSpLocks/>
              </p:cNvGrpSpPr>
              <p:nvPr/>
            </p:nvGrpSpPr>
            <p:grpSpPr bwMode="auto">
              <a:xfrm>
                <a:off x="240" y="2410"/>
                <a:ext cx="1481" cy="486"/>
                <a:chOff x="240" y="2410"/>
                <a:chExt cx="1481" cy="486"/>
              </a:xfrm>
            </p:grpSpPr>
            <p:sp>
              <p:nvSpPr>
                <p:cNvPr id="16417" name="Rectangle 59"/>
                <p:cNvSpPr>
                  <a:spLocks noChangeArrowheads="1"/>
                </p:cNvSpPr>
                <p:nvPr/>
              </p:nvSpPr>
              <p:spPr bwMode="auto">
                <a:xfrm>
                  <a:off x="240" y="2560"/>
                  <a:ext cx="117" cy="230"/>
                </a:xfrm>
                <a:prstGeom prst="rect">
                  <a:avLst/>
                </a:prstGeom>
                <a:noFill/>
                <a:ln w="9525">
                  <a:noFill/>
                  <a:miter lim="800000"/>
                  <a:headEnd/>
                  <a:tailEnd/>
                </a:ln>
              </p:spPr>
              <p:txBody>
                <a:bodyPr wrap="none" lIns="0" tIns="0" rIns="0" bIns="0">
                  <a:spAutoFit/>
                </a:bodyPr>
                <a:lstStyle/>
                <a:p>
                  <a:pPr algn="l"/>
                  <a:r>
                    <a:rPr lang="en-US" sz="2400" i="1">
                      <a:solidFill>
                        <a:schemeClr val="tx2"/>
                      </a:solidFill>
                      <a:latin typeface="Times New Roman" pitchFamily="18" charset="0"/>
                    </a:rPr>
                    <a:t>F</a:t>
                  </a:r>
                  <a:endParaRPr lang="en-US" sz="2400">
                    <a:solidFill>
                      <a:schemeClr val="tx2"/>
                    </a:solidFill>
                    <a:latin typeface="Times New Roman" pitchFamily="18" charset="0"/>
                  </a:endParaRPr>
                </a:p>
              </p:txBody>
            </p:sp>
            <p:sp>
              <p:nvSpPr>
                <p:cNvPr id="16418" name="Rectangle 60"/>
                <p:cNvSpPr>
                  <a:spLocks noChangeArrowheads="1"/>
                </p:cNvSpPr>
                <p:nvPr/>
              </p:nvSpPr>
              <p:spPr bwMode="auto">
                <a:xfrm>
                  <a:off x="360" y="2634"/>
                  <a:ext cx="278" cy="182"/>
                </a:xfrm>
                <a:prstGeom prst="rect">
                  <a:avLst/>
                </a:prstGeom>
                <a:noFill/>
                <a:ln w="9525">
                  <a:noFill/>
                  <a:miter lim="800000"/>
                  <a:headEnd/>
                  <a:tailEnd/>
                </a:ln>
              </p:spPr>
              <p:txBody>
                <a:bodyPr wrap="none" lIns="0" tIns="0" rIns="0" bIns="0">
                  <a:spAutoFit/>
                </a:bodyPr>
                <a:lstStyle/>
                <a:p>
                  <a:pPr algn="l"/>
                  <a:r>
                    <a:rPr lang="en-US" sz="1900" i="1">
                      <a:solidFill>
                        <a:schemeClr val="tx2"/>
                      </a:solidFill>
                      <a:latin typeface="Times New Roman" pitchFamily="18" charset="0"/>
                    </a:rPr>
                    <a:t>grav</a:t>
                  </a:r>
                  <a:endParaRPr lang="en-US" sz="2400">
                    <a:solidFill>
                      <a:schemeClr val="tx2"/>
                    </a:solidFill>
                    <a:latin typeface="Times New Roman" pitchFamily="18" charset="0"/>
                  </a:endParaRPr>
                </a:p>
              </p:txBody>
            </p:sp>
            <p:sp>
              <p:nvSpPr>
                <p:cNvPr id="16419" name="Rectangle 61"/>
                <p:cNvSpPr>
                  <a:spLocks noChangeArrowheads="1"/>
                </p:cNvSpPr>
                <p:nvPr/>
              </p:nvSpPr>
              <p:spPr bwMode="auto">
                <a:xfrm>
                  <a:off x="702" y="2560"/>
                  <a:ext cx="391" cy="230"/>
                </a:xfrm>
                <a:prstGeom prst="rect">
                  <a:avLst/>
                </a:prstGeom>
                <a:noFill/>
                <a:ln w="9525">
                  <a:noFill/>
                  <a:miter lim="800000"/>
                  <a:headEnd/>
                  <a:tailEnd/>
                </a:ln>
              </p:spPr>
              <p:txBody>
                <a:bodyPr wrap="none" lIns="0" tIns="0" rIns="0" bIns="0">
                  <a:spAutoFit/>
                </a:bodyPr>
                <a:lstStyle/>
                <a:p>
                  <a:pPr algn="l"/>
                  <a:r>
                    <a:rPr lang="en-US" sz="2400">
                      <a:solidFill>
                        <a:schemeClr val="tx2"/>
                      </a:solidFill>
                      <a:latin typeface="Times New Roman" pitchFamily="18" charset="0"/>
                    </a:rPr>
                    <a:t> = </a:t>
                  </a:r>
                  <a:r>
                    <a:rPr lang="en-US" sz="2400" i="1">
                      <a:solidFill>
                        <a:schemeClr val="tx2"/>
                      </a:solidFill>
                      <a:latin typeface="Times New Roman" pitchFamily="18" charset="0"/>
                    </a:rPr>
                    <a:t>G</a:t>
                  </a:r>
                  <a:r>
                    <a:rPr lang="en-US" sz="2400">
                      <a:solidFill>
                        <a:schemeClr val="tx2"/>
                      </a:solidFill>
                      <a:latin typeface="Times New Roman" pitchFamily="18" charset="0"/>
                    </a:rPr>
                    <a:t> </a:t>
                  </a:r>
                </a:p>
              </p:txBody>
            </p:sp>
            <p:sp>
              <p:nvSpPr>
                <p:cNvPr id="16420" name="Rectangle 62"/>
                <p:cNvSpPr>
                  <a:spLocks noChangeArrowheads="1"/>
                </p:cNvSpPr>
                <p:nvPr/>
              </p:nvSpPr>
              <p:spPr bwMode="auto">
                <a:xfrm>
                  <a:off x="1103" y="2410"/>
                  <a:ext cx="139" cy="230"/>
                </a:xfrm>
                <a:prstGeom prst="rect">
                  <a:avLst/>
                </a:prstGeom>
                <a:noFill/>
                <a:ln w="9525">
                  <a:noFill/>
                  <a:miter lim="800000"/>
                  <a:headEnd/>
                  <a:tailEnd/>
                </a:ln>
              </p:spPr>
              <p:txBody>
                <a:bodyPr wrap="none" lIns="0" tIns="0" rIns="0" bIns="0">
                  <a:spAutoFit/>
                </a:bodyPr>
                <a:lstStyle/>
                <a:p>
                  <a:pPr algn="l"/>
                  <a:r>
                    <a:rPr lang="en-US" sz="2400" i="1">
                      <a:solidFill>
                        <a:schemeClr val="tx2"/>
                      </a:solidFill>
                      <a:latin typeface="Times New Roman" pitchFamily="18" charset="0"/>
                    </a:rPr>
                    <a:t>m</a:t>
                  </a:r>
                  <a:endParaRPr lang="en-US" sz="2400">
                    <a:solidFill>
                      <a:schemeClr val="tx2"/>
                    </a:solidFill>
                    <a:latin typeface="Times New Roman" pitchFamily="18" charset="0"/>
                  </a:endParaRPr>
                </a:p>
              </p:txBody>
            </p:sp>
            <p:sp>
              <p:nvSpPr>
                <p:cNvPr id="16421" name="Rectangle 63"/>
                <p:cNvSpPr>
                  <a:spLocks noChangeArrowheads="1"/>
                </p:cNvSpPr>
                <p:nvPr/>
              </p:nvSpPr>
              <p:spPr bwMode="auto">
                <a:xfrm>
                  <a:off x="1264" y="2485"/>
                  <a:ext cx="76"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1</a:t>
                  </a:r>
                  <a:endParaRPr lang="en-US" sz="2400">
                    <a:solidFill>
                      <a:schemeClr val="tx2"/>
                    </a:solidFill>
                    <a:latin typeface="Times New Roman" pitchFamily="18" charset="0"/>
                  </a:endParaRPr>
                </a:p>
              </p:txBody>
            </p:sp>
            <p:sp>
              <p:nvSpPr>
                <p:cNvPr id="16422" name="Rectangle 64"/>
                <p:cNvSpPr>
                  <a:spLocks noChangeArrowheads="1"/>
                </p:cNvSpPr>
                <p:nvPr/>
              </p:nvSpPr>
              <p:spPr bwMode="auto">
                <a:xfrm>
                  <a:off x="1364" y="2410"/>
                  <a:ext cx="139" cy="230"/>
                </a:xfrm>
                <a:prstGeom prst="rect">
                  <a:avLst/>
                </a:prstGeom>
                <a:noFill/>
                <a:ln w="9525">
                  <a:noFill/>
                  <a:miter lim="800000"/>
                  <a:headEnd/>
                  <a:tailEnd/>
                </a:ln>
              </p:spPr>
              <p:txBody>
                <a:bodyPr wrap="none" lIns="0" tIns="0" rIns="0" bIns="0">
                  <a:spAutoFit/>
                </a:bodyPr>
                <a:lstStyle/>
                <a:p>
                  <a:pPr algn="l"/>
                  <a:r>
                    <a:rPr lang="en-US" sz="2400" i="1">
                      <a:solidFill>
                        <a:schemeClr val="tx2"/>
                      </a:solidFill>
                      <a:latin typeface="Times New Roman" pitchFamily="18" charset="0"/>
                    </a:rPr>
                    <a:t>m</a:t>
                  </a:r>
                  <a:endParaRPr lang="en-US" sz="2400">
                    <a:solidFill>
                      <a:schemeClr val="tx2"/>
                    </a:solidFill>
                    <a:latin typeface="Times New Roman" pitchFamily="18" charset="0"/>
                  </a:endParaRPr>
                </a:p>
              </p:txBody>
            </p:sp>
            <p:sp>
              <p:nvSpPr>
                <p:cNvPr id="16423" name="Rectangle 65"/>
                <p:cNvSpPr>
                  <a:spLocks noChangeArrowheads="1"/>
                </p:cNvSpPr>
                <p:nvPr/>
              </p:nvSpPr>
              <p:spPr bwMode="auto">
                <a:xfrm>
                  <a:off x="1525" y="2485"/>
                  <a:ext cx="76"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2</a:t>
                  </a:r>
                  <a:endParaRPr lang="en-US" sz="2400">
                    <a:solidFill>
                      <a:schemeClr val="tx2"/>
                    </a:solidFill>
                    <a:latin typeface="Times New Roman" pitchFamily="18" charset="0"/>
                  </a:endParaRPr>
                </a:p>
              </p:txBody>
            </p:sp>
            <p:sp>
              <p:nvSpPr>
                <p:cNvPr id="16424" name="Rectangle 66"/>
                <p:cNvSpPr>
                  <a:spLocks noChangeArrowheads="1"/>
                </p:cNvSpPr>
                <p:nvPr/>
              </p:nvSpPr>
              <p:spPr bwMode="auto">
                <a:xfrm>
                  <a:off x="1264" y="2666"/>
                  <a:ext cx="75" cy="230"/>
                </a:xfrm>
                <a:prstGeom prst="rect">
                  <a:avLst/>
                </a:prstGeom>
                <a:noFill/>
                <a:ln w="9525">
                  <a:noFill/>
                  <a:miter lim="800000"/>
                  <a:headEnd/>
                  <a:tailEnd/>
                </a:ln>
              </p:spPr>
              <p:txBody>
                <a:bodyPr wrap="none" lIns="0" tIns="0" rIns="0" bIns="0">
                  <a:spAutoFit/>
                </a:bodyPr>
                <a:lstStyle/>
                <a:p>
                  <a:pPr algn="l"/>
                  <a:r>
                    <a:rPr lang="en-US" sz="2400" i="1">
                      <a:solidFill>
                        <a:schemeClr val="tx2"/>
                      </a:solidFill>
                      <a:latin typeface="Times New Roman" pitchFamily="18" charset="0"/>
                    </a:rPr>
                    <a:t>r</a:t>
                  </a:r>
                  <a:endParaRPr lang="en-US" sz="2400">
                    <a:solidFill>
                      <a:schemeClr val="tx2"/>
                    </a:solidFill>
                    <a:latin typeface="Times New Roman" pitchFamily="18" charset="0"/>
                  </a:endParaRPr>
                </a:p>
              </p:txBody>
            </p:sp>
            <p:sp>
              <p:nvSpPr>
                <p:cNvPr id="16425" name="Rectangle 67"/>
                <p:cNvSpPr>
                  <a:spLocks noChangeArrowheads="1"/>
                </p:cNvSpPr>
                <p:nvPr/>
              </p:nvSpPr>
              <p:spPr bwMode="auto">
                <a:xfrm>
                  <a:off x="1364" y="2666"/>
                  <a:ext cx="76" cy="182"/>
                </a:xfrm>
                <a:prstGeom prst="rect">
                  <a:avLst/>
                </a:prstGeom>
                <a:noFill/>
                <a:ln w="9525">
                  <a:noFill/>
                  <a:miter lim="800000"/>
                  <a:headEnd/>
                  <a:tailEnd/>
                </a:ln>
              </p:spPr>
              <p:txBody>
                <a:bodyPr wrap="none" lIns="0" tIns="0" rIns="0" bIns="0">
                  <a:spAutoFit/>
                </a:bodyPr>
                <a:lstStyle/>
                <a:p>
                  <a:pPr algn="l"/>
                  <a:r>
                    <a:rPr lang="en-US" sz="1900">
                      <a:solidFill>
                        <a:schemeClr val="tx2"/>
                      </a:solidFill>
                      <a:latin typeface="Times New Roman" pitchFamily="18" charset="0"/>
                    </a:rPr>
                    <a:t>2</a:t>
                  </a:r>
                  <a:endParaRPr lang="en-US" sz="2400">
                    <a:solidFill>
                      <a:schemeClr val="tx2"/>
                    </a:solidFill>
                    <a:latin typeface="Times New Roman" pitchFamily="18" charset="0"/>
                  </a:endParaRPr>
                </a:p>
              </p:txBody>
            </p:sp>
            <p:sp>
              <p:nvSpPr>
                <p:cNvPr id="16426" name="Line 68"/>
                <p:cNvSpPr>
                  <a:spLocks noChangeShapeType="1"/>
                </p:cNvSpPr>
                <p:nvPr/>
              </p:nvSpPr>
              <p:spPr bwMode="auto">
                <a:xfrm>
                  <a:off x="1103" y="2645"/>
                  <a:ext cx="522" cy="1"/>
                </a:xfrm>
                <a:prstGeom prst="line">
                  <a:avLst/>
                </a:prstGeom>
                <a:noFill/>
                <a:ln w="15875">
                  <a:solidFill>
                    <a:schemeClr val="tx2"/>
                  </a:solidFill>
                  <a:round/>
                  <a:headEnd/>
                  <a:tailEnd/>
                </a:ln>
              </p:spPr>
              <p:txBody>
                <a:bodyPr/>
                <a:lstStyle/>
                <a:p>
                  <a:endParaRPr lang="en-US"/>
                </a:p>
              </p:txBody>
            </p:sp>
            <p:sp>
              <p:nvSpPr>
                <p:cNvPr id="16427" name="Rectangle 69"/>
                <p:cNvSpPr>
                  <a:spLocks noChangeArrowheads="1"/>
                </p:cNvSpPr>
                <p:nvPr/>
              </p:nvSpPr>
              <p:spPr bwMode="auto">
                <a:xfrm>
                  <a:off x="1625" y="2560"/>
                  <a:ext cx="96" cy="230"/>
                </a:xfrm>
                <a:prstGeom prst="rect">
                  <a:avLst/>
                </a:prstGeom>
                <a:noFill/>
                <a:ln w="9525">
                  <a:noFill/>
                  <a:miter lim="800000"/>
                  <a:headEnd/>
                  <a:tailEnd/>
                </a:ln>
              </p:spPr>
              <p:txBody>
                <a:bodyPr wrap="none" lIns="0" tIns="0" rIns="0" bIns="0">
                  <a:spAutoFit/>
                </a:bodyPr>
                <a:lstStyle/>
                <a:p>
                  <a:pPr algn="l"/>
                  <a:r>
                    <a:rPr lang="en-US" sz="2400">
                      <a:solidFill>
                        <a:schemeClr val="tx2"/>
                      </a:solidFill>
                      <a:latin typeface="Times New Roman" pitchFamily="18" charset="0"/>
                    </a:rPr>
                    <a:t>  </a:t>
                  </a:r>
                </a:p>
              </p:txBody>
            </p:sp>
          </p:grpSp>
        </p:grpSp>
        <p:sp>
          <p:nvSpPr>
            <p:cNvPr id="16414" name="Text Box 70"/>
            <p:cNvSpPr txBox="1">
              <a:spLocks noChangeArrowheads="1"/>
            </p:cNvSpPr>
            <p:nvPr/>
          </p:nvSpPr>
          <p:spPr bwMode="auto">
            <a:xfrm>
              <a:off x="2544" y="1776"/>
              <a:ext cx="685" cy="749"/>
            </a:xfrm>
            <a:prstGeom prst="rect">
              <a:avLst/>
            </a:prstGeom>
            <a:noFill/>
            <a:ln w="9525">
              <a:noFill/>
              <a:miter lim="800000"/>
              <a:headEnd/>
              <a:tailEnd/>
            </a:ln>
          </p:spPr>
          <p:txBody>
            <a:bodyPr wrap="none">
              <a:spAutoFit/>
            </a:bodyPr>
            <a:lstStyle/>
            <a:p>
              <a:pPr algn="l"/>
              <a:r>
                <a:rPr lang="en-US" sz="7200" b="1">
                  <a:latin typeface="Symbol" pitchFamily="18" charset="2"/>
                </a:rPr>
                <a:t>®</a:t>
              </a:r>
              <a:endParaRPr lang="en-US" sz="2400">
                <a:latin typeface="Times New Roman" pitchFamily="18" charset="0"/>
              </a:endParaRPr>
            </a:p>
          </p:txBody>
        </p:sp>
      </p:grpSp>
      <p:grpSp>
        <p:nvGrpSpPr>
          <p:cNvPr id="8" name="Group 71"/>
          <p:cNvGrpSpPr>
            <a:grpSpLocks/>
          </p:cNvGrpSpPr>
          <p:nvPr/>
        </p:nvGrpSpPr>
        <p:grpSpPr bwMode="auto">
          <a:xfrm>
            <a:off x="838200" y="4564063"/>
            <a:ext cx="7415213" cy="2279650"/>
            <a:chOff x="528" y="2884"/>
            <a:chExt cx="4670" cy="1436"/>
          </a:xfrm>
        </p:grpSpPr>
        <p:grpSp>
          <p:nvGrpSpPr>
            <p:cNvPr id="9" name="Group 72"/>
            <p:cNvGrpSpPr>
              <a:grpSpLocks/>
            </p:cNvGrpSpPr>
            <p:nvPr/>
          </p:nvGrpSpPr>
          <p:grpSpPr bwMode="auto">
            <a:xfrm>
              <a:off x="528" y="2884"/>
              <a:ext cx="3936" cy="1436"/>
              <a:chOff x="528" y="2884"/>
              <a:chExt cx="3936" cy="1436"/>
            </a:xfrm>
          </p:grpSpPr>
          <p:sp>
            <p:nvSpPr>
              <p:cNvPr id="16406" name="Text Box 73"/>
              <p:cNvSpPr txBox="1">
                <a:spLocks noChangeArrowheads="1"/>
              </p:cNvSpPr>
              <p:nvPr/>
            </p:nvSpPr>
            <p:spPr bwMode="auto">
              <a:xfrm>
                <a:off x="1392" y="4032"/>
                <a:ext cx="3072" cy="288"/>
              </a:xfrm>
              <a:prstGeom prst="rect">
                <a:avLst/>
              </a:prstGeom>
              <a:noFill/>
              <a:ln w="9525">
                <a:noFill/>
                <a:miter lim="800000"/>
                <a:headEnd/>
                <a:tailEnd/>
              </a:ln>
            </p:spPr>
            <p:txBody>
              <a:bodyPr>
                <a:spAutoFit/>
              </a:bodyPr>
              <a:lstStyle/>
              <a:p>
                <a:r>
                  <a:rPr lang="en-US" sz="2400">
                    <a:solidFill>
                      <a:schemeClr val="hlink"/>
                    </a:solidFill>
                    <a:latin typeface="Arial" charset="0"/>
                  </a:rPr>
                  <a:t>* smallest charge seen in nature!</a:t>
                </a:r>
              </a:p>
            </p:txBody>
          </p:sp>
          <p:grpSp>
            <p:nvGrpSpPr>
              <p:cNvPr id="10" name="Group 74"/>
              <p:cNvGrpSpPr>
                <a:grpSpLocks/>
              </p:cNvGrpSpPr>
              <p:nvPr/>
            </p:nvGrpSpPr>
            <p:grpSpPr bwMode="auto">
              <a:xfrm>
                <a:off x="528" y="2884"/>
                <a:ext cx="2749" cy="889"/>
                <a:chOff x="528" y="2884"/>
                <a:chExt cx="2749" cy="889"/>
              </a:xfrm>
            </p:grpSpPr>
            <p:grpSp>
              <p:nvGrpSpPr>
                <p:cNvPr id="11" name="Group 75"/>
                <p:cNvGrpSpPr>
                  <a:grpSpLocks/>
                </p:cNvGrpSpPr>
                <p:nvPr/>
              </p:nvGrpSpPr>
              <p:grpSpPr bwMode="auto">
                <a:xfrm>
                  <a:off x="528" y="2884"/>
                  <a:ext cx="1829" cy="882"/>
                  <a:chOff x="528" y="2884"/>
                  <a:chExt cx="1829" cy="882"/>
                </a:xfrm>
              </p:grpSpPr>
              <p:sp>
                <p:nvSpPr>
                  <p:cNvPr id="16410" name="Text Box 76"/>
                  <p:cNvSpPr txBox="1">
                    <a:spLocks noChangeArrowheads="1"/>
                  </p:cNvSpPr>
                  <p:nvPr/>
                </p:nvSpPr>
                <p:spPr bwMode="auto">
                  <a:xfrm>
                    <a:off x="528" y="2884"/>
                    <a:ext cx="1781" cy="327"/>
                  </a:xfrm>
                  <a:prstGeom prst="rect">
                    <a:avLst/>
                  </a:prstGeom>
                  <a:noFill/>
                  <a:ln w="9525">
                    <a:noFill/>
                    <a:miter lim="800000"/>
                    <a:headEnd/>
                    <a:tailEnd/>
                  </a:ln>
                </p:spPr>
                <p:txBody>
                  <a:bodyPr wrap="none">
                    <a:spAutoFit/>
                  </a:bodyPr>
                  <a:lstStyle/>
                  <a:p>
                    <a:pPr algn="l"/>
                    <a:r>
                      <a:rPr lang="en-US" sz="2800"/>
                      <a:t>For an electron:</a:t>
                    </a:r>
                    <a:endParaRPr lang="en-US" sz="2400"/>
                  </a:p>
                </p:txBody>
              </p:sp>
              <p:sp>
                <p:nvSpPr>
                  <p:cNvPr id="16411" name="Text Box 77"/>
                  <p:cNvSpPr txBox="1">
                    <a:spLocks noChangeArrowheads="1"/>
                  </p:cNvSpPr>
                  <p:nvPr/>
                </p:nvSpPr>
                <p:spPr bwMode="auto">
                  <a:xfrm>
                    <a:off x="662" y="3238"/>
                    <a:ext cx="1678" cy="288"/>
                  </a:xfrm>
                  <a:prstGeom prst="rect">
                    <a:avLst/>
                  </a:prstGeom>
                  <a:noFill/>
                  <a:ln w="9525">
                    <a:noFill/>
                    <a:miter lim="800000"/>
                    <a:headEnd/>
                    <a:tailEnd/>
                  </a:ln>
                </p:spPr>
                <p:txBody>
                  <a:bodyPr wrap="none">
                    <a:spAutoFit/>
                  </a:bodyPr>
                  <a:lstStyle/>
                  <a:p>
                    <a:pPr algn="l"/>
                    <a:r>
                      <a:rPr lang="en-US" sz="2400">
                        <a:solidFill>
                          <a:schemeClr val="hlink"/>
                        </a:solidFill>
                        <a:latin typeface="Times New Roman" pitchFamily="18" charset="0"/>
                      </a:rPr>
                      <a:t>*</a:t>
                    </a:r>
                    <a:r>
                      <a:rPr lang="en-US" sz="2400">
                        <a:latin typeface="Times New Roman" pitchFamily="18" charset="0"/>
                      </a:rPr>
                      <a:t> |</a:t>
                    </a:r>
                    <a:r>
                      <a:rPr lang="en-US" sz="2400" i="1">
                        <a:latin typeface="Times New Roman" pitchFamily="18" charset="0"/>
                      </a:rPr>
                      <a:t>q|</a:t>
                    </a:r>
                    <a:r>
                      <a:rPr lang="en-US" sz="2400">
                        <a:latin typeface="Times New Roman" pitchFamily="18" charset="0"/>
                      </a:rPr>
                      <a:t> = 1.6 </a:t>
                    </a:r>
                    <a:r>
                      <a:rPr lang="en-US" sz="2400">
                        <a:latin typeface="Symbol" pitchFamily="18" charset="2"/>
                      </a:rPr>
                      <a:t>´</a:t>
                    </a:r>
                    <a:r>
                      <a:rPr lang="en-US" sz="2400">
                        <a:latin typeface="Times New Roman" pitchFamily="18" charset="0"/>
                      </a:rPr>
                      <a:t> 10</a:t>
                    </a:r>
                    <a:r>
                      <a:rPr lang="en-US" sz="2400" baseline="30000">
                        <a:latin typeface="Times New Roman" pitchFamily="18" charset="0"/>
                      </a:rPr>
                      <a:t>-19</a:t>
                    </a:r>
                    <a:r>
                      <a:rPr lang="en-US" sz="2400">
                        <a:latin typeface="Times New Roman" pitchFamily="18" charset="0"/>
                      </a:rPr>
                      <a:t>  C</a:t>
                    </a:r>
                  </a:p>
                </p:txBody>
              </p:sp>
              <p:sp>
                <p:nvSpPr>
                  <p:cNvPr id="16412" name="Text Box 78"/>
                  <p:cNvSpPr txBox="1">
                    <a:spLocks noChangeArrowheads="1"/>
                  </p:cNvSpPr>
                  <p:nvPr/>
                </p:nvSpPr>
                <p:spPr bwMode="auto">
                  <a:xfrm>
                    <a:off x="806" y="3478"/>
                    <a:ext cx="1551" cy="288"/>
                  </a:xfrm>
                  <a:prstGeom prst="rect">
                    <a:avLst/>
                  </a:prstGeom>
                  <a:noFill/>
                  <a:ln w="9525">
                    <a:noFill/>
                    <a:miter lim="800000"/>
                    <a:headEnd/>
                    <a:tailEnd/>
                  </a:ln>
                </p:spPr>
                <p:txBody>
                  <a:bodyPr wrap="none">
                    <a:spAutoFit/>
                  </a:bodyPr>
                  <a:lstStyle/>
                  <a:p>
                    <a:pPr algn="l"/>
                    <a:r>
                      <a:rPr lang="en-US" sz="2400" i="1">
                        <a:latin typeface="Times New Roman" pitchFamily="18" charset="0"/>
                      </a:rPr>
                      <a:t>m</a:t>
                    </a:r>
                    <a:r>
                      <a:rPr lang="en-US" sz="2400">
                        <a:latin typeface="Times New Roman" pitchFamily="18" charset="0"/>
                      </a:rPr>
                      <a:t> = 9.1 </a:t>
                    </a:r>
                    <a:r>
                      <a:rPr lang="en-US" sz="2400">
                        <a:latin typeface="Symbol" pitchFamily="18" charset="2"/>
                      </a:rPr>
                      <a:t>´</a:t>
                    </a:r>
                    <a:r>
                      <a:rPr lang="en-US" sz="2400">
                        <a:latin typeface="Times New Roman" pitchFamily="18" charset="0"/>
                      </a:rPr>
                      <a:t> 10</a:t>
                    </a:r>
                    <a:r>
                      <a:rPr lang="en-US" sz="2400" baseline="30000">
                        <a:latin typeface="Times New Roman" pitchFamily="18" charset="0"/>
                      </a:rPr>
                      <a:t>-31</a:t>
                    </a:r>
                    <a:r>
                      <a:rPr lang="en-US" sz="2400">
                        <a:latin typeface="Times New Roman" pitchFamily="18" charset="0"/>
                      </a:rPr>
                      <a:t>  kg</a:t>
                    </a:r>
                  </a:p>
                </p:txBody>
              </p:sp>
            </p:grpSp>
            <p:sp>
              <p:nvSpPr>
                <p:cNvPr id="16409" name="Rectangle 79"/>
                <p:cNvSpPr>
                  <a:spLocks noChangeArrowheads="1"/>
                </p:cNvSpPr>
                <p:nvPr/>
              </p:nvSpPr>
              <p:spPr bwMode="auto">
                <a:xfrm>
                  <a:off x="2592" y="3024"/>
                  <a:ext cx="685" cy="749"/>
                </a:xfrm>
                <a:prstGeom prst="rect">
                  <a:avLst/>
                </a:prstGeom>
                <a:noFill/>
                <a:ln w="9525">
                  <a:noFill/>
                  <a:miter lim="800000"/>
                  <a:headEnd/>
                  <a:tailEnd/>
                </a:ln>
              </p:spPr>
              <p:txBody>
                <a:bodyPr wrap="none">
                  <a:spAutoFit/>
                </a:bodyPr>
                <a:lstStyle/>
                <a:p>
                  <a:pPr algn="l"/>
                  <a:r>
                    <a:rPr lang="en-US" sz="7200" b="1">
                      <a:latin typeface="Symbol" pitchFamily="18" charset="2"/>
                    </a:rPr>
                    <a:t>®</a:t>
                  </a:r>
                </a:p>
              </p:txBody>
            </p:sp>
          </p:grpSp>
        </p:grpSp>
        <p:grpSp>
          <p:nvGrpSpPr>
            <p:cNvPr id="12" name="Group 80"/>
            <p:cNvGrpSpPr>
              <a:grpSpLocks/>
            </p:cNvGrpSpPr>
            <p:nvPr/>
          </p:nvGrpSpPr>
          <p:grpSpPr bwMode="auto">
            <a:xfrm>
              <a:off x="3648" y="3216"/>
              <a:ext cx="1550" cy="553"/>
              <a:chOff x="3620" y="3168"/>
              <a:chExt cx="1550" cy="553"/>
            </a:xfrm>
          </p:grpSpPr>
          <p:sp>
            <p:nvSpPr>
              <p:cNvPr id="16393" name="Line 81"/>
              <p:cNvSpPr>
                <a:spLocks noChangeShapeType="1"/>
              </p:cNvSpPr>
              <p:nvPr/>
            </p:nvSpPr>
            <p:spPr bwMode="auto">
              <a:xfrm>
                <a:off x="3620" y="3418"/>
                <a:ext cx="410" cy="1"/>
              </a:xfrm>
              <a:prstGeom prst="line">
                <a:avLst/>
              </a:prstGeom>
              <a:noFill/>
              <a:ln w="7938">
                <a:solidFill>
                  <a:schemeClr val="tx2"/>
                </a:solidFill>
                <a:round/>
                <a:headEnd/>
                <a:tailEnd/>
              </a:ln>
            </p:spPr>
            <p:txBody>
              <a:bodyPr/>
              <a:lstStyle/>
              <a:p>
                <a:endParaRPr lang="en-US"/>
              </a:p>
            </p:txBody>
          </p:sp>
          <p:sp>
            <p:nvSpPr>
              <p:cNvPr id="16394" name="Rectangle 82"/>
              <p:cNvSpPr>
                <a:spLocks noChangeArrowheads="1"/>
              </p:cNvSpPr>
              <p:nvPr/>
            </p:nvSpPr>
            <p:spPr bwMode="auto">
              <a:xfrm>
                <a:off x="3644" y="3168"/>
                <a:ext cx="122" cy="240"/>
              </a:xfrm>
              <a:prstGeom prst="rect">
                <a:avLst/>
              </a:prstGeom>
              <a:noFill/>
              <a:ln w="9525">
                <a:noFill/>
                <a:miter lim="800000"/>
                <a:headEnd/>
                <a:tailEnd/>
              </a:ln>
            </p:spPr>
            <p:txBody>
              <a:bodyPr wrap="none" lIns="0" tIns="0" rIns="0" bIns="0">
                <a:spAutoFit/>
              </a:bodyPr>
              <a:lstStyle/>
              <a:p>
                <a:pPr algn="l"/>
                <a:r>
                  <a:rPr lang="en-US" sz="2500" i="1">
                    <a:solidFill>
                      <a:schemeClr val="tx2"/>
                    </a:solidFill>
                    <a:latin typeface="Times New Roman" pitchFamily="18" charset="0"/>
                  </a:rPr>
                  <a:t>F</a:t>
                </a:r>
                <a:endParaRPr lang="en-US" sz="2400" i="1">
                  <a:solidFill>
                    <a:schemeClr val="tx2"/>
                  </a:solidFill>
                  <a:latin typeface="Times New Roman" pitchFamily="18" charset="0"/>
                </a:endParaRPr>
              </a:p>
            </p:txBody>
          </p:sp>
          <p:sp>
            <p:nvSpPr>
              <p:cNvPr id="16395" name="Rectangle 83"/>
              <p:cNvSpPr>
                <a:spLocks noChangeArrowheads="1"/>
              </p:cNvSpPr>
              <p:nvPr/>
            </p:nvSpPr>
            <p:spPr bwMode="auto">
              <a:xfrm>
                <a:off x="3630" y="3444"/>
                <a:ext cx="122" cy="240"/>
              </a:xfrm>
              <a:prstGeom prst="rect">
                <a:avLst/>
              </a:prstGeom>
              <a:noFill/>
              <a:ln w="9525">
                <a:noFill/>
                <a:miter lim="800000"/>
                <a:headEnd/>
                <a:tailEnd/>
              </a:ln>
            </p:spPr>
            <p:txBody>
              <a:bodyPr wrap="none" lIns="0" tIns="0" rIns="0" bIns="0">
                <a:spAutoFit/>
              </a:bodyPr>
              <a:lstStyle/>
              <a:p>
                <a:pPr algn="l"/>
                <a:r>
                  <a:rPr lang="en-US" sz="2500" i="1">
                    <a:solidFill>
                      <a:schemeClr val="tx2"/>
                    </a:solidFill>
                    <a:latin typeface="Times New Roman" pitchFamily="18" charset="0"/>
                  </a:rPr>
                  <a:t>F</a:t>
                </a:r>
                <a:endParaRPr lang="en-US" sz="2400">
                  <a:solidFill>
                    <a:schemeClr val="tx2"/>
                  </a:solidFill>
                  <a:latin typeface="Times New Roman" pitchFamily="18" charset="0"/>
                </a:endParaRPr>
              </a:p>
            </p:txBody>
          </p:sp>
          <p:sp>
            <p:nvSpPr>
              <p:cNvPr id="16396" name="Rectangle 84"/>
              <p:cNvSpPr>
                <a:spLocks noChangeArrowheads="1"/>
              </p:cNvSpPr>
              <p:nvPr/>
            </p:nvSpPr>
            <p:spPr bwMode="auto">
              <a:xfrm>
                <a:off x="3734" y="3253"/>
                <a:ext cx="257" cy="192"/>
              </a:xfrm>
              <a:prstGeom prst="rect">
                <a:avLst/>
              </a:prstGeom>
              <a:noFill/>
              <a:ln w="9525">
                <a:noFill/>
                <a:miter lim="800000"/>
                <a:headEnd/>
                <a:tailEnd/>
              </a:ln>
            </p:spPr>
            <p:txBody>
              <a:bodyPr wrap="none" lIns="0" tIns="0" rIns="0" bIns="0">
                <a:spAutoFit/>
              </a:bodyPr>
              <a:lstStyle/>
              <a:p>
                <a:pPr algn="l"/>
                <a:r>
                  <a:rPr lang="en-US" sz="2000">
                    <a:solidFill>
                      <a:schemeClr val="tx2"/>
                    </a:solidFill>
                    <a:latin typeface="Times New Roman" pitchFamily="18" charset="0"/>
                  </a:rPr>
                  <a:t>elec</a:t>
                </a:r>
                <a:endParaRPr lang="en-US" sz="2400">
                  <a:solidFill>
                    <a:schemeClr val="tx2"/>
                  </a:solidFill>
                  <a:latin typeface="Times New Roman" pitchFamily="18" charset="0"/>
                </a:endParaRPr>
              </a:p>
            </p:txBody>
          </p:sp>
          <p:sp>
            <p:nvSpPr>
              <p:cNvPr id="16397" name="Rectangle 85"/>
              <p:cNvSpPr>
                <a:spLocks noChangeArrowheads="1"/>
              </p:cNvSpPr>
              <p:nvPr/>
            </p:nvSpPr>
            <p:spPr bwMode="auto">
              <a:xfrm>
                <a:off x="3720" y="3529"/>
                <a:ext cx="284" cy="192"/>
              </a:xfrm>
              <a:prstGeom prst="rect">
                <a:avLst/>
              </a:prstGeom>
              <a:noFill/>
              <a:ln w="9525">
                <a:noFill/>
                <a:miter lim="800000"/>
                <a:headEnd/>
                <a:tailEnd/>
              </a:ln>
            </p:spPr>
            <p:txBody>
              <a:bodyPr wrap="none" lIns="0" tIns="0" rIns="0" bIns="0">
                <a:spAutoFit/>
              </a:bodyPr>
              <a:lstStyle/>
              <a:p>
                <a:pPr algn="l"/>
                <a:r>
                  <a:rPr lang="en-US" sz="2000">
                    <a:solidFill>
                      <a:schemeClr val="tx2"/>
                    </a:solidFill>
                    <a:latin typeface="Times New Roman" pitchFamily="18" charset="0"/>
                  </a:rPr>
                  <a:t>grav</a:t>
                </a:r>
                <a:endParaRPr lang="en-US" sz="2400">
                  <a:solidFill>
                    <a:schemeClr val="tx2"/>
                  </a:solidFill>
                  <a:latin typeface="Times New Roman" pitchFamily="18" charset="0"/>
                </a:endParaRPr>
              </a:p>
            </p:txBody>
          </p:sp>
          <p:sp>
            <p:nvSpPr>
              <p:cNvPr id="16398" name="Rectangle 86"/>
              <p:cNvSpPr>
                <a:spLocks noChangeArrowheads="1"/>
              </p:cNvSpPr>
              <p:nvPr/>
            </p:nvSpPr>
            <p:spPr bwMode="auto">
              <a:xfrm>
                <a:off x="4084" y="3267"/>
                <a:ext cx="110" cy="240"/>
              </a:xfrm>
              <a:prstGeom prst="rect">
                <a:avLst/>
              </a:prstGeom>
              <a:noFill/>
              <a:ln w="9525">
                <a:noFill/>
                <a:miter lim="800000"/>
                <a:headEnd/>
                <a:tailEnd/>
              </a:ln>
            </p:spPr>
            <p:txBody>
              <a:bodyPr wrap="none" lIns="0" tIns="0" rIns="0" bIns="0">
                <a:spAutoFit/>
              </a:bodyPr>
              <a:lstStyle/>
              <a:p>
                <a:pPr algn="l"/>
                <a:r>
                  <a:rPr lang="en-US" sz="2500">
                    <a:solidFill>
                      <a:schemeClr val="tx2"/>
                    </a:solidFill>
                    <a:latin typeface="Symbol" pitchFamily="18" charset="2"/>
                  </a:rPr>
                  <a:t>=</a:t>
                </a:r>
                <a:endParaRPr lang="en-US" sz="2400">
                  <a:solidFill>
                    <a:schemeClr val="tx2"/>
                  </a:solidFill>
                  <a:latin typeface="Times New Roman" pitchFamily="18" charset="0"/>
                </a:endParaRPr>
              </a:p>
            </p:txBody>
          </p:sp>
          <p:sp>
            <p:nvSpPr>
              <p:cNvPr id="16399" name="Rectangle 87"/>
              <p:cNvSpPr>
                <a:spLocks noChangeArrowheads="1"/>
              </p:cNvSpPr>
              <p:nvPr/>
            </p:nvSpPr>
            <p:spPr bwMode="auto">
              <a:xfrm>
                <a:off x="4574" y="3267"/>
                <a:ext cx="110" cy="240"/>
              </a:xfrm>
              <a:prstGeom prst="rect">
                <a:avLst/>
              </a:prstGeom>
              <a:noFill/>
              <a:ln w="9525">
                <a:noFill/>
                <a:miter lim="800000"/>
                <a:headEnd/>
                <a:tailEnd/>
              </a:ln>
            </p:spPr>
            <p:txBody>
              <a:bodyPr wrap="none" lIns="0" tIns="0" rIns="0" bIns="0">
                <a:spAutoFit/>
              </a:bodyPr>
              <a:lstStyle/>
              <a:p>
                <a:pPr algn="l"/>
                <a:r>
                  <a:rPr lang="en-US" sz="2500">
                    <a:solidFill>
                      <a:schemeClr val="tx2"/>
                    </a:solidFill>
                    <a:latin typeface="Symbol" pitchFamily="18" charset="2"/>
                  </a:rPr>
                  <a:t>´</a:t>
                </a:r>
                <a:endParaRPr lang="en-US" sz="2400">
                  <a:solidFill>
                    <a:schemeClr val="tx2"/>
                  </a:solidFill>
                  <a:latin typeface="Times New Roman" pitchFamily="18" charset="0"/>
                </a:endParaRPr>
              </a:p>
            </p:txBody>
          </p:sp>
          <p:sp>
            <p:nvSpPr>
              <p:cNvPr id="16400" name="Rectangle 88"/>
              <p:cNvSpPr>
                <a:spLocks noChangeArrowheads="1"/>
              </p:cNvSpPr>
              <p:nvPr/>
            </p:nvSpPr>
            <p:spPr bwMode="auto">
              <a:xfrm>
                <a:off x="4914" y="3217"/>
                <a:ext cx="88" cy="192"/>
              </a:xfrm>
              <a:prstGeom prst="rect">
                <a:avLst/>
              </a:prstGeom>
              <a:noFill/>
              <a:ln w="9525">
                <a:noFill/>
                <a:miter lim="800000"/>
                <a:headEnd/>
                <a:tailEnd/>
              </a:ln>
            </p:spPr>
            <p:txBody>
              <a:bodyPr wrap="none" lIns="0" tIns="0" rIns="0" bIns="0">
                <a:spAutoFit/>
              </a:bodyPr>
              <a:lstStyle/>
              <a:p>
                <a:pPr algn="l"/>
                <a:r>
                  <a:rPr lang="en-US" sz="2000">
                    <a:solidFill>
                      <a:schemeClr val="tx2"/>
                    </a:solidFill>
                    <a:latin typeface="Symbol" pitchFamily="18" charset="2"/>
                  </a:rPr>
                  <a:t>+</a:t>
                </a:r>
                <a:endParaRPr lang="en-US" sz="2400">
                  <a:solidFill>
                    <a:schemeClr val="tx2"/>
                  </a:solidFill>
                  <a:latin typeface="Times New Roman" pitchFamily="18" charset="0"/>
                </a:endParaRPr>
              </a:p>
            </p:txBody>
          </p:sp>
          <p:sp>
            <p:nvSpPr>
              <p:cNvPr id="16401" name="Rectangle 89"/>
              <p:cNvSpPr>
                <a:spLocks noChangeArrowheads="1"/>
              </p:cNvSpPr>
              <p:nvPr/>
            </p:nvSpPr>
            <p:spPr bwMode="auto">
              <a:xfrm>
                <a:off x="4230" y="3290"/>
                <a:ext cx="100" cy="240"/>
              </a:xfrm>
              <a:prstGeom prst="rect">
                <a:avLst/>
              </a:prstGeom>
              <a:noFill/>
              <a:ln w="9525">
                <a:noFill/>
                <a:miter lim="800000"/>
                <a:headEnd/>
                <a:tailEnd/>
              </a:ln>
            </p:spPr>
            <p:txBody>
              <a:bodyPr wrap="none" lIns="0" tIns="0" rIns="0" bIns="0">
                <a:spAutoFit/>
              </a:bodyPr>
              <a:lstStyle/>
              <a:p>
                <a:pPr algn="l"/>
                <a:r>
                  <a:rPr lang="en-US" sz="2500">
                    <a:solidFill>
                      <a:schemeClr val="tx2"/>
                    </a:solidFill>
                    <a:latin typeface="Times New Roman" pitchFamily="18" charset="0"/>
                  </a:rPr>
                  <a:t>4</a:t>
                </a:r>
                <a:endParaRPr lang="en-US" sz="2400">
                  <a:solidFill>
                    <a:schemeClr val="tx2"/>
                  </a:solidFill>
                  <a:latin typeface="Times New Roman" pitchFamily="18" charset="0"/>
                </a:endParaRPr>
              </a:p>
            </p:txBody>
          </p:sp>
          <p:sp>
            <p:nvSpPr>
              <p:cNvPr id="16402" name="Rectangle 90"/>
              <p:cNvSpPr>
                <a:spLocks noChangeArrowheads="1"/>
              </p:cNvSpPr>
              <p:nvPr/>
            </p:nvSpPr>
            <p:spPr bwMode="auto">
              <a:xfrm>
                <a:off x="4350" y="3290"/>
                <a:ext cx="192" cy="230"/>
              </a:xfrm>
              <a:prstGeom prst="rect">
                <a:avLst/>
              </a:prstGeom>
              <a:noFill/>
              <a:ln w="9525">
                <a:noFill/>
                <a:miter lim="800000"/>
                <a:headEnd/>
                <a:tailEnd/>
              </a:ln>
            </p:spPr>
            <p:txBody>
              <a:bodyPr wrap="none" lIns="0" tIns="0" rIns="0" bIns="0">
                <a:spAutoFit/>
              </a:bodyPr>
              <a:lstStyle/>
              <a:p>
                <a:pPr algn="l"/>
                <a:r>
                  <a:rPr lang="en-US" sz="2400">
                    <a:solidFill>
                      <a:schemeClr val="tx2"/>
                    </a:solidFill>
                    <a:latin typeface="Times New Roman" pitchFamily="18" charset="0"/>
                  </a:rPr>
                  <a:t>17</a:t>
                </a:r>
              </a:p>
            </p:txBody>
          </p:sp>
          <p:sp>
            <p:nvSpPr>
              <p:cNvPr id="16403" name="Rectangle 91"/>
              <p:cNvSpPr>
                <a:spLocks noChangeArrowheads="1"/>
              </p:cNvSpPr>
              <p:nvPr/>
            </p:nvSpPr>
            <p:spPr bwMode="auto">
              <a:xfrm>
                <a:off x="4708" y="3290"/>
                <a:ext cx="200" cy="240"/>
              </a:xfrm>
              <a:prstGeom prst="rect">
                <a:avLst/>
              </a:prstGeom>
              <a:noFill/>
              <a:ln w="9525">
                <a:noFill/>
                <a:miter lim="800000"/>
                <a:headEnd/>
                <a:tailEnd/>
              </a:ln>
            </p:spPr>
            <p:txBody>
              <a:bodyPr wrap="none" lIns="0" tIns="0" rIns="0" bIns="0">
                <a:spAutoFit/>
              </a:bodyPr>
              <a:lstStyle/>
              <a:p>
                <a:pPr algn="l"/>
                <a:r>
                  <a:rPr lang="en-US" sz="2500">
                    <a:solidFill>
                      <a:schemeClr val="tx2"/>
                    </a:solidFill>
                    <a:latin typeface="Times New Roman" pitchFamily="18" charset="0"/>
                  </a:rPr>
                  <a:t>10</a:t>
                </a:r>
                <a:endParaRPr lang="en-US" sz="2400">
                  <a:solidFill>
                    <a:schemeClr val="tx2"/>
                  </a:solidFill>
                  <a:latin typeface="Times New Roman" pitchFamily="18" charset="0"/>
                </a:endParaRPr>
              </a:p>
            </p:txBody>
          </p:sp>
          <p:sp>
            <p:nvSpPr>
              <p:cNvPr id="16404" name="Rectangle 92"/>
              <p:cNvSpPr>
                <a:spLocks noChangeArrowheads="1"/>
              </p:cNvSpPr>
              <p:nvPr/>
            </p:nvSpPr>
            <p:spPr bwMode="auto">
              <a:xfrm>
                <a:off x="5010" y="3235"/>
                <a:ext cx="160" cy="192"/>
              </a:xfrm>
              <a:prstGeom prst="rect">
                <a:avLst/>
              </a:prstGeom>
              <a:noFill/>
              <a:ln w="9525">
                <a:noFill/>
                <a:miter lim="800000"/>
                <a:headEnd/>
                <a:tailEnd/>
              </a:ln>
            </p:spPr>
            <p:txBody>
              <a:bodyPr wrap="none" lIns="0" tIns="0" rIns="0" bIns="0">
                <a:spAutoFit/>
              </a:bodyPr>
              <a:lstStyle/>
              <a:p>
                <a:pPr algn="l"/>
                <a:r>
                  <a:rPr lang="en-US" sz="2000">
                    <a:solidFill>
                      <a:schemeClr val="tx2"/>
                    </a:solidFill>
                    <a:latin typeface="Times New Roman" pitchFamily="18" charset="0"/>
                  </a:rPr>
                  <a:t>42</a:t>
                </a:r>
                <a:endParaRPr lang="en-US" sz="2400">
                  <a:solidFill>
                    <a:schemeClr val="tx2"/>
                  </a:solidFill>
                  <a:latin typeface="Times New Roman" pitchFamily="18" charset="0"/>
                </a:endParaRPr>
              </a:p>
            </p:txBody>
          </p:sp>
          <p:sp>
            <p:nvSpPr>
              <p:cNvPr id="16405" name="Rectangle 93"/>
              <p:cNvSpPr>
                <a:spLocks noChangeArrowheads="1"/>
              </p:cNvSpPr>
              <p:nvPr/>
            </p:nvSpPr>
            <p:spPr bwMode="auto">
              <a:xfrm>
                <a:off x="4309" y="3290"/>
                <a:ext cx="50" cy="240"/>
              </a:xfrm>
              <a:prstGeom prst="rect">
                <a:avLst/>
              </a:prstGeom>
              <a:noFill/>
              <a:ln w="9525">
                <a:noFill/>
                <a:miter lim="800000"/>
                <a:headEnd/>
                <a:tailEnd/>
              </a:ln>
            </p:spPr>
            <p:txBody>
              <a:bodyPr wrap="none" lIns="0" tIns="0" rIns="0" bIns="0">
                <a:spAutoFit/>
              </a:bodyPr>
              <a:lstStyle/>
              <a:p>
                <a:pPr algn="l"/>
                <a:r>
                  <a:rPr lang="en-US" sz="2500">
                    <a:solidFill>
                      <a:schemeClr val="tx2"/>
                    </a:solidFill>
                    <a:latin typeface="Times New Roman" pitchFamily="18" charset="0"/>
                  </a:rPr>
                  <a:t>.</a:t>
                </a:r>
                <a:endParaRPr lang="en-US" sz="2400">
                  <a:solidFill>
                    <a:schemeClr val="tx2"/>
                  </a:solidFill>
                  <a:latin typeface="Times New Roman" pitchFamily="18" charset="0"/>
                </a:endParaRPr>
              </a:p>
            </p:txBody>
          </p:sp>
        </p:grpSp>
      </p:grpSp>
    </p:spTree>
    <p:custDataLst>
      <p:tags r:id="rId1"/>
    </p:custData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1"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slide(fromTop)">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153400" cy="990600"/>
          </a:xfrm>
        </p:spPr>
        <p:txBody>
          <a:bodyPr>
            <a:normAutofit fontScale="90000"/>
          </a:bodyPr>
          <a:lstStyle/>
          <a:p>
            <a:pPr algn="l"/>
            <a:r>
              <a:rPr lang="en-US" sz="3200" dirty="0" smtClean="0"/>
              <a:t>In the picture below, what is the direction of the force on the proton due to the electron?</a:t>
            </a:r>
            <a:endParaRPr lang="en-US" sz="3200" dirty="0"/>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819516227"/>
              </p:ext>
            </p:extLst>
          </p:nvPr>
        </p:nvGraphicFramePr>
        <p:xfrm>
          <a:off x="5486400" y="2751136"/>
          <a:ext cx="3594100" cy="4043363"/>
        </p:xfrm>
        <a:graphic>
          <a:graphicData uri="http://schemas.openxmlformats.org/presentationml/2006/ole">
            <mc:AlternateContent xmlns:mc="http://schemas.openxmlformats.org/markup-compatibility/2006">
              <mc:Choice xmlns:v="urn:schemas-microsoft-com:vml" Requires="v">
                <p:oleObj spid="_x0000_s3088" name="Chart" r:id="rId6" imgW="4572000" imgH="5143500" progId="MSGraph.Chart.8">
                  <p:embed followColorScheme="full"/>
                </p:oleObj>
              </mc:Choice>
              <mc:Fallback>
                <p:oleObj name="Chart" r:id="rId6" imgW="4572000" imgH="5143500" progId="MSGraph.Chart.8">
                  <p:embed followColorScheme="full"/>
                  <p:pic>
                    <p:nvPicPr>
                      <p:cNvPr id="0" name="TPChart"/>
                      <p:cNvPicPr>
                        <a:picLocks noChangeAspect="1" noChangeArrowheads="1"/>
                      </p:cNvPicPr>
                      <p:nvPr/>
                    </p:nvPicPr>
                    <p:blipFill>
                      <a:blip r:embed="rId7"/>
                      <a:srcRect/>
                      <a:stretch>
                        <a:fillRect/>
                      </a:stretch>
                    </p:blipFill>
                    <p:spPr bwMode="auto">
                      <a:xfrm>
                        <a:off x="5486400" y="2751136"/>
                        <a:ext cx="3594100" cy="4043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PAnswers"/>
          <p:cNvSpPr>
            <a:spLocks noGrp="1"/>
          </p:cNvSpPr>
          <p:nvPr>
            <p:ph type="body" idx="1"/>
            <p:custDataLst>
              <p:tags r:id="rId4"/>
            </p:custDataLst>
          </p:nvPr>
        </p:nvSpPr>
        <p:spPr>
          <a:xfrm>
            <a:off x="457200" y="1600200"/>
            <a:ext cx="4114800" cy="4876800"/>
          </a:xfrm>
        </p:spPr>
        <p:txBody>
          <a:bodyPr>
            <a:noAutofit/>
          </a:bodyPr>
          <a:lstStyle/>
          <a:p>
            <a:pPr marL="514350" indent="-514350">
              <a:spcAft>
                <a:spcPts val="0"/>
              </a:spcAft>
              <a:buAutoNum type="arabicPeriod"/>
            </a:pPr>
            <a:r>
              <a:rPr lang="en-US" dirty="0" smtClean="0"/>
              <a:t>Left</a:t>
            </a:r>
          </a:p>
          <a:p>
            <a:pPr marL="514350" indent="-514350">
              <a:spcAft>
                <a:spcPts val="0"/>
              </a:spcAft>
              <a:buAutoNum type="arabicPeriod"/>
            </a:pPr>
            <a:r>
              <a:rPr lang="en-US" dirty="0" smtClean="0"/>
              <a:t>Right</a:t>
            </a:r>
          </a:p>
          <a:p>
            <a:pPr marL="514350" indent="-514350">
              <a:spcAft>
                <a:spcPts val="0"/>
              </a:spcAft>
              <a:buAutoNum type="arabicPeriod"/>
            </a:pPr>
            <a:r>
              <a:rPr lang="en-US" dirty="0" smtClean="0"/>
              <a:t>Zero</a:t>
            </a:r>
            <a:endParaRPr lang="en-US" dirty="0"/>
          </a:p>
        </p:txBody>
      </p:sp>
      <p:sp>
        <p:nvSpPr>
          <p:cNvPr id="13" name="Rectangle 12"/>
          <p:cNvSpPr/>
          <p:nvPr/>
        </p:nvSpPr>
        <p:spPr bwMode="auto">
          <a:xfrm>
            <a:off x="685800" y="3886200"/>
            <a:ext cx="4114800" cy="14478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US" sz="3200" b="0" i="0" u="none" strike="noStrike" cap="none" normalizeH="0" baseline="0" smtClean="0">
              <a:ln>
                <a:noFill/>
              </a:ln>
              <a:solidFill>
                <a:schemeClr val="tx1"/>
              </a:solidFill>
              <a:effectLst/>
              <a:latin typeface="Times New Roman" pitchFamily="18" charset="0"/>
            </a:endParaRPr>
          </a:p>
        </p:txBody>
      </p:sp>
      <p:sp>
        <p:nvSpPr>
          <p:cNvPr id="14" name="Rectangle 13"/>
          <p:cNvSpPr/>
          <p:nvPr/>
        </p:nvSpPr>
        <p:spPr bwMode="auto">
          <a:xfrm>
            <a:off x="533400" y="3886200"/>
            <a:ext cx="4343400" cy="12192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US" sz="3200" b="0" i="0" u="none" strike="noStrike" cap="none" normalizeH="0" baseline="0" smtClean="0">
              <a:ln>
                <a:noFill/>
              </a:ln>
              <a:solidFill>
                <a:schemeClr val="tx1"/>
              </a:solidFill>
              <a:effectLst/>
              <a:latin typeface="Times New Roman" pitchFamily="18" charset="0"/>
            </a:endParaRPr>
          </a:p>
        </p:txBody>
      </p:sp>
      <p:sp>
        <p:nvSpPr>
          <p:cNvPr id="15" name="Rectangle 14"/>
          <p:cNvSpPr/>
          <p:nvPr/>
        </p:nvSpPr>
        <p:spPr bwMode="auto">
          <a:xfrm>
            <a:off x="2971800" y="1828800"/>
            <a:ext cx="2514600" cy="16764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US" sz="3200" b="0" i="0" u="none" strike="noStrike" cap="none" normalizeH="0" baseline="0" smtClean="0">
              <a:ln>
                <a:noFill/>
              </a:ln>
              <a:solidFill>
                <a:schemeClr val="tx1"/>
              </a:solidFill>
              <a:effectLst/>
              <a:latin typeface="Times New Roman" pitchFamily="18" charset="0"/>
            </a:endParaRPr>
          </a:p>
        </p:txBody>
      </p:sp>
      <p:grpSp>
        <p:nvGrpSpPr>
          <p:cNvPr id="6" name="Group 2"/>
          <p:cNvGrpSpPr>
            <a:grpSpLocks/>
          </p:cNvGrpSpPr>
          <p:nvPr/>
        </p:nvGrpSpPr>
        <p:grpSpPr bwMode="auto">
          <a:xfrm>
            <a:off x="381000" y="3733800"/>
            <a:ext cx="4870450" cy="1600200"/>
            <a:chOff x="2448" y="2256"/>
            <a:chExt cx="3068" cy="1008"/>
          </a:xfrm>
        </p:grpSpPr>
        <p:grpSp>
          <p:nvGrpSpPr>
            <p:cNvPr id="7" name="Group 3"/>
            <p:cNvGrpSpPr>
              <a:grpSpLocks/>
            </p:cNvGrpSpPr>
            <p:nvPr/>
          </p:nvGrpSpPr>
          <p:grpSpPr bwMode="auto">
            <a:xfrm>
              <a:off x="2448" y="2256"/>
              <a:ext cx="3068" cy="1008"/>
              <a:chOff x="2544" y="2304"/>
              <a:chExt cx="3068" cy="1008"/>
            </a:xfrm>
          </p:grpSpPr>
          <p:sp>
            <p:nvSpPr>
              <p:cNvPr id="19" name="Rectangle 4"/>
              <p:cNvSpPr>
                <a:spLocks noChangeArrowheads="1"/>
              </p:cNvSpPr>
              <p:nvPr/>
            </p:nvSpPr>
            <p:spPr bwMode="auto">
              <a:xfrm>
                <a:off x="2544" y="2304"/>
                <a:ext cx="2928" cy="1008"/>
              </a:xfrm>
              <a:prstGeom prst="rect">
                <a:avLst/>
              </a:prstGeom>
              <a:solidFill>
                <a:srgbClr val="00CC99"/>
              </a:solidFill>
              <a:ln w="9525">
                <a:solidFill>
                  <a:schemeClr val="tx1"/>
                </a:solidFill>
                <a:miter lim="800000"/>
                <a:headEnd/>
                <a:tailEnd/>
              </a:ln>
              <a:effectLst/>
            </p:spPr>
            <p:txBody>
              <a:bodyPr wrap="none" anchor="ctr"/>
              <a:lstStyle/>
              <a:p>
                <a:endParaRPr lang="en-US"/>
              </a:p>
            </p:txBody>
          </p:sp>
          <p:sp>
            <p:nvSpPr>
              <p:cNvPr id="20" name="Oval 5"/>
              <p:cNvSpPr>
                <a:spLocks noChangeArrowheads="1"/>
              </p:cNvSpPr>
              <p:nvPr/>
            </p:nvSpPr>
            <p:spPr bwMode="auto">
              <a:xfrm>
                <a:off x="3018" y="2723"/>
                <a:ext cx="240" cy="240"/>
              </a:xfrm>
              <a:prstGeom prst="ellipse">
                <a:avLst/>
              </a:prstGeom>
              <a:solidFill>
                <a:schemeClr val="folHlink"/>
              </a:solidFill>
              <a:ln w="9525">
                <a:solidFill>
                  <a:schemeClr val="tx1"/>
                </a:solidFill>
                <a:round/>
                <a:headEnd/>
                <a:tailEnd/>
              </a:ln>
              <a:effectLst/>
            </p:spPr>
            <p:txBody>
              <a:bodyPr wrap="none" anchor="ctr"/>
              <a:lstStyle/>
              <a:p>
                <a:pPr algn="ctr">
                  <a:spcBef>
                    <a:spcPct val="0"/>
                  </a:spcBef>
                  <a:buFontTx/>
                  <a:buNone/>
                </a:pPr>
                <a:r>
                  <a:rPr lang="en-US" sz="2400" dirty="0"/>
                  <a:t>+</a:t>
                </a:r>
              </a:p>
            </p:txBody>
          </p:sp>
          <p:sp>
            <p:nvSpPr>
              <p:cNvPr id="21" name="Oval 6"/>
              <p:cNvSpPr>
                <a:spLocks noChangeArrowheads="1"/>
              </p:cNvSpPr>
              <p:nvPr/>
            </p:nvSpPr>
            <p:spPr bwMode="auto">
              <a:xfrm>
                <a:off x="4474" y="2725"/>
                <a:ext cx="240" cy="240"/>
              </a:xfrm>
              <a:prstGeom prst="ellipse">
                <a:avLst/>
              </a:prstGeom>
              <a:solidFill>
                <a:schemeClr val="bg2"/>
              </a:solidFill>
              <a:ln w="9525">
                <a:solidFill>
                  <a:schemeClr val="tx1"/>
                </a:solidFill>
                <a:round/>
                <a:headEnd/>
                <a:tailEnd/>
              </a:ln>
              <a:effectLst/>
            </p:spPr>
            <p:txBody>
              <a:bodyPr wrap="none" anchor="ctr"/>
              <a:lstStyle/>
              <a:p>
                <a:pPr algn="ctr">
                  <a:spcBef>
                    <a:spcPct val="0"/>
                  </a:spcBef>
                  <a:buFontTx/>
                  <a:buNone/>
                </a:pPr>
                <a:r>
                  <a:rPr lang="en-US" sz="2400" dirty="0">
                    <a:solidFill>
                      <a:srgbClr val="FF6699"/>
                    </a:solidFill>
                  </a:rPr>
                  <a:t>-</a:t>
                </a:r>
              </a:p>
            </p:txBody>
          </p:sp>
          <p:sp>
            <p:nvSpPr>
              <p:cNvPr id="22" name="Text Box 7"/>
              <p:cNvSpPr txBox="1">
                <a:spLocks noChangeArrowheads="1"/>
              </p:cNvSpPr>
              <p:nvPr/>
            </p:nvSpPr>
            <p:spPr bwMode="auto">
              <a:xfrm>
                <a:off x="3305" y="3016"/>
                <a:ext cx="1296" cy="288"/>
              </a:xfrm>
              <a:prstGeom prst="rect">
                <a:avLst/>
              </a:prstGeom>
              <a:noFill/>
              <a:ln w="9525">
                <a:noFill/>
                <a:miter lim="800000"/>
                <a:headEnd/>
                <a:tailEnd/>
              </a:ln>
              <a:effectLst/>
            </p:spPr>
            <p:txBody>
              <a:bodyPr>
                <a:spAutoFit/>
              </a:bodyPr>
              <a:lstStyle/>
              <a:p>
                <a:pPr>
                  <a:spcBef>
                    <a:spcPct val="50000"/>
                  </a:spcBef>
                  <a:buFontTx/>
                  <a:buNone/>
                </a:pPr>
                <a:r>
                  <a:rPr lang="en-US" sz="2400"/>
                  <a:t>r = 1x10</a:t>
                </a:r>
                <a:r>
                  <a:rPr lang="en-US" sz="2400" baseline="30000"/>
                  <a:t>-10</a:t>
                </a:r>
                <a:r>
                  <a:rPr lang="en-US" sz="2400"/>
                  <a:t> m </a:t>
                </a:r>
              </a:p>
            </p:txBody>
          </p:sp>
          <p:sp>
            <p:nvSpPr>
              <p:cNvPr id="23" name="Text Box 8"/>
              <p:cNvSpPr txBox="1">
                <a:spLocks noChangeArrowheads="1"/>
              </p:cNvSpPr>
              <p:nvPr/>
            </p:nvSpPr>
            <p:spPr bwMode="auto">
              <a:xfrm>
                <a:off x="2730" y="2508"/>
                <a:ext cx="1440" cy="231"/>
              </a:xfrm>
              <a:prstGeom prst="rect">
                <a:avLst/>
              </a:prstGeom>
              <a:noFill/>
              <a:ln w="9525">
                <a:noFill/>
                <a:miter lim="800000"/>
                <a:headEnd/>
                <a:tailEnd/>
              </a:ln>
              <a:effectLst/>
            </p:spPr>
            <p:txBody>
              <a:bodyPr>
                <a:spAutoFit/>
              </a:bodyPr>
              <a:lstStyle/>
              <a:p>
                <a:pPr>
                  <a:spcBef>
                    <a:spcPct val="50000"/>
                  </a:spcBef>
                  <a:buFontTx/>
                  <a:buNone/>
                </a:pPr>
                <a:r>
                  <a:rPr lang="en-US" sz="1800"/>
                  <a:t>Q</a:t>
                </a:r>
                <a:r>
                  <a:rPr lang="en-US" sz="1800" baseline="-25000"/>
                  <a:t>p</a:t>
                </a:r>
                <a:r>
                  <a:rPr lang="en-US" sz="1800"/>
                  <a:t>=1.6x10</a:t>
                </a:r>
                <a:r>
                  <a:rPr lang="en-US" sz="1800" baseline="30000"/>
                  <a:t>-19 </a:t>
                </a:r>
                <a:r>
                  <a:rPr lang="en-US" sz="1800"/>
                  <a:t>C</a:t>
                </a:r>
              </a:p>
            </p:txBody>
          </p:sp>
          <p:sp>
            <p:nvSpPr>
              <p:cNvPr id="24" name="Text Box 9"/>
              <p:cNvSpPr txBox="1">
                <a:spLocks noChangeArrowheads="1"/>
              </p:cNvSpPr>
              <p:nvPr/>
            </p:nvSpPr>
            <p:spPr bwMode="auto">
              <a:xfrm>
                <a:off x="4172" y="2509"/>
                <a:ext cx="1440" cy="231"/>
              </a:xfrm>
              <a:prstGeom prst="rect">
                <a:avLst/>
              </a:prstGeom>
              <a:noFill/>
              <a:ln w="9525">
                <a:noFill/>
                <a:miter lim="800000"/>
                <a:headEnd/>
                <a:tailEnd/>
              </a:ln>
              <a:effectLst/>
            </p:spPr>
            <p:txBody>
              <a:bodyPr>
                <a:spAutoFit/>
              </a:bodyPr>
              <a:lstStyle/>
              <a:p>
                <a:pPr>
                  <a:spcBef>
                    <a:spcPct val="50000"/>
                  </a:spcBef>
                  <a:buFontTx/>
                  <a:buNone/>
                </a:pPr>
                <a:r>
                  <a:rPr lang="en-US" sz="1800" dirty="0" err="1"/>
                  <a:t>Q</a:t>
                </a:r>
                <a:r>
                  <a:rPr lang="en-US" sz="1800" baseline="-25000" dirty="0" err="1"/>
                  <a:t>e</a:t>
                </a:r>
                <a:r>
                  <a:rPr lang="en-US" sz="1800" dirty="0"/>
                  <a:t> = -1.6x10</a:t>
                </a:r>
                <a:r>
                  <a:rPr lang="en-US" sz="1800" baseline="30000" dirty="0"/>
                  <a:t>-19 </a:t>
                </a:r>
                <a:r>
                  <a:rPr lang="en-US" sz="1800" dirty="0"/>
                  <a:t>C</a:t>
                </a:r>
              </a:p>
            </p:txBody>
          </p:sp>
        </p:grpSp>
        <p:sp>
          <p:nvSpPr>
            <p:cNvPr id="18" name="Line 10"/>
            <p:cNvSpPr>
              <a:spLocks noChangeShapeType="1"/>
            </p:cNvSpPr>
            <p:nvPr/>
          </p:nvSpPr>
          <p:spPr bwMode="auto">
            <a:xfrm>
              <a:off x="3072" y="2976"/>
              <a:ext cx="1440" cy="0"/>
            </a:xfrm>
            <a:prstGeom prst="line">
              <a:avLst/>
            </a:prstGeom>
            <a:noFill/>
            <a:ln w="9525">
              <a:solidFill>
                <a:schemeClr val="tx1"/>
              </a:solidFill>
              <a:round/>
              <a:headEnd type="triangle" w="med" len="med"/>
              <a:tailEnd type="triangle" w="med" len="med"/>
            </a:ln>
            <a:effectLst/>
          </p:spPr>
          <p:txBody>
            <a:bodyPr/>
            <a:lstStyle/>
            <a:p>
              <a:endParaRPr lang="en-US"/>
            </a:p>
          </p:txBody>
        </p:sp>
      </p:grpSp>
      <p:sp>
        <p:nvSpPr>
          <p:cNvPr id="25" name="Oval 24"/>
          <p:cNvSpPr/>
          <p:nvPr/>
        </p:nvSpPr>
        <p:spPr>
          <a:xfrm>
            <a:off x="381000" y="2133600"/>
            <a:ext cx="2133600" cy="685800"/>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Arrow Connector 26"/>
          <p:cNvCxnSpPr/>
          <p:nvPr/>
        </p:nvCxnSpPr>
        <p:spPr>
          <a:xfrm>
            <a:off x="1560444" y="4608444"/>
            <a:ext cx="914400" cy="1588"/>
          </a:xfrm>
          <a:prstGeom prst="straightConnector1">
            <a:avLst/>
          </a:prstGeom>
          <a:ln w="4762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repeatDur="0" restart="never"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repeatDur="0" restart="never"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P spid="2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304800" y="381000"/>
            <a:ext cx="8534400" cy="6096000"/>
          </a:xfrm>
        </p:spPr>
        <p:txBody>
          <a:bodyPr/>
          <a:lstStyle/>
          <a:p>
            <a:pPr>
              <a:buNone/>
            </a:pPr>
            <a:endParaRPr lang="en-US" dirty="0"/>
          </a:p>
          <a:p>
            <a:r>
              <a:rPr lang="en-US" dirty="0"/>
              <a:t>What is the magnitude of the force on the proton due to the electron?</a:t>
            </a:r>
          </a:p>
        </p:txBody>
      </p:sp>
      <p:grpSp>
        <p:nvGrpSpPr>
          <p:cNvPr id="2" name="Group 4"/>
          <p:cNvGrpSpPr>
            <a:grpSpLocks/>
          </p:cNvGrpSpPr>
          <p:nvPr/>
        </p:nvGrpSpPr>
        <p:grpSpPr bwMode="auto">
          <a:xfrm>
            <a:off x="3810000" y="4404864"/>
            <a:ext cx="4870450" cy="1600200"/>
            <a:chOff x="2448" y="2256"/>
            <a:chExt cx="3068" cy="1008"/>
          </a:xfrm>
        </p:grpSpPr>
        <p:grpSp>
          <p:nvGrpSpPr>
            <p:cNvPr id="3" name="Group 5"/>
            <p:cNvGrpSpPr>
              <a:grpSpLocks/>
            </p:cNvGrpSpPr>
            <p:nvPr/>
          </p:nvGrpSpPr>
          <p:grpSpPr bwMode="auto">
            <a:xfrm>
              <a:off x="2448" y="2256"/>
              <a:ext cx="3068" cy="1008"/>
              <a:chOff x="2544" y="2304"/>
              <a:chExt cx="3068" cy="1008"/>
            </a:xfrm>
          </p:grpSpPr>
          <p:sp>
            <p:nvSpPr>
              <p:cNvPr id="50182" name="Rectangle 6"/>
              <p:cNvSpPr>
                <a:spLocks noChangeArrowheads="1"/>
              </p:cNvSpPr>
              <p:nvPr/>
            </p:nvSpPr>
            <p:spPr bwMode="auto">
              <a:xfrm>
                <a:off x="2544" y="2304"/>
                <a:ext cx="2928" cy="1008"/>
              </a:xfrm>
              <a:prstGeom prst="rect">
                <a:avLst/>
              </a:prstGeom>
              <a:solidFill>
                <a:srgbClr val="00CC99"/>
              </a:solidFill>
              <a:ln w="9525">
                <a:solidFill>
                  <a:schemeClr val="tx1"/>
                </a:solidFill>
                <a:miter lim="800000"/>
                <a:headEnd/>
                <a:tailEnd/>
              </a:ln>
              <a:effectLst/>
            </p:spPr>
            <p:txBody>
              <a:bodyPr wrap="none" anchor="ctr"/>
              <a:lstStyle/>
              <a:p>
                <a:endParaRPr lang="en-US"/>
              </a:p>
            </p:txBody>
          </p:sp>
          <p:sp>
            <p:nvSpPr>
              <p:cNvPr id="50183" name="Oval 7"/>
              <p:cNvSpPr>
                <a:spLocks noChangeArrowheads="1"/>
              </p:cNvSpPr>
              <p:nvPr/>
            </p:nvSpPr>
            <p:spPr bwMode="auto">
              <a:xfrm>
                <a:off x="3018" y="2723"/>
                <a:ext cx="240" cy="240"/>
              </a:xfrm>
              <a:prstGeom prst="ellipse">
                <a:avLst/>
              </a:prstGeom>
              <a:solidFill>
                <a:schemeClr val="folHlink"/>
              </a:solidFill>
              <a:ln w="9525">
                <a:solidFill>
                  <a:schemeClr val="tx1"/>
                </a:solidFill>
                <a:round/>
                <a:headEnd/>
                <a:tailEnd/>
              </a:ln>
              <a:effectLst/>
            </p:spPr>
            <p:txBody>
              <a:bodyPr wrap="none" anchor="ctr"/>
              <a:lstStyle/>
              <a:p>
                <a:pPr algn="ctr">
                  <a:spcBef>
                    <a:spcPct val="0"/>
                  </a:spcBef>
                  <a:buFontTx/>
                  <a:buNone/>
                </a:pPr>
                <a:r>
                  <a:rPr lang="en-US" sz="2400"/>
                  <a:t>+</a:t>
                </a:r>
              </a:p>
            </p:txBody>
          </p:sp>
          <p:sp>
            <p:nvSpPr>
              <p:cNvPr id="50184" name="Oval 8"/>
              <p:cNvSpPr>
                <a:spLocks noChangeArrowheads="1"/>
              </p:cNvSpPr>
              <p:nvPr/>
            </p:nvSpPr>
            <p:spPr bwMode="auto">
              <a:xfrm>
                <a:off x="4474" y="2725"/>
                <a:ext cx="240" cy="240"/>
              </a:xfrm>
              <a:prstGeom prst="ellipse">
                <a:avLst/>
              </a:prstGeom>
              <a:solidFill>
                <a:srgbClr val="FF0000"/>
              </a:solidFill>
              <a:ln w="9525">
                <a:solidFill>
                  <a:schemeClr val="tx1"/>
                </a:solidFill>
                <a:round/>
                <a:headEnd/>
                <a:tailEnd/>
              </a:ln>
              <a:effectLst/>
            </p:spPr>
            <p:txBody>
              <a:bodyPr wrap="none" anchor="ctr"/>
              <a:lstStyle/>
              <a:p>
                <a:pPr algn="ctr">
                  <a:spcBef>
                    <a:spcPct val="0"/>
                  </a:spcBef>
                  <a:buFontTx/>
                  <a:buNone/>
                </a:pPr>
                <a:r>
                  <a:rPr lang="en-US" sz="2400"/>
                  <a:t>-</a:t>
                </a:r>
              </a:p>
            </p:txBody>
          </p:sp>
          <p:sp>
            <p:nvSpPr>
              <p:cNvPr id="50185" name="Text Box 9"/>
              <p:cNvSpPr txBox="1">
                <a:spLocks noChangeArrowheads="1"/>
              </p:cNvSpPr>
              <p:nvPr/>
            </p:nvSpPr>
            <p:spPr bwMode="auto">
              <a:xfrm>
                <a:off x="3305" y="3016"/>
                <a:ext cx="1296" cy="288"/>
              </a:xfrm>
              <a:prstGeom prst="rect">
                <a:avLst/>
              </a:prstGeom>
              <a:noFill/>
              <a:ln w="9525">
                <a:noFill/>
                <a:miter lim="800000"/>
                <a:headEnd/>
                <a:tailEnd/>
              </a:ln>
              <a:effectLst/>
            </p:spPr>
            <p:txBody>
              <a:bodyPr>
                <a:spAutoFit/>
              </a:bodyPr>
              <a:lstStyle/>
              <a:p>
                <a:pPr>
                  <a:spcBef>
                    <a:spcPct val="50000"/>
                  </a:spcBef>
                  <a:buFontTx/>
                  <a:buNone/>
                </a:pPr>
                <a:r>
                  <a:rPr lang="en-US" sz="2400"/>
                  <a:t>r = 1x10</a:t>
                </a:r>
                <a:r>
                  <a:rPr lang="en-US" sz="2400" baseline="30000"/>
                  <a:t>-10</a:t>
                </a:r>
                <a:r>
                  <a:rPr lang="en-US" sz="2400"/>
                  <a:t> m </a:t>
                </a:r>
              </a:p>
            </p:txBody>
          </p:sp>
          <p:sp>
            <p:nvSpPr>
              <p:cNvPr id="50186" name="Text Box 10"/>
              <p:cNvSpPr txBox="1">
                <a:spLocks noChangeArrowheads="1"/>
              </p:cNvSpPr>
              <p:nvPr/>
            </p:nvSpPr>
            <p:spPr bwMode="auto">
              <a:xfrm>
                <a:off x="2730" y="2508"/>
                <a:ext cx="1440" cy="231"/>
              </a:xfrm>
              <a:prstGeom prst="rect">
                <a:avLst/>
              </a:prstGeom>
              <a:noFill/>
              <a:ln w="9525">
                <a:noFill/>
                <a:miter lim="800000"/>
                <a:headEnd/>
                <a:tailEnd/>
              </a:ln>
              <a:effectLst/>
            </p:spPr>
            <p:txBody>
              <a:bodyPr>
                <a:spAutoFit/>
              </a:bodyPr>
              <a:lstStyle/>
              <a:p>
                <a:pPr>
                  <a:spcBef>
                    <a:spcPct val="50000"/>
                  </a:spcBef>
                  <a:buFontTx/>
                  <a:buNone/>
                </a:pPr>
                <a:r>
                  <a:rPr lang="en-US" sz="1800"/>
                  <a:t>q</a:t>
                </a:r>
                <a:r>
                  <a:rPr lang="en-US" sz="1800" baseline="-25000"/>
                  <a:t>p</a:t>
                </a:r>
                <a:r>
                  <a:rPr lang="en-US" sz="1800"/>
                  <a:t>=1.6x10</a:t>
                </a:r>
                <a:r>
                  <a:rPr lang="en-US" sz="1800" baseline="30000"/>
                  <a:t>-19 </a:t>
                </a:r>
                <a:r>
                  <a:rPr lang="en-US" sz="1800"/>
                  <a:t>C</a:t>
                </a:r>
              </a:p>
            </p:txBody>
          </p:sp>
          <p:sp>
            <p:nvSpPr>
              <p:cNvPr id="50187" name="Text Box 11"/>
              <p:cNvSpPr txBox="1">
                <a:spLocks noChangeArrowheads="1"/>
              </p:cNvSpPr>
              <p:nvPr/>
            </p:nvSpPr>
            <p:spPr bwMode="auto">
              <a:xfrm>
                <a:off x="4172" y="2509"/>
                <a:ext cx="1440" cy="231"/>
              </a:xfrm>
              <a:prstGeom prst="rect">
                <a:avLst/>
              </a:prstGeom>
              <a:noFill/>
              <a:ln w="9525">
                <a:noFill/>
                <a:miter lim="800000"/>
                <a:headEnd/>
                <a:tailEnd/>
              </a:ln>
              <a:effectLst/>
            </p:spPr>
            <p:txBody>
              <a:bodyPr>
                <a:spAutoFit/>
              </a:bodyPr>
              <a:lstStyle/>
              <a:p>
                <a:pPr>
                  <a:spcBef>
                    <a:spcPct val="50000"/>
                  </a:spcBef>
                  <a:buFontTx/>
                  <a:buNone/>
                </a:pPr>
                <a:r>
                  <a:rPr lang="en-US" sz="1800"/>
                  <a:t>q</a:t>
                </a:r>
                <a:r>
                  <a:rPr lang="en-US" sz="1800" baseline="-25000"/>
                  <a:t>e</a:t>
                </a:r>
                <a:r>
                  <a:rPr lang="en-US" sz="1800"/>
                  <a:t> = -1.6x10</a:t>
                </a:r>
                <a:r>
                  <a:rPr lang="en-US" sz="1800" baseline="30000"/>
                  <a:t>-19 </a:t>
                </a:r>
                <a:r>
                  <a:rPr lang="en-US" sz="1800"/>
                  <a:t>C</a:t>
                </a:r>
              </a:p>
            </p:txBody>
          </p:sp>
        </p:grpSp>
        <p:sp>
          <p:nvSpPr>
            <p:cNvPr id="50188" name="Line 12"/>
            <p:cNvSpPr>
              <a:spLocks noChangeShapeType="1"/>
            </p:cNvSpPr>
            <p:nvPr/>
          </p:nvSpPr>
          <p:spPr bwMode="auto">
            <a:xfrm>
              <a:off x="3072" y="2976"/>
              <a:ext cx="1440" cy="0"/>
            </a:xfrm>
            <a:prstGeom prst="line">
              <a:avLst/>
            </a:prstGeom>
            <a:noFill/>
            <a:ln w="9525">
              <a:solidFill>
                <a:schemeClr val="tx1"/>
              </a:solidFill>
              <a:round/>
              <a:headEnd type="triangle" w="med" len="med"/>
              <a:tailEnd type="triangle" w="med" len="med"/>
            </a:ln>
            <a:effectLst/>
          </p:spPr>
          <p:txBody>
            <a:bodyPr/>
            <a:lstStyle/>
            <a:p>
              <a:endParaRPr lang="en-US"/>
            </a:p>
          </p:txBody>
        </p:sp>
      </p:grpSp>
      <p:sp>
        <p:nvSpPr>
          <p:cNvPr id="50193" name="Rectangle 17"/>
          <p:cNvSpPr>
            <a:spLocks noChangeArrowheads="1"/>
          </p:cNvSpPr>
          <p:nvPr/>
        </p:nvSpPr>
        <p:spPr bwMode="auto">
          <a:xfrm>
            <a:off x="762000" y="5638800"/>
            <a:ext cx="2422525" cy="457200"/>
          </a:xfrm>
          <a:prstGeom prst="rect">
            <a:avLst/>
          </a:prstGeom>
          <a:noFill/>
          <a:ln w="9525">
            <a:noFill/>
            <a:miter lim="800000"/>
            <a:headEnd/>
            <a:tailEnd/>
          </a:ln>
          <a:effectLst/>
        </p:spPr>
        <p:txBody>
          <a:bodyPr wrap="none">
            <a:spAutoFit/>
          </a:bodyPr>
          <a:lstStyle/>
          <a:p>
            <a:pPr lvl="1">
              <a:buFontTx/>
              <a:buNone/>
            </a:pPr>
            <a:r>
              <a:rPr lang="en-US" sz="2400"/>
              <a:t>F= _______ N</a:t>
            </a:r>
          </a:p>
        </p:txBody>
      </p:sp>
      <p:grpSp>
        <p:nvGrpSpPr>
          <p:cNvPr id="4" name="Group 20"/>
          <p:cNvGrpSpPr>
            <a:grpSpLocks/>
          </p:cNvGrpSpPr>
          <p:nvPr/>
        </p:nvGrpSpPr>
        <p:grpSpPr bwMode="auto">
          <a:xfrm>
            <a:off x="4935792" y="4861402"/>
            <a:ext cx="1295400" cy="457200"/>
            <a:chOff x="3072" y="3341"/>
            <a:chExt cx="816" cy="288"/>
          </a:xfrm>
        </p:grpSpPr>
        <p:sp>
          <p:nvSpPr>
            <p:cNvPr id="50194" name="Line 18"/>
            <p:cNvSpPr>
              <a:spLocks noChangeShapeType="1"/>
            </p:cNvSpPr>
            <p:nvPr/>
          </p:nvSpPr>
          <p:spPr bwMode="auto">
            <a:xfrm>
              <a:off x="3072" y="3600"/>
              <a:ext cx="672" cy="0"/>
            </a:xfrm>
            <a:prstGeom prst="line">
              <a:avLst/>
            </a:prstGeom>
            <a:noFill/>
            <a:ln w="28575">
              <a:solidFill>
                <a:schemeClr val="tx2"/>
              </a:solidFill>
              <a:round/>
              <a:headEnd/>
              <a:tailEnd type="triangle" w="med" len="med"/>
            </a:ln>
            <a:effectLst/>
          </p:spPr>
          <p:txBody>
            <a:bodyPr/>
            <a:lstStyle/>
            <a:p>
              <a:endParaRPr lang="en-US"/>
            </a:p>
          </p:txBody>
        </p:sp>
        <p:sp>
          <p:nvSpPr>
            <p:cNvPr id="50195" name="Text Box 19"/>
            <p:cNvSpPr txBox="1">
              <a:spLocks noChangeArrowheads="1"/>
            </p:cNvSpPr>
            <p:nvPr/>
          </p:nvSpPr>
          <p:spPr bwMode="auto">
            <a:xfrm>
              <a:off x="3600" y="3341"/>
              <a:ext cx="288" cy="288"/>
            </a:xfrm>
            <a:prstGeom prst="rect">
              <a:avLst/>
            </a:prstGeom>
            <a:noFill/>
            <a:ln w="9525">
              <a:noFill/>
              <a:miter lim="800000"/>
              <a:headEnd/>
              <a:tailEnd/>
            </a:ln>
            <a:effectLst/>
          </p:spPr>
          <p:txBody>
            <a:bodyPr>
              <a:spAutoFit/>
            </a:bodyPr>
            <a:lstStyle/>
            <a:p>
              <a:pPr>
                <a:spcBef>
                  <a:spcPct val="50000"/>
                </a:spcBef>
                <a:buFontTx/>
                <a:buNone/>
              </a:pPr>
              <a:r>
                <a:rPr lang="en-US" sz="2400" dirty="0">
                  <a:solidFill>
                    <a:schemeClr val="tx2"/>
                  </a:solidFill>
                </a:rPr>
                <a:t>F</a:t>
              </a:r>
            </a:p>
          </p:txBody>
        </p:sp>
      </p:grpSp>
    </p:spTree>
    <p:custDataLst>
      <p:tags r:id="rId1"/>
    </p:custData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304800" y="381000"/>
            <a:ext cx="8534400" cy="6096000"/>
          </a:xfrm>
        </p:spPr>
        <p:txBody>
          <a:bodyPr/>
          <a:lstStyle/>
          <a:p>
            <a:r>
              <a:rPr lang="en-US" dirty="0" smtClean="0"/>
              <a:t>What </a:t>
            </a:r>
            <a:r>
              <a:rPr lang="en-US" dirty="0"/>
              <a:t>is the magnitude of the force on the proton due to the electron?</a:t>
            </a:r>
          </a:p>
        </p:txBody>
      </p:sp>
      <p:grpSp>
        <p:nvGrpSpPr>
          <p:cNvPr id="2" name="Group 4"/>
          <p:cNvGrpSpPr>
            <a:grpSpLocks/>
          </p:cNvGrpSpPr>
          <p:nvPr/>
        </p:nvGrpSpPr>
        <p:grpSpPr bwMode="auto">
          <a:xfrm>
            <a:off x="3810000" y="4876800"/>
            <a:ext cx="4870450" cy="1600200"/>
            <a:chOff x="2448" y="2256"/>
            <a:chExt cx="3068" cy="1008"/>
          </a:xfrm>
        </p:grpSpPr>
        <p:grpSp>
          <p:nvGrpSpPr>
            <p:cNvPr id="3" name="Group 5"/>
            <p:cNvGrpSpPr>
              <a:grpSpLocks/>
            </p:cNvGrpSpPr>
            <p:nvPr/>
          </p:nvGrpSpPr>
          <p:grpSpPr bwMode="auto">
            <a:xfrm>
              <a:off x="2448" y="2256"/>
              <a:ext cx="3068" cy="1008"/>
              <a:chOff x="2544" y="2304"/>
              <a:chExt cx="3068" cy="1008"/>
            </a:xfrm>
          </p:grpSpPr>
          <p:sp>
            <p:nvSpPr>
              <p:cNvPr id="50182" name="Rectangle 6"/>
              <p:cNvSpPr>
                <a:spLocks noChangeArrowheads="1"/>
              </p:cNvSpPr>
              <p:nvPr/>
            </p:nvSpPr>
            <p:spPr bwMode="auto">
              <a:xfrm>
                <a:off x="2544" y="2304"/>
                <a:ext cx="2928" cy="1008"/>
              </a:xfrm>
              <a:prstGeom prst="rect">
                <a:avLst/>
              </a:prstGeom>
              <a:solidFill>
                <a:srgbClr val="00CC99"/>
              </a:solidFill>
              <a:ln w="9525">
                <a:solidFill>
                  <a:schemeClr val="tx1"/>
                </a:solidFill>
                <a:miter lim="800000"/>
                <a:headEnd/>
                <a:tailEnd/>
              </a:ln>
              <a:effectLst/>
            </p:spPr>
            <p:txBody>
              <a:bodyPr wrap="none" anchor="ctr"/>
              <a:lstStyle/>
              <a:p>
                <a:endParaRPr lang="en-US"/>
              </a:p>
            </p:txBody>
          </p:sp>
          <p:sp>
            <p:nvSpPr>
              <p:cNvPr id="50183" name="Oval 7"/>
              <p:cNvSpPr>
                <a:spLocks noChangeArrowheads="1"/>
              </p:cNvSpPr>
              <p:nvPr/>
            </p:nvSpPr>
            <p:spPr bwMode="auto">
              <a:xfrm>
                <a:off x="3018" y="2723"/>
                <a:ext cx="240" cy="240"/>
              </a:xfrm>
              <a:prstGeom prst="ellipse">
                <a:avLst/>
              </a:prstGeom>
              <a:solidFill>
                <a:schemeClr val="folHlink"/>
              </a:solidFill>
              <a:ln w="9525">
                <a:solidFill>
                  <a:schemeClr val="tx1"/>
                </a:solidFill>
                <a:round/>
                <a:headEnd/>
                <a:tailEnd/>
              </a:ln>
              <a:effectLst/>
            </p:spPr>
            <p:txBody>
              <a:bodyPr wrap="none" anchor="ctr"/>
              <a:lstStyle/>
              <a:p>
                <a:pPr algn="ctr">
                  <a:spcBef>
                    <a:spcPct val="0"/>
                  </a:spcBef>
                  <a:buFontTx/>
                  <a:buNone/>
                </a:pPr>
                <a:r>
                  <a:rPr lang="en-US" sz="2400"/>
                  <a:t>+</a:t>
                </a:r>
              </a:p>
            </p:txBody>
          </p:sp>
          <p:sp>
            <p:nvSpPr>
              <p:cNvPr id="50184" name="Oval 8"/>
              <p:cNvSpPr>
                <a:spLocks noChangeArrowheads="1"/>
              </p:cNvSpPr>
              <p:nvPr/>
            </p:nvSpPr>
            <p:spPr bwMode="auto">
              <a:xfrm>
                <a:off x="4474" y="2725"/>
                <a:ext cx="240" cy="240"/>
              </a:xfrm>
              <a:prstGeom prst="ellipse">
                <a:avLst/>
              </a:prstGeom>
              <a:solidFill>
                <a:srgbClr val="FF0000"/>
              </a:solidFill>
              <a:ln w="9525">
                <a:solidFill>
                  <a:schemeClr val="tx1"/>
                </a:solidFill>
                <a:round/>
                <a:headEnd/>
                <a:tailEnd/>
              </a:ln>
              <a:effectLst/>
            </p:spPr>
            <p:txBody>
              <a:bodyPr wrap="none" anchor="ctr"/>
              <a:lstStyle/>
              <a:p>
                <a:pPr algn="ctr">
                  <a:spcBef>
                    <a:spcPct val="0"/>
                  </a:spcBef>
                  <a:buFontTx/>
                  <a:buNone/>
                </a:pPr>
                <a:r>
                  <a:rPr lang="en-US" sz="2400"/>
                  <a:t>-</a:t>
                </a:r>
              </a:p>
            </p:txBody>
          </p:sp>
          <p:sp>
            <p:nvSpPr>
              <p:cNvPr id="50185" name="Text Box 9"/>
              <p:cNvSpPr txBox="1">
                <a:spLocks noChangeArrowheads="1"/>
              </p:cNvSpPr>
              <p:nvPr/>
            </p:nvSpPr>
            <p:spPr bwMode="auto">
              <a:xfrm>
                <a:off x="3305" y="3016"/>
                <a:ext cx="1296" cy="288"/>
              </a:xfrm>
              <a:prstGeom prst="rect">
                <a:avLst/>
              </a:prstGeom>
              <a:noFill/>
              <a:ln w="9525">
                <a:noFill/>
                <a:miter lim="800000"/>
                <a:headEnd/>
                <a:tailEnd/>
              </a:ln>
              <a:effectLst/>
            </p:spPr>
            <p:txBody>
              <a:bodyPr>
                <a:spAutoFit/>
              </a:bodyPr>
              <a:lstStyle/>
              <a:p>
                <a:pPr>
                  <a:spcBef>
                    <a:spcPct val="50000"/>
                  </a:spcBef>
                  <a:buFontTx/>
                  <a:buNone/>
                </a:pPr>
                <a:r>
                  <a:rPr lang="en-US" sz="2400"/>
                  <a:t>r = 1x10</a:t>
                </a:r>
                <a:r>
                  <a:rPr lang="en-US" sz="2400" baseline="30000"/>
                  <a:t>-10</a:t>
                </a:r>
                <a:r>
                  <a:rPr lang="en-US" sz="2400"/>
                  <a:t> m </a:t>
                </a:r>
              </a:p>
            </p:txBody>
          </p:sp>
          <p:sp>
            <p:nvSpPr>
              <p:cNvPr id="50186" name="Text Box 10"/>
              <p:cNvSpPr txBox="1">
                <a:spLocks noChangeArrowheads="1"/>
              </p:cNvSpPr>
              <p:nvPr/>
            </p:nvSpPr>
            <p:spPr bwMode="auto">
              <a:xfrm>
                <a:off x="2730" y="2508"/>
                <a:ext cx="1440" cy="231"/>
              </a:xfrm>
              <a:prstGeom prst="rect">
                <a:avLst/>
              </a:prstGeom>
              <a:noFill/>
              <a:ln w="9525">
                <a:noFill/>
                <a:miter lim="800000"/>
                <a:headEnd/>
                <a:tailEnd/>
              </a:ln>
              <a:effectLst/>
            </p:spPr>
            <p:txBody>
              <a:bodyPr>
                <a:spAutoFit/>
              </a:bodyPr>
              <a:lstStyle/>
              <a:p>
                <a:pPr>
                  <a:spcBef>
                    <a:spcPct val="50000"/>
                  </a:spcBef>
                  <a:buFontTx/>
                  <a:buNone/>
                </a:pPr>
                <a:r>
                  <a:rPr lang="en-US" sz="1800"/>
                  <a:t>q</a:t>
                </a:r>
                <a:r>
                  <a:rPr lang="en-US" sz="1800" baseline="-25000"/>
                  <a:t>p</a:t>
                </a:r>
                <a:r>
                  <a:rPr lang="en-US" sz="1800"/>
                  <a:t>=1.6x10</a:t>
                </a:r>
                <a:r>
                  <a:rPr lang="en-US" sz="1800" baseline="30000"/>
                  <a:t>-19 </a:t>
                </a:r>
                <a:r>
                  <a:rPr lang="en-US" sz="1800"/>
                  <a:t>C</a:t>
                </a:r>
              </a:p>
            </p:txBody>
          </p:sp>
          <p:sp>
            <p:nvSpPr>
              <p:cNvPr id="50187" name="Text Box 11"/>
              <p:cNvSpPr txBox="1">
                <a:spLocks noChangeArrowheads="1"/>
              </p:cNvSpPr>
              <p:nvPr/>
            </p:nvSpPr>
            <p:spPr bwMode="auto">
              <a:xfrm>
                <a:off x="4172" y="2509"/>
                <a:ext cx="1440" cy="231"/>
              </a:xfrm>
              <a:prstGeom prst="rect">
                <a:avLst/>
              </a:prstGeom>
              <a:noFill/>
              <a:ln w="9525">
                <a:noFill/>
                <a:miter lim="800000"/>
                <a:headEnd/>
                <a:tailEnd/>
              </a:ln>
              <a:effectLst/>
            </p:spPr>
            <p:txBody>
              <a:bodyPr>
                <a:spAutoFit/>
              </a:bodyPr>
              <a:lstStyle/>
              <a:p>
                <a:pPr>
                  <a:spcBef>
                    <a:spcPct val="50000"/>
                  </a:spcBef>
                  <a:buFontTx/>
                  <a:buNone/>
                </a:pPr>
                <a:r>
                  <a:rPr lang="en-US" sz="1800"/>
                  <a:t>q</a:t>
                </a:r>
                <a:r>
                  <a:rPr lang="en-US" sz="1800" baseline="-25000"/>
                  <a:t>e</a:t>
                </a:r>
                <a:r>
                  <a:rPr lang="en-US" sz="1800"/>
                  <a:t> = -1.6x10</a:t>
                </a:r>
                <a:r>
                  <a:rPr lang="en-US" sz="1800" baseline="30000"/>
                  <a:t>-19 </a:t>
                </a:r>
                <a:r>
                  <a:rPr lang="en-US" sz="1800"/>
                  <a:t>C</a:t>
                </a:r>
              </a:p>
            </p:txBody>
          </p:sp>
        </p:grpSp>
        <p:sp>
          <p:nvSpPr>
            <p:cNvPr id="50188" name="Line 12"/>
            <p:cNvSpPr>
              <a:spLocks noChangeShapeType="1"/>
            </p:cNvSpPr>
            <p:nvPr/>
          </p:nvSpPr>
          <p:spPr bwMode="auto">
            <a:xfrm>
              <a:off x="3072" y="2976"/>
              <a:ext cx="1440" cy="0"/>
            </a:xfrm>
            <a:prstGeom prst="line">
              <a:avLst/>
            </a:prstGeom>
            <a:noFill/>
            <a:ln w="9525">
              <a:solidFill>
                <a:schemeClr val="tx1"/>
              </a:solidFill>
              <a:round/>
              <a:headEnd type="triangle" w="med" len="med"/>
              <a:tailEnd type="triangle" w="med" len="med"/>
            </a:ln>
            <a:effectLst/>
          </p:spPr>
          <p:txBody>
            <a:bodyPr/>
            <a:lstStyle/>
            <a:p>
              <a:endParaRPr lang="en-US"/>
            </a:p>
          </p:txBody>
        </p:sp>
      </p:grpSp>
      <p:sp>
        <p:nvSpPr>
          <p:cNvPr id="50193" name="Rectangle 17"/>
          <p:cNvSpPr>
            <a:spLocks noChangeArrowheads="1"/>
          </p:cNvSpPr>
          <p:nvPr/>
        </p:nvSpPr>
        <p:spPr bwMode="auto">
          <a:xfrm>
            <a:off x="304800" y="4495800"/>
            <a:ext cx="3305713" cy="646331"/>
          </a:xfrm>
          <a:prstGeom prst="rect">
            <a:avLst/>
          </a:prstGeom>
          <a:noFill/>
          <a:ln w="9525">
            <a:noFill/>
            <a:miter lim="800000"/>
            <a:headEnd/>
            <a:tailEnd/>
          </a:ln>
          <a:effectLst/>
        </p:spPr>
        <p:txBody>
          <a:bodyPr wrap="none">
            <a:spAutoFit/>
          </a:bodyPr>
          <a:lstStyle/>
          <a:p>
            <a:pPr lvl="1">
              <a:buFontTx/>
              <a:buNone/>
            </a:pPr>
            <a:r>
              <a:rPr lang="en-US" sz="3600" dirty="0">
                <a:solidFill>
                  <a:schemeClr val="accent2">
                    <a:lumMod val="75000"/>
                  </a:schemeClr>
                </a:solidFill>
              </a:rPr>
              <a:t>F= </a:t>
            </a:r>
            <a:r>
              <a:rPr lang="en-US" sz="3600" dirty="0" smtClean="0">
                <a:solidFill>
                  <a:schemeClr val="accent2">
                    <a:lumMod val="75000"/>
                  </a:schemeClr>
                </a:solidFill>
              </a:rPr>
              <a:t>2.3 x 10</a:t>
            </a:r>
            <a:r>
              <a:rPr lang="en-US" sz="3600" baseline="30000" dirty="0" smtClean="0">
                <a:solidFill>
                  <a:schemeClr val="accent2">
                    <a:lumMod val="75000"/>
                  </a:schemeClr>
                </a:solidFill>
              </a:rPr>
              <a:t>-8</a:t>
            </a:r>
            <a:r>
              <a:rPr lang="en-US" sz="3600" dirty="0" smtClean="0">
                <a:solidFill>
                  <a:schemeClr val="accent2">
                    <a:lumMod val="75000"/>
                  </a:schemeClr>
                </a:solidFill>
              </a:rPr>
              <a:t> </a:t>
            </a:r>
            <a:r>
              <a:rPr lang="en-US" sz="3600" dirty="0">
                <a:solidFill>
                  <a:schemeClr val="accent2">
                    <a:lumMod val="75000"/>
                  </a:schemeClr>
                </a:solidFill>
              </a:rPr>
              <a:t>N</a:t>
            </a:r>
          </a:p>
        </p:txBody>
      </p:sp>
      <p:grpSp>
        <p:nvGrpSpPr>
          <p:cNvPr id="4" name="Group 20"/>
          <p:cNvGrpSpPr>
            <a:grpSpLocks/>
          </p:cNvGrpSpPr>
          <p:nvPr/>
        </p:nvGrpSpPr>
        <p:grpSpPr bwMode="auto">
          <a:xfrm>
            <a:off x="4876800" y="5334000"/>
            <a:ext cx="1295400" cy="457200"/>
            <a:chOff x="3072" y="3360"/>
            <a:chExt cx="816" cy="288"/>
          </a:xfrm>
        </p:grpSpPr>
        <p:sp>
          <p:nvSpPr>
            <p:cNvPr id="50194" name="Line 18"/>
            <p:cNvSpPr>
              <a:spLocks noChangeShapeType="1"/>
            </p:cNvSpPr>
            <p:nvPr/>
          </p:nvSpPr>
          <p:spPr bwMode="auto">
            <a:xfrm>
              <a:off x="3072" y="3600"/>
              <a:ext cx="672" cy="0"/>
            </a:xfrm>
            <a:prstGeom prst="line">
              <a:avLst/>
            </a:prstGeom>
            <a:noFill/>
            <a:ln w="28575">
              <a:solidFill>
                <a:schemeClr val="tx2"/>
              </a:solidFill>
              <a:round/>
              <a:headEnd/>
              <a:tailEnd type="triangle" w="med" len="med"/>
            </a:ln>
            <a:effectLst/>
          </p:spPr>
          <p:txBody>
            <a:bodyPr/>
            <a:lstStyle/>
            <a:p>
              <a:endParaRPr lang="en-US"/>
            </a:p>
          </p:txBody>
        </p:sp>
        <p:sp>
          <p:nvSpPr>
            <p:cNvPr id="50195" name="Text Box 19"/>
            <p:cNvSpPr txBox="1">
              <a:spLocks noChangeArrowheads="1"/>
            </p:cNvSpPr>
            <p:nvPr/>
          </p:nvSpPr>
          <p:spPr bwMode="auto">
            <a:xfrm>
              <a:off x="3600" y="3360"/>
              <a:ext cx="288" cy="288"/>
            </a:xfrm>
            <a:prstGeom prst="rect">
              <a:avLst/>
            </a:prstGeom>
            <a:noFill/>
            <a:ln w="9525">
              <a:noFill/>
              <a:miter lim="800000"/>
              <a:headEnd/>
              <a:tailEnd/>
            </a:ln>
            <a:effectLst/>
          </p:spPr>
          <p:txBody>
            <a:bodyPr>
              <a:spAutoFit/>
            </a:bodyPr>
            <a:lstStyle/>
            <a:p>
              <a:pPr>
                <a:spcBef>
                  <a:spcPct val="50000"/>
                </a:spcBef>
                <a:buFontTx/>
                <a:buNone/>
              </a:pPr>
              <a:r>
                <a:rPr lang="en-US" sz="2400">
                  <a:solidFill>
                    <a:schemeClr val="tx2"/>
                  </a:solidFill>
                </a:rPr>
                <a:t>F</a:t>
              </a:r>
            </a:p>
          </p:txBody>
        </p:sp>
      </p:grpSp>
      <p:graphicFrame>
        <p:nvGraphicFramePr>
          <p:cNvPr id="17" name="Object 16"/>
          <p:cNvGraphicFramePr>
            <a:graphicFrameLocks noChangeAspect="1"/>
          </p:cNvGraphicFramePr>
          <p:nvPr/>
        </p:nvGraphicFramePr>
        <p:xfrm>
          <a:off x="609600" y="1676400"/>
          <a:ext cx="1880419" cy="1143000"/>
        </p:xfrm>
        <a:graphic>
          <a:graphicData uri="http://schemas.openxmlformats.org/presentationml/2006/ole">
            <mc:AlternateContent xmlns:mc="http://schemas.openxmlformats.org/markup-compatibility/2006">
              <mc:Choice xmlns:v="urn:schemas-microsoft-com:vml" Requires="v">
                <p:oleObj spid="_x0000_s6168" name="Equation" r:id="rId5" imgW="647640" imgH="393480" progId="Equation.DSMT4">
                  <p:embed/>
                </p:oleObj>
              </mc:Choice>
              <mc:Fallback>
                <p:oleObj name="Equation" r:id="rId5" imgW="647640" imgH="3934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1676400"/>
                        <a:ext cx="1880419"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7" name="Object 3"/>
          <p:cNvGraphicFramePr>
            <a:graphicFrameLocks noChangeAspect="1"/>
          </p:cNvGraphicFramePr>
          <p:nvPr/>
        </p:nvGraphicFramePr>
        <p:xfrm>
          <a:off x="304800" y="2743200"/>
          <a:ext cx="6565901" cy="1549400"/>
        </p:xfrm>
        <a:graphic>
          <a:graphicData uri="http://schemas.openxmlformats.org/presentationml/2006/ole">
            <mc:AlternateContent xmlns:mc="http://schemas.openxmlformats.org/markup-compatibility/2006">
              <mc:Choice xmlns:v="urn:schemas-microsoft-com:vml" Requires="v">
                <p:oleObj spid="_x0000_s6169" name="Equation" r:id="rId7" imgW="2260440" imgH="533160" progId="Equation.DSMT4">
                  <p:embed/>
                </p:oleObj>
              </mc:Choice>
              <mc:Fallback>
                <p:oleObj name="Equation" r:id="rId7" imgW="2260440" imgH="53316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 y="2743200"/>
                        <a:ext cx="6565901" cy="154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0193"/>
                                        </p:tgtEl>
                                        <p:attrNameLst>
                                          <p:attrName>style.visibility</p:attrName>
                                        </p:attrNameLst>
                                      </p:cBhvr>
                                      <p:to>
                                        <p:strVal val="visible"/>
                                      </p:to>
                                    </p:set>
                                    <p:anim calcmode="lin" valueType="num">
                                      <p:cBhvr additive="base">
                                        <p:cTn id="15" dur="500" fill="hold"/>
                                        <p:tgtEl>
                                          <p:spTgt spid="50193"/>
                                        </p:tgtEl>
                                        <p:attrNameLst>
                                          <p:attrName>ppt_x</p:attrName>
                                        </p:attrNameLst>
                                      </p:cBhvr>
                                      <p:tavLst>
                                        <p:tav tm="0">
                                          <p:val>
                                            <p:strVal val="#ppt_x"/>
                                          </p:val>
                                        </p:tav>
                                        <p:tav tm="100000">
                                          <p:val>
                                            <p:strVal val="#ppt_x"/>
                                          </p:val>
                                        </p:tav>
                                      </p:tavLst>
                                    </p:anim>
                                    <p:anim calcmode="lin" valueType="num">
                                      <p:cBhvr additive="base">
                                        <p:cTn id="16" dur="500" fill="hold"/>
                                        <p:tgtEl>
                                          <p:spTgt spid="5019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9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228600" y="76200"/>
            <a:ext cx="8610600" cy="2544763"/>
          </a:xfrm>
        </p:spPr>
        <p:txBody>
          <a:bodyPr/>
          <a:lstStyle/>
          <a:p>
            <a:pPr algn="l"/>
            <a:r>
              <a:rPr lang="en-US" sz="3200" dirty="0" smtClean="0">
                <a:latin typeface="Comic Sans MS" pitchFamily="66" charset="0"/>
              </a:rPr>
              <a:t>A positive and a negative charge with equal magnitude are connected by a rigid rod, and placed near a large negative charge. What is the direction of the net force on the two connected charges?</a:t>
            </a:r>
            <a:endParaRPr lang="en-US" sz="3200" dirty="0"/>
          </a:p>
        </p:txBody>
      </p:sp>
      <p:graphicFrame>
        <p:nvGraphicFramePr>
          <p:cNvPr id="5" name="TPChart"/>
          <p:cNvGraphicFramePr>
            <a:graphicFrameLocks noChangeAspect="1"/>
          </p:cNvGraphicFramePr>
          <p:nvPr>
            <p:custDataLst>
              <p:tags r:id="rId3"/>
            </p:custDataLst>
            <p:extLst>
              <p:ext uri="{D42A27DB-BD31-4B8C-83A1-F6EECF244321}">
                <p14:modId xmlns:p14="http://schemas.microsoft.com/office/powerpoint/2010/main" val="3038459086"/>
              </p:ext>
            </p:extLst>
          </p:nvPr>
        </p:nvGraphicFramePr>
        <p:xfrm>
          <a:off x="6172200" y="3549058"/>
          <a:ext cx="2743200" cy="3209655"/>
        </p:xfrm>
        <a:graphic>
          <a:graphicData uri="http://schemas.openxmlformats.org/presentationml/2006/ole">
            <mc:AlternateContent xmlns:mc="http://schemas.openxmlformats.org/markup-compatibility/2006">
              <mc:Choice xmlns:v="urn:schemas-microsoft-com:vml" Requires="v">
                <p:oleObj spid="_x0000_s4114"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srcRect/>
                      <a:stretch>
                        <a:fillRect/>
                      </a:stretch>
                    </p:blipFill>
                    <p:spPr bwMode="auto">
                      <a:xfrm>
                        <a:off x="6172200" y="3549058"/>
                        <a:ext cx="2743200" cy="320965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PAnswers"/>
          <p:cNvSpPr>
            <a:spLocks noGrp="1"/>
          </p:cNvSpPr>
          <p:nvPr>
            <p:ph type="body" idx="1"/>
            <p:custDataLst>
              <p:tags r:id="rId4"/>
            </p:custDataLst>
          </p:nvPr>
        </p:nvSpPr>
        <p:spPr>
          <a:xfrm>
            <a:off x="228600" y="2590800"/>
            <a:ext cx="2362200" cy="1828800"/>
          </a:xfrm>
        </p:spPr>
        <p:txBody>
          <a:bodyPr>
            <a:noAutofit/>
          </a:bodyPr>
          <a:lstStyle/>
          <a:p>
            <a:pPr marL="514350" indent="-514350">
              <a:spcAft>
                <a:spcPts val="0"/>
              </a:spcAft>
              <a:buAutoNum type="arabicPeriod"/>
            </a:pPr>
            <a:r>
              <a:rPr lang="en-US" dirty="0" smtClean="0"/>
              <a:t>Left</a:t>
            </a:r>
          </a:p>
          <a:p>
            <a:pPr marL="514350" indent="-514350">
              <a:spcAft>
                <a:spcPts val="0"/>
              </a:spcAft>
              <a:buAutoNum type="arabicPeriod"/>
            </a:pPr>
            <a:r>
              <a:rPr lang="en-US" dirty="0" smtClean="0"/>
              <a:t>Zero</a:t>
            </a:r>
          </a:p>
          <a:p>
            <a:pPr marL="514350" indent="-514350">
              <a:spcAft>
                <a:spcPts val="0"/>
              </a:spcAft>
              <a:buAutoNum type="arabicPeriod"/>
            </a:pPr>
            <a:r>
              <a:rPr lang="en-US" dirty="0" smtClean="0"/>
              <a:t>Right</a:t>
            </a:r>
            <a:endParaRPr lang="en-US" dirty="0"/>
          </a:p>
        </p:txBody>
      </p:sp>
      <p:grpSp>
        <p:nvGrpSpPr>
          <p:cNvPr id="6" name="Group 5"/>
          <p:cNvGrpSpPr/>
          <p:nvPr/>
        </p:nvGrpSpPr>
        <p:grpSpPr>
          <a:xfrm>
            <a:off x="2362200" y="2667000"/>
            <a:ext cx="2895600" cy="762000"/>
            <a:chOff x="2590800" y="4876800"/>
            <a:chExt cx="2895600" cy="762000"/>
          </a:xfrm>
        </p:grpSpPr>
        <p:sp>
          <p:nvSpPr>
            <p:cNvPr id="7" name="Line 2051"/>
            <p:cNvSpPr>
              <a:spLocks noChangeShapeType="1"/>
            </p:cNvSpPr>
            <p:nvPr/>
          </p:nvSpPr>
          <p:spPr bwMode="auto">
            <a:xfrm>
              <a:off x="4267200" y="5181600"/>
              <a:ext cx="990600" cy="0"/>
            </a:xfrm>
            <a:prstGeom prst="line">
              <a:avLst/>
            </a:prstGeom>
            <a:noFill/>
            <a:ln w="28575">
              <a:solidFill>
                <a:schemeClr val="bg2"/>
              </a:solidFill>
              <a:round/>
              <a:headEnd/>
              <a:tailEnd/>
            </a:ln>
            <a:effectLst/>
          </p:spPr>
          <p:txBody>
            <a:bodyPr wrap="none" anchor="ctr"/>
            <a:lstStyle/>
            <a:p>
              <a:endParaRPr lang="en-US"/>
            </a:p>
          </p:txBody>
        </p:sp>
        <p:sp>
          <p:nvSpPr>
            <p:cNvPr id="8" name="Oval 2052"/>
            <p:cNvSpPr>
              <a:spLocks noChangeArrowheads="1"/>
            </p:cNvSpPr>
            <p:nvPr/>
          </p:nvSpPr>
          <p:spPr bwMode="auto">
            <a:xfrm>
              <a:off x="4038600" y="5105400"/>
              <a:ext cx="228600" cy="228600"/>
            </a:xfrm>
            <a:prstGeom prst="ellipse">
              <a:avLst/>
            </a:prstGeom>
            <a:solidFill>
              <a:schemeClr val="folHlink"/>
            </a:solidFill>
            <a:ln w="9525">
              <a:solidFill>
                <a:schemeClr val="tx1"/>
              </a:solidFill>
              <a:round/>
              <a:headEnd/>
              <a:tailEnd/>
            </a:ln>
            <a:effectLst/>
          </p:spPr>
          <p:txBody>
            <a:bodyPr wrap="none" anchor="ctr"/>
            <a:lstStyle/>
            <a:p>
              <a:pPr algn="ctr">
                <a:spcBef>
                  <a:spcPct val="0"/>
                </a:spcBef>
                <a:buFontTx/>
                <a:buNone/>
              </a:pPr>
              <a:r>
                <a:rPr lang="en-US" sz="2400"/>
                <a:t>+</a:t>
              </a:r>
            </a:p>
          </p:txBody>
        </p:sp>
        <p:sp>
          <p:nvSpPr>
            <p:cNvPr id="9" name="Oval 2053"/>
            <p:cNvSpPr>
              <a:spLocks noChangeArrowheads="1"/>
            </p:cNvSpPr>
            <p:nvPr/>
          </p:nvSpPr>
          <p:spPr bwMode="auto">
            <a:xfrm>
              <a:off x="5257800" y="5105400"/>
              <a:ext cx="228600" cy="228600"/>
            </a:xfrm>
            <a:prstGeom prst="ellipse">
              <a:avLst/>
            </a:prstGeom>
            <a:solidFill>
              <a:srgbClr val="FF0000"/>
            </a:solidFill>
            <a:ln w="9525">
              <a:solidFill>
                <a:schemeClr val="tx1"/>
              </a:solidFill>
              <a:round/>
              <a:headEnd/>
              <a:tailEnd/>
            </a:ln>
            <a:effectLst/>
          </p:spPr>
          <p:txBody>
            <a:bodyPr wrap="none" anchor="ctr"/>
            <a:lstStyle/>
            <a:p>
              <a:pPr algn="ctr">
                <a:spcBef>
                  <a:spcPct val="0"/>
                </a:spcBef>
                <a:buFontTx/>
                <a:buNone/>
              </a:pPr>
              <a:r>
                <a:rPr lang="en-US" sz="2400"/>
                <a:t>-</a:t>
              </a:r>
            </a:p>
          </p:txBody>
        </p:sp>
        <p:sp>
          <p:nvSpPr>
            <p:cNvPr id="10" name="Oval 2054"/>
            <p:cNvSpPr>
              <a:spLocks noChangeArrowheads="1"/>
            </p:cNvSpPr>
            <p:nvPr/>
          </p:nvSpPr>
          <p:spPr bwMode="auto">
            <a:xfrm>
              <a:off x="2590800" y="4876800"/>
              <a:ext cx="762000" cy="762000"/>
            </a:xfrm>
            <a:prstGeom prst="ellipse">
              <a:avLst/>
            </a:prstGeom>
            <a:solidFill>
              <a:srgbClr val="FF0000"/>
            </a:solidFill>
            <a:ln w="9525">
              <a:solidFill>
                <a:schemeClr val="tx1"/>
              </a:solidFill>
              <a:round/>
              <a:headEnd/>
              <a:tailEnd/>
            </a:ln>
            <a:effectLst/>
          </p:spPr>
          <p:txBody>
            <a:bodyPr wrap="none" anchor="ctr"/>
            <a:lstStyle/>
            <a:p>
              <a:pPr algn="ctr">
                <a:spcBef>
                  <a:spcPct val="0"/>
                </a:spcBef>
                <a:buFontTx/>
                <a:buNone/>
              </a:pPr>
              <a:r>
                <a:rPr lang="en-US" sz="4000" dirty="0"/>
                <a:t>-</a:t>
              </a:r>
              <a:endParaRPr lang="en-US" sz="2400" dirty="0"/>
            </a:p>
          </p:txBody>
        </p:sp>
      </p:grpSp>
      <p:sp>
        <p:nvSpPr>
          <p:cNvPr id="11" name="Oval 14"/>
          <p:cNvSpPr>
            <a:spLocks noChangeArrowheads="1"/>
          </p:cNvSpPr>
          <p:nvPr/>
        </p:nvSpPr>
        <p:spPr bwMode="auto">
          <a:xfrm>
            <a:off x="76200" y="2514600"/>
            <a:ext cx="1981200" cy="762000"/>
          </a:xfrm>
          <a:prstGeom prst="ellipse">
            <a:avLst/>
          </a:prstGeom>
          <a:noFill/>
          <a:ln w="38100">
            <a:solidFill>
              <a:srgbClr val="F58B95"/>
            </a:solidFill>
            <a:round/>
            <a:headEnd/>
            <a:tailEnd/>
          </a:ln>
          <a:effectLst/>
        </p:spPr>
        <p:txBody>
          <a:bodyPr wrap="none" anchor="ctr"/>
          <a:lstStyle/>
          <a:p>
            <a:endParaRPr lang="en-US"/>
          </a:p>
        </p:txBody>
      </p:sp>
      <p:sp>
        <p:nvSpPr>
          <p:cNvPr id="12" name="Line 7"/>
          <p:cNvSpPr>
            <a:spLocks noChangeShapeType="1"/>
          </p:cNvSpPr>
          <p:nvPr/>
        </p:nvSpPr>
        <p:spPr bwMode="auto">
          <a:xfrm flipH="1">
            <a:off x="3200400" y="3048000"/>
            <a:ext cx="762000" cy="0"/>
          </a:xfrm>
          <a:prstGeom prst="line">
            <a:avLst/>
          </a:prstGeom>
          <a:noFill/>
          <a:ln w="38100">
            <a:solidFill>
              <a:schemeClr val="tx2"/>
            </a:solidFill>
            <a:round/>
            <a:headEnd/>
            <a:tailEnd type="triangle" w="med" len="med"/>
          </a:ln>
          <a:effectLst/>
        </p:spPr>
        <p:txBody>
          <a:bodyPr wrap="none" anchor="ctr"/>
          <a:lstStyle/>
          <a:p>
            <a:endParaRPr lang="en-US"/>
          </a:p>
        </p:txBody>
      </p:sp>
      <p:sp>
        <p:nvSpPr>
          <p:cNvPr id="13" name="Text Box 9"/>
          <p:cNvSpPr txBox="1">
            <a:spLocks noChangeArrowheads="1"/>
          </p:cNvSpPr>
          <p:nvPr/>
        </p:nvSpPr>
        <p:spPr bwMode="auto">
          <a:xfrm>
            <a:off x="76200" y="4267200"/>
            <a:ext cx="4648200" cy="830997"/>
          </a:xfrm>
          <a:prstGeom prst="rect">
            <a:avLst/>
          </a:prstGeom>
          <a:noFill/>
          <a:ln w="9525">
            <a:noFill/>
            <a:miter lim="800000"/>
            <a:headEnd/>
            <a:tailEnd/>
          </a:ln>
          <a:effectLst/>
        </p:spPr>
        <p:txBody>
          <a:bodyPr wrap="square">
            <a:spAutoFit/>
          </a:bodyPr>
          <a:lstStyle/>
          <a:p>
            <a:pPr>
              <a:spcBef>
                <a:spcPct val="50000"/>
              </a:spcBef>
              <a:buFontTx/>
              <a:buNone/>
            </a:pPr>
            <a:r>
              <a:rPr lang="en-US" sz="2400" dirty="0">
                <a:latin typeface="Comic Sans MS" pitchFamily="66" charset="0"/>
              </a:rPr>
              <a:t>Positive charge is attracted (force to left)</a:t>
            </a:r>
          </a:p>
        </p:txBody>
      </p:sp>
      <p:sp>
        <p:nvSpPr>
          <p:cNvPr id="14" name="Line 8"/>
          <p:cNvSpPr>
            <a:spLocks noChangeShapeType="1"/>
          </p:cNvSpPr>
          <p:nvPr/>
        </p:nvSpPr>
        <p:spPr bwMode="auto">
          <a:xfrm>
            <a:off x="5257800" y="3048000"/>
            <a:ext cx="280555" cy="0"/>
          </a:xfrm>
          <a:prstGeom prst="line">
            <a:avLst/>
          </a:prstGeom>
          <a:noFill/>
          <a:ln w="38100">
            <a:solidFill>
              <a:schemeClr val="tx2"/>
            </a:solidFill>
            <a:round/>
            <a:headEnd/>
            <a:tailEnd type="triangle" w="med" len="med"/>
          </a:ln>
          <a:effectLst/>
        </p:spPr>
        <p:txBody>
          <a:bodyPr wrap="none" anchor="ctr"/>
          <a:lstStyle/>
          <a:p>
            <a:endParaRPr lang="en-US"/>
          </a:p>
        </p:txBody>
      </p:sp>
      <p:sp>
        <p:nvSpPr>
          <p:cNvPr id="15" name="Text Box 10"/>
          <p:cNvSpPr txBox="1">
            <a:spLocks noChangeArrowheads="1"/>
          </p:cNvSpPr>
          <p:nvPr/>
        </p:nvSpPr>
        <p:spPr bwMode="auto">
          <a:xfrm>
            <a:off x="152400" y="5029200"/>
            <a:ext cx="4114800" cy="830997"/>
          </a:xfrm>
          <a:prstGeom prst="rect">
            <a:avLst/>
          </a:prstGeom>
          <a:noFill/>
          <a:ln w="9525">
            <a:noFill/>
            <a:miter lim="800000"/>
            <a:headEnd/>
            <a:tailEnd/>
          </a:ln>
          <a:effectLst/>
        </p:spPr>
        <p:txBody>
          <a:bodyPr wrap="square">
            <a:spAutoFit/>
          </a:bodyPr>
          <a:lstStyle/>
          <a:p>
            <a:pPr>
              <a:spcBef>
                <a:spcPct val="50000"/>
              </a:spcBef>
              <a:buFontTx/>
              <a:buNone/>
            </a:pPr>
            <a:r>
              <a:rPr lang="en-US" sz="2400" dirty="0">
                <a:latin typeface="Comic Sans MS" pitchFamily="66" charset="0"/>
              </a:rPr>
              <a:t>Negative charge is repelled (force to right)</a:t>
            </a:r>
          </a:p>
        </p:txBody>
      </p:sp>
      <p:sp>
        <p:nvSpPr>
          <p:cNvPr id="16" name="Text Box 11"/>
          <p:cNvSpPr txBox="1">
            <a:spLocks noChangeArrowheads="1"/>
          </p:cNvSpPr>
          <p:nvPr/>
        </p:nvSpPr>
        <p:spPr bwMode="auto">
          <a:xfrm>
            <a:off x="165654" y="5847522"/>
            <a:ext cx="4823790" cy="830997"/>
          </a:xfrm>
          <a:prstGeom prst="rect">
            <a:avLst/>
          </a:prstGeom>
          <a:noFill/>
          <a:ln w="9525">
            <a:noFill/>
            <a:miter lim="800000"/>
            <a:headEnd/>
            <a:tailEnd/>
          </a:ln>
          <a:effectLst/>
        </p:spPr>
        <p:txBody>
          <a:bodyPr wrap="square">
            <a:spAutoFit/>
          </a:bodyPr>
          <a:lstStyle/>
          <a:p>
            <a:pPr>
              <a:spcBef>
                <a:spcPct val="50000"/>
              </a:spcBef>
              <a:buFontTx/>
              <a:buNone/>
            </a:pPr>
            <a:r>
              <a:rPr lang="en-US" sz="2400" dirty="0">
                <a:latin typeface="Comic Sans MS" pitchFamily="66" charset="0"/>
              </a:rPr>
              <a:t>Positive charge is closer so force to left is larger.</a:t>
            </a:r>
          </a:p>
        </p:txBody>
      </p:sp>
    </p:spTree>
    <p:custDataLst>
      <p:tags r:id="rId2"/>
    </p:custData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repeatDur="0" restart="never"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repeatDur="0" restart="never"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down)">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repeatDur="0" restart="never"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repeatDur="0" restart="never"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par>
                          <p:cTn id="27" fill="hold">
                            <p:stCondLst>
                              <p:cond delay="0"/>
                            </p:stCondLst>
                            <p:childTnLst>
                              <p:par>
                                <p:cTn id="28" presetID="22" presetClass="entr" presetSubtype="4" repeatDur="0" restart="never" fill="hold" grpId="0" nodeType="after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down)">
                                      <p:cBhvr>
                                        <p:cTn id="30" dur="500"/>
                                        <p:tgtEl>
                                          <p:spTgt spid="12"/>
                                        </p:tgtEl>
                                      </p:cBhvr>
                                    </p:animEffect>
                                  </p:childTnLst>
                                </p:cTn>
                              </p:par>
                            </p:childTnLst>
                          </p:cTn>
                        </p:par>
                        <p:par>
                          <p:cTn id="31" fill="hold">
                            <p:stCondLst>
                              <p:cond delay="500"/>
                            </p:stCondLst>
                            <p:childTnLst>
                              <p:par>
                                <p:cTn id="32" presetID="22" presetClass="entr" presetSubtype="4" repeatDur="0" restart="never" fill="hold" grpId="0" nodeType="after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down)">
                                      <p:cBhvr>
                                        <p:cTn id="3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P spid="11" grpId="0" animBg="1"/>
      <p:bldP spid="12" grpId="0" animBg="1"/>
      <p:bldP spid="13" grpId="0"/>
      <p:bldP spid="14" grpId="0" animBg="1"/>
      <p:bldP spid="15" grpId="0"/>
      <p:bldP spid="16"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457200" y="76200"/>
            <a:ext cx="8229600" cy="792162"/>
          </a:xfrm>
        </p:spPr>
        <p:txBody>
          <a:bodyPr/>
          <a:lstStyle/>
          <a:p>
            <a:r>
              <a:rPr lang="en-US" dirty="0"/>
              <a:t>To Do</a:t>
            </a:r>
          </a:p>
        </p:txBody>
      </p:sp>
      <p:sp>
        <p:nvSpPr>
          <p:cNvPr id="144387" name="Rectangle 3"/>
          <p:cNvSpPr>
            <a:spLocks noGrp="1" noChangeArrowheads="1"/>
          </p:cNvSpPr>
          <p:nvPr>
            <p:ph type="body" idx="1"/>
          </p:nvPr>
        </p:nvSpPr>
        <p:spPr>
          <a:xfrm>
            <a:off x="228600" y="990600"/>
            <a:ext cx="8763000" cy="4876800"/>
          </a:xfrm>
        </p:spPr>
        <p:txBody>
          <a:bodyPr>
            <a:normAutofit/>
          </a:bodyPr>
          <a:lstStyle/>
          <a:p>
            <a:r>
              <a:rPr lang="en-US" dirty="0" smtClean="0"/>
              <a:t>Purchase your clicker.</a:t>
            </a:r>
          </a:p>
          <a:p>
            <a:r>
              <a:rPr lang="en-US" dirty="0" smtClean="0"/>
              <a:t>Read Sections 19-1 -- 19-5</a:t>
            </a:r>
          </a:p>
          <a:p>
            <a:r>
              <a:rPr lang="en-US" dirty="0" smtClean="0"/>
              <a:t>Do checkpoint 1 before 6:00 AM 1/10/13.</a:t>
            </a:r>
          </a:p>
          <a:p>
            <a:r>
              <a:rPr lang="en-US" dirty="0" smtClean="0"/>
              <a:t>Watch PreLecture-2 before 6:00 AM 1/10/13.</a:t>
            </a:r>
          </a:p>
          <a:p>
            <a:r>
              <a:rPr lang="en-US" dirty="0" smtClean="0"/>
              <a:t>Do checkpoint 2 before 6:00 AM 1/10/13.</a:t>
            </a:r>
            <a:endParaRPr lang="en-US" dirty="0"/>
          </a:p>
          <a:p>
            <a:endParaRPr lang="en-US" dirty="0"/>
          </a:p>
        </p:txBody>
      </p:sp>
      <p:sp>
        <p:nvSpPr>
          <p:cNvPr id="144388" name="Rectangle 4"/>
          <p:cNvSpPr>
            <a:spLocks noChangeArrowheads="1"/>
          </p:cNvSpPr>
          <p:nvPr/>
        </p:nvSpPr>
        <p:spPr bwMode="auto">
          <a:xfrm>
            <a:off x="685800" y="5715000"/>
            <a:ext cx="7772400" cy="762000"/>
          </a:xfrm>
          <a:prstGeom prst="rect">
            <a:avLst/>
          </a:prstGeom>
          <a:noFill/>
          <a:ln w="9525">
            <a:noFill/>
            <a:miter lim="800000"/>
            <a:headEnd/>
            <a:tailEnd/>
          </a:ln>
          <a:effectLst/>
        </p:spPr>
        <p:txBody>
          <a:bodyPr anchor="ctr"/>
          <a:lstStyle/>
          <a:p>
            <a:pPr algn="ctr">
              <a:spcBef>
                <a:spcPct val="0"/>
              </a:spcBef>
              <a:buFontTx/>
              <a:buNone/>
            </a:pPr>
            <a:r>
              <a:rPr lang="en-US" sz="4400" dirty="0">
                <a:solidFill>
                  <a:schemeClr val="tx2"/>
                </a:solidFill>
                <a:latin typeface="Comic Sans MS" pitchFamily="66" charset="0"/>
              </a:rPr>
              <a:t>See you next time!</a:t>
            </a:r>
          </a:p>
        </p:txBody>
      </p:sp>
    </p:spTree>
    <p:custDataLst>
      <p:tags r:id="rId1"/>
    </p:custDataLst>
    <p:extLst>
      <p:ext uri="{BB962C8B-B14F-4D97-AF65-F5344CB8AC3E}">
        <p14:creationId xmlns:p14="http://schemas.microsoft.com/office/powerpoint/2010/main" val="284330677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animEffect transition="in" filter="wipe(up)">
                                      <p:cBhvr>
                                        <p:cTn id="7" dur="500"/>
                                        <p:tgtEl>
                                          <p:spTgt spid="144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44387">
                                            <p:txEl>
                                              <p:pRg st="1" end="1"/>
                                            </p:txEl>
                                          </p:spTgt>
                                        </p:tgtEl>
                                        <p:attrNameLst>
                                          <p:attrName>style.visibility</p:attrName>
                                        </p:attrNameLst>
                                      </p:cBhvr>
                                      <p:to>
                                        <p:strVal val="visible"/>
                                      </p:to>
                                    </p:set>
                                    <p:animEffect transition="in" filter="wipe(up)">
                                      <p:cBhvr>
                                        <p:cTn id="12" dur="500"/>
                                        <p:tgtEl>
                                          <p:spTgt spid="144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44387">
                                            <p:txEl>
                                              <p:pRg st="2" end="2"/>
                                            </p:txEl>
                                          </p:spTgt>
                                        </p:tgtEl>
                                        <p:attrNameLst>
                                          <p:attrName>style.visibility</p:attrName>
                                        </p:attrNameLst>
                                      </p:cBhvr>
                                      <p:to>
                                        <p:strVal val="visible"/>
                                      </p:to>
                                    </p:set>
                                    <p:animEffect transition="in" filter="wipe(up)">
                                      <p:cBhvr>
                                        <p:cTn id="17" dur="500"/>
                                        <p:tgtEl>
                                          <p:spTgt spid="1443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44387">
                                            <p:txEl>
                                              <p:pRg st="3" end="3"/>
                                            </p:txEl>
                                          </p:spTgt>
                                        </p:tgtEl>
                                        <p:attrNameLst>
                                          <p:attrName>style.visibility</p:attrName>
                                        </p:attrNameLst>
                                      </p:cBhvr>
                                      <p:to>
                                        <p:strVal val="visible"/>
                                      </p:to>
                                    </p:set>
                                    <p:animEffect transition="in" filter="wipe(up)">
                                      <p:cBhvr>
                                        <p:cTn id="22" dur="500"/>
                                        <p:tgtEl>
                                          <p:spTgt spid="14438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44387">
                                            <p:txEl>
                                              <p:pRg st="4" end="4"/>
                                            </p:txEl>
                                          </p:spTgt>
                                        </p:tgtEl>
                                        <p:attrNameLst>
                                          <p:attrName>style.visibility</p:attrName>
                                        </p:attrNameLst>
                                      </p:cBhvr>
                                      <p:to>
                                        <p:strVal val="visible"/>
                                      </p:to>
                                    </p:set>
                                    <p:animEffect transition="in" filter="wipe(up)">
                                      <p:cBhvr>
                                        <p:cTn id="27" dur="500"/>
                                        <p:tgtEl>
                                          <p:spTgt spid="14438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44388"/>
                                        </p:tgtEl>
                                        <p:attrNameLst>
                                          <p:attrName>style.visibility</p:attrName>
                                        </p:attrNameLst>
                                      </p:cBhvr>
                                      <p:to>
                                        <p:strVal val="visible"/>
                                      </p:to>
                                    </p:set>
                                    <p:anim calcmode="lin" valueType="num">
                                      <p:cBhvr additive="base">
                                        <p:cTn id="32" dur="500" fill="hold"/>
                                        <p:tgtEl>
                                          <p:spTgt spid="144388"/>
                                        </p:tgtEl>
                                        <p:attrNameLst>
                                          <p:attrName>ppt_x</p:attrName>
                                        </p:attrNameLst>
                                      </p:cBhvr>
                                      <p:tavLst>
                                        <p:tav tm="0">
                                          <p:val>
                                            <p:strVal val="#ppt_x"/>
                                          </p:val>
                                        </p:tav>
                                        <p:tav tm="100000">
                                          <p:val>
                                            <p:strVal val="#ppt_x"/>
                                          </p:val>
                                        </p:tav>
                                      </p:tavLst>
                                    </p:anim>
                                    <p:anim calcmode="lin" valueType="num">
                                      <p:cBhvr additive="base">
                                        <p:cTn id="33" dur="500" fill="hold"/>
                                        <p:tgtEl>
                                          <p:spTgt spid="1443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autoUpdateAnimBg="0"/>
      <p:bldP spid="144388"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noFill/>
          <a:ln/>
        </p:spPr>
        <p:txBody>
          <a:bodyPr>
            <a:normAutofit fontScale="90000"/>
          </a:bodyPr>
          <a:lstStyle/>
          <a:p>
            <a:r>
              <a:rPr lang="en-US" dirty="0" smtClean="0"/>
              <a:t>Grade Components</a:t>
            </a:r>
            <a:r>
              <a:rPr lang="en-US" dirty="0"/>
              <a:t/>
            </a:r>
            <a:br>
              <a:rPr lang="en-US" dirty="0"/>
            </a:br>
            <a:endParaRPr lang="en-US" sz="2800" dirty="0">
              <a:solidFill>
                <a:schemeClr val="accent1"/>
              </a:solidFill>
            </a:endParaRPr>
          </a:p>
        </p:txBody>
      </p:sp>
      <p:sp>
        <p:nvSpPr>
          <p:cNvPr id="140291" name="Rectangle 3"/>
          <p:cNvSpPr>
            <a:spLocks noGrp="1" noChangeArrowheads="1"/>
          </p:cNvSpPr>
          <p:nvPr>
            <p:ph type="body" idx="1"/>
          </p:nvPr>
        </p:nvSpPr>
        <p:spPr>
          <a:xfrm>
            <a:off x="228600" y="1524001"/>
            <a:ext cx="8763000" cy="3886200"/>
          </a:xfrm>
          <a:noFill/>
          <a:ln/>
        </p:spPr>
        <p:txBody>
          <a:bodyPr>
            <a:normAutofit lnSpcReduction="10000"/>
          </a:bodyPr>
          <a:lstStyle/>
          <a:p>
            <a:pPr>
              <a:lnSpc>
                <a:spcPct val="90000"/>
              </a:lnSpc>
            </a:pPr>
            <a:r>
              <a:rPr lang="en-US" sz="2800" dirty="0" err="1" smtClean="0"/>
              <a:t>Prelectures</a:t>
            </a:r>
            <a:r>
              <a:rPr lang="en-US" sz="2800" dirty="0" smtClean="0"/>
              <a:t>				05%</a:t>
            </a:r>
          </a:p>
          <a:p>
            <a:pPr>
              <a:lnSpc>
                <a:spcPct val="90000"/>
              </a:lnSpc>
            </a:pPr>
            <a:r>
              <a:rPr lang="en-US" sz="2800" dirty="0" smtClean="0"/>
              <a:t>Checkpoints				05%</a:t>
            </a:r>
          </a:p>
          <a:p>
            <a:pPr>
              <a:lnSpc>
                <a:spcPct val="90000"/>
              </a:lnSpc>
            </a:pPr>
            <a:r>
              <a:rPr lang="en-US" sz="2800" dirty="0" smtClean="0"/>
              <a:t>Class Participation*</a:t>
            </a:r>
            <a:r>
              <a:rPr lang="en-US" sz="2800" dirty="0"/>
              <a:t>			</a:t>
            </a:r>
            <a:r>
              <a:rPr lang="en-US" sz="2800" dirty="0" smtClean="0"/>
              <a:t>10%</a:t>
            </a:r>
            <a:endParaRPr lang="en-US" sz="2800" dirty="0"/>
          </a:p>
          <a:p>
            <a:pPr>
              <a:lnSpc>
                <a:spcPct val="90000"/>
              </a:lnSpc>
            </a:pPr>
            <a:r>
              <a:rPr lang="en-US" sz="2800" dirty="0" smtClean="0"/>
              <a:t>Homework &amp; Quizzes</a:t>
            </a:r>
            <a:r>
              <a:rPr lang="en-US" sz="2800" dirty="0"/>
              <a:t>			</a:t>
            </a:r>
            <a:r>
              <a:rPr lang="en-US" sz="2800" dirty="0" smtClean="0"/>
              <a:t>25%</a:t>
            </a:r>
            <a:endParaRPr lang="en-US" sz="2800" dirty="0"/>
          </a:p>
          <a:p>
            <a:pPr>
              <a:lnSpc>
                <a:spcPct val="90000"/>
              </a:lnSpc>
            </a:pPr>
            <a:r>
              <a:rPr lang="en-US" sz="2800" dirty="0"/>
              <a:t>Hour Exams </a:t>
            </a:r>
            <a:r>
              <a:rPr lang="en-US" sz="2800" dirty="0" smtClean="0"/>
              <a:t>(highest 3 of 4)</a:t>
            </a:r>
            <a:r>
              <a:rPr lang="en-US" sz="2800" dirty="0"/>
              <a:t>		</a:t>
            </a:r>
            <a:r>
              <a:rPr lang="en-US" sz="2800" dirty="0" smtClean="0"/>
              <a:t>30%</a:t>
            </a:r>
            <a:endParaRPr lang="en-US" sz="2800" dirty="0"/>
          </a:p>
          <a:p>
            <a:pPr>
              <a:lnSpc>
                <a:spcPct val="90000"/>
              </a:lnSpc>
            </a:pPr>
            <a:r>
              <a:rPr lang="en-US" sz="2800" dirty="0"/>
              <a:t>Final Exam			 </a:t>
            </a:r>
            <a:r>
              <a:rPr lang="en-US" sz="2800" dirty="0" smtClean="0"/>
              <a:t>        </a:t>
            </a:r>
            <a:r>
              <a:rPr lang="en-US" sz="2800" u="sng" dirty="0" smtClean="0"/>
              <a:t>  25%  </a:t>
            </a:r>
            <a:r>
              <a:rPr lang="en-US" sz="2400" dirty="0"/>
              <a:t>	</a:t>
            </a:r>
          </a:p>
          <a:p>
            <a:pPr>
              <a:lnSpc>
                <a:spcPct val="90000"/>
              </a:lnSpc>
              <a:buFontTx/>
              <a:buNone/>
            </a:pPr>
            <a:r>
              <a:rPr lang="en-US" sz="2400" dirty="0"/>
              <a:t>                                                                              </a:t>
            </a:r>
            <a:r>
              <a:rPr lang="en-US" sz="2800" dirty="0" smtClean="0"/>
              <a:t>100%</a:t>
            </a:r>
          </a:p>
          <a:p>
            <a:pPr>
              <a:lnSpc>
                <a:spcPct val="90000"/>
              </a:lnSpc>
              <a:buFontTx/>
              <a:buNone/>
            </a:pPr>
            <a:endParaRPr lang="en-US" sz="2400" dirty="0" smtClean="0"/>
          </a:p>
          <a:p>
            <a:pPr>
              <a:lnSpc>
                <a:spcPct val="90000"/>
              </a:lnSpc>
              <a:buFontTx/>
              <a:buNone/>
            </a:pPr>
            <a:r>
              <a:rPr lang="en-US" sz="2400" dirty="0" smtClean="0"/>
              <a:t>*Based on clicker responses</a:t>
            </a:r>
            <a:r>
              <a:rPr lang="en-US" sz="2400" dirty="0"/>
              <a:t>					</a:t>
            </a:r>
            <a:endParaRPr lang="en-US" sz="2400" dirty="0">
              <a:solidFill>
                <a:schemeClr val="accent1"/>
              </a:solidFill>
            </a:endParaRPr>
          </a:p>
          <a:p>
            <a:pPr>
              <a:lnSpc>
                <a:spcPct val="90000"/>
              </a:lnSpc>
              <a:buFontTx/>
              <a:buNone/>
            </a:pPr>
            <a:endParaRPr lang="en-US" sz="2400" dirty="0">
              <a:solidFill>
                <a:schemeClr val="accent1"/>
              </a:solidFill>
            </a:endParaRPr>
          </a:p>
        </p:txBody>
      </p:sp>
      <p:graphicFrame>
        <p:nvGraphicFramePr>
          <p:cNvPr id="4" name="Object 3"/>
          <p:cNvGraphicFramePr>
            <a:graphicFrameLocks noChangeAspect="1"/>
          </p:cNvGraphicFramePr>
          <p:nvPr/>
        </p:nvGraphicFramePr>
        <p:xfrm>
          <a:off x="304800" y="5715001"/>
          <a:ext cx="8153400" cy="323214"/>
        </p:xfrm>
        <a:graphic>
          <a:graphicData uri="http://schemas.openxmlformats.org/presentationml/2006/ole">
            <mc:AlternateContent xmlns:mc="http://schemas.openxmlformats.org/markup-compatibility/2006">
              <mc:Choice xmlns:v="urn:schemas-microsoft-com:vml" Requires="v">
                <p:oleObj spid="_x0000_s22540" name="Equation" r:id="rId5" imgW="5117760" imgH="203040" progId="Equation.DSMT4">
                  <p:embed/>
                </p:oleObj>
              </mc:Choice>
              <mc:Fallback>
                <p:oleObj name="Equation" r:id="rId5" imgW="5117760" imgH="203040" progId="Equation.DSMT4">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5715001"/>
                        <a:ext cx="8153400" cy="3232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0291">
                                            <p:txEl>
                                              <p:pRg st="0" end="0"/>
                                            </p:txEl>
                                          </p:spTgt>
                                        </p:tgtEl>
                                        <p:attrNameLst>
                                          <p:attrName>style.visibility</p:attrName>
                                        </p:attrNameLst>
                                      </p:cBhvr>
                                      <p:to>
                                        <p:strVal val="visible"/>
                                      </p:to>
                                    </p:set>
                                    <p:animEffect transition="in" filter="wipe(left)">
                                      <p:cBhvr>
                                        <p:cTn id="7" dur="500"/>
                                        <p:tgtEl>
                                          <p:spTgt spid="140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0291">
                                            <p:txEl>
                                              <p:pRg st="1" end="1"/>
                                            </p:txEl>
                                          </p:spTgt>
                                        </p:tgtEl>
                                        <p:attrNameLst>
                                          <p:attrName>style.visibility</p:attrName>
                                        </p:attrNameLst>
                                      </p:cBhvr>
                                      <p:to>
                                        <p:strVal val="visible"/>
                                      </p:to>
                                    </p:set>
                                    <p:animEffect transition="in" filter="wipe(left)">
                                      <p:cBhvr>
                                        <p:cTn id="12" dur="500"/>
                                        <p:tgtEl>
                                          <p:spTgt spid="1402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0291">
                                            <p:txEl>
                                              <p:pRg st="2" end="2"/>
                                            </p:txEl>
                                          </p:spTgt>
                                        </p:tgtEl>
                                        <p:attrNameLst>
                                          <p:attrName>style.visibility</p:attrName>
                                        </p:attrNameLst>
                                      </p:cBhvr>
                                      <p:to>
                                        <p:strVal val="visible"/>
                                      </p:to>
                                    </p:set>
                                    <p:animEffect transition="in" filter="wipe(left)">
                                      <p:cBhvr>
                                        <p:cTn id="17" dur="500"/>
                                        <p:tgtEl>
                                          <p:spTgt spid="1402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0291">
                                            <p:txEl>
                                              <p:pRg st="3" end="3"/>
                                            </p:txEl>
                                          </p:spTgt>
                                        </p:tgtEl>
                                        <p:attrNameLst>
                                          <p:attrName>style.visibility</p:attrName>
                                        </p:attrNameLst>
                                      </p:cBhvr>
                                      <p:to>
                                        <p:strVal val="visible"/>
                                      </p:to>
                                    </p:set>
                                    <p:animEffect transition="in" filter="wipe(left)">
                                      <p:cBhvr>
                                        <p:cTn id="22" dur="500"/>
                                        <p:tgtEl>
                                          <p:spTgt spid="1402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40291">
                                            <p:txEl>
                                              <p:pRg st="4" end="4"/>
                                            </p:txEl>
                                          </p:spTgt>
                                        </p:tgtEl>
                                        <p:attrNameLst>
                                          <p:attrName>style.visibility</p:attrName>
                                        </p:attrNameLst>
                                      </p:cBhvr>
                                      <p:to>
                                        <p:strVal val="visible"/>
                                      </p:to>
                                    </p:set>
                                    <p:animEffect transition="in" filter="wipe(left)">
                                      <p:cBhvr>
                                        <p:cTn id="27" dur="500"/>
                                        <p:tgtEl>
                                          <p:spTgt spid="14029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40291">
                                            <p:txEl>
                                              <p:pRg st="5" end="5"/>
                                            </p:txEl>
                                          </p:spTgt>
                                        </p:tgtEl>
                                        <p:attrNameLst>
                                          <p:attrName>style.visibility</p:attrName>
                                        </p:attrNameLst>
                                      </p:cBhvr>
                                      <p:to>
                                        <p:strVal val="visible"/>
                                      </p:to>
                                    </p:set>
                                    <p:animEffect transition="in" filter="wipe(left)">
                                      <p:cBhvr>
                                        <p:cTn id="32" dur="500"/>
                                        <p:tgtEl>
                                          <p:spTgt spid="14029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40291">
                                            <p:txEl>
                                              <p:pRg st="6" end="6"/>
                                            </p:txEl>
                                          </p:spTgt>
                                        </p:tgtEl>
                                        <p:attrNameLst>
                                          <p:attrName>style.visibility</p:attrName>
                                        </p:attrNameLst>
                                      </p:cBhvr>
                                      <p:to>
                                        <p:strVal val="visible"/>
                                      </p:to>
                                    </p:set>
                                    <p:animEffect transition="in" filter="wipe(left)">
                                      <p:cBhvr>
                                        <p:cTn id="37" dur="500"/>
                                        <p:tgtEl>
                                          <p:spTgt spid="14029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40291">
                                            <p:txEl>
                                              <p:pRg st="8" end="8"/>
                                            </p:txEl>
                                          </p:spTgt>
                                        </p:tgtEl>
                                        <p:attrNameLst>
                                          <p:attrName>style.visibility</p:attrName>
                                        </p:attrNameLst>
                                      </p:cBhvr>
                                      <p:to>
                                        <p:strVal val="visible"/>
                                      </p:to>
                                    </p:set>
                                    <p:animEffect transition="in" filter="wipe(left)">
                                      <p:cBhvr>
                                        <p:cTn id="42" dur="500"/>
                                        <p:tgtEl>
                                          <p:spTgt spid="14029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a:t>Grading Scale</a:t>
            </a:r>
          </a:p>
        </p:txBody>
      </p:sp>
      <p:sp>
        <p:nvSpPr>
          <p:cNvPr id="142339" name="Rectangle 3"/>
          <p:cNvSpPr>
            <a:spLocks noGrp="1" noChangeArrowheads="1"/>
          </p:cNvSpPr>
          <p:nvPr>
            <p:ph type="body" sz="half" idx="1"/>
          </p:nvPr>
        </p:nvSpPr>
        <p:spPr>
          <a:xfrm>
            <a:off x="2590800" y="1371600"/>
            <a:ext cx="4295775" cy="4876800"/>
          </a:xfrm>
        </p:spPr>
        <p:txBody>
          <a:bodyPr/>
          <a:lstStyle/>
          <a:p>
            <a:pPr>
              <a:buFontTx/>
              <a:buNone/>
            </a:pPr>
            <a:r>
              <a:rPr lang="en-US"/>
              <a:t>	</a:t>
            </a:r>
          </a:p>
          <a:p>
            <a:r>
              <a:rPr lang="en-US"/>
              <a:t>90-100	  A	</a:t>
            </a:r>
          </a:p>
          <a:p>
            <a:r>
              <a:rPr lang="en-US"/>
              <a:t>80-89	  B</a:t>
            </a:r>
          </a:p>
          <a:p>
            <a:r>
              <a:rPr lang="en-US"/>
              <a:t>70-79	  C</a:t>
            </a:r>
          </a:p>
          <a:p>
            <a:r>
              <a:rPr lang="en-US"/>
              <a:t>60-69	  D</a:t>
            </a:r>
          </a:p>
          <a:p>
            <a:r>
              <a:rPr lang="en-US"/>
              <a:t>&lt;60	  F</a:t>
            </a:r>
          </a:p>
          <a:p>
            <a:endParaRPr lang="en-US"/>
          </a:p>
        </p:txBody>
      </p:sp>
    </p:spTree>
    <p:custDataLst>
      <p:tags r:id="rId1"/>
    </p:custData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2286" y="116112"/>
            <a:ext cx="7772400" cy="780143"/>
          </a:xfrm>
        </p:spPr>
        <p:txBody>
          <a:bodyPr/>
          <a:lstStyle/>
          <a:p>
            <a:r>
              <a:rPr lang="en-US" dirty="0" err="1" smtClean="0"/>
              <a:t>SmartPhysics</a:t>
            </a:r>
            <a:endParaRPr lang="en-US" dirty="0"/>
          </a:p>
        </p:txBody>
      </p:sp>
      <p:sp>
        <p:nvSpPr>
          <p:cNvPr id="3" name="Content Placeholder 2"/>
          <p:cNvSpPr>
            <a:spLocks noGrp="1"/>
          </p:cNvSpPr>
          <p:nvPr>
            <p:ph sz="half" idx="1"/>
          </p:nvPr>
        </p:nvSpPr>
        <p:spPr>
          <a:xfrm>
            <a:off x="457200" y="943429"/>
            <a:ext cx="7696200" cy="5660571"/>
          </a:xfrm>
        </p:spPr>
        <p:txBody>
          <a:bodyPr>
            <a:normAutofit lnSpcReduction="10000"/>
          </a:bodyPr>
          <a:lstStyle/>
          <a:p>
            <a:r>
              <a:rPr lang="en-US" dirty="0" smtClean="0">
                <a:hlinkClick r:id="rId2"/>
              </a:rPr>
              <a:t>http://www.smartphysics.com</a:t>
            </a:r>
            <a:endParaRPr lang="en-US" dirty="0" smtClean="0"/>
          </a:p>
          <a:p>
            <a:r>
              <a:rPr lang="en-US" dirty="0" smtClean="0"/>
              <a:t>Online </a:t>
            </a:r>
            <a:r>
              <a:rPr lang="en-US" dirty="0" err="1" smtClean="0"/>
              <a:t>prelectures</a:t>
            </a:r>
            <a:r>
              <a:rPr lang="en-US" dirty="0" smtClean="0"/>
              <a:t>, checkpoints, and homework found there.</a:t>
            </a:r>
          </a:p>
          <a:p>
            <a:r>
              <a:rPr lang="en-US" dirty="0" smtClean="0"/>
              <a:t>You will setup your password  when you register for an account. Your logon is your EIU email. For example, my logon is </a:t>
            </a:r>
            <a:r>
              <a:rPr lang="en-US" dirty="0" smtClean="0">
                <a:hlinkClick r:id="rId3"/>
              </a:rPr>
              <a:t>cblehman@eiu.edu</a:t>
            </a:r>
            <a:endParaRPr lang="en-US" dirty="0" smtClean="0"/>
          </a:p>
          <a:p>
            <a:r>
              <a:rPr lang="en-US" dirty="0" smtClean="0"/>
              <a:t>Once you have set up an account, click on the </a:t>
            </a:r>
            <a:r>
              <a:rPr lang="en-US" b="1" dirty="0" smtClean="0"/>
              <a:t>Enrollments </a:t>
            </a:r>
            <a:r>
              <a:rPr lang="en-US" dirty="0" smtClean="0"/>
              <a:t>tab.</a:t>
            </a:r>
            <a:endParaRPr lang="en-US" b="1" dirty="0" smtClean="0"/>
          </a:p>
          <a:p>
            <a:r>
              <a:rPr lang="en-US" dirty="0"/>
              <a:t>Course access key:  </a:t>
            </a:r>
            <a:r>
              <a:rPr lang="en-US" b="1" dirty="0" smtClean="0"/>
              <a:t>lehman2</a:t>
            </a:r>
            <a:endParaRPr lang="en-US" b="1" dirty="0" smtClean="0"/>
          </a:p>
          <a:p>
            <a:r>
              <a:rPr lang="en-US" dirty="0" smtClean="0"/>
              <a:t>The unique identifier can be your name.</a:t>
            </a:r>
            <a:endParaRPr lang="en-US" dirty="0"/>
          </a:p>
          <a:p>
            <a:r>
              <a:rPr lang="en-US" b="1" dirty="0" smtClean="0">
                <a:solidFill>
                  <a:srgbClr val="FF0000"/>
                </a:solidFill>
              </a:rPr>
              <a:t>DO NOT ever contact </a:t>
            </a:r>
            <a:r>
              <a:rPr lang="en-US" b="1" dirty="0" err="1" smtClean="0">
                <a:solidFill>
                  <a:srgbClr val="FF0000"/>
                </a:solidFill>
              </a:rPr>
              <a:t>SmartPhysics</a:t>
            </a:r>
            <a:r>
              <a:rPr lang="en-US" b="1" dirty="0" smtClean="0">
                <a:solidFill>
                  <a:srgbClr val="FF0000"/>
                </a:solidFill>
              </a:rPr>
              <a:t> for tech support. Always contact me.</a:t>
            </a:r>
          </a:p>
        </p:txBody>
      </p:sp>
    </p:spTree>
    <p:extLst>
      <p:ext uri="{BB962C8B-B14F-4D97-AF65-F5344CB8AC3E}">
        <p14:creationId xmlns:p14="http://schemas.microsoft.com/office/powerpoint/2010/main" val="1008660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Pre-Lectures</a:t>
            </a:r>
            <a:endParaRPr lang="en-US" dirty="0"/>
          </a:p>
        </p:txBody>
      </p:sp>
      <p:sp>
        <p:nvSpPr>
          <p:cNvPr id="3" name="Content Placeholder 2"/>
          <p:cNvSpPr>
            <a:spLocks noGrp="1"/>
          </p:cNvSpPr>
          <p:nvPr>
            <p:ph sz="half" idx="1"/>
          </p:nvPr>
        </p:nvSpPr>
        <p:spPr>
          <a:xfrm>
            <a:off x="228600" y="1524000"/>
            <a:ext cx="8382000" cy="4876800"/>
          </a:xfrm>
        </p:spPr>
        <p:txBody>
          <a:bodyPr/>
          <a:lstStyle/>
          <a:p>
            <a:r>
              <a:rPr lang="en-US" dirty="0" smtClean="0"/>
              <a:t>Completing the Pre-Lectures will be 5% of your grade.</a:t>
            </a:r>
          </a:p>
          <a:p>
            <a:r>
              <a:rPr lang="en-US" dirty="0" smtClean="0"/>
              <a:t>24 hours prior to each class, I will post on the </a:t>
            </a:r>
            <a:r>
              <a:rPr lang="en-US" dirty="0" err="1" smtClean="0"/>
              <a:t>SmartPhysics</a:t>
            </a:r>
            <a:r>
              <a:rPr lang="en-US" dirty="0" smtClean="0"/>
              <a:t> schedule a link to a pre-lecture power point or movie. </a:t>
            </a:r>
          </a:p>
          <a:p>
            <a:r>
              <a:rPr lang="en-US" dirty="0" smtClean="0"/>
              <a:t>You should </a:t>
            </a:r>
          </a:p>
          <a:p>
            <a:pPr lvl="1"/>
            <a:r>
              <a:rPr lang="en-US" dirty="0" smtClean="0"/>
              <a:t>go through the pre-lecture </a:t>
            </a:r>
          </a:p>
          <a:p>
            <a:pPr lvl="1"/>
            <a:r>
              <a:rPr lang="en-US" dirty="0" smtClean="0"/>
              <a:t>read the relevant sections in the text before you move on to the </a:t>
            </a:r>
            <a:r>
              <a:rPr lang="en-US" b="1" dirty="0" smtClean="0">
                <a:solidFill>
                  <a:srgbClr val="FF6699"/>
                </a:solidFill>
              </a:rPr>
              <a:t>checkpoint</a:t>
            </a:r>
            <a:r>
              <a:rPr lang="en-US" dirty="0" smtClean="0"/>
              <a:t>.</a:t>
            </a:r>
          </a:p>
          <a:p>
            <a:pPr lvl="1"/>
            <a:endParaRPr lang="en-US" dirty="0"/>
          </a:p>
        </p:txBody>
      </p:sp>
    </p:spTree>
    <p:custDataLst>
      <p:tags r:id="rId1"/>
    </p:custDataLst>
    <p:extLst>
      <p:ext uri="{BB962C8B-B14F-4D97-AF65-F5344CB8AC3E}">
        <p14:creationId xmlns:p14="http://schemas.microsoft.com/office/powerpoint/2010/main" val="178239492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en-US" dirty="0" smtClean="0"/>
              <a:t>Checkpoints</a:t>
            </a:r>
          </a:p>
        </p:txBody>
      </p:sp>
      <p:sp>
        <p:nvSpPr>
          <p:cNvPr id="80899" name="Rectangle 3"/>
          <p:cNvSpPr>
            <a:spLocks noGrp="1" noChangeArrowheads="1"/>
          </p:cNvSpPr>
          <p:nvPr>
            <p:ph type="body" idx="1"/>
          </p:nvPr>
        </p:nvSpPr>
        <p:spPr>
          <a:xfrm>
            <a:off x="228600" y="1371601"/>
            <a:ext cx="8915400" cy="5029200"/>
          </a:xfrm>
        </p:spPr>
        <p:txBody>
          <a:bodyPr/>
          <a:lstStyle/>
          <a:p>
            <a:pPr eaLnBrk="1" hangingPunct="1"/>
            <a:r>
              <a:rPr lang="en-US" dirty="0" smtClean="0"/>
              <a:t>Complete the checkpoints - 5% of your grade</a:t>
            </a:r>
          </a:p>
          <a:p>
            <a:pPr lvl="1" eaLnBrk="1" hangingPunct="1"/>
            <a:r>
              <a:rPr lang="en-US" dirty="0" smtClean="0">
                <a:solidFill>
                  <a:schemeClr val="tx2"/>
                </a:solidFill>
              </a:rPr>
              <a:t>2 points (full credit) for honest attempt at preflight.</a:t>
            </a:r>
          </a:p>
          <a:p>
            <a:pPr lvl="1" eaLnBrk="1" hangingPunct="1"/>
            <a:r>
              <a:rPr lang="en-US" dirty="0" smtClean="0">
                <a:solidFill>
                  <a:schemeClr val="tx2"/>
                </a:solidFill>
              </a:rPr>
              <a:t>Must do the </a:t>
            </a:r>
            <a:r>
              <a:rPr lang="en-US" u="sng" dirty="0" smtClean="0">
                <a:solidFill>
                  <a:schemeClr val="tx2"/>
                </a:solidFill>
              </a:rPr>
              <a:t>entire</a:t>
            </a:r>
            <a:r>
              <a:rPr lang="en-US" dirty="0" smtClean="0">
                <a:solidFill>
                  <a:schemeClr val="tx2"/>
                </a:solidFill>
              </a:rPr>
              <a:t> preflight to earn any credit, including responding to questions about what you find most interesting or most difficult.</a:t>
            </a:r>
          </a:p>
          <a:p>
            <a:r>
              <a:rPr lang="en-US" dirty="0" smtClean="0">
                <a:solidFill>
                  <a:schemeClr val="tx2"/>
                </a:solidFill>
              </a:rPr>
              <a:t>Click on link from Schedule Page. </a:t>
            </a:r>
          </a:p>
          <a:p>
            <a:r>
              <a:rPr lang="en-US" dirty="0" smtClean="0">
                <a:solidFill>
                  <a:schemeClr val="tx2"/>
                </a:solidFill>
              </a:rPr>
              <a:t>Checkpoints are due by 6am the day of lecture – with the exception of checkpoint 1 which is due Tuesday night at 11pm</a:t>
            </a:r>
          </a:p>
        </p:txBody>
      </p:sp>
    </p:spTree>
    <p:custDataLst>
      <p:tags r:id="rId1"/>
    </p:custDataLst>
    <p:extLst>
      <p:ext uri="{BB962C8B-B14F-4D97-AF65-F5344CB8AC3E}">
        <p14:creationId xmlns:p14="http://schemas.microsoft.com/office/powerpoint/2010/main" val="252337963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animEffect transition="in" filter="wipe(left)">
                                      <p:cBhvr>
                                        <p:cTn id="7" dur="500"/>
                                        <p:tgtEl>
                                          <p:spTgt spid="808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0899">
                                            <p:txEl>
                                              <p:pRg st="1" end="1"/>
                                            </p:txEl>
                                          </p:spTgt>
                                        </p:tgtEl>
                                        <p:attrNameLst>
                                          <p:attrName>style.visibility</p:attrName>
                                        </p:attrNameLst>
                                      </p:cBhvr>
                                      <p:to>
                                        <p:strVal val="visible"/>
                                      </p:to>
                                    </p:set>
                                    <p:animEffect transition="in" filter="wipe(left)">
                                      <p:cBhvr>
                                        <p:cTn id="12" dur="500"/>
                                        <p:tgtEl>
                                          <p:spTgt spid="808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0899">
                                            <p:txEl>
                                              <p:pRg st="2" end="2"/>
                                            </p:txEl>
                                          </p:spTgt>
                                        </p:tgtEl>
                                        <p:attrNameLst>
                                          <p:attrName>style.visibility</p:attrName>
                                        </p:attrNameLst>
                                      </p:cBhvr>
                                      <p:to>
                                        <p:strVal val="visible"/>
                                      </p:to>
                                    </p:set>
                                    <p:animEffect transition="in" filter="wipe(left)">
                                      <p:cBhvr>
                                        <p:cTn id="17" dur="500"/>
                                        <p:tgtEl>
                                          <p:spTgt spid="808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0899">
                                            <p:txEl>
                                              <p:pRg st="3" end="3"/>
                                            </p:txEl>
                                          </p:spTgt>
                                        </p:tgtEl>
                                        <p:attrNameLst>
                                          <p:attrName>style.visibility</p:attrName>
                                        </p:attrNameLst>
                                      </p:cBhvr>
                                      <p:to>
                                        <p:strVal val="visible"/>
                                      </p:to>
                                    </p:set>
                                    <p:animEffect transition="in" filter="wipe(left)">
                                      <p:cBhvr>
                                        <p:cTn id="22" dur="500"/>
                                        <p:tgtEl>
                                          <p:spTgt spid="808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0899">
                                            <p:txEl>
                                              <p:pRg st="4" end="4"/>
                                            </p:txEl>
                                          </p:spTgt>
                                        </p:tgtEl>
                                        <p:attrNameLst>
                                          <p:attrName>style.visibility</p:attrName>
                                        </p:attrNameLst>
                                      </p:cBhvr>
                                      <p:to>
                                        <p:strVal val="visible"/>
                                      </p:to>
                                    </p:set>
                                    <p:animEffect transition="in" filter="wipe(left)">
                                      <p:cBhvr>
                                        <p:cTn id="27" dur="500"/>
                                        <p:tgtEl>
                                          <p:spTgt spid="808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idx="1"/>
          </p:nvPr>
        </p:nvSpPr>
        <p:spPr/>
        <p:txBody>
          <a:bodyPr/>
          <a:lstStyle/>
          <a:p>
            <a:r>
              <a:rPr lang="en-US" dirty="0" smtClean="0"/>
              <a:t>Credit for a problem is awarded when you submit the correct answer.</a:t>
            </a:r>
          </a:p>
          <a:p>
            <a:r>
              <a:rPr lang="en-US" dirty="0" smtClean="0"/>
              <a:t>You can work a problem as many times as needed in order to obtain full credit. </a:t>
            </a:r>
          </a:p>
          <a:p>
            <a:r>
              <a:rPr lang="en-US" dirty="0" smtClean="0"/>
              <a:t>After the due date, you will have 7 days to submit the homework for 80% credit. </a:t>
            </a:r>
          </a:p>
          <a:p>
            <a:r>
              <a:rPr lang="en-US" dirty="0" smtClean="0"/>
              <a:t>Homework is due by 11pm on the due date.</a:t>
            </a:r>
            <a:endParaRPr lang="en-US" dirty="0"/>
          </a:p>
        </p:txBody>
      </p:sp>
    </p:spTree>
    <p:custDataLst>
      <p:tags r:id="rId1"/>
    </p:custDataLst>
    <p:extLst>
      <p:ext uri="{BB962C8B-B14F-4D97-AF65-F5344CB8AC3E}">
        <p14:creationId xmlns:p14="http://schemas.microsoft.com/office/powerpoint/2010/main" val="15704308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8" name="Rectangle 8"/>
          <p:cNvSpPr>
            <a:spLocks noGrp="1" noChangeArrowheads="1"/>
          </p:cNvSpPr>
          <p:nvPr>
            <p:ph type="title"/>
          </p:nvPr>
        </p:nvSpPr>
        <p:spPr>
          <a:xfrm>
            <a:off x="609600" y="76200"/>
            <a:ext cx="8153400" cy="838200"/>
          </a:xfrm>
        </p:spPr>
        <p:txBody>
          <a:bodyPr/>
          <a:lstStyle/>
          <a:p>
            <a:r>
              <a:rPr lang="en-US" dirty="0" smtClean="0"/>
              <a:t>PHY1161 </a:t>
            </a:r>
            <a:r>
              <a:rPr lang="en-US" dirty="0"/>
              <a:t>Lectures</a:t>
            </a:r>
          </a:p>
        </p:txBody>
      </p:sp>
      <p:sp>
        <p:nvSpPr>
          <p:cNvPr id="81929" name="Rectangle 9"/>
          <p:cNvSpPr>
            <a:spLocks noGrp="1" noChangeArrowheads="1"/>
          </p:cNvSpPr>
          <p:nvPr>
            <p:ph type="body" idx="1"/>
          </p:nvPr>
        </p:nvSpPr>
        <p:spPr>
          <a:xfrm>
            <a:off x="228600" y="838200"/>
            <a:ext cx="8763000" cy="5410200"/>
          </a:xfrm>
        </p:spPr>
        <p:txBody>
          <a:bodyPr/>
          <a:lstStyle/>
          <a:p>
            <a:r>
              <a:rPr lang="en-US" dirty="0"/>
              <a:t>Not everything you need!</a:t>
            </a:r>
          </a:p>
          <a:p>
            <a:pPr lvl="1"/>
            <a:r>
              <a:rPr lang="en-US" dirty="0" smtClean="0">
                <a:solidFill>
                  <a:schemeClr val="accent2"/>
                </a:solidFill>
              </a:rPr>
              <a:t>Untangling and clarification of concepts &amp; processes</a:t>
            </a:r>
            <a:endParaRPr lang="en-US" dirty="0">
              <a:solidFill>
                <a:schemeClr val="accent2"/>
              </a:solidFill>
            </a:endParaRPr>
          </a:p>
          <a:p>
            <a:pPr lvl="1"/>
            <a:r>
              <a:rPr lang="en-US" dirty="0">
                <a:solidFill>
                  <a:schemeClr val="accent2"/>
                </a:solidFill>
              </a:rPr>
              <a:t>Comprehensive</a:t>
            </a:r>
            <a:r>
              <a:rPr lang="en-US" dirty="0"/>
              <a:t>   Textbook</a:t>
            </a:r>
          </a:p>
          <a:p>
            <a:pPr lvl="1"/>
            <a:r>
              <a:rPr lang="en-US" dirty="0">
                <a:solidFill>
                  <a:schemeClr val="accent2"/>
                </a:solidFill>
              </a:rPr>
              <a:t>Calculations     </a:t>
            </a:r>
            <a:r>
              <a:rPr lang="en-US" dirty="0"/>
              <a:t>Homework + Discussion</a:t>
            </a:r>
          </a:p>
          <a:p>
            <a:pPr lvl="1"/>
            <a:r>
              <a:rPr lang="en-US" dirty="0">
                <a:solidFill>
                  <a:schemeClr val="accent2"/>
                </a:solidFill>
              </a:rPr>
              <a:t>Hands-On</a:t>
            </a:r>
            <a:r>
              <a:rPr lang="en-US" dirty="0"/>
              <a:t>     Lab</a:t>
            </a:r>
          </a:p>
          <a:p>
            <a:pPr lvl="1"/>
            <a:endParaRPr lang="en-US" dirty="0"/>
          </a:p>
          <a:p>
            <a:r>
              <a:rPr lang="en-US" dirty="0"/>
              <a:t>Taking Notes</a:t>
            </a:r>
          </a:p>
          <a:p>
            <a:pPr lvl="1"/>
            <a:r>
              <a:rPr lang="en-US" dirty="0">
                <a:solidFill>
                  <a:schemeClr val="tx2"/>
                </a:solidFill>
              </a:rPr>
              <a:t>Lecture </a:t>
            </a:r>
            <a:r>
              <a:rPr lang="en-US" dirty="0" smtClean="0">
                <a:solidFill>
                  <a:schemeClr val="tx2"/>
                </a:solidFill>
              </a:rPr>
              <a:t>note handouts </a:t>
            </a:r>
            <a:r>
              <a:rPr lang="en-US" dirty="0"/>
              <a:t>will be</a:t>
            </a:r>
            <a:r>
              <a:rPr lang="en-US" dirty="0">
                <a:solidFill>
                  <a:schemeClr val="tx2"/>
                </a:solidFill>
              </a:rPr>
              <a:t> available </a:t>
            </a:r>
            <a:r>
              <a:rPr lang="en-US" dirty="0" smtClean="0">
                <a:solidFill>
                  <a:schemeClr val="tx2"/>
                </a:solidFill>
              </a:rPr>
              <a:t>online prior to class</a:t>
            </a:r>
            <a:endParaRPr lang="en-US" dirty="0">
              <a:solidFill>
                <a:schemeClr val="tx2"/>
              </a:solidFill>
            </a:endParaRPr>
          </a:p>
          <a:p>
            <a:pPr lvl="1"/>
            <a:r>
              <a:rPr lang="en-US" dirty="0" smtClean="0">
                <a:solidFill>
                  <a:schemeClr val="tx2"/>
                </a:solidFill>
              </a:rPr>
              <a:t>Key pieces </a:t>
            </a:r>
            <a:r>
              <a:rPr lang="en-US" dirty="0">
                <a:solidFill>
                  <a:schemeClr val="tx2"/>
                </a:solidFill>
              </a:rPr>
              <a:t>for you to fill in</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1929">
                                            <p:txEl>
                                              <p:pRg st="0" end="0"/>
                                            </p:txEl>
                                          </p:spTgt>
                                        </p:tgtEl>
                                        <p:attrNameLst>
                                          <p:attrName>style.visibility</p:attrName>
                                        </p:attrNameLst>
                                      </p:cBhvr>
                                      <p:to>
                                        <p:strVal val="visible"/>
                                      </p:to>
                                    </p:set>
                                    <p:animEffect transition="in" filter="wipe(left)">
                                      <p:cBhvr>
                                        <p:cTn id="7" dur="500"/>
                                        <p:tgtEl>
                                          <p:spTgt spid="819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1929">
                                            <p:txEl>
                                              <p:pRg st="1" end="1"/>
                                            </p:txEl>
                                          </p:spTgt>
                                        </p:tgtEl>
                                        <p:attrNameLst>
                                          <p:attrName>style.visibility</p:attrName>
                                        </p:attrNameLst>
                                      </p:cBhvr>
                                      <p:to>
                                        <p:strVal val="visible"/>
                                      </p:to>
                                    </p:set>
                                    <p:animEffect transition="in" filter="wipe(left)">
                                      <p:cBhvr>
                                        <p:cTn id="12" dur="500"/>
                                        <p:tgtEl>
                                          <p:spTgt spid="8192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1929">
                                            <p:txEl>
                                              <p:pRg st="2" end="2"/>
                                            </p:txEl>
                                          </p:spTgt>
                                        </p:tgtEl>
                                        <p:attrNameLst>
                                          <p:attrName>style.visibility</p:attrName>
                                        </p:attrNameLst>
                                      </p:cBhvr>
                                      <p:to>
                                        <p:strVal val="visible"/>
                                      </p:to>
                                    </p:set>
                                    <p:animEffect transition="in" filter="wipe(left)">
                                      <p:cBhvr>
                                        <p:cTn id="17" dur="500"/>
                                        <p:tgtEl>
                                          <p:spTgt spid="8192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1929">
                                            <p:txEl>
                                              <p:pRg st="3" end="3"/>
                                            </p:txEl>
                                          </p:spTgt>
                                        </p:tgtEl>
                                        <p:attrNameLst>
                                          <p:attrName>style.visibility</p:attrName>
                                        </p:attrNameLst>
                                      </p:cBhvr>
                                      <p:to>
                                        <p:strVal val="visible"/>
                                      </p:to>
                                    </p:set>
                                    <p:animEffect transition="in" filter="wipe(left)">
                                      <p:cBhvr>
                                        <p:cTn id="22" dur="500"/>
                                        <p:tgtEl>
                                          <p:spTgt spid="8192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1929">
                                            <p:txEl>
                                              <p:pRg st="4" end="4"/>
                                            </p:txEl>
                                          </p:spTgt>
                                        </p:tgtEl>
                                        <p:attrNameLst>
                                          <p:attrName>style.visibility</p:attrName>
                                        </p:attrNameLst>
                                      </p:cBhvr>
                                      <p:to>
                                        <p:strVal val="visible"/>
                                      </p:to>
                                    </p:set>
                                    <p:animEffect transition="in" filter="wipe(left)">
                                      <p:cBhvr>
                                        <p:cTn id="27" dur="500"/>
                                        <p:tgtEl>
                                          <p:spTgt spid="8192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81929">
                                            <p:txEl>
                                              <p:pRg st="6" end="6"/>
                                            </p:txEl>
                                          </p:spTgt>
                                        </p:tgtEl>
                                        <p:attrNameLst>
                                          <p:attrName>style.visibility</p:attrName>
                                        </p:attrNameLst>
                                      </p:cBhvr>
                                      <p:to>
                                        <p:strVal val="visible"/>
                                      </p:to>
                                    </p:set>
                                    <p:animEffect transition="in" filter="wipe(left)">
                                      <p:cBhvr>
                                        <p:cTn id="32" dur="500"/>
                                        <p:tgtEl>
                                          <p:spTgt spid="8192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81929">
                                            <p:txEl>
                                              <p:pRg st="7" end="7"/>
                                            </p:txEl>
                                          </p:spTgt>
                                        </p:tgtEl>
                                        <p:attrNameLst>
                                          <p:attrName>style.visibility</p:attrName>
                                        </p:attrNameLst>
                                      </p:cBhvr>
                                      <p:to>
                                        <p:strVal val="visible"/>
                                      </p:to>
                                    </p:set>
                                    <p:animEffect transition="in" filter="wipe(left)">
                                      <p:cBhvr>
                                        <p:cTn id="37" dur="500"/>
                                        <p:tgtEl>
                                          <p:spTgt spid="8192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81929">
                                            <p:txEl>
                                              <p:pRg st="8" end="8"/>
                                            </p:txEl>
                                          </p:spTgt>
                                        </p:tgtEl>
                                        <p:attrNameLst>
                                          <p:attrName>style.visibility</p:attrName>
                                        </p:attrNameLst>
                                      </p:cBhvr>
                                      <p:to>
                                        <p:strVal val="visible"/>
                                      </p:to>
                                    </p:set>
                                    <p:animEffect transition="in" filter="wipe(left)">
                                      <p:cBhvr>
                                        <p:cTn id="42" dur="500"/>
                                        <p:tgtEl>
                                          <p:spTgt spid="8192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9" grpId="0" build="p" bldLvl="2"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TPVERSION" val="2008"/>
  <p:tag name="PPVERSION" val="12.0"/>
  <p:tag name="DELIMITERS" val="3.1"/>
  <p:tag name="SHOWBARVISIBLE" val="True"/>
  <p:tag name="USESECONDARYMONITOR" val="True"/>
  <p:tag name="SAVECSVWITHSESSION" val="False"/>
  <p:tag name="CSVFORMAT" val="0"/>
  <p:tag name="BULLETTYPE" val="3"/>
  <p:tag name="ANSWERNOWSTYLE" val="-1"/>
  <p:tag name="ANSWERNOWTEXT" val="Answer Now"/>
  <p:tag name="COUNTDOWNSTYLE" val="-1"/>
  <p:tag name="RESPCOUNTERSTYLE" val="-1"/>
  <p:tag name="RESPCOUNTERFORMAT" val="0"/>
  <p:tag name="RESPTABLESTYLE" val="-1"/>
  <p:tag name="COUNTDOWNSECONDS" val="10"/>
  <p:tag name="INPUTSOURCE" val="1"/>
  <p:tag name="NUMRESPONSES" val="1"/>
  <p:tag name="ALLOWDUPLICATES" val="False"/>
  <p:tag name="BACKUPSESSIONS" val="True"/>
  <p:tag name="BACKUPMAINTENANCE" val="7"/>
  <p:tag name="CHARTVALUEFORMAT" val="0%"/>
  <p:tag name="AUTOADVANCE" val="False"/>
  <p:tag name="REVIEWONLY" val="False"/>
  <p:tag name="ROTATIONINTERVAL" val="2"/>
  <p:tag name="AUTOUPDATEALIASES" val="True"/>
  <p:tag name="STDCHART" val="1"/>
  <p:tag name="RACEENDPOINTS" val="100"/>
  <p:tag name="RACERSMAXDISPLAYED" val="5"/>
  <p:tag name="RACEANIMATIONSPEED" val="3"/>
  <p:tag name="SKIPREMAININGRACESLIDES" val="True"/>
  <p:tag name="PARTICIPANTSINLEADERBOARD" val="5"/>
  <p:tag name="TEAMSINLEADERBOARD" val="5"/>
  <p:tag name="MAXRESPONDERS" val="5"/>
  <p:tag name="BUBBLENAMEVISIBLE" val="True"/>
  <p:tag name="BUBBLESIZEVISIBLE" val="True"/>
  <p:tag name="BUBBLEVALUEFORMAT" val="0.0"/>
  <p:tag name="BUBBLEGROUPING" val="3"/>
  <p:tag name="DEFAULTNUMTEAMS" val="5"/>
  <p:tag name="CUSTOMGRIDBACKCOLOR" val="-722948"/>
  <p:tag name="CUSTOMCELLFORECOLOR" val="-16777216"/>
  <p:tag name="CUSTOMCELLBACKCOLOR1" val="-657956"/>
  <p:tag name="CUSTOMCELLBACKCOLOR2" val="-13395457"/>
  <p:tag name="CUSTOMCELLBACKCOLOR3" val="-268652"/>
  <p:tag name="CUSTOMCELLBACKCOLOR4" val="-8355712"/>
  <p:tag name="USESCHEMECOLORS" val="True"/>
  <p:tag name="DISPLAYNAME" val="True"/>
  <p:tag name="DISPLAYDEVICENUMBER" val="True"/>
  <p:tag name="DISPLAYDEVICEID" val="True"/>
  <p:tag name="GRIDOPACITY" val="90"/>
  <p:tag name="GRIDROTATIONINTERVAL" val="2"/>
  <p:tag name="AUTOSIZEGRID" val="True"/>
  <p:tag name="GRIDSIZE" val="{Width=800, Height=600}"/>
  <p:tag name="GRIDPOSITION" val="1"/>
  <p:tag name="POLLINGCYCLE" val="2"/>
  <p:tag name="CHARTCOLORS" val="0"/>
  <p:tag name="CHARTLABELS" val="1"/>
  <p:tag name="RESETCHARTS" val="True"/>
  <p:tag name="INCLUDENONRESPONDERS" val="False"/>
  <p:tag name="MULTIRESPDIVISOR" val="1"/>
  <p:tag name="PARTLISTDEFAULT" val="1"/>
  <p:tag name="INCLUDEPPT" val="True"/>
  <p:tag name="ALLOWUSERFEEDBACK" val="True"/>
  <p:tag name="CORRECTPOINTVALUE" val="1"/>
  <p:tag name="INCORRECTPOINTVALUE" val="0"/>
  <p:tag name="REALTIMEBACKUP" val="False"/>
  <p:tag name="REALTIMEBACKUPPATH" val="(None)"/>
  <p:tag name="ZEROBASED" val="False"/>
  <p:tag name="AUTOADJUSTPARTRANGE" val="True"/>
  <p:tag name="CHARTSCALE" val="True"/>
  <p:tag name="ADVANCEDSETTINGSVIEW" val="False"/>
  <p:tag name="FIBDISPLAYRESULTS" val="True"/>
  <p:tag name="FIBNUMRESULTS" val="5"/>
  <p:tag name="FIBINCLUDEOTHER" val="True"/>
  <p:tag name="FIBDISPLAYKEYWORDS" val="True"/>
  <p:tag name="PRRESPONSE1" val="10"/>
  <p:tag name="PRRESPONSE2" val="9"/>
  <p:tag name="PRRESPONSE3" val="8"/>
  <p:tag name="PRRESPONSE4" val="7"/>
  <p:tag name="PRRESPONSE5" val="6"/>
  <p:tag name="PRRESPONSE6" val="5"/>
  <p:tag name="PRRESPONSE7" val="4"/>
  <p:tag name="PRRESPONSE8" val="3"/>
  <p:tag name="PRRESPONSE9" val="2"/>
  <p:tag name="PRRESPONSE10" val="1"/>
  <p:tag name="SHOWFLASHWARNING" val="True"/>
  <p:tag name="ALWAYSOPENPOLL" val="False"/>
  <p:tag name="POWERPOINTVERSION" val="14.0"/>
  <p:tag name="LUIDIAENABLED" val="False"/>
  <p:tag name="TASKPANEKEY" val="782d10dc-ef8f-4dfa-ab78-24ed354018f1"/>
  <p:tag name="TPFULLVERSION" val="4.3.2.1178"/>
  <p:tag name="EXPANDSHOWBAR" val="True"/>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SLIDEID" val="301ACC95A0C84B1096BFFF521704475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A negatively charged rod is used to charge an electroscope by induction. What is the resulting net charge on the electroscope?"/>
  <p:tag name="ANSWERSALIAS" val="Positive|smicln|Zero|smicln|Negative"/>
  <p:tag name="SLIDEORDER" val="2"/>
  <p:tag name="SLIDEGUID" val="0860DE166BA74A329EA7EDFCEA95B948"/>
  <p:tag name="VALUES" val="Correct|smicln|Incorrect|smicln|Incorrect"/>
  <p:tag name="RESPONSESGATHERED" val="True"/>
  <p:tag name="TOTALRESPONSES" val="6"/>
  <p:tag name="RESPONSECOUNT" val="6"/>
  <p:tag name="SLICED" val="False"/>
  <p:tag name="RESPONSES" val="-;-;-;1;1;1;1;1;1;"/>
  <p:tag name="CHARTSTRINGSTD" val="6 0 0"/>
  <p:tag name="CHARTSTRINGREV" val="0 0 6"/>
  <p:tag name="CHARTSTRINGSTDPER" val="1 0 0"/>
  <p:tag name="CHARTSTRINGREVPER" val="0 0 1"/>
  <p:tag name="ANONYMOUSTEMP" val="False"/>
</p:tagLst>
</file>

<file path=ppt/tags/tag16.xml><?xml version="1.0" encoding="utf-8"?>
<p:tagLst xmlns:a="http://schemas.openxmlformats.org/drawingml/2006/main" xmlns:r="http://schemas.openxmlformats.org/officeDocument/2006/relationships" xmlns:p="http://schemas.openxmlformats.org/presentationml/2006/main">
  <p:tag name="CHARTTYPE" val="0"/>
</p:tagLst>
</file>

<file path=ppt/tags/tag17.xml><?xml version="1.0" encoding="utf-8"?>
<p:tagLst xmlns:a="http://schemas.openxmlformats.org/drawingml/2006/main" xmlns:r="http://schemas.openxmlformats.org/officeDocument/2006/relationships" xmlns:p="http://schemas.openxmlformats.org/presentationml/2006/main">
  <p:tag name="ANSWERBULLETS" val="3"/>
  <p:tag name="OLDNUMANSWERS" val="3"/>
  <p:tag name="TEXTLENGTH" val="22"/>
  <p:tag name="FONTSIZE" val="32"/>
  <p:tag name="BULLETTYPE" val="ppBulletArabicPeriod"/>
  <p:tag name="ANSWERTEXT" val="Positive&#10;Zero&#10;Negative"/>
</p:tagLst>
</file>

<file path=ppt/tags/tag18.xml><?xml version="1.0" encoding="utf-8"?>
<p:tagLst xmlns:a="http://schemas.openxmlformats.org/drawingml/2006/main" xmlns:r="http://schemas.openxmlformats.org/officeDocument/2006/relationships" xmlns:p="http://schemas.openxmlformats.org/presentationml/2006/main">
  <p:tag name="SLIDEID" val="840AEA13AC4541BABD8D2A6B6016A75A"/>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 If the conducting electroscope were replaced by an insulating ball and then charged by induction as above, what would be the net charge on the ball."/>
  <p:tag name="ANSWERSALIAS" val="Positive|smicln|Zero|smicln|Negative"/>
  <p:tag name="SLIDEORDER" val="2"/>
  <p:tag name="SLIDEGUID" val="16F6F4DECC5841E09FF52943FD574A3C"/>
  <p:tag name="VALUES" val="Incorrect|smicln|Correct|smicln|Incorrect"/>
  <p:tag name="RESPONSESGATHERED" val="True"/>
  <p:tag name="TOTALRESPONSES" val="2"/>
  <p:tag name="RESPONSECOUNT" val="2"/>
  <p:tag name="SLICED" val="False"/>
  <p:tag name="RESPONSES" val="-;-;-;2;-;-;-;-;-;3;"/>
  <p:tag name="CHARTSTRINGSTD" val="0 1 1"/>
  <p:tag name="CHARTSTRINGREV" val="1 1 0"/>
  <p:tag name="CHARTSTRINGSTDPER" val="0 0.5 0.5"/>
  <p:tag name="CHARTSTRINGREVPER" val="0.5 0.5 0"/>
  <p:tag name="ANONYMOUSTEMP" val="False"/>
</p:tagLst>
</file>

<file path=ppt/tags/tag19.xml><?xml version="1.0" encoding="utf-8"?>
<p:tagLst xmlns:a="http://schemas.openxmlformats.org/drawingml/2006/main" xmlns:r="http://schemas.openxmlformats.org/officeDocument/2006/relationships" xmlns:p="http://schemas.openxmlformats.org/presentationml/2006/main">
  <p:tag name="CHARTTYPE" val="0"/>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ANSWERBULLETS" val="3"/>
  <p:tag name="OLDNUMANSWERS" val="3"/>
  <p:tag name="TEXTLENGTH" val="22"/>
  <p:tag name="FONTSIZE" val="32"/>
  <p:tag name="BULLETTYPE" val="ppBulletArabicPeriod"/>
  <p:tag name="ANSWERTEXT" val="Positive&#10;Zero&#10;Negative"/>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5.xml><?xml version="1.0" encoding="utf-8"?>
<p:tagLst xmlns:a="http://schemas.openxmlformats.org/drawingml/2006/main" xmlns:r="http://schemas.openxmlformats.org/officeDocument/2006/relationships" xmlns:p="http://schemas.openxmlformats.org/presentationml/2006/main">
  <p:tag name="SLIDEID" val="A8FB9C96388B438885B9EEEC7910F748"/>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What is the direction of the force on the proton due to the electron?"/>
  <p:tag name="ANSWERSALIAS" val="Left|smicln|Right|smicln|Zero"/>
  <p:tag name="SLIDEORDER" val="2"/>
  <p:tag name="SLIDEGUID" val="0336D3411538415BA4862AFF8C2A9050"/>
  <p:tag name="VALUES" val="Incorrect|smicln|Correct|smicln|Incorrect"/>
  <p:tag name="RESPONSESGATHERED" val="True"/>
  <p:tag name="TOTALRESPONSES" val="1"/>
  <p:tag name="RESPONSECOUNT" val="1"/>
  <p:tag name="SLICED" val="False"/>
  <p:tag name="RESPONSES" val="-;-;-;2;-;-;-;-;-;-;"/>
  <p:tag name="CHARTSTRINGSTD" val="0 1 0"/>
  <p:tag name="CHARTSTRINGREV" val="0 1 0"/>
  <p:tag name="CHARTSTRINGSTDPER" val="0 1 0"/>
  <p:tag name="CHARTSTRINGREVPER" val="0 1 0"/>
  <p:tag name="ANONYMOUSTEMP" val="False"/>
</p:tagLst>
</file>

<file path=ppt/tags/tag26.xml><?xml version="1.0" encoding="utf-8"?>
<p:tagLst xmlns:a="http://schemas.openxmlformats.org/drawingml/2006/main" xmlns:r="http://schemas.openxmlformats.org/officeDocument/2006/relationships" xmlns:p="http://schemas.openxmlformats.org/presentationml/2006/main">
  <p:tag name="CHARTTYPE" val="0"/>
</p:tagLst>
</file>

<file path=ppt/tags/tag27.xml><?xml version="1.0" encoding="utf-8"?>
<p:tagLst xmlns:a="http://schemas.openxmlformats.org/drawingml/2006/main" xmlns:r="http://schemas.openxmlformats.org/officeDocument/2006/relationships" xmlns:p="http://schemas.openxmlformats.org/presentationml/2006/main">
  <p:tag name="ANSWERBULLETS" val="3"/>
  <p:tag name="OLDNUMANSWERS" val="3"/>
  <p:tag name="TEXTLENGTH" val="15"/>
  <p:tag name="FONTSIZE" val="32"/>
  <p:tag name="BULLETTYPE" val="ppBulletArabicPeriod"/>
  <p:tag name="ANSWERTEXT" val="Left&#10;Right&#10;Zero"/>
</p:tagLst>
</file>

<file path=ppt/tags/tag2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0.xml><?xml version="1.0" encoding="utf-8"?>
<p:tagLst xmlns:a="http://schemas.openxmlformats.org/drawingml/2006/main" xmlns:r="http://schemas.openxmlformats.org/officeDocument/2006/relationships" xmlns:p="http://schemas.openxmlformats.org/presentationml/2006/main">
  <p:tag name="SLIDEID" val="070BE45E4F6E42999B8E692FBBABD6FA"/>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A positive and a negative charge with equal magnitude are connected by a rigid rod, and placed near a large negative charge. What is the direction of the net force on the two connected charges?"/>
  <p:tag name="ANSWERSALIAS" val="Left|smicln|Zero|smicln|Right"/>
  <p:tag name="SLIDEORDER" val="2"/>
  <p:tag name="SLIDEGUID" val="F2AC1E39F626459FBA5AC57DB624E83F"/>
  <p:tag name="RESPONSECOUNT" val="19"/>
  <p:tag name="SLICED" val="False"/>
  <p:tag name="RESPONSES" val="1;2;1;1;1;1;2;2;1;1;1;1;1;1;-;2;1;1;3;1;"/>
  <p:tag name="CHARTSTRINGSTD" val="14 4 1"/>
  <p:tag name="CHARTSTRINGREV" val="1 4 14"/>
  <p:tag name="CHARTSTRINGSTDPER" val="0.736842105263158 0.210526315789474 0.0526315789473684"/>
  <p:tag name="CHARTSTRINGREVPER" val="0.0526315789473684 0.210526315789474 0.736842105263158"/>
  <p:tag name="RESPONSESGATHERED" val="False"/>
  <p:tag name="VALUES" val="Correct|smicln|Incorrect|smicln|Incorrect"/>
  <p:tag name="TOTALRESPONSES" val="0"/>
  <p:tag name="ANONYMOUSTEMP" val="False"/>
</p:tagLst>
</file>

<file path=ppt/tags/tag31.xml><?xml version="1.0" encoding="utf-8"?>
<p:tagLst xmlns:a="http://schemas.openxmlformats.org/drawingml/2006/main" xmlns:r="http://schemas.openxmlformats.org/officeDocument/2006/relationships" xmlns:p="http://schemas.openxmlformats.org/presentationml/2006/main">
  <p:tag name="CHARTTYPE" val="0"/>
</p:tagLst>
</file>

<file path=ppt/tags/tag32.xml><?xml version="1.0" encoding="utf-8"?>
<p:tagLst xmlns:a="http://schemas.openxmlformats.org/drawingml/2006/main" xmlns:r="http://schemas.openxmlformats.org/officeDocument/2006/relationships" xmlns:p="http://schemas.openxmlformats.org/presentationml/2006/main">
  <p:tag name="ANSWERBULLETS" val="3"/>
  <p:tag name="OLDNUMANSWERS" val="3"/>
  <p:tag name="TEXTLENGTH" val="15"/>
  <p:tag name="FONTSIZE" val="32"/>
  <p:tag name="BULLETTYPE" val="ppBulletArabicPeriod"/>
  <p:tag name="ANSWERTEXT" val="Left&#10;Zero&#10;Right"/>
</p:tagLst>
</file>

<file path=ppt/tags/tag3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3391</TotalTime>
  <Words>1061</Words>
  <Application>Microsoft Office PowerPoint</Application>
  <PresentationFormat>On-screen Show (4:3)</PresentationFormat>
  <Paragraphs>278</Paragraphs>
  <Slides>25</Slides>
  <Notes>20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28" baseType="lpstr">
      <vt:lpstr>Office Theme</vt:lpstr>
      <vt:lpstr>Equation</vt:lpstr>
      <vt:lpstr>Microsoft Graph Chart</vt:lpstr>
      <vt:lpstr>Welcome to Physics 1161!</vt:lpstr>
      <vt:lpstr>Instructor</vt:lpstr>
      <vt:lpstr>Grade Components </vt:lpstr>
      <vt:lpstr>Grading Scale</vt:lpstr>
      <vt:lpstr>SmartPhysics</vt:lpstr>
      <vt:lpstr>Pre-Lectures</vt:lpstr>
      <vt:lpstr>Checkpoints</vt:lpstr>
      <vt:lpstr>Homework</vt:lpstr>
      <vt:lpstr>PHY1161 Lectures</vt:lpstr>
      <vt:lpstr>Origin of Charge</vt:lpstr>
      <vt:lpstr>Conductors and Insulators </vt:lpstr>
      <vt:lpstr>Conductors &amp; Insulators</vt:lpstr>
      <vt:lpstr>Charge</vt:lpstr>
      <vt:lpstr>Electroscope</vt:lpstr>
      <vt:lpstr>A negatively charged rod is used to charge an electroscope by induction. What is the resulting net charge on the electroscope?</vt:lpstr>
      <vt:lpstr> If the conducting electroscope were replaced by an insulating ball and then charged by induction as above, what would be the net charge on the ball.</vt:lpstr>
      <vt:lpstr>Law of Electrical Force Charles-Augustin Coulomb (1736 - 1806)</vt:lpstr>
      <vt:lpstr>Coulomb's Law</vt:lpstr>
      <vt:lpstr>PowerPoint Presentation</vt:lpstr>
      <vt:lpstr>PowerPoint Presentation</vt:lpstr>
      <vt:lpstr>In the picture below, what is the direction of the force on the proton due to the electron?</vt:lpstr>
      <vt:lpstr>PowerPoint Presentation</vt:lpstr>
      <vt:lpstr>PowerPoint Presentation</vt:lpstr>
      <vt:lpstr>A positive and a negative charge with equal magnitude are connected by a rigid rod, and placed near a large negative charge. What is the direction of the net force on the two connected charges?</vt:lpstr>
      <vt:lpstr>To Do</vt:lpstr>
    </vt:vector>
  </TitlesOfParts>
  <Company>Eastern Illinois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Physics 1161!</dc:title>
  <dc:creator>cherie</dc:creator>
  <cp:lastModifiedBy>Lehman, Cherie B.</cp:lastModifiedBy>
  <cp:revision>154</cp:revision>
  <dcterms:created xsi:type="dcterms:W3CDTF">2010-01-10T22:13:44Z</dcterms:created>
  <dcterms:modified xsi:type="dcterms:W3CDTF">2013-01-09T03:56:20Z</dcterms:modified>
</cp:coreProperties>
</file>