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notesSlides/notesSlide7.xml" ContentType="application/vnd.openxmlformats-officedocument.presentationml.notesSlide+xml"/>
  <Override PartName="/ppt/tags/tag16.xml" ContentType="application/vnd.openxmlformats-officedocument.presentationml.tags+xml"/>
  <Override PartName="/ppt/notesSlides/notesSlide8.xml" ContentType="application/vnd.openxmlformats-officedocument.presentationml.notesSlide+xml"/>
  <Override PartName="/ppt/tags/tag17.xml" ContentType="application/vnd.openxmlformats-officedocument.presentationml.tags+xml"/>
  <Override PartName="/ppt/notesSlides/notesSlide9.xml" ContentType="application/vnd.openxmlformats-officedocument.presentationml.notesSlide+xml"/>
  <Override PartName="/ppt/tags/tag18.xml" ContentType="application/vnd.openxmlformats-officedocument.presentationml.tags+xml"/>
  <Override PartName="/ppt/notesSlides/notesSlide10.xml" ContentType="application/vnd.openxmlformats-officedocument.presentationml.notesSlide+xml"/>
  <Override PartName="/ppt/tags/tag19.xml" ContentType="application/vnd.openxmlformats-officedocument.presentationml.tags+xml"/>
  <Override PartName="/ppt/notesSlides/notesSlide1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2.xml" ContentType="application/vnd.openxmlformats-officedocument.presentationml.notesSlide+xml"/>
  <Override PartName="/ppt/tags/tag27.xml" ContentType="application/vnd.openxmlformats-officedocument.presentationml.tags+xml"/>
  <Override PartName="/ppt/notesSlides/notesSlide13.xml" ContentType="application/vnd.openxmlformats-officedocument.presentationml.notesSlide+xml"/>
  <Override PartName="/ppt/tags/tag28.xml" ContentType="application/vnd.openxmlformats-officedocument.presentationml.tags+xml"/>
  <Override PartName="/ppt/notesSlides/notesSlide1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5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2" r:id="rId5"/>
    <p:sldId id="264" r:id="rId6"/>
    <p:sldId id="266" r:id="rId7"/>
    <p:sldId id="285" r:id="rId8"/>
    <p:sldId id="286" r:id="rId9"/>
    <p:sldId id="268" r:id="rId10"/>
    <p:sldId id="269" r:id="rId11"/>
    <p:sldId id="271" r:id="rId12"/>
    <p:sldId id="272" r:id="rId13"/>
    <p:sldId id="274" r:id="rId14"/>
    <p:sldId id="276" r:id="rId15"/>
    <p:sldId id="287" r:id="rId16"/>
    <p:sldId id="288" r:id="rId17"/>
    <p:sldId id="279" r:id="rId18"/>
    <p:sldId id="280" r:id="rId19"/>
    <p:sldId id="281" r:id="rId20"/>
    <p:sldId id="289" r:id="rId21"/>
    <p:sldId id="290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9E"/>
    <a:srgbClr val="3399FF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718" autoAdjust="0"/>
  </p:normalViewPr>
  <p:slideViewPr>
    <p:cSldViewPr>
      <p:cViewPr varScale="1">
        <p:scale>
          <a:sx n="51" d="100"/>
          <a:sy n="51" d="100"/>
        </p:scale>
        <p:origin x="-84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6C18C-ABFA-466E-8DF7-EE680390ECA9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9DC35-7C8D-4F4D-B0A2-219F4EE127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64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79C279-6274-4A02-BA9A-084D56FCC29C}" type="slidenum">
              <a:rPr lang="en-US"/>
              <a:pPr/>
              <a:t>2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4025"/>
            <a:ext cx="5028579" cy="41144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Use book or brick for prop. Ask students if I am doing positive or negative work, what about gravity.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778B55-E1A1-44CA-8E1B-225FC3E7D619}" type="slidenum">
              <a:rPr lang="en-US"/>
              <a:pPr/>
              <a:t>13</a:t>
            </a:fld>
            <a:endParaRPr lang="en-US"/>
          </a:p>
        </p:txBody>
      </p:sp>
      <p:sp>
        <p:nvSpPr>
          <p:cNvPr id="18944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FDBF9-D4DB-4638-8066-A813844E415E}" type="slidenum">
              <a:rPr lang="en-US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5510C1-8915-484A-8850-6A8313BE3FDE}" type="slidenum">
              <a:rPr lang="en-US"/>
              <a:pPr/>
              <a:t>17</a:t>
            </a:fld>
            <a:endParaRPr lang="en-US"/>
          </a:p>
        </p:txBody>
      </p:sp>
      <p:sp>
        <p:nvSpPr>
          <p:cNvPr id="1945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7BB696-CADC-401D-BEF4-E7EAD093BE19}" type="slidenum">
              <a:rPr lang="en-US"/>
              <a:pPr/>
              <a:t>18</a:t>
            </a:fld>
            <a:endParaRPr lang="en-US"/>
          </a:p>
        </p:txBody>
      </p:sp>
      <p:sp>
        <p:nvSpPr>
          <p:cNvPr id="1955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E96DB6-8D56-48AC-8008-7D44CB92E5D5}" type="slidenum">
              <a:rPr lang="en-US"/>
              <a:pPr/>
              <a:t>19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4025"/>
            <a:ext cx="5028579" cy="41144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35" tIns="45718" rIns="91435" bIns="4571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9DC35-7C8D-4F4D-B0A2-219F4EE1276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9DC35-7C8D-4F4D-B0A2-219F4EE1276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CF8190-038B-43A6-98CF-118D5F2ED736}" type="slidenum">
              <a:rPr lang="en-US"/>
              <a:pPr/>
              <a:t>3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711" y="4344025"/>
            <a:ext cx="5028579" cy="41144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3B7010-EDA5-4ABA-A250-7449583FABF5}" type="slidenum">
              <a:rPr lang="en-US"/>
              <a:pPr/>
              <a:t>4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43ADA9-B93A-4D9A-BDFA-8307DE7D720A}" type="slidenum">
              <a:rPr lang="en-US"/>
              <a:pPr/>
              <a:t>5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89EC1A-34B8-4FF8-917D-B4E8465962EE}" type="slidenum">
              <a:rPr lang="en-US"/>
              <a:pPr/>
              <a:t>6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34916-03B9-4D3B-91C5-30BC34EBE1BC}" type="slidenum">
              <a:rPr lang="en-US"/>
              <a:pPr/>
              <a:t>9</a:t>
            </a:fld>
            <a:endParaRPr lang="en-US"/>
          </a:p>
        </p:txBody>
      </p:sp>
      <p:sp>
        <p:nvSpPr>
          <p:cNvPr id="162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7D3D9F-2BB5-429A-BD24-DACC1FFF5AE2}" type="slidenum">
              <a:rPr lang="en-US"/>
              <a:pPr/>
              <a:t>10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7D0F33-9266-401C-AF99-ECD5C425971A}" type="slidenum">
              <a:rPr lang="en-US"/>
              <a:pPr/>
              <a:t>11</a:t>
            </a:fld>
            <a:endParaRPr lang="en-US"/>
          </a:p>
        </p:txBody>
      </p:sp>
      <p:sp>
        <p:nvSpPr>
          <p:cNvPr id="1873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B6939F-5A9B-4A1C-AF4A-43D688D01960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Comment on lab w/ equipotential lines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22229E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4644"/>
            <a:ext cx="8610600" cy="2057400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22229E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05800" cy="3840163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53931-0614-490A-8512-9EA974295DF4}" type="datetimeFigureOut">
              <a:rPr lang="en-US" smtClean="0"/>
              <a:pPr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3BEA-9923-45AB-BB29-3FAF67D462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15.emf"/><Relationship Id="rId2" Type="http://schemas.openxmlformats.org/officeDocument/2006/relationships/tags" Target="../tags/tag2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16.emf"/><Relationship Id="rId2" Type="http://schemas.openxmlformats.org/officeDocument/2006/relationships/tags" Target="../tags/tag2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23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11.bin"/><Relationship Id="rId2" Type="http://schemas.openxmlformats.org/officeDocument/2006/relationships/tags" Target="../tags/tag26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12.bin"/><Relationship Id="rId4" Type="http://schemas.openxmlformats.org/officeDocument/2006/relationships/notesSlide" Target="../notesSlides/notesSlide12.xml"/><Relationship Id="rId9" Type="http://schemas.openxmlformats.org/officeDocument/2006/relationships/oleObject" Target="../embeddings/oleObject7.bin"/><Relationship Id="rId14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30.xml"/><Relationship Id="rId7" Type="http://schemas.openxmlformats.org/officeDocument/2006/relationships/oleObject" Target="../embeddings/oleObject13.bin"/><Relationship Id="rId2" Type="http://schemas.openxmlformats.org/officeDocument/2006/relationships/tags" Target="../tags/tag29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33.xml"/><Relationship Id="rId7" Type="http://schemas.openxmlformats.org/officeDocument/2006/relationships/oleObject" Target="../embeddings/oleObject14.bin"/><Relationship Id="rId2" Type="http://schemas.openxmlformats.org/officeDocument/2006/relationships/tags" Target="../tags/tag32.xml"/><Relationship Id="rId1" Type="http://schemas.openxmlformats.org/officeDocument/2006/relationships/vmlDrawing" Target="../drawings/vmlDrawing7.v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emf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7.emf"/><Relationship Id="rId2" Type="http://schemas.openxmlformats.org/officeDocument/2006/relationships/tags" Target="../tags/tag1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Physics 1161 Lecture 4</a:t>
            </a:r>
            <a:br>
              <a:rPr lang="en-US" dirty="0" smtClean="0"/>
            </a:br>
            <a:r>
              <a:rPr lang="en-US" dirty="0" smtClean="0"/>
              <a:t>Potential &amp; Potential Energy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8382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Work and </a:t>
            </a:r>
            <a:r>
              <a:rPr lang="en-US">
                <a:solidFill>
                  <a:schemeClr val="tx1"/>
                </a:solidFill>
                <a:latin typeface="Symbol" pitchFamily="18" charset="2"/>
              </a:rPr>
              <a:t>D </a:t>
            </a:r>
            <a:r>
              <a:rPr lang="en-US">
                <a:solidFill>
                  <a:schemeClr val="tx1"/>
                </a:solidFill>
              </a:rPr>
              <a:t>Potential Energy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4191000" cy="1143000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Brick raised y</a:t>
            </a:r>
            <a:r>
              <a:rPr lang="en-US" baseline="-25000">
                <a:solidFill>
                  <a:schemeClr val="tx2"/>
                </a:solidFill>
              </a:rPr>
              <a:t>i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 </a:t>
            </a:r>
            <a:r>
              <a:rPr lang="en-US">
                <a:solidFill>
                  <a:schemeClr val="tx2"/>
                </a:solidFill>
              </a:rPr>
              <a:t>y</a:t>
            </a:r>
            <a:r>
              <a:rPr lang="en-US" baseline="-25000">
                <a:solidFill>
                  <a:schemeClr val="tx2"/>
                </a:solidFill>
              </a:rPr>
              <a:t>f</a:t>
            </a:r>
            <a:endParaRPr lang="en-US"/>
          </a:p>
          <a:p>
            <a:pPr lvl="1">
              <a:buFontTx/>
              <a:buNone/>
            </a:pPr>
            <a:endParaRPr lang="en-US" baseline="-25000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4419600" y="1981200"/>
            <a:ext cx="4724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>Charge moved 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Math1" pitchFamily="2" charset="2"/>
              </a:rPr>
              <a:t>∞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sz="3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3200" baseline="-25000" dirty="0" err="1">
                <a:solidFill>
                  <a:schemeClr val="tx2"/>
                </a:solidFill>
                <a:latin typeface="Times New Roman" pitchFamily="18" charset="0"/>
              </a:rPr>
              <a:t>f</a:t>
            </a:r>
            <a:endParaRPr lang="en-US" sz="3200" dirty="0"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F</a:t>
            </a:r>
            <a:r>
              <a:rPr lang="en-US" sz="2800" baseline="-25000" dirty="0">
                <a:latin typeface="Times New Roman" pitchFamily="18" charset="0"/>
              </a:rPr>
              <a:t>E</a:t>
            </a:r>
            <a:r>
              <a:rPr lang="en-US" sz="2800" dirty="0">
                <a:latin typeface="Times New Roman" pitchFamily="18" charset="0"/>
              </a:rPr>
              <a:t> = kq</a:t>
            </a:r>
            <a:r>
              <a:rPr lang="en-US" sz="2800" baseline="-25000" dirty="0">
                <a:latin typeface="Times New Roman" pitchFamily="18" charset="0"/>
              </a:rPr>
              <a:t>1</a:t>
            </a:r>
            <a:r>
              <a:rPr lang="en-US" sz="2800" dirty="0">
                <a:latin typeface="Times New Roman" pitchFamily="18" charset="0"/>
              </a:rPr>
              <a:t>q</a:t>
            </a:r>
            <a:r>
              <a:rPr lang="en-US" sz="2800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/r</a:t>
            </a:r>
            <a:r>
              <a:rPr lang="en-US" sz="2800" baseline="30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	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  </a:t>
            </a:r>
            <a:r>
              <a:rPr lang="en-US" sz="2800" dirty="0">
                <a:solidFill>
                  <a:srgbClr val="B163FF"/>
                </a:solidFill>
                <a:latin typeface="Arial Rounded MT Bold" pitchFamily="34" charset="0"/>
              </a:rPr>
              <a:t>(left)</a:t>
            </a:r>
            <a:endParaRPr lang="en-US" sz="2800" dirty="0">
              <a:solidFill>
                <a:srgbClr val="B163FF"/>
              </a:solidFill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W</a:t>
            </a:r>
            <a:r>
              <a:rPr lang="en-US" sz="2800" baseline="-25000" dirty="0">
                <a:latin typeface="Times New Roman" pitchFamily="18" charset="0"/>
              </a:rPr>
              <a:t>E</a:t>
            </a:r>
            <a:r>
              <a:rPr lang="en-US" sz="2800" dirty="0">
                <a:latin typeface="Times New Roman" pitchFamily="18" charset="0"/>
              </a:rPr>
              <a:t> = -kq</a:t>
            </a:r>
            <a:r>
              <a:rPr lang="en-US" sz="2800" baseline="-25000" dirty="0">
                <a:latin typeface="Times New Roman" pitchFamily="18" charset="0"/>
              </a:rPr>
              <a:t>1</a:t>
            </a:r>
            <a:r>
              <a:rPr lang="en-US" sz="2800" dirty="0">
                <a:latin typeface="Times New Roman" pitchFamily="18" charset="0"/>
              </a:rPr>
              <a:t>q</a:t>
            </a:r>
            <a:r>
              <a:rPr lang="en-US" sz="2800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/</a:t>
            </a:r>
            <a:r>
              <a:rPr lang="en-US" sz="2800" dirty="0" err="1">
                <a:latin typeface="Times New Roman" pitchFamily="18" charset="0"/>
              </a:rPr>
              <a:t>r</a:t>
            </a:r>
            <a:r>
              <a:rPr lang="en-US" sz="2800" baseline="-25000" dirty="0" err="1">
                <a:latin typeface="Times New Roman" pitchFamily="18" charset="0"/>
              </a:rPr>
              <a:t>f</a:t>
            </a:r>
            <a:endParaRPr lang="en-US" sz="2800" dirty="0"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sym typeface="Euclid Symbol"/>
              </a:rPr>
              <a:t></a:t>
            </a:r>
            <a:r>
              <a:rPr lang="en-US" sz="2800" dirty="0" smtClean="0">
                <a:latin typeface="Times New Roman" pitchFamily="18" charset="0"/>
              </a:rPr>
              <a:t>U</a:t>
            </a:r>
            <a:r>
              <a:rPr lang="en-US" sz="2800" baseline="-25000" dirty="0" smtClean="0">
                <a:latin typeface="Times New Roman" pitchFamily="18" charset="0"/>
              </a:rPr>
              <a:t>E</a:t>
            </a:r>
            <a:r>
              <a:rPr lang="en-US" sz="2800" dirty="0">
                <a:latin typeface="Times New Roman" pitchFamily="18" charset="0"/>
              </a:rPr>
              <a:t>= +kq</a:t>
            </a:r>
            <a:r>
              <a:rPr lang="en-US" sz="2800" baseline="-25000" dirty="0">
                <a:latin typeface="Times New Roman" pitchFamily="18" charset="0"/>
              </a:rPr>
              <a:t>1</a:t>
            </a:r>
            <a:r>
              <a:rPr lang="en-US" sz="2800" dirty="0">
                <a:latin typeface="Times New Roman" pitchFamily="18" charset="0"/>
              </a:rPr>
              <a:t>q</a:t>
            </a:r>
            <a:r>
              <a:rPr lang="en-US" sz="2800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/</a:t>
            </a:r>
            <a:r>
              <a:rPr lang="en-US" sz="2800" dirty="0" err="1">
                <a:latin typeface="Times New Roman" pitchFamily="18" charset="0"/>
              </a:rPr>
              <a:t>r</a:t>
            </a:r>
            <a:r>
              <a:rPr lang="en-US" sz="2800" baseline="-25000" dirty="0" err="1">
                <a:latin typeface="Times New Roman" pitchFamily="18" charset="0"/>
              </a:rPr>
              <a:t>f</a:t>
            </a:r>
            <a:r>
              <a:rPr lang="en-US" sz="2800" baseline="-25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</a:pPr>
            <a:endParaRPr lang="en-US" sz="2800" baseline="-25000" dirty="0">
              <a:latin typeface="Times New Roman" pitchFamily="18" charset="0"/>
            </a:endParaRP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419100" y="1143000"/>
            <a:ext cx="80010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>
                <a:latin typeface="Times New Roman" pitchFamily="18" charset="0"/>
              </a:rPr>
              <a:t>W = F d cos(</a:t>
            </a:r>
            <a:r>
              <a:rPr lang="en-US" sz="3200"/>
              <a:t>q</a:t>
            </a:r>
            <a:r>
              <a:rPr lang="en-US" sz="3200">
                <a:latin typeface="Times New Roman" pitchFamily="18" charset="0"/>
              </a:rPr>
              <a:t>)</a:t>
            </a:r>
          </a:p>
          <a:p>
            <a:pPr algn="ctr">
              <a:lnSpc>
                <a:spcPct val="80000"/>
              </a:lnSpc>
            </a:pP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Gravity				Electric</a:t>
            </a:r>
            <a:endParaRPr lang="en-US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9398" name="Line 6"/>
          <p:cNvSpPr>
            <a:spLocks noChangeShapeType="1"/>
          </p:cNvSpPr>
          <p:nvPr/>
        </p:nvSpPr>
        <p:spPr bwMode="auto">
          <a:xfrm>
            <a:off x="76200" y="1981200"/>
            <a:ext cx="8686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4419600" y="1676400"/>
            <a:ext cx="0" cy="5181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59401" name="Picture 9" descr="monkey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5257800"/>
            <a:ext cx="4267200" cy="1066800"/>
          </a:xfrm>
          <a:prstGeom prst="rect">
            <a:avLst/>
          </a:prstGeom>
          <a:noFill/>
        </p:spPr>
      </p:pic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143000" y="4572000"/>
            <a:ext cx="1190625" cy="685800"/>
            <a:chOff x="1728" y="3792"/>
            <a:chExt cx="750" cy="432"/>
          </a:xfrm>
        </p:grpSpPr>
        <p:sp>
          <p:nvSpPr>
            <p:cNvPr id="59431" name="Rectangle 39"/>
            <p:cNvSpPr>
              <a:spLocks noChangeArrowheads="1"/>
            </p:cNvSpPr>
            <p:nvPr/>
          </p:nvSpPr>
          <p:spPr bwMode="auto">
            <a:xfrm>
              <a:off x="1728" y="3792"/>
              <a:ext cx="576" cy="240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2" name="Line 40"/>
            <p:cNvSpPr>
              <a:spLocks noChangeShapeType="1"/>
            </p:cNvSpPr>
            <p:nvPr/>
          </p:nvSpPr>
          <p:spPr bwMode="auto">
            <a:xfrm>
              <a:off x="2016" y="3984"/>
              <a:ext cx="0" cy="24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33" name="Text Box 41"/>
            <p:cNvSpPr txBox="1">
              <a:spLocks noChangeArrowheads="1"/>
            </p:cNvSpPr>
            <p:nvPr/>
          </p:nvSpPr>
          <p:spPr bwMode="auto">
            <a:xfrm>
              <a:off x="1998" y="4020"/>
              <a:ext cx="4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400">
                <a:latin typeface="Times New Roman" pitchFamily="18" charset="0"/>
              </a:endParaRPr>
            </a:p>
          </p:txBody>
        </p:sp>
      </p:grp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466725" y="596265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y</a:t>
            </a:r>
            <a:r>
              <a:rPr lang="en-US" sz="2000" baseline="-25000">
                <a:latin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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59435" name="Text Box 43"/>
          <p:cNvSpPr txBox="1">
            <a:spLocks noChangeArrowheads="1"/>
          </p:cNvSpPr>
          <p:nvPr/>
        </p:nvSpPr>
        <p:spPr bwMode="auto">
          <a:xfrm>
            <a:off x="533400" y="44958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y</a:t>
            </a:r>
            <a:r>
              <a:rPr lang="en-US" sz="2000" baseline="-25000">
                <a:latin typeface="Times New Roman" pitchFamily="18" charset="0"/>
              </a:rPr>
              <a:t>f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</a:t>
            </a:r>
            <a:endParaRPr lang="en-US" sz="2000">
              <a:latin typeface="Times New Roman" pitchFamily="18" charset="0"/>
            </a:endParaRPr>
          </a:p>
        </p:txBody>
      </p: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1143000" y="5943600"/>
            <a:ext cx="1190625" cy="685800"/>
            <a:chOff x="1776" y="3648"/>
            <a:chExt cx="750" cy="432"/>
          </a:xfrm>
        </p:grpSpPr>
        <p:sp>
          <p:nvSpPr>
            <p:cNvPr id="59441" name="Rectangle 49"/>
            <p:cNvSpPr>
              <a:spLocks noChangeArrowheads="1"/>
            </p:cNvSpPr>
            <p:nvPr/>
          </p:nvSpPr>
          <p:spPr bwMode="auto">
            <a:xfrm>
              <a:off x="1776" y="3648"/>
              <a:ext cx="576" cy="240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42" name="Line 50"/>
            <p:cNvSpPr>
              <a:spLocks noChangeShapeType="1"/>
            </p:cNvSpPr>
            <p:nvPr/>
          </p:nvSpPr>
          <p:spPr bwMode="auto">
            <a:xfrm>
              <a:off x="2064" y="3840"/>
              <a:ext cx="0" cy="24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43" name="Text Box 51"/>
            <p:cNvSpPr txBox="1">
              <a:spLocks noChangeArrowheads="1"/>
            </p:cNvSpPr>
            <p:nvPr/>
          </p:nvSpPr>
          <p:spPr bwMode="auto">
            <a:xfrm>
              <a:off x="2046" y="3876"/>
              <a:ext cx="4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400">
                <a:latin typeface="Times New Roman" pitchFamily="18" charset="0"/>
              </a:endParaRPr>
            </a:p>
          </p:txBody>
        </p:sp>
      </p:grpSp>
      <p:sp>
        <p:nvSpPr>
          <p:cNvPr id="59445" name="Line 53"/>
          <p:cNvSpPr>
            <a:spLocks noChangeShapeType="1"/>
          </p:cNvSpPr>
          <p:nvPr/>
        </p:nvSpPr>
        <p:spPr bwMode="auto">
          <a:xfrm flipV="1">
            <a:off x="866775" y="4724400"/>
            <a:ext cx="0" cy="142875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46" name="Text Box 54"/>
          <p:cNvSpPr txBox="1">
            <a:spLocks noChangeArrowheads="1"/>
          </p:cNvSpPr>
          <p:nvPr/>
        </p:nvSpPr>
        <p:spPr bwMode="auto">
          <a:xfrm>
            <a:off x="628650" y="51244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59447" name="Rectangle 55"/>
          <p:cNvSpPr>
            <a:spLocks noChangeArrowheads="1"/>
          </p:cNvSpPr>
          <p:nvPr/>
        </p:nvSpPr>
        <p:spPr bwMode="auto">
          <a:xfrm>
            <a:off x="0" y="2628900"/>
            <a:ext cx="41910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F</a:t>
            </a:r>
            <a:r>
              <a:rPr lang="en-US" sz="2800" baseline="-25000" dirty="0">
                <a:latin typeface="Times New Roman" pitchFamily="18" charset="0"/>
              </a:rPr>
              <a:t>G</a:t>
            </a:r>
            <a:r>
              <a:rPr lang="en-US" sz="2800" dirty="0">
                <a:latin typeface="Times New Roman" pitchFamily="18" charset="0"/>
              </a:rPr>
              <a:t> = mg     </a:t>
            </a:r>
            <a:r>
              <a:rPr lang="en-US" sz="2800" dirty="0">
                <a:solidFill>
                  <a:srgbClr val="B163FF"/>
                </a:solidFill>
                <a:latin typeface="Arial Rounded MT Bold" pitchFamily="34" charset="0"/>
              </a:rPr>
              <a:t>(down)</a:t>
            </a:r>
            <a:endParaRPr lang="en-US" sz="2800" dirty="0"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W</a:t>
            </a:r>
            <a:r>
              <a:rPr lang="en-US" sz="2800" baseline="-25000" dirty="0">
                <a:latin typeface="Times New Roman" pitchFamily="18" charset="0"/>
              </a:rPr>
              <a:t>G</a:t>
            </a:r>
            <a:r>
              <a:rPr lang="en-US" sz="2800" dirty="0">
                <a:latin typeface="Times New Roman" pitchFamily="18" charset="0"/>
              </a:rPr>
              <a:t> = -</a:t>
            </a:r>
            <a:r>
              <a:rPr lang="en-US" sz="2800" dirty="0" err="1">
                <a:latin typeface="Times New Roman" pitchFamily="18" charset="0"/>
              </a:rPr>
              <a:t>mgh</a:t>
            </a:r>
            <a:endParaRPr lang="en-US" sz="2800" dirty="0"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smtClean="0">
                <a:sym typeface="Euclid Symbol"/>
              </a:rPr>
              <a:t></a:t>
            </a:r>
            <a:r>
              <a:rPr lang="en-US" sz="2800" dirty="0" smtClean="0">
                <a:latin typeface="Times New Roman" pitchFamily="18" charset="0"/>
              </a:rPr>
              <a:t>U</a:t>
            </a:r>
            <a:r>
              <a:rPr lang="en-US" sz="2800" baseline="-25000" dirty="0" smtClean="0">
                <a:latin typeface="Times New Roman" pitchFamily="18" charset="0"/>
              </a:rPr>
              <a:t>G</a:t>
            </a:r>
            <a:r>
              <a:rPr lang="en-US" sz="2800" dirty="0">
                <a:latin typeface="Times New Roman" pitchFamily="18" charset="0"/>
              </a:rPr>
              <a:t>= +</a:t>
            </a:r>
            <a:r>
              <a:rPr lang="en-US" sz="2800" dirty="0" err="1">
                <a:latin typeface="Times New Roman" pitchFamily="18" charset="0"/>
              </a:rPr>
              <a:t>mgh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742950" lvl="1" indent="-285750">
              <a:spcBef>
                <a:spcPct val="20000"/>
              </a:spcBef>
            </a:pPr>
            <a:endParaRPr lang="en-US" sz="2800" baseline="-25000" dirty="0">
              <a:latin typeface="Times New Roman" pitchFamily="18" charset="0"/>
            </a:endParaRPr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7924800" y="4660900"/>
            <a:ext cx="488950" cy="368300"/>
            <a:chOff x="4992" y="2936"/>
            <a:chExt cx="308" cy="232"/>
          </a:xfrm>
        </p:grpSpPr>
        <p:sp>
          <p:nvSpPr>
            <p:cNvPr id="59453" name="Line 61"/>
            <p:cNvSpPr>
              <a:spLocks noChangeShapeType="1"/>
            </p:cNvSpPr>
            <p:nvPr/>
          </p:nvSpPr>
          <p:spPr bwMode="auto">
            <a:xfrm>
              <a:off x="4992" y="31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9454" name="Text Box 62"/>
            <p:cNvSpPr txBox="1">
              <a:spLocks noChangeArrowheads="1"/>
            </p:cNvSpPr>
            <p:nvPr/>
          </p:nvSpPr>
          <p:spPr bwMode="auto">
            <a:xfrm>
              <a:off x="5012" y="293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</a:rPr>
                <a:t>r</a:t>
              </a:r>
              <a:r>
                <a:rPr lang="en-US" sz="1800" baseline="-25000">
                  <a:latin typeface="Times New Roman" pitchFamily="18" charset="0"/>
                </a:rPr>
                <a:t>f</a:t>
              </a:r>
              <a:endParaRPr lang="en-US" sz="1800">
                <a:latin typeface="Times New Roman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9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9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9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  <p:bldP spid="59396" grpId="0" build="p" bldLvl="2" autoUpdateAnimBg="0"/>
      <p:bldP spid="59397" grpId="0" autoUpdateAnimBg="0"/>
      <p:bldP spid="59434" grpId="0" autoUpdateAnimBg="0"/>
      <p:bldP spid="59435" grpId="0" autoUpdateAnimBg="0"/>
      <p:bldP spid="59445" grpId="0" animBg="1"/>
      <p:bldP spid="59446" grpId="0" autoUpdateAnimBg="0"/>
      <p:bldP spid="5944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Text Box 3"/>
          <p:cNvSpPr txBox="1">
            <a:spLocks noChangeArrowheads="1"/>
          </p:cNvSpPr>
          <p:nvPr/>
        </p:nvSpPr>
        <p:spPr bwMode="auto">
          <a:xfrm>
            <a:off x="457200" y="4051607"/>
            <a:ext cx="76962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Arial Rounded MT Bold" pitchFamily="34" charset="0"/>
              </a:rPr>
              <a:t>The electric potential energy of this set of charges is: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Arial Rounded MT Bold" pitchFamily="34" charset="0"/>
              </a:rPr>
              <a:t>	</a:t>
            </a:r>
            <a:r>
              <a:rPr lang="en-US" sz="2400" dirty="0">
                <a:latin typeface="Arial Rounded MT Bold" pitchFamily="34" charset="0"/>
              </a:rPr>
              <a:t>(1)	positive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Arial Rounded MT Bold" pitchFamily="34" charset="0"/>
              </a:rPr>
              <a:t>	(2)	zero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Arial Rounded MT Bold" pitchFamily="34" charset="0"/>
              </a:rPr>
              <a:t>	(3)	negative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4876800" y="381000"/>
            <a:ext cx="3581400" cy="24384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69" name="Oval 5"/>
          <p:cNvSpPr>
            <a:spLocks noChangeArrowheads="1"/>
          </p:cNvSpPr>
          <p:nvPr/>
        </p:nvSpPr>
        <p:spPr bwMode="auto">
          <a:xfrm>
            <a:off x="5613400" y="18796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 Rounded MT Bold" pitchFamily="34" charset="0"/>
              </a:rPr>
              <a:t>+</a:t>
            </a:r>
            <a:endParaRPr lang="en-US"/>
          </a:p>
        </p:txBody>
      </p:sp>
      <p:sp>
        <p:nvSpPr>
          <p:cNvPr id="164870" name="Oval 6"/>
          <p:cNvSpPr>
            <a:spLocks noChangeArrowheads="1"/>
          </p:cNvSpPr>
          <p:nvPr/>
        </p:nvSpPr>
        <p:spPr bwMode="auto">
          <a:xfrm>
            <a:off x="6337300" y="6858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Arial Rounded MT Bold" pitchFamily="34" charset="0"/>
              </a:rPr>
              <a:t>+</a:t>
            </a:r>
          </a:p>
        </p:txBody>
      </p:sp>
      <p:sp>
        <p:nvSpPr>
          <p:cNvPr id="164871" name="Oval 7"/>
          <p:cNvSpPr>
            <a:spLocks noChangeArrowheads="1"/>
          </p:cNvSpPr>
          <p:nvPr/>
        </p:nvSpPr>
        <p:spPr bwMode="auto">
          <a:xfrm>
            <a:off x="7010400" y="18288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latin typeface="Arial Rounded MT Bold" pitchFamily="34" charset="0"/>
              </a:rPr>
              <a:t>-</a:t>
            </a:r>
            <a:endParaRPr lang="en-US" sz="2800" b="1">
              <a:latin typeface="Arial Rounded MT Bold" pitchFamily="34" charset="0"/>
            </a:endParaRPr>
          </a:p>
        </p:txBody>
      </p:sp>
      <p:sp>
        <p:nvSpPr>
          <p:cNvPr id="164872" name="Line 8"/>
          <p:cNvSpPr>
            <a:spLocks noChangeShapeType="1"/>
          </p:cNvSpPr>
          <p:nvPr/>
        </p:nvSpPr>
        <p:spPr bwMode="auto">
          <a:xfrm>
            <a:off x="5791200" y="2438400"/>
            <a:ext cx="144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3" name="Line 9"/>
          <p:cNvSpPr>
            <a:spLocks noChangeShapeType="1"/>
          </p:cNvSpPr>
          <p:nvPr/>
        </p:nvSpPr>
        <p:spPr bwMode="auto">
          <a:xfrm rot="18095870">
            <a:off x="5233194" y="1307306"/>
            <a:ext cx="1447800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4" name="Line 10"/>
          <p:cNvSpPr>
            <a:spLocks noChangeShapeType="1"/>
          </p:cNvSpPr>
          <p:nvPr/>
        </p:nvSpPr>
        <p:spPr bwMode="auto">
          <a:xfrm>
            <a:off x="6781800" y="685800"/>
            <a:ext cx="673100" cy="11557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6243638" y="20955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</a:rPr>
              <a:t>5 </a:t>
            </a:r>
            <a:r>
              <a:rPr lang="en-US" sz="2000">
                <a:solidFill>
                  <a:schemeClr val="bg2"/>
                </a:solidFill>
                <a:latin typeface="Times New Roman" pitchFamily="18" charset="0"/>
              </a:rPr>
              <a:t>m</a:t>
            </a: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7048500" y="985838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</a:rPr>
              <a:t>5 </a:t>
            </a:r>
            <a:r>
              <a:rPr lang="en-US" sz="2000">
                <a:solidFill>
                  <a:schemeClr val="bg2"/>
                </a:solidFill>
                <a:latin typeface="Times New Roman" pitchFamily="18" charset="0"/>
              </a:rPr>
              <a:t>m</a:t>
            </a: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164877" name="Text Box 13"/>
          <p:cNvSpPr txBox="1">
            <a:spLocks noChangeArrowheads="1"/>
          </p:cNvSpPr>
          <p:nvPr/>
        </p:nvSpPr>
        <p:spPr bwMode="auto">
          <a:xfrm>
            <a:off x="5476875" y="97155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</a:rPr>
              <a:t>5 </a:t>
            </a:r>
            <a:r>
              <a:rPr lang="en-US" sz="2000">
                <a:solidFill>
                  <a:schemeClr val="bg2"/>
                </a:solidFill>
                <a:latin typeface="Times New Roman" pitchFamily="18" charset="0"/>
              </a:rPr>
              <a:t>m</a:t>
            </a: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164878" name="Oval 14"/>
          <p:cNvSpPr>
            <a:spLocks noChangeArrowheads="1"/>
          </p:cNvSpPr>
          <p:nvPr/>
        </p:nvSpPr>
        <p:spPr bwMode="auto">
          <a:xfrm>
            <a:off x="586177" y="5943600"/>
            <a:ext cx="3376223" cy="600997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9" name="Text Box 15"/>
          <p:cNvSpPr txBox="1">
            <a:spLocks noChangeArrowheads="1"/>
          </p:cNvSpPr>
          <p:nvPr/>
        </p:nvSpPr>
        <p:spPr bwMode="auto">
          <a:xfrm>
            <a:off x="4567238" y="4691523"/>
            <a:ext cx="38909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Arial Rounded MT Bold" pitchFamily="34" charset="0"/>
              </a:rPr>
              <a:t>Bring in (1): zero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Arial Rounded MT Bold" pitchFamily="34" charset="0"/>
              </a:rPr>
              <a:t>Bring in (2): positive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Arial Rounded MT Bold" pitchFamily="34" charset="0"/>
              </a:rPr>
              <a:t>Bring in (3): negative x 2</a:t>
            </a:r>
          </a:p>
        </p:txBody>
      </p:sp>
      <p:sp>
        <p:nvSpPr>
          <p:cNvPr id="164880" name="Rectangle 16"/>
          <p:cNvSpPr>
            <a:spLocks noChangeArrowheads="1"/>
          </p:cNvSpPr>
          <p:nvPr/>
        </p:nvSpPr>
        <p:spPr bwMode="auto">
          <a:xfrm>
            <a:off x="5929313" y="381000"/>
            <a:ext cx="395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 Rounded MT Bold" pitchFamily="34" charset="0"/>
              </a:rPr>
              <a:t>1</a:t>
            </a:r>
          </a:p>
        </p:txBody>
      </p:sp>
      <p:sp>
        <p:nvSpPr>
          <p:cNvPr id="164881" name="Rectangle 17"/>
          <p:cNvSpPr>
            <a:spLocks noChangeArrowheads="1"/>
          </p:cNvSpPr>
          <p:nvPr/>
        </p:nvSpPr>
        <p:spPr bwMode="auto">
          <a:xfrm>
            <a:off x="7315200" y="2057400"/>
            <a:ext cx="395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hlink"/>
                </a:solidFill>
                <a:latin typeface="Arial Rounded MT Bold" pitchFamily="34" charset="0"/>
              </a:rPr>
              <a:t>3</a:t>
            </a:r>
          </a:p>
        </p:txBody>
      </p:sp>
      <p:sp>
        <p:nvSpPr>
          <p:cNvPr id="164882" name="Rectangle 18"/>
          <p:cNvSpPr>
            <a:spLocks noChangeArrowheads="1"/>
          </p:cNvSpPr>
          <p:nvPr/>
        </p:nvSpPr>
        <p:spPr bwMode="auto">
          <a:xfrm>
            <a:off x="5181600" y="2057400"/>
            <a:ext cx="395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 Rounded MT Bold" pitchFamily="34" charset="0"/>
              </a:rPr>
              <a:t>2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28600" y="149523"/>
            <a:ext cx="37338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</a:rPr>
              <a:t>Charges 1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4" y="1411407"/>
            <a:ext cx="3463636" cy="2597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8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8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8" grpId="0" animBg="1"/>
      <p:bldP spid="1648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Electric Potential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(like height)</a:t>
            </a:r>
            <a:r>
              <a:rPr lang="en-US" sz="4000" baseline="30000" dirty="0">
                <a:solidFill>
                  <a:schemeClr val="tx1"/>
                </a:solidFill>
              </a:rPr>
              <a:t>*</a:t>
            </a:r>
            <a:endParaRPr lang="en-US" baseline="30000" dirty="0"/>
          </a:p>
        </p:txBody>
      </p:sp>
      <p:pic>
        <p:nvPicPr>
          <p:cNvPr id="56326" name="Picture 6" descr="hear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066800"/>
            <a:ext cx="2913062" cy="2971800"/>
          </a:xfrm>
          <a:prstGeom prst="rect">
            <a:avLst/>
          </a:prstGeom>
          <a:noFill/>
        </p:spPr>
      </p:pic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65532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Units  Joules/Coulomb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</a:t>
            </a:r>
            <a:r>
              <a:rPr lang="en-US" dirty="0">
                <a:solidFill>
                  <a:schemeClr val="tx2"/>
                </a:solidFill>
              </a:rPr>
              <a:t>Volts</a:t>
            </a:r>
            <a:endParaRPr lang="en-US" dirty="0"/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/>
              <a:t>Batteries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/>
              <a:t>Outlets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/>
              <a:t>EKG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Really Potential differences</a:t>
            </a: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2"/>
                </a:solidFill>
              </a:rPr>
              <a:t>Equipotential</a:t>
            </a:r>
            <a:r>
              <a:rPr lang="en-US" dirty="0">
                <a:solidFill>
                  <a:schemeClr val="tx2"/>
                </a:solidFill>
              </a:rPr>
              <a:t> lines at same height 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Field lines point down hill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V = k q/r</a:t>
            </a:r>
            <a:r>
              <a:rPr lang="en-US" dirty="0"/>
              <a:t>  (distance r from charge q)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/>
              <a:t>V(</a:t>
            </a:r>
            <a:r>
              <a:rPr lang="en-US" dirty="0">
                <a:cs typeface="Times New Roman" pitchFamily="18" charset="0"/>
              </a:rPr>
              <a:t>∞</a:t>
            </a:r>
            <a:r>
              <a:rPr lang="en-US" dirty="0">
                <a:sym typeface="Math1" pitchFamily="2" charset="2"/>
              </a:rPr>
              <a:t>) = 0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Text Box 2051"/>
          <p:cNvSpPr txBox="1">
            <a:spLocks noChangeArrowheads="1"/>
          </p:cNvSpPr>
          <p:nvPr/>
        </p:nvSpPr>
        <p:spPr bwMode="auto">
          <a:xfrm>
            <a:off x="609600" y="3810000"/>
            <a:ext cx="7924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The electric potential at point A is _______ at point B</a:t>
            </a:r>
            <a:endParaRPr lang="en-US" sz="2400" dirty="0"/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/>
              <a:t>greater than</a:t>
            </a:r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/>
              <a:t>equal to</a:t>
            </a:r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/>
              <a:t>less than</a:t>
            </a:r>
          </a:p>
        </p:txBody>
      </p:sp>
      <p:sp>
        <p:nvSpPr>
          <p:cNvPr id="165892" name="Oval 2052"/>
          <p:cNvSpPr>
            <a:spLocks noChangeArrowheads="1"/>
          </p:cNvSpPr>
          <p:nvPr/>
        </p:nvSpPr>
        <p:spPr bwMode="auto">
          <a:xfrm>
            <a:off x="533400" y="4419600"/>
            <a:ext cx="2362200" cy="6858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3" name="Text Box 2053"/>
          <p:cNvSpPr txBox="1">
            <a:spLocks noChangeArrowheads="1"/>
          </p:cNvSpPr>
          <p:nvPr/>
        </p:nvSpPr>
        <p:spPr bwMode="auto">
          <a:xfrm>
            <a:off x="3764711" y="4610819"/>
            <a:ext cx="4343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22229E"/>
                </a:solidFill>
                <a:latin typeface="Comic Sans MS" pitchFamily="66" charset="0"/>
              </a:rPr>
              <a:t>To go from B to A, a positive charge must climb “up hill” – increases potential energy.  Hence A is at higher potential than B</a:t>
            </a:r>
          </a:p>
        </p:txBody>
      </p:sp>
      <p:pic>
        <p:nvPicPr>
          <p:cNvPr id="165894" name="Picture 2054" descr="unifor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1219200"/>
            <a:ext cx="4038600" cy="237013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44415" y="29795"/>
            <a:ext cx="37338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Uniform Electric Field 7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0" y="1428441"/>
            <a:ext cx="3148760" cy="236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 animBg="1"/>
      <p:bldP spid="16589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Text Box 3"/>
          <p:cNvSpPr txBox="1">
            <a:spLocks noChangeArrowheads="1"/>
          </p:cNvSpPr>
          <p:nvPr/>
        </p:nvSpPr>
        <p:spPr bwMode="auto">
          <a:xfrm>
            <a:off x="609600" y="3810000"/>
            <a:ext cx="79248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The electric potential at point A is _______ at point B</a:t>
            </a:r>
            <a:endParaRPr lang="en-US" sz="2400" dirty="0"/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/>
              <a:t>greater than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/>
              <a:t>equal to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400" dirty="0"/>
              <a:t>less than</a:t>
            </a:r>
          </a:p>
        </p:txBody>
      </p:sp>
      <p:sp>
        <p:nvSpPr>
          <p:cNvPr id="166916" name="Oval 4"/>
          <p:cNvSpPr>
            <a:spLocks noChangeArrowheads="1"/>
          </p:cNvSpPr>
          <p:nvPr/>
        </p:nvSpPr>
        <p:spPr bwMode="auto">
          <a:xfrm>
            <a:off x="381000" y="4876800"/>
            <a:ext cx="2286000" cy="5334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2819400" y="5532438"/>
            <a:ext cx="5867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Comic Sans MS" pitchFamily="66" charset="0"/>
              </a:rPr>
              <a:t>The electric field is zero at any point within a conducting material</a:t>
            </a:r>
          </a:p>
        </p:txBody>
      </p:sp>
      <p:pic>
        <p:nvPicPr>
          <p:cNvPr id="166918" name="Picture 6" descr="uniformE_co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1143000"/>
            <a:ext cx="4246563" cy="256698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66919" name="Rectangle 7"/>
          <p:cNvSpPr>
            <a:spLocks noChangeArrowheads="1"/>
          </p:cNvSpPr>
          <p:nvPr/>
        </p:nvSpPr>
        <p:spPr bwMode="auto">
          <a:xfrm>
            <a:off x="5562600" y="29718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tx2"/>
                </a:solidFill>
                <a:latin typeface="Comic Sans MS" pitchFamily="66" charset="0"/>
              </a:rPr>
              <a:t>conductor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76200" y="-23007"/>
            <a:ext cx="472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</a:rPr>
              <a:t>Uniform Electric Field Conductor 1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32" y="1172601"/>
            <a:ext cx="3463636" cy="2597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nimBg="1"/>
      <p:bldP spid="16691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dirty="0" smtClean="0">
                <a:latin typeface="+mn-lt"/>
              </a:rPr>
              <a:t>   The electric potential at A is _______ the electric potential at B.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415572325"/>
              </p:ext>
            </p:extLst>
          </p:nvPr>
        </p:nvGraphicFramePr>
        <p:xfrm>
          <a:off x="6502400" y="3886200"/>
          <a:ext cx="26416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3886200"/>
                        <a:ext cx="2641600" cy="297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72000" y="1524000"/>
            <a:ext cx="4267200" cy="2133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3581400" cy="19049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greater than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equal to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less than</a:t>
            </a:r>
            <a:endParaRPr lang="en-US" dirty="0"/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5181600" y="2057400"/>
            <a:ext cx="342900" cy="3206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</a:rPr>
              <a:t>+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181600" y="1981200"/>
            <a:ext cx="3448050" cy="1365250"/>
            <a:chOff x="5181600" y="1981200"/>
            <a:chExt cx="3448050" cy="136525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5689600" y="2889250"/>
              <a:ext cx="45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8153400" y="2632075"/>
              <a:ext cx="476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4" name="Text Box 32"/>
            <p:cNvSpPr txBox="1">
              <a:spLocks noChangeArrowheads="1"/>
            </p:cNvSpPr>
            <p:nvPr/>
          </p:nvSpPr>
          <p:spPr bwMode="auto">
            <a:xfrm>
              <a:off x="6400800" y="2081212"/>
              <a:ext cx="476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5" name="Oval 3"/>
            <p:cNvSpPr>
              <a:spLocks noChangeArrowheads="1"/>
            </p:cNvSpPr>
            <p:nvPr/>
          </p:nvSpPr>
          <p:spPr bwMode="auto">
            <a:xfrm>
              <a:off x="6135688" y="2994025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8269288" y="2995613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auto">
            <a:xfrm>
              <a:off x="6467475" y="2479675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81600" y="19812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+</a:t>
              </a:r>
              <a:endParaRPr lang="en-US" sz="2400" b="1" dirty="0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en-US" dirty="0" smtClean="0">
                <a:latin typeface="+mn-lt"/>
              </a:rPr>
              <a:t>   The electric potential at A is _______ the electric potential at B.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23717821"/>
              </p:ext>
            </p:extLst>
          </p:nvPr>
        </p:nvGraphicFramePr>
        <p:xfrm>
          <a:off x="6502400" y="3886200"/>
          <a:ext cx="26416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3886200"/>
                        <a:ext cx="2641600" cy="297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72000" y="1524000"/>
            <a:ext cx="4267200" cy="2133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3581400" cy="19049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greater than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equal to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less than</a:t>
            </a:r>
            <a:endParaRPr lang="en-US" dirty="0"/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5181600" y="2057400"/>
            <a:ext cx="342900" cy="3206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</a:rPr>
              <a:t>+</a:t>
            </a:r>
          </a:p>
        </p:txBody>
      </p:sp>
      <p:grpSp>
        <p:nvGrpSpPr>
          <p:cNvPr id="5" name="Group 19"/>
          <p:cNvGrpSpPr/>
          <p:nvPr/>
        </p:nvGrpSpPr>
        <p:grpSpPr>
          <a:xfrm>
            <a:off x="5181600" y="1981200"/>
            <a:ext cx="3448050" cy="1365250"/>
            <a:chOff x="5181600" y="1981200"/>
            <a:chExt cx="3448050" cy="136525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5689600" y="2889250"/>
              <a:ext cx="45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8153400" y="2632075"/>
              <a:ext cx="476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4" name="Text Box 32"/>
            <p:cNvSpPr txBox="1">
              <a:spLocks noChangeArrowheads="1"/>
            </p:cNvSpPr>
            <p:nvPr/>
          </p:nvSpPr>
          <p:spPr bwMode="auto">
            <a:xfrm>
              <a:off x="6400800" y="2081212"/>
              <a:ext cx="476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5" name="Oval 3"/>
            <p:cNvSpPr>
              <a:spLocks noChangeArrowheads="1"/>
            </p:cNvSpPr>
            <p:nvPr/>
          </p:nvSpPr>
          <p:spPr bwMode="auto">
            <a:xfrm>
              <a:off x="6135688" y="2994025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Oval 5"/>
            <p:cNvSpPr>
              <a:spLocks noChangeArrowheads="1"/>
            </p:cNvSpPr>
            <p:nvPr/>
          </p:nvSpPr>
          <p:spPr bwMode="auto">
            <a:xfrm>
              <a:off x="8269288" y="2995613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auto">
            <a:xfrm>
              <a:off x="6467475" y="2479675"/>
              <a:ext cx="98425" cy="9207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81600" y="19812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+</a:t>
              </a:r>
              <a:endParaRPr lang="en-US" sz="2400" b="1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334000" y="1981200"/>
            <a:ext cx="2932113" cy="1090612"/>
            <a:chOff x="5334000" y="1981200"/>
            <a:chExt cx="2932113" cy="1090612"/>
          </a:xfrm>
        </p:grpSpPr>
        <p:grpSp>
          <p:nvGrpSpPr>
            <p:cNvPr id="20" name="Group 38"/>
            <p:cNvGrpSpPr>
              <a:grpSpLocks/>
            </p:cNvGrpSpPr>
            <p:nvPr/>
          </p:nvGrpSpPr>
          <p:grpSpPr bwMode="auto">
            <a:xfrm>
              <a:off x="5334000" y="1981200"/>
              <a:ext cx="2932113" cy="1090612"/>
              <a:chOff x="1968" y="657"/>
              <a:chExt cx="1847" cy="687"/>
            </a:xfrm>
          </p:grpSpPr>
          <p:sp>
            <p:nvSpPr>
              <p:cNvPr id="21" name="Line 26"/>
              <p:cNvSpPr>
                <a:spLocks noChangeShapeType="1"/>
              </p:cNvSpPr>
              <p:nvPr/>
            </p:nvSpPr>
            <p:spPr bwMode="auto">
              <a:xfrm>
                <a:off x="2028" y="819"/>
                <a:ext cx="624" cy="18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7"/>
              <p:cNvSpPr>
                <a:spLocks noChangeShapeType="1"/>
              </p:cNvSpPr>
              <p:nvPr/>
            </p:nvSpPr>
            <p:spPr bwMode="auto">
              <a:xfrm>
                <a:off x="1968" y="816"/>
                <a:ext cx="528" cy="528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Text Box 29"/>
              <p:cNvSpPr txBox="1">
                <a:spLocks noChangeArrowheads="1"/>
              </p:cNvSpPr>
              <p:nvPr/>
            </p:nvSpPr>
            <p:spPr bwMode="auto">
              <a:xfrm>
                <a:off x="2263" y="65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</a:rPr>
                  <a:t>E</a:t>
                </a:r>
              </a:p>
            </p:txBody>
          </p:sp>
          <p:sp>
            <p:nvSpPr>
              <p:cNvPr id="24" name="Line 31"/>
              <p:cNvSpPr>
                <a:spLocks noChangeShapeType="1"/>
              </p:cNvSpPr>
              <p:nvPr/>
            </p:nvSpPr>
            <p:spPr bwMode="auto">
              <a:xfrm>
                <a:off x="2016" y="816"/>
                <a:ext cx="1799" cy="52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5334000" y="2209800"/>
              <a:ext cx="2932113" cy="838200"/>
              <a:chOff x="3276600" y="1119188"/>
              <a:chExt cx="2932113" cy="838200"/>
            </a:xfrm>
          </p:grpSpPr>
          <p:sp>
            <p:nvSpPr>
              <p:cNvPr id="26" name="Line 1041"/>
              <p:cNvSpPr>
                <a:spLocks noChangeShapeType="1"/>
              </p:cNvSpPr>
              <p:nvPr/>
            </p:nvSpPr>
            <p:spPr bwMode="auto">
              <a:xfrm>
                <a:off x="3276600" y="1119188"/>
                <a:ext cx="838200" cy="83820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1043"/>
              <p:cNvSpPr>
                <a:spLocks noChangeShapeType="1"/>
              </p:cNvSpPr>
              <p:nvPr/>
            </p:nvSpPr>
            <p:spPr bwMode="auto">
              <a:xfrm>
                <a:off x="3352800" y="1119188"/>
                <a:ext cx="2855913" cy="828675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cxnSp>
        <p:nvCxnSpPr>
          <p:cNvPr id="31" name="Straight Arrow Connector 30"/>
          <p:cNvCxnSpPr>
            <a:endCxn id="26" idx="1"/>
          </p:cNvCxnSpPr>
          <p:nvPr/>
        </p:nvCxnSpPr>
        <p:spPr>
          <a:xfrm rot="16200000" flipH="1">
            <a:off x="5486400" y="2362200"/>
            <a:ext cx="685800" cy="685800"/>
          </a:xfrm>
          <a:prstGeom prst="straightConnector1">
            <a:avLst/>
          </a:prstGeom>
          <a:ln w="34925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638800" y="2286000"/>
            <a:ext cx="685800" cy="228600"/>
          </a:xfrm>
          <a:prstGeom prst="straightConnector1">
            <a:avLst/>
          </a:prstGeom>
          <a:ln w="34925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010400" y="2667000"/>
            <a:ext cx="838200" cy="228600"/>
          </a:xfrm>
          <a:prstGeom prst="straightConnector1">
            <a:avLst/>
          </a:prstGeom>
          <a:ln w="34925">
            <a:solidFill>
              <a:srgbClr val="22229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1035"/>
          <p:cNvSpPr txBox="1">
            <a:spLocks noChangeArrowheads="1"/>
          </p:cNvSpPr>
          <p:nvPr/>
        </p:nvSpPr>
        <p:spPr bwMode="auto">
          <a:xfrm>
            <a:off x="228600" y="3886200"/>
            <a:ext cx="5486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1) Electric field lines point “down hill” </a:t>
            </a:r>
          </a:p>
        </p:txBody>
      </p:sp>
      <p:grpSp>
        <p:nvGrpSpPr>
          <p:cNvPr id="41" name="Group 1046"/>
          <p:cNvGrpSpPr>
            <a:grpSpLocks/>
          </p:cNvGrpSpPr>
          <p:nvPr/>
        </p:nvGrpSpPr>
        <p:grpSpPr bwMode="auto">
          <a:xfrm>
            <a:off x="5410200" y="2209800"/>
            <a:ext cx="1103313" cy="855663"/>
            <a:chOff x="2016" y="816"/>
            <a:chExt cx="695" cy="539"/>
          </a:xfrm>
        </p:grpSpPr>
        <p:sp>
          <p:nvSpPr>
            <p:cNvPr id="42" name="Arc 1047"/>
            <p:cNvSpPr>
              <a:spLocks/>
            </p:cNvSpPr>
            <p:nvPr/>
          </p:nvSpPr>
          <p:spPr bwMode="auto">
            <a:xfrm>
              <a:off x="2016" y="816"/>
              <a:ext cx="695" cy="53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852 w 20852"/>
                <a:gd name="T1" fmla="*/ 5633 h 16164"/>
                <a:gd name="T2" fmla="*/ 14328 w 20852"/>
                <a:gd name="T3" fmla="*/ 16164 h 16164"/>
                <a:gd name="T4" fmla="*/ 0 w 20852"/>
                <a:gd name="T5" fmla="*/ 0 h 16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52" h="16164" fill="none" extrusionOk="0">
                  <a:moveTo>
                    <a:pt x="20852" y="5633"/>
                  </a:moveTo>
                  <a:cubicBezTo>
                    <a:pt x="19752" y="9705"/>
                    <a:pt x="17484" y="13365"/>
                    <a:pt x="14327" y="16163"/>
                  </a:cubicBezTo>
                </a:path>
                <a:path w="20852" h="16164" stroke="0" extrusionOk="0">
                  <a:moveTo>
                    <a:pt x="20852" y="5633"/>
                  </a:moveTo>
                  <a:cubicBezTo>
                    <a:pt x="19752" y="9705"/>
                    <a:pt x="17484" y="13365"/>
                    <a:pt x="14327" y="1616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rc 1048"/>
            <p:cNvSpPr>
              <a:spLocks/>
            </p:cNvSpPr>
            <p:nvPr/>
          </p:nvSpPr>
          <p:spPr bwMode="auto">
            <a:xfrm>
              <a:off x="2016" y="816"/>
              <a:ext cx="610" cy="53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8314 w 18314"/>
                <a:gd name="T1" fmla="*/ 11452 h 16164"/>
                <a:gd name="T2" fmla="*/ 14328 w 18314"/>
                <a:gd name="T3" fmla="*/ 16164 h 16164"/>
                <a:gd name="T4" fmla="*/ 0 w 18314"/>
                <a:gd name="T5" fmla="*/ 0 h 16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314" h="16164" fill="none" extrusionOk="0">
                  <a:moveTo>
                    <a:pt x="18314" y="11452"/>
                  </a:moveTo>
                  <a:cubicBezTo>
                    <a:pt x="17217" y="13205"/>
                    <a:pt x="15875" y="14792"/>
                    <a:pt x="14327" y="16163"/>
                  </a:cubicBezTo>
                </a:path>
                <a:path w="18314" h="16164" stroke="0" extrusionOk="0">
                  <a:moveTo>
                    <a:pt x="18314" y="11452"/>
                  </a:moveTo>
                  <a:cubicBezTo>
                    <a:pt x="17217" y="13205"/>
                    <a:pt x="15875" y="14792"/>
                    <a:pt x="14327" y="1616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Rectangle 1049"/>
          <p:cNvSpPr>
            <a:spLocks noChangeArrowheads="1"/>
          </p:cNvSpPr>
          <p:nvPr/>
        </p:nvSpPr>
        <p:spPr bwMode="auto">
          <a:xfrm>
            <a:off x="228600" y="4419600"/>
            <a:ext cx="6019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2) AC is </a:t>
            </a:r>
            <a:r>
              <a:rPr lang="en-US" sz="2000" dirty="0" err="1">
                <a:solidFill>
                  <a:schemeClr val="tx2"/>
                </a:solidFill>
                <a:latin typeface="Arial Rounded MT Bold" pitchFamily="34" charset="0"/>
              </a:rPr>
              <a:t>equipotential</a:t>
            </a: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 path (perpendicular to E)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3) CB is down hill, so B is at a lower potential than (“down hill from”) A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1000" y="1524000"/>
            <a:ext cx="28956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repeatDur="0" restart="neve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repeatDur="0" restart="neve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40" grpId="0" build="p"/>
      <p:bldP spid="44" grpId="0" build="p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9" name="Rectangle 23"/>
          <p:cNvSpPr>
            <a:spLocks noChangeArrowheads="1"/>
          </p:cNvSpPr>
          <p:nvPr/>
        </p:nvSpPr>
        <p:spPr bwMode="auto">
          <a:xfrm>
            <a:off x="914400" y="4613275"/>
            <a:ext cx="7391400" cy="17526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Electric Potential due to Proton</a:t>
            </a: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763000" cy="15240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	What </a:t>
            </a:r>
            <a:r>
              <a:rPr lang="en-US" sz="2800" dirty="0">
                <a:solidFill>
                  <a:schemeClr val="tx2"/>
                </a:solidFill>
              </a:rPr>
              <a:t>is the </a:t>
            </a:r>
            <a:r>
              <a:rPr lang="en-US" sz="2800" u="sng" dirty="0">
                <a:solidFill>
                  <a:schemeClr val="tx2"/>
                </a:solidFill>
              </a:rPr>
              <a:t>electric potential</a:t>
            </a:r>
            <a:r>
              <a:rPr lang="en-US" sz="2800" dirty="0">
                <a:solidFill>
                  <a:schemeClr val="tx2"/>
                </a:solidFill>
              </a:rPr>
              <a:t> a distance r = 0.53</a:t>
            </a:r>
            <a:r>
              <a:rPr lang="en-US" sz="2800" dirty="0">
                <a:solidFill>
                  <a:schemeClr val="tx2"/>
                </a:solidFill>
                <a:sym typeface="Symbol" pitchFamily="18" charset="2"/>
              </a:rPr>
              <a:t></a:t>
            </a:r>
            <a:r>
              <a:rPr lang="en-US" sz="2800" dirty="0">
                <a:solidFill>
                  <a:schemeClr val="tx2"/>
                </a:solidFill>
              </a:rPr>
              <a:t>10</a:t>
            </a:r>
            <a:r>
              <a:rPr lang="en-US" sz="2800" baseline="30000" dirty="0">
                <a:solidFill>
                  <a:schemeClr val="tx2"/>
                </a:solidFill>
              </a:rPr>
              <a:t>-10</a:t>
            </a:r>
            <a:r>
              <a:rPr lang="en-US" sz="2800" dirty="0">
                <a:solidFill>
                  <a:schemeClr val="tx2"/>
                </a:solidFill>
              </a:rPr>
              <a:t> m from a proton? (Let V(</a:t>
            </a:r>
            <a:r>
              <a:rPr lang="en-US" sz="2800" dirty="0">
                <a:solidFill>
                  <a:schemeClr val="tx2"/>
                </a:solidFill>
                <a:sym typeface="Symbol" pitchFamily="18" charset="2"/>
              </a:rPr>
              <a:t></a:t>
            </a:r>
            <a:r>
              <a:rPr lang="en-US" sz="2800" dirty="0">
                <a:solidFill>
                  <a:schemeClr val="tx2"/>
                </a:solidFill>
              </a:rPr>
              <a:t>) = 0)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1752600" y="5829300"/>
            <a:ext cx="381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+</a:t>
            </a:r>
          </a:p>
        </p:txBody>
      </p:sp>
      <p:sp>
        <p:nvSpPr>
          <p:cNvPr id="86022" name="Line 6"/>
          <p:cNvSpPr>
            <a:spLocks noChangeShapeType="1"/>
          </p:cNvSpPr>
          <p:nvPr/>
        </p:nvSpPr>
        <p:spPr bwMode="auto">
          <a:xfrm>
            <a:off x="1905000" y="57150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762125" y="5065713"/>
            <a:ext cx="2171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r</a:t>
            </a:r>
            <a:r>
              <a:rPr lang="en-US" baseline="-25000">
                <a:latin typeface="Times New Roman" pitchFamily="18" charset="0"/>
              </a:rPr>
              <a:t>f</a:t>
            </a:r>
            <a:r>
              <a:rPr lang="en-US">
                <a:latin typeface="Times New Roman" pitchFamily="18" charset="0"/>
              </a:rPr>
              <a:t> = 0.5</a:t>
            </a:r>
            <a:r>
              <a:rPr lang="en-US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>
                <a:latin typeface="Times New Roman" pitchFamily="18" charset="0"/>
              </a:rPr>
              <a:t>10</a:t>
            </a:r>
            <a:r>
              <a:rPr lang="en-US" baseline="30000">
                <a:latin typeface="Times New Roman" pitchFamily="18" charset="0"/>
              </a:rPr>
              <a:t>-10</a:t>
            </a:r>
            <a:r>
              <a:rPr lang="en-US" sz="32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m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304800" y="2968922"/>
            <a:ext cx="8382000" cy="80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	What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is the </a:t>
            </a:r>
            <a:r>
              <a:rPr lang="en-US" sz="2800" u="sng" dirty="0">
                <a:solidFill>
                  <a:schemeClr val="tx2"/>
                </a:solidFill>
                <a:latin typeface="Times New Roman" pitchFamily="18" charset="0"/>
              </a:rPr>
              <a:t>electric potential energy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of an electron a distance r = 0.53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10</a:t>
            </a:r>
            <a:r>
              <a:rPr lang="en-US" sz="2800" baseline="30000" dirty="0">
                <a:solidFill>
                  <a:schemeClr val="tx2"/>
                </a:solidFill>
                <a:latin typeface="Times New Roman" pitchFamily="18" charset="0"/>
              </a:rPr>
              <a:t>-10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m from a proton?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533400" y="46482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86036" name="Oval 20"/>
          <p:cNvSpPr>
            <a:spLocks noChangeArrowheads="1"/>
          </p:cNvSpPr>
          <p:nvPr/>
        </p:nvSpPr>
        <p:spPr bwMode="auto">
          <a:xfrm>
            <a:off x="3429000" y="60198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3276600" y="5829300"/>
            <a:ext cx="381000" cy="381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-</a:t>
            </a:r>
          </a:p>
        </p:txBody>
      </p:sp>
      <p:sp>
        <p:nvSpPr>
          <p:cNvPr id="86037" name="Rectangle 21"/>
          <p:cNvSpPr>
            <a:spLocks noChangeArrowheads="1"/>
          </p:cNvSpPr>
          <p:nvPr/>
        </p:nvSpPr>
        <p:spPr bwMode="auto">
          <a:xfrm>
            <a:off x="3886200" y="4038600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/>
              <a:t>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85800" y="2126412"/>
          <a:ext cx="914400" cy="766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1" name="Equation" r:id="rId5" imgW="469800" imgH="393480" progId="Equation.DSMT4">
                  <p:embed/>
                </p:oleObj>
              </mc:Choice>
              <mc:Fallback>
                <p:oleObj name="Equation" r:id="rId5" imgW="46980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26412"/>
                        <a:ext cx="914400" cy="7661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1676400" y="1981200"/>
          <a:ext cx="34607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2" name="Equation" r:id="rId7" imgW="1777680" imgH="469800" progId="Equation.DSMT4">
                  <p:embed/>
                </p:oleObj>
              </mc:Choice>
              <mc:Fallback>
                <p:oleObj name="Equation" r:id="rId7" imgW="17776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346075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181600" y="2133600"/>
          <a:ext cx="15335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3" name="Equation" r:id="rId9" imgW="787320" imgH="393480" progId="Equation.DSMT4">
                  <p:embed/>
                </p:oleObj>
              </mc:Choice>
              <mc:Fallback>
                <p:oleObj name="Equation" r:id="rId9" imgW="787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1533525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6624638" y="2133600"/>
          <a:ext cx="21526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4" name="Equation" r:id="rId11" imgW="1104840" imgH="393480" progId="Equation.DSMT4">
                  <p:embed/>
                </p:oleObj>
              </mc:Choice>
              <mc:Fallback>
                <p:oleObj name="Equation" r:id="rId11" imgW="11048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638" y="2133600"/>
                        <a:ext cx="215265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525640" y="3995738"/>
          <a:ext cx="989012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5" name="Equation" r:id="rId13" imgW="507960" imgH="203040" progId="Equation.DSMT4">
                  <p:embed/>
                </p:oleObj>
              </mc:Choice>
              <mc:Fallback>
                <p:oleObj name="Equation" r:id="rId13" imgW="50796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40" y="3995738"/>
                        <a:ext cx="989012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1452111" y="3955212"/>
          <a:ext cx="27432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6" name="Equation" r:id="rId15" imgW="1409400" imgH="203040" progId="Equation.DSMT4">
                  <p:embed/>
                </p:oleObj>
              </mc:Choice>
              <mc:Fallback>
                <p:oleObj name="Equation" r:id="rId15" imgW="140940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111" y="3955212"/>
                        <a:ext cx="27432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4098860" y="3913188"/>
          <a:ext cx="23479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7" name="Equation" r:id="rId17" imgW="1206360" imgH="203040" progId="Equation.DSMT4">
                  <p:embed/>
                </p:oleObj>
              </mc:Choice>
              <mc:Fallback>
                <p:oleObj name="Equation" r:id="rId17" imgW="120636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860" y="3913188"/>
                        <a:ext cx="2347913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500780" y="3736556"/>
          <a:ext cx="24225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8" name="Equation" r:id="rId19" imgW="1244520" imgH="393480" progId="Equation.DSMT4">
                  <p:embed/>
                </p:oleObj>
              </mc:Choice>
              <mc:Fallback>
                <p:oleObj name="Equation" r:id="rId19" imgW="12445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780" y="3736556"/>
                        <a:ext cx="2422525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5400000">
            <a:off x="8136147" y="4014159"/>
            <a:ext cx="457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8537994" y="4305300"/>
            <a:ext cx="381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0" grpId="0"/>
      <p:bldP spid="86024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1143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Comparison:</a:t>
            </a:r>
            <a:br>
              <a:rPr lang="en-US">
                <a:solidFill>
                  <a:schemeClr val="tx1"/>
                </a:solidFill>
              </a:rPr>
            </a:br>
            <a:r>
              <a:rPr lang="en-US" sz="3200">
                <a:solidFill>
                  <a:schemeClr val="tx1"/>
                </a:solidFill>
              </a:rPr>
              <a:t>Electric </a:t>
            </a:r>
            <a:r>
              <a:rPr lang="en-US" sz="3200" i="1">
                <a:solidFill>
                  <a:schemeClr val="tx1"/>
                </a:solidFill>
              </a:rPr>
              <a:t>Potential Energy</a:t>
            </a:r>
            <a:r>
              <a:rPr lang="en-US" sz="3200">
                <a:solidFill>
                  <a:schemeClr val="tx1"/>
                </a:solidFill>
              </a:rPr>
              <a:t> vs. Electric </a:t>
            </a:r>
            <a:r>
              <a:rPr lang="en-US" sz="3200" i="1">
                <a:solidFill>
                  <a:schemeClr val="tx1"/>
                </a:solidFill>
              </a:rPr>
              <a:t>Potential</a:t>
            </a:r>
            <a:r>
              <a:rPr lang="en-US" sz="3200">
                <a:solidFill>
                  <a:schemeClr val="tx1"/>
                </a:solidFill>
              </a:rPr>
              <a:t> </a:t>
            </a:r>
            <a:endParaRPr lang="en-US" sz="320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u="sng" dirty="0">
                <a:solidFill>
                  <a:schemeClr val="tx2"/>
                </a:solidFill>
              </a:rPr>
              <a:t>Electric Potential Energy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/>
              <a:t>U</a:t>
            </a:r>
            <a:r>
              <a:rPr lang="en-US" sz="2800" dirty="0">
                <a:solidFill>
                  <a:schemeClr val="tx2"/>
                </a:solidFill>
              </a:rPr>
              <a:t>) - the energy of a charge at some location.</a:t>
            </a:r>
          </a:p>
          <a:p>
            <a:pPr>
              <a:lnSpc>
                <a:spcPct val="90000"/>
              </a:lnSpc>
            </a:pPr>
            <a:r>
              <a:rPr lang="en-US" sz="2800" u="sng" dirty="0">
                <a:solidFill>
                  <a:schemeClr val="tx2"/>
                </a:solidFill>
              </a:rPr>
              <a:t>Electric Potential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/>
              <a:t>V</a:t>
            </a:r>
            <a:r>
              <a:rPr lang="en-US" sz="2800" dirty="0">
                <a:solidFill>
                  <a:schemeClr val="tx2"/>
                </a:solidFill>
              </a:rPr>
              <a:t>) - found for a location only – tells what the EPE </a:t>
            </a:r>
            <a:r>
              <a:rPr lang="en-US" sz="2800" i="1" dirty="0">
                <a:solidFill>
                  <a:schemeClr val="tx2"/>
                </a:solidFill>
              </a:rPr>
              <a:t>would be</a:t>
            </a:r>
            <a:r>
              <a:rPr lang="en-US" sz="2800" dirty="0">
                <a:solidFill>
                  <a:schemeClr val="tx2"/>
                </a:solidFill>
              </a:rPr>
              <a:t> if a charge were located there (usually talk about potential differences between two locations):	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600" dirty="0"/>
              <a:t>U = </a:t>
            </a:r>
            <a:r>
              <a:rPr lang="en-US" sz="3600" dirty="0" err="1"/>
              <a:t>qV</a:t>
            </a:r>
            <a:endParaRPr lang="en-US" sz="25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Neither has direction, just location.  Sign matters!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Two Charges</a:t>
            </a:r>
            <a:endParaRPr lang="en-US"/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6800850" y="30861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5353050" y="4838700"/>
            <a:ext cx="304800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6877050" y="31623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5" name="Oval 7"/>
          <p:cNvSpPr>
            <a:spLocks noChangeArrowheads="1"/>
          </p:cNvSpPr>
          <p:nvPr/>
        </p:nvSpPr>
        <p:spPr bwMode="auto">
          <a:xfrm>
            <a:off x="8096250" y="48387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>
            <a:off x="5505450" y="49911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7467600" y="51054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</a:rPr>
              <a:t>Q=-3.5 </a:t>
            </a:r>
            <a:r>
              <a:rPr lang="el-GR" sz="2000" dirty="0" smtClean="0">
                <a:solidFill>
                  <a:schemeClr val="tx2"/>
                </a:solidFill>
              </a:rPr>
              <a:t>μ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endParaRPr lang="en-US" sz="20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4924425" y="509905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</a:rPr>
              <a:t>Q=+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</a:rPr>
              <a:t>7.0</a:t>
            </a:r>
            <a:r>
              <a:rPr lang="el-GR" sz="2000" dirty="0" smtClean="0">
                <a:solidFill>
                  <a:schemeClr val="tx2"/>
                </a:solidFill>
              </a:rPr>
              <a:t>μ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endParaRPr lang="en-US" sz="20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6553200" y="277495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6572250" y="48863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6 m</a:t>
            </a:r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 rot="-5400000">
            <a:off x="6353176" y="37433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 m</a:t>
            </a:r>
          </a:p>
        </p:txBody>
      </p:sp>
      <p:sp>
        <p:nvSpPr>
          <p:cNvPr id="68658" name="Text Box 50"/>
          <p:cNvSpPr txBox="1">
            <a:spLocks noChangeArrowheads="1"/>
          </p:cNvSpPr>
          <p:nvPr/>
        </p:nvSpPr>
        <p:spPr bwMode="auto">
          <a:xfrm>
            <a:off x="533400" y="5638800"/>
            <a:ext cx="5562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22229E"/>
                </a:solidFill>
                <a:latin typeface="Times New Roman" pitchFamily="18" charset="0"/>
              </a:rPr>
              <a:t>How much work do you have to do to bring a 2 </a:t>
            </a:r>
            <a:r>
              <a:rPr lang="el-GR" dirty="0" smtClean="0">
                <a:solidFill>
                  <a:schemeClr val="tx2"/>
                </a:solidFill>
              </a:rPr>
              <a:t>μ </a:t>
            </a:r>
            <a:r>
              <a:rPr lang="en-US" dirty="0" smtClean="0">
                <a:solidFill>
                  <a:srgbClr val="22229E"/>
                </a:solidFill>
                <a:latin typeface="Times New Roman" pitchFamily="18" charset="0"/>
              </a:rPr>
              <a:t>C </a:t>
            </a:r>
            <a:r>
              <a:rPr lang="en-US" dirty="0">
                <a:solidFill>
                  <a:srgbClr val="22229E"/>
                </a:solidFill>
                <a:latin typeface="Times New Roman" pitchFamily="18" charset="0"/>
              </a:rPr>
              <a:t>charge from far away to point A?</a:t>
            </a:r>
          </a:p>
        </p:txBody>
      </p:sp>
      <p:sp>
        <p:nvSpPr>
          <p:cNvPr id="68663" name="Text Box 55"/>
          <p:cNvSpPr txBox="1">
            <a:spLocks noChangeArrowheads="1"/>
          </p:cNvSpPr>
          <p:nvPr/>
        </p:nvSpPr>
        <p:spPr bwMode="auto">
          <a:xfrm>
            <a:off x="5610225" y="5806779"/>
            <a:ext cx="33051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W=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U=</a:t>
            </a:r>
            <a:r>
              <a:rPr lang="el-GR" dirty="0" smtClean="0">
                <a:solidFill>
                  <a:srgbClr val="FF0000"/>
                </a:solidFill>
              </a:rPr>
              <a:t> Δ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</a:rPr>
              <a:t>Vq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= 1.26 x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10</a:t>
            </a:r>
            <a:r>
              <a:rPr lang="en-US" baseline="30000" dirty="0" smtClean="0">
                <a:solidFill>
                  <a:srgbClr val="FF0000"/>
                </a:solidFill>
                <a:latin typeface="Times New Roman" pitchFamily="18" charset="0"/>
              </a:rPr>
              <a:t>-2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</a:rPr>
              <a:t>V</a:t>
            </a:r>
            <a:endParaRPr lang="en-US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dirty="0">
                <a:solidFill>
                  <a:srgbClr val="003366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68665" name="WordArt 57"/>
          <p:cNvSpPr>
            <a:spLocks noChangeArrowheads="1" noChangeShapeType="1"/>
          </p:cNvSpPr>
          <p:nvPr/>
        </p:nvSpPr>
        <p:spPr bwMode="auto">
          <a:xfrm>
            <a:off x="182880" y="22860"/>
            <a:ext cx="83820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Example</a:t>
            </a:r>
          </a:p>
        </p:txBody>
      </p:sp>
      <p:sp>
        <p:nvSpPr>
          <p:cNvPr id="6862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04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Calculate electric potential at point A due to charges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Calculate V from +7</a:t>
            </a:r>
            <a:r>
              <a:rPr lang="en-US" sz="2400" dirty="0">
                <a:latin typeface="Symbol" pitchFamily="18" charset="2"/>
              </a:rPr>
              <a:t>m</a:t>
            </a:r>
            <a:r>
              <a:rPr lang="en-US" sz="2400" dirty="0"/>
              <a:t>C charge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Calculate V from –3.5</a:t>
            </a:r>
            <a:r>
              <a:rPr lang="en-US" sz="2400" dirty="0">
                <a:latin typeface="Symbol" pitchFamily="18" charset="2"/>
              </a:rPr>
              <a:t>m</a:t>
            </a:r>
            <a:r>
              <a:rPr lang="en-US" sz="2400" dirty="0"/>
              <a:t>C charge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Add (EASY!)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V = </a:t>
            </a:r>
            <a:r>
              <a:rPr lang="en-US" sz="2800" dirty="0" err="1">
                <a:solidFill>
                  <a:schemeClr val="tx2"/>
                </a:solidFill>
              </a:rPr>
              <a:t>kq</a:t>
            </a:r>
            <a:r>
              <a:rPr lang="en-US" sz="2800" dirty="0">
                <a:solidFill>
                  <a:schemeClr val="tx2"/>
                </a:solidFill>
              </a:rPr>
              <a:t>/r</a:t>
            </a:r>
            <a:endParaRPr lang="en-US" sz="2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7 </a:t>
            </a:r>
            <a:r>
              <a:rPr lang="en-US" sz="2400" dirty="0" smtClean="0"/>
              <a:t>= 1.26 x 10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V</a:t>
            </a:r>
            <a:endParaRPr lang="en-US" sz="24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3 </a:t>
            </a:r>
            <a:r>
              <a:rPr lang="en-US" sz="2400" dirty="0"/>
              <a:t>= </a:t>
            </a:r>
            <a:r>
              <a:rPr lang="en-US" sz="2400" dirty="0" smtClean="0"/>
              <a:t>-0.63 x 10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V</a:t>
            </a:r>
            <a:endParaRPr lang="en-US" sz="24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 err="1"/>
              <a:t>V</a:t>
            </a:r>
            <a:r>
              <a:rPr lang="en-US" baseline="-25000" dirty="0" err="1"/>
              <a:t>total</a:t>
            </a:r>
            <a:r>
              <a:rPr lang="en-US" dirty="0"/>
              <a:t> </a:t>
            </a:r>
            <a:r>
              <a:rPr lang="en-US" dirty="0" smtClean="0"/>
              <a:t>= 0.63 x 10</a:t>
            </a:r>
            <a:r>
              <a:rPr lang="en-US" baseline="30000" dirty="0" smtClean="0"/>
              <a:t>4</a:t>
            </a:r>
            <a:r>
              <a:rPr lang="en-US" dirty="0" smtClean="0"/>
              <a:t> V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86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86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86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8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58" grpId="0" autoUpdateAnimBg="0"/>
      <p:bldP spid="68663" grpId="0"/>
      <p:bldP spid="68622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4644"/>
            <a:ext cx="8610600" cy="915956"/>
          </a:xfrm>
        </p:spPr>
        <p:txBody>
          <a:bodyPr>
            <a:normAutofit/>
          </a:bodyPr>
          <a:lstStyle/>
          <a:p>
            <a:r>
              <a:rPr lang="en-US" sz="4000" dirty="0"/>
              <a:t>Recall </a:t>
            </a:r>
            <a:r>
              <a:rPr lang="en-US" sz="4400" b="1" dirty="0"/>
              <a:t>Work</a:t>
            </a:r>
            <a:r>
              <a:rPr lang="en-US" sz="4000" dirty="0"/>
              <a:t> from </a:t>
            </a:r>
            <a:r>
              <a:rPr lang="en-US" sz="4000" dirty="0" err="1" smtClean="0"/>
              <a:t>Phy</a:t>
            </a:r>
            <a:r>
              <a:rPr lang="en-US" sz="4000" dirty="0" smtClean="0"/>
              <a:t> 1151 </a:t>
            </a:r>
            <a:endParaRPr lang="en-US" sz="4000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2"/>
                </a:solidFill>
              </a:rPr>
              <a:t>Work done </a:t>
            </a:r>
            <a:r>
              <a:rPr lang="en-US" sz="3600" u="sng" dirty="0">
                <a:solidFill>
                  <a:schemeClr val="tx2"/>
                </a:solidFill>
              </a:rPr>
              <a:t>by the force</a:t>
            </a:r>
            <a:r>
              <a:rPr lang="en-US" sz="3600" dirty="0">
                <a:solidFill>
                  <a:schemeClr val="tx2"/>
                </a:solidFill>
              </a:rPr>
              <a:t> given by: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W = F d </a:t>
            </a:r>
            <a:r>
              <a:rPr lang="en-US" sz="3200" dirty="0" err="1" smtClean="0"/>
              <a:t>cos</a:t>
            </a:r>
            <a:r>
              <a:rPr lang="en-US" sz="3200" dirty="0" smtClean="0"/>
              <a:t>(</a:t>
            </a:r>
            <a:r>
              <a:rPr lang="el-GR" sz="3200" dirty="0" smtClean="0"/>
              <a:t>θ</a:t>
            </a:r>
            <a:r>
              <a:rPr lang="en-US" sz="3200" dirty="0" smtClean="0"/>
              <a:t>)</a:t>
            </a:r>
            <a:endParaRPr lang="en-US" sz="3200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Positive: Force is in direction moved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Negative: Force is opposite direction moved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Zero: Force is perpendicular to direction moved</a:t>
            </a:r>
            <a:endParaRPr lang="en-US" sz="3200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2"/>
                </a:solidFill>
              </a:rPr>
              <a:t>Careful! Ask WHAT is doing work!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Opposite sign for work done </a:t>
            </a:r>
            <a:r>
              <a:rPr lang="en-US" sz="3200" u="sng" dirty="0"/>
              <a:t>by you</a:t>
            </a:r>
            <a:r>
              <a:rPr lang="en-US" sz="3200" dirty="0"/>
              <a:t>!</a:t>
            </a:r>
            <a:endParaRPr lang="en-US" sz="32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tx2"/>
                </a:solidFill>
              </a:rPr>
              <a:t>Conservative Forces</a:t>
            </a:r>
            <a:endParaRPr lang="en-US" sz="3600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200" dirty="0"/>
              <a:t> </a:t>
            </a:r>
            <a:r>
              <a:rPr lang="el-GR" sz="3200" dirty="0" smtClean="0"/>
              <a:t>Δ</a:t>
            </a:r>
            <a:r>
              <a:rPr lang="en-US" sz="3200" dirty="0" smtClean="0"/>
              <a:t> </a:t>
            </a:r>
            <a:r>
              <a:rPr lang="en-US" sz="3200" dirty="0"/>
              <a:t>Potential Energy = -</a:t>
            </a:r>
            <a:r>
              <a:rPr lang="en-US" sz="3200" dirty="0" err="1"/>
              <a:t>W</a:t>
            </a:r>
            <a:r>
              <a:rPr lang="en-US" sz="3200" baseline="-25000" dirty="0" err="1"/>
              <a:t>conservative</a:t>
            </a:r>
            <a:endParaRPr lang="en-US" sz="3200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In the region II (between the two charges) the electric potential is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53273404"/>
              </p:ext>
            </p:extLst>
          </p:nvPr>
        </p:nvGraphicFramePr>
        <p:xfrm>
          <a:off x="5891106" y="3238500"/>
          <a:ext cx="3115733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106" y="3238500"/>
                        <a:ext cx="3115733" cy="350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33400" y="4876800"/>
            <a:ext cx="4876800" cy="1676400"/>
            <a:chOff x="2057400" y="3810000"/>
            <a:chExt cx="4876800" cy="167640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2057400" y="3810000"/>
              <a:ext cx="4876800" cy="16764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133600" y="4633913"/>
              <a:ext cx="457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5238750" y="4748213"/>
              <a:ext cx="1371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Q=-3.5 </a:t>
              </a:r>
              <a:r>
                <a:rPr lang="en-US" sz="2000">
                  <a:solidFill>
                    <a:schemeClr val="tx2"/>
                  </a:solidFill>
                </a:rPr>
                <a:t>m</a:t>
              </a: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2695575" y="4741863"/>
              <a:ext cx="1371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Q=+7.0</a:t>
              </a:r>
              <a:r>
                <a:rPr lang="en-US" sz="2000">
                  <a:solidFill>
                    <a:schemeClr val="tx2"/>
                  </a:solidFill>
                </a:rPr>
                <a:t>m</a:t>
              </a: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2362200" y="4100513"/>
              <a:ext cx="3810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</a:t>
              </a:r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4343400" y="4114800"/>
              <a:ext cx="685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II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6172200" y="4114800"/>
              <a:ext cx="762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III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3124200" y="4481513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5867400" y="4481513"/>
              <a:ext cx="304800" cy="3048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1"/>
            <a:ext cx="8229600" cy="21335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always positive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Positive at some points, negative at others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Always negative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In the region II (between the two charges) the electric potential is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47784795"/>
              </p:ext>
            </p:extLst>
          </p:nvPr>
        </p:nvGraphicFramePr>
        <p:xfrm>
          <a:off x="6150187" y="3375660"/>
          <a:ext cx="3115733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0187" y="3375660"/>
                        <a:ext cx="3115733" cy="350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81000" y="3505200"/>
            <a:ext cx="4876800" cy="1676400"/>
            <a:chOff x="2057400" y="3810000"/>
            <a:chExt cx="4876800" cy="167640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2057400" y="3810000"/>
              <a:ext cx="4876800" cy="16764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133600" y="4633913"/>
              <a:ext cx="457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5238750" y="4748213"/>
              <a:ext cx="1371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Q=-3.5 </a:t>
              </a:r>
              <a:r>
                <a:rPr lang="en-US" sz="2000">
                  <a:solidFill>
                    <a:schemeClr val="tx2"/>
                  </a:solidFill>
                </a:rPr>
                <a:t>m</a:t>
              </a: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2695575" y="4741863"/>
              <a:ext cx="1371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Q=+7.0</a:t>
              </a:r>
              <a:r>
                <a:rPr lang="en-US" sz="2000">
                  <a:solidFill>
                    <a:schemeClr val="tx2"/>
                  </a:solidFill>
                </a:rPr>
                <a:t>m</a:t>
              </a:r>
              <a:r>
                <a:rPr lang="en-US" sz="2000">
                  <a:solidFill>
                    <a:schemeClr val="tx2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2362200" y="4100513"/>
              <a:ext cx="3810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</a:t>
              </a:r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4343400" y="4114800"/>
              <a:ext cx="6858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II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6172200" y="4114800"/>
              <a:ext cx="762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/>
                <a:t>III</a:t>
              </a:r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3124200" y="4481513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7"/>
            <p:cNvSpPr>
              <a:spLocks noChangeArrowheads="1"/>
            </p:cNvSpPr>
            <p:nvPr/>
          </p:nvSpPr>
          <p:spPr bwMode="auto">
            <a:xfrm>
              <a:off x="5867400" y="4481513"/>
              <a:ext cx="304800" cy="30480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1"/>
            <a:ext cx="8229600" cy="21335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always positive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Positive at some points, negative at others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Always negative</a:t>
            </a:r>
            <a:endParaRPr lang="en-US" dirty="0"/>
          </a:p>
        </p:txBody>
      </p:sp>
      <p:sp>
        <p:nvSpPr>
          <p:cNvPr id="15" name="Text Box 1038"/>
          <p:cNvSpPr txBox="1">
            <a:spLocks noChangeArrowheads="1"/>
          </p:cNvSpPr>
          <p:nvPr/>
        </p:nvSpPr>
        <p:spPr bwMode="auto">
          <a:xfrm>
            <a:off x="220980" y="5334000"/>
            <a:ext cx="7543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Very close to positive charge potential is positive</a:t>
            </a:r>
          </a:p>
        </p:txBody>
      </p:sp>
      <p:sp>
        <p:nvSpPr>
          <p:cNvPr id="16" name="Text Box 1039"/>
          <p:cNvSpPr txBox="1">
            <a:spLocks noChangeArrowheads="1"/>
          </p:cNvSpPr>
          <p:nvPr/>
        </p:nvSpPr>
        <p:spPr bwMode="auto">
          <a:xfrm>
            <a:off x="228600" y="571500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Rounded MT Bold" pitchFamily="34" charset="0"/>
              </a:rPr>
              <a:t>Very close to negative charge potential is negative</a:t>
            </a:r>
          </a:p>
        </p:txBody>
      </p:sp>
      <p:sp>
        <p:nvSpPr>
          <p:cNvPr id="17" name="Oval 1040"/>
          <p:cNvSpPr>
            <a:spLocks noChangeArrowheads="1"/>
          </p:cNvSpPr>
          <p:nvPr/>
        </p:nvSpPr>
        <p:spPr bwMode="auto">
          <a:xfrm>
            <a:off x="0" y="2133600"/>
            <a:ext cx="8305800" cy="7620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5" grpId="0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6" name="Text Box 10"/>
          <p:cNvSpPr txBox="1">
            <a:spLocks noChangeArrowheads="1"/>
          </p:cNvSpPr>
          <p:nvPr/>
        </p:nvSpPr>
        <p:spPr bwMode="auto">
          <a:xfrm>
            <a:off x="1078522" y="3936041"/>
            <a:ext cx="79248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Arial Rounded MT Bold" pitchFamily="34" charset="0"/>
              </a:rPr>
              <a:t>	In </a:t>
            </a: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what direction does the force on a negative charge at point A point?</a:t>
            </a:r>
            <a:endParaRPr lang="en-US" sz="2800" dirty="0">
              <a:latin typeface="Arial Rounded MT Bold" pitchFamily="34" charset="0"/>
            </a:endParaRP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left</a:t>
            </a: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right</a:t>
            </a: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up</a:t>
            </a:r>
            <a:endParaRPr lang="en-US" dirty="0">
              <a:latin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304800"/>
            <a:ext cx="47339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409700" y="5029200"/>
            <a:ext cx="13716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212122" y="5029200"/>
            <a:ext cx="5791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Electric field points in the direction a POSITIVE charge would feel force.</a:t>
            </a:r>
          </a:p>
        </p:txBody>
      </p: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4572000" y="1600200"/>
            <a:ext cx="685800" cy="457200"/>
            <a:chOff x="3120" y="1008"/>
            <a:chExt cx="432" cy="288"/>
          </a:xfrm>
        </p:grpSpPr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3120" y="124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216" y="100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F</a:t>
              </a:r>
              <a:endParaRPr lang="en-US"/>
            </a:p>
          </p:txBody>
        </p:sp>
      </p:grp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28600" y="304800"/>
            <a:ext cx="37338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Uniform Electric Field 1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87" y="1808342"/>
            <a:ext cx="2746929" cy="206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4572000" y="533400"/>
            <a:ext cx="4267200" cy="2514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3" name="Oval 3"/>
          <p:cNvSpPr>
            <a:spLocks noChangeArrowheads="1"/>
          </p:cNvSpPr>
          <p:nvPr/>
        </p:nvSpPr>
        <p:spPr bwMode="auto">
          <a:xfrm>
            <a:off x="5830888" y="2079625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5867400" y="17907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53605" name="Oval 5"/>
          <p:cNvSpPr>
            <a:spLocks noChangeArrowheads="1"/>
          </p:cNvSpPr>
          <p:nvPr/>
        </p:nvSpPr>
        <p:spPr bwMode="auto">
          <a:xfrm>
            <a:off x="7964488" y="2081213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3606" name="Text Box 6"/>
          <p:cNvSpPr txBox="1">
            <a:spLocks noChangeArrowheads="1"/>
          </p:cNvSpPr>
          <p:nvPr/>
        </p:nvSpPr>
        <p:spPr bwMode="auto">
          <a:xfrm>
            <a:off x="7981950" y="1790700"/>
            <a:ext cx="47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53607" name="Oval 7"/>
          <p:cNvSpPr>
            <a:spLocks noChangeArrowheads="1"/>
          </p:cNvSpPr>
          <p:nvPr/>
        </p:nvSpPr>
        <p:spPr bwMode="auto">
          <a:xfrm>
            <a:off x="5830888" y="1096963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3608" name="Text Box 8"/>
          <p:cNvSpPr txBox="1">
            <a:spLocks noChangeArrowheads="1"/>
          </p:cNvSpPr>
          <p:nvPr/>
        </p:nvSpPr>
        <p:spPr bwMode="auto">
          <a:xfrm>
            <a:off x="5867400" y="838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53609" name="Text Box 9"/>
          <p:cNvSpPr txBox="1">
            <a:spLocks noChangeArrowheads="1"/>
          </p:cNvSpPr>
          <p:nvPr/>
        </p:nvSpPr>
        <p:spPr bwMode="auto">
          <a:xfrm>
            <a:off x="5257800" y="2362200"/>
            <a:ext cx="33416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Times New Roman" pitchFamily="18" charset="0"/>
              </a:rPr>
              <a:t>Uniform E</a:t>
            </a:r>
            <a:r>
              <a:rPr lang="en-US" sz="4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</a:t>
            </a:r>
            <a:endParaRPr lang="en-US" sz="4000">
              <a:solidFill>
                <a:schemeClr val="tx2"/>
              </a:solidFill>
            </a:endParaRPr>
          </a:p>
        </p:txBody>
      </p:sp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762000" y="3581400"/>
            <a:ext cx="79248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Arial Rounded MT Bold" pitchFamily="34" charset="0"/>
              </a:rPr>
              <a:t>	When </a:t>
            </a: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a negative charge is moved from A to C the ELECTRIC force does</a:t>
            </a:r>
            <a:endParaRPr lang="en-US" sz="2800" dirty="0">
              <a:latin typeface="Arial Rounded MT Bold" pitchFamily="34" charset="0"/>
            </a:endParaRP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positive work.</a:t>
            </a: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zero work.</a:t>
            </a:r>
          </a:p>
          <a:p>
            <a:pPr marL="914400" lvl="1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negative work.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53611" name="Oval 11"/>
          <p:cNvSpPr>
            <a:spLocks noChangeArrowheads="1"/>
          </p:cNvSpPr>
          <p:nvPr/>
        </p:nvSpPr>
        <p:spPr bwMode="auto">
          <a:xfrm>
            <a:off x="1295400" y="5181600"/>
            <a:ext cx="2362200" cy="7620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022850" y="1731963"/>
            <a:ext cx="722313" cy="463550"/>
            <a:chOff x="2808" y="1427"/>
            <a:chExt cx="455" cy="292"/>
          </a:xfrm>
        </p:grpSpPr>
        <p:sp>
          <p:nvSpPr>
            <p:cNvPr id="153613" name="Oval 13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3615" name="Line 15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16" name="Text Box 16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021263" y="1485900"/>
            <a:ext cx="722312" cy="463550"/>
            <a:chOff x="2808" y="1427"/>
            <a:chExt cx="455" cy="292"/>
          </a:xfrm>
        </p:grpSpPr>
        <p:sp>
          <p:nvSpPr>
            <p:cNvPr id="153618" name="Oval 18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3620" name="Line 20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21" name="Text Box 21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5022850" y="1239838"/>
            <a:ext cx="722313" cy="463550"/>
            <a:chOff x="2808" y="1427"/>
            <a:chExt cx="455" cy="292"/>
          </a:xfrm>
        </p:grpSpPr>
        <p:sp>
          <p:nvSpPr>
            <p:cNvPr id="153623" name="Oval 23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3625" name="Line 25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26" name="Text Box 26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5021263" y="993775"/>
            <a:ext cx="722312" cy="463550"/>
            <a:chOff x="2808" y="1427"/>
            <a:chExt cx="455" cy="292"/>
          </a:xfrm>
        </p:grpSpPr>
        <p:sp>
          <p:nvSpPr>
            <p:cNvPr id="153628" name="Oval 28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3630" name="Line 30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31" name="Text Box 31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5022850" y="746125"/>
            <a:ext cx="722313" cy="463550"/>
            <a:chOff x="2808" y="1427"/>
            <a:chExt cx="455" cy="292"/>
          </a:xfrm>
        </p:grpSpPr>
        <p:sp>
          <p:nvSpPr>
            <p:cNvPr id="153633" name="Oval 33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11" name="Group 34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3635" name="Line 35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36" name="Text Box 36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sp>
        <p:nvSpPr>
          <p:cNvPr id="153637" name="Text Box 37"/>
          <p:cNvSpPr txBox="1">
            <a:spLocks noChangeArrowheads="1"/>
          </p:cNvSpPr>
          <p:nvPr/>
        </p:nvSpPr>
        <p:spPr bwMode="auto">
          <a:xfrm>
            <a:off x="4390571" y="5208657"/>
            <a:ext cx="422617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Comic Sans MS" pitchFamily="66" charset="0"/>
              </a:rPr>
              <a:t>The work is zero because the path is perpendicular to the field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53638" name="Line 38"/>
          <p:cNvSpPr>
            <a:spLocks noChangeShapeType="1"/>
          </p:cNvSpPr>
          <p:nvPr/>
        </p:nvSpPr>
        <p:spPr bwMode="auto">
          <a:xfrm flipV="1">
            <a:off x="5638800" y="60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39" name="Text Box 39"/>
          <p:cNvSpPr txBox="1">
            <a:spLocks noChangeArrowheads="1"/>
          </p:cNvSpPr>
          <p:nvPr/>
        </p:nvSpPr>
        <p:spPr bwMode="auto">
          <a:xfrm>
            <a:off x="5664200" y="585788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motion</a:t>
            </a: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228600" y="46005"/>
            <a:ext cx="37338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Uniform Electric Field 2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" name="AutoShape 2" descr="Student Lo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50975"/>
            <a:ext cx="2602281" cy="1951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1" grpId="0" animBg="1"/>
      <p:bldP spid="153637" grpId="0" autoUpdateAnimBg="0"/>
      <p:bldP spid="153638" grpId="0" animBg="1"/>
      <p:bldP spid="15363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419600" y="441325"/>
            <a:ext cx="4267200" cy="2514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Oval 3"/>
          <p:cNvSpPr>
            <a:spLocks noChangeArrowheads="1"/>
          </p:cNvSpPr>
          <p:nvPr/>
        </p:nvSpPr>
        <p:spPr bwMode="auto">
          <a:xfrm>
            <a:off x="5678488" y="1987550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5715000" y="16986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54629" name="Oval 5"/>
          <p:cNvSpPr>
            <a:spLocks noChangeArrowheads="1"/>
          </p:cNvSpPr>
          <p:nvPr/>
        </p:nvSpPr>
        <p:spPr bwMode="auto">
          <a:xfrm>
            <a:off x="7812088" y="1989138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7829550" y="1698625"/>
            <a:ext cx="47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54631" name="Oval 7"/>
          <p:cNvSpPr>
            <a:spLocks noChangeArrowheads="1"/>
          </p:cNvSpPr>
          <p:nvPr/>
        </p:nvSpPr>
        <p:spPr bwMode="auto">
          <a:xfrm>
            <a:off x="5678488" y="1004888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5715000" y="7461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5105400" y="2270125"/>
            <a:ext cx="33416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Times New Roman" pitchFamily="18" charset="0"/>
              </a:rPr>
              <a:t>Uniform E</a:t>
            </a:r>
            <a:r>
              <a:rPr lang="en-US" sz="4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</a:t>
            </a:r>
            <a:endParaRPr lang="en-US" sz="4000">
              <a:solidFill>
                <a:schemeClr val="tx2"/>
              </a:solidFill>
            </a:endParaRPr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762000" y="3581400"/>
            <a:ext cx="792480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Arial Rounded MT Bold" pitchFamily="34" charset="0"/>
              </a:rPr>
              <a:t>When a negative charge is moved from A to B the ELECTRIC force does</a:t>
            </a:r>
            <a:endParaRPr lang="en-US" sz="2800" dirty="0">
              <a:latin typeface="Arial Rounded MT Bold" pitchFamily="34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positive work.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zero work.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en-US" sz="2800" dirty="0">
                <a:latin typeface="Arial Rounded MT Bold" pitchFamily="34" charset="0"/>
              </a:rPr>
              <a:t>negative work.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54635" name="Oval 11"/>
          <p:cNvSpPr>
            <a:spLocks noChangeArrowheads="1"/>
          </p:cNvSpPr>
          <p:nvPr/>
        </p:nvSpPr>
        <p:spPr bwMode="auto">
          <a:xfrm>
            <a:off x="533400" y="5715000"/>
            <a:ext cx="4038600" cy="9144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13338" y="1908175"/>
            <a:ext cx="722312" cy="463550"/>
            <a:chOff x="2808" y="1427"/>
            <a:chExt cx="455" cy="292"/>
          </a:xfrm>
        </p:grpSpPr>
        <p:sp>
          <p:nvSpPr>
            <p:cNvPr id="154638" name="Oval 14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4640" name="Line 16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1" name="Text Box 17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176963" y="1908175"/>
            <a:ext cx="722312" cy="463550"/>
            <a:chOff x="2808" y="1427"/>
            <a:chExt cx="455" cy="292"/>
          </a:xfrm>
        </p:grpSpPr>
        <p:sp>
          <p:nvSpPr>
            <p:cNvPr id="154643" name="Oval 19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4645" name="Line 21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46" name="Text Box 22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5645150" y="1908175"/>
            <a:ext cx="722313" cy="463550"/>
            <a:chOff x="2808" y="1427"/>
            <a:chExt cx="455" cy="292"/>
          </a:xfrm>
        </p:grpSpPr>
        <p:sp>
          <p:nvSpPr>
            <p:cNvPr id="154648" name="Oval 24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4650" name="Line 26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51" name="Text Box 27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6708775" y="1908175"/>
            <a:ext cx="722313" cy="463550"/>
            <a:chOff x="2808" y="1427"/>
            <a:chExt cx="455" cy="292"/>
          </a:xfrm>
        </p:grpSpPr>
        <p:sp>
          <p:nvSpPr>
            <p:cNvPr id="154653" name="Oval 29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9" name="Group 30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4655" name="Line 31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56" name="Text Box 32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10" name="Group 33"/>
          <p:cNvGrpSpPr>
            <a:grpSpLocks/>
          </p:cNvGrpSpPr>
          <p:nvPr/>
        </p:nvGrpSpPr>
        <p:grpSpPr bwMode="auto">
          <a:xfrm>
            <a:off x="7239000" y="1889125"/>
            <a:ext cx="722313" cy="463550"/>
            <a:chOff x="2808" y="1427"/>
            <a:chExt cx="455" cy="292"/>
          </a:xfrm>
        </p:grpSpPr>
        <p:sp>
          <p:nvSpPr>
            <p:cNvPr id="154658" name="Oval 34"/>
            <p:cNvSpPr>
              <a:spLocks noChangeArrowheads="1"/>
            </p:cNvSpPr>
            <p:nvPr/>
          </p:nvSpPr>
          <p:spPr bwMode="auto">
            <a:xfrm>
              <a:off x="3144" y="1608"/>
              <a:ext cx="119" cy="111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solidFill>
                    <a:schemeClr val="bg2"/>
                  </a:solidFill>
                </a:rPr>
                <a:t>-</a:t>
              </a:r>
            </a:p>
          </p:txBody>
        </p:sp>
        <p:grpSp>
          <p:nvGrpSpPr>
            <p:cNvPr id="11" name="Group 35"/>
            <p:cNvGrpSpPr>
              <a:grpSpLocks/>
            </p:cNvGrpSpPr>
            <p:nvPr/>
          </p:nvGrpSpPr>
          <p:grpSpPr bwMode="auto">
            <a:xfrm>
              <a:off x="2808" y="1427"/>
              <a:ext cx="352" cy="288"/>
              <a:chOff x="2832" y="1427"/>
              <a:chExt cx="352" cy="288"/>
            </a:xfrm>
          </p:grpSpPr>
          <p:sp>
            <p:nvSpPr>
              <p:cNvPr id="154660" name="Line 36"/>
              <p:cNvSpPr>
                <a:spLocks noChangeShapeType="1"/>
              </p:cNvSpPr>
              <p:nvPr/>
            </p:nvSpPr>
            <p:spPr bwMode="auto">
              <a:xfrm flipH="1">
                <a:off x="2832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61" name="Text Box 37"/>
              <p:cNvSpPr txBox="1">
                <a:spLocks noChangeArrowheads="1"/>
              </p:cNvSpPr>
              <p:nvPr/>
            </p:nvSpPr>
            <p:spPr bwMode="auto">
              <a:xfrm>
                <a:off x="2896" y="142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  <a:latin typeface="Times New Roman" pitchFamily="18" charset="0"/>
                  </a:rPr>
                  <a:t>F</a:t>
                </a:r>
              </a:p>
            </p:txBody>
          </p:sp>
        </p:grpSp>
      </p:grpSp>
      <p:grpSp>
        <p:nvGrpSpPr>
          <p:cNvPr id="12" name="Group 38"/>
          <p:cNvGrpSpPr>
            <a:grpSpLocks/>
          </p:cNvGrpSpPr>
          <p:nvPr/>
        </p:nvGrpSpPr>
        <p:grpSpPr bwMode="auto">
          <a:xfrm>
            <a:off x="7848600" y="2270125"/>
            <a:ext cx="838200" cy="336550"/>
            <a:chOff x="4656" y="1824"/>
            <a:chExt cx="528" cy="212"/>
          </a:xfrm>
        </p:grpSpPr>
        <p:sp>
          <p:nvSpPr>
            <p:cNvPr id="154663" name="Line 39"/>
            <p:cNvSpPr>
              <a:spLocks noChangeShapeType="1"/>
            </p:cNvSpPr>
            <p:nvPr/>
          </p:nvSpPr>
          <p:spPr bwMode="auto">
            <a:xfrm>
              <a:off x="4752" y="182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64" name="Text Box 40"/>
            <p:cNvSpPr txBox="1">
              <a:spLocks noChangeArrowheads="1"/>
            </p:cNvSpPr>
            <p:nvPr/>
          </p:nvSpPr>
          <p:spPr bwMode="auto">
            <a:xfrm>
              <a:off x="4656" y="1824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motion</a:t>
              </a:r>
            </a:p>
          </p:txBody>
        </p:sp>
      </p:grpSp>
      <p:sp>
        <p:nvSpPr>
          <p:cNvPr id="154665" name="Text Box 41"/>
          <p:cNvSpPr txBox="1">
            <a:spLocks noChangeArrowheads="1"/>
          </p:cNvSpPr>
          <p:nvPr/>
        </p:nvSpPr>
        <p:spPr bwMode="auto">
          <a:xfrm>
            <a:off x="4572000" y="4731529"/>
            <a:ext cx="419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Comic Sans MS" pitchFamily="66" charset="0"/>
              </a:rPr>
              <a:t>The work is negative the electric force opposes the direction of motion</a:t>
            </a:r>
            <a:r>
              <a:rPr lang="en-US" sz="2000" dirty="0"/>
              <a:t> </a:t>
            </a:r>
          </a:p>
        </p:txBody>
      </p:sp>
      <p:sp>
        <p:nvSpPr>
          <p:cNvPr id="154666" name="Oval 42"/>
          <p:cNvSpPr>
            <a:spLocks noChangeArrowheads="1"/>
          </p:cNvSpPr>
          <p:nvPr/>
        </p:nvSpPr>
        <p:spPr bwMode="auto">
          <a:xfrm>
            <a:off x="5629275" y="2193925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228600" y="26976"/>
            <a:ext cx="3733800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Uniform Electric Field 3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64" y="1434518"/>
            <a:ext cx="2862509" cy="214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5" grpId="0" animBg="1"/>
      <p:bldP spid="154665" grpId="0" autoUpdateAnimBg="0"/>
      <p:bldP spid="15466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4572000" y="304800"/>
            <a:ext cx="4267200" cy="2514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75" name="Oval 3"/>
          <p:cNvSpPr>
            <a:spLocks noChangeArrowheads="1"/>
          </p:cNvSpPr>
          <p:nvPr/>
        </p:nvSpPr>
        <p:spPr bwMode="auto">
          <a:xfrm>
            <a:off x="5830888" y="1851025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867400" y="1562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56677" name="Oval 5"/>
          <p:cNvSpPr>
            <a:spLocks noChangeArrowheads="1"/>
          </p:cNvSpPr>
          <p:nvPr/>
        </p:nvSpPr>
        <p:spPr bwMode="auto">
          <a:xfrm>
            <a:off x="7964488" y="1852613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7981950" y="1562100"/>
            <a:ext cx="47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56679" name="Oval 7"/>
          <p:cNvSpPr>
            <a:spLocks noChangeArrowheads="1"/>
          </p:cNvSpPr>
          <p:nvPr/>
        </p:nvSpPr>
        <p:spPr bwMode="auto">
          <a:xfrm>
            <a:off x="5830888" y="868363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56680" name="Text Box 8"/>
          <p:cNvSpPr txBox="1">
            <a:spLocks noChangeArrowheads="1"/>
          </p:cNvSpPr>
          <p:nvPr/>
        </p:nvSpPr>
        <p:spPr bwMode="auto">
          <a:xfrm>
            <a:off x="5867400" y="609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56681" name="Text Box 9"/>
          <p:cNvSpPr txBox="1">
            <a:spLocks noChangeArrowheads="1"/>
          </p:cNvSpPr>
          <p:nvPr/>
        </p:nvSpPr>
        <p:spPr bwMode="auto">
          <a:xfrm>
            <a:off x="5257800" y="2133600"/>
            <a:ext cx="33416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  <a:latin typeface="Times New Roman" pitchFamily="18" charset="0"/>
              </a:rPr>
              <a:t>Uniform E</a:t>
            </a:r>
            <a:r>
              <a:rPr lang="en-US" sz="400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</a:t>
            </a:r>
            <a:endParaRPr lang="en-US" sz="4000">
              <a:solidFill>
                <a:schemeClr val="tx2"/>
              </a:solidFill>
            </a:endParaRPr>
          </a:p>
        </p:txBody>
      </p:sp>
      <p:sp>
        <p:nvSpPr>
          <p:cNvPr id="156683" name="Oval 11"/>
          <p:cNvSpPr>
            <a:spLocks noChangeArrowheads="1"/>
          </p:cNvSpPr>
          <p:nvPr/>
        </p:nvSpPr>
        <p:spPr bwMode="auto">
          <a:xfrm>
            <a:off x="5772150" y="19812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56684" name="Oval 12"/>
          <p:cNvSpPr>
            <a:spLocks noChangeArrowheads="1"/>
          </p:cNvSpPr>
          <p:nvPr/>
        </p:nvSpPr>
        <p:spPr bwMode="auto">
          <a:xfrm>
            <a:off x="6310313" y="1981200"/>
            <a:ext cx="188912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56685" name="Oval 13"/>
          <p:cNvSpPr>
            <a:spLocks noChangeArrowheads="1"/>
          </p:cNvSpPr>
          <p:nvPr/>
        </p:nvSpPr>
        <p:spPr bwMode="auto">
          <a:xfrm>
            <a:off x="6848475" y="19812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56686" name="Oval 14"/>
          <p:cNvSpPr>
            <a:spLocks noChangeArrowheads="1"/>
          </p:cNvSpPr>
          <p:nvPr/>
        </p:nvSpPr>
        <p:spPr bwMode="auto">
          <a:xfrm>
            <a:off x="7386638" y="1981200"/>
            <a:ext cx="188912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56687" name="Oval 15"/>
          <p:cNvSpPr>
            <a:spLocks noChangeArrowheads="1"/>
          </p:cNvSpPr>
          <p:nvPr/>
        </p:nvSpPr>
        <p:spPr bwMode="auto">
          <a:xfrm>
            <a:off x="7924800" y="19812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504094" y="3709865"/>
            <a:ext cx="8382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Arial Rounded MT Bold" pitchFamily="34" charset="0"/>
              </a:rPr>
              <a:t>	When </a:t>
            </a:r>
            <a:r>
              <a:rPr lang="en-US" sz="2400" dirty="0">
                <a:solidFill>
                  <a:schemeClr val="tx2"/>
                </a:solidFill>
                <a:latin typeface="Arial Rounded MT Bold" pitchFamily="34" charset="0"/>
              </a:rPr>
              <a:t>a negative charge is moved from A to B, the electric potential energy of the charge</a:t>
            </a:r>
            <a:endParaRPr lang="en-US" sz="2400" dirty="0">
              <a:latin typeface="Arial Rounded MT Bold" pitchFamily="34" charset="0"/>
            </a:endParaRPr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>
                <a:latin typeface="Arial Rounded MT Bold" pitchFamily="34" charset="0"/>
              </a:rPr>
              <a:t>Increases</a:t>
            </a:r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>
                <a:latin typeface="Arial Rounded MT Bold" pitchFamily="34" charset="0"/>
              </a:rPr>
              <a:t>is constant</a:t>
            </a:r>
          </a:p>
          <a:p>
            <a:pPr marL="457200" indent="-457200">
              <a:spcBef>
                <a:spcPct val="100000"/>
              </a:spcBef>
              <a:buFontTx/>
              <a:buAutoNum type="arabicParenR"/>
            </a:pPr>
            <a:r>
              <a:rPr lang="en-US" sz="2400" dirty="0">
                <a:latin typeface="Arial Rounded MT Bold" pitchFamily="34" charset="0"/>
              </a:rPr>
              <a:t>decreases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56689" name="Oval 17"/>
          <p:cNvSpPr>
            <a:spLocks noChangeArrowheads="1"/>
          </p:cNvSpPr>
          <p:nvPr/>
        </p:nvSpPr>
        <p:spPr bwMode="auto">
          <a:xfrm>
            <a:off x="452335" y="4697082"/>
            <a:ext cx="2362200" cy="7620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3886200" y="4572000"/>
            <a:ext cx="4191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U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</a:rPr>
              <a:t>E</a:t>
            </a: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 = -W</a:t>
            </a:r>
            <a:r>
              <a:rPr lang="en-US" sz="2800" baseline="-25000">
                <a:solidFill>
                  <a:schemeClr val="tx2"/>
                </a:solidFill>
                <a:latin typeface="Times New Roman" pitchFamily="18" charset="0"/>
              </a:rPr>
              <a:t>E field</a:t>
            </a:r>
            <a:endParaRPr lang="en-US" sz="280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</a:rPr>
              <a:t>Like “climbing up hill” – increases potential energy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04094" y="28755"/>
            <a:ext cx="37338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>
                <a:latin typeface="Times New Roman" pitchFamily="18" charset="0"/>
              </a:rPr>
              <a:t>Checkpoint</a:t>
            </a:r>
          </a:p>
          <a:p>
            <a:pPr algn="ctr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Uniform Electric Field 5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739" y="1470956"/>
            <a:ext cx="2862509" cy="214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3" grpId="0" animBg="1" autoUpdateAnimBg="0"/>
      <p:bldP spid="156684" grpId="0" animBg="1" autoUpdateAnimBg="0"/>
      <p:bldP spid="156685" grpId="0" animBg="1" autoUpdateAnimBg="0"/>
      <p:bldP spid="156686" grpId="0" animBg="1" autoUpdateAnimBg="0"/>
      <p:bldP spid="156687" grpId="0" animBg="1" autoUpdateAnimBg="0"/>
      <p:bldP spid="156689" grpId="0" animBg="1"/>
      <p:bldP spid="15669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11014" y="274637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2"/>
                </a:solidFill>
              </a:rPr>
              <a:t>When a negative charge is moved from A to B, the electric potential energy of the charge</a:t>
            </a:r>
            <a:endParaRPr lang="en-US" sz="36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01013783"/>
              </p:ext>
            </p:extLst>
          </p:nvPr>
        </p:nvGraphicFramePr>
        <p:xfrm>
          <a:off x="6400800" y="3771900"/>
          <a:ext cx="27432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71900"/>
                        <a:ext cx="2743200" cy="308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572000" y="1502227"/>
            <a:ext cx="4114800" cy="2133600"/>
            <a:chOff x="4267200" y="3048000"/>
            <a:chExt cx="4114800" cy="2133600"/>
          </a:xfrm>
        </p:grpSpPr>
        <p:grpSp>
          <p:nvGrpSpPr>
            <p:cNvPr id="6" name="Group 12"/>
            <p:cNvGrpSpPr/>
            <p:nvPr/>
          </p:nvGrpSpPr>
          <p:grpSpPr>
            <a:xfrm>
              <a:off x="4267200" y="3048000"/>
              <a:ext cx="4114800" cy="2133600"/>
              <a:chOff x="2667000" y="1066800"/>
              <a:chExt cx="4114800" cy="2133600"/>
            </a:xfrm>
          </p:grpSpPr>
          <p:sp>
            <p:nvSpPr>
              <p:cNvPr id="10" name="Rectangle 1058"/>
              <p:cNvSpPr>
                <a:spLocks noChangeArrowheads="1"/>
              </p:cNvSpPr>
              <p:nvPr/>
            </p:nvSpPr>
            <p:spPr bwMode="auto">
              <a:xfrm>
                <a:off x="2667000" y="1066800"/>
                <a:ext cx="4114800" cy="2133600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1028"/>
              <p:cNvSpPr txBox="1">
                <a:spLocks noChangeArrowheads="1"/>
              </p:cNvSpPr>
              <p:nvPr/>
            </p:nvSpPr>
            <p:spPr bwMode="auto">
              <a:xfrm>
                <a:off x="3479800" y="2179638"/>
                <a:ext cx="4572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2" name="Text Box 1030"/>
              <p:cNvSpPr txBox="1">
                <a:spLocks noChangeArrowheads="1"/>
              </p:cNvSpPr>
              <p:nvPr/>
            </p:nvSpPr>
            <p:spPr bwMode="auto">
              <a:xfrm>
                <a:off x="5943600" y="1922463"/>
                <a:ext cx="47625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3" name="Oval 1031"/>
              <p:cNvSpPr>
                <a:spLocks noChangeArrowheads="1"/>
              </p:cNvSpPr>
              <p:nvPr/>
            </p:nvSpPr>
            <p:spPr bwMode="auto">
              <a:xfrm>
                <a:off x="2971800" y="1371600"/>
                <a:ext cx="342900" cy="32067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 dirty="0"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" name="Text Box 1048"/>
              <p:cNvSpPr txBox="1">
                <a:spLocks noChangeArrowheads="1"/>
              </p:cNvSpPr>
              <p:nvPr/>
            </p:nvSpPr>
            <p:spPr bwMode="auto">
              <a:xfrm>
                <a:off x="4195763" y="1384300"/>
                <a:ext cx="47625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7" name="Oval 1027"/>
            <p:cNvSpPr>
              <a:spLocks noChangeArrowheads="1"/>
            </p:cNvSpPr>
            <p:nvPr/>
          </p:nvSpPr>
          <p:spPr bwMode="auto">
            <a:xfrm>
              <a:off x="5546416" y="4338440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8" name="Oval 1029"/>
            <p:cNvSpPr>
              <a:spLocks noChangeArrowheads="1"/>
            </p:cNvSpPr>
            <p:nvPr/>
          </p:nvSpPr>
          <p:spPr bwMode="auto">
            <a:xfrm>
              <a:off x="7680016" y="4340028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Oval 1049"/>
            <p:cNvSpPr>
              <a:spLocks noChangeArrowheads="1"/>
            </p:cNvSpPr>
            <p:nvPr/>
          </p:nvSpPr>
          <p:spPr bwMode="auto">
            <a:xfrm>
              <a:off x="5878203" y="3824090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1"/>
            <a:ext cx="3124200" cy="21335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increases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is constant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decreases</a:t>
            </a:r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211014" y="274637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2"/>
                </a:solidFill>
              </a:rPr>
              <a:t>When a negative charge is moved from A to B, the electric potential energy of the charge</a:t>
            </a:r>
            <a:endParaRPr lang="en-US" sz="36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8616062"/>
              </p:ext>
            </p:extLst>
          </p:nvPr>
        </p:nvGraphicFramePr>
        <p:xfrm>
          <a:off x="6400800" y="3771900"/>
          <a:ext cx="27432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771900"/>
                        <a:ext cx="2743200" cy="308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572000" y="1485122"/>
            <a:ext cx="4114800" cy="2133600"/>
            <a:chOff x="4267200" y="3048000"/>
            <a:chExt cx="4114800" cy="2133600"/>
          </a:xfrm>
        </p:grpSpPr>
        <p:grpSp>
          <p:nvGrpSpPr>
            <p:cNvPr id="6" name="Group 12"/>
            <p:cNvGrpSpPr/>
            <p:nvPr/>
          </p:nvGrpSpPr>
          <p:grpSpPr>
            <a:xfrm>
              <a:off x="4267200" y="3048000"/>
              <a:ext cx="4114800" cy="2133600"/>
              <a:chOff x="2667000" y="1066800"/>
              <a:chExt cx="4114800" cy="2133600"/>
            </a:xfrm>
          </p:grpSpPr>
          <p:sp>
            <p:nvSpPr>
              <p:cNvPr id="10" name="Rectangle 1058"/>
              <p:cNvSpPr>
                <a:spLocks noChangeArrowheads="1"/>
              </p:cNvSpPr>
              <p:nvPr/>
            </p:nvSpPr>
            <p:spPr bwMode="auto">
              <a:xfrm>
                <a:off x="2667000" y="1066800"/>
                <a:ext cx="4114800" cy="2133600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1028"/>
              <p:cNvSpPr txBox="1">
                <a:spLocks noChangeArrowheads="1"/>
              </p:cNvSpPr>
              <p:nvPr/>
            </p:nvSpPr>
            <p:spPr bwMode="auto">
              <a:xfrm>
                <a:off x="3479800" y="2179638"/>
                <a:ext cx="4572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2" name="Text Box 1030"/>
              <p:cNvSpPr txBox="1">
                <a:spLocks noChangeArrowheads="1"/>
              </p:cNvSpPr>
              <p:nvPr/>
            </p:nvSpPr>
            <p:spPr bwMode="auto">
              <a:xfrm>
                <a:off x="5943600" y="1922463"/>
                <a:ext cx="47625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3" name="Oval 1031"/>
              <p:cNvSpPr>
                <a:spLocks noChangeArrowheads="1"/>
              </p:cNvSpPr>
              <p:nvPr/>
            </p:nvSpPr>
            <p:spPr bwMode="auto">
              <a:xfrm>
                <a:off x="2971800" y="1371600"/>
                <a:ext cx="342900" cy="32067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3200" b="1" dirty="0"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" name="Text Box 1048"/>
              <p:cNvSpPr txBox="1">
                <a:spLocks noChangeArrowheads="1"/>
              </p:cNvSpPr>
              <p:nvPr/>
            </p:nvSpPr>
            <p:spPr bwMode="auto">
              <a:xfrm>
                <a:off x="4195763" y="1384300"/>
                <a:ext cx="47625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7" name="Oval 1027"/>
            <p:cNvSpPr>
              <a:spLocks noChangeArrowheads="1"/>
            </p:cNvSpPr>
            <p:nvPr/>
          </p:nvSpPr>
          <p:spPr bwMode="auto">
            <a:xfrm>
              <a:off x="5546416" y="4338440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8" name="Oval 1029"/>
            <p:cNvSpPr>
              <a:spLocks noChangeArrowheads="1"/>
            </p:cNvSpPr>
            <p:nvPr/>
          </p:nvSpPr>
          <p:spPr bwMode="auto">
            <a:xfrm>
              <a:off x="7680016" y="4340028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Oval 1049"/>
            <p:cNvSpPr>
              <a:spLocks noChangeArrowheads="1"/>
            </p:cNvSpPr>
            <p:nvPr/>
          </p:nvSpPr>
          <p:spPr bwMode="auto">
            <a:xfrm>
              <a:off x="5878203" y="3824090"/>
              <a:ext cx="98425" cy="9207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1"/>
            <a:ext cx="3124200" cy="2133599"/>
          </a:xfrm>
        </p:spPr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increases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is constant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decreases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57200" y="1600200"/>
            <a:ext cx="2514600" cy="6096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2667000" y="1143000"/>
            <a:ext cx="4267200" cy="2133600"/>
          </a:xfrm>
          <a:prstGeom prst="rect">
            <a:avLst/>
          </a:prstGeom>
          <a:solidFill>
            <a:srgbClr val="3399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5" name="Oval 3"/>
          <p:cNvSpPr>
            <a:spLocks noChangeArrowheads="1"/>
          </p:cNvSpPr>
          <p:nvPr/>
        </p:nvSpPr>
        <p:spPr bwMode="auto">
          <a:xfrm>
            <a:off x="3925888" y="2308225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3479800" y="217963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61797" name="Oval 5"/>
          <p:cNvSpPr>
            <a:spLocks noChangeArrowheads="1"/>
          </p:cNvSpPr>
          <p:nvPr/>
        </p:nvSpPr>
        <p:spPr bwMode="auto">
          <a:xfrm>
            <a:off x="6059488" y="2309813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5943600" y="1922463"/>
            <a:ext cx="47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61799" name="Oval 7"/>
          <p:cNvSpPr>
            <a:spLocks noChangeArrowheads="1"/>
          </p:cNvSpPr>
          <p:nvPr/>
        </p:nvSpPr>
        <p:spPr bwMode="auto">
          <a:xfrm>
            <a:off x="2971800" y="1371600"/>
            <a:ext cx="342900" cy="3206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dirty="0">
                <a:latin typeface="Times New Roman" pitchFamily="18" charset="0"/>
              </a:rPr>
              <a:t>+</a:t>
            </a: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304800" y="2286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smtClean="0"/>
              <a:t>Electric </a:t>
            </a:r>
            <a:r>
              <a:rPr lang="en-US" sz="4400" dirty="0"/>
              <a:t>Potential Energy</a:t>
            </a:r>
          </a:p>
        </p:txBody>
      </p:sp>
      <p:sp>
        <p:nvSpPr>
          <p:cNvPr id="161801" name="Oval 9"/>
          <p:cNvSpPr>
            <a:spLocks noChangeArrowheads="1"/>
          </p:cNvSpPr>
          <p:nvPr/>
        </p:nvSpPr>
        <p:spPr bwMode="auto">
          <a:xfrm>
            <a:off x="3867150" y="24384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61802" name="Oval 10"/>
          <p:cNvSpPr>
            <a:spLocks noChangeArrowheads="1"/>
          </p:cNvSpPr>
          <p:nvPr/>
        </p:nvSpPr>
        <p:spPr bwMode="auto">
          <a:xfrm>
            <a:off x="4405313" y="2438400"/>
            <a:ext cx="188912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61803" name="Oval 11"/>
          <p:cNvSpPr>
            <a:spLocks noChangeArrowheads="1"/>
          </p:cNvSpPr>
          <p:nvPr/>
        </p:nvSpPr>
        <p:spPr bwMode="auto">
          <a:xfrm>
            <a:off x="4943475" y="24384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61804" name="Oval 12"/>
          <p:cNvSpPr>
            <a:spLocks noChangeArrowheads="1"/>
          </p:cNvSpPr>
          <p:nvPr/>
        </p:nvSpPr>
        <p:spPr bwMode="auto">
          <a:xfrm>
            <a:off x="5481638" y="2438400"/>
            <a:ext cx="188912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61805" name="Oval 13"/>
          <p:cNvSpPr>
            <a:spLocks noChangeArrowheads="1"/>
          </p:cNvSpPr>
          <p:nvPr/>
        </p:nvSpPr>
        <p:spPr bwMode="auto">
          <a:xfrm>
            <a:off x="6019800" y="2438400"/>
            <a:ext cx="188913" cy="176213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2"/>
                </a:solidFill>
              </a:rPr>
              <a:t>-</a:t>
            </a:r>
          </a:p>
        </p:txBody>
      </p:sp>
      <p:sp>
        <p:nvSpPr>
          <p:cNvPr id="161806" name="Text Box 14"/>
          <p:cNvSpPr txBox="1">
            <a:spLocks noChangeArrowheads="1"/>
          </p:cNvSpPr>
          <p:nvPr/>
        </p:nvSpPr>
        <p:spPr bwMode="auto">
          <a:xfrm>
            <a:off x="0" y="3505200"/>
            <a:ext cx="84582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When </a:t>
            </a:r>
            <a:r>
              <a:rPr lang="en-US" sz="2400" dirty="0">
                <a:solidFill>
                  <a:schemeClr val="tx2"/>
                </a:solidFill>
              </a:rPr>
              <a:t>a negative charge is moved from A to B, the electric potential energy of the charge</a:t>
            </a:r>
            <a:endParaRPr lang="en-US" sz="2400" dirty="0"/>
          </a:p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	(</a:t>
            </a:r>
            <a:r>
              <a:rPr lang="en-US" sz="2400" dirty="0"/>
              <a:t>1)	increases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	(</a:t>
            </a:r>
            <a:r>
              <a:rPr lang="en-US" sz="2400" dirty="0"/>
              <a:t>2)	is constant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dirty="0" smtClean="0"/>
              <a:t>	(</a:t>
            </a:r>
            <a:r>
              <a:rPr lang="en-US" sz="2400" dirty="0"/>
              <a:t>3)	decreases</a:t>
            </a:r>
          </a:p>
        </p:txBody>
      </p:sp>
      <p:sp>
        <p:nvSpPr>
          <p:cNvPr id="161807" name="Oval 15"/>
          <p:cNvSpPr>
            <a:spLocks noChangeArrowheads="1"/>
          </p:cNvSpPr>
          <p:nvPr/>
        </p:nvSpPr>
        <p:spPr bwMode="auto">
          <a:xfrm>
            <a:off x="70338" y="4343400"/>
            <a:ext cx="2362200" cy="609600"/>
          </a:xfrm>
          <a:prstGeom prst="ellipse">
            <a:avLst/>
          </a:prstGeom>
          <a:noFill/>
          <a:ln w="38100">
            <a:solidFill>
              <a:srgbClr val="F58B95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08" name="Text Box 16"/>
          <p:cNvSpPr txBox="1">
            <a:spLocks noChangeArrowheads="1"/>
          </p:cNvSpPr>
          <p:nvPr/>
        </p:nvSpPr>
        <p:spPr bwMode="auto">
          <a:xfrm>
            <a:off x="2848708" y="4495800"/>
            <a:ext cx="6248400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Arial Rounded MT Bold" pitchFamily="34" charset="0"/>
              </a:rPr>
              <a:t>1) The electric force is directed to bring the electron closer to </a:t>
            </a:r>
            <a:r>
              <a:rPr lang="en-US" sz="1800" dirty="0" smtClean="0">
                <a:latin typeface="Arial Rounded MT Bold" pitchFamily="34" charset="0"/>
              </a:rPr>
              <a:t>the </a:t>
            </a:r>
            <a:r>
              <a:rPr lang="en-US" sz="1800" dirty="0">
                <a:latin typeface="Arial Rounded MT Bold" pitchFamily="34" charset="0"/>
              </a:rPr>
              <a:t>proton. 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latin typeface="Arial Rounded MT Bold" pitchFamily="34" charset="0"/>
              </a:rPr>
              <a:t>2) Since the electron ends up further from the proton </a:t>
            </a:r>
            <a:r>
              <a:rPr lang="en-US" sz="1800" u="sng" dirty="0">
                <a:latin typeface="Arial Rounded MT Bold" pitchFamily="34" charset="0"/>
              </a:rPr>
              <a:t>the electric field did negative work.</a:t>
            </a:r>
            <a:r>
              <a:rPr lang="en-US" sz="1800" dirty="0">
                <a:latin typeface="Arial Rounded MT Bold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latin typeface="Arial Rounded MT Bold" pitchFamily="34" charset="0"/>
              </a:rPr>
              <a:t>3) So the electric potential energy</a:t>
            </a:r>
            <a:r>
              <a:rPr lang="en-US" sz="1800" u="sng" dirty="0">
                <a:latin typeface="Arial Rounded MT Bold" pitchFamily="34" charset="0"/>
              </a:rPr>
              <a:t> increased</a:t>
            </a:r>
            <a:r>
              <a:rPr lang="en-US" u="sng" dirty="0">
                <a:latin typeface="Arial Rounded MT Bold" pitchFamily="34" charset="0"/>
              </a:rPr>
              <a:t> </a:t>
            </a:r>
            <a:endParaRPr lang="en-US" u="sng" dirty="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4306888" y="1852613"/>
            <a:ext cx="1712912" cy="488950"/>
            <a:chOff x="2713" y="1023"/>
            <a:chExt cx="1079" cy="308"/>
          </a:xfrm>
        </p:grpSpPr>
        <p:sp>
          <p:nvSpPr>
            <p:cNvPr id="161810" name="Line 18"/>
            <p:cNvSpPr>
              <a:spLocks noChangeShapeType="1"/>
            </p:cNvSpPr>
            <p:nvPr/>
          </p:nvSpPr>
          <p:spPr bwMode="auto">
            <a:xfrm>
              <a:off x="2713" y="1023"/>
              <a:ext cx="455" cy="13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11" name="Line 19"/>
            <p:cNvSpPr>
              <a:spLocks noChangeShapeType="1"/>
            </p:cNvSpPr>
            <p:nvPr/>
          </p:nvSpPr>
          <p:spPr bwMode="auto">
            <a:xfrm>
              <a:off x="3144" y="1143"/>
              <a:ext cx="648" cy="18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124200" y="1295400"/>
            <a:ext cx="2895600" cy="1096963"/>
            <a:chOff x="1968" y="672"/>
            <a:chExt cx="1824" cy="691"/>
          </a:xfrm>
        </p:grpSpPr>
        <p:sp>
          <p:nvSpPr>
            <p:cNvPr id="161813" name="Line 21"/>
            <p:cNvSpPr>
              <a:spLocks noChangeShapeType="1"/>
            </p:cNvSpPr>
            <p:nvPr/>
          </p:nvSpPr>
          <p:spPr bwMode="auto">
            <a:xfrm>
              <a:off x="2528" y="994"/>
              <a:ext cx="64" cy="1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22"/>
            <p:cNvGrpSpPr>
              <a:grpSpLocks/>
            </p:cNvGrpSpPr>
            <p:nvPr/>
          </p:nvGrpSpPr>
          <p:grpSpPr bwMode="auto">
            <a:xfrm>
              <a:off x="1968" y="672"/>
              <a:ext cx="1824" cy="691"/>
              <a:chOff x="1968" y="657"/>
              <a:chExt cx="1824" cy="691"/>
            </a:xfrm>
          </p:grpSpPr>
          <p:sp>
            <p:nvSpPr>
              <p:cNvPr id="161815" name="Line 23"/>
              <p:cNvSpPr>
                <a:spLocks noChangeShapeType="1"/>
              </p:cNvSpPr>
              <p:nvPr/>
            </p:nvSpPr>
            <p:spPr bwMode="auto">
              <a:xfrm>
                <a:off x="1968" y="816"/>
                <a:ext cx="528" cy="528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816" name="Text Box 24"/>
              <p:cNvSpPr txBox="1">
                <a:spLocks noChangeArrowheads="1"/>
              </p:cNvSpPr>
              <p:nvPr/>
            </p:nvSpPr>
            <p:spPr bwMode="auto">
              <a:xfrm>
                <a:off x="2263" y="657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chemeClr val="tx2"/>
                    </a:solidFill>
                  </a:rPr>
                  <a:t>E</a:t>
                </a:r>
              </a:p>
            </p:txBody>
          </p:sp>
          <p:sp>
            <p:nvSpPr>
              <p:cNvPr id="161817" name="Line 25"/>
              <p:cNvSpPr>
                <a:spLocks noChangeShapeType="1"/>
              </p:cNvSpPr>
              <p:nvPr/>
            </p:nvSpPr>
            <p:spPr bwMode="auto">
              <a:xfrm>
                <a:off x="1993" y="826"/>
                <a:ext cx="1799" cy="52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1818" name="Text Box 26"/>
          <p:cNvSpPr txBox="1">
            <a:spLocks noChangeArrowheads="1"/>
          </p:cNvSpPr>
          <p:nvPr/>
        </p:nvSpPr>
        <p:spPr bwMode="auto">
          <a:xfrm>
            <a:off x="4195763" y="1384300"/>
            <a:ext cx="476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61819" name="Oval 27"/>
          <p:cNvSpPr>
            <a:spLocks noChangeArrowheads="1"/>
          </p:cNvSpPr>
          <p:nvPr/>
        </p:nvSpPr>
        <p:spPr bwMode="auto">
          <a:xfrm>
            <a:off x="4257675" y="1793875"/>
            <a:ext cx="98425" cy="920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3200400" y="1524000"/>
            <a:ext cx="1103313" cy="855663"/>
            <a:chOff x="2016" y="816"/>
            <a:chExt cx="695" cy="539"/>
          </a:xfrm>
        </p:grpSpPr>
        <p:sp>
          <p:nvSpPr>
            <p:cNvPr id="161821" name="Arc 29"/>
            <p:cNvSpPr>
              <a:spLocks/>
            </p:cNvSpPr>
            <p:nvPr/>
          </p:nvSpPr>
          <p:spPr bwMode="auto">
            <a:xfrm>
              <a:off x="2016" y="816"/>
              <a:ext cx="695" cy="53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852 w 20852"/>
                <a:gd name="T1" fmla="*/ 5633 h 16164"/>
                <a:gd name="T2" fmla="*/ 14328 w 20852"/>
                <a:gd name="T3" fmla="*/ 16164 h 16164"/>
                <a:gd name="T4" fmla="*/ 0 w 20852"/>
                <a:gd name="T5" fmla="*/ 0 h 16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52" h="16164" fill="none" extrusionOk="0">
                  <a:moveTo>
                    <a:pt x="20852" y="5633"/>
                  </a:moveTo>
                  <a:cubicBezTo>
                    <a:pt x="19752" y="9705"/>
                    <a:pt x="17484" y="13365"/>
                    <a:pt x="14327" y="16163"/>
                  </a:cubicBezTo>
                </a:path>
                <a:path w="20852" h="16164" stroke="0" extrusionOk="0">
                  <a:moveTo>
                    <a:pt x="20852" y="5633"/>
                  </a:moveTo>
                  <a:cubicBezTo>
                    <a:pt x="19752" y="9705"/>
                    <a:pt x="17484" y="13365"/>
                    <a:pt x="14327" y="1616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822" name="Arc 30"/>
            <p:cNvSpPr>
              <a:spLocks/>
            </p:cNvSpPr>
            <p:nvPr/>
          </p:nvSpPr>
          <p:spPr bwMode="auto">
            <a:xfrm>
              <a:off x="2016" y="816"/>
              <a:ext cx="610" cy="539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8314 w 18314"/>
                <a:gd name="T1" fmla="*/ 11452 h 16164"/>
                <a:gd name="T2" fmla="*/ 14328 w 18314"/>
                <a:gd name="T3" fmla="*/ 16164 h 16164"/>
                <a:gd name="T4" fmla="*/ 0 w 18314"/>
                <a:gd name="T5" fmla="*/ 0 h 16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314" h="16164" fill="none" extrusionOk="0">
                  <a:moveTo>
                    <a:pt x="18314" y="11452"/>
                  </a:moveTo>
                  <a:cubicBezTo>
                    <a:pt x="17217" y="13205"/>
                    <a:pt x="15875" y="14792"/>
                    <a:pt x="14327" y="16163"/>
                  </a:cubicBezTo>
                </a:path>
                <a:path w="18314" h="16164" stroke="0" extrusionOk="0">
                  <a:moveTo>
                    <a:pt x="18314" y="11452"/>
                  </a:moveTo>
                  <a:cubicBezTo>
                    <a:pt x="17217" y="13205"/>
                    <a:pt x="15875" y="14792"/>
                    <a:pt x="14327" y="16163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1823" name="Text Box 31"/>
          <p:cNvSpPr txBox="1">
            <a:spLocks noChangeArrowheads="1"/>
          </p:cNvSpPr>
          <p:nvPr/>
        </p:nvSpPr>
        <p:spPr bwMode="auto">
          <a:xfrm>
            <a:off x="7162800" y="1143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AC: W=0</a:t>
            </a:r>
            <a:endParaRPr lang="en-US">
              <a:latin typeface="Arial Rounded MT Bold" pitchFamily="34" charset="0"/>
            </a:endParaRPr>
          </a:p>
        </p:txBody>
      </p:sp>
      <p:sp>
        <p:nvSpPr>
          <p:cNvPr id="161824" name="Text Box 32"/>
          <p:cNvSpPr txBox="1">
            <a:spLocks noChangeArrowheads="1"/>
          </p:cNvSpPr>
          <p:nvPr/>
        </p:nvSpPr>
        <p:spPr bwMode="auto">
          <a:xfrm>
            <a:off x="7162800" y="1676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Rounded MT Bold" pitchFamily="34" charset="0"/>
              </a:rPr>
              <a:t>CB: W&lt;0</a:t>
            </a:r>
            <a:endParaRPr lang="en-US">
              <a:latin typeface="Arial Rounded MT Bold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6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1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61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1" grpId="0" animBg="1" autoUpdateAnimBg="0"/>
      <p:bldP spid="161802" grpId="0" animBg="1" autoUpdateAnimBg="0"/>
      <p:bldP spid="161803" grpId="0" animBg="1" autoUpdateAnimBg="0"/>
      <p:bldP spid="161804" grpId="0" animBg="1" autoUpdateAnimBg="0"/>
      <p:bldP spid="161805" grpId="0" animBg="1" autoUpdateAnimBg="0"/>
      <p:bldP spid="161807" grpId="0" animBg="1"/>
      <p:bldP spid="161808" grpId="0" build="p" autoUpdateAnimBg="0"/>
      <p:bldP spid="161823" grpId="0" autoUpdateAnimBg="0"/>
      <p:bldP spid="161824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POWERPOINTVERSION" val="14.0"/>
  <p:tag name="TASKPANEKEY" val="11f88d33-4e42-4656-adbd-063ce434eefe"/>
  <p:tag name="TPFULLVERSION" val="4.3.2.1178"/>
  <p:tag name="EXPANDSHOWBAR" val="True"/>
  <p:tag name="LUIDIAENABLED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1"/>
  <p:tag name="FONTSIZE" val="32"/>
  <p:tag name="BULLETTYPE" val="ppBulletArabicPeriod"/>
  <p:tag name="ANSWERTEXT" val="increases&#10;is constant&#10;decreas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8DE869D3896847F499A4025FF2C61CB6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en a negative charge is moved from A to B, the electric potential energy of the charge"/>
  <p:tag name="SLIDEORDER" val="2"/>
  <p:tag name="SLIDEGUID" val="A37BA4B1AA0142C5BAFE7D183649632C"/>
  <p:tag name="ANSWERSALIAS" val="increases|smicln|is constant|smicln|decreases"/>
  <p:tag name="VALUES" val="Correct|smicln|Incorrect|smicln|Incorrect"/>
  <p:tag name="RESPONSESGATHERED" val="True"/>
  <p:tag name="TOTALRESPONSES" val="21"/>
  <p:tag name="RESPONSECOUNT" val="21"/>
  <p:tag name="SLICED" val="False"/>
  <p:tag name="RESPONSES" val="-;-;-;-;-;-;-;-;-;-;-;-;-;-;-;-;-;-;-;-;-;-;-;-;-;-;-;-;-;-;1;-;1;-;1;1;3;1;3;1;-;1;1;1;1;1;-;1;1;3;1;1;-;1;1;-;1;-;"/>
  <p:tag name="CHARTSTRINGSTD" val="18 0 3"/>
  <p:tag name="CHARTSTRINGREV" val="3 0 18"/>
  <p:tag name="CHARTSTRINGSTDPER" val="0.857142857142857 0 0.142857142857143"/>
  <p:tag name="CHARTSTRINGREVPER" val="0.142857142857143 0 0.857142857142857"/>
  <p:tag name="ANONYMOUSTEMP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1"/>
  <p:tag name="FONTSIZE" val="32"/>
  <p:tag name="BULLETTYPE" val="ppBulletArabicPeriod"/>
  <p:tag name="ANSWERTEXT" val="increases&#10;is constant&#10;decrease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40FEF48B5984004A1867746479BDEDC"/>
  <p:tag name="SLIDEID" val="740FEF48B5984004A1867746479BDED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   The electric potential at A is _______ the electric potential at B."/>
  <p:tag name="ANSWERSALIAS" val="greater than|smicln|equal to|smicln|less than"/>
  <p:tag name="VALUES" val="No Value|smicln|No Value|smicln|No Value"/>
  <p:tag name="RESPONSESGATHERED" val="True"/>
  <p:tag name="TOTALRESPONSES" val="27"/>
  <p:tag name="RESPONSECOUNT" val="27"/>
  <p:tag name="SLICED" val="False"/>
  <p:tag name="RESPONSES" val="-;-;-;-;-;-;-;-;-;-;-;-;-;-;-;-;-;-;-;-;-;-;-;-;-;-;-;-;-;-;1;3;3;3;1;1;1;3;3;1;3;1;1;1;3;1;1;3;1;1;1;3;1;3;1;1;1;-;"/>
  <p:tag name="CHARTSTRINGSTD" val="17 0 10"/>
  <p:tag name="CHARTSTRINGREV" val="10 0 17"/>
  <p:tag name="CHARTSTRINGSTDPER" val="0.62962962962963 0 0.37037037037037"/>
  <p:tag name="CHARTSTRINGREVPER" val="0.37037037037037 0 0.62962962962963"/>
  <p:tag name="ANONYMOUSTEMP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1"/>
  <p:tag name="FONTSIZE" val="32"/>
  <p:tag name="BULLETTYPE" val="ppBulletArabicPeriod"/>
  <p:tag name="ANSWERTEXT" val="greater than&#10;equal to&#10;less tha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740FEF48B5984004A1867746479BDEDC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   The electric potential at A is _______ the electric potential at B."/>
  <p:tag name="ANSWERSALIAS" val="greater than|smicln|equal to|smicln|less than"/>
  <p:tag name="SLIDEORDER" val="2"/>
  <p:tag name="SLIDEGUID" val="D3CBF1D9524144F2AD6EE6F2D3CEBD10"/>
  <p:tag name="VALUES" val="No Value|smicln|No Value|smicln|No Value"/>
  <p:tag name="RESPONSESGATHERED" val="True"/>
  <p:tag name="TOTALRESPONSES" val="27"/>
  <p:tag name="RESPONSECOUNT" val="27"/>
  <p:tag name="SLICED" val="False"/>
  <p:tag name="RESPONSES" val="-;-;-;-;-;-;-;-;-;-;-;-;-;-;-;-;-;-;-;-;-;-;-;-;-;-;-;-;-;-;1;3;1;3;1;1;1;3;1;1;-;1;1;1;1;1;1;1;1;1;1;1;1;3;1;1;1;1;"/>
  <p:tag name="CHARTSTRINGSTD" val="23 0 4"/>
  <p:tag name="CHARTSTRINGREV" val="4 0 23"/>
  <p:tag name="CHARTSTRINGSTDPER" val="0.851851851851852 0 0.148148148148148"/>
  <p:tag name="CHARTSTRINGREVPER" val="0.148148148148148 0 0.851851851851852"/>
  <p:tag name="ANONYMOUSTEMP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1"/>
  <p:tag name="FONTSIZE" val="32"/>
  <p:tag name="BULLETTYPE" val="ppBulletArabicPeriod"/>
  <p:tag name="ANSWERTEXT" val="greater than&#10;equal to&#10;less tha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FFE0FA248074633A869BF3BF3FF2DF4"/>
  <p:tag name="SLIDEID" val="3FFE0FA248074633A869BF3BF3FF2DF4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n the region II (between the two charges) the electric potential is"/>
  <p:tag name="ANSWERSALIAS" val="always positive|smicln|Positive at some points, negative at others|smicln|Always negative"/>
  <p:tag name="VALUES" val="No Value|smicln|No Value|smicln|No Value"/>
  <p:tag name="RESPONSESGATHERED" val="True"/>
  <p:tag name="TOTALRESPONSES" val="27"/>
  <p:tag name="RESPONSECOUNT" val="27"/>
  <p:tag name="SLICED" val="False"/>
  <p:tag name="RESPONSES" val="-;-;-;-;-;-;-;-;-;-;-;-;-;-;-;-;-;-;-;-;-;-;-;-;-;-;-;-;-;-;1;1;3;1;2;1;1;1;1;1;-;1;3;1;3;3;2;2;3;3;3;2;3;1;1;3;2;1;"/>
  <p:tag name="CHARTSTRINGSTD" val="13 5 9"/>
  <p:tag name="CHARTSTRINGREV" val="9 5 13"/>
  <p:tag name="CHARTSTRINGSTDPER" val="0.481481481481481 0.185185185185185 0.333333333333333"/>
  <p:tag name="CHARTSTRINGREVPER" val="0.333333333333333 0.185185185185185 0.481481481481481"/>
  <p:tag name="ANONYMOUSTEMP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75"/>
  <p:tag name="FONTSIZE" val="32"/>
  <p:tag name="BULLETTYPE" val="ppBulletArabicPeriod"/>
  <p:tag name="ANSWERTEXT" val="always positive&#10;Positive at some points, negative at others&#10;Always negativ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3FFE0FA248074633A869BF3BF3FF2DF4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n the region II (between the two charges) the electric potential is"/>
  <p:tag name="ANSWERSALIAS" val="always positive|smicln|Positive at some points, negative at others|smicln|Always negative"/>
  <p:tag name="SLIDEORDER" val="2"/>
  <p:tag name="SLIDEGUID" val="BE8E86F4C8174F18A1E94A5E86B88F26"/>
  <p:tag name="RESPONSESGATHERED" val="True"/>
  <p:tag name="TOTALRESPONSES" val="22"/>
  <p:tag name="RESPONSECOUNT" val="22"/>
  <p:tag name="SLICED" val="False"/>
  <p:tag name="RESPONSES" val="-;-;-;-;-;-;-;-;-;-;-;-;-;-;-;-;-;-;-;-;-;-;-;-;-;-;-;-;-;-;2;3;3;3;-;-;3;3;2;2;-;2;1;2;2;3;-;3;3;3;3;1;3;3;2;-;3;-;"/>
  <p:tag name="CHARTSTRINGSTD" val="2 7 13"/>
  <p:tag name="CHARTSTRINGREV" val="13 7 2"/>
  <p:tag name="CHARTSTRINGSTDPER" val="0.0909090909090909 0.318181818181818 0.590909090909091"/>
  <p:tag name="CHARTSTRINGREVPER" val="0.590909090909091 0.318181818181818 0.0909090909090909"/>
  <p:tag name="ANONYMOUSTEMP" val="False"/>
  <p:tag name="VALUES" val="Incorrect|smicln|Correct|smicln|Incorrect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75"/>
  <p:tag name="FONTSIZE" val="32"/>
  <p:tag name="BULLETTYPE" val="ppBulletArabicPeriod"/>
  <p:tag name="ANSWERTEXT" val="always positive&#10;Positive at some points, negative at others&#10;Always negativ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DE869D3896847F499A4025FF2C61CB6"/>
  <p:tag name="SLIDEID" val="8DE869D3896847F499A4025FF2C61CB6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When a negative charge is moved from A to B, the electric potential energy of the charge"/>
  <p:tag name="ANSWERSALIAS" val="increases|smicln|is constant|smicln|decreases"/>
  <p:tag name="VALUES" val="No Value|smicln|No Value|smicln|No Value"/>
  <p:tag name="RESPONSESGATHERED" val="True"/>
  <p:tag name="TOTALRESPONSES" val="28"/>
  <p:tag name="RESPONSECOUNT" val="28"/>
  <p:tag name="SLICED" val="False"/>
  <p:tag name="RESPONSES" val="-;-;-;-;-;-;-;-;-;-;-;-;-;-;-;-;-;-;-;-;-;-;-;-;-;-;-;-;-;-;1;1;1;1;1;1;3;1;3;1;3;1;1;1;1;1;1;1;3;3;1;2;3;2;1;3;3;1;"/>
  <p:tag name="CHARTSTRINGSTD" val="18 2 8"/>
  <p:tag name="CHARTSTRINGREV" val="8 2 18"/>
  <p:tag name="CHARTSTRINGSTDPER" val="0.642857142857143 0.0714285714285714 0.285714285714286"/>
  <p:tag name="CHARTSTRINGREVPER" val="0.285714285714286 0.0714285714285714 0.642857142857143"/>
  <p:tag name="ANONYMOUSTEMP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heme/theme1.xml><?xml version="1.0" encoding="utf-8"?>
<a:theme xmlns:a="http://schemas.openxmlformats.org/drawingml/2006/main" name="bluegrayturn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bluegrayturnpoint</Template>
  <TotalTime>2400</TotalTime>
  <Words>939</Words>
  <Application>Microsoft Office PowerPoint</Application>
  <PresentationFormat>On-screen Show (4:3)</PresentationFormat>
  <Paragraphs>265</Paragraphs>
  <Slides>21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bluegrayturnpoint</vt:lpstr>
      <vt:lpstr>Microsoft Graph Chart</vt:lpstr>
      <vt:lpstr>Equation</vt:lpstr>
      <vt:lpstr>Physics 1161 Lecture 4 Potential &amp; Potential Energy</vt:lpstr>
      <vt:lpstr>Recall Work from Phy 1151 </vt:lpstr>
      <vt:lpstr>PowerPoint Presentation</vt:lpstr>
      <vt:lpstr>PowerPoint Presentation</vt:lpstr>
      <vt:lpstr>PowerPoint Presentation</vt:lpstr>
      <vt:lpstr>PowerPoint Presentation</vt:lpstr>
      <vt:lpstr>When a negative charge is moved from A to B, the electric potential energy of the charge</vt:lpstr>
      <vt:lpstr>When a negative charge is moved from A to B, the electric potential energy of the charge</vt:lpstr>
      <vt:lpstr>PowerPoint Presentation</vt:lpstr>
      <vt:lpstr>Work and D Potential Energy</vt:lpstr>
      <vt:lpstr>PowerPoint Presentation</vt:lpstr>
      <vt:lpstr>Electric Potential  (like height)*</vt:lpstr>
      <vt:lpstr>PowerPoint Presentation</vt:lpstr>
      <vt:lpstr>PowerPoint Presentation</vt:lpstr>
      <vt:lpstr>   The electric potential at A is _______ the electric potential at B.</vt:lpstr>
      <vt:lpstr>   The electric potential at A is _______ the electric potential at B.</vt:lpstr>
      <vt:lpstr>Electric Potential due to Proton</vt:lpstr>
      <vt:lpstr>Comparison: Electric Potential Energy vs. Electric Potential </vt:lpstr>
      <vt:lpstr>Two Charges</vt:lpstr>
      <vt:lpstr>In the region II (between the two charges) the electric potential is</vt:lpstr>
      <vt:lpstr>In the region II (between the two charges) the electric potential is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1161 Lecture 3 Potential &amp; Potential Energy</dc:title>
  <dc:creator>cherie</dc:creator>
  <cp:lastModifiedBy>Lehman, Cherie B.</cp:lastModifiedBy>
  <cp:revision>133</cp:revision>
  <dcterms:created xsi:type="dcterms:W3CDTF">2010-01-21T19:46:05Z</dcterms:created>
  <dcterms:modified xsi:type="dcterms:W3CDTF">2013-01-22T18:19:00Z</dcterms:modified>
</cp:coreProperties>
</file>