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0.xml" ContentType="application/vnd.openxmlformats-officedocument.presentationml.notesSlide+xml"/>
  <Override PartName="/ppt/tags/tag29.xml" ContentType="application/vnd.openxmlformats-officedocument.presentationml.tags+xml"/>
  <Override PartName="/ppt/notesSlides/notesSlide11.xml" ContentType="application/vnd.openxmlformats-officedocument.presentationml.notesSlide+xml"/>
  <Override PartName="/ppt/tags/tag30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61" r:id="rId4"/>
    <p:sldId id="263" r:id="rId5"/>
    <p:sldId id="264" r:id="rId6"/>
    <p:sldId id="280" r:id="rId7"/>
    <p:sldId id="281" r:id="rId8"/>
    <p:sldId id="267" r:id="rId9"/>
    <p:sldId id="269" r:id="rId10"/>
    <p:sldId id="282" r:id="rId11"/>
    <p:sldId id="283" r:id="rId12"/>
    <p:sldId id="270" r:id="rId13"/>
    <p:sldId id="284" r:id="rId14"/>
    <p:sldId id="285" r:id="rId15"/>
    <p:sldId id="278" r:id="rId16"/>
    <p:sldId id="279" r:id="rId17"/>
    <p:sldId id="274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9E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58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425B9C-A463-4A14-9F3E-4D592A0050F6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04CF99-6CAC-4280-A1B3-E13B8C63B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7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F251C-0B53-489A-B932-FB202888100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mtClean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730" tIns="44865" rIns="89730" bIns="44865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49" tIns="0" rIns="19049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1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730" tIns="44865" rIns="89730" bIns="44865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730" tIns="44865" rIns="89730" bIns="44865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04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3" tIns="44448" rIns="90483" bIns="4444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24506A-0B4C-421D-B9ED-C3A6129057E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DB0891-0CD5-4C72-A1E9-6A69BC22771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DE8130-1630-4E51-9747-05390D9D2F1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B5F99D-145E-456D-9A3D-934C74A3F34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44B139-365F-4054-95EE-D4590E8BEFB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0C85ED-2E25-4A6E-A8DA-2AB2706F45A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89B132-D977-4237-8378-F4F4F58DC29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E00855-D354-48E7-9FA9-66E4DB2472D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7CE461-4A9E-4AF9-8257-91502369A91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7BB75-E6A6-4419-B2E3-121078EB989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CE43D6-0118-45AB-B270-517A4C26C7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D5335-8841-4C0B-9B86-C5ABEA2927B2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B5F93-4C4C-4CDB-9604-976A7A8D6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6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21F76-8850-465B-BA1C-7EFCBA6D3375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E485C-9601-46C8-8DA5-B7299EF11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6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167CE-7C99-4390-95B9-5E1664AD3F34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6D233-DF8B-443E-907D-137CBDC16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89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FC578-6C2B-4FCC-B82A-73E5C4C4D507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712CA-D487-4848-AD1A-91EE77410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5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8610600" cy="2057400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05800" cy="384016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4B73-D5D9-44FD-9712-CBDF7FC3F898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0FB08-0E1A-49B4-9E3F-1F5058D97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3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B7A15-1E60-4D2F-BB3D-EA68795833F3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D1FA2-95FC-4E12-BC1A-378349D7A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7C1-594A-4ADB-9FF8-9F4DC983A789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14C79-CFFF-412E-88C7-9DAD6AE47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9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557A5-A69C-4028-9D84-F2100978BD75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C8AA6-7DF4-4C08-B5E6-A54FCB7C5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9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8259E-86F3-4223-BE1A-4723AE15ACE1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590B1-E4B4-4C5C-AE08-D39417292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2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B509-1B90-41DD-8E64-89E581D2EBD2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18975-3217-48F7-BBC7-F15FD949C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5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8A9A2-6BB5-4271-90E7-788978A3B1F7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C8DC7-AE5E-401D-A186-8C8367545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0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C561-2626-4B84-B610-8BC0EA9DFFA1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FC2FB-8138-4E62-A1EE-539A57279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1272F2-FFF1-422D-AACA-8AEACD27C5D8}" type="datetimeFigureOut">
              <a:rPr lang="en-US"/>
              <a:pPr>
                <a:defRPr/>
              </a:pPr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608EB1-7F5D-48EE-96E8-634FAFB1C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16.xml"/><Relationship Id="rId7" Type="http://schemas.openxmlformats.org/officeDocument/2006/relationships/image" Target="../media/image15.emf"/><Relationship Id="rId2" Type="http://schemas.openxmlformats.org/officeDocument/2006/relationships/tags" Target="../tags/tag1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19.xml"/><Relationship Id="rId7" Type="http://schemas.openxmlformats.org/officeDocument/2006/relationships/image" Target="../media/image16.emf"/><Relationship Id="rId2" Type="http://schemas.openxmlformats.org/officeDocument/2006/relationships/tags" Target="../tags/tag1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23.xml"/><Relationship Id="rId7" Type="http://schemas.openxmlformats.org/officeDocument/2006/relationships/oleObject" Target="../embeddings/oleObject6.bin"/><Relationship Id="rId2" Type="http://schemas.openxmlformats.org/officeDocument/2006/relationships/tags" Target="../tags/tag22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4.xml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tags" Target="../tags/tag26.xml"/><Relationship Id="rId7" Type="http://schemas.openxmlformats.org/officeDocument/2006/relationships/image" Target="../media/image19.emf"/><Relationship Id="rId2" Type="http://schemas.openxmlformats.org/officeDocument/2006/relationships/tags" Target="../tags/tag25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wmf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11.emf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12.emf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4400" dirty="0" smtClean="0">
                <a:solidFill>
                  <a:schemeClr val="tx1"/>
                </a:solidFill>
              </a:rPr>
              <a:t>Resistance, Ohm’s Law</a:t>
            </a:r>
            <a:r>
              <a:rPr lang="en-US" altLang="en-US" sz="4400" dirty="0" smtClean="0"/>
              <a:t/>
            </a:r>
            <a:br>
              <a:rPr lang="en-US" altLang="en-US" sz="4400" dirty="0" smtClean="0"/>
            </a:br>
            <a:endParaRPr lang="en-US" altLang="en-US" sz="4400" dirty="0" smtClean="0"/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2133600" y="2514600"/>
            <a:ext cx="541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C00000"/>
                </a:solidFill>
                <a:latin typeface="Calibri" pitchFamily="34" charset="0"/>
              </a:rPr>
              <a:t>Physics 1161:  Lecture 06</a:t>
            </a: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685800" y="47244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685800" y="6096000"/>
            <a:ext cx="830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>
                <a:solidFill>
                  <a:srgbClr val="C00000"/>
                </a:solidFill>
                <a:latin typeface="Calibri" pitchFamily="34" charset="0"/>
              </a:rPr>
              <a:t>Homework, keep lots of digits! </a:t>
            </a: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7391400" y="2362200"/>
            <a:ext cx="1258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Georg </a:t>
            </a:r>
            <a:r>
              <a:rPr lang="en-US" i="1">
                <a:latin typeface="Calibri" pitchFamily="34" charset="0"/>
              </a:rPr>
              <a:t>Ohm</a:t>
            </a:r>
            <a:endParaRPr lang="en-US">
              <a:latin typeface="Calibri" pitchFamily="34" charset="0"/>
            </a:endParaRPr>
          </a:p>
        </p:txBody>
      </p:sp>
      <p:pic>
        <p:nvPicPr>
          <p:cNvPr id="205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1905000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191000"/>
            <a:ext cx="3371850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3434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8600"/>
            <a:ext cx="29718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657600"/>
            <a:ext cx="269875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3513"/>
            <a:ext cx="2362200" cy="231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44488"/>
            <a:ext cx="8229600" cy="12954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What happens to the current through the battery when the switch is closed?</a:t>
            </a:r>
            <a:b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	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708949533"/>
              </p:ext>
            </p:extLst>
          </p:nvPr>
        </p:nvGraphicFramePr>
        <p:xfrm>
          <a:off x="6096000" y="3436938"/>
          <a:ext cx="2984500" cy="335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36938"/>
                        <a:ext cx="2984500" cy="335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1000" y="3657600"/>
            <a:ext cx="3657600" cy="20574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Increases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Remains Same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Decreases </a:t>
            </a:r>
            <a:endParaRPr lang="en-US" smtClean="0"/>
          </a:p>
        </p:txBody>
      </p:sp>
      <p:pic>
        <p:nvPicPr>
          <p:cNvPr id="11269" name="Picture 4" descr="paralle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450975"/>
            <a:ext cx="5353050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44488"/>
            <a:ext cx="8229600" cy="12954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What happens to the current through the battery when the switch is closed?</a:t>
            </a:r>
            <a:b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	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56294191"/>
              </p:ext>
            </p:extLst>
          </p:nvPr>
        </p:nvGraphicFramePr>
        <p:xfrm>
          <a:off x="6096000" y="3436938"/>
          <a:ext cx="2984500" cy="335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36938"/>
                        <a:ext cx="2984500" cy="335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1000" y="3657600"/>
            <a:ext cx="3657600" cy="20574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Increases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Remains Same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Decreases </a:t>
            </a:r>
            <a:endParaRPr lang="en-US" smtClean="0"/>
          </a:p>
        </p:txBody>
      </p:sp>
      <p:pic>
        <p:nvPicPr>
          <p:cNvPr id="12293" name="Picture 4" descr="paralle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450975"/>
            <a:ext cx="5353050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228600" y="3581400"/>
            <a:ext cx="2895600" cy="7620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4800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FFFF"/>
                </a:solidFill>
              </a:rPr>
              <a:t>Practice: 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Resistors in Parallel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62288"/>
            <a:ext cx="8610600" cy="1066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>
                <a:latin typeface="Arial Rounded MT Bold" pitchFamily="34" charset="0"/>
              </a:rPr>
              <a:t>Determine the current through the battery.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>
                <a:latin typeface="Arial Rounded MT Bold" pitchFamily="34" charset="0"/>
              </a:rPr>
              <a:t>Let E = 60 Volts, R</a:t>
            </a:r>
            <a:r>
              <a:rPr lang="en-US" sz="2800" baseline="-25000" smtClean="0">
                <a:latin typeface="Arial Rounded MT Bold" pitchFamily="34" charset="0"/>
              </a:rPr>
              <a:t>2</a:t>
            </a:r>
            <a:r>
              <a:rPr lang="en-US" sz="2800" smtClean="0">
                <a:latin typeface="Arial Rounded MT Bold" pitchFamily="34" charset="0"/>
              </a:rPr>
              <a:t> = 20 </a:t>
            </a:r>
            <a:r>
              <a:rPr lang="en-US" sz="2800" smtClean="0">
                <a:latin typeface="Symbol" pitchFamily="18" charset="2"/>
              </a:rPr>
              <a:t>W</a:t>
            </a:r>
            <a:r>
              <a:rPr lang="en-US" sz="2800" smtClean="0">
                <a:latin typeface="Arial Rounded MT Bold" pitchFamily="34" charset="0"/>
              </a:rPr>
              <a:t> and R</a:t>
            </a:r>
            <a:r>
              <a:rPr lang="en-US" sz="2800" baseline="-25000" smtClean="0">
                <a:latin typeface="Arial Rounded MT Bold" pitchFamily="34" charset="0"/>
              </a:rPr>
              <a:t>3</a:t>
            </a:r>
            <a:r>
              <a:rPr lang="en-US" sz="2800" smtClean="0">
                <a:latin typeface="Arial Rounded MT Bold" pitchFamily="34" charset="0"/>
              </a:rPr>
              <a:t>=30 </a:t>
            </a:r>
            <a:r>
              <a:rPr lang="en-US" sz="2800" smtClean="0">
                <a:latin typeface="Symbol" pitchFamily="18" charset="2"/>
              </a:rPr>
              <a:t>W</a:t>
            </a:r>
            <a:r>
              <a:rPr lang="en-US" sz="2800" smtClean="0">
                <a:latin typeface="Arial Rounded MT Bold" pitchFamily="34" charset="0"/>
              </a:rPr>
              <a:t>.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609600" y="4814888"/>
            <a:ext cx="5105400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1/R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23 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= 1/R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+ 1/R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3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23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= V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= V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3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23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= I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+ I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3</a:t>
            </a:r>
          </a:p>
        </p:txBody>
      </p:sp>
      <p:grpSp>
        <p:nvGrpSpPr>
          <p:cNvPr id="13317" name="Group 115"/>
          <p:cNvGrpSpPr>
            <a:grpSpLocks/>
          </p:cNvGrpSpPr>
          <p:nvPr/>
        </p:nvGrpSpPr>
        <p:grpSpPr bwMode="auto">
          <a:xfrm>
            <a:off x="2895600" y="1665288"/>
            <a:ext cx="2989263" cy="1230312"/>
            <a:chOff x="3667" y="822"/>
            <a:chExt cx="1883" cy="775"/>
          </a:xfrm>
        </p:grpSpPr>
        <p:sp>
          <p:nvSpPr>
            <p:cNvPr id="13344" name="Line 12"/>
            <p:cNvSpPr>
              <a:spLocks noChangeShapeType="1"/>
            </p:cNvSpPr>
            <p:nvPr/>
          </p:nvSpPr>
          <p:spPr bwMode="auto">
            <a:xfrm>
              <a:off x="4000" y="85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Line 13"/>
            <p:cNvSpPr>
              <a:spLocks noChangeShapeType="1"/>
            </p:cNvSpPr>
            <p:nvPr/>
          </p:nvSpPr>
          <p:spPr bwMode="auto">
            <a:xfrm>
              <a:off x="3993" y="853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46" name="Group 17"/>
            <p:cNvGrpSpPr>
              <a:grpSpLocks/>
            </p:cNvGrpSpPr>
            <p:nvPr/>
          </p:nvGrpSpPr>
          <p:grpSpPr bwMode="auto">
            <a:xfrm>
              <a:off x="3840" y="1170"/>
              <a:ext cx="320" cy="86"/>
              <a:chOff x="1060" y="360"/>
              <a:chExt cx="284" cy="76"/>
            </a:xfrm>
          </p:grpSpPr>
          <p:sp>
            <p:nvSpPr>
              <p:cNvPr id="13367" name="Rectangle 18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68" name="Line 19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9" name="Line 20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0" name="Line 21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1" name="Line 22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47" name="Group 24"/>
            <p:cNvGrpSpPr>
              <a:grpSpLocks/>
            </p:cNvGrpSpPr>
            <p:nvPr/>
          </p:nvGrpSpPr>
          <p:grpSpPr bwMode="auto">
            <a:xfrm rot="16200000" flipH="1">
              <a:off x="4803" y="1160"/>
              <a:ext cx="374" cy="115"/>
              <a:chOff x="1536" y="336"/>
              <a:chExt cx="332" cy="102"/>
            </a:xfrm>
          </p:grpSpPr>
          <p:sp>
            <p:nvSpPr>
              <p:cNvPr id="13365" name="Rectangle 25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66" name="Freeform 26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48" name="Group 28"/>
            <p:cNvGrpSpPr>
              <a:grpSpLocks/>
            </p:cNvGrpSpPr>
            <p:nvPr/>
          </p:nvGrpSpPr>
          <p:grpSpPr bwMode="auto">
            <a:xfrm rot="16200000" flipH="1">
              <a:off x="5235" y="1160"/>
              <a:ext cx="374" cy="115"/>
              <a:chOff x="1536" y="336"/>
              <a:chExt cx="332" cy="102"/>
            </a:xfrm>
          </p:grpSpPr>
          <p:sp>
            <p:nvSpPr>
              <p:cNvPr id="13363" name="Rectangle 29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64" name="Freeform 30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49" name="Line 31"/>
            <p:cNvSpPr>
              <a:spLocks noChangeShapeType="1"/>
            </p:cNvSpPr>
            <p:nvPr/>
          </p:nvSpPr>
          <p:spPr bwMode="auto">
            <a:xfrm>
              <a:off x="3990" y="1567"/>
              <a:ext cx="143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0" name="Text Box 33"/>
            <p:cNvSpPr txBox="1">
              <a:spLocks noChangeArrowheads="1"/>
            </p:cNvSpPr>
            <p:nvPr/>
          </p:nvSpPr>
          <p:spPr bwMode="auto">
            <a:xfrm>
              <a:off x="4633" y="104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Calibri" pitchFamily="34" charset="0"/>
                </a:rPr>
                <a:t>R</a:t>
              </a:r>
              <a:r>
                <a:rPr lang="en-US" sz="2000" baseline="-25000">
                  <a:latin typeface="Calibri" pitchFamily="34" charset="0"/>
                </a:rPr>
                <a:t>2</a:t>
              </a:r>
              <a:endParaRPr lang="en-US" sz="2000">
                <a:latin typeface="Calibri" pitchFamily="34" charset="0"/>
              </a:endParaRPr>
            </a:p>
          </p:txBody>
        </p:sp>
        <p:sp>
          <p:nvSpPr>
            <p:cNvPr id="13351" name="Text Box 34"/>
            <p:cNvSpPr txBox="1">
              <a:spLocks noChangeArrowheads="1"/>
            </p:cNvSpPr>
            <p:nvPr/>
          </p:nvSpPr>
          <p:spPr bwMode="auto">
            <a:xfrm>
              <a:off x="5118" y="1045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Calibri" pitchFamily="34" charset="0"/>
                </a:rPr>
                <a:t>R</a:t>
              </a:r>
              <a:r>
                <a:rPr lang="en-US" sz="2000" baseline="-25000">
                  <a:latin typeface="Calibri" pitchFamily="34" charset="0"/>
                </a:rPr>
                <a:t>3</a:t>
              </a:r>
              <a:endParaRPr lang="en-US" sz="2000">
                <a:latin typeface="Calibri" pitchFamily="34" charset="0"/>
              </a:endParaRPr>
            </a:p>
          </p:txBody>
        </p:sp>
        <p:sp>
          <p:nvSpPr>
            <p:cNvPr id="13352" name="Text Box 35"/>
            <p:cNvSpPr txBox="1">
              <a:spLocks noChangeArrowheads="1"/>
            </p:cNvSpPr>
            <p:nvPr/>
          </p:nvSpPr>
          <p:spPr bwMode="auto">
            <a:xfrm>
              <a:off x="3667" y="865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  <p:grpSp>
          <p:nvGrpSpPr>
            <p:cNvPr id="13353" name="Group 79"/>
            <p:cNvGrpSpPr>
              <a:grpSpLocks/>
            </p:cNvGrpSpPr>
            <p:nvPr/>
          </p:nvGrpSpPr>
          <p:grpSpPr bwMode="auto">
            <a:xfrm>
              <a:off x="3984" y="822"/>
              <a:ext cx="1446" cy="347"/>
              <a:chOff x="3984" y="822"/>
              <a:chExt cx="1446" cy="347"/>
            </a:xfrm>
          </p:grpSpPr>
          <p:sp>
            <p:nvSpPr>
              <p:cNvPr id="13359" name="Line 37"/>
              <p:cNvSpPr>
                <a:spLocks noChangeShapeType="1"/>
              </p:cNvSpPr>
              <p:nvPr/>
            </p:nvSpPr>
            <p:spPr bwMode="auto">
              <a:xfrm flipV="1">
                <a:off x="4998" y="847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0" name="Line 38"/>
              <p:cNvSpPr>
                <a:spLocks noChangeShapeType="1"/>
              </p:cNvSpPr>
              <p:nvPr/>
            </p:nvSpPr>
            <p:spPr bwMode="auto">
              <a:xfrm>
                <a:off x="3984" y="847"/>
                <a:ext cx="1446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1" name="Line 39"/>
              <p:cNvSpPr>
                <a:spLocks noChangeShapeType="1"/>
              </p:cNvSpPr>
              <p:nvPr/>
            </p:nvSpPr>
            <p:spPr bwMode="auto">
              <a:xfrm flipV="1">
                <a:off x="5430" y="847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2" name="Line 47"/>
              <p:cNvSpPr>
                <a:spLocks noChangeShapeType="1"/>
              </p:cNvSpPr>
              <p:nvPr/>
            </p:nvSpPr>
            <p:spPr bwMode="auto">
              <a:xfrm flipV="1">
                <a:off x="3994" y="822"/>
                <a:ext cx="0" cy="347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54" name="Group 80"/>
            <p:cNvGrpSpPr>
              <a:grpSpLocks/>
            </p:cNvGrpSpPr>
            <p:nvPr/>
          </p:nvGrpSpPr>
          <p:grpSpPr bwMode="auto">
            <a:xfrm>
              <a:off x="3984" y="1248"/>
              <a:ext cx="1438" cy="349"/>
              <a:chOff x="3984" y="1248"/>
              <a:chExt cx="1438" cy="349"/>
            </a:xfrm>
          </p:grpSpPr>
          <p:sp>
            <p:nvSpPr>
              <p:cNvPr id="13355" name="Line 41"/>
              <p:cNvSpPr>
                <a:spLocks noChangeShapeType="1"/>
              </p:cNvSpPr>
              <p:nvPr/>
            </p:nvSpPr>
            <p:spPr bwMode="auto">
              <a:xfrm>
                <a:off x="4990" y="1415"/>
                <a:ext cx="0" cy="15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6" name="Line 42"/>
              <p:cNvSpPr>
                <a:spLocks noChangeShapeType="1"/>
              </p:cNvSpPr>
              <p:nvPr/>
            </p:nvSpPr>
            <p:spPr bwMode="auto">
              <a:xfrm flipV="1">
                <a:off x="3984" y="1571"/>
                <a:ext cx="143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7" name="Line 43"/>
              <p:cNvSpPr>
                <a:spLocks noChangeShapeType="1"/>
              </p:cNvSpPr>
              <p:nvPr/>
            </p:nvSpPr>
            <p:spPr bwMode="auto">
              <a:xfrm>
                <a:off x="5422" y="1411"/>
                <a:ext cx="0" cy="16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8" name="Line 48"/>
              <p:cNvSpPr>
                <a:spLocks noChangeShapeType="1"/>
              </p:cNvSpPr>
              <p:nvPr/>
            </p:nvSpPr>
            <p:spPr bwMode="auto">
              <a:xfrm>
                <a:off x="3995" y="1248"/>
                <a:ext cx="0" cy="34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114"/>
          <p:cNvGrpSpPr>
            <a:grpSpLocks/>
          </p:cNvGrpSpPr>
          <p:nvPr/>
        </p:nvGrpSpPr>
        <p:grpSpPr bwMode="auto">
          <a:xfrm>
            <a:off x="6675438" y="4484688"/>
            <a:ext cx="2316162" cy="1154112"/>
            <a:chOff x="3936" y="2286"/>
            <a:chExt cx="1459" cy="727"/>
          </a:xfrm>
        </p:grpSpPr>
        <p:sp>
          <p:nvSpPr>
            <p:cNvPr id="13324" name="Line 50"/>
            <p:cNvSpPr>
              <a:spLocks noChangeShapeType="1"/>
            </p:cNvSpPr>
            <p:nvPr/>
          </p:nvSpPr>
          <p:spPr bwMode="auto">
            <a:xfrm>
              <a:off x="4330" y="2293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Line 51"/>
            <p:cNvSpPr>
              <a:spLocks noChangeShapeType="1"/>
            </p:cNvSpPr>
            <p:nvPr/>
          </p:nvSpPr>
          <p:spPr bwMode="auto">
            <a:xfrm flipV="1">
              <a:off x="4323" y="2287"/>
              <a:ext cx="1005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6" name="Group 55"/>
            <p:cNvGrpSpPr>
              <a:grpSpLocks/>
            </p:cNvGrpSpPr>
            <p:nvPr/>
          </p:nvGrpSpPr>
          <p:grpSpPr bwMode="auto">
            <a:xfrm>
              <a:off x="4170" y="2610"/>
              <a:ext cx="320" cy="86"/>
              <a:chOff x="1060" y="360"/>
              <a:chExt cx="284" cy="76"/>
            </a:xfrm>
          </p:grpSpPr>
          <p:sp>
            <p:nvSpPr>
              <p:cNvPr id="13339" name="Rectangle 56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40" name="Line 57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1" name="Line 58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2" name="Line 59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3" name="Line 60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27" name="Group 62"/>
            <p:cNvGrpSpPr>
              <a:grpSpLocks/>
            </p:cNvGrpSpPr>
            <p:nvPr/>
          </p:nvGrpSpPr>
          <p:grpSpPr bwMode="auto">
            <a:xfrm rot="16200000" flipH="1">
              <a:off x="5133" y="2600"/>
              <a:ext cx="374" cy="115"/>
              <a:chOff x="1536" y="336"/>
              <a:chExt cx="332" cy="102"/>
            </a:xfrm>
          </p:grpSpPr>
          <p:sp>
            <p:nvSpPr>
              <p:cNvPr id="13337" name="Rectangle 6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3338" name="Freeform 6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28" name="Line 65"/>
            <p:cNvSpPr>
              <a:spLocks noChangeShapeType="1"/>
            </p:cNvSpPr>
            <p:nvPr/>
          </p:nvSpPr>
          <p:spPr bwMode="auto">
            <a:xfrm>
              <a:off x="4320" y="3007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Text Box 67"/>
            <p:cNvSpPr txBox="1">
              <a:spLocks noChangeArrowheads="1"/>
            </p:cNvSpPr>
            <p:nvPr/>
          </p:nvSpPr>
          <p:spPr bwMode="auto">
            <a:xfrm>
              <a:off x="4963" y="248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Calibri" pitchFamily="34" charset="0"/>
                </a:rPr>
                <a:t>R</a:t>
              </a:r>
              <a:r>
                <a:rPr lang="en-US" sz="2000" baseline="-25000">
                  <a:latin typeface="Calibri" pitchFamily="34" charset="0"/>
                </a:rPr>
                <a:t>23</a:t>
              </a:r>
              <a:endParaRPr lang="en-US" sz="2000">
                <a:latin typeface="Calibri" pitchFamily="34" charset="0"/>
              </a:endParaRPr>
            </a:p>
          </p:txBody>
        </p:sp>
        <p:sp>
          <p:nvSpPr>
            <p:cNvPr id="13330" name="Text Box 68"/>
            <p:cNvSpPr txBox="1">
              <a:spLocks noChangeArrowheads="1"/>
            </p:cNvSpPr>
            <p:nvPr/>
          </p:nvSpPr>
          <p:spPr bwMode="auto">
            <a:xfrm>
              <a:off x="3936" y="2383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>
                  <a:latin typeface="Symbol" pitchFamily="18" charset="2"/>
                </a:rPr>
                <a:t>e</a:t>
              </a:r>
            </a:p>
          </p:txBody>
        </p:sp>
        <p:sp>
          <p:nvSpPr>
            <p:cNvPr id="13331" name="Line 69"/>
            <p:cNvSpPr>
              <a:spLocks noChangeShapeType="1"/>
            </p:cNvSpPr>
            <p:nvPr/>
          </p:nvSpPr>
          <p:spPr bwMode="auto">
            <a:xfrm>
              <a:off x="4320" y="2295"/>
              <a:ext cx="1008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2" name="Line 70"/>
            <p:cNvSpPr>
              <a:spLocks noChangeShapeType="1"/>
            </p:cNvSpPr>
            <p:nvPr/>
          </p:nvSpPr>
          <p:spPr bwMode="auto">
            <a:xfrm>
              <a:off x="4320" y="3000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Line 71"/>
            <p:cNvSpPr>
              <a:spLocks noChangeShapeType="1"/>
            </p:cNvSpPr>
            <p:nvPr/>
          </p:nvSpPr>
          <p:spPr bwMode="auto">
            <a:xfrm>
              <a:off x="4323" y="2286"/>
              <a:ext cx="0" cy="32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Line 72"/>
            <p:cNvSpPr>
              <a:spLocks noChangeShapeType="1"/>
            </p:cNvSpPr>
            <p:nvPr/>
          </p:nvSpPr>
          <p:spPr bwMode="auto">
            <a:xfrm>
              <a:off x="5319" y="2292"/>
              <a:ext cx="0" cy="18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73"/>
            <p:cNvSpPr>
              <a:spLocks noChangeShapeType="1"/>
            </p:cNvSpPr>
            <p:nvPr/>
          </p:nvSpPr>
          <p:spPr bwMode="auto">
            <a:xfrm>
              <a:off x="4329" y="2685"/>
              <a:ext cx="0" cy="3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6" name="Line 74"/>
            <p:cNvSpPr>
              <a:spLocks noChangeShapeType="1"/>
            </p:cNvSpPr>
            <p:nvPr/>
          </p:nvSpPr>
          <p:spPr bwMode="auto">
            <a:xfrm>
              <a:off x="5319" y="2850"/>
              <a:ext cx="0" cy="1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42" name="Rectangle 78"/>
          <p:cNvSpPr>
            <a:spLocks noChangeArrowheads="1"/>
          </p:cNvSpPr>
          <p:nvPr/>
        </p:nvSpPr>
        <p:spPr bwMode="auto">
          <a:xfrm>
            <a:off x="533400" y="4205288"/>
            <a:ext cx="502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latin typeface="Calibri" pitchFamily="34" charset="0"/>
              </a:rPr>
              <a:t>Simplify: R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 and R</a:t>
            </a:r>
            <a:r>
              <a:rPr lang="en-US" baseline="-25000">
                <a:latin typeface="Calibri" pitchFamily="34" charset="0"/>
              </a:rPr>
              <a:t>3</a:t>
            </a:r>
            <a:r>
              <a:rPr lang="en-US">
                <a:latin typeface="Calibri" pitchFamily="34" charset="0"/>
              </a:rPr>
              <a:t> are in parallel</a:t>
            </a:r>
          </a:p>
        </p:txBody>
      </p:sp>
      <p:sp>
        <p:nvSpPr>
          <p:cNvPr id="13320" name="WordArt 116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4186238" y="4891088"/>
            <a:ext cx="266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R</a:t>
            </a:r>
            <a:r>
              <a:rPr lang="en-US" sz="2800" baseline="-25000">
                <a:solidFill>
                  <a:srgbClr val="C00000"/>
                </a:solidFill>
                <a:latin typeface="Calibri" pitchFamily="34" charset="0"/>
              </a:rPr>
              <a:t>23</a:t>
            </a: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 = 12 </a:t>
            </a:r>
            <a:r>
              <a:rPr lang="en-US" sz="2800">
                <a:solidFill>
                  <a:srgbClr val="C00000"/>
                </a:solidFill>
                <a:latin typeface="Symbol" pitchFamily="18" charset="2"/>
              </a:rPr>
              <a:t>W</a:t>
            </a:r>
            <a:endParaRPr lang="en-US" sz="280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3" name="Text Box 59"/>
          <p:cNvSpPr txBox="1">
            <a:spLocks noChangeArrowheads="1"/>
          </p:cNvSpPr>
          <p:nvPr/>
        </p:nvSpPr>
        <p:spPr bwMode="auto">
          <a:xfrm>
            <a:off x="3424238" y="5424488"/>
            <a:ext cx="266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= 60 Volts</a:t>
            </a:r>
          </a:p>
        </p:txBody>
      </p:sp>
      <p:sp>
        <p:nvSpPr>
          <p:cNvPr id="64" name="Text Box 60"/>
          <p:cNvSpPr txBox="1">
            <a:spLocks noChangeArrowheads="1"/>
          </p:cNvSpPr>
          <p:nvPr/>
        </p:nvSpPr>
        <p:spPr bwMode="auto">
          <a:xfrm>
            <a:off x="3424238" y="5957888"/>
            <a:ext cx="449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= V</a:t>
            </a:r>
            <a:r>
              <a:rPr lang="en-US" sz="2800" baseline="-25000">
                <a:solidFill>
                  <a:srgbClr val="C00000"/>
                </a:solidFill>
                <a:latin typeface="Calibri" pitchFamily="34" charset="0"/>
              </a:rPr>
              <a:t>23</a:t>
            </a: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 /R</a:t>
            </a:r>
            <a:r>
              <a:rPr lang="en-US" sz="2800" baseline="-25000">
                <a:solidFill>
                  <a:srgbClr val="C00000"/>
                </a:solidFill>
                <a:latin typeface="Calibri" pitchFamily="34" charset="0"/>
              </a:rPr>
              <a:t>23</a:t>
            </a: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 = 5 Amps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4" grpId="0" build="p" bldLvl="2" autoUpdateAnimBg="0"/>
      <p:bldP spid="62542" grpId="0" autoUpdateAnimBg="0"/>
      <p:bldP spid="62" grpId="0" autoUpdateAnimBg="0"/>
      <p:bldP spid="63" grpId="0" autoUpdateAnimBg="0"/>
      <p:bldP spid="6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/>
                </a:solidFill>
                <a:latin typeface="+mn-lt"/>
              </a:rPr>
              <a:t>Why is it dangerous to use one power strip to plug </a:t>
            </a:r>
            <a:r>
              <a:rPr lang="en-US" sz="3200" b="1" dirty="0" smtClean="0">
                <a:solidFill>
                  <a:schemeClr val="tx2"/>
                </a:solidFill>
              </a:rPr>
              <a:t>in </a:t>
            </a:r>
            <a:r>
              <a:rPr lang="en-US" sz="3200" b="1" dirty="0" smtClean="0">
                <a:solidFill>
                  <a:schemeClr val="tx2"/>
                </a:solidFill>
                <a:latin typeface="+mn-lt"/>
              </a:rPr>
              <a:t>and use simultaneously your microwave, coffee pot, toaster, and hair dryer (current through hair dryer is 10 A)?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87854613"/>
              </p:ext>
            </p:extLst>
          </p:nvPr>
        </p:nvGraphicFramePr>
        <p:xfrm>
          <a:off x="6781800" y="4208463"/>
          <a:ext cx="2298700" cy="258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208463"/>
                        <a:ext cx="2298700" cy="2586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0" y="4800600"/>
            <a:ext cx="7004050" cy="16002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z="2400" b="1" smtClean="0"/>
              <a:t>The resistance of the kitchen circuit is too high.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z="2400" b="1" smtClean="0"/>
              <a:t>The voltage across the kitchen circuit is too high.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z="2400" b="1" smtClean="0"/>
              <a:t>The current in the kitchen circuit is too high.</a:t>
            </a:r>
            <a:endParaRPr lang="en-US" sz="2400" smtClean="0"/>
          </a:p>
        </p:txBody>
      </p:sp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33650"/>
            <a:ext cx="61722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/>
                </a:solidFill>
                <a:latin typeface="+mn-lt"/>
              </a:rPr>
              <a:t>Why is it dangerous to use one power strip to plug </a:t>
            </a:r>
            <a:r>
              <a:rPr lang="en-US" sz="3200" b="1" dirty="0" smtClean="0">
                <a:solidFill>
                  <a:schemeClr val="tx2"/>
                </a:solidFill>
              </a:rPr>
              <a:t>in </a:t>
            </a:r>
            <a:r>
              <a:rPr lang="en-US" sz="3200" b="1" dirty="0" smtClean="0">
                <a:solidFill>
                  <a:schemeClr val="tx2"/>
                </a:solidFill>
                <a:latin typeface="+mn-lt"/>
              </a:rPr>
              <a:t>and use simultaneously your microwave, coffee pot, toaster, and hair dryer </a:t>
            </a:r>
            <a:r>
              <a:rPr lang="en-US" sz="3200" b="1" dirty="0" smtClean="0">
                <a:solidFill>
                  <a:schemeClr val="tx2"/>
                </a:solidFill>
              </a:rPr>
              <a:t>(current through hair dryer is 10 A)</a:t>
            </a:r>
            <a:r>
              <a:rPr lang="en-US" sz="3200" b="1" dirty="0" smtClean="0">
                <a:solidFill>
                  <a:schemeClr val="tx2"/>
                </a:solidFill>
                <a:latin typeface="+mn-lt"/>
              </a:rPr>
              <a:t>?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65909849"/>
              </p:ext>
            </p:extLst>
          </p:nvPr>
        </p:nvGraphicFramePr>
        <p:xfrm>
          <a:off x="6781800" y="4208463"/>
          <a:ext cx="2298700" cy="258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208463"/>
                        <a:ext cx="2298700" cy="2586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0" y="4800600"/>
            <a:ext cx="7004050" cy="16002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z="2400" b="1" smtClean="0"/>
              <a:t>The resistance of the kitchen circuit is too high.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z="2400" b="1" smtClean="0"/>
              <a:t>The voltage across the kitchen circuit is too high.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z="2400" b="1" smtClean="0"/>
              <a:t>The current in the kitchen circuit is too high.</a:t>
            </a:r>
            <a:endParaRPr lang="en-US" sz="2400" smtClean="0"/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61722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" name="Oval 67"/>
          <p:cNvSpPr/>
          <p:nvPr/>
        </p:nvSpPr>
        <p:spPr>
          <a:xfrm>
            <a:off x="0" y="5715000"/>
            <a:ext cx="6659563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257800" y="152400"/>
            <a:ext cx="3733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3275013"/>
            <a:ext cx="7772400" cy="205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Which configuration has the </a:t>
            </a:r>
            <a:r>
              <a:rPr lang="en-US" sz="2400" smtClean="0">
                <a:solidFill>
                  <a:schemeClr val="hlink"/>
                </a:solidFill>
              </a:rPr>
              <a:t>smallest</a:t>
            </a:r>
            <a:r>
              <a:rPr lang="en-US" sz="2400" smtClean="0"/>
              <a:t> resistance?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tx1"/>
                </a:solidFill>
              </a:rPr>
              <a:t>	1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tx1"/>
                </a:solidFill>
              </a:rPr>
              <a:t>	2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tx1"/>
                </a:solidFill>
              </a:rPr>
              <a:t>	3</a:t>
            </a:r>
          </a:p>
        </p:txBody>
      </p:sp>
      <p:pic>
        <p:nvPicPr>
          <p:cNvPr id="16388" name="Picture 5" descr="config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8600"/>
            <a:ext cx="3178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5534025" y="1800225"/>
            <a:ext cx="381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6762750" y="1800225"/>
            <a:ext cx="381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7962900" y="1800225"/>
            <a:ext cx="381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4457" name="Rectangle 9"/>
          <p:cNvSpPr>
            <a:spLocks noChangeArrowheads="1"/>
          </p:cNvSpPr>
          <p:nvPr/>
        </p:nvSpPr>
        <p:spPr bwMode="auto">
          <a:xfrm>
            <a:off x="685800" y="5105400"/>
            <a:ext cx="434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Which configuration has the </a:t>
            </a:r>
            <a:r>
              <a:rPr lang="en-US" sz="2400" dirty="0">
                <a:solidFill>
                  <a:schemeClr val="hlink"/>
                </a:solidFill>
                <a:latin typeface="Calibri" pitchFamily="34" charset="0"/>
                <a:cs typeface="Arial" charset="0"/>
              </a:rPr>
              <a:t>largest</a:t>
            </a:r>
            <a:r>
              <a:rPr lang="en-US" sz="2400" dirty="0">
                <a:solidFill>
                  <a:schemeClr val="tx2"/>
                </a:solidFill>
                <a:latin typeface="Calibri" pitchFamily="34" charset="0"/>
                <a:cs typeface="Arial" charset="0"/>
              </a:rPr>
              <a:t> resistance?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000" dirty="0">
                <a:solidFill>
                  <a:srgbClr val="F58B95"/>
                </a:solidFill>
                <a:latin typeface="Times New Roman" pitchFamily="18" charset="0"/>
                <a:cs typeface="Arial" charset="0"/>
              </a:rPr>
              <a:t>	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dirty="0">
                <a:solidFill>
                  <a:srgbClr val="F58B95"/>
                </a:solidFill>
                <a:latin typeface="Times New Roman" pitchFamily="18" charset="0"/>
                <a:cs typeface="Arial" charset="0"/>
              </a:rPr>
              <a:t>	</a:t>
            </a:r>
            <a:endParaRPr lang="en-US" sz="4000" dirty="0">
              <a:solidFill>
                <a:srgbClr val="B163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4458" name="Oval 10"/>
          <p:cNvSpPr>
            <a:spLocks noChangeArrowheads="1"/>
          </p:cNvSpPr>
          <p:nvPr/>
        </p:nvSpPr>
        <p:spPr bwMode="auto">
          <a:xfrm>
            <a:off x="914400" y="4551363"/>
            <a:ext cx="685800" cy="554037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5486400" y="22860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C00000"/>
                </a:solidFill>
                <a:latin typeface="Calibri" pitchFamily="34" charset="0"/>
              </a:rPr>
              <a:t>R        2R     R/2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-76200"/>
            <a:ext cx="441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Checkpoint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Comparison of Resistance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6396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62025"/>
            <a:ext cx="298450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7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525" y="3848100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4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7" grpId="0" build="allAtOnce" autoUpdateAnimBg="0"/>
      <p:bldP spid="104458" grpId="0" animBg="1"/>
      <p:bldP spid="104459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4613"/>
            <a:ext cx="8610600" cy="2057400"/>
          </a:xfrm>
        </p:spPr>
        <p:txBody>
          <a:bodyPr/>
          <a:lstStyle/>
          <a:p>
            <a:pPr algn="ctr" eaLnBrk="1" hangingPunct="1"/>
            <a:r>
              <a:rPr lang="en-US" sz="4400" smtClean="0"/>
              <a:t>Parallel + Series Tests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305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>
                <a:solidFill>
                  <a:srgbClr val="C00000"/>
                </a:solidFill>
              </a:rPr>
              <a:t>Resistors R</a:t>
            </a:r>
            <a:r>
              <a:rPr lang="en-US" sz="3600" baseline="-25000" smtClean="0">
                <a:solidFill>
                  <a:srgbClr val="C00000"/>
                </a:solidFill>
              </a:rPr>
              <a:t>1</a:t>
            </a:r>
            <a:r>
              <a:rPr lang="en-US" sz="3600" smtClean="0">
                <a:solidFill>
                  <a:srgbClr val="C00000"/>
                </a:solidFill>
              </a:rPr>
              <a:t> and R</a:t>
            </a:r>
            <a:r>
              <a:rPr lang="en-US" sz="3600" baseline="-25000" smtClean="0">
                <a:solidFill>
                  <a:srgbClr val="C00000"/>
                </a:solidFill>
              </a:rPr>
              <a:t>2</a:t>
            </a:r>
            <a:r>
              <a:rPr lang="en-US" sz="3600" smtClean="0">
                <a:solidFill>
                  <a:srgbClr val="C00000"/>
                </a:solidFill>
              </a:rPr>
              <a:t> are in series if and only if R</a:t>
            </a:r>
            <a:r>
              <a:rPr lang="en-US" sz="3600" baseline="-25000" smtClean="0">
                <a:solidFill>
                  <a:srgbClr val="C00000"/>
                </a:solidFill>
              </a:rPr>
              <a:t>1</a:t>
            </a:r>
            <a:r>
              <a:rPr lang="en-US" sz="3600" smtClean="0">
                <a:solidFill>
                  <a:srgbClr val="C00000"/>
                </a:solidFill>
              </a:rPr>
              <a:t> and R</a:t>
            </a:r>
            <a:r>
              <a:rPr lang="en-US" sz="3600" baseline="-25000" smtClean="0">
                <a:solidFill>
                  <a:srgbClr val="C00000"/>
                </a:solidFill>
              </a:rPr>
              <a:t>2</a:t>
            </a:r>
            <a:r>
              <a:rPr lang="en-US" sz="3600" smtClean="0">
                <a:solidFill>
                  <a:srgbClr val="C00000"/>
                </a:solidFill>
              </a:rPr>
              <a:t> are connected with a single wire (NO branches)</a:t>
            </a:r>
          </a:p>
          <a:p>
            <a:pPr eaLnBrk="1" hangingPunct="1">
              <a:lnSpc>
                <a:spcPct val="90000"/>
              </a:lnSpc>
            </a:pPr>
            <a:endParaRPr lang="en-US" sz="360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solidFill>
                  <a:srgbClr val="C00000"/>
                </a:solidFill>
              </a:rPr>
              <a:t>Resistors R</a:t>
            </a:r>
            <a:r>
              <a:rPr lang="en-US" sz="3600" baseline="-25000" smtClean="0">
                <a:solidFill>
                  <a:srgbClr val="C00000"/>
                </a:solidFill>
              </a:rPr>
              <a:t>1</a:t>
            </a:r>
            <a:r>
              <a:rPr lang="en-US" sz="3600" smtClean="0">
                <a:solidFill>
                  <a:srgbClr val="C00000"/>
                </a:solidFill>
              </a:rPr>
              <a:t> and R</a:t>
            </a:r>
            <a:r>
              <a:rPr lang="en-US" sz="3600" baseline="-25000" smtClean="0">
                <a:solidFill>
                  <a:srgbClr val="C00000"/>
                </a:solidFill>
              </a:rPr>
              <a:t>2</a:t>
            </a:r>
            <a:r>
              <a:rPr lang="en-US" sz="3600" smtClean="0">
                <a:solidFill>
                  <a:srgbClr val="C00000"/>
                </a:solidFill>
              </a:rPr>
              <a:t> are in parallel if and only if you can make a loop that has ONLY R</a:t>
            </a:r>
            <a:r>
              <a:rPr lang="en-US" sz="3600" baseline="-25000" smtClean="0">
                <a:solidFill>
                  <a:srgbClr val="C00000"/>
                </a:solidFill>
              </a:rPr>
              <a:t>1</a:t>
            </a:r>
            <a:r>
              <a:rPr lang="en-US" sz="3600" smtClean="0">
                <a:solidFill>
                  <a:srgbClr val="C00000"/>
                </a:solidFill>
              </a:rPr>
              <a:t> and R</a:t>
            </a:r>
            <a:r>
              <a:rPr lang="en-US" sz="3600" baseline="-25000" smtClean="0">
                <a:solidFill>
                  <a:srgbClr val="C00000"/>
                </a:solidFill>
              </a:rPr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u="sng" smtClean="0">
                <a:solidFill>
                  <a:srgbClr val="22229E"/>
                </a:solidFill>
              </a:rPr>
              <a:t>Same rules apply to </a:t>
            </a:r>
            <a:r>
              <a:rPr lang="en-US" sz="3600" i="1" u="sng" smtClean="0">
                <a:solidFill>
                  <a:srgbClr val="22229E"/>
                </a:solidFill>
              </a:rPr>
              <a:t>capacitors</a:t>
            </a:r>
            <a:r>
              <a:rPr lang="en-US" sz="3600" u="sng" smtClean="0">
                <a:solidFill>
                  <a:srgbClr val="22229E"/>
                </a:solidFill>
              </a:rPr>
              <a:t>!!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381000" y="3779838"/>
            <a:ext cx="985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000" b="1">
                <a:solidFill>
                  <a:schemeClr val="tx2"/>
                </a:solidFill>
                <a:latin typeface="Calibri" pitchFamily="34" charset="0"/>
              </a:rPr>
              <a:t>Voltage</a:t>
            </a:r>
            <a:endParaRPr lang="en-US" sz="2000" b="1">
              <a:latin typeface="Calibri" pitchFamily="34" charset="0"/>
            </a:endParaRP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381000" y="4770438"/>
            <a:ext cx="992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000" b="1">
                <a:solidFill>
                  <a:schemeClr val="tx2"/>
                </a:solidFill>
                <a:latin typeface="Calibri" pitchFamily="34" charset="0"/>
              </a:rPr>
              <a:t>Current</a:t>
            </a:r>
            <a:endParaRPr lang="en-US" sz="2000" b="1">
              <a:latin typeface="Calibri" pitchFamily="34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228600" y="5761038"/>
            <a:ext cx="198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000" b="1">
                <a:solidFill>
                  <a:schemeClr val="tx2"/>
                </a:solidFill>
                <a:latin typeface="Calibri" pitchFamily="34" charset="0"/>
              </a:rPr>
              <a:t>Resistance</a:t>
            </a:r>
            <a:endParaRPr lang="en-US" sz="2000" b="1">
              <a:latin typeface="Calibri" pitchFamily="34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514600" y="114300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latin typeface="Times New Roman" pitchFamily="18" charset="0"/>
              </a:rPr>
              <a:t>Series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172200" y="1295400"/>
            <a:ext cx="1196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latin typeface="Times New Roman" pitchFamily="18" charset="0"/>
              </a:rPr>
              <a:t>Parallel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657600" y="381000"/>
            <a:ext cx="2217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FFFF"/>
                </a:solidFill>
                <a:latin typeface="Calibri" pitchFamily="34" charset="0"/>
              </a:rPr>
              <a:t>Summary</a:t>
            </a:r>
            <a:endParaRPr lang="en-US" sz="20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39272" name="Text Box 8"/>
          <p:cNvSpPr txBox="1">
            <a:spLocks noChangeArrowheads="1"/>
          </p:cNvSpPr>
          <p:nvPr/>
        </p:nvSpPr>
        <p:spPr bwMode="auto">
          <a:xfrm>
            <a:off x="2057400" y="3657600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Different</a:t>
            </a:r>
            <a:r>
              <a:rPr lang="en-US" sz="2400" b="1">
                <a:latin typeface="Calibri" pitchFamily="34" charset="0"/>
              </a:rPr>
              <a:t> for each resistor.</a:t>
            </a:r>
          </a:p>
          <a:p>
            <a:pPr eaLnBrk="1" hangingPunct="1"/>
            <a:r>
              <a:rPr lang="en-US" sz="2400" b="1">
                <a:latin typeface="Calibri" pitchFamily="34" charset="0"/>
              </a:rPr>
              <a:t>V</a:t>
            </a:r>
            <a:r>
              <a:rPr lang="en-US" sz="2400" b="1" baseline="-25000">
                <a:latin typeface="Calibri" pitchFamily="34" charset="0"/>
              </a:rPr>
              <a:t>total</a:t>
            </a:r>
            <a:r>
              <a:rPr lang="en-US" sz="2400" b="1">
                <a:latin typeface="Calibri" pitchFamily="34" charset="0"/>
              </a:rPr>
              <a:t> = V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+ V</a:t>
            </a:r>
            <a:r>
              <a:rPr lang="en-US" sz="2400" b="1" baseline="-25000">
                <a:latin typeface="Calibri" pitchFamily="34" charset="0"/>
              </a:rPr>
              <a:t>2</a:t>
            </a:r>
            <a:r>
              <a:rPr lang="en-US" sz="2400" b="1">
                <a:latin typeface="Calibri" pitchFamily="34" charset="0"/>
              </a:rPr>
              <a:t> </a:t>
            </a:r>
          </a:p>
        </p:txBody>
      </p:sp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2057400" y="5638800"/>
            <a:ext cx="3276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Increases</a:t>
            </a:r>
            <a:endParaRPr lang="en-US" sz="2400" b="1" u="sng">
              <a:latin typeface="Calibri" pitchFamily="34" charset="0"/>
            </a:endParaRPr>
          </a:p>
          <a:p>
            <a:pPr eaLnBrk="1" hangingPunct="1"/>
            <a:r>
              <a:rPr lang="en-US" sz="2400" b="1">
                <a:latin typeface="Calibri" pitchFamily="34" charset="0"/>
              </a:rPr>
              <a:t>R</a:t>
            </a:r>
            <a:r>
              <a:rPr lang="en-US" sz="2400" b="1" baseline="-25000">
                <a:latin typeface="Calibri" pitchFamily="34" charset="0"/>
              </a:rPr>
              <a:t>eq</a:t>
            </a:r>
            <a:r>
              <a:rPr lang="en-US" sz="2400" b="1">
                <a:latin typeface="Calibri" pitchFamily="34" charset="0"/>
              </a:rPr>
              <a:t> = R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+ R</a:t>
            </a:r>
            <a:r>
              <a:rPr lang="en-US" sz="2400" b="1" baseline="-25000">
                <a:latin typeface="Calibri" pitchFamily="34" charset="0"/>
              </a:rPr>
              <a:t>2</a:t>
            </a:r>
            <a:r>
              <a:rPr lang="en-US" sz="2400" b="1">
                <a:latin typeface="Calibri" pitchFamily="34" charset="0"/>
              </a:rPr>
              <a:t> </a:t>
            </a:r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2057400" y="4648200"/>
            <a:ext cx="297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Same</a:t>
            </a:r>
            <a:r>
              <a:rPr lang="en-US" sz="2400" b="1">
                <a:latin typeface="Calibri" pitchFamily="34" charset="0"/>
              </a:rPr>
              <a:t> for each resistor</a:t>
            </a:r>
          </a:p>
          <a:p>
            <a:pPr eaLnBrk="1" hangingPunct="1"/>
            <a:r>
              <a:rPr lang="en-US" sz="2400" b="1">
                <a:latin typeface="Calibri" pitchFamily="34" charset="0"/>
              </a:rPr>
              <a:t>I</a:t>
            </a:r>
            <a:r>
              <a:rPr lang="en-US" sz="2400" b="1" baseline="-25000">
                <a:latin typeface="Calibri" pitchFamily="34" charset="0"/>
              </a:rPr>
              <a:t>total</a:t>
            </a:r>
            <a:r>
              <a:rPr lang="en-US" sz="2400" b="1">
                <a:latin typeface="Calibri" pitchFamily="34" charset="0"/>
              </a:rPr>
              <a:t> = I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= I</a:t>
            </a:r>
            <a:r>
              <a:rPr lang="en-US" sz="2400" b="1" baseline="-25000">
                <a:latin typeface="Calibri" pitchFamily="34" charset="0"/>
              </a:rPr>
              <a:t>2</a:t>
            </a:r>
            <a:r>
              <a:rPr lang="en-US" sz="2400" b="1">
                <a:latin typeface="Calibri" pitchFamily="34" charset="0"/>
              </a:rPr>
              <a:t> </a:t>
            </a:r>
          </a:p>
        </p:txBody>
      </p:sp>
      <p:sp>
        <p:nvSpPr>
          <p:cNvPr id="139275" name="Text Box 11"/>
          <p:cNvSpPr txBox="1">
            <a:spLocks noChangeArrowheads="1"/>
          </p:cNvSpPr>
          <p:nvPr/>
        </p:nvSpPr>
        <p:spPr bwMode="auto">
          <a:xfrm>
            <a:off x="5486400" y="3657600"/>
            <a:ext cx="2895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Same</a:t>
            </a:r>
            <a:r>
              <a:rPr lang="en-US" sz="2400" b="1">
                <a:latin typeface="Calibri" pitchFamily="34" charset="0"/>
              </a:rPr>
              <a:t> for each resistor.</a:t>
            </a:r>
          </a:p>
          <a:p>
            <a:pPr eaLnBrk="1" hangingPunct="1"/>
            <a:r>
              <a:rPr lang="en-US" sz="2400" b="1">
                <a:latin typeface="Calibri" pitchFamily="34" charset="0"/>
              </a:rPr>
              <a:t>V</a:t>
            </a:r>
            <a:r>
              <a:rPr lang="en-US" sz="2400" b="1" baseline="-25000">
                <a:latin typeface="Calibri" pitchFamily="34" charset="0"/>
              </a:rPr>
              <a:t>total</a:t>
            </a:r>
            <a:r>
              <a:rPr lang="en-US" sz="2400" b="1">
                <a:latin typeface="Calibri" pitchFamily="34" charset="0"/>
              </a:rPr>
              <a:t> = V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= V</a:t>
            </a:r>
            <a:r>
              <a:rPr lang="en-US" sz="2400" b="1" baseline="-25000">
                <a:latin typeface="Calibri" pitchFamily="34" charset="0"/>
              </a:rPr>
              <a:t>2</a:t>
            </a:r>
            <a:r>
              <a:rPr lang="en-US" sz="2400" b="1">
                <a:latin typeface="Calibri" pitchFamily="34" charset="0"/>
              </a:rPr>
              <a:t> </a:t>
            </a:r>
          </a:p>
        </p:txBody>
      </p:sp>
      <p:sp>
        <p:nvSpPr>
          <p:cNvPr id="139276" name="Text Box 12"/>
          <p:cNvSpPr txBox="1">
            <a:spLocks noChangeArrowheads="1"/>
          </p:cNvSpPr>
          <p:nvPr/>
        </p:nvSpPr>
        <p:spPr bwMode="auto">
          <a:xfrm>
            <a:off x="5486400" y="5638800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Decreases</a:t>
            </a:r>
            <a:endParaRPr lang="en-US" sz="2400" b="1" u="sng">
              <a:latin typeface="Calibri" pitchFamily="34" charset="0"/>
            </a:endParaRPr>
          </a:p>
          <a:p>
            <a:pPr eaLnBrk="1" hangingPunct="1"/>
            <a:r>
              <a:rPr lang="en-US" sz="2400" b="1">
                <a:latin typeface="Calibri" pitchFamily="34" charset="0"/>
              </a:rPr>
              <a:t>1/R</a:t>
            </a:r>
            <a:r>
              <a:rPr lang="en-US" sz="2400" b="1" baseline="-25000">
                <a:latin typeface="Calibri" pitchFamily="34" charset="0"/>
              </a:rPr>
              <a:t>eq</a:t>
            </a:r>
            <a:r>
              <a:rPr lang="en-US" sz="2400" b="1">
                <a:latin typeface="Calibri" pitchFamily="34" charset="0"/>
              </a:rPr>
              <a:t> = 1/R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+ 1/R</a:t>
            </a:r>
            <a:r>
              <a:rPr lang="en-US" sz="2400" b="1" baseline="-25000">
                <a:latin typeface="Calibri" pitchFamily="34" charset="0"/>
              </a:rPr>
              <a:t>2</a:t>
            </a:r>
            <a:r>
              <a:rPr lang="en-US" sz="2400" b="1">
                <a:latin typeface="Calibri" pitchFamily="34" charset="0"/>
              </a:rPr>
              <a:t> </a:t>
            </a:r>
          </a:p>
        </p:txBody>
      </p:sp>
      <p:sp>
        <p:nvSpPr>
          <p:cNvPr id="139277" name="Text Box 13"/>
          <p:cNvSpPr txBox="1">
            <a:spLocks noChangeArrowheads="1"/>
          </p:cNvSpPr>
          <p:nvPr/>
        </p:nvSpPr>
        <p:spPr bwMode="auto">
          <a:xfrm>
            <a:off x="381000" y="2941638"/>
            <a:ext cx="893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000" b="1">
                <a:solidFill>
                  <a:schemeClr val="tx2"/>
                </a:solidFill>
                <a:latin typeface="Calibri" pitchFamily="34" charset="0"/>
              </a:rPr>
              <a:t>Wiring</a:t>
            </a:r>
            <a:endParaRPr lang="en-US" sz="2000" b="1">
              <a:latin typeface="Calibri" pitchFamily="34" charset="0"/>
            </a:endParaRPr>
          </a:p>
        </p:txBody>
      </p:sp>
      <p:sp>
        <p:nvSpPr>
          <p:cNvPr id="139278" name="Text Box 14"/>
          <p:cNvSpPr txBox="1">
            <a:spLocks noChangeArrowheads="1"/>
          </p:cNvSpPr>
          <p:nvPr/>
        </p:nvSpPr>
        <p:spPr bwMode="auto">
          <a:xfrm>
            <a:off x="2057400" y="2819400"/>
            <a:ext cx="2743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Calibri" pitchFamily="34" charset="0"/>
              </a:rPr>
              <a:t>Each resistor on the </a:t>
            </a:r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same</a:t>
            </a:r>
            <a:r>
              <a:rPr lang="en-US" sz="2400" b="1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wire.</a:t>
            </a:r>
          </a:p>
        </p:txBody>
      </p:sp>
      <p:sp>
        <p:nvSpPr>
          <p:cNvPr id="139279" name="Text Box 15"/>
          <p:cNvSpPr txBox="1">
            <a:spLocks noChangeArrowheads="1"/>
          </p:cNvSpPr>
          <p:nvPr/>
        </p:nvSpPr>
        <p:spPr bwMode="auto">
          <a:xfrm>
            <a:off x="5486400" y="2819400"/>
            <a:ext cx="2743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Calibri" pitchFamily="34" charset="0"/>
              </a:rPr>
              <a:t>Each resistor on a </a:t>
            </a:r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different</a:t>
            </a:r>
            <a:r>
              <a:rPr lang="en-US" sz="2400" b="1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wire.</a:t>
            </a:r>
          </a:p>
        </p:txBody>
      </p:sp>
      <p:sp>
        <p:nvSpPr>
          <p:cNvPr id="139280" name="Text Box 16"/>
          <p:cNvSpPr txBox="1">
            <a:spLocks noChangeArrowheads="1"/>
          </p:cNvSpPr>
          <p:nvPr/>
        </p:nvSpPr>
        <p:spPr bwMode="auto">
          <a:xfrm>
            <a:off x="5486400" y="4648200"/>
            <a:ext cx="320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chemeClr val="tx2"/>
                </a:solidFill>
                <a:latin typeface="Calibri" pitchFamily="34" charset="0"/>
              </a:rPr>
              <a:t>Different</a:t>
            </a:r>
            <a:r>
              <a:rPr lang="en-US" sz="2400" b="1">
                <a:latin typeface="Calibri" pitchFamily="34" charset="0"/>
              </a:rPr>
              <a:t> for each resistor</a:t>
            </a:r>
          </a:p>
          <a:p>
            <a:pPr eaLnBrk="1" hangingPunct="1"/>
            <a:r>
              <a:rPr lang="en-US" sz="2400" b="1">
                <a:latin typeface="Calibri" pitchFamily="34" charset="0"/>
              </a:rPr>
              <a:t>I</a:t>
            </a:r>
            <a:r>
              <a:rPr lang="en-US" sz="2400" b="1" baseline="-25000">
                <a:latin typeface="Calibri" pitchFamily="34" charset="0"/>
              </a:rPr>
              <a:t>total</a:t>
            </a:r>
            <a:r>
              <a:rPr lang="en-US" sz="2400" b="1">
                <a:latin typeface="Calibri" pitchFamily="34" charset="0"/>
              </a:rPr>
              <a:t> = I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+ I</a:t>
            </a:r>
            <a:r>
              <a:rPr lang="en-US" sz="2400" b="1" baseline="-25000">
                <a:latin typeface="Calibri" pitchFamily="34" charset="0"/>
              </a:rPr>
              <a:t>2</a:t>
            </a:r>
            <a:r>
              <a:rPr lang="en-US" sz="2400" b="1">
                <a:latin typeface="Calibri" pitchFamily="34" charset="0"/>
              </a:rPr>
              <a:t> </a:t>
            </a:r>
          </a:p>
        </p:txBody>
      </p:sp>
      <p:grpSp>
        <p:nvGrpSpPr>
          <p:cNvPr id="18449" name="Group 17"/>
          <p:cNvGrpSpPr>
            <a:grpSpLocks/>
          </p:cNvGrpSpPr>
          <p:nvPr/>
        </p:nvGrpSpPr>
        <p:grpSpPr bwMode="auto">
          <a:xfrm>
            <a:off x="2005013" y="1901825"/>
            <a:ext cx="1638300" cy="196850"/>
            <a:chOff x="1263" y="1198"/>
            <a:chExt cx="1032" cy="124"/>
          </a:xfrm>
        </p:grpSpPr>
        <p:grpSp>
          <p:nvGrpSpPr>
            <p:cNvPr id="18477" name="Group 19"/>
            <p:cNvGrpSpPr>
              <a:grpSpLocks/>
            </p:cNvGrpSpPr>
            <p:nvPr/>
          </p:nvGrpSpPr>
          <p:grpSpPr bwMode="auto">
            <a:xfrm flipH="1">
              <a:off x="1921" y="1207"/>
              <a:ext cx="374" cy="115"/>
              <a:chOff x="1536" y="336"/>
              <a:chExt cx="332" cy="102"/>
            </a:xfrm>
          </p:grpSpPr>
          <p:sp>
            <p:nvSpPr>
              <p:cNvPr id="18481" name="Rectangle 20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8482" name="Freeform 21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78" name="Group 22"/>
            <p:cNvGrpSpPr>
              <a:grpSpLocks/>
            </p:cNvGrpSpPr>
            <p:nvPr/>
          </p:nvGrpSpPr>
          <p:grpSpPr bwMode="auto">
            <a:xfrm flipH="1">
              <a:off x="1263" y="1198"/>
              <a:ext cx="374" cy="115"/>
              <a:chOff x="1536" y="336"/>
              <a:chExt cx="332" cy="102"/>
            </a:xfrm>
          </p:grpSpPr>
          <p:sp>
            <p:nvSpPr>
              <p:cNvPr id="18479" name="Rectangle 2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8480" name="Freeform 2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8450" name="Group 26"/>
          <p:cNvGrpSpPr>
            <a:grpSpLocks/>
          </p:cNvGrpSpPr>
          <p:nvPr/>
        </p:nvGrpSpPr>
        <p:grpSpPr bwMode="auto">
          <a:xfrm>
            <a:off x="6370638" y="1905000"/>
            <a:ext cx="593725" cy="182563"/>
            <a:chOff x="1536" y="336"/>
            <a:chExt cx="332" cy="102"/>
          </a:xfrm>
        </p:grpSpPr>
        <p:sp>
          <p:nvSpPr>
            <p:cNvPr id="18475" name="Rectangle 27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8476" name="Freeform 28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51" name="Group 30"/>
          <p:cNvGrpSpPr>
            <a:grpSpLocks/>
          </p:cNvGrpSpPr>
          <p:nvPr/>
        </p:nvGrpSpPr>
        <p:grpSpPr bwMode="auto">
          <a:xfrm>
            <a:off x="6400800" y="2286000"/>
            <a:ext cx="593725" cy="182563"/>
            <a:chOff x="1536" y="336"/>
            <a:chExt cx="332" cy="102"/>
          </a:xfrm>
        </p:grpSpPr>
        <p:sp>
          <p:nvSpPr>
            <p:cNvPr id="18473" name="Rectangle 31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8474" name="Freeform 32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52" name="Line 33"/>
          <p:cNvSpPr>
            <a:spLocks noChangeShapeType="1"/>
          </p:cNvSpPr>
          <p:nvPr/>
        </p:nvSpPr>
        <p:spPr bwMode="auto">
          <a:xfrm>
            <a:off x="6108700" y="1993900"/>
            <a:ext cx="0" cy="419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Line 34"/>
          <p:cNvSpPr>
            <a:spLocks noChangeShapeType="1"/>
          </p:cNvSpPr>
          <p:nvPr/>
        </p:nvSpPr>
        <p:spPr bwMode="auto">
          <a:xfrm>
            <a:off x="7245350" y="1987550"/>
            <a:ext cx="0" cy="419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Line 35"/>
          <p:cNvSpPr>
            <a:spLocks noChangeShapeType="1"/>
          </p:cNvSpPr>
          <p:nvPr/>
        </p:nvSpPr>
        <p:spPr bwMode="auto">
          <a:xfrm flipH="1">
            <a:off x="5816600" y="21971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Line 36"/>
          <p:cNvSpPr>
            <a:spLocks noChangeShapeType="1"/>
          </p:cNvSpPr>
          <p:nvPr/>
        </p:nvSpPr>
        <p:spPr bwMode="auto">
          <a:xfrm flipH="1">
            <a:off x="7239000" y="21844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Text Box 37"/>
          <p:cNvSpPr txBox="1">
            <a:spLocks noChangeArrowheads="1"/>
          </p:cNvSpPr>
          <p:nvPr/>
        </p:nvSpPr>
        <p:spPr bwMode="auto">
          <a:xfrm>
            <a:off x="2001838" y="1970088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Calibri" pitchFamily="34" charset="0"/>
              </a:rPr>
              <a:t>R</a:t>
            </a:r>
            <a:r>
              <a:rPr lang="en-US" sz="2000" baseline="-25000">
                <a:latin typeface="Calibri" pitchFamily="34" charset="0"/>
              </a:rPr>
              <a:t>1</a:t>
            </a:r>
            <a:endParaRPr lang="en-US" sz="2000">
              <a:latin typeface="Calibri" pitchFamily="34" charset="0"/>
            </a:endParaRPr>
          </a:p>
        </p:txBody>
      </p:sp>
      <p:sp>
        <p:nvSpPr>
          <p:cNvPr id="18457" name="Text Box 38"/>
          <p:cNvSpPr txBox="1">
            <a:spLocks noChangeArrowheads="1"/>
          </p:cNvSpPr>
          <p:nvPr/>
        </p:nvSpPr>
        <p:spPr bwMode="auto">
          <a:xfrm>
            <a:off x="3048000" y="1981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Calibri" pitchFamily="34" charset="0"/>
              </a:rPr>
              <a:t>R</a:t>
            </a:r>
            <a:r>
              <a:rPr lang="en-US" sz="2000" baseline="-25000">
                <a:latin typeface="Calibri" pitchFamily="34" charset="0"/>
              </a:rPr>
              <a:t>2</a:t>
            </a:r>
            <a:endParaRPr lang="en-US">
              <a:latin typeface="Calibri" pitchFamily="34" charset="0"/>
            </a:endParaRPr>
          </a:p>
        </p:txBody>
      </p:sp>
      <p:sp>
        <p:nvSpPr>
          <p:cNvPr id="18458" name="Text Box 39"/>
          <p:cNvSpPr txBox="1">
            <a:spLocks noChangeArrowheads="1"/>
          </p:cNvSpPr>
          <p:nvPr/>
        </p:nvSpPr>
        <p:spPr bwMode="auto">
          <a:xfrm>
            <a:off x="6483350" y="161925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Calibri" pitchFamily="34" charset="0"/>
              </a:rPr>
              <a:t>R</a:t>
            </a:r>
            <a:r>
              <a:rPr lang="en-US" sz="2000" baseline="-25000">
                <a:latin typeface="Calibri" pitchFamily="34" charset="0"/>
              </a:rPr>
              <a:t>1</a:t>
            </a:r>
            <a:endParaRPr lang="en-US" sz="2000">
              <a:latin typeface="Calibri" pitchFamily="34" charset="0"/>
            </a:endParaRPr>
          </a:p>
        </p:txBody>
      </p:sp>
      <p:sp>
        <p:nvSpPr>
          <p:cNvPr id="18459" name="Text Box 40"/>
          <p:cNvSpPr txBox="1">
            <a:spLocks noChangeArrowheads="1"/>
          </p:cNvSpPr>
          <p:nvPr/>
        </p:nvSpPr>
        <p:spPr bwMode="auto">
          <a:xfrm>
            <a:off x="6483350" y="233997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Calibri" pitchFamily="34" charset="0"/>
              </a:rPr>
              <a:t>R</a:t>
            </a:r>
            <a:r>
              <a:rPr lang="en-US" sz="2000" baseline="-25000">
                <a:latin typeface="Calibri" pitchFamily="34" charset="0"/>
              </a:rPr>
              <a:t>2</a:t>
            </a:r>
            <a:endParaRPr lang="en-US" sz="2000">
              <a:latin typeface="Calibri" pitchFamily="34" charset="0"/>
            </a:endParaRPr>
          </a:p>
        </p:txBody>
      </p:sp>
      <p:sp>
        <p:nvSpPr>
          <p:cNvPr id="139305" name="Line 41"/>
          <p:cNvSpPr>
            <a:spLocks noChangeShapeType="1"/>
          </p:cNvSpPr>
          <p:nvPr/>
        </p:nvSpPr>
        <p:spPr bwMode="auto">
          <a:xfrm>
            <a:off x="1466850" y="1995488"/>
            <a:ext cx="533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306" name="Line 42"/>
          <p:cNvSpPr>
            <a:spLocks noChangeShapeType="1"/>
          </p:cNvSpPr>
          <p:nvPr/>
        </p:nvSpPr>
        <p:spPr bwMode="auto">
          <a:xfrm>
            <a:off x="2595563" y="1995488"/>
            <a:ext cx="4572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307" name="Line 43"/>
          <p:cNvSpPr>
            <a:spLocks noChangeShapeType="1"/>
          </p:cNvSpPr>
          <p:nvPr/>
        </p:nvSpPr>
        <p:spPr bwMode="auto">
          <a:xfrm>
            <a:off x="3643313" y="1995488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5791200" y="1981200"/>
            <a:ext cx="584200" cy="419100"/>
            <a:chOff x="3648" y="1248"/>
            <a:chExt cx="368" cy="264"/>
          </a:xfrm>
        </p:grpSpPr>
        <p:sp>
          <p:nvSpPr>
            <p:cNvPr id="18469" name="Line 45"/>
            <p:cNvSpPr>
              <a:spLocks noChangeShapeType="1"/>
            </p:cNvSpPr>
            <p:nvPr/>
          </p:nvSpPr>
          <p:spPr bwMode="auto">
            <a:xfrm>
              <a:off x="3648" y="1392"/>
              <a:ext cx="192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0" name="Line 46"/>
            <p:cNvSpPr>
              <a:spLocks noChangeShapeType="1"/>
            </p:cNvSpPr>
            <p:nvPr/>
          </p:nvSpPr>
          <p:spPr bwMode="auto">
            <a:xfrm>
              <a:off x="3840" y="1248"/>
              <a:ext cx="0" cy="26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1" name="Line 47"/>
            <p:cNvSpPr>
              <a:spLocks noChangeShapeType="1"/>
            </p:cNvSpPr>
            <p:nvPr/>
          </p:nvSpPr>
          <p:spPr bwMode="auto">
            <a:xfrm>
              <a:off x="3836" y="1260"/>
              <a:ext cx="172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2" name="Line 48"/>
            <p:cNvSpPr>
              <a:spLocks noChangeShapeType="1"/>
            </p:cNvSpPr>
            <p:nvPr/>
          </p:nvSpPr>
          <p:spPr bwMode="auto">
            <a:xfrm>
              <a:off x="3844" y="1512"/>
              <a:ext cx="172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6959600" y="1981200"/>
            <a:ext cx="565150" cy="419100"/>
            <a:chOff x="4384" y="1248"/>
            <a:chExt cx="356" cy="264"/>
          </a:xfrm>
        </p:grpSpPr>
        <p:sp>
          <p:nvSpPr>
            <p:cNvPr id="18465" name="Line 50"/>
            <p:cNvSpPr>
              <a:spLocks noChangeShapeType="1"/>
            </p:cNvSpPr>
            <p:nvPr/>
          </p:nvSpPr>
          <p:spPr bwMode="auto">
            <a:xfrm flipH="1">
              <a:off x="4548" y="1380"/>
              <a:ext cx="19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6" name="Line 51"/>
            <p:cNvSpPr>
              <a:spLocks noChangeShapeType="1"/>
            </p:cNvSpPr>
            <p:nvPr/>
          </p:nvSpPr>
          <p:spPr bwMode="auto">
            <a:xfrm flipH="1">
              <a:off x="4560" y="1248"/>
              <a:ext cx="0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7" name="Line 52"/>
            <p:cNvSpPr>
              <a:spLocks noChangeShapeType="1"/>
            </p:cNvSpPr>
            <p:nvPr/>
          </p:nvSpPr>
          <p:spPr bwMode="auto">
            <a:xfrm flipH="1">
              <a:off x="4384" y="1264"/>
              <a:ext cx="1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8" name="Line 53"/>
            <p:cNvSpPr>
              <a:spLocks noChangeShapeType="1"/>
            </p:cNvSpPr>
            <p:nvPr/>
          </p:nvSpPr>
          <p:spPr bwMode="auto">
            <a:xfrm flipH="1">
              <a:off x="4396" y="1500"/>
              <a:ext cx="17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autoUpdateAnimBg="0"/>
      <p:bldP spid="139267" grpId="0" autoUpdateAnimBg="0"/>
      <p:bldP spid="139268" grpId="0" autoUpdateAnimBg="0"/>
      <p:bldP spid="139272" grpId="0" autoUpdateAnimBg="0"/>
      <p:bldP spid="139273" grpId="0" autoUpdateAnimBg="0"/>
      <p:bldP spid="139274" grpId="0" autoUpdateAnimBg="0"/>
      <p:bldP spid="139275" grpId="0" autoUpdateAnimBg="0"/>
      <p:bldP spid="139276" grpId="0" autoUpdateAnimBg="0"/>
      <p:bldP spid="139277" grpId="0" autoUpdateAnimBg="0"/>
      <p:bldP spid="139278" grpId="0" autoUpdateAnimBg="0"/>
      <p:bldP spid="139279" grpId="0" autoUpdateAnimBg="0"/>
      <p:bldP spid="139280" grpId="0" autoUpdateAnimBg="0"/>
      <p:bldP spid="139305" grpId="0" animBg="1"/>
      <p:bldP spid="139306" grpId="0" animBg="1"/>
      <p:bldP spid="1393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Last Time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772400" cy="25908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 Rounded MT Bold" pitchFamily="34" charset="0"/>
              </a:rPr>
              <a:t>Capacitors  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C = </a:t>
            </a:r>
            <a:r>
              <a:rPr lang="en-US" b="1" smtClean="0">
                <a:solidFill>
                  <a:srgbClr val="C00000"/>
                </a:solidFill>
              </a:rPr>
              <a:t>Q/V </a:t>
            </a:r>
            <a:r>
              <a:rPr lang="en-US" b="1" smtClean="0">
                <a:solidFill>
                  <a:srgbClr val="22229E"/>
                </a:solidFill>
              </a:rPr>
              <a:t>-- definition</a:t>
            </a:r>
            <a:endParaRPr lang="en-US" smtClean="0">
              <a:solidFill>
                <a:srgbClr val="22229E"/>
              </a:solidFill>
              <a:latin typeface="Arial Rounded MT Bold" pitchFamily="34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latin typeface="Arial Rounded MT Bold" pitchFamily="34" charset="0"/>
              </a:rPr>
              <a:t>Physical	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C = </a:t>
            </a:r>
            <a:r>
              <a:rPr lang="en-US" b="1" smtClean="0">
                <a:solidFill>
                  <a:srgbClr val="C00000"/>
                </a:solidFill>
                <a:latin typeface="Symbol" pitchFamily="18" charset="2"/>
              </a:rPr>
              <a:t>e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0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A/d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latin typeface="Arial Rounded MT Bold" pitchFamily="34" charset="0"/>
              </a:rPr>
              <a:t>Series          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1/C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eq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 = 1/C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1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 + 1/C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2</a:t>
            </a:r>
            <a:endParaRPr lang="en-US" smtClean="0">
              <a:solidFill>
                <a:srgbClr val="C00000"/>
              </a:solidFill>
              <a:latin typeface="Arial Rounded MT Bold" pitchFamily="34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latin typeface="Arial Rounded MT Bold" pitchFamily="34" charset="0"/>
              </a:rPr>
              <a:t>Parallel	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C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eq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 = C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1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 + C</a:t>
            </a:r>
            <a:r>
              <a:rPr lang="en-US" baseline="-25000" smtClean="0">
                <a:solidFill>
                  <a:srgbClr val="C00000"/>
                </a:solidFill>
                <a:latin typeface="Arial Rounded MT Bold" pitchFamily="34" charset="0"/>
              </a:rPr>
              <a:t>2</a:t>
            </a:r>
            <a:endParaRPr lang="en-US" smtClean="0">
              <a:solidFill>
                <a:srgbClr val="C00000"/>
              </a:solidFill>
              <a:latin typeface="Arial Rounded MT Bold" pitchFamily="34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latin typeface="Arial Rounded MT Bold" pitchFamily="34" charset="0"/>
              </a:rPr>
              <a:t>Energy	</a:t>
            </a:r>
            <a:r>
              <a:rPr lang="en-US" smtClean="0">
                <a:solidFill>
                  <a:srgbClr val="C00000"/>
                </a:solidFill>
                <a:latin typeface="Arial Rounded MT Bold" pitchFamily="34" charset="0"/>
              </a:rPr>
              <a:t>U = 1/2 QV</a:t>
            </a: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457200" y="3962400"/>
            <a:ext cx="777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>
                <a:solidFill>
                  <a:schemeClr val="tx2"/>
                </a:solidFill>
                <a:latin typeface="Calibri" pitchFamily="34" charset="0"/>
              </a:rPr>
              <a:t>Resistors         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</a:rPr>
              <a:t>R = V/</a:t>
            </a:r>
            <a:r>
              <a:rPr lang="en-US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Tx/>
              <a:buChar char="–"/>
            </a:pPr>
            <a:r>
              <a:rPr lang="en-US" sz="3200">
                <a:latin typeface="Calibri" pitchFamily="34" charset="0"/>
              </a:rPr>
              <a:t>Physical         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R = </a:t>
            </a:r>
            <a:r>
              <a:rPr lang="en-US" sz="3200">
                <a:solidFill>
                  <a:srgbClr val="C00000"/>
                </a:solidFill>
                <a:latin typeface="Symbol" pitchFamily="18" charset="2"/>
              </a:rPr>
              <a:t>r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 L/A</a:t>
            </a:r>
            <a:r>
              <a:rPr lang="en-US" sz="3200">
                <a:solidFill>
                  <a:srgbClr val="F58B95"/>
                </a:solidFill>
                <a:latin typeface="Calibri" pitchFamily="34" charset="0"/>
              </a:rPr>
              <a:t>	</a:t>
            </a:r>
          </a:p>
          <a:p>
            <a:pPr marL="742950" lvl="1" indent="-285750">
              <a:buFontTx/>
              <a:buChar char="–"/>
            </a:pPr>
            <a:r>
              <a:rPr lang="en-US" sz="3200">
                <a:latin typeface="Calibri" pitchFamily="34" charset="0"/>
              </a:rPr>
              <a:t>Series	          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R</a:t>
            </a:r>
            <a:r>
              <a:rPr lang="en-US" sz="3200" baseline="-25000">
                <a:solidFill>
                  <a:srgbClr val="C00000"/>
                </a:solidFill>
                <a:latin typeface="Calibri" pitchFamily="34" charset="0"/>
              </a:rPr>
              <a:t>eq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 = R</a:t>
            </a:r>
            <a:r>
              <a:rPr lang="en-US" sz="3200" baseline="-2500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 + R</a:t>
            </a:r>
            <a:r>
              <a:rPr lang="en-US" sz="3200" baseline="-2500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en-US" sz="3200">
              <a:solidFill>
                <a:srgbClr val="C00000"/>
              </a:solidFill>
              <a:latin typeface="Calibri" pitchFamily="34" charset="0"/>
            </a:endParaRPr>
          </a:p>
          <a:p>
            <a:pPr marL="742950" lvl="1" indent="-285750">
              <a:buFontTx/>
              <a:buChar char="–"/>
            </a:pPr>
            <a:r>
              <a:rPr lang="en-US" sz="3200">
                <a:latin typeface="Calibri" pitchFamily="34" charset="0"/>
              </a:rPr>
              <a:t>Parallel	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1/R</a:t>
            </a:r>
            <a:r>
              <a:rPr lang="en-US" sz="3200" baseline="-25000">
                <a:solidFill>
                  <a:srgbClr val="C00000"/>
                </a:solidFill>
                <a:latin typeface="Calibri" pitchFamily="34" charset="0"/>
              </a:rPr>
              <a:t>eq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 = 1/R</a:t>
            </a:r>
            <a:r>
              <a:rPr lang="en-US" sz="3200" baseline="-2500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 + 1/R</a:t>
            </a:r>
            <a:r>
              <a:rPr lang="en-US" sz="3200" baseline="-2500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en-US" sz="3200">
              <a:solidFill>
                <a:srgbClr val="C00000"/>
              </a:solidFill>
              <a:latin typeface="Calibri" pitchFamily="34" charset="0"/>
            </a:endParaRPr>
          </a:p>
          <a:p>
            <a:pPr marL="742950" lvl="1" indent="-285750">
              <a:buFontTx/>
              <a:buChar char="–"/>
            </a:pPr>
            <a:r>
              <a:rPr lang="en-US" sz="3200">
                <a:latin typeface="Calibri" pitchFamily="34" charset="0"/>
              </a:rPr>
              <a:t>Power	          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P = IV</a:t>
            </a:r>
          </a:p>
        </p:txBody>
      </p:sp>
      <p:sp>
        <p:nvSpPr>
          <p:cNvPr id="133125" name="Rectangle 5"/>
          <p:cNvSpPr>
            <a:spLocks noChangeArrowheads="1"/>
          </p:cNvSpPr>
          <p:nvPr/>
        </p:nvSpPr>
        <p:spPr bwMode="auto">
          <a:xfrm>
            <a:off x="457200" y="33528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>
                <a:latin typeface="Calibri" pitchFamily="34" charset="0"/>
              </a:rPr>
              <a:t>Today</a:t>
            </a:r>
          </a:p>
        </p:txBody>
      </p:sp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7200900" y="1371600"/>
            <a:ext cx="1257300" cy="2362200"/>
            <a:chOff x="4536" y="864"/>
            <a:chExt cx="792" cy="1488"/>
          </a:xfrm>
        </p:grpSpPr>
        <p:sp>
          <p:nvSpPr>
            <p:cNvPr id="3086" name="Line 7"/>
            <p:cNvSpPr>
              <a:spLocks noChangeShapeType="1"/>
            </p:cNvSpPr>
            <p:nvPr/>
          </p:nvSpPr>
          <p:spPr bwMode="auto">
            <a:xfrm>
              <a:off x="4936" y="864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7" name="Group 8"/>
            <p:cNvGrpSpPr>
              <a:grpSpLocks/>
            </p:cNvGrpSpPr>
            <p:nvPr/>
          </p:nvGrpSpPr>
          <p:grpSpPr bwMode="auto">
            <a:xfrm>
              <a:off x="4536" y="1488"/>
              <a:ext cx="792" cy="156"/>
              <a:chOff x="2256" y="1704"/>
              <a:chExt cx="264" cy="52"/>
            </a:xfrm>
          </p:grpSpPr>
          <p:sp>
            <p:nvSpPr>
              <p:cNvPr id="3088" name="Rectangle 9"/>
              <p:cNvSpPr>
                <a:spLocks noChangeArrowheads="1"/>
              </p:cNvSpPr>
              <p:nvPr/>
            </p:nvSpPr>
            <p:spPr bwMode="auto">
              <a:xfrm>
                <a:off x="2256" y="1704"/>
                <a:ext cx="264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3089" name="Line 10"/>
              <p:cNvSpPr>
                <a:spLocks noChangeShapeType="1"/>
              </p:cNvSpPr>
              <p:nvPr/>
            </p:nvSpPr>
            <p:spPr bwMode="auto">
              <a:xfrm>
                <a:off x="2272" y="170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Line 11"/>
              <p:cNvSpPr>
                <a:spLocks noChangeShapeType="1"/>
              </p:cNvSpPr>
              <p:nvPr/>
            </p:nvSpPr>
            <p:spPr bwMode="auto">
              <a:xfrm>
                <a:off x="2272" y="175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079" name="Group 18"/>
          <p:cNvGrpSpPr>
            <a:grpSpLocks/>
          </p:cNvGrpSpPr>
          <p:nvPr/>
        </p:nvGrpSpPr>
        <p:grpSpPr bwMode="auto">
          <a:xfrm>
            <a:off x="7658100" y="4114800"/>
            <a:ext cx="390525" cy="2219325"/>
            <a:chOff x="7658100" y="4114800"/>
            <a:chExt cx="390525" cy="2219500"/>
          </a:xfrm>
        </p:grpSpPr>
        <p:grpSp>
          <p:nvGrpSpPr>
            <p:cNvPr id="3080" name="Group 12"/>
            <p:cNvGrpSpPr>
              <a:grpSpLocks/>
            </p:cNvGrpSpPr>
            <p:nvPr/>
          </p:nvGrpSpPr>
          <p:grpSpPr bwMode="auto">
            <a:xfrm>
              <a:off x="7658100" y="4114800"/>
              <a:ext cx="390525" cy="1676400"/>
              <a:chOff x="4824" y="2592"/>
              <a:chExt cx="246" cy="1056"/>
            </a:xfrm>
          </p:grpSpPr>
          <p:sp>
            <p:nvSpPr>
              <p:cNvPr id="3082" name="Line 13"/>
              <p:cNvSpPr>
                <a:spLocks noChangeShapeType="1"/>
              </p:cNvSpPr>
              <p:nvPr/>
            </p:nvSpPr>
            <p:spPr bwMode="auto">
              <a:xfrm>
                <a:off x="4944" y="2592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3" name="Group 14"/>
              <p:cNvGrpSpPr>
                <a:grpSpLocks/>
              </p:cNvGrpSpPr>
              <p:nvPr/>
            </p:nvGrpSpPr>
            <p:grpSpPr bwMode="auto">
              <a:xfrm rot="16200000" flipH="1">
                <a:off x="4587" y="3165"/>
                <a:ext cx="720" cy="246"/>
                <a:chOff x="1536" y="764"/>
                <a:chExt cx="332" cy="102"/>
              </a:xfrm>
            </p:grpSpPr>
            <p:sp>
              <p:nvSpPr>
                <p:cNvPr id="3084" name="Rectangle 15"/>
                <p:cNvSpPr>
                  <a:spLocks noChangeArrowheads="1"/>
                </p:cNvSpPr>
                <p:nvPr/>
              </p:nvSpPr>
              <p:spPr bwMode="auto">
                <a:xfrm>
                  <a:off x="1540" y="764"/>
                  <a:ext cx="326" cy="1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3085" name="Freeform 16"/>
                <p:cNvSpPr>
                  <a:spLocks/>
                </p:cNvSpPr>
                <p:nvPr/>
              </p:nvSpPr>
              <p:spPr bwMode="auto">
                <a:xfrm>
                  <a:off x="1536" y="768"/>
                  <a:ext cx="332" cy="96"/>
                </a:xfrm>
                <a:custGeom>
                  <a:avLst/>
                  <a:gdLst>
                    <a:gd name="T0" fmla="*/ 0 w 332"/>
                    <a:gd name="T1" fmla="*/ 48 h 96"/>
                    <a:gd name="T2" fmla="*/ 27 w 332"/>
                    <a:gd name="T3" fmla="*/ 96 h 96"/>
                    <a:gd name="T4" fmla="*/ 82 w 332"/>
                    <a:gd name="T5" fmla="*/ 0 h 96"/>
                    <a:gd name="T6" fmla="*/ 137 w 332"/>
                    <a:gd name="T7" fmla="*/ 96 h 96"/>
                    <a:gd name="T8" fmla="*/ 193 w 332"/>
                    <a:gd name="T9" fmla="*/ 0 h 96"/>
                    <a:gd name="T10" fmla="*/ 249 w 332"/>
                    <a:gd name="T11" fmla="*/ 96 h 96"/>
                    <a:gd name="T12" fmla="*/ 304 w 332"/>
                    <a:gd name="T13" fmla="*/ 0 h 96"/>
                    <a:gd name="T14" fmla="*/ 332 w 332"/>
                    <a:gd name="T15" fmla="*/ 48 h 9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32"/>
                    <a:gd name="T25" fmla="*/ 0 h 96"/>
                    <a:gd name="T26" fmla="*/ 332 w 332"/>
                    <a:gd name="T27" fmla="*/ 96 h 9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32" h="96">
                      <a:moveTo>
                        <a:pt x="0" y="48"/>
                      </a:moveTo>
                      <a:lnTo>
                        <a:pt x="27" y="96"/>
                      </a:lnTo>
                      <a:lnTo>
                        <a:pt x="82" y="0"/>
                      </a:lnTo>
                      <a:lnTo>
                        <a:pt x="137" y="96"/>
                      </a:lnTo>
                      <a:lnTo>
                        <a:pt x="193" y="0"/>
                      </a:lnTo>
                      <a:lnTo>
                        <a:pt x="249" y="96"/>
                      </a:lnTo>
                      <a:lnTo>
                        <a:pt x="304" y="0"/>
                      </a:lnTo>
                      <a:lnTo>
                        <a:pt x="332" y="48"/>
                      </a:lnTo>
                    </a:path>
                  </a:pathLst>
                </a:custGeom>
                <a:noFill/>
                <a:ln w="1270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081" name="Line 13"/>
            <p:cNvSpPr>
              <a:spLocks noChangeShapeType="1"/>
            </p:cNvSpPr>
            <p:nvPr/>
          </p:nvSpPr>
          <p:spPr bwMode="auto">
            <a:xfrm>
              <a:off x="7848600" y="5800900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3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3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3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 bldLvl="2" autoUpdateAnimBg="0"/>
      <p:bldP spid="133124" grpId="0" build="p" bldLvl="2" autoUpdateAnimBg="0"/>
      <p:bldP spid="13312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06763"/>
            <a:ext cx="6019800" cy="35845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Two cylindrical resistors are made from the same material. They are of equal length but one has twice the diameter of the other. 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400" dirty="0">
                <a:solidFill>
                  <a:schemeClr val="tx1"/>
                </a:solidFill>
              </a:rPr>
              <a:t> </a:t>
            </a:r>
            <a:endParaRPr lang="en-US" sz="800" dirty="0">
              <a:solidFill>
                <a:schemeClr val="tx1"/>
              </a:solidFill>
            </a:endParaRPr>
          </a:p>
          <a:p>
            <a:pPr marL="609600" indent="-609600" eaLnBrk="1" fontAlgn="auto" hangingPunct="1">
              <a:spcBef>
                <a:spcPct val="7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/>
              <a:t>R</a:t>
            </a:r>
            <a:r>
              <a:rPr lang="en-US" sz="2400" baseline="-25000" dirty="0"/>
              <a:t>1</a:t>
            </a:r>
            <a:r>
              <a:rPr lang="en-US" sz="2400" dirty="0"/>
              <a:t> &gt; R</a:t>
            </a:r>
            <a:r>
              <a:rPr lang="en-US" sz="2400" baseline="-25000" dirty="0"/>
              <a:t>2</a:t>
            </a:r>
          </a:p>
          <a:p>
            <a:pPr marL="609600" indent="-609600" eaLnBrk="1" fontAlgn="auto" hangingPunct="1">
              <a:spcBef>
                <a:spcPct val="7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/>
              <a:t>R</a:t>
            </a:r>
            <a:r>
              <a:rPr lang="en-US" sz="2400" baseline="-25000" dirty="0"/>
              <a:t>1</a:t>
            </a:r>
            <a:r>
              <a:rPr lang="en-US" sz="2400" dirty="0"/>
              <a:t> = R</a:t>
            </a:r>
            <a:r>
              <a:rPr lang="en-US" sz="2400" baseline="-25000" dirty="0"/>
              <a:t>2</a:t>
            </a:r>
          </a:p>
          <a:p>
            <a:pPr marL="609600" indent="-609600" eaLnBrk="1" fontAlgn="auto" hangingPunct="1">
              <a:spcBef>
                <a:spcPct val="7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/>
              <a:t>R</a:t>
            </a:r>
            <a:r>
              <a:rPr lang="en-US" sz="2400" baseline="-25000" dirty="0"/>
              <a:t>1</a:t>
            </a:r>
            <a:r>
              <a:rPr lang="en-US" sz="2400" dirty="0"/>
              <a:t> &lt; R</a:t>
            </a:r>
            <a:r>
              <a:rPr lang="en-US" sz="2400" baseline="-25000" dirty="0"/>
              <a:t>2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sz="2400" baseline="-25000" dirty="0"/>
          </a:p>
          <a:p>
            <a:pPr marL="609600" indent="-60960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sz="2400" dirty="0"/>
          </a:p>
        </p:txBody>
      </p:sp>
      <p:grpSp>
        <p:nvGrpSpPr>
          <p:cNvPr id="4099" name="Group 4"/>
          <p:cNvGrpSpPr>
            <a:grpSpLocks/>
          </p:cNvGrpSpPr>
          <p:nvPr/>
        </p:nvGrpSpPr>
        <p:grpSpPr bwMode="auto">
          <a:xfrm>
            <a:off x="6781800" y="1066800"/>
            <a:ext cx="2057400" cy="1828800"/>
            <a:chOff x="4272" y="672"/>
            <a:chExt cx="1296" cy="1152"/>
          </a:xfrm>
        </p:grpSpPr>
        <p:sp>
          <p:nvSpPr>
            <p:cNvPr id="4104" name="Rectangle 5"/>
            <p:cNvSpPr>
              <a:spLocks noChangeArrowheads="1"/>
            </p:cNvSpPr>
            <p:nvPr/>
          </p:nvSpPr>
          <p:spPr bwMode="auto">
            <a:xfrm>
              <a:off x="4272" y="672"/>
              <a:ext cx="1296" cy="1152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4105" name="Picture 6" descr="resistor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720"/>
              <a:ext cx="1087" cy="10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6" name="Text Box 7"/>
            <p:cNvSpPr txBox="1">
              <a:spLocks noChangeArrowheads="1"/>
            </p:cNvSpPr>
            <p:nvPr/>
          </p:nvSpPr>
          <p:spPr bwMode="auto">
            <a:xfrm>
              <a:off x="5040" y="120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4107" name="Text Box 8"/>
            <p:cNvSpPr txBox="1">
              <a:spLocks noChangeArrowheads="1"/>
            </p:cNvSpPr>
            <p:nvPr/>
          </p:nvSpPr>
          <p:spPr bwMode="auto">
            <a:xfrm>
              <a:off x="4416" y="120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1</a:t>
              </a:r>
            </a:p>
          </p:txBody>
        </p:sp>
      </p:grpSp>
      <p:sp>
        <p:nvSpPr>
          <p:cNvPr id="96265" name="Oval 9"/>
          <p:cNvSpPr>
            <a:spLocks noChangeArrowheads="1"/>
          </p:cNvSpPr>
          <p:nvPr/>
        </p:nvSpPr>
        <p:spPr bwMode="auto">
          <a:xfrm>
            <a:off x="161925" y="4722813"/>
            <a:ext cx="2133600" cy="7620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657600" y="4722813"/>
          <a:ext cx="2241550" cy="187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6" imgW="469696" imgH="393529" progId="Equation.DSMT4">
                  <p:embed/>
                </p:oleObj>
              </mc:Choice>
              <mc:Fallback>
                <p:oleObj name="Equation" r:id="rId6" imgW="469696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22813"/>
                        <a:ext cx="2241550" cy="187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2"/>
          <p:cNvSpPr txBox="1">
            <a:spLocks noChangeArrowheads="1"/>
          </p:cNvSpPr>
          <p:nvPr/>
        </p:nvSpPr>
        <p:spPr bwMode="auto">
          <a:xfrm>
            <a:off x="5262563" y="0"/>
            <a:ext cx="3952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>
                <a:latin typeface="Calibri" pitchFamily="34" charset="0"/>
              </a:rPr>
              <a:t>Checkpoint</a:t>
            </a:r>
            <a:br>
              <a:rPr lang="en-US" sz="3200">
                <a:latin typeface="Calibri" pitchFamily="34" charset="0"/>
              </a:rPr>
            </a:br>
            <a:r>
              <a:rPr lang="en-US" sz="3200">
                <a:latin typeface="Calibri" pitchFamily="34" charset="0"/>
              </a:rPr>
              <a:t>Cylindrical Resistors 1</a:t>
            </a:r>
          </a:p>
        </p:txBody>
      </p:sp>
      <p:pic>
        <p:nvPicPr>
          <p:cNvPr id="4103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288925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25146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mtClean="0"/>
              <a:t>Practice…</a:t>
            </a:r>
          </a:p>
          <a:p>
            <a:pPr lvl="1" eaLnBrk="1" hangingPunct="1"/>
            <a:r>
              <a:rPr lang="en-US" smtClean="0"/>
              <a:t>Calculate I when </a:t>
            </a:r>
            <a:r>
              <a:rPr lang="en-US" smtClean="0">
                <a:latin typeface="Symbol" pitchFamily="18" charset="2"/>
              </a:rPr>
              <a:t>e</a:t>
            </a:r>
            <a:r>
              <a:rPr lang="en-US" smtClean="0"/>
              <a:t>=24 Volts and R = 8 </a:t>
            </a:r>
            <a:r>
              <a:rPr lang="en-US" smtClean="0">
                <a:latin typeface="Symbol" pitchFamily="18" charset="2"/>
              </a:rPr>
              <a:t>W</a:t>
            </a:r>
          </a:p>
          <a:p>
            <a:pPr lvl="1" eaLnBrk="1" hangingPunct="1"/>
            <a:r>
              <a:rPr lang="en-US" smtClean="0"/>
              <a:t>Ohm’s Law: V =IR</a:t>
            </a:r>
            <a:endParaRPr lang="en-US" smtClean="0">
              <a:latin typeface="Symbol" pitchFamily="18" charset="2"/>
            </a:endParaRP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rgbClr val="FFFFFF"/>
                </a:solidFill>
              </a:rPr>
              <a:t>Simple Circuit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6553200" y="2209800"/>
            <a:ext cx="15875" cy="477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557963" y="1535113"/>
            <a:ext cx="1595437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8143875" y="1544638"/>
            <a:ext cx="9525" cy="284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6553200" y="2678113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229600" y="1916113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Calibri" pitchFamily="34" charset="0"/>
              </a:rPr>
              <a:t>R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943600" y="16764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Symbol" pitchFamily="18" charset="2"/>
              </a:rPr>
              <a:t>e</a:t>
            </a:r>
          </a:p>
        </p:txBody>
      </p:sp>
      <p:sp>
        <p:nvSpPr>
          <p:cNvPr id="97290" name="Line 10"/>
          <p:cNvSpPr>
            <a:spLocks noChangeShapeType="1"/>
          </p:cNvSpPr>
          <p:nvPr/>
        </p:nvSpPr>
        <p:spPr bwMode="auto">
          <a:xfrm flipV="1">
            <a:off x="6553200" y="1524000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1" name="Line 11"/>
          <p:cNvSpPr>
            <a:spLocks noChangeShapeType="1"/>
          </p:cNvSpPr>
          <p:nvPr/>
        </p:nvSpPr>
        <p:spPr bwMode="auto">
          <a:xfrm>
            <a:off x="6553200" y="1535113"/>
            <a:ext cx="16002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2" name="Line 12"/>
          <p:cNvSpPr>
            <a:spLocks noChangeShapeType="1"/>
          </p:cNvSpPr>
          <p:nvPr/>
        </p:nvSpPr>
        <p:spPr bwMode="auto">
          <a:xfrm>
            <a:off x="8140700" y="1528763"/>
            <a:ext cx="0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3" name="Line 13"/>
          <p:cNvSpPr>
            <a:spLocks noChangeShapeType="1"/>
          </p:cNvSpPr>
          <p:nvPr/>
        </p:nvSpPr>
        <p:spPr bwMode="auto">
          <a:xfrm>
            <a:off x="6572250" y="2189163"/>
            <a:ext cx="0" cy="48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4" name="Line 14"/>
          <p:cNvSpPr>
            <a:spLocks noChangeShapeType="1"/>
          </p:cNvSpPr>
          <p:nvPr/>
        </p:nvSpPr>
        <p:spPr bwMode="auto">
          <a:xfrm>
            <a:off x="6553200" y="2678113"/>
            <a:ext cx="1600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Line 15"/>
          <p:cNvSpPr>
            <a:spLocks noChangeShapeType="1"/>
          </p:cNvSpPr>
          <p:nvPr/>
        </p:nvSpPr>
        <p:spPr bwMode="auto">
          <a:xfrm flipV="1">
            <a:off x="8140700" y="2443163"/>
            <a:ext cx="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7239000" y="1535113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246938" y="1066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I</a:t>
            </a:r>
          </a:p>
        </p:txBody>
      </p:sp>
      <p:sp>
        <p:nvSpPr>
          <p:cNvPr id="5138" name="Line 19"/>
          <p:cNvSpPr>
            <a:spLocks noChangeShapeType="1"/>
          </p:cNvSpPr>
          <p:nvPr/>
        </p:nvSpPr>
        <p:spPr bwMode="auto">
          <a:xfrm flipH="1">
            <a:off x="7315200" y="2678113"/>
            <a:ext cx="304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Text Box 20"/>
          <p:cNvSpPr txBox="1">
            <a:spLocks noChangeArrowheads="1"/>
          </p:cNvSpPr>
          <p:nvPr/>
        </p:nvSpPr>
        <p:spPr bwMode="auto">
          <a:xfrm>
            <a:off x="7399338" y="229711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I</a:t>
            </a:r>
          </a:p>
        </p:txBody>
      </p:sp>
      <p:grpSp>
        <p:nvGrpSpPr>
          <p:cNvPr id="5140" name="Group 21"/>
          <p:cNvGrpSpPr>
            <a:grpSpLocks/>
          </p:cNvGrpSpPr>
          <p:nvPr/>
        </p:nvGrpSpPr>
        <p:grpSpPr bwMode="auto">
          <a:xfrm>
            <a:off x="6315075" y="2047875"/>
            <a:ext cx="508000" cy="136525"/>
            <a:chOff x="1060" y="360"/>
            <a:chExt cx="284" cy="76"/>
          </a:xfrm>
        </p:grpSpPr>
        <p:sp>
          <p:nvSpPr>
            <p:cNvPr id="5150" name="Rectangle 22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51" name="Line 23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2" name="Line 24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Line 25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Line 26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1" name="Group 27"/>
          <p:cNvGrpSpPr>
            <a:grpSpLocks/>
          </p:cNvGrpSpPr>
          <p:nvPr/>
        </p:nvGrpSpPr>
        <p:grpSpPr bwMode="auto">
          <a:xfrm rot="16200000" flipH="1">
            <a:off x="7843044" y="2032794"/>
            <a:ext cx="593725" cy="182563"/>
            <a:chOff x="1536" y="336"/>
            <a:chExt cx="332" cy="102"/>
          </a:xfrm>
        </p:grpSpPr>
        <p:sp>
          <p:nvSpPr>
            <p:cNvPr id="5148" name="Rectangle 28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2" name="WordArt 30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97311" name="Text Box 31"/>
          <p:cNvSpPr txBox="1">
            <a:spLocks noChangeArrowheads="1"/>
          </p:cNvSpPr>
          <p:nvPr/>
        </p:nvSpPr>
        <p:spPr bwMode="auto">
          <a:xfrm>
            <a:off x="1143000" y="43434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Calibri" pitchFamily="34" charset="0"/>
              </a:rPr>
              <a:t>I = V/R</a:t>
            </a:r>
          </a:p>
        </p:txBody>
      </p: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2362200" y="43434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 </a:t>
            </a:r>
            <a:r>
              <a:rPr lang="en-US" sz="2400">
                <a:latin typeface="Calibri" pitchFamily="34" charset="0"/>
              </a:rPr>
              <a:t>= 3 Amps</a:t>
            </a:r>
          </a:p>
        </p:txBody>
      </p:sp>
      <p:sp>
        <p:nvSpPr>
          <p:cNvPr id="5145" name="Line 4"/>
          <p:cNvSpPr>
            <a:spLocks noChangeShapeType="1"/>
          </p:cNvSpPr>
          <p:nvPr/>
        </p:nvSpPr>
        <p:spPr bwMode="auto">
          <a:xfrm>
            <a:off x="6553200" y="1524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8026400" y="2552700"/>
            <a:ext cx="228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97292" idx="0"/>
          </p:cNvCxnSpPr>
          <p:nvPr/>
        </p:nvCxnSpPr>
        <p:spPr>
          <a:xfrm rot="16200000" flipH="1">
            <a:off x="7997031" y="1672432"/>
            <a:ext cx="300037" cy="127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build="p" bldLvl="2" autoUpdateAnimBg="0"/>
      <p:bldP spid="97290" grpId="0" animBg="1"/>
      <p:bldP spid="97291" grpId="0" animBg="1"/>
      <p:bldP spid="97292" grpId="0" animBg="1"/>
      <p:bldP spid="97293" grpId="0" animBg="1"/>
      <p:bldP spid="97294" grpId="0" animBg="1"/>
      <p:bldP spid="97295" grpId="0" animBg="1"/>
      <p:bldP spid="97311" grpId="0"/>
      <p:bldP spid="973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2840038"/>
            <a:ext cx="6400800" cy="39417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3600" smtClean="0"/>
              <a:t>Compare I</a:t>
            </a:r>
            <a:r>
              <a:rPr lang="en-US" sz="3600" baseline="-25000" smtClean="0"/>
              <a:t>1</a:t>
            </a:r>
            <a:r>
              <a:rPr lang="en-US" sz="3600" smtClean="0"/>
              <a:t> the current through R</a:t>
            </a:r>
            <a:r>
              <a:rPr lang="en-US" sz="3600" baseline="-25000" smtClean="0"/>
              <a:t>1</a:t>
            </a:r>
            <a:r>
              <a:rPr lang="en-US" sz="3600" smtClean="0"/>
              <a:t>, with I</a:t>
            </a:r>
            <a:r>
              <a:rPr lang="en-US" sz="3600" baseline="-25000" smtClean="0"/>
              <a:t>10</a:t>
            </a:r>
            <a:r>
              <a:rPr lang="en-US" sz="3600" smtClean="0"/>
              <a:t> the current through R</a:t>
            </a:r>
            <a:r>
              <a:rPr lang="en-US" sz="3600" baseline="-25000" smtClean="0"/>
              <a:t>10</a:t>
            </a:r>
            <a:r>
              <a:rPr lang="en-US" sz="3600" smtClean="0"/>
              <a:t>.</a:t>
            </a:r>
            <a:endParaRPr lang="en-US" sz="2000" smtClean="0"/>
          </a:p>
          <a:p>
            <a:pPr marL="1409700" lvl="2" indent="-609600" eaLnBrk="1" hangingPunct="1">
              <a:lnSpc>
                <a:spcPct val="90000"/>
              </a:lnSpc>
              <a:spcBef>
                <a:spcPct val="80000"/>
              </a:spcBef>
              <a:buFontTx/>
              <a:buAutoNum type="arabicPeriod"/>
            </a:pPr>
            <a:r>
              <a:rPr lang="en-US" sz="2800" smtClean="0">
                <a:solidFill>
                  <a:srgbClr val="0070C0"/>
                </a:solidFill>
              </a:rPr>
              <a:t>I</a:t>
            </a:r>
            <a:r>
              <a:rPr lang="en-US" sz="2800" baseline="-25000" smtClean="0">
                <a:solidFill>
                  <a:srgbClr val="0070C0"/>
                </a:solidFill>
              </a:rPr>
              <a:t>1 </a:t>
            </a:r>
            <a:r>
              <a:rPr lang="en-US" sz="2800" smtClean="0">
                <a:solidFill>
                  <a:srgbClr val="0070C0"/>
                </a:solidFill>
              </a:rPr>
              <a:t>&lt; I</a:t>
            </a:r>
            <a:r>
              <a:rPr lang="en-US" sz="2800" baseline="-25000" smtClean="0">
                <a:solidFill>
                  <a:srgbClr val="0070C0"/>
                </a:solidFill>
              </a:rPr>
              <a:t>10</a:t>
            </a:r>
          </a:p>
          <a:p>
            <a:pPr marL="1409700" lvl="2" indent="-609600" eaLnBrk="1" hangingPunct="1">
              <a:lnSpc>
                <a:spcPct val="90000"/>
              </a:lnSpc>
              <a:spcBef>
                <a:spcPct val="80000"/>
              </a:spcBef>
              <a:buFontTx/>
              <a:buAutoNum type="arabicPeriod"/>
            </a:pPr>
            <a:r>
              <a:rPr lang="en-US" sz="2800" smtClean="0">
                <a:solidFill>
                  <a:srgbClr val="0070C0"/>
                </a:solidFill>
              </a:rPr>
              <a:t>I</a:t>
            </a:r>
            <a:r>
              <a:rPr lang="en-US" sz="2800" baseline="-25000" smtClean="0">
                <a:solidFill>
                  <a:srgbClr val="0070C0"/>
                </a:solidFill>
              </a:rPr>
              <a:t>1 </a:t>
            </a:r>
            <a:r>
              <a:rPr lang="en-US" sz="2800" smtClean="0">
                <a:solidFill>
                  <a:srgbClr val="0070C0"/>
                </a:solidFill>
              </a:rPr>
              <a:t>= I</a:t>
            </a:r>
            <a:r>
              <a:rPr lang="en-US" sz="2800" baseline="-25000" smtClean="0">
                <a:solidFill>
                  <a:srgbClr val="0070C0"/>
                </a:solidFill>
              </a:rPr>
              <a:t>10</a:t>
            </a:r>
          </a:p>
          <a:p>
            <a:pPr marL="1409700" lvl="2" indent="-609600" eaLnBrk="1" hangingPunct="1">
              <a:lnSpc>
                <a:spcPct val="90000"/>
              </a:lnSpc>
              <a:spcBef>
                <a:spcPct val="80000"/>
              </a:spcBef>
              <a:buFontTx/>
              <a:buAutoNum type="arabicPeriod"/>
            </a:pPr>
            <a:r>
              <a:rPr lang="en-US" sz="2800" smtClean="0">
                <a:solidFill>
                  <a:srgbClr val="0070C0"/>
                </a:solidFill>
              </a:rPr>
              <a:t>I</a:t>
            </a:r>
            <a:r>
              <a:rPr lang="en-US" sz="2800" baseline="-25000" smtClean="0">
                <a:solidFill>
                  <a:srgbClr val="0070C0"/>
                </a:solidFill>
              </a:rPr>
              <a:t>1 </a:t>
            </a:r>
            <a:r>
              <a:rPr lang="en-US" sz="2800" smtClean="0">
                <a:solidFill>
                  <a:srgbClr val="0070C0"/>
                </a:solidFill>
              </a:rPr>
              <a:t>&gt; I</a:t>
            </a:r>
            <a:r>
              <a:rPr lang="en-US" sz="2800" baseline="-25000" smtClean="0">
                <a:solidFill>
                  <a:srgbClr val="0070C0"/>
                </a:solidFill>
              </a:rPr>
              <a:t>10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1481138" y="5257800"/>
            <a:ext cx="1447800" cy="7620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6148" name="Group 31"/>
          <p:cNvGrpSpPr>
            <a:grpSpLocks/>
          </p:cNvGrpSpPr>
          <p:nvPr/>
        </p:nvGrpSpPr>
        <p:grpSpPr bwMode="auto">
          <a:xfrm>
            <a:off x="6429375" y="3124200"/>
            <a:ext cx="2590800" cy="1524000"/>
            <a:chOff x="6248400" y="228600"/>
            <a:chExt cx="2590800" cy="1524000"/>
          </a:xfrm>
        </p:grpSpPr>
        <p:grpSp>
          <p:nvGrpSpPr>
            <p:cNvPr id="6153" name="Group 36"/>
            <p:cNvGrpSpPr>
              <a:grpSpLocks/>
            </p:cNvGrpSpPr>
            <p:nvPr/>
          </p:nvGrpSpPr>
          <p:grpSpPr bwMode="auto">
            <a:xfrm>
              <a:off x="6248400" y="228600"/>
              <a:ext cx="2590800" cy="1524000"/>
              <a:chOff x="3936" y="432"/>
              <a:chExt cx="1632" cy="960"/>
            </a:xfrm>
          </p:grpSpPr>
          <p:sp>
            <p:nvSpPr>
              <p:cNvPr id="6156" name="Text Box 12"/>
              <p:cNvSpPr txBox="1">
                <a:spLocks noChangeArrowheads="1"/>
              </p:cNvSpPr>
              <p:nvPr/>
            </p:nvSpPr>
            <p:spPr bwMode="auto">
              <a:xfrm>
                <a:off x="4992" y="576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R</a:t>
                </a:r>
                <a:r>
                  <a:rPr lang="en-US" sz="1400" baseline="-25000">
                    <a:latin typeface="Times New Roman" pitchFamily="18" charset="0"/>
                  </a:rPr>
                  <a:t>1</a:t>
                </a:r>
                <a:r>
                  <a:rPr lang="en-US" sz="1400">
                    <a:latin typeface="Times New Roman" pitchFamily="18" charset="0"/>
                  </a:rPr>
                  <a:t>=1</a:t>
                </a:r>
                <a:r>
                  <a:rPr lang="en-US" sz="1400">
                    <a:latin typeface="Symbol" pitchFamily="18" charset="2"/>
                  </a:rPr>
                  <a:t>W</a:t>
                </a:r>
                <a:endParaRPr lang="en-US" sz="1400">
                  <a:latin typeface="Times New Roman" pitchFamily="18" charset="0"/>
                </a:endParaRPr>
              </a:p>
            </p:txBody>
          </p:sp>
          <p:grpSp>
            <p:nvGrpSpPr>
              <p:cNvPr id="6157" name="Group 35"/>
              <p:cNvGrpSpPr>
                <a:grpSpLocks/>
              </p:cNvGrpSpPr>
              <p:nvPr/>
            </p:nvGrpSpPr>
            <p:grpSpPr bwMode="auto">
              <a:xfrm>
                <a:off x="3936" y="432"/>
                <a:ext cx="1632" cy="960"/>
                <a:chOff x="3936" y="432"/>
                <a:chExt cx="1632" cy="960"/>
              </a:xfrm>
            </p:grpSpPr>
            <p:grpSp>
              <p:nvGrpSpPr>
                <p:cNvPr id="6158" name="Group 34"/>
                <p:cNvGrpSpPr>
                  <a:grpSpLocks/>
                </p:cNvGrpSpPr>
                <p:nvPr/>
              </p:nvGrpSpPr>
              <p:grpSpPr bwMode="auto">
                <a:xfrm>
                  <a:off x="3936" y="432"/>
                  <a:ext cx="1110" cy="960"/>
                  <a:chOff x="3936" y="432"/>
                  <a:chExt cx="1110" cy="960"/>
                </a:xfrm>
              </p:grpSpPr>
              <p:sp>
                <p:nvSpPr>
                  <p:cNvPr id="6160" name="Line 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70" y="432"/>
                    <a:ext cx="3" cy="9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161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4128" y="874"/>
                    <a:ext cx="284" cy="76"/>
                    <a:chOff x="1060" y="360"/>
                    <a:chExt cx="284" cy="76"/>
                  </a:xfrm>
                </p:grpSpPr>
                <p:sp>
                  <p:nvSpPr>
                    <p:cNvPr id="6172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0" y="364"/>
                      <a:ext cx="284" cy="7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6173" name="Line 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80" y="360"/>
                      <a:ext cx="24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74" name="Line 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384"/>
                      <a:ext cx="9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75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80" y="408"/>
                      <a:ext cx="24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76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432"/>
                      <a:ext cx="9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162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272" y="1392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3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816"/>
                    <a:ext cx="288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2800">
                        <a:latin typeface="Symbol" pitchFamily="18" charset="2"/>
                      </a:rPr>
                      <a:t>e</a:t>
                    </a:r>
                    <a:r>
                      <a:rPr lang="en-US" sz="1400" baseline="-25000">
                        <a:latin typeface="Times New Roman" pitchFamily="18" charset="0"/>
                      </a:rPr>
                      <a:t>0</a:t>
                    </a:r>
                  </a:p>
                </p:txBody>
              </p:sp>
              <p:sp>
                <p:nvSpPr>
                  <p:cNvPr id="6164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272" y="432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5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92" y="432"/>
                    <a:ext cx="3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166" name="Group 16"/>
                  <p:cNvGrpSpPr>
                    <a:grpSpLocks/>
                  </p:cNvGrpSpPr>
                  <p:nvPr/>
                </p:nvGrpSpPr>
                <p:grpSpPr bwMode="auto">
                  <a:xfrm rot="5400000" flipH="1">
                    <a:off x="4868" y="652"/>
                    <a:ext cx="253" cy="102"/>
                    <a:chOff x="1536" y="336"/>
                    <a:chExt cx="332" cy="102"/>
                  </a:xfrm>
                </p:grpSpPr>
                <p:sp>
                  <p:nvSpPr>
                    <p:cNvPr id="6170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0" y="336"/>
                      <a:ext cx="326" cy="1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6171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1536" y="340"/>
                      <a:ext cx="332" cy="96"/>
                    </a:xfrm>
                    <a:custGeom>
                      <a:avLst/>
                      <a:gdLst>
                        <a:gd name="T0" fmla="*/ 0 w 332"/>
                        <a:gd name="T1" fmla="*/ 48 h 96"/>
                        <a:gd name="T2" fmla="*/ 27 w 332"/>
                        <a:gd name="T3" fmla="*/ 96 h 96"/>
                        <a:gd name="T4" fmla="*/ 82 w 332"/>
                        <a:gd name="T5" fmla="*/ 0 h 96"/>
                        <a:gd name="T6" fmla="*/ 137 w 332"/>
                        <a:gd name="T7" fmla="*/ 96 h 96"/>
                        <a:gd name="T8" fmla="*/ 193 w 332"/>
                        <a:gd name="T9" fmla="*/ 0 h 96"/>
                        <a:gd name="T10" fmla="*/ 249 w 332"/>
                        <a:gd name="T11" fmla="*/ 96 h 96"/>
                        <a:gd name="T12" fmla="*/ 304 w 332"/>
                        <a:gd name="T13" fmla="*/ 0 h 96"/>
                        <a:gd name="T14" fmla="*/ 332 w 332"/>
                        <a:gd name="T15" fmla="*/ 48 h 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32"/>
                        <a:gd name="T25" fmla="*/ 0 h 96"/>
                        <a:gd name="T26" fmla="*/ 332 w 332"/>
                        <a:gd name="T27" fmla="*/ 96 h 9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32" h="96">
                          <a:moveTo>
                            <a:pt x="0" y="48"/>
                          </a:moveTo>
                          <a:lnTo>
                            <a:pt x="27" y="96"/>
                          </a:lnTo>
                          <a:lnTo>
                            <a:pt x="82" y="0"/>
                          </a:lnTo>
                          <a:lnTo>
                            <a:pt x="137" y="96"/>
                          </a:lnTo>
                          <a:lnTo>
                            <a:pt x="193" y="0"/>
                          </a:lnTo>
                          <a:lnTo>
                            <a:pt x="249" y="96"/>
                          </a:lnTo>
                          <a:lnTo>
                            <a:pt x="304" y="0"/>
                          </a:lnTo>
                          <a:lnTo>
                            <a:pt x="332" y="4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67" name="Group 19"/>
                  <p:cNvGrpSpPr>
                    <a:grpSpLocks/>
                  </p:cNvGrpSpPr>
                  <p:nvPr/>
                </p:nvGrpSpPr>
                <p:grpSpPr bwMode="auto">
                  <a:xfrm rot="5400000" flipH="1">
                    <a:off x="4868" y="1036"/>
                    <a:ext cx="253" cy="102"/>
                    <a:chOff x="1536" y="336"/>
                    <a:chExt cx="332" cy="102"/>
                  </a:xfrm>
                </p:grpSpPr>
                <p:sp>
                  <p:nvSpPr>
                    <p:cNvPr id="6168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0" y="336"/>
                      <a:ext cx="326" cy="1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6169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536" y="340"/>
                      <a:ext cx="332" cy="96"/>
                    </a:xfrm>
                    <a:custGeom>
                      <a:avLst/>
                      <a:gdLst>
                        <a:gd name="T0" fmla="*/ 0 w 332"/>
                        <a:gd name="T1" fmla="*/ 48 h 96"/>
                        <a:gd name="T2" fmla="*/ 27 w 332"/>
                        <a:gd name="T3" fmla="*/ 96 h 96"/>
                        <a:gd name="T4" fmla="*/ 82 w 332"/>
                        <a:gd name="T5" fmla="*/ 0 h 96"/>
                        <a:gd name="T6" fmla="*/ 137 w 332"/>
                        <a:gd name="T7" fmla="*/ 96 h 96"/>
                        <a:gd name="T8" fmla="*/ 193 w 332"/>
                        <a:gd name="T9" fmla="*/ 0 h 96"/>
                        <a:gd name="T10" fmla="*/ 249 w 332"/>
                        <a:gd name="T11" fmla="*/ 96 h 96"/>
                        <a:gd name="T12" fmla="*/ 304 w 332"/>
                        <a:gd name="T13" fmla="*/ 0 h 96"/>
                        <a:gd name="T14" fmla="*/ 332 w 332"/>
                        <a:gd name="T15" fmla="*/ 48 h 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32"/>
                        <a:gd name="T25" fmla="*/ 0 h 96"/>
                        <a:gd name="T26" fmla="*/ 332 w 332"/>
                        <a:gd name="T27" fmla="*/ 96 h 9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32" h="96">
                          <a:moveTo>
                            <a:pt x="0" y="48"/>
                          </a:moveTo>
                          <a:lnTo>
                            <a:pt x="27" y="96"/>
                          </a:lnTo>
                          <a:lnTo>
                            <a:pt x="82" y="0"/>
                          </a:lnTo>
                          <a:lnTo>
                            <a:pt x="137" y="96"/>
                          </a:lnTo>
                          <a:lnTo>
                            <a:pt x="193" y="0"/>
                          </a:lnTo>
                          <a:lnTo>
                            <a:pt x="249" y="96"/>
                          </a:lnTo>
                          <a:lnTo>
                            <a:pt x="304" y="0"/>
                          </a:lnTo>
                          <a:lnTo>
                            <a:pt x="332" y="4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6159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992" y="1008"/>
                  <a:ext cx="5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>
                      <a:latin typeface="Times New Roman" pitchFamily="18" charset="0"/>
                    </a:rPr>
                    <a:t>R</a:t>
                  </a:r>
                  <a:r>
                    <a:rPr lang="en-US" sz="1400" baseline="-25000">
                      <a:latin typeface="Times New Roman" pitchFamily="18" charset="0"/>
                    </a:rPr>
                    <a:t>10</a:t>
                  </a:r>
                  <a:r>
                    <a:rPr lang="en-US" sz="1400">
                      <a:latin typeface="Times New Roman" pitchFamily="18" charset="0"/>
                    </a:rPr>
                    <a:t>=10</a:t>
                  </a:r>
                  <a:r>
                    <a:rPr lang="en-US" sz="1400">
                      <a:latin typeface="Symbol" pitchFamily="18" charset="2"/>
                    </a:rPr>
                    <a:t>W</a:t>
                  </a:r>
                  <a:endParaRPr lang="en-US" sz="1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6154" name="Line 15"/>
            <p:cNvSpPr>
              <a:spLocks noChangeShapeType="1"/>
            </p:cNvSpPr>
            <p:nvPr/>
          </p:nvSpPr>
          <p:spPr bwMode="auto">
            <a:xfrm flipH="1">
              <a:off x="7924800" y="1447800"/>
              <a:ext cx="0" cy="304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15"/>
            <p:cNvSpPr>
              <a:spLocks noChangeShapeType="1"/>
            </p:cNvSpPr>
            <p:nvPr/>
          </p:nvSpPr>
          <p:spPr bwMode="auto">
            <a:xfrm flipH="1">
              <a:off x="7924800" y="8382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Text Box 30"/>
          <p:cNvSpPr txBox="1">
            <a:spLocks noChangeArrowheads="1"/>
          </p:cNvSpPr>
          <p:nvPr/>
        </p:nvSpPr>
        <p:spPr bwMode="auto">
          <a:xfrm>
            <a:off x="3352800" y="4876800"/>
            <a:ext cx="5486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Note: </a:t>
            </a:r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 is the same everywhere in this circuit!</a:t>
            </a:r>
          </a:p>
        </p:txBody>
      </p:sp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57150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Checkpoint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Resistors in Series</a:t>
            </a:r>
          </a:p>
        </p:txBody>
      </p:sp>
      <p:sp>
        <p:nvSpPr>
          <p:cNvPr id="6151" name="AutoShape 33" descr="Student 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2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7800"/>
            <a:ext cx="3609975" cy="270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 autoUpdateAnimBg="0"/>
      <p:bldP spid="3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marL="52388" indent="-52388" algn="l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Compare V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 the voltage across R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, with V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10 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the voltage across R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10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sz="3600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93015883"/>
              </p:ext>
            </p:extLst>
          </p:nvPr>
        </p:nvGraphicFramePr>
        <p:xfrm>
          <a:off x="6562725" y="3962400"/>
          <a:ext cx="25177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725" y="3962400"/>
                        <a:ext cx="25177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2994025" y="1681163"/>
            <a:ext cx="2590800" cy="1524000"/>
            <a:chOff x="6248400" y="228600"/>
            <a:chExt cx="2590800" cy="1524000"/>
          </a:xfrm>
        </p:grpSpPr>
        <p:grpSp>
          <p:nvGrpSpPr>
            <p:cNvPr id="7174" name="Group 36"/>
            <p:cNvGrpSpPr>
              <a:grpSpLocks/>
            </p:cNvGrpSpPr>
            <p:nvPr/>
          </p:nvGrpSpPr>
          <p:grpSpPr bwMode="auto">
            <a:xfrm>
              <a:off x="6248400" y="228600"/>
              <a:ext cx="2590800" cy="1524000"/>
              <a:chOff x="3936" y="432"/>
              <a:chExt cx="1632" cy="960"/>
            </a:xfrm>
          </p:grpSpPr>
          <p:sp>
            <p:nvSpPr>
              <p:cNvPr id="7177" name="Text Box 12"/>
              <p:cNvSpPr txBox="1">
                <a:spLocks noChangeArrowheads="1"/>
              </p:cNvSpPr>
              <p:nvPr/>
            </p:nvSpPr>
            <p:spPr bwMode="auto">
              <a:xfrm>
                <a:off x="4992" y="576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R</a:t>
                </a:r>
                <a:r>
                  <a:rPr lang="en-US" sz="1400" baseline="-25000">
                    <a:latin typeface="Times New Roman" pitchFamily="18" charset="0"/>
                  </a:rPr>
                  <a:t>1</a:t>
                </a:r>
                <a:r>
                  <a:rPr lang="en-US" sz="1400">
                    <a:latin typeface="Times New Roman" pitchFamily="18" charset="0"/>
                  </a:rPr>
                  <a:t>=1</a:t>
                </a:r>
                <a:r>
                  <a:rPr lang="en-US" sz="1400">
                    <a:latin typeface="Symbol" pitchFamily="18" charset="2"/>
                  </a:rPr>
                  <a:t>W</a:t>
                </a:r>
                <a:endParaRPr lang="en-US" sz="1400">
                  <a:latin typeface="Times New Roman" pitchFamily="18" charset="0"/>
                </a:endParaRPr>
              </a:p>
            </p:txBody>
          </p:sp>
          <p:grpSp>
            <p:nvGrpSpPr>
              <p:cNvPr id="7178" name="Group 35"/>
              <p:cNvGrpSpPr>
                <a:grpSpLocks/>
              </p:cNvGrpSpPr>
              <p:nvPr/>
            </p:nvGrpSpPr>
            <p:grpSpPr bwMode="auto">
              <a:xfrm>
                <a:off x="3936" y="432"/>
                <a:ext cx="1632" cy="960"/>
                <a:chOff x="3936" y="432"/>
                <a:chExt cx="1632" cy="960"/>
              </a:xfrm>
            </p:grpSpPr>
            <p:grpSp>
              <p:nvGrpSpPr>
                <p:cNvPr id="7179" name="Group 34"/>
                <p:cNvGrpSpPr>
                  <a:grpSpLocks/>
                </p:cNvGrpSpPr>
                <p:nvPr/>
              </p:nvGrpSpPr>
              <p:grpSpPr bwMode="auto">
                <a:xfrm>
                  <a:off x="3936" y="432"/>
                  <a:ext cx="1114" cy="960"/>
                  <a:chOff x="3936" y="432"/>
                  <a:chExt cx="1114" cy="960"/>
                </a:xfrm>
              </p:grpSpPr>
              <p:sp>
                <p:nvSpPr>
                  <p:cNvPr id="7181" name="Line 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70" y="432"/>
                    <a:ext cx="3" cy="9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182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4128" y="874"/>
                    <a:ext cx="284" cy="76"/>
                    <a:chOff x="1060" y="360"/>
                    <a:chExt cx="284" cy="76"/>
                  </a:xfrm>
                </p:grpSpPr>
                <p:sp>
                  <p:nvSpPr>
                    <p:cNvPr id="7193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0" y="364"/>
                      <a:ext cx="284" cy="7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7194" name="Line 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80" y="360"/>
                      <a:ext cx="24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95" name="Line 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384"/>
                      <a:ext cx="9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96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80" y="408"/>
                      <a:ext cx="24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97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432"/>
                      <a:ext cx="9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183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272" y="1392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4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816"/>
                    <a:ext cx="288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2800">
                        <a:latin typeface="Symbol" pitchFamily="18" charset="2"/>
                      </a:rPr>
                      <a:t>e</a:t>
                    </a:r>
                    <a:r>
                      <a:rPr lang="en-US" sz="1400" baseline="-25000">
                        <a:latin typeface="Times New Roman" pitchFamily="18" charset="0"/>
                      </a:rPr>
                      <a:t>0</a:t>
                    </a:r>
                  </a:p>
                </p:txBody>
              </p:sp>
              <p:sp>
                <p:nvSpPr>
                  <p:cNvPr id="7185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272" y="432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6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92" y="432"/>
                    <a:ext cx="3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187" name="Group 16"/>
                  <p:cNvGrpSpPr>
                    <a:grpSpLocks/>
                  </p:cNvGrpSpPr>
                  <p:nvPr/>
                </p:nvGrpSpPr>
                <p:grpSpPr bwMode="auto">
                  <a:xfrm rot="5400000" flipH="1">
                    <a:off x="4872" y="652"/>
                    <a:ext cx="253" cy="102"/>
                    <a:chOff x="1536" y="336"/>
                    <a:chExt cx="332" cy="102"/>
                  </a:xfrm>
                </p:grpSpPr>
                <p:sp>
                  <p:nvSpPr>
                    <p:cNvPr id="7191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0" y="336"/>
                      <a:ext cx="326" cy="1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7192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1536" y="340"/>
                      <a:ext cx="332" cy="96"/>
                    </a:xfrm>
                    <a:custGeom>
                      <a:avLst/>
                      <a:gdLst>
                        <a:gd name="T0" fmla="*/ 0 w 332"/>
                        <a:gd name="T1" fmla="*/ 48 h 96"/>
                        <a:gd name="T2" fmla="*/ 27 w 332"/>
                        <a:gd name="T3" fmla="*/ 96 h 96"/>
                        <a:gd name="T4" fmla="*/ 82 w 332"/>
                        <a:gd name="T5" fmla="*/ 0 h 96"/>
                        <a:gd name="T6" fmla="*/ 137 w 332"/>
                        <a:gd name="T7" fmla="*/ 96 h 96"/>
                        <a:gd name="T8" fmla="*/ 193 w 332"/>
                        <a:gd name="T9" fmla="*/ 0 h 96"/>
                        <a:gd name="T10" fmla="*/ 249 w 332"/>
                        <a:gd name="T11" fmla="*/ 96 h 96"/>
                        <a:gd name="T12" fmla="*/ 304 w 332"/>
                        <a:gd name="T13" fmla="*/ 0 h 96"/>
                        <a:gd name="T14" fmla="*/ 332 w 332"/>
                        <a:gd name="T15" fmla="*/ 48 h 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32"/>
                        <a:gd name="T25" fmla="*/ 0 h 96"/>
                        <a:gd name="T26" fmla="*/ 332 w 332"/>
                        <a:gd name="T27" fmla="*/ 96 h 9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32" h="96">
                          <a:moveTo>
                            <a:pt x="0" y="48"/>
                          </a:moveTo>
                          <a:lnTo>
                            <a:pt x="27" y="96"/>
                          </a:lnTo>
                          <a:lnTo>
                            <a:pt x="82" y="0"/>
                          </a:lnTo>
                          <a:lnTo>
                            <a:pt x="137" y="96"/>
                          </a:lnTo>
                          <a:lnTo>
                            <a:pt x="193" y="0"/>
                          </a:lnTo>
                          <a:lnTo>
                            <a:pt x="249" y="96"/>
                          </a:lnTo>
                          <a:lnTo>
                            <a:pt x="304" y="0"/>
                          </a:lnTo>
                          <a:lnTo>
                            <a:pt x="332" y="4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7188" name="Group 19"/>
                  <p:cNvGrpSpPr>
                    <a:grpSpLocks/>
                  </p:cNvGrpSpPr>
                  <p:nvPr/>
                </p:nvGrpSpPr>
                <p:grpSpPr bwMode="auto">
                  <a:xfrm rot="5400000" flipH="1">
                    <a:off x="4872" y="1036"/>
                    <a:ext cx="253" cy="102"/>
                    <a:chOff x="1536" y="336"/>
                    <a:chExt cx="332" cy="102"/>
                  </a:xfrm>
                </p:grpSpPr>
                <p:sp>
                  <p:nvSpPr>
                    <p:cNvPr id="7189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0" y="336"/>
                      <a:ext cx="326" cy="1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719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536" y="340"/>
                      <a:ext cx="332" cy="96"/>
                    </a:xfrm>
                    <a:custGeom>
                      <a:avLst/>
                      <a:gdLst>
                        <a:gd name="T0" fmla="*/ 0 w 332"/>
                        <a:gd name="T1" fmla="*/ 48 h 96"/>
                        <a:gd name="T2" fmla="*/ 27 w 332"/>
                        <a:gd name="T3" fmla="*/ 96 h 96"/>
                        <a:gd name="T4" fmla="*/ 82 w 332"/>
                        <a:gd name="T5" fmla="*/ 0 h 96"/>
                        <a:gd name="T6" fmla="*/ 137 w 332"/>
                        <a:gd name="T7" fmla="*/ 96 h 96"/>
                        <a:gd name="T8" fmla="*/ 193 w 332"/>
                        <a:gd name="T9" fmla="*/ 0 h 96"/>
                        <a:gd name="T10" fmla="*/ 249 w 332"/>
                        <a:gd name="T11" fmla="*/ 96 h 96"/>
                        <a:gd name="T12" fmla="*/ 304 w 332"/>
                        <a:gd name="T13" fmla="*/ 0 h 96"/>
                        <a:gd name="T14" fmla="*/ 332 w 332"/>
                        <a:gd name="T15" fmla="*/ 48 h 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32"/>
                        <a:gd name="T25" fmla="*/ 0 h 96"/>
                        <a:gd name="T26" fmla="*/ 332 w 332"/>
                        <a:gd name="T27" fmla="*/ 96 h 9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32" h="96">
                          <a:moveTo>
                            <a:pt x="0" y="48"/>
                          </a:moveTo>
                          <a:lnTo>
                            <a:pt x="27" y="96"/>
                          </a:lnTo>
                          <a:lnTo>
                            <a:pt x="82" y="0"/>
                          </a:lnTo>
                          <a:lnTo>
                            <a:pt x="137" y="96"/>
                          </a:lnTo>
                          <a:lnTo>
                            <a:pt x="193" y="0"/>
                          </a:lnTo>
                          <a:lnTo>
                            <a:pt x="249" y="96"/>
                          </a:lnTo>
                          <a:lnTo>
                            <a:pt x="304" y="0"/>
                          </a:lnTo>
                          <a:lnTo>
                            <a:pt x="332" y="4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718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992" y="1008"/>
                  <a:ext cx="5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>
                      <a:latin typeface="Times New Roman" pitchFamily="18" charset="0"/>
                    </a:rPr>
                    <a:t>R</a:t>
                  </a:r>
                  <a:r>
                    <a:rPr lang="en-US" sz="1400" baseline="-25000">
                      <a:latin typeface="Times New Roman" pitchFamily="18" charset="0"/>
                    </a:rPr>
                    <a:t>10</a:t>
                  </a:r>
                  <a:r>
                    <a:rPr lang="en-US" sz="1400">
                      <a:latin typeface="Times New Roman" pitchFamily="18" charset="0"/>
                    </a:rPr>
                    <a:t>=10</a:t>
                  </a:r>
                  <a:r>
                    <a:rPr lang="en-US" sz="1400">
                      <a:latin typeface="Symbol" pitchFamily="18" charset="2"/>
                    </a:rPr>
                    <a:t>W</a:t>
                  </a:r>
                  <a:endParaRPr lang="en-US" sz="1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7175" name="Line 15"/>
            <p:cNvSpPr>
              <a:spLocks noChangeShapeType="1"/>
            </p:cNvSpPr>
            <p:nvPr/>
          </p:nvSpPr>
          <p:spPr bwMode="auto">
            <a:xfrm flipH="1">
              <a:off x="7924800" y="1447800"/>
              <a:ext cx="0" cy="304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15"/>
            <p:cNvSpPr>
              <a:spLocks noChangeShapeType="1"/>
            </p:cNvSpPr>
            <p:nvPr/>
          </p:nvSpPr>
          <p:spPr bwMode="auto">
            <a:xfrm flipH="1">
              <a:off x="7924800" y="8382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V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&gt;V</a:t>
            </a:r>
            <a:r>
              <a:rPr lang="en-US" baseline="-25000" smtClean="0">
                <a:latin typeface="Times New Roman" pitchFamily="18" charset="0"/>
              </a:rPr>
              <a:t>10	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V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=V</a:t>
            </a:r>
            <a:r>
              <a:rPr lang="en-US" baseline="-25000" smtClean="0">
                <a:latin typeface="Times New Roman" pitchFamily="18" charset="0"/>
              </a:rPr>
              <a:t>10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V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&lt; V</a:t>
            </a:r>
            <a:r>
              <a:rPr lang="en-US" baseline="-25000" smtClean="0">
                <a:latin typeface="Times New Roman" pitchFamily="18" charset="0"/>
              </a:rPr>
              <a:t>10</a:t>
            </a:r>
            <a:endParaRPr lang="en-US" smtClean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marL="52388" indent="-52388" algn="l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Compare V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 the voltage across R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, with V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10 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the voltage across R</a:t>
            </a:r>
            <a:r>
              <a:rPr lang="en-US" sz="3600" baseline="-25000" dirty="0" smtClean="0">
                <a:solidFill>
                  <a:schemeClr val="tx2"/>
                </a:solidFill>
                <a:latin typeface="+mn-lt"/>
              </a:rPr>
              <a:t>10</a:t>
            </a:r>
            <a:r>
              <a:rPr lang="en-US" sz="3600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sz="3600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43935512"/>
              </p:ext>
            </p:extLst>
          </p:nvPr>
        </p:nvGraphicFramePr>
        <p:xfrm>
          <a:off x="6562725" y="3962400"/>
          <a:ext cx="25177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725" y="3962400"/>
                        <a:ext cx="25177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2994025" y="1681163"/>
            <a:ext cx="2590800" cy="1524000"/>
            <a:chOff x="6248400" y="228600"/>
            <a:chExt cx="2590800" cy="1524000"/>
          </a:xfrm>
        </p:grpSpPr>
        <p:grpSp>
          <p:nvGrpSpPr>
            <p:cNvPr id="8200" name="Group 36"/>
            <p:cNvGrpSpPr>
              <a:grpSpLocks/>
            </p:cNvGrpSpPr>
            <p:nvPr/>
          </p:nvGrpSpPr>
          <p:grpSpPr bwMode="auto">
            <a:xfrm>
              <a:off x="6248400" y="228600"/>
              <a:ext cx="2590800" cy="1524000"/>
              <a:chOff x="3936" y="432"/>
              <a:chExt cx="1632" cy="960"/>
            </a:xfrm>
          </p:grpSpPr>
          <p:sp>
            <p:nvSpPr>
              <p:cNvPr id="8203" name="Text Box 12"/>
              <p:cNvSpPr txBox="1">
                <a:spLocks noChangeArrowheads="1"/>
              </p:cNvSpPr>
              <p:nvPr/>
            </p:nvSpPr>
            <p:spPr bwMode="auto">
              <a:xfrm>
                <a:off x="4992" y="576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R</a:t>
                </a:r>
                <a:r>
                  <a:rPr lang="en-US" sz="1400" baseline="-25000">
                    <a:latin typeface="Times New Roman" pitchFamily="18" charset="0"/>
                  </a:rPr>
                  <a:t>1</a:t>
                </a:r>
                <a:r>
                  <a:rPr lang="en-US" sz="1400">
                    <a:latin typeface="Times New Roman" pitchFamily="18" charset="0"/>
                  </a:rPr>
                  <a:t>=1</a:t>
                </a:r>
                <a:r>
                  <a:rPr lang="en-US" sz="1400">
                    <a:latin typeface="Symbol" pitchFamily="18" charset="2"/>
                  </a:rPr>
                  <a:t>W</a:t>
                </a:r>
                <a:endParaRPr lang="en-US" sz="1400">
                  <a:latin typeface="Times New Roman" pitchFamily="18" charset="0"/>
                </a:endParaRPr>
              </a:p>
            </p:txBody>
          </p:sp>
          <p:grpSp>
            <p:nvGrpSpPr>
              <p:cNvPr id="8204" name="Group 35"/>
              <p:cNvGrpSpPr>
                <a:grpSpLocks/>
              </p:cNvGrpSpPr>
              <p:nvPr/>
            </p:nvGrpSpPr>
            <p:grpSpPr bwMode="auto">
              <a:xfrm>
                <a:off x="3936" y="432"/>
                <a:ext cx="1632" cy="960"/>
                <a:chOff x="3936" y="432"/>
                <a:chExt cx="1632" cy="960"/>
              </a:xfrm>
            </p:grpSpPr>
            <p:grpSp>
              <p:nvGrpSpPr>
                <p:cNvPr id="8205" name="Group 34"/>
                <p:cNvGrpSpPr>
                  <a:grpSpLocks/>
                </p:cNvGrpSpPr>
                <p:nvPr/>
              </p:nvGrpSpPr>
              <p:grpSpPr bwMode="auto">
                <a:xfrm>
                  <a:off x="3936" y="432"/>
                  <a:ext cx="1114" cy="960"/>
                  <a:chOff x="3936" y="432"/>
                  <a:chExt cx="1114" cy="960"/>
                </a:xfrm>
              </p:grpSpPr>
              <p:sp>
                <p:nvSpPr>
                  <p:cNvPr id="8207" name="Line 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70" y="432"/>
                    <a:ext cx="3" cy="9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8208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4128" y="874"/>
                    <a:ext cx="284" cy="76"/>
                    <a:chOff x="1060" y="360"/>
                    <a:chExt cx="284" cy="76"/>
                  </a:xfrm>
                </p:grpSpPr>
                <p:sp>
                  <p:nvSpPr>
                    <p:cNvPr id="8219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0" y="364"/>
                      <a:ext cx="284" cy="7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8220" name="Line 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80" y="360"/>
                      <a:ext cx="24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1" name="Line 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384"/>
                      <a:ext cx="9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2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80" y="408"/>
                      <a:ext cx="24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3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432"/>
                      <a:ext cx="96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820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272" y="1392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0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816"/>
                    <a:ext cx="288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2800">
                        <a:latin typeface="Symbol" pitchFamily="18" charset="2"/>
                      </a:rPr>
                      <a:t>e</a:t>
                    </a:r>
                    <a:r>
                      <a:rPr lang="en-US" sz="1400" baseline="-25000">
                        <a:latin typeface="Times New Roman" pitchFamily="18" charset="0"/>
                      </a:rPr>
                      <a:t>0</a:t>
                    </a:r>
                  </a:p>
                </p:txBody>
              </p:sp>
              <p:sp>
                <p:nvSpPr>
                  <p:cNvPr id="8211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272" y="432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2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92" y="432"/>
                    <a:ext cx="3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8213" name="Group 16"/>
                  <p:cNvGrpSpPr>
                    <a:grpSpLocks/>
                  </p:cNvGrpSpPr>
                  <p:nvPr/>
                </p:nvGrpSpPr>
                <p:grpSpPr bwMode="auto">
                  <a:xfrm rot="5400000" flipH="1">
                    <a:off x="4872" y="652"/>
                    <a:ext cx="253" cy="102"/>
                    <a:chOff x="1536" y="336"/>
                    <a:chExt cx="332" cy="102"/>
                  </a:xfrm>
                </p:grpSpPr>
                <p:sp>
                  <p:nvSpPr>
                    <p:cNvPr id="8217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0" y="336"/>
                      <a:ext cx="326" cy="1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8218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1536" y="340"/>
                      <a:ext cx="332" cy="96"/>
                    </a:xfrm>
                    <a:custGeom>
                      <a:avLst/>
                      <a:gdLst>
                        <a:gd name="T0" fmla="*/ 0 w 332"/>
                        <a:gd name="T1" fmla="*/ 48 h 96"/>
                        <a:gd name="T2" fmla="*/ 27 w 332"/>
                        <a:gd name="T3" fmla="*/ 96 h 96"/>
                        <a:gd name="T4" fmla="*/ 82 w 332"/>
                        <a:gd name="T5" fmla="*/ 0 h 96"/>
                        <a:gd name="T6" fmla="*/ 137 w 332"/>
                        <a:gd name="T7" fmla="*/ 96 h 96"/>
                        <a:gd name="T8" fmla="*/ 193 w 332"/>
                        <a:gd name="T9" fmla="*/ 0 h 96"/>
                        <a:gd name="T10" fmla="*/ 249 w 332"/>
                        <a:gd name="T11" fmla="*/ 96 h 96"/>
                        <a:gd name="T12" fmla="*/ 304 w 332"/>
                        <a:gd name="T13" fmla="*/ 0 h 96"/>
                        <a:gd name="T14" fmla="*/ 332 w 332"/>
                        <a:gd name="T15" fmla="*/ 48 h 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32"/>
                        <a:gd name="T25" fmla="*/ 0 h 96"/>
                        <a:gd name="T26" fmla="*/ 332 w 332"/>
                        <a:gd name="T27" fmla="*/ 96 h 9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32" h="96">
                          <a:moveTo>
                            <a:pt x="0" y="48"/>
                          </a:moveTo>
                          <a:lnTo>
                            <a:pt x="27" y="96"/>
                          </a:lnTo>
                          <a:lnTo>
                            <a:pt x="82" y="0"/>
                          </a:lnTo>
                          <a:lnTo>
                            <a:pt x="137" y="96"/>
                          </a:lnTo>
                          <a:lnTo>
                            <a:pt x="193" y="0"/>
                          </a:lnTo>
                          <a:lnTo>
                            <a:pt x="249" y="96"/>
                          </a:lnTo>
                          <a:lnTo>
                            <a:pt x="304" y="0"/>
                          </a:lnTo>
                          <a:lnTo>
                            <a:pt x="332" y="4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214" name="Group 19"/>
                  <p:cNvGrpSpPr>
                    <a:grpSpLocks/>
                  </p:cNvGrpSpPr>
                  <p:nvPr/>
                </p:nvGrpSpPr>
                <p:grpSpPr bwMode="auto">
                  <a:xfrm rot="5400000" flipH="1">
                    <a:off x="4872" y="1036"/>
                    <a:ext cx="253" cy="102"/>
                    <a:chOff x="1536" y="336"/>
                    <a:chExt cx="332" cy="102"/>
                  </a:xfrm>
                </p:grpSpPr>
                <p:sp>
                  <p:nvSpPr>
                    <p:cNvPr id="8215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0" y="336"/>
                      <a:ext cx="326" cy="1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8216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536" y="340"/>
                      <a:ext cx="332" cy="96"/>
                    </a:xfrm>
                    <a:custGeom>
                      <a:avLst/>
                      <a:gdLst>
                        <a:gd name="T0" fmla="*/ 0 w 332"/>
                        <a:gd name="T1" fmla="*/ 48 h 96"/>
                        <a:gd name="T2" fmla="*/ 27 w 332"/>
                        <a:gd name="T3" fmla="*/ 96 h 96"/>
                        <a:gd name="T4" fmla="*/ 82 w 332"/>
                        <a:gd name="T5" fmla="*/ 0 h 96"/>
                        <a:gd name="T6" fmla="*/ 137 w 332"/>
                        <a:gd name="T7" fmla="*/ 96 h 96"/>
                        <a:gd name="T8" fmla="*/ 193 w 332"/>
                        <a:gd name="T9" fmla="*/ 0 h 96"/>
                        <a:gd name="T10" fmla="*/ 249 w 332"/>
                        <a:gd name="T11" fmla="*/ 96 h 96"/>
                        <a:gd name="T12" fmla="*/ 304 w 332"/>
                        <a:gd name="T13" fmla="*/ 0 h 96"/>
                        <a:gd name="T14" fmla="*/ 332 w 332"/>
                        <a:gd name="T15" fmla="*/ 48 h 9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32"/>
                        <a:gd name="T25" fmla="*/ 0 h 96"/>
                        <a:gd name="T26" fmla="*/ 332 w 332"/>
                        <a:gd name="T27" fmla="*/ 96 h 9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32" h="96">
                          <a:moveTo>
                            <a:pt x="0" y="48"/>
                          </a:moveTo>
                          <a:lnTo>
                            <a:pt x="27" y="96"/>
                          </a:lnTo>
                          <a:lnTo>
                            <a:pt x="82" y="0"/>
                          </a:lnTo>
                          <a:lnTo>
                            <a:pt x="137" y="96"/>
                          </a:lnTo>
                          <a:lnTo>
                            <a:pt x="193" y="0"/>
                          </a:lnTo>
                          <a:lnTo>
                            <a:pt x="249" y="96"/>
                          </a:lnTo>
                          <a:lnTo>
                            <a:pt x="304" y="0"/>
                          </a:lnTo>
                          <a:lnTo>
                            <a:pt x="332" y="4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820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992" y="1008"/>
                  <a:ext cx="5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>
                      <a:latin typeface="Times New Roman" pitchFamily="18" charset="0"/>
                    </a:rPr>
                    <a:t>R</a:t>
                  </a:r>
                  <a:r>
                    <a:rPr lang="en-US" sz="1400" baseline="-25000">
                      <a:latin typeface="Times New Roman" pitchFamily="18" charset="0"/>
                    </a:rPr>
                    <a:t>10</a:t>
                  </a:r>
                  <a:r>
                    <a:rPr lang="en-US" sz="1400">
                      <a:latin typeface="Times New Roman" pitchFamily="18" charset="0"/>
                    </a:rPr>
                    <a:t>=10</a:t>
                  </a:r>
                  <a:r>
                    <a:rPr lang="en-US" sz="1400">
                      <a:latin typeface="Symbol" pitchFamily="18" charset="2"/>
                    </a:rPr>
                    <a:t>W</a:t>
                  </a:r>
                  <a:endParaRPr lang="en-US" sz="1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8201" name="Line 15"/>
            <p:cNvSpPr>
              <a:spLocks noChangeShapeType="1"/>
            </p:cNvSpPr>
            <p:nvPr/>
          </p:nvSpPr>
          <p:spPr bwMode="auto">
            <a:xfrm flipH="1">
              <a:off x="7924800" y="1447800"/>
              <a:ext cx="0" cy="304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5"/>
            <p:cNvSpPr>
              <a:spLocks noChangeShapeType="1"/>
            </p:cNvSpPr>
            <p:nvPr/>
          </p:nvSpPr>
          <p:spPr bwMode="auto">
            <a:xfrm flipH="1">
              <a:off x="7924800" y="8382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685800" y="4343400"/>
            <a:ext cx="3276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V</a:t>
            </a:r>
            <a:r>
              <a:rPr lang="en-US" sz="2800" baseline="-2500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 = I</a:t>
            </a:r>
            <a:r>
              <a:rPr lang="en-US" sz="2800" baseline="-25000">
                <a:solidFill>
                  <a:srgbClr val="C00000"/>
                </a:solidFill>
                <a:latin typeface="Times New Roman" pitchFamily="18" charset="0"/>
              </a:rPr>
              <a:t>1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 R</a:t>
            </a:r>
            <a:r>
              <a:rPr lang="en-US" sz="2800" baseline="-25000">
                <a:solidFill>
                  <a:srgbClr val="C00000"/>
                </a:solidFill>
                <a:latin typeface="Times New Roman" pitchFamily="18" charset="0"/>
              </a:rPr>
              <a:t>1 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= 1 x I</a:t>
            </a:r>
            <a:endParaRPr lang="en-US" sz="2800" baseline="-25000">
              <a:solidFill>
                <a:srgbClr val="C0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V</a:t>
            </a:r>
            <a:r>
              <a:rPr lang="en-US" sz="2800" baseline="-2500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 = I</a:t>
            </a:r>
            <a:r>
              <a:rPr lang="en-US" sz="2800" baseline="-2500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 R</a:t>
            </a:r>
            <a:r>
              <a:rPr lang="en-US" sz="2800" baseline="-2500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</a:rPr>
              <a:t> = 10 x I</a:t>
            </a:r>
            <a:endParaRPr lang="en-US" sz="2800" baseline="-2500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31" name="Oval 28"/>
          <p:cNvSpPr>
            <a:spLocks noChangeArrowheads="1"/>
          </p:cNvSpPr>
          <p:nvPr/>
        </p:nvSpPr>
        <p:spPr bwMode="auto">
          <a:xfrm>
            <a:off x="404813" y="2725738"/>
            <a:ext cx="2133600" cy="7620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199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V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&gt;V</a:t>
            </a:r>
            <a:r>
              <a:rPr lang="en-US" baseline="-25000" smtClean="0">
                <a:latin typeface="Times New Roman" pitchFamily="18" charset="0"/>
              </a:rPr>
              <a:t>10	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V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=V</a:t>
            </a:r>
            <a:r>
              <a:rPr lang="en-US" baseline="-25000" smtClean="0">
                <a:latin typeface="Times New Roman" pitchFamily="18" charset="0"/>
              </a:rPr>
              <a:t>10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>
                <a:latin typeface="Times New Roman" pitchFamily="18" charset="0"/>
              </a:rPr>
              <a:t>V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&lt; V</a:t>
            </a:r>
            <a:r>
              <a:rPr lang="en-US" baseline="-25000" smtClean="0">
                <a:latin typeface="Times New Roman" pitchFamily="18" charset="0"/>
              </a:rPr>
              <a:t>10</a:t>
            </a:r>
            <a:endParaRPr lang="en-US" smtClean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30" grpId="0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4267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FFFF"/>
                </a:solidFill>
              </a:rPr>
              <a:t>Practice: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Resistors in Series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5791200" cy="22860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/>
              <a:t>Calculate the voltage across each resistor if the battery has potential V</a:t>
            </a:r>
            <a:r>
              <a:rPr lang="en-US" sz="2400" baseline="-25000" dirty="0"/>
              <a:t>0</a:t>
            </a:r>
            <a:r>
              <a:rPr lang="en-US" sz="2400" dirty="0"/>
              <a:t>= 22 volts.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   </a:t>
            </a:r>
            <a:endParaRPr lang="en-US" sz="2400" dirty="0">
              <a:solidFill>
                <a:schemeClr val="tx1"/>
              </a:solidFill>
            </a:endParaRPr>
          </a:p>
          <a:p>
            <a:pPr marL="609600" indent="-609600" eaLnBrk="1" fontAlgn="auto" hangingPunct="1">
              <a:lnSpc>
                <a:spcPct val="90000"/>
              </a:lnSpc>
              <a:spcBef>
                <a:spcPct val="80000"/>
              </a:spcBef>
              <a:spcAft>
                <a:spcPts val="0"/>
              </a:spcAft>
              <a:defRPr/>
            </a:pPr>
            <a:endParaRPr lang="en-US" sz="2400" baseline="-25000" dirty="0"/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295400" y="2743200"/>
            <a:ext cx="510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endParaRPr lang="en-US">
              <a:solidFill>
                <a:srgbClr val="B163FF"/>
              </a:solidFill>
              <a:latin typeface="Calibri" pitchFamily="34" charset="0"/>
            </a:endParaRP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R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12 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= R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 + R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2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V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12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 = V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 + V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2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I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12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 = I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 = I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3505200" y="30480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= 11 </a:t>
            </a:r>
            <a:r>
              <a:rPr lang="en-US" sz="2000">
                <a:solidFill>
                  <a:srgbClr val="C00000"/>
                </a:solidFill>
                <a:latin typeface="Symbol" pitchFamily="18" charset="2"/>
              </a:rPr>
              <a:t>W</a:t>
            </a:r>
            <a:endParaRPr lang="en-US" sz="200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248400" y="2971800"/>
            <a:ext cx="2641600" cy="1524000"/>
            <a:chOff x="3936" y="1872"/>
            <a:chExt cx="1664" cy="960"/>
          </a:xfrm>
        </p:grpSpPr>
        <p:sp>
          <p:nvSpPr>
            <p:cNvPr id="9284" name="Text Box 7"/>
            <p:cNvSpPr txBox="1">
              <a:spLocks noChangeArrowheads="1"/>
            </p:cNvSpPr>
            <p:nvPr/>
          </p:nvSpPr>
          <p:spPr bwMode="auto">
            <a:xfrm>
              <a:off x="5024" y="2220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12</a:t>
              </a:r>
              <a:endParaRPr lang="en-US" sz="1400">
                <a:latin typeface="Times New Roman" pitchFamily="18" charset="0"/>
              </a:endParaRPr>
            </a:p>
          </p:txBody>
        </p:sp>
        <p:grpSp>
          <p:nvGrpSpPr>
            <p:cNvPr id="9285" name="Group 8"/>
            <p:cNvGrpSpPr>
              <a:grpSpLocks/>
            </p:cNvGrpSpPr>
            <p:nvPr/>
          </p:nvGrpSpPr>
          <p:grpSpPr bwMode="auto">
            <a:xfrm>
              <a:off x="3936" y="1872"/>
              <a:ext cx="1110" cy="960"/>
              <a:chOff x="3936" y="1872"/>
              <a:chExt cx="1110" cy="960"/>
            </a:xfrm>
          </p:grpSpPr>
          <p:sp>
            <p:nvSpPr>
              <p:cNvPr id="9286" name="Line 9"/>
              <p:cNvSpPr>
                <a:spLocks noChangeShapeType="1"/>
              </p:cNvSpPr>
              <p:nvPr/>
            </p:nvSpPr>
            <p:spPr bwMode="auto">
              <a:xfrm flipH="1">
                <a:off x="4270" y="1872"/>
                <a:ext cx="3" cy="9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87" name="Group 10"/>
              <p:cNvGrpSpPr>
                <a:grpSpLocks/>
              </p:cNvGrpSpPr>
              <p:nvPr/>
            </p:nvGrpSpPr>
            <p:grpSpPr bwMode="auto">
              <a:xfrm>
                <a:off x="4128" y="2314"/>
                <a:ext cx="284" cy="76"/>
                <a:chOff x="1060" y="360"/>
                <a:chExt cx="284" cy="76"/>
              </a:xfrm>
            </p:grpSpPr>
            <p:sp>
              <p:nvSpPr>
                <p:cNvPr id="9301" name="Rectangle 11"/>
                <p:cNvSpPr>
                  <a:spLocks noChangeArrowheads="1"/>
                </p:cNvSpPr>
                <p:nvPr/>
              </p:nvSpPr>
              <p:spPr bwMode="auto">
                <a:xfrm>
                  <a:off x="1060" y="364"/>
                  <a:ext cx="284" cy="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9302" name="Line 12"/>
                <p:cNvSpPr>
                  <a:spLocks noChangeShapeType="1"/>
                </p:cNvSpPr>
                <p:nvPr/>
              </p:nvSpPr>
              <p:spPr bwMode="auto">
                <a:xfrm>
                  <a:off x="1080" y="36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3" name="Line 13"/>
                <p:cNvSpPr>
                  <a:spLocks noChangeShapeType="1"/>
                </p:cNvSpPr>
                <p:nvPr/>
              </p:nvSpPr>
              <p:spPr bwMode="auto">
                <a:xfrm>
                  <a:off x="1152" y="384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4" name="Line 14"/>
                <p:cNvSpPr>
                  <a:spLocks noChangeShapeType="1"/>
                </p:cNvSpPr>
                <p:nvPr/>
              </p:nvSpPr>
              <p:spPr bwMode="auto">
                <a:xfrm>
                  <a:off x="1080" y="40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05" name="Line 15"/>
                <p:cNvSpPr>
                  <a:spLocks noChangeShapeType="1"/>
                </p:cNvSpPr>
                <p:nvPr/>
              </p:nvSpPr>
              <p:spPr bwMode="auto">
                <a:xfrm>
                  <a:off x="1152" y="43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88" name="Line 16"/>
              <p:cNvSpPr>
                <a:spLocks noChangeShapeType="1"/>
              </p:cNvSpPr>
              <p:nvPr/>
            </p:nvSpPr>
            <p:spPr bwMode="auto">
              <a:xfrm>
                <a:off x="4272" y="2832"/>
                <a:ext cx="7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9" name="Text Box 17"/>
              <p:cNvSpPr txBox="1">
                <a:spLocks noChangeArrowheads="1"/>
              </p:cNvSpPr>
              <p:nvPr/>
            </p:nvSpPr>
            <p:spPr bwMode="auto">
              <a:xfrm>
                <a:off x="3936" y="2256"/>
                <a:ext cx="23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>
                    <a:latin typeface="Symbol" pitchFamily="18" charset="2"/>
                  </a:rPr>
                  <a:t>e</a:t>
                </a:r>
                <a:r>
                  <a:rPr lang="en-US" sz="1400" baseline="-250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9290" name="Line 18"/>
              <p:cNvSpPr>
                <a:spLocks noChangeShapeType="1"/>
              </p:cNvSpPr>
              <p:nvPr/>
            </p:nvSpPr>
            <p:spPr bwMode="auto">
              <a:xfrm>
                <a:off x="4272" y="1872"/>
                <a:ext cx="7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1" name="Line 19"/>
              <p:cNvSpPr>
                <a:spLocks noChangeShapeType="1"/>
              </p:cNvSpPr>
              <p:nvPr/>
            </p:nvSpPr>
            <p:spPr bwMode="auto">
              <a:xfrm flipH="1">
                <a:off x="4992" y="2448"/>
                <a:ext cx="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92" name="Group 20"/>
              <p:cNvGrpSpPr>
                <a:grpSpLocks/>
              </p:cNvGrpSpPr>
              <p:nvPr/>
            </p:nvGrpSpPr>
            <p:grpSpPr bwMode="auto">
              <a:xfrm rot="5400000" flipH="1">
                <a:off x="4868" y="2284"/>
                <a:ext cx="253" cy="102"/>
                <a:chOff x="1536" y="336"/>
                <a:chExt cx="332" cy="102"/>
              </a:xfrm>
            </p:grpSpPr>
            <p:sp>
              <p:nvSpPr>
                <p:cNvPr id="9299" name="Rectangle 21"/>
                <p:cNvSpPr>
                  <a:spLocks noChangeArrowheads="1"/>
                </p:cNvSpPr>
                <p:nvPr/>
              </p:nvSpPr>
              <p:spPr bwMode="auto">
                <a:xfrm>
                  <a:off x="1540" y="336"/>
                  <a:ext cx="326" cy="1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9300" name="Freeform 22"/>
                <p:cNvSpPr>
                  <a:spLocks/>
                </p:cNvSpPr>
                <p:nvPr/>
              </p:nvSpPr>
              <p:spPr bwMode="auto">
                <a:xfrm>
                  <a:off x="1536" y="340"/>
                  <a:ext cx="332" cy="96"/>
                </a:xfrm>
                <a:custGeom>
                  <a:avLst/>
                  <a:gdLst>
                    <a:gd name="T0" fmla="*/ 0 w 332"/>
                    <a:gd name="T1" fmla="*/ 48 h 96"/>
                    <a:gd name="T2" fmla="*/ 27 w 332"/>
                    <a:gd name="T3" fmla="*/ 96 h 96"/>
                    <a:gd name="T4" fmla="*/ 82 w 332"/>
                    <a:gd name="T5" fmla="*/ 0 h 96"/>
                    <a:gd name="T6" fmla="*/ 137 w 332"/>
                    <a:gd name="T7" fmla="*/ 96 h 96"/>
                    <a:gd name="T8" fmla="*/ 193 w 332"/>
                    <a:gd name="T9" fmla="*/ 0 h 96"/>
                    <a:gd name="T10" fmla="*/ 249 w 332"/>
                    <a:gd name="T11" fmla="*/ 96 h 96"/>
                    <a:gd name="T12" fmla="*/ 304 w 332"/>
                    <a:gd name="T13" fmla="*/ 0 h 96"/>
                    <a:gd name="T14" fmla="*/ 332 w 332"/>
                    <a:gd name="T15" fmla="*/ 48 h 9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32"/>
                    <a:gd name="T25" fmla="*/ 0 h 96"/>
                    <a:gd name="T26" fmla="*/ 332 w 332"/>
                    <a:gd name="T27" fmla="*/ 96 h 9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32" h="96">
                      <a:moveTo>
                        <a:pt x="0" y="48"/>
                      </a:moveTo>
                      <a:lnTo>
                        <a:pt x="27" y="96"/>
                      </a:lnTo>
                      <a:lnTo>
                        <a:pt x="82" y="0"/>
                      </a:lnTo>
                      <a:lnTo>
                        <a:pt x="137" y="96"/>
                      </a:lnTo>
                      <a:lnTo>
                        <a:pt x="193" y="0"/>
                      </a:lnTo>
                      <a:lnTo>
                        <a:pt x="249" y="96"/>
                      </a:lnTo>
                      <a:lnTo>
                        <a:pt x="304" y="0"/>
                      </a:lnTo>
                      <a:lnTo>
                        <a:pt x="332" y="48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93" name="Line 23"/>
              <p:cNvSpPr>
                <a:spLocks noChangeShapeType="1"/>
              </p:cNvSpPr>
              <p:nvPr/>
            </p:nvSpPr>
            <p:spPr bwMode="auto">
              <a:xfrm flipV="1">
                <a:off x="4272" y="1872"/>
                <a:ext cx="0" cy="432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4" name="Line 24"/>
              <p:cNvSpPr>
                <a:spLocks noChangeShapeType="1"/>
              </p:cNvSpPr>
              <p:nvPr/>
            </p:nvSpPr>
            <p:spPr bwMode="auto">
              <a:xfrm>
                <a:off x="4272" y="1872"/>
                <a:ext cx="720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5" name="Line 25"/>
              <p:cNvSpPr>
                <a:spLocks noChangeShapeType="1"/>
              </p:cNvSpPr>
              <p:nvPr/>
            </p:nvSpPr>
            <p:spPr bwMode="auto">
              <a:xfrm>
                <a:off x="4992" y="1872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6" name="Line 26"/>
              <p:cNvSpPr>
                <a:spLocks noChangeShapeType="1"/>
              </p:cNvSpPr>
              <p:nvPr/>
            </p:nvSpPr>
            <p:spPr bwMode="auto">
              <a:xfrm>
                <a:off x="4272" y="2400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7" name="Line 27"/>
              <p:cNvSpPr>
                <a:spLocks noChangeShapeType="1"/>
              </p:cNvSpPr>
              <p:nvPr/>
            </p:nvSpPr>
            <p:spPr bwMode="auto">
              <a:xfrm>
                <a:off x="4272" y="2832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8" name="Line 28"/>
              <p:cNvSpPr>
                <a:spLocks noChangeShapeType="1"/>
              </p:cNvSpPr>
              <p:nvPr/>
            </p:nvSpPr>
            <p:spPr bwMode="auto">
              <a:xfrm flipV="1">
                <a:off x="4992" y="2448"/>
                <a:ext cx="0" cy="384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3581400" y="34290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= V</a:t>
            </a:r>
            <a:r>
              <a:rPr lang="en-US" sz="2000" baseline="-25000">
                <a:solidFill>
                  <a:srgbClr val="C00000"/>
                </a:solidFill>
                <a:latin typeface="Calibri" pitchFamily="34" charset="0"/>
              </a:rPr>
              <a:t>0 </a:t>
            </a: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= 22 Volts </a:t>
            </a:r>
          </a:p>
        </p:txBody>
      </p:sp>
      <p:sp>
        <p:nvSpPr>
          <p:cNvPr id="99358" name="Text Box 30"/>
          <p:cNvSpPr txBox="1">
            <a:spLocks noChangeArrowheads="1"/>
          </p:cNvSpPr>
          <p:nvPr/>
        </p:nvSpPr>
        <p:spPr bwMode="auto">
          <a:xfrm>
            <a:off x="3352800" y="38862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= V</a:t>
            </a:r>
            <a:r>
              <a:rPr lang="en-US" sz="2000" baseline="-25000">
                <a:solidFill>
                  <a:srgbClr val="C00000"/>
                </a:solidFill>
                <a:latin typeface="Calibri" pitchFamily="34" charset="0"/>
              </a:rPr>
              <a:t>12</a:t>
            </a: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/R</a:t>
            </a:r>
            <a:r>
              <a:rPr lang="en-US" sz="2000" baseline="-25000">
                <a:solidFill>
                  <a:srgbClr val="C00000"/>
                </a:solidFill>
                <a:latin typeface="Calibri" pitchFamily="34" charset="0"/>
              </a:rPr>
              <a:t>12</a:t>
            </a: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 = 2 Amps</a:t>
            </a:r>
          </a:p>
        </p:txBody>
      </p:sp>
      <p:sp>
        <p:nvSpPr>
          <p:cNvPr id="99359" name="Text Box 31"/>
          <p:cNvSpPr txBox="1">
            <a:spLocks noChangeArrowheads="1"/>
          </p:cNvSpPr>
          <p:nvPr/>
        </p:nvSpPr>
        <p:spPr bwMode="auto">
          <a:xfrm>
            <a:off x="1219200" y="4495800"/>
            <a:ext cx="2438400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>
                <a:latin typeface="Calibri" pitchFamily="34" charset="0"/>
              </a:rPr>
              <a:t>Expand: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V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 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= I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R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1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V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2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 = I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2</a:t>
            </a:r>
            <a:r>
              <a:rPr lang="en-US" sz="2000">
                <a:solidFill>
                  <a:srgbClr val="22229E"/>
                </a:solidFill>
                <a:latin typeface="Calibri" pitchFamily="34" charset="0"/>
              </a:rPr>
              <a:t>R</a:t>
            </a:r>
            <a:r>
              <a:rPr lang="en-US" sz="2000" baseline="-25000">
                <a:solidFill>
                  <a:srgbClr val="22229E"/>
                </a:solidFill>
                <a:latin typeface="Calibri" pitchFamily="34" charset="0"/>
              </a:rPr>
              <a:t>2</a:t>
            </a:r>
          </a:p>
          <a:p>
            <a:pPr lvl="1" eaLnBrk="1" hangingPunct="1">
              <a:lnSpc>
                <a:spcPct val="115000"/>
              </a:lnSpc>
              <a:spcBef>
                <a:spcPct val="10000"/>
              </a:spcBef>
              <a:buFontTx/>
              <a:buChar char="•"/>
            </a:pPr>
            <a:endParaRPr lang="en-US" sz="2000" baseline="-25000">
              <a:solidFill>
                <a:srgbClr val="B163FF"/>
              </a:solidFill>
              <a:latin typeface="Calibri" pitchFamily="34" charset="0"/>
            </a:endParaRPr>
          </a:p>
        </p:txBody>
      </p:sp>
      <p:sp>
        <p:nvSpPr>
          <p:cNvPr id="99360" name="Text Box 32"/>
          <p:cNvSpPr txBox="1">
            <a:spLocks noChangeArrowheads="1"/>
          </p:cNvSpPr>
          <p:nvPr/>
        </p:nvSpPr>
        <p:spPr bwMode="auto">
          <a:xfrm>
            <a:off x="3048000" y="49530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= 2 x 1 = 2 Volts </a:t>
            </a:r>
          </a:p>
        </p:txBody>
      </p:sp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3048000" y="53340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= 2 x 10 = 20 Volts </a:t>
            </a:r>
          </a:p>
        </p:txBody>
      </p:sp>
      <p:grpSp>
        <p:nvGrpSpPr>
          <p:cNvPr id="9228" name="Group 34"/>
          <p:cNvGrpSpPr>
            <a:grpSpLocks/>
          </p:cNvGrpSpPr>
          <p:nvPr/>
        </p:nvGrpSpPr>
        <p:grpSpPr bwMode="auto">
          <a:xfrm>
            <a:off x="6248400" y="685800"/>
            <a:ext cx="2590800" cy="1524000"/>
            <a:chOff x="3936" y="432"/>
            <a:chExt cx="1632" cy="960"/>
          </a:xfrm>
        </p:grpSpPr>
        <p:sp>
          <p:nvSpPr>
            <p:cNvPr id="9259" name="Line 35"/>
            <p:cNvSpPr>
              <a:spLocks noChangeShapeType="1"/>
            </p:cNvSpPr>
            <p:nvPr/>
          </p:nvSpPr>
          <p:spPr bwMode="auto">
            <a:xfrm flipH="1">
              <a:off x="4270" y="432"/>
              <a:ext cx="3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60" name="Group 36"/>
            <p:cNvGrpSpPr>
              <a:grpSpLocks/>
            </p:cNvGrpSpPr>
            <p:nvPr/>
          </p:nvGrpSpPr>
          <p:grpSpPr bwMode="auto">
            <a:xfrm>
              <a:off x="4128" y="874"/>
              <a:ext cx="284" cy="76"/>
              <a:chOff x="1060" y="360"/>
              <a:chExt cx="284" cy="76"/>
            </a:xfrm>
          </p:grpSpPr>
          <p:sp>
            <p:nvSpPr>
              <p:cNvPr id="9279" name="Rectangle 37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80" name="Line 38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1" name="Line 39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2" name="Line 40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3" name="Line 41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1" name="Line 42"/>
            <p:cNvSpPr>
              <a:spLocks noChangeShapeType="1"/>
            </p:cNvSpPr>
            <p:nvPr/>
          </p:nvSpPr>
          <p:spPr bwMode="auto">
            <a:xfrm>
              <a:off x="4272" y="1392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Text Box 43"/>
            <p:cNvSpPr txBox="1">
              <a:spLocks noChangeArrowheads="1"/>
            </p:cNvSpPr>
            <p:nvPr/>
          </p:nvSpPr>
          <p:spPr bwMode="auto">
            <a:xfrm>
              <a:off x="4992" y="576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1</a:t>
              </a:r>
              <a:r>
                <a:rPr lang="en-US" sz="1400">
                  <a:latin typeface="Times New Roman" pitchFamily="18" charset="0"/>
                </a:rPr>
                <a:t>=1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9263" name="Text Box 44"/>
            <p:cNvSpPr txBox="1">
              <a:spLocks noChangeArrowheads="1"/>
            </p:cNvSpPr>
            <p:nvPr/>
          </p:nvSpPr>
          <p:spPr bwMode="auto">
            <a:xfrm>
              <a:off x="3936" y="816"/>
              <a:ext cx="2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Symbol" pitchFamily="18" charset="2"/>
                </a:rPr>
                <a:t>e</a:t>
              </a:r>
              <a:r>
                <a:rPr lang="en-US" sz="14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9264" name="Line 45"/>
            <p:cNvSpPr>
              <a:spLocks noChangeShapeType="1"/>
            </p:cNvSpPr>
            <p:nvPr/>
          </p:nvSpPr>
          <p:spPr bwMode="auto">
            <a:xfrm>
              <a:off x="4272" y="432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46"/>
            <p:cNvSpPr>
              <a:spLocks noChangeShapeType="1"/>
            </p:cNvSpPr>
            <p:nvPr/>
          </p:nvSpPr>
          <p:spPr bwMode="auto">
            <a:xfrm flipH="1">
              <a:off x="4992" y="8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66" name="Group 47"/>
            <p:cNvGrpSpPr>
              <a:grpSpLocks/>
            </p:cNvGrpSpPr>
            <p:nvPr/>
          </p:nvGrpSpPr>
          <p:grpSpPr bwMode="auto">
            <a:xfrm rot="5400000" flipH="1">
              <a:off x="4868" y="652"/>
              <a:ext cx="253" cy="102"/>
              <a:chOff x="1536" y="336"/>
              <a:chExt cx="332" cy="102"/>
            </a:xfrm>
          </p:grpSpPr>
          <p:sp>
            <p:nvSpPr>
              <p:cNvPr id="9277" name="Rectangle 48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78" name="Freeform 49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67" name="Group 50"/>
            <p:cNvGrpSpPr>
              <a:grpSpLocks/>
            </p:cNvGrpSpPr>
            <p:nvPr/>
          </p:nvGrpSpPr>
          <p:grpSpPr bwMode="auto">
            <a:xfrm rot="5400000" flipH="1">
              <a:off x="4868" y="1036"/>
              <a:ext cx="253" cy="102"/>
              <a:chOff x="1536" y="336"/>
              <a:chExt cx="332" cy="102"/>
            </a:xfrm>
          </p:grpSpPr>
          <p:sp>
            <p:nvSpPr>
              <p:cNvPr id="9275" name="Rectangle 51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76" name="Freeform 52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8" name="Text Box 53"/>
            <p:cNvSpPr txBox="1">
              <a:spLocks noChangeArrowheads="1"/>
            </p:cNvSpPr>
            <p:nvPr/>
          </p:nvSpPr>
          <p:spPr bwMode="auto">
            <a:xfrm>
              <a:off x="4992" y="1008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2</a:t>
              </a:r>
              <a:r>
                <a:rPr lang="en-US" sz="1400">
                  <a:latin typeface="Times New Roman" pitchFamily="18" charset="0"/>
                </a:rPr>
                <a:t>=10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9269" name="Line 54"/>
            <p:cNvSpPr>
              <a:spLocks noChangeShapeType="1"/>
            </p:cNvSpPr>
            <p:nvPr/>
          </p:nvSpPr>
          <p:spPr bwMode="auto">
            <a:xfrm flipV="1">
              <a:off x="4272" y="432"/>
              <a:ext cx="0" cy="4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Line 55"/>
            <p:cNvSpPr>
              <a:spLocks noChangeShapeType="1"/>
            </p:cNvSpPr>
            <p:nvPr/>
          </p:nvSpPr>
          <p:spPr bwMode="auto">
            <a:xfrm>
              <a:off x="4272" y="432"/>
              <a:ext cx="720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Line 56"/>
            <p:cNvSpPr>
              <a:spLocks noChangeShapeType="1"/>
            </p:cNvSpPr>
            <p:nvPr/>
          </p:nvSpPr>
          <p:spPr bwMode="auto">
            <a:xfrm>
              <a:off x="4992" y="432"/>
              <a:ext cx="0" cy="14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Line 57"/>
            <p:cNvSpPr>
              <a:spLocks noChangeShapeType="1"/>
            </p:cNvSpPr>
            <p:nvPr/>
          </p:nvSpPr>
          <p:spPr bwMode="auto">
            <a:xfrm>
              <a:off x="4272" y="960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Line 58"/>
            <p:cNvSpPr>
              <a:spLocks noChangeShapeType="1"/>
            </p:cNvSpPr>
            <p:nvPr/>
          </p:nvSpPr>
          <p:spPr bwMode="auto">
            <a:xfrm>
              <a:off x="4272" y="1392"/>
              <a:ext cx="72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Line 59"/>
            <p:cNvSpPr>
              <a:spLocks noChangeShapeType="1"/>
            </p:cNvSpPr>
            <p:nvPr/>
          </p:nvSpPr>
          <p:spPr bwMode="auto">
            <a:xfrm flipV="1">
              <a:off x="4992" y="1200"/>
              <a:ext cx="0" cy="1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9388" name="Text Box 60"/>
          <p:cNvSpPr txBox="1">
            <a:spLocks noChangeArrowheads="1"/>
          </p:cNvSpPr>
          <p:nvPr/>
        </p:nvSpPr>
        <p:spPr bwMode="auto">
          <a:xfrm>
            <a:off x="914400" y="59436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Check: V</a:t>
            </a:r>
            <a:r>
              <a:rPr lang="en-US" baseline="-2500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+ V</a:t>
            </a:r>
            <a:r>
              <a:rPr lang="en-US" baseline="-25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V</a:t>
            </a:r>
            <a:r>
              <a:rPr lang="en-US" baseline="-25000">
                <a:solidFill>
                  <a:schemeClr val="tx2"/>
                </a:solidFill>
                <a:latin typeface="Calibri" pitchFamily="34" charset="0"/>
              </a:rPr>
              <a:t>12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?   </a:t>
            </a:r>
          </a:p>
        </p:txBody>
      </p:sp>
      <p:sp>
        <p:nvSpPr>
          <p:cNvPr id="99389" name="Rectangle 61"/>
          <p:cNvSpPr>
            <a:spLocks noChangeArrowheads="1"/>
          </p:cNvSpPr>
          <p:nvPr/>
        </p:nvSpPr>
        <p:spPr bwMode="auto">
          <a:xfrm>
            <a:off x="1219200" y="2743200"/>
            <a:ext cx="446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Simplify (R</a:t>
            </a:r>
            <a:r>
              <a:rPr lang="en-US" baseline="-25000">
                <a:latin typeface="Calibri" pitchFamily="34" charset="0"/>
              </a:rPr>
              <a:t>1</a:t>
            </a:r>
            <a:r>
              <a:rPr lang="en-US">
                <a:latin typeface="Calibri" pitchFamily="34" charset="0"/>
              </a:rPr>
              <a:t> and R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 in series):</a:t>
            </a:r>
          </a:p>
        </p:txBody>
      </p:sp>
      <p:grpSp>
        <p:nvGrpSpPr>
          <p:cNvPr id="10" name="Group 62"/>
          <p:cNvGrpSpPr>
            <a:grpSpLocks/>
          </p:cNvGrpSpPr>
          <p:nvPr/>
        </p:nvGrpSpPr>
        <p:grpSpPr bwMode="auto">
          <a:xfrm>
            <a:off x="6248400" y="5029200"/>
            <a:ext cx="2590800" cy="1524000"/>
            <a:chOff x="3936" y="3168"/>
            <a:chExt cx="1632" cy="960"/>
          </a:xfrm>
        </p:grpSpPr>
        <p:sp>
          <p:nvSpPr>
            <p:cNvPr id="9234" name="Line 63"/>
            <p:cNvSpPr>
              <a:spLocks noChangeShapeType="1"/>
            </p:cNvSpPr>
            <p:nvPr/>
          </p:nvSpPr>
          <p:spPr bwMode="auto">
            <a:xfrm flipH="1">
              <a:off x="4270" y="3168"/>
              <a:ext cx="3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5" name="Group 64"/>
            <p:cNvGrpSpPr>
              <a:grpSpLocks/>
            </p:cNvGrpSpPr>
            <p:nvPr/>
          </p:nvGrpSpPr>
          <p:grpSpPr bwMode="auto">
            <a:xfrm>
              <a:off x="4128" y="3610"/>
              <a:ext cx="284" cy="76"/>
              <a:chOff x="1060" y="360"/>
              <a:chExt cx="284" cy="76"/>
            </a:xfrm>
          </p:grpSpPr>
          <p:sp>
            <p:nvSpPr>
              <p:cNvPr id="9254" name="Rectangle 65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55" name="Line 66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Line 67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Line 68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Line 69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6" name="Line 70"/>
            <p:cNvSpPr>
              <a:spLocks noChangeShapeType="1"/>
            </p:cNvSpPr>
            <p:nvPr/>
          </p:nvSpPr>
          <p:spPr bwMode="auto">
            <a:xfrm>
              <a:off x="4272" y="4128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Text Box 71"/>
            <p:cNvSpPr txBox="1">
              <a:spLocks noChangeArrowheads="1"/>
            </p:cNvSpPr>
            <p:nvPr/>
          </p:nvSpPr>
          <p:spPr bwMode="auto">
            <a:xfrm>
              <a:off x="4992" y="3312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1</a:t>
              </a:r>
              <a:r>
                <a:rPr lang="en-US" sz="1400">
                  <a:latin typeface="Times New Roman" pitchFamily="18" charset="0"/>
                </a:rPr>
                <a:t>=1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9238" name="Text Box 72"/>
            <p:cNvSpPr txBox="1">
              <a:spLocks noChangeArrowheads="1"/>
            </p:cNvSpPr>
            <p:nvPr/>
          </p:nvSpPr>
          <p:spPr bwMode="auto">
            <a:xfrm>
              <a:off x="3936" y="3552"/>
              <a:ext cx="2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Symbol" pitchFamily="18" charset="2"/>
                </a:rPr>
                <a:t>e</a:t>
              </a:r>
              <a:r>
                <a:rPr lang="en-US" sz="14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9239" name="Line 73"/>
            <p:cNvSpPr>
              <a:spLocks noChangeShapeType="1"/>
            </p:cNvSpPr>
            <p:nvPr/>
          </p:nvSpPr>
          <p:spPr bwMode="auto">
            <a:xfrm>
              <a:off x="4272" y="3168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74"/>
            <p:cNvSpPr>
              <a:spLocks noChangeShapeType="1"/>
            </p:cNvSpPr>
            <p:nvPr/>
          </p:nvSpPr>
          <p:spPr bwMode="auto">
            <a:xfrm flipH="1">
              <a:off x="4992" y="355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1" name="Group 75"/>
            <p:cNvGrpSpPr>
              <a:grpSpLocks/>
            </p:cNvGrpSpPr>
            <p:nvPr/>
          </p:nvGrpSpPr>
          <p:grpSpPr bwMode="auto">
            <a:xfrm rot="5400000" flipH="1">
              <a:off x="4868" y="3388"/>
              <a:ext cx="253" cy="102"/>
              <a:chOff x="1536" y="336"/>
              <a:chExt cx="332" cy="102"/>
            </a:xfrm>
          </p:grpSpPr>
          <p:sp>
            <p:nvSpPr>
              <p:cNvPr id="9252" name="Rectangle 76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53" name="Freeform 77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42" name="Group 78"/>
            <p:cNvGrpSpPr>
              <a:grpSpLocks/>
            </p:cNvGrpSpPr>
            <p:nvPr/>
          </p:nvGrpSpPr>
          <p:grpSpPr bwMode="auto">
            <a:xfrm rot="5400000" flipH="1">
              <a:off x="4868" y="3772"/>
              <a:ext cx="253" cy="102"/>
              <a:chOff x="1536" y="336"/>
              <a:chExt cx="332" cy="102"/>
            </a:xfrm>
          </p:grpSpPr>
          <p:sp>
            <p:nvSpPr>
              <p:cNvPr id="9250" name="Rectangle 79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51" name="Freeform 80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43" name="Text Box 81"/>
            <p:cNvSpPr txBox="1">
              <a:spLocks noChangeArrowheads="1"/>
            </p:cNvSpPr>
            <p:nvPr/>
          </p:nvSpPr>
          <p:spPr bwMode="auto">
            <a:xfrm>
              <a:off x="4992" y="3744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R</a:t>
              </a:r>
              <a:r>
                <a:rPr lang="en-US" sz="1400" baseline="-25000">
                  <a:latin typeface="Times New Roman" pitchFamily="18" charset="0"/>
                </a:rPr>
                <a:t>2</a:t>
              </a:r>
              <a:r>
                <a:rPr lang="en-US" sz="1400">
                  <a:latin typeface="Times New Roman" pitchFamily="18" charset="0"/>
                </a:rPr>
                <a:t>=10</a:t>
              </a:r>
              <a:r>
                <a:rPr lang="en-US" sz="1400">
                  <a:latin typeface="Symbol" pitchFamily="18" charset="2"/>
                </a:rPr>
                <a:t>W</a:t>
              </a:r>
              <a:endParaRPr lang="en-US" sz="1400">
                <a:latin typeface="Times New Roman" pitchFamily="18" charset="0"/>
              </a:endParaRPr>
            </a:p>
          </p:txBody>
        </p:sp>
        <p:sp>
          <p:nvSpPr>
            <p:cNvPr id="9244" name="Line 82"/>
            <p:cNvSpPr>
              <a:spLocks noChangeShapeType="1"/>
            </p:cNvSpPr>
            <p:nvPr/>
          </p:nvSpPr>
          <p:spPr bwMode="auto">
            <a:xfrm flipV="1">
              <a:off x="4272" y="3168"/>
              <a:ext cx="0" cy="43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Line 83"/>
            <p:cNvSpPr>
              <a:spLocks noChangeShapeType="1"/>
            </p:cNvSpPr>
            <p:nvPr/>
          </p:nvSpPr>
          <p:spPr bwMode="auto">
            <a:xfrm>
              <a:off x="4272" y="3168"/>
              <a:ext cx="720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Line 84"/>
            <p:cNvSpPr>
              <a:spLocks noChangeShapeType="1"/>
            </p:cNvSpPr>
            <p:nvPr/>
          </p:nvSpPr>
          <p:spPr bwMode="auto">
            <a:xfrm>
              <a:off x="4992" y="3168"/>
              <a:ext cx="0" cy="14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Line 85"/>
            <p:cNvSpPr>
              <a:spLocks noChangeShapeType="1"/>
            </p:cNvSpPr>
            <p:nvPr/>
          </p:nvSpPr>
          <p:spPr bwMode="auto">
            <a:xfrm>
              <a:off x="4272" y="3696"/>
              <a:ext cx="0" cy="43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Line 86"/>
            <p:cNvSpPr>
              <a:spLocks noChangeShapeType="1"/>
            </p:cNvSpPr>
            <p:nvPr/>
          </p:nvSpPr>
          <p:spPr bwMode="auto">
            <a:xfrm>
              <a:off x="4272" y="4128"/>
              <a:ext cx="72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Line 87"/>
            <p:cNvSpPr>
              <a:spLocks noChangeShapeType="1"/>
            </p:cNvSpPr>
            <p:nvPr/>
          </p:nvSpPr>
          <p:spPr bwMode="auto">
            <a:xfrm flipV="1">
              <a:off x="4992" y="3936"/>
              <a:ext cx="0" cy="1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2" name="WordArt 89"/>
          <p:cNvSpPr>
            <a:spLocks noChangeArrowheads="1" noChangeShapeType="1"/>
          </p:cNvSpPr>
          <p:nvPr/>
        </p:nvSpPr>
        <p:spPr bwMode="auto">
          <a:xfrm>
            <a:off x="1524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99418" name="Text Box 90"/>
          <p:cNvSpPr txBox="1">
            <a:spLocks noChangeArrowheads="1"/>
          </p:cNvSpPr>
          <p:nvPr/>
        </p:nvSpPr>
        <p:spPr bwMode="auto">
          <a:xfrm>
            <a:off x="4556125" y="5983288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YES!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9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9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9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9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9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9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9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9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9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 build="p" bldLvl="2" autoUpdateAnimBg="0"/>
      <p:bldP spid="99333" grpId="0" autoUpdateAnimBg="0"/>
      <p:bldP spid="99357" grpId="0" autoUpdateAnimBg="0"/>
      <p:bldP spid="99358" grpId="0" autoUpdateAnimBg="0"/>
      <p:bldP spid="99359" grpId="0" build="p" bldLvl="2" autoUpdateAnimBg="0"/>
      <p:bldP spid="99360" grpId="0" autoUpdateAnimBg="0"/>
      <p:bldP spid="99361" grpId="0" autoUpdateAnimBg="0"/>
      <p:bldP spid="99388" grpId="0" build="allAtOnce" autoUpdateAnimBg="0"/>
      <p:bldP spid="99389" grpId="0" autoUpdateAnimBg="0"/>
      <p:bldP spid="994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878138"/>
            <a:ext cx="7772400" cy="2286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400" smtClean="0"/>
              <a:t>What happens to the current through R</a:t>
            </a:r>
            <a:r>
              <a:rPr lang="en-US" sz="2400" baseline="-25000" smtClean="0"/>
              <a:t>2</a:t>
            </a:r>
            <a:r>
              <a:rPr lang="en-US" sz="2400" smtClean="0"/>
              <a:t> when the switch is closed?</a:t>
            </a:r>
          </a:p>
          <a:p>
            <a:pPr marL="609600" indent="-609600" eaLnBrk="1" hangingPunct="1"/>
            <a:r>
              <a:rPr lang="en-US" sz="2400" smtClean="0">
                <a:solidFill>
                  <a:schemeClr val="tx1"/>
                </a:solidFill>
              </a:rPr>
              <a:t>Increases		</a:t>
            </a:r>
          </a:p>
          <a:p>
            <a:pPr marL="609600" indent="-609600" eaLnBrk="1" hangingPunct="1"/>
            <a:r>
              <a:rPr lang="en-US" sz="2400" smtClean="0">
                <a:solidFill>
                  <a:schemeClr val="tx1"/>
                </a:solidFill>
              </a:rPr>
              <a:t>Remains Same</a:t>
            </a:r>
          </a:p>
          <a:p>
            <a:pPr marL="609600" indent="-609600" eaLnBrk="1" hangingPunct="1"/>
            <a:r>
              <a:rPr lang="en-US" sz="2400" smtClean="0">
                <a:solidFill>
                  <a:schemeClr val="tx1"/>
                </a:solidFill>
              </a:rPr>
              <a:t>Decreases</a:t>
            </a:r>
          </a:p>
        </p:txBody>
      </p:sp>
      <p:pic>
        <p:nvPicPr>
          <p:cNvPr id="10243" name="Picture 4" descr="parall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4038600"/>
            <a:ext cx="5353050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8" name="Oval 6"/>
          <p:cNvSpPr>
            <a:spLocks noChangeArrowheads="1"/>
          </p:cNvSpPr>
          <p:nvPr/>
        </p:nvSpPr>
        <p:spPr bwMode="auto">
          <a:xfrm>
            <a:off x="914400" y="4087813"/>
            <a:ext cx="2743200" cy="4572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1125538" y="5181600"/>
            <a:ext cx="23209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sz="3200" baseline="-2500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 = </a:t>
            </a:r>
            <a:r>
              <a:rPr lang="el-GR" sz="3200">
                <a:solidFill>
                  <a:schemeClr val="tx2"/>
                </a:solidFill>
                <a:latin typeface="Times New Roman" pitchFamily="18" charset="0"/>
              </a:rPr>
              <a:t>ε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 = I</a:t>
            </a:r>
            <a:r>
              <a:rPr lang="en-US" sz="3200" baseline="-2500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3200" baseline="-25000">
                <a:solidFill>
                  <a:schemeClr val="tx2"/>
                </a:solidFill>
                <a:latin typeface="Times New Roman" pitchFamily="18" charset="0"/>
              </a:rPr>
              <a:t>2</a:t>
            </a:r>
            <a:endParaRPr lang="el-GR" sz="3200" baseline="-250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2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Checkpoint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2 Light Bulbs</a:t>
            </a:r>
          </a:p>
        </p:txBody>
      </p:sp>
      <p:pic>
        <p:nvPicPr>
          <p:cNvPr id="10247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04800"/>
            <a:ext cx="30861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POWERPOINTVERSION" val="14.0"/>
  <p:tag name="LUIDIAENABLED" val="False"/>
  <p:tag name="TASKPANEKEY" val="33ebe342-472a-462d-adf5-b8adc9634675"/>
  <p:tag name="TPFULLVERSION" val="4.3.2.1178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FBC1515112854162A13897486586AF6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ompare V1 the voltage across R1, with V10 the voltage across R10."/>
  <p:tag name="SLIDEORDER" val="2"/>
  <p:tag name="SLIDEGUID" val="AC7057588D834C6088D00907BCAC4B37"/>
  <p:tag name="ANSWERSALIAS" val="V1&gt;V10 |smicln|V1=V10|smicln|V1&lt; V10"/>
  <p:tag name="VALUES" val="Incorrect|smicln|Incorrect|smicln|Correct"/>
  <p:tag name="RESPONSESGATHERED" val="True"/>
  <p:tag name="TOTALRESPONSES" val="31"/>
  <p:tag name="RESPONSECOUNT" val="31"/>
  <p:tag name="SLICED" val="False"/>
  <p:tag name="RESPONSES" val="-;-;-;-;-;-;-;-;-;-;-;-;-;-;-;-;-;-;-;-;-;-;-;-;-;-;-;-;-;-;-;-;3;3;3;3;3;3;3;3;3;2;3;3;3;3;1;3;2;3;3;3;3;3;3;2;3;3;3;3;2;2;-;3;"/>
  <p:tag name="CHARTSTRINGSTD" val="1 5 25"/>
  <p:tag name="CHARTSTRINGREV" val="25 5 1"/>
  <p:tag name="CHARTSTRINGSTDPER" val="0.032258064516129 0.161290322580645 0.806451612903226"/>
  <p:tag name="CHARTSTRINGREVPER" val="0.806451612903226 0.161290322580645 0.032258064516129"/>
  <p:tag name="ANONYMOUSTEMP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2"/>
  <p:tag name="FONTSIZE" val="32"/>
  <p:tag name="BULLETTYPE" val="ppBulletArabicPeriod"/>
  <p:tag name="ANSWERTEXT" val="V1&gt;V10 &#10;V1=V10&#10;V1&lt; V1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75356A5B45143E2B022BDC01F6745C0"/>
  <p:tag name="SLIDEID" val="D75356A5B45143E2B022BDC01F6745C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Increases|smicln|Remains Same|smicln|Decreases "/>
  <p:tag name="QUESTIONALIAS" val="What happens to the current through the battery when the switch is closed?  "/>
  <p:tag name="VALUES" val="Correct|smicln|Incorrect|smicln|Incorrect"/>
  <p:tag name="RESPONSESGATHERED" val="True"/>
  <p:tag name="TOTALRESPONSES" val="29"/>
  <p:tag name="RESPONSECOUNT" val="29"/>
  <p:tag name="SLICED" val="False"/>
  <p:tag name="RESPONSES" val="-;-;-;-;-;-;-;-;-;-;-;-;-;-;-;-;-;-;-;-;-;-;-;-;-;-;-;-;-;-;-;-;1;3;1;1;1;3;1;2;3;2;1;1;3;2;3;2;1;1;1;1;2;-;2;-;1;2;2;1;-;3;1;3;"/>
  <p:tag name="CHARTSTRINGSTD" val="14 8 7"/>
  <p:tag name="CHARTSTRINGREV" val="7 8 14"/>
  <p:tag name="CHARTSTRINGSTDPER" val="0.482758620689655 0.275862068965517 0.241379310344828"/>
  <p:tag name="CHARTSTRINGREVPER" val="0.241379310344828 0.275862068965517 0.482758620689655"/>
  <p:tag name="ANONYMOUSTEMP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3"/>
  <p:tag name="FONTSIZE" val="32"/>
  <p:tag name="BULLETTYPE" val="ppBulletArabicPeriod"/>
  <p:tag name="ANSWERTEXT" val="Increases&#10;Remains Same&#10;Decreases 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D75356A5B45143E2B022BDC01F6745C0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Increases|smicln|Remains Same|smicln|Decreases "/>
  <p:tag name="QUESTIONALIAS" val="What happens to the current through the battery when the switch is closed?  "/>
  <p:tag name="SLIDEORDER" val="2"/>
  <p:tag name="SLIDEGUID" val="D591DEED051E4297AA7A4E0A2DF746F0"/>
  <p:tag name="VALUES" val="Correct|smicln|Incorrect|smicln|Incorrect"/>
  <p:tag name="RESPONSESGATHERED" val="True"/>
  <p:tag name="TOTALRESPONSES" val="28"/>
  <p:tag name="RESPONSECOUNT" val="28"/>
  <p:tag name="SLICED" val="False"/>
  <p:tag name="RESPONSES" val="-;-;-;-;-;-;-;-;-;-;-;-;-;-;-;-;-;-;-;-;-;-;-;-;-;-;-;-;-;-;-;-;-;1;1;1;1;1;1;3;3;3;3;1;1;1;3;3;1;1;1;3;1;-;-;3;1;1;1;1;-;3;1;3;"/>
  <p:tag name="CHARTSTRINGSTD" val="18 0 10"/>
  <p:tag name="CHARTSTRINGREV" val="10 0 18"/>
  <p:tag name="CHARTSTRINGSTDPER" val="0.642857142857143 0 0.357142857142857"/>
  <p:tag name="CHARTSTRINGREVPER" val="0.357142857142857 0 0.642857142857143"/>
  <p:tag name="ANONYMOUSTEMP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3"/>
  <p:tag name="FONTSIZE" val="32"/>
  <p:tag name="BULLETTYPE" val="ppBulletArabicPeriod"/>
  <p:tag name="ANSWERTEXT" val="Increases&#10;Remains Same&#10;Decreases 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4918FDF4034432A9D96F0282668E1B6"/>
  <p:tag name="SLIDEID" val="A4918FDF4034432A9D96F0282668E1B6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The resistance of the kitchen circuit is too high.|smicln|The voltage across the kitchen circuit is too high.|smicln|The current in the kitchen circuit is too high."/>
  <p:tag name="QUESTIONALIAS" val="Why is it dangerous to use one power strip to plug in and use simultaneously your microwave, coffee pot, space heater, toaster, and guitar amplifier?"/>
  <p:tag name="TOTALRESPONSES" val="23"/>
  <p:tag name="RESPONSECOUNT" val="23"/>
  <p:tag name="SLICED" val="False"/>
  <p:tag name="RESPONSES" val="3;2;3;2;3;2;1;2;2;2;3;3;3;2;2;3;1;1;3;2;1;3;3;"/>
  <p:tag name="CHARTSTRINGSTD" val="4 9 10"/>
  <p:tag name="CHARTSTRINGREV" val="10 9 4"/>
  <p:tag name="CHARTSTRINGSTDPER" val="0.173913043478261 0.391304347826087 0.434782608695652"/>
  <p:tag name="CHARTSTRINGREVPER" val="0.434782608695652 0.391304347826087 0.173913043478261"/>
  <p:tag name="RESPONSESGATHERED" val="False"/>
  <p:tag name="ANONYMOUSTEMP" val="False"/>
  <p:tag name="VALUES" val="No Value|smicln|No Value|smicln|No Val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50"/>
  <p:tag name="FONTSIZE" val="24"/>
  <p:tag name="BULLETTYPE" val="ppBulletArabicPeriod"/>
  <p:tag name="ANSWERTEXT" val="The resistance of the kitchen circuit is too high.&#10;The voltage across the kitchen circuit is too high.&#10;The current in the kitchen circuit is too high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A4918FDF4034432A9D96F0282668E1B6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The resistance of the kitchen circuit is too high.|smicln|The voltage across the kitchen circuit is too high.|smicln|The current in the kitchen circuit is too high."/>
  <p:tag name="QUESTIONALIAS" val="Why is it dangerous to use one power strip to plug in and use simultaneously your microwave, coffee pot, space heater, toaster, and guitar amplifier?"/>
  <p:tag name="SLIDEORDER" val="2"/>
  <p:tag name="SLIDEGUID" val="B627784EDF4D4712BB03FC849A816617"/>
  <p:tag name="VALUES" val="No Value|smicln|No Value|smicln|No Value"/>
  <p:tag name="TOTALRESPONSES" val="22"/>
  <p:tag name="RESPONSECOUNT" val="22"/>
  <p:tag name="SLICED" val="False"/>
  <p:tag name="RESPONSES" val="3;3;3;3;3;3;3;3;-;1;3;3;3;2;3;3;3;3;3;3;3;3;3;"/>
  <p:tag name="CHARTSTRINGSTD" val="1 1 20"/>
  <p:tag name="CHARTSTRINGREV" val="20 1 1"/>
  <p:tag name="CHARTSTRINGSTDPER" val="0.0454545454545455 0.0454545454545455 0.909090909090909"/>
  <p:tag name="CHARTSTRINGREVPER" val="0.909090909090909 0.0454545454545455 0.0454545454545455"/>
  <p:tag name="RESPONSESGATHERED" val="False"/>
  <p:tag name="ANONYMOUSTEMP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50"/>
  <p:tag name="FONTSIZE" val="24"/>
  <p:tag name="BULLETTYPE" val="ppBulletArabicPeriod"/>
  <p:tag name="ANSWERTEXT" val="The resistance of the kitchen circuit is too high.&#10;The voltage across the kitchen circuit is too high.&#10;The current in the kitchen circuit is too high."/>
  <p:tag name="OLDNUMANSWERS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BC1515112854162A13897486586AF61"/>
  <p:tag name="SLIDEID" val="FBC1515112854162A13897486586AF61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ompare V1 the voltage across R1, with V10 the voltage across R10."/>
  <p:tag name="ANSWERSALIAS" val="V1&gt;V10 |smicln|V1=V10|smicln|V1&lt; V10"/>
  <p:tag name="VALUES" val="No Value|smicln|No Value|smicln|No Value"/>
  <p:tag name="RESPONSESGATHERED" val="True"/>
  <p:tag name="TOTALRESPONSES" val="32"/>
  <p:tag name="RESPONSECOUNT" val="32"/>
  <p:tag name="SLICED" val="False"/>
  <p:tag name="RESPONSES" val="-;-;-;-;-;-;-;-;-;-;-;-;-;-;-;-;-;-;-;-;-;-;-;-;-;-;-;-;-;-;-;-;3;2;3;3;3;1;1;3;3;2;2;1;3;3;1;2;3;3;3;2;3;2;3;2;3;3;3;3;2;1;2;2;"/>
  <p:tag name="CHARTSTRINGSTD" val="5 10 17"/>
  <p:tag name="CHARTSTRINGREV" val="17 10 5"/>
  <p:tag name="CHARTSTRINGSTDPER" val="0.15625 0.3125 0.53125"/>
  <p:tag name="CHARTSTRINGREVPER" val="0.53125 0.3125 0.15625"/>
  <p:tag name="ANONYMOUSTEMP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2"/>
  <p:tag name="FONTSIZE" val="32"/>
  <p:tag name="BULLETTYPE" val="ppBulletArabicPeriod"/>
  <p:tag name="ANSWERTEXT" val="V1&gt;V10 &#10;V1=V10&#10;V1&lt; V10"/>
</p:tagLst>
</file>

<file path=ppt/theme/theme1.xml><?xml version="1.0" encoding="utf-8"?>
<a:theme xmlns:a="http://schemas.openxmlformats.org/drawingml/2006/main" name="bluegrayturn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bluegrayturnpoint</Template>
  <TotalTime>1801</TotalTime>
  <Words>710</Words>
  <Application>Microsoft Office PowerPoint</Application>
  <PresentationFormat>On-screen Show (4:3)</PresentationFormat>
  <Paragraphs>180</Paragraphs>
  <Slides>17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Arial Rounded MT Bold</vt:lpstr>
      <vt:lpstr>Symbol</vt:lpstr>
      <vt:lpstr>Times New Roman</vt:lpstr>
      <vt:lpstr>bluegrayturnpoint</vt:lpstr>
      <vt:lpstr>Equation</vt:lpstr>
      <vt:lpstr>Microsoft Graph Chart</vt:lpstr>
      <vt:lpstr>Resistance, Ohm’s Law </vt:lpstr>
      <vt:lpstr>Last Time</vt:lpstr>
      <vt:lpstr>PowerPoint Presentation</vt:lpstr>
      <vt:lpstr>Simple Circuit</vt:lpstr>
      <vt:lpstr>Checkpoint Resistors in Series</vt:lpstr>
      <vt:lpstr>Compare V1 the voltage across R1, with V10 the voltage across R10.</vt:lpstr>
      <vt:lpstr>Compare V1 the voltage across R1, with V10 the voltage across R10.</vt:lpstr>
      <vt:lpstr>Practice: Resistors in Series</vt:lpstr>
      <vt:lpstr>Checkpoint 2 Light Bulbs</vt:lpstr>
      <vt:lpstr>What happens to the current through the battery when the switch is closed?  </vt:lpstr>
      <vt:lpstr>What happens to the current through the battery when the switch is closed?  </vt:lpstr>
      <vt:lpstr>Practice:  Resistors in Parallel</vt:lpstr>
      <vt:lpstr>Why is it dangerous to use one power strip to plug in and use simultaneously your microwave, coffee pot, toaster, and hair dryer (current through hair dryer is 10 A)?</vt:lpstr>
      <vt:lpstr>Why is it dangerous to use one power strip to plug in and use simultaneously your microwave, coffee pot, toaster, and hair dryer (current through hair dryer is 10 A)?</vt:lpstr>
      <vt:lpstr>Checkpoint Comparison of Resistance</vt:lpstr>
      <vt:lpstr>Parallel + Series Tests</vt:lpstr>
      <vt:lpstr>PowerPoint Presentation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cherie</dc:creator>
  <cp:lastModifiedBy>Lehman, Cherie B.</cp:lastModifiedBy>
  <cp:revision>95</cp:revision>
  <dcterms:created xsi:type="dcterms:W3CDTF">2010-01-28T02:54:09Z</dcterms:created>
  <dcterms:modified xsi:type="dcterms:W3CDTF">2013-01-29T19:04:40Z</dcterms:modified>
</cp:coreProperties>
</file>