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.xml" ContentType="application/vnd.openxmlformats-officedocument.presentationml.notesSlide+xml"/>
  <Override PartName="/ppt/tags/tag18.xml" ContentType="application/vnd.openxmlformats-officedocument.presentationml.tags+xml"/>
  <Override PartName="/ppt/notesSlides/notesSlide2.xml" ContentType="application/vnd.openxmlformats-officedocument.presentationml.notesSlide+xml"/>
  <Override PartName="/ppt/tags/tag19.xml" ContentType="application/vnd.openxmlformats-officedocument.presentationml.tags+xml"/>
  <Override PartName="/ppt/notesSlides/notesSlide3.xml" ContentType="application/vnd.openxmlformats-officedocument.presentationml.notesSlide+xml"/>
  <Override PartName="/ppt/tags/tag20.xml" ContentType="application/vnd.openxmlformats-officedocument.presentationml.tags+xml"/>
  <Override PartName="/ppt/notesSlides/notesSlide4.xml" ContentType="application/vnd.openxmlformats-officedocument.presentationml.notesSlide+xml"/>
  <Override PartName="/ppt/tags/tag21.xml" ContentType="application/vnd.openxmlformats-officedocument.presentationml.tags+xml"/>
  <Override PartName="/ppt/notesSlides/notesSlide5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5" r:id="rId9"/>
    <p:sldId id="266" r:id="rId10"/>
    <p:sldId id="270" r:id="rId11"/>
    <p:sldId id="267" r:id="rId12"/>
    <p:sldId id="268" r:id="rId13"/>
    <p:sldId id="263" r:id="rId14"/>
    <p:sldId id="269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F0066"/>
    <a:srgbClr val="009900"/>
    <a:srgbClr val="FF3300"/>
    <a:srgbClr val="F6A8A0"/>
    <a:srgbClr val="6600CC"/>
    <a:srgbClr val="2222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708" y="-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8B5B69E-AFDA-4F75-A1E2-282B6FB1E998}" type="datetimeFigureOut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B230330-EE2C-4FA5-A95B-AB3614DB5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15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2FD3FC0-7C7C-4384-852D-42DB68F83B42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13EA69A-6CB9-4BB5-9B2E-B60AEE8A3F39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7A83E1A-0DAD-4116-9877-BF491FAA5558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C531E83-20DD-449B-A27D-AAEB18250451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B1E9540-415A-4250-AC96-D0D8E27E4ACD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22229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70B7B-A483-4783-9B64-2BFB14BFDB0B}" type="datetimeFigureOut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D3BBF-6A75-4D48-A8C6-2BAE62F5DE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752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8B20B-85B5-4BB5-BA36-F0F02026E1AB}" type="datetimeFigureOut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A7939-1068-4E14-B118-2647B923F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208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5A9DD-AC0A-4433-8A2C-F05B3E736938}" type="datetimeFigureOut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4F593-9098-40F1-BF4B-5345926B0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118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C9489-286C-472A-BCE3-B4DAA4717157}" type="datetimeFigureOut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ED337-ADD7-43BC-A264-E555DE815E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49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4644"/>
            <a:ext cx="8610600" cy="2057400"/>
          </a:xfrm>
        </p:spPr>
        <p:txBody>
          <a:bodyPr>
            <a:normAutofit/>
          </a:bodyPr>
          <a:lstStyle>
            <a:lvl1pPr algn="l">
              <a:defRPr sz="3200">
                <a:solidFill>
                  <a:srgbClr val="22229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305800" cy="3840163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F0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A9165-A306-4304-A994-34D92013BE83}" type="datetimeFigureOut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DC639-4A90-4BD0-B389-98958F5215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37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0619E-BD5C-43D1-8AB0-40042F8D1DE5}" type="datetimeFigureOut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C0A6F-5613-40B6-9CFE-11624390C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163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EAD20-C361-4688-A339-93BEBD24BB38}" type="datetimeFigureOut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BA3A3-E215-40F6-BF0B-EA1FF8F95D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512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FE218-F2E4-4E14-BF69-EE023C8AFE92}" type="datetimeFigureOut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3FF12-4537-438B-A31E-1AE5940CE0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47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A5CC3-4CCA-462A-BE9E-25721CFE8689}" type="datetimeFigureOut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605B8-21EB-47EB-891F-833E65A798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230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850EE-DE67-426C-ACF0-1C82D2C0582D}" type="datetimeFigureOut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9EF9A-444A-48E4-8B71-B6C85E399F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840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2F189-EA83-4FFD-8FD6-DC3DA185F9A9}" type="datetimeFigureOut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64FD1-29FF-401A-A253-E09267F26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552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7376C-4ACF-4ADB-ABE8-0DA6CF24CFD4}" type="datetimeFigureOut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BCA3A-B26D-4C36-92BB-8C4BDC83D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25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034052-8BA1-40BF-ACC4-F7012388D459}" type="datetimeFigureOut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1947F7-C2E9-44A5-A862-913D4DB25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0070C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6600CC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23.xml"/><Relationship Id="rId7" Type="http://schemas.openxmlformats.org/officeDocument/2006/relationships/image" Target="../media/image8.emf"/><Relationship Id="rId2" Type="http://schemas.openxmlformats.org/officeDocument/2006/relationships/tags" Target="../tags/tag2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4.xml"/><Relationship Id="rId9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26.xml"/><Relationship Id="rId7" Type="http://schemas.openxmlformats.org/officeDocument/2006/relationships/image" Target="../media/image11.emf"/><Relationship Id="rId2" Type="http://schemas.openxmlformats.org/officeDocument/2006/relationships/tags" Target="../tags/tag25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7.xml"/><Relationship Id="rId9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5.xml"/><Relationship Id="rId7" Type="http://schemas.openxmlformats.org/officeDocument/2006/relationships/image" Target="../media/image1.emf"/><Relationship Id="rId2" Type="http://schemas.openxmlformats.org/officeDocument/2006/relationships/tags" Target="../tags/tag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8.xml"/><Relationship Id="rId7" Type="http://schemas.openxmlformats.org/officeDocument/2006/relationships/image" Target="../media/image3.emf"/><Relationship Id="rId2" Type="http://schemas.openxmlformats.org/officeDocument/2006/relationships/tags" Target="../tags/tag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11.xml"/><Relationship Id="rId7" Type="http://schemas.openxmlformats.org/officeDocument/2006/relationships/image" Target="../media/image4.emf"/><Relationship Id="rId2" Type="http://schemas.openxmlformats.org/officeDocument/2006/relationships/tags" Target="../tags/tag10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14.xml"/><Relationship Id="rId7" Type="http://schemas.openxmlformats.org/officeDocument/2006/relationships/image" Target="../media/image6.emf"/><Relationship Id="rId2" Type="http://schemas.openxmlformats.org/officeDocument/2006/relationships/tags" Target="../tags/tag1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Circuits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1143000"/>
          </a:xfrm>
        </p:spPr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Practice: </a:t>
            </a:r>
            <a:br>
              <a:rPr lang="en-US" smtClean="0">
                <a:solidFill>
                  <a:srgbClr val="FFFFFF"/>
                </a:solidFill>
              </a:rPr>
            </a:br>
            <a:r>
              <a:rPr lang="en-US" smtClean="0">
                <a:solidFill>
                  <a:srgbClr val="FFFFFF"/>
                </a:solidFill>
              </a:rPr>
              <a:t>Resistors in Parallel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62288"/>
            <a:ext cx="8610600" cy="1066800"/>
          </a:xfrm>
        </p:spPr>
        <p:txBody>
          <a:bodyPr rtlCol="0">
            <a:normAutofit fontScale="85000" lnSpcReduction="20000"/>
          </a:bodyPr>
          <a:lstStyle/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en-US" sz="2800" dirty="0" smtClean="0">
                <a:latin typeface="Arial Rounded MT Bold" pitchFamily="34" charset="0"/>
              </a:rPr>
              <a:t>What is the power delivered by </a:t>
            </a:r>
            <a:r>
              <a:rPr lang="en-US" sz="2800" dirty="0">
                <a:latin typeface="Arial Rounded MT Bold" pitchFamily="34" charset="0"/>
              </a:rPr>
              <a:t>the </a:t>
            </a:r>
            <a:r>
              <a:rPr lang="en-US" sz="2800" dirty="0" smtClean="0">
                <a:latin typeface="Arial Rounded MT Bold" pitchFamily="34" charset="0"/>
              </a:rPr>
              <a:t>battery and what is the power dissipated by each resistor.</a:t>
            </a:r>
            <a:endParaRPr lang="en-US" sz="2800" dirty="0">
              <a:latin typeface="Arial Rounded MT Bold" pitchFamily="34" charset="0"/>
            </a:endParaRPr>
          </a:p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r>
              <a:rPr lang="en-US" sz="2800" dirty="0">
                <a:latin typeface="Arial Rounded MT Bold" pitchFamily="34" charset="0"/>
              </a:rPr>
              <a:t>Let </a:t>
            </a:r>
            <a:r>
              <a:rPr lang="en-US" sz="2800" dirty="0" smtClean="0">
                <a:latin typeface="Arial Rounded MT Bold" pitchFamily="34" charset="0"/>
                <a:sym typeface="Euclid Symbol"/>
              </a:rPr>
              <a:t></a:t>
            </a:r>
            <a:r>
              <a:rPr lang="en-US" sz="2800" dirty="0" smtClean="0">
                <a:latin typeface="Arial Rounded MT Bold" pitchFamily="34" charset="0"/>
              </a:rPr>
              <a:t> </a:t>
            </a:r>
            <a:r>
              <a:rPr lang="en-US" sz="2800" dirty="0">
                <a:latin typeface="Arial Rounded MT Bold" pitchFamily="34" charset="0"/>
              </a:rPr>
              <a:t>= 60 Volts, R</a:t>
            </a:r>
            <a:r>
              <a:rPr lang="en-US" sz="2800" baseline="-25000" dirty="0">
                <a:latin typeface="Arial Rounded MT Bold" pitchFamily="34" charset="0"/>
              </a:rPr>
              <a:t>2</a:t>
            </a:r>
            <a:r>
              <a:rPr lang="en-US" sz="2800" dirty="0">
                <a:latin typeface="Arial Rounded MT Bold" pitchFamily="34" charset="0"/>
              </a:rPr>
              <a:t> = 20 </a:t>
            </a:r>
            <a:r>
              <a:rPr lang="en-US" sz="2800" dirty="0">
                <a:latin typeface="Symbol" pitchFamily="18" charset="2"/>
              </a:rPr>
              <a:t>W</a:t>
            </a:r>
            <a:r>
              <a:rPr lang="en-US" sz="2800" dirty="0">
                <a:latin typeface="Arial Rounded MT Bold" pitchFamily="34" charset="0"/>
              </a:rPr>
              <a:t> and R</a:t>
            </a:r>
            <a:r>
              <a:rPr lang="en-US" sz="2800" baseline="-25000" dirty="0">
                <a:latin typeface="Arial Rounded MT Bold" pitchFamily="34" charset="0"/>
              </a:rPr>
              <a:t>3</a:t>
            </a:r>
            <a:r>
              <a:rPr lang="en-US" sz="2800" dirty="0">
                <a:latin typeface="Arial Rounded MT Bold" pitchFamily="34" charset="0"/>
              </a:rPr>
              <a:t>=30 </a:t>
            </a:r>
            <a:r>
              <a:rPr lang="en-US" sz="2800" dirty="0">
                <a:latin typeface="Symbol" pitchFamily="18" charset="2"/>
              </a:rPr>
              <a:t>W</a:t>
            </a:r>
            <a:r>
              <a:rPr lang="en-US" sz="2800" dirty="0">
                <a:latin typeface="Arial Rounded MT Bold" pitchFamily="34" charset="0"/>
              </a:rPr>
              <a:t>.</a:t>
            </a:r>
          </a:p>
        </p:txBody>
      </p:sp>
      <p:sp>
        <p:nvSpPr>
          <p:cNvPr id="62474" name="Text Box 10"/>
          <p:cNvSpPr txBox="1">
            <a:spLocks noChangeArrowheads="1"/>
          </p:cNvSpPr>
          <p:nvPr/>
        </p:nvSpPr>
        <p:spPr bwMode="auto">
          <a:xfrm>
            <a:off x="609600" y="4814888"/>
            <a:ext cx="5105400" cy="164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1">
              <a:lnSpc>
                <a:spcPct val="115000"/>
              </a:lnSpc>
              <a:spcBef>
                <a:spcPct val="10000"/>
              </a:spcBef>
            </a:pPr>
            <a:r>
              <a:rPr lang="en-US" sz="2800">
                <a:solidFill>
                  <a:schemeClr val="tx2"/>
                </a:solidFill>
              </a:rPr>
              <a:t>P = I*V</a:t>
            </a:r>
            <a:endParaRPr lang="en-US" sz="2800" baseline="-25000">
              <a:solidFill>
                <a:schemeClr val="tx2"/>
              </a:solidFill>
            </a:endParaRPr>
          </a:p>
          <a:p>
            <a:pPr lvl="1">
              <a:lnSpc>
                <a:spcPct val="115000"/>
              </a:lnSpc>
              <a:spcBef>
                <a:spcPct val="10000"/>
              </a:spcBef>
            </a:pPr>
            <a:r>
              <a:rPr lang="en-US" sz="2800">
                <a:solidFill>
                  <a:schemeClr val="tx2"/>
                </a:solidFill>
              </a:rPr>
              <a:t>P</a:t>
            </a:r>
            <a:r>
              <a:rPr lang="en-US" sz="2800" baseline="-25000">
                <a:solidFill>
                  <a:schemeClr val="tx2"/>
                </a:solidFill>
              </a:rPr>
              <a:t>2  </a:t>
            </a:r>
            <a:r>
              <a:rPr lang="en-US" sz="2800">
                <a:solidFill>
                  <a:schemeClr val="tx2"/>
                </a:solidFill>
              </a:rPr>
              <a:t>= </a:t>
            </a:r>
            <a:r>
              <a:rPr lang="en-US" sz="2800" i="1">
                <a:solidFill>
                  <a:schemeClr val="tx2"/>
                </a:solidFill>
              </a:rPr>
              <a:t>I</a:t>
            </a:r>
            <a:r>
              <a:rPr lang="en-US" sz="2800" baseline="-25000">
                <a:solidFill>
                  <a:schemeClr val="tx2"/>
                </a:solidFill>
              </a:rPr>
              <a:t>2 </a:t>
            </a:r>
            <a:r>
              <a:rPr lang="en-US" sz="2800">
                <a:solidFill>
                  <a:schemeClr val="tx2"/>
                </a:solidFill>
              </a:rPr>
              <a:t>V</a:t>
            </a:r>
            <a:r>
              <a:rPr lang="en-US" sz="2800" baseline="-25000">
                <a:solidFill>
                  <a:schemeClr val="tx2"/>
                </a:solidFill>
              </a:rPr>
              <a:t>2</a:t>
            </a:r>
            <a:r>
              <a:rPr lang="en-US" sz="2800">
                <a:solidFill>
                  <a:schemeClr val="tx2"/>
                </a:solidFill>
              </a:rPr>
              <a:t> </a:t>
            </a:r>
            <a:endParaRPr lang="en-US" sz="2800" baseline="-25000">
              <a:solidFill>
                <a:schemeClr val="tx2"/>
              </a:solidFill>
            </a:endParaRPr>
          </a:p>
          <a:p>
            <a:pPr lvl="1">
              <a:lnSpc>
                <a:spcPct val="115000"/>
              </a:lnSpc>
              <a:spcBef>
                <a:spcPct val="10000"/>
              </a:spcBef>
            </a:pPr>
            <a:r>
              <a:rPr lang="en-US" sz="2800">
                <a:solidFill>
                  <a:schemeClr val="tx2"/>
                </a:solidFill>
              </a:rPr>
              <a:t>P</a:t>
            </a:r>
            <a:r>
              <a:rPr lang="en-US" sz="2800" baseline="-25000">
                <a:solidFill>
                  <a:schemeClr val="tx2"/>
                </a:solidFill>
              </a:rPr>
              <a:t>3  </a:t>
            </a:r>
            <a:r>
              <a:rPr lang="en-US" sz="2800">
                <a:solidFill>
                  <a:schemeClr val="tx2"/>
                </a:solidFill>
              </a:rPr>
              <a:t>= </a:t>
            </a:r>
            <a:r>
              <a:rPr lang="en-US" sz="2800" i="1">
                <a:solidFill>
                  <a:schemeClr val="tx2"/>
                </a:solidFill>
              </a:rPr>
              <a:t>I</a:t>
            </a:r>
            <a:r>
              <a:rPr lang="en-US" sz="2800" baseline="-25000">
                <a:solidFill>
                  <a:schemeClr val="tx2"/>
                </a:solidFill>
              </a:rPr>
              <a:t>3 </a:t>
            </a:r>
            <a:r>
              <a:rPr lang="en-US" sz="2800">
                <a:solidFill>
                  <a:schemeClr val="tx2"/>
                </a:solidFill>
              </a:rPr>
              <a:t>V</a:t>
            </a:r>
            <a:r>
              <a:rPr lang="en-US" sz="2800" baseline="-25000">
                <a:solidFill>
                  <a:schemeClr val="tx2"/>
                </a:solidFill>
              </a:rPr>
              <a:t>3</a:t>
            </a:r>
            <a:r>
              <a:rPr lang="en-US" sz="2800">
                <a:solidFill>
                  <a:schemeClr val="tx2"/>
                </a:solidFill>
              </a:rPr>
              <a:t> </a:t>
            </a:r>
            <a:endParaRPr lang="en-US" sz="2800" baseline="-25000">
              <a:solidFill>
                <a:schemeClr val="tx2"/>
              </a:solidFill>
            </a:endParaRPr>
          </a:p>
        </p:txBody>
      </p:sp>
      <p:grpSp>
        <p:nvGrpSpPr>
          <p:cNvPr id="13317" name="Group 115"/>
          <p:cNvGrpSpPr>
            <a:grpSpLocks/>
          </p:cNvGrpSpPr>
          <p:nvPr/>
        </p:nvGrpSpPr>
        <p:grpSpPr bwMode="auto">
          <a:xfrm>
            <a:off x="2895600" y="1665288"/>
            <a:ext cx="2989263" cy="1230312"/>
            <a:chOff x="3667" y="822"/>
            <a:chExt cx="1883" cy="775"/>
          </a:xfrm>
        </p:grpSpPr>
        <p:sp>
          <p:nvSpPr>
            <p:cNvPr id="13345" name="Line 12"/>
            <p:cNvSpPr>
              <a:spLocks noChangeShapeType="1"/>
            </p:cNvSpPr>
            <p:nvPr/>
          </p:nvSpPr>
          <p:spPr bwMode="auto">
            <a:xfrm>
              <a:off x="4000" y="853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6" name="Line 13"/>
            <p:cNvSpPr>
              <a:spLocks noChangeShapeType="1"/>
            </p:cNvSpPr>
            <p:nvPr/>
          </p:nvSpPr>
          <p:spPr bwMode="auto">
            <a:xfrm>
              <a:off x="3993" y="853"/>
              <a:ext cx="143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47" name="Group 17"/>
            <p:cNvGrpSpPr>
              <a:grpSpLocks/>
            </p:cNvGrpSpPr>
            <p:nvPr/>
          </p:nvGrpSpPr>
          <p:grpSpPr bwMode="auto">
            <a:xfrm>
              <a:off x="3840" y="1170"/>
              <a:ext cx="320" cy="86"/>
              <a:chOff x="1060" y="360"/>
              <a:chExt cx="284" cy="76"/>
            </a:xfrm>
          </p:grpSpPr>
          <p:sp>
            <p:nvSpPr>
              <p:cNvPr id="13370" name="Rectangle 18"/>
              <p:cNvSpPr>
                <a:spLocks noChangeArrowheads="1"/>
              </p:cNvSpPr>
              <p:nvPr/>
            </p:nvSpPr>
            <p:spPr bwMode="auto">
              <a:xfrm>
                <a:off x="1060" y="364"/>
                <a:ext cx="284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3371" name="Line 19"/>
              <p:cNvSpPr>
                <a:spLocks noChangeShapeType="1"/>
              </p:cNvSpPr>
              <p:nvPr/>
            </p:nvSpPr>
            <p:spPr bwMode="auto">
              <a:xfrm>
                <a:off x="1080" y="3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2" name="Line 20"/>
              <p:cNvSpPr>
                <a:spLocks noChangeShapeType="1"/>
              </p:cNvSpPr>
              <p:nvPr/>
            </p:nvSpPr>
            <p:spPr bwMode="auto">
              <a:xfrm>
                <a:off x="1152" y="38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3" name="Line 21"/>
              <p:cNvSpPr>
                <a:spLocks noChangeShapeType="1"/>
              </p:cNvSpPr>
              <p:nvPr/>
            </p:nvSpPr>
            <p:spPr bwMode="auto">
              <a:xfrm>
                <a:off x="1080" y="40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4" name="Line 22"/>
              <p:cNvSpPr>
                <a:spLocks noChangeShapeType="1"/>
              </p:cNvSpPr>
              <p:nvPr/>
            </p:nvSpPr>
            <p:spPr bwMode="auto">
              <a:xfrm>
                <a:off x="1152" y="43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48" name="Line 23"/>
            <p:cNvSpPr>
              <a:spLocks noChangeShapeType="1"/>
            </p:cNvSpPr>
            <p:nvPr/>
          </p:nvSpPr>
          <p:spPr bwMode="auto">
            <a:xfrm>
              <a:off x="4992" y="853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49" name="Group 24"/>
            <p:cNvGrpSpPr>
              <a:grpSpLocks/>
            </p:cNvGrpSpPr>
            <p:nvPr/>
          </p:nvGrpSpPr>
          <p:grpSpPr bwMode="auto">
            <a:xfrm rot="16200000" flipH="1">
              <a:off x="4803" y="1160"/>
              <a:ext cx="374" cy="115"/>
              <a:chOff x="1536" y="336"/>
              <a:chExt cx="332" cy="102"/>
            </a:xfrm>
          </p:grpSpPr>
          <p:sp>
            <p:nvSpPr>
              <p:cNvPr id="13368" name="Rectangle 25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3369" name="Freeform 26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50" name="Line 27"/>
            <p:cNvSpPr>
              <a:spLocks noChangeShapeType="1"/>
            </p:cNvSpPr>
            <p:nvPr/>
          </p:nvSpPr>
          <p:spPr bwMode="auto">
            <a:xfrm>
              <a:off x="5424" y="853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51" name="Group 28"/>
            <p:cNvGrpSpPr>
              <a:grpSpLocks/>
            </p:cNvGrpSpPr>
            <p:nvPr/>
          </p:nvGrpSpPr>
          <p:grpSpPr bwMode="auto">
            <a:xfrm rot="16200000" flipH="1">
              <a:off x="5235" y="1160"/>
              <a:ext cx="374" cy="115"/>
              <a:chOff x="1536" y="336"/>
              <a:chExt cx="332" cy="102"/>
            </a:xfrm>
          </p:grpSpPr>
          <p:sp>
            <p:nvSpPr>
              <p:cNvPr id="13366" name="Rectangle 29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3367" name="Freeform 30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52" name="Line 31"/>
            <p:cNvSpPr>
              <a:spLocks noChangeShapeType="1"/>
            </p:cNvSpPr>
            <p:nvPr/>
          </p:nvSpPr>
          <p:spPr bwMode="auto">
            <a:xfrm>
              <a:off x="3990" y="1567"/>
              <a:ext cx="143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3" name="Text Box 33"/>
            <p:cNvSpPr txBox="1">
              <a:spLocks noChangeArrowheads="1"/>
            </p:cNvSpPr>
            <p:nvPr/>
          </p:nvSpPr>
          <p:spPr bwMode="auto">
            <a:xfrm>
              <a:off x="4633" y="1044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/>
                <a:t>R</a:t>
              </a:r>
              <a:r>
                <a:rPr lang="en-US" sz="2000" baseline="-25000"/>
                <a:t>2</a:t>
              </a:r>
              <a:endParaRPr lang="en-US" sz="2000"/>
            </a:p>
          </p:txBody>
        </p:sp>
        <p:sp>
          <p:nvSpPr>
            <p:cNvPr id="13354" name="Text Box 34"/>
            <p:cNvSpPr txBox="1">
              <a:spLocks noChangeArrowheads="1"/>
            </p:cNvSpPr>
            <p:nvPr/>
          </p:nvSpPr>
          <p:spPr bwMode="auto">
            <a:xfrm>
              <a:off x="5118" y="1045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/>
                <a:t>R</a:t>
              </a:r>
              <a:r>
                <a:rPr lang="en-US" sz="2000" baseline="-25000"/>
                <a:t>3</a:t>
              </a:r>
              <a:endParaRPr lang="en-US" sz="2000"/>
            </a:p>
          </p:txBody>
        </p:sp>
        <p:sp>
          <p:nvSpPr>
            <p:cNvPr id="13355" name="Text Box 35"/>
            <p:cNvSpPr txBox="1">
              <a:spLocks noChangeArrowheads="1"/>
            </p:cNvSpPr>
            <p:nvPr/>
          </p:nvSpPr>
          <p:spPr bwMode="auto">
            <a:xfrm>
              <a:off x="3667" y="865"/>
              <a:ext cx="5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600">
                  <a:latin typeface="Symbol" pitchFamily="18" charset="2"/>
                </a:rPr>
                <a:t>e</a:t>
              </a:r>
            </a:p>
          </p:txBody>
        </p:sp>
        <p:grpSp>
          <p:nvGrpSpPr>
            <p:cNvPr id="13356" name="Group 79"/>
            <p:cNvGrpSpPr>
              <a:grpSpLocks/>
            </p:cNvGrpSpPr>
            <p:nvPr/>
          </p:nvGrpSpPr>
          <p:grpSpPr bwMode="auto">
            <a:xfrm>
              <a:off x="3984" y="822"/>
              <a:ext cx="1446" cy="347"/>
              <a:chOff x="3984" y="822"/>
              <a:chExt cx="1446" cy="347"/>
            </a:xfrm>
          </p:grpSpPr>
          <p:sp>
            <p:nvSpPr>
              <p:cNvPr id="13362" name="Line 37"/>
              <p:cNvSpPr>
                <a:spLocks noChangeShapeType="1"/>
              </p:cNvSpPr>
              <p:nvPr/>
            </p:nvSpPr>
            <p:spPr bwMode="auto">
              <a:xfrm flipV="1">
                <a:off x="4998" y="847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3" name="Line 38"/>
              <p:cNvSpPr>
                <a:spLocks noChangeShapeType="1"/>
              </p:cNvSpPr>
              <p:nvPr/>
            </p:nvSpPr>
            <p:spPr bwMode="auto">
              <a:xfrm>
                <a:off x="3984" y="847"/>
                <a:ext cx="1446" cy="0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4" name="Line 39"/>
              <p:cNvSpPr>
                <a:spLocks noChangeShapeType="1"/>
              </p:cNvSpPr>
              <p:nvPr/>
            </p:nvSpPr>
            <p:spPr bwMode="auto">
              <a:xfrm flipV="1">
                <a:off x="5430" y="847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5" name="Line 47"/>
              <p:cNvSpPr>
                <a:spLocks noChangeShapeType="1"/>
              </p:cNvSpPr>
              <p:nvPr/>
            </p:nvSpPr>
            <p:spPr bwMode="auto">
              <a:xfrm flipV="1">
                <a:off x="3984" y="822"/>
                <a:ext cx="0" cy="347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57" name="Group 80"/>
            <p:cNvGrpSpPr>
              <a:grpSpLocks/>
            </p:cNvGrpSpPr>
            <p:nvPr/>
          </p:nvGrpSpPr>
          <p:grpSpPr bwMode="auto">
            <a:xfrm>
              <a:off x="3984" y="1248"/>
              <a:ext cx="1438" cy="349"/>
              <a:chOff x="3984" y="1248"/>
              <a:chExt cx="1438" cy="349"/>
            </a:xfrm>
          </p:grpSpPr>
          <p:sp>
            <p:nvSpPr>
              <p:cNvPr id="13358" name="Line 41"/>
              <p:cNvSpPr>
                <a:spLocks noChangeShapeType="1"/>
              </p:cNvSpPr>
              <p:nvPr/>
            </p:nvSpPr>
            <p:spPr bwMode="auto">
              <a:xfrm>
                <a:off x="4990" y="1415"/>
                <a:ext cx="0" cy="15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9" name="Line 42"/>
              <p:cNvSpPr>
                <a:spLocks noChangeShapeType="1"/>
              </p:cNvSpPr>
              <p:nvPr/>
            </p:nvSpPr>
            <p:spPr bwMode="auto">
              <a:xfrm flipV="1">
                <a:off x="3984" y="1571"/>
                <a:ext cx="143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0" name="Line 43"/>
              <p:cNvSpPr>
                <a:spLocks noChangeShapeType="1"/>
              </p:cNvSpPr>
              <p:nvPr/>
            </p:nvSpPr>
            <p:spPr bwMode="auto">
              <a:xfrm>
                <a:off x="5422" y="1411"/>
                <a:ext cx="0" cy="16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1" name="Line 48"/>
              <p:cNvSpPr>
                <a:spLocks noChangeShapeType="1"/>
              </p:cNvSpPr>
              <p:nvPr/>
            </p:nvSpPr>
            <p:spPr bwMode="auto">
              <a:xfrm>
                <a:off x="3995" y="1248"/>
                <a:ext cx="0" cy="349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" name="Group 114"/>
          <p:cNvGrpSpPr>
            <a:grpSpLocks/>
          </p:cNvGrpSpPr>
          <p:nvPr/>
        </p:nvGrpSpPr>
        <p:grpSpPr bwMode="auto">
          <a:xfrm>
            <a:off x="6675438" y="4484688"/>
            <a:ext cx="2316162" cy="1154112"/>
            <a:chOff x="3936" y="2286"/>
            <a:chExt cx="1459" cy="727"/>
          </a:xfrm>
        </p:grpSpPr>
        <p:sp>
          <p:nvSpPr>
            <p:cNvPr id="13324" name="Line 50"/>
            <p:cNvSpPr>
              <a:spLocks noChangeShapeType="1"/>
            </p:cNvSpPr>
            <p:nvPr/>
          </p:nvSpPr>
          <p:spPr bwMode="auto">
            <a:xfrm>
              <a:off x="4330" y="2293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5" name="Line 51"/>
            <p:cNvSpPr>
              <a:spLocks noChangeShapeType="1"/>
            </p:cNvSpPr>
            <p:nvPr/>
          </p:nvSpPr>
          <p:spPr bwMode="auto">
            <a:xfrm flipV="1">
              <a:off x="4323" y="2287"/>
              <a:ext cx="1005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26" name="Group 55"/>
            <p:cNvGrpSpPr>
              <a:grpSpLocks/>
            </p:cNvGrpSpPr>
            <p:nvPr/>
          </p:nvGrpSpPr>
          <p:grpSpPr bwMode="auto">
            <a:xfrm>
              <a:off x="4170" y="2610"/>
              <a:ext cx="320" cy="86"/>
              <a:chOff x="1060" y="360"/>
              <a:chExt cx="284" cy="76"/>
            </a:xfrm>
          </p:grpSpPr>
          <p:sp>
            <p:nvSpPr>
              <p:cNvPr id="13340" name="Rectangle 56"/>
              <p:cNvSpPr>
                <a:spLocks noChangeArrowheads="1"/>
              </p:cNvSpPr>
              <p:nvPr/>
            </p:nvSpPr>
            <p:spPr bwMode="auto">
              <a:xfrm>
                <a:off x="1060" y="364"/>
                <a:ext cx="284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3341" name="Line 57"/>
              <p:cNvSpPr>
                <a:spLocks noChangeShapeType="1"/>
              </p:cNvSpPr>
              <p:nvPr/>
            </p:nvSpPr>
            <p:spPr bwMode="auto">
              <a:xfrm>
                <a:off x="1080" y="3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2" name="Line 58"/>
              <p:cNvSpPr>
                <a:spLocks noChangeShapeType="1"/>
              </p:cNvSpPr>
              <p:nvPr/>
            </p:nvSpPr>
            <p:spPr bwMode="auto">
              <a:xfrm>
                <a:off x="1152" y="38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3" name="Line 59"/>
              <p:cNvSpPr>
                <a:spLocks noChangeShapeType="1"/>
              </p:cNvSpPr>
              <p:nvPr/>
            </p:nvSpPr>
            <p:spPr bwMode="auto">
              <a:xfrm>
                <a:off x="1080" y="40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4" name="Line 60"/>
              <p:cNvSpPr>
                <a:spLocks noChangeShapeType="1"/>
              </p:cNvSpPr>
              <p:nvPr/>
            </p:nvSpPr>
            <p:spPr bwMode="auto">
              <a:xfrm>
                <a:off x="1152" y="43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27" name="Line 61"/>
            <p:cNvSpPr>
              <a:spLocks noChangeShapeType="1"/>
            </p:cNvSpPr>
            <p:nvPr/>
          </p:nvSpPr>
          <p:spPr bwMode="auto">
            <a:xfrm>
              <a:off x="5322" y="2293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28" name="Group 62"/>
            <p:cNvGrpSpPr>
              <a:grpSpLocks/>
            </p:cNvGrpSpPr>
            <p:nvPr/>
          </p:nvGrpSpPr>
          <p:grpSpPr bwMode="auto">
            <a:xfrm rot="16200000" flipH="1">
              <a:off x="5133" y="2600"/>
              <a:ext cx="374" cy="115"/>
              <a:chOff x="1536" y="336"/>
              <a:chExt cx="332" cy="102"/>
            </a:xfrm>
          </p:grpSpPr>
          <p:sp>
            <p:nvSpPr>
              <p:cNvPr id="13338" name="Rectangle 63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3339" name="Freeform 64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29" name="Line 65"/>
            <p:cNvSpPr>
              <a:spLocks noChangeShapeType="1"/>
            </p:cNvSpPr>
            <p:nvPr/>
          </p:nvSpPr>
          <p:spPr bwMode="auto">
            <a:xfrm>
              <a:off x="4320" y="3007"/>
              <a:ext cx="10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0" name="Text Box 67"/>
            <p:cNvSpPr txBox="1">
              <a:spLocks noChangeArrowheads="1"/>
            </p:cNvSpPr>
            <p:nvPr/>
          </p:nvSpPr>
          <p:spPr bwMode="auto">
            <a:xfrm>
              <a:off x="4963" y="2484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/>
                <a:t>R</a:t>
              </a:r>
              <a:r>
                <a:rPr lang="en-US" sz="2000" baseline="-25000"/>
                <a:t>23</a:t>
              </a:r>
              <a:endParaRPr lang="en-US" sz="2000"/>
            </a:p>
          </p:txBody>
        </p:sp>
        <p:sp>
          <p:nvSpPr>
            <p:cNvPr id="13331" name="Text Box 68"/>
            <p:cNvSpPr txBox="1">
              <a:spLocks noChangeArrowheads="1"/>
            </p:cNvSpPr>
            <p:nvPr/>
          </p:nvSpPr>
          <p:spPr bwMode="auto">
            <a:xfrm>
              <a:off x="3936" y="2383"/>
              <a:ext cx="5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600">
                  <a:latin typeface="Symbol" pitchFamily="18" charset="2"/>
                </a:rPr>
                <a:t>e</a:t>
              </a:r>
            </a:p>
          </p:txBody>
        </p:sp>
        <p:sp>
          <p:nvSpPr>
            <p:cNvPr id="13332" name="Line 69"/>
            <p:cNvSpPr>
              <a:spLocks noChangeShapeType="1"/>
            </p:cNvSpPr>
            <p:nvPr/>
          </p:nvSpPr>
          <p:spPr bwMode="auto">
            <a:xfrm>
              <a:off x="4320" y="2295"/>
              <a:ext cx="1008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3" name="Line 70"/>
            <p:cNvSpPr>
              <a:spLocks noChangeShapeType="1"/>
            </p:cNvSpPr>
            <p:nvPr/>
          </p:nvSpPr>
          <p:spPr bwMode="auto">
            <a:xfrm>
              <a:off x="4320" y="3000"/>
              <a:ext cx="100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4" name="Line 71"/>
            <p:cNvSpPr>
              <a:spLocks noChangeShapeType="1"/>
            </p:cNvSpPr>
            <p:nvPr/>
          </p:nvSpPr>
          <p:spPr bwMode="auto">
            <a:xfrm>
              <a:off x="4323" y="2286"/>
              <a:ext cx="0" cy="32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5" name="Line 72"/>
            <p:cNvSpPr>
              <a:spLocks noChangeShapeType="1"/>
            </p:cNvSpPr>
            <p:nvPr/>
          </p:nvSpPr>
          <p:spPr bwMode="auto">
            <a:xfrm>
              <a:off x="5319" y="2292"/>
              <a:ext cx="0" cy="186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6" name="Line 73"/>
            <p:cNvSpPr>
              <a:spLocks noChangeShapeType="1"/>
            </p:cNvSpPr>
            <p:nvPr/>
          </p:nvSpPr>
          <p:spPr bwMode="auto">
            <a:xfrm>
              <a:off x="4329" y="2685"/>
              <a:ext cx="0" cy="3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7" name="Line 74"/>
            <p:cNvSpPr>
              <a:spLocks noChangeShapeType="1"/>
            </p:cNvSpPr>
            <p:nvPr/>
          </p:nvSpPr>
          <p:spPr bwMode="auto">
            <a:xfrm>
              <a:off x="5319" y="2850"/>
              <a:ext cx="0" cy="15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539" name="Text Box 75"/>
          <p:cNvSpPr txBox="1">
            <a:spLocks noChangeArrowheads="1"/>
          </p:cNvSpPr>
          <p:nvPr/>
        </p:nvSpPr>
        <p:spPr bwMode="auto">
          <a:xfrm>
            <a:off x="2667000" y="4876800"/>
            <a:ext cx="3505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C00000"/>
                </a:solidFill>
              </a:rPr>
              <a:t>= (5 A)(60 V) = 300 W</a:t>
            </a:r>
          </a:p>
        </p:txBody>
      </p:sp>
      <p:sp>
        <p:nvSpPr>
          <p:cNvPr id="62540" name="Text Box 76"/>
          <p:cNvSpPr txBox="1">
            <a:spLocks noChangeArrowheads="1"/>
          </p:cNvSpPr>
          <p:nvPr/>
        </p:nvSpPr>
        <p:spPr bwMode="auto">
          <a:xfrm>
            <a:off x="2743200" y="5424488"/>
            <a:ext cx="3505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C00000"/>
                </a:solidFill>
              </a:rPr>
              <a:t>= (3 A)(60 V) = 180 W</a:t>
            </a:r>
          </a:p>
        </p:txBody>
      </p:sp>
      <p:sp>
        <p:nvSpPr>
          <p:cNvPr id="62541" name="Text Box 77"/>
          <p:cNvSpPr txBox="1">
            <a:spLocks noChangeArrowheads="1"/>
          </p:cNvSpPr>
          <p:nvPr/>
        </p:nvSpPr>
        <p:spPr bwMode="auto">
          <a:xfrm>
            <a:off x="2895600" y="5957888"/>
            <a:ext cx="518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C00000"/>
                </a:solidFill>
              </a:rPr>
              <a:t>= (2 A)(60V) = 120 W</a:t>
            </a:r>
          </a:p>
        </p:txBody>
      </p:sp>
      <p:sp>
        <p:nvSpPr>
          <p:cNvPr id="62542" name="Rectangle 78"/>
          <p:cNvSpPr>
            <a:spLocks noChangeArrowheads="1"/>
          </p:cNvSpPr>
          <p:nvPr/>
        </p:nvSpPr>
        <p:spPr bwMode="auto">
          <a:xfrm>
            <a:off x="533400" y="4205288"/>
            <a:ext cx="2746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latin typeface="Calibri" pitchFamily="34" charset="0"/>
              </a:rPr>
              <a:t>Calculate IV for the battery.</a:t>
            </a:r>
          </a:p>
        </p:txBody>
      </p:sp>
      <p:sp>
        <p:nvSpPr>
          <p:cNvPr id="13323" name="WordArt 116"/>
          <p:cNvSpPr>
            <a:spLocks noChangeArrowheads="1" noChangeShapeType="1"/>
          </p:cNvSpPr>
          <p:nvPr/>
        </p:nvSpPr>
        <p:spPr bwMode="auto">
          <a:xfrm>
            <a:off x="152400" y="1524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2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2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4" grpId="0" build="p" bldLvl="2" autoUpdateAnimBg="0"/>
      <p:bldP spid="62474" grpId="1" build="allAtOnce"/>
      <p:bldP spid="62539" grpId="0" autoUpdateAnimBg="0"/>
      <p:bldP spid="62540" grpId="0" autoUpdateAnimBg="0"/>
      <p:bldP spid="62541" grpId="0" autoUpdateAnimBg="0"/>
      <p:bldP spid="6254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0"/>
            <a:ext cx="4876800" cy="1143000"/>
          </a:xfrm>
        </p:spPr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Try it!</a:t>
            </a:r>
          </a:p>
        </p:txBody>
      </p:sp>
      <p:sp>
        <p:nvSpPr>
          <p:cNvPr id="14339" name="Line 16"/>
          <p:cNvSpPr>
            <a:spLocks noChangeShapeType="1"/>
          </p:cNvSpPr>
          <p:nvPr/>
        </p:nvSpPr>
        <p:spPr bwMode="auto">
          <a:xfrm>
            <a:off x="6340475" y="695325"/>
            <a:ext cx="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Line 17"/>
          <p:cNvSpPr>
            <a:spLocks noChangeShapeType="1"/>
          </p:cNvSpPr>
          <p:nvPr/>
        </p:nvSpPr>
        <p:spPr bwMode="auto">
          <a:xfrm>
            <a:off x="6329363" y="695325"/>
            <a:ext cx="22717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41" name="Group 10"/>
          <p:cNvGrpSpPr>
            <a:grpSpLocks/>
          </p:cNvGrpSpPr>
          <p:nvPr/>
        </p:nvGrpSpPr>
        <p:grpSpPr bwMode="auto">
          <a:xfrm>
            <a:off x="6867525" y="590550"/>
            <a:ext cx="593725" cy="182563"/>
            <a:chOff x="1536" y="336"/>
            <a:chExt cx="332" cy="102"/>
          </a:xfrm>
        </p:grpSpPr>
        <p:sp>
          <p:nvSpPr>
            <p:cNvPr id="14407" name="Rectangle 11"/>
            <p:cNvSpPr>
              <a:spLocks noChangeArrowheads="1"/>
            </p:cNvSpPr>
            <p:nvPr/>
          </p:nvSpPr>
          <p:spPr bwMode="auto">
            <a:xfrm>
              <a:off x="1540" y="336"/>
              <a:ext cx="326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4408" name="Freeform 12"/>
            <p:cNvSpPr>
              <a:spLocks/>
            </p:cNvSpPr>
            <p:nvPr/>
          </p:nvSpPr>
          <p:spPr bwMode="auto">
            <a:xfrm>
              <a:off x="1536" y="340"/>
              <a:ext cx="332" cy="96"/>
            </a:xfrm>
            <a:custGeom>
              <a:avLst/>
              <a:gdLst>
                <a:gd name="T0" fmla="*/ 0 w 332"/>
                <a:gd name="T1" fmla="*/ 48 h 96"/>
                <a:gd name="T2" fmla="*/ 27 w 332"/>
                <a:gd name="T3" fmla="*/ 96 h 96"/>
                <a:gd name="T4" fmla="*/ 82 w 332"/>
                <a:gd name="T5" fmla="*/ 0 h 96"/>
                <a:gd name="T6" fmla="*/ 137 w 332"/>
                <a:gd name="T7" fmla="*/ 96 h 96"/>
                <a:gd name="T8" fmla="*/ 193 w 332"/>
                <a:gd name="T9" fmla="*/ 0 h 96"/>
                <a:gd name="T10" fmla="*/ 249 w 332"/>
                <a:gd name="T11" fmla="*/ 96 h 96"/>
                <a:gd name="T12" fmla="*/ 304 w 332"/>
                <a:gd name="T13" fmla="*/ 0 h 96"/>
                <a:gd name="T14" fmla="*/ 332 w 332"/>
                <a:gd name="T15" fmla="*/ 48 h 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32"/>
                <a:gd name="T25" fmla="*/ 0 h 96"/>
                <a:gd name="T26" fmla="*/ 332 w 332"/>
                <a:gd name="T27" fmla="*/ 96 h 9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32" h="96">
                  <a:moveTo>
                    <a:pt x="0" y="48"/>
                  </a:moveTo>
                  <a:lnTo>
                    <a:pt x="27" y="96"/>
                  </a:lnTo>
                  <a:lnTo>
                    <a:pt x="82" y="0"/>
                  </a:lnTo>
                  <a:lnTo>
                    <a:pt x="137" y="96"/>
                  </a:lnTo>
                  <a:lnTo>
                    <a:pt x="193" y="0"/>
                  </a:lnTo>
                  <a:lnTo>
                    <a:pt x="249" y="96"/>
                  </a:lnTo>
                  <a:lnTo>
                    <a:pt x="304" y="0"/>
                  </a:lnTo>
                  <a:lnTo>
                    <a:pt x="332" y="4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342" name="Group 4"/>
          <p:cNvGrpSpPr>
            <a:grpSpLocks/>
          </p:cNvGrpSpPr>
          <p:nvPr/>
        </p:nvGrpSpPr>
        <p:grpSpPr bwMode="auto">
          <a:xfrm>
            <a:off x="6086475" y="1198563"/>
            <a:ext cx="508000" cy="136525"/>
            <a:chOff x="1060" y="360"/>
            <a:chExt cx="284" cy="76"/>
          </a:xfrm>
        </p:grpSpPr>
        <p:sp>
          <p:nvSpPr>
            <p:cNvPr id="14402" name="Rectangle 5"/>
            <p:cNvSpPr>
              <a:spLocks noChangeArrowheads="1"/>
            </p:cNvSpPr>
            <p:nvPr/>
          </p:nvSpPr>
          <p:spPr bwMode="auto">
            <a:xfrm>
              <a:off x="1060" y="364"/>
              <a:ext cx="284" cy="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4403" name="Line 6"/>
            <p:cNvSpPr>
              <a:spLocks noChangeShapeType="1"/>
            </p:cNvSpPr>
            <p:nvPr/>
          </p:nvSpPr>
          <p:spPr bwMode="auto">
            <a:xfrm>
              <a:off x="1080" y="36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4" name="Line 7"/>
            <p:cNvSpPr>
              <a:spLocks noChangeShapeType="1"/>
            </p:cNvSpPr>
            <p:nvPr/>
          </p:nvSpPr>
          <p:spPr bwMode="auto">
            <a:xfrm>
              <a:off x="1152" y="384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5" name="Line 8"/>
            <p:cNvSpPr>
              <a:spLocks noChangeShapeType="1"/>
            </p:cNvSpPr>
            <p:nvPr/>
          </p:nvSpPr>
          <p:spPr bwMode="auto">
            <a:xfrm>
              <a:off x="1080" y="40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6" name="Line 9"/>
            <p:cNvSpPr>
              <a:spLocks noChangeShapeType="1"/>
            </p:cNvSpPr>
            <p:nvPr/>
          </p:nvSpPr>
          <p:spPr bwMode="auto">
            <a:xfrm>
              <a:off x="1152" y="432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43" name="Line 18"/>
          <p:cNvSpPr>
            <a:spLocks noChangeShapeType="1"/>
          </p:cNvSpPr>
          <p:nvPr/>
        </p:nvSpPr>
        <p:spPr bwMode="auto">
          <a:xfrm>
            <a:off x="7915275" y="695325"/>
            <a:ext cx="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44" name="Group 13"/>
          <p:cNvGrpSpPr>
            <a:grpSpLocks/>
          </p:cNvGrpSpPr>
          <p:nvPr/>
        </p:nvGrpSpPr>
        <p:grpSpPr bwMode="auto">
          <a:xfrm rot="16200000" flipH="1">
            <a:off x="7614444" y="1183481"/>
            <a:ext cx="593725" cy="182563"/>
            <a:chOff x="1536" y="336"/>
            <a:chExt cx="332" cy="102"/>
          </a:xfrm>
        </p:grpSpPr>
        <p:sp>
          <p:nvSpPr>
            <p:cNvPr id="14400" name="Rectangle 14"/>
            <p:cNvSpPr>
              <a:spLocks noChangeArrowheads="1"/>
            </p:cNvSpPr>
            <p:nvPr/>
          </p:nvSpPr>
          <p:spPr bwMode="auto">
            <a:xfrm>
              <a:off x="1540" y="336"/>
              <a:ext cx="326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4401" name="Freeform 15"/>
            <p:cNvSpPr>
              <a:spLocks/>
            </p:cNvSpPr>
            <p:nvPr/>
          </p:nvSpPr>
          <p:spPr bwMode="auto">
            <a:xfrm>
              <a:off x="1536" y="340"/>
              <a:ext cx="332" cy="96"/>
            </a:xfrm>
            <a:custGeom>
              <a:avLst/>
              <a:gdLst>
                <a:gd name="T0" fmla="*/ 0 w 332"/>
                <a:gd name="T1" fmla="*/ 48 h 96"/>
                <a:gd name="T2" fmla="*/ 27 w 332"/>
                <a:gd name="T3" fmla="*/ 96 h 96"/>
                <a:gd name="T4" fmla="*/ 82 w 332"/>
                <a:gd name="T5" fmla="*/ 0 h 96"/>
                <a:gd name="T6" fmla="*/ 137 w 332"/>
                <a:gd name="T7" fmla="*/ 96 h 96"/>
                <a:gd name="T8" fmla="*/ 193 w 332"/>
                <a:gd name="T9" fmla="*/ 0 h 96"/>
                <a:gd name="T10" fmla="*/ 249 w 332"/>
                <a:gd name="T11" fmla="*/ 96 h 96"/>
                <a:gd name="T12" fmla="*/ 304 w 332"/>
                <a:gd name="T13" fmla="*/ 0 h 96"/>
                <a:gd name="T14" fmla="*/ 332 w 332"/>
                <a:gd name="T15" fmla="*/ 48 h 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32"/>
                <a:gd name="T25" fmla="*/ 0 h 96"/>
                <a:gd name="T26" fmla="*/ 332 w 332"/>
                <a:gd name="T27" fmla="*/ 96 h 9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32" h="96">
                  <a:moveTo>
                    <a:pt x="0" y="48"/>
                  </a:moveTo>
                  <a:lnTo>
                    <a:pt x="27" y="96"/>
                  </a:lnTo>
                  <a:lnTo>
                    <a:pt x="82" y="0"/>
                  </a:lnTo>
                  <a:lnTo>
                    <a:pt x="137" y="96"/>
                  </a:lnTo>
                  <a:lnTo>
                    <a:pt x="193" y="0"/>
                  </a:lnTo>
                  <a:lnTo>
                    <a:pt x="249" y="96"/>
                  </a:lnTo>
                  <a:lnTo>
                    <a:pt x="304" y="0"/>
                  </a:lnTo>
                  <a:lnTo>
                    <a:pt x="332" y="4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45" name="Line 19"/>
          <p:cNvSpPr>
            <a:spLocks noChangeShapeType="1"/>
          </p:cNvSpPr>
          <p:nvPr/>
        </p:nvSpPr>
        <p:spPr bwMode="auto">
          <a:xfrm>
            <a:off x="8601075" y="695325"/>
            <a:ext cx="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46" name="Group 20"/>
          <p:cNvGrpSpPr>
            <a:grpSpLocks/>
          </p:cNvGrpSpPr>
          <p:nvPr/>
        </p:nvGrpSpPr>
        <p:grpSpPr bwMode="auto">
          <a:xfrm rot="16200000" flipH="1">
            <a:off x="8300244" y="1183481"/>
            <a:ext cx="593725" cy="182563"/>
            <a:chOff x="1536" y="336"/>
            <a:chExt cx="332" cy="102"/>
          </a:xfrm>
        </p:grpSpPr>
        <p:sp>
          <p:nvSpPr>
            <p:cNvPr id="14398" name="Rectangle 21"/>
            <p:cNvSpPr>
              <a:spLocks noChangeArrowheads="1"/>
            </p:cNvSpPr>
            <p:nvPr/>
          </p:nvSpPr>
          <p:spPr bwMode="auto">
            <a:xfrm>
              <a:off x="1540" y="336"/>
              <a:ext cx="326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4399" name="Freeform 22"/>
            <p:cNvSpPr>
              <a:spLocks/>
            </p:cNvSpPr>
            <p:nvPr/>
          </p:nvSpPr>
          <p:spPr bwMode="auto">
            <a:xfrm>
              <a:off x="1536" y="340"/>
              <a:ext cx="332" cy="96"/>
            </a:xfrm>
            <a:custGeom>
              <a:avLst/>
              <a:gdLst>
                <a:gd name="T0" fmla="*/ 0 w 332"/>
                <a:gd name="T1" fmla="*/ 48 h 96"/>
                <a:gd name="T2" fmla="*/ 27 w 332"/>
                <a:gd name="T3" fmla="*/ 96 h 96"/>
                <a:gd name="T4" fmla="*/ 82 w 332"/>
                <a:gd name="T5" fmla="*/ 0 h 96"/>
                <a:gd name="T6" fmla="*/ 137 w 332"/>
                <a:gd name="T7" fmla="*/ 96 h 96"/>
                <a:gd name="T8" fmla="*/ 193 w 332"/>
                <a:gd name="T9" fmla="*/ 0 h 96"/>
                <a:gd name="T10" fmla="*/ 249 w 332"/>
                <a:gd name="T11" fmla="*/ 96 h 96"/>
                <a:gd name="T12" fmla="*/ 304 w 332"/>
                <a:gd name="T13" fmla="*/ 0 h 96"/>
                <a:gd name="T14" fmla="*/ 332 w 332"/>
                <a:gd name="T15" fmla="*/ 48 h 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32"/>
                <a:gd name="T25" fmla="*/ 0 h 96"/>
                <a:gd name="T26" fmla="*/ 332 w 332"/>
                <a:gd name="T27" fmla="*/ 96 h 9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32" h="96">
                  <a:moveTo>
                    <a:pt x="0" y="48"/>
                  </a:moveTo>
                  <a:lnTo>
                    <a:pt x="27" y="96"/>
                  </a:lnTo>
                  <a:lnTo>
                    <a:pt x="82" y="0"/>
                  </a:lnTo>
                  <a:lnTo>
                    <a:pt x="137" y="96"/>
                  </a:lnTo>
                  <a:lnTo>
                    <a:pt x="193" y="0"/>
                  </a:lnTo>
                  <a:lnTo>
                    <a:pt x="249" y="96"/>
                  </a:lnTo>
                  <a:lnTo>
                    <a:pt x="304" y="0"/>
                  </a:lnTo>
                  <a:lnTo>
                    <a:pt x="332" y="4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47" name="Line 23"/>
          <p:cNvSpPr>
            <a:spLocks noChangeShapeType="1"/>
          </p:cNvSpPr>
          <p:nvPr/>
        </p:nvSpPr>
        <p:spPr bwMode="auto">
          <a:xfrm>
            <a:off x="6324600" y="1828800"/>
            <a:ext cx="22717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Text Box 24"/>
          <p:cNvSpPr txBox="1">
            <a:spLocks noChangeArrowheads="1"/>
          </p:cNvSpPr>
          <p:nvPr/>
        </p:nvSpPr>
        <p:spPr bwMode="auto">
          <a:xfrm>
            <a:off x="6926263" y="255588"/>
            <a:ext cx="12271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/>
              <a:t>R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14349" name="Text Box 25"/>
          <p:cNvSpPr txBox="1">
            <a:spLocks noChangeArrowheads="1"/>
          </p:cNvSpPr>
          <p:nvPr/>
        </p:nvSpPr>
        <p:spPr bwMode="auto">
          <a:xfrm>
            <a:off x="7345363" y="998538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/>
              <a:t>R</a:t>
            </a:r>
            <a:r>
              <a:rPr lang="en-US" sz="2000" baseline="-25000"/>
              <a:t>2</a:t>
            </a:r>
            <a:endParaRPr lang="en-US" sz="2000"/>
          </a:p>
        </p:txBody>
      </p:sp>
      <p:sp>
        <p:nvSpPr>
          <p:cNvPr id="14350" name="Text Box 26"/>
          <p:cNvSpPr txBox="1">
            <a:spLocks noChangeArrowheads="1"/>
          </p:cNvSpPr>
          <p:nvPr/>
        </p:nvSpPr>
        <p:spPr bwMode="auto">
          <a:xfrm>
            <a:off x="8115300" y="10001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/>
              <a:t>R</a:t>
            </a:r>
            <a:r>
              <a:rPr lang="en-US" sz="2000" baseline="-25000"/>
              <a:t>3</a:t>
            </a:r>
            <a:endParaRPr lang="en-US" sz="2000"/>
          </a:p>
        </p:txBody>
      </p:sp>
      <p:sp>
        <p:nvSpPr>
          <p:cNvPr id="14351" name="Text Box 27"/>
          <p:cNvSpPr txBox="1">
            <a:spLocks noChangeArrowheads="1"/>
          </p:cNvSpPr>
          <p:nvPr/>
        </p:nvSpPr>
        <p:spPr bwMode="auto">
          <a:xfrm>
            <a:off x="152400" y="1219200"/>
            <a:ext cx="6324600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>
                <a:solidFill>
                  <a:schemeClr val="tx2"/>
                </a:solidFill>
              </a:rPr>
              <a:t>Calculate current through each resistor.</a:t>
            </a:r>
          </a:p>
          <a:p>
            <a:pPr>
              <a:lnSpc>
                <a:spcPct val="70000"/>
              </a:lnSpc>
            </a:pPr>
            <a:r>
              <a:rPr lang="en-US"/>
              <a:t>R</a:t>
            </a:r>
            <a:r>
              <a:rPr lang="en-US" baseline="-25000"/>
              <a:t>1</a:t>
            </a:r>
            <a:r>
              <a:rPr lang="en-US"/>
              <a:t> = 10 </a:t>
            </a:r>
            <a:r>
              <a:rPr lang="en-US">
                <a:latin typeface="Symbol" pitchFamily="18" charset="2"/>
              </a:rPr>
              <a:t>W</a:t>
            </a:r>
            <a:r>
              <a:rPr lang="en-US"/>
              <a:t>, R</a:t>
            </a:r>
            <a:r>
              <a:rPr lang="en-US" baseline="-25000"/>
              <a:t>2</a:t>
            </a:r>
            <a:r>
              <a:rPr lang="en-US"/>
              <a:t> = 20 </a:t>
            </a:r>
            <a:r>
              <a:rPr lang="en-US">
                <a:latin typeface="Symbol" pitchFamily="18" charset="2"/>
              </a:rPr>
              <a:t>W, </a:t>
            </a:r>
            <a:r>
              <a:rPr lang="en-US"/>
              <a:t>R</a:t>
            </a:r>
            <a:r>
              <a:rPr lang="en-US" baseline="-25000"/>
              <a:t>3</a:t>
            </a:r>
            <a:r>
              <a:rPr lang="en-US"/>
              <a:t> = 30 </a:t>
            </a:r>
            <a:r>
              <a:rPr lang="en-US">
                <a:latin typeface="Symbol" pitchFamily="18" charset="2"/>
              </a:rPr>
              <a:t>W, </a:t>
            </a:r>
            <a:r>
              <a:rPr lang="en-US" sz="3600">
                <a:latin typeface="Symbol" pitchFamily="18" charset="2"/>
              </a:rPr>
              <a:t>e</a:t>
            </a:r>
            <a:r>
              <a:rPr lang="en-US">
                <a:latin typeface="Symbol" pitchFamily="18" charset="2"/>
              </a:rPr>
              <a:t>=44 </a:t>
            </a:r>
            <a:r>
              <a:rPr lang="en-US"/>
              <a:t>V</a:t>
            </a:r>
          </a:p>
        </p:txBody>
      </p:sp>
      <p:sp>
        <p:nvSpPr>
          <p:cNvPr id="49180" name="Text Box 28"/>
          <p:cNvSpPr txBox="1">
            <a:spLocks noChangeArrowheads="1"/>
          </p:cNvSpPr>
          <p:nvPr/>
        </p:nvSpPr>
        <p:spPr bwMode="auto">
          <a:xfrm>
            <a:off x="838200" y="2362200"/>
            <a:ext cx="51054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/>
              <a:t>Simplify: R</a:t>
            </a:r>
            <a:r>
              <a:rPr lang="en-US" baseline="-25000"/>
              <a:t>2</a:t>
            </a:r>
            <a:r>
              <a:rPr lang="en-US"/>
              <a:t> and R</a:t>
            </a:r>
            <a:r>
              <a:rPr lang="en-US" baseline="-25000"/>
              <a:t>3</a:t>
            </a:r>
            <a:r>
              <a:rPr lang="en-US"/>
              <a:t> are in parallel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1/R</a:t>
            </a:r>
            <a:r>
              <a:rPr lang="en-US" sz="2000" baseline="-25000">
                <a:solidFill>
                  <a:srgbClr val="B163FF"/>
                </a:solidFill>
              </a:rPr>
              <a:t>23</a:t>
            </a:r>
            <a:r>
              <a:rPr lang="en-US" sz="2000">
                <a:solidFill>
                  <a:srgbClr val="B163FF"/>
                </a:solidFill>
              </a:rPr>
              <a:t> = 1/R</a:t>
            </a:r>
            <a:r>
              <a:rPr lang="en-US" sz="2000" baseline="-25000">
                <a:solidFill>
                  <a:srgbClr val="B163FF"/>
                </a:solidFill>
              </a:rPr>
              <a:t>2</a:t>
            </a:r>
            <a:r>
              <a:rPr lang="en-US" sz="2000">
                <a:solidFill>
                  <a:srgbClr val="B163FF"/>
                </a:solidFill>
              </a:rPr>
              <a:t> + 1/R</a:t>
            </a:r>
            <a:r>
              <a:rPr lang="en-US" sz="2000" baseline="-25000">
                <a:solidFill>
                  <a:srgbClr val="B163FF"/>
                </a:solidFill>
              </a:rPr>
              <a:t>3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V</a:t>
            </a:r>
            <a:r>
              <a:rPr lang="en-US" sz="2000" baseline="-25000">
                <a:solidFill>
                  <a:srgbClr val="B163FF"/>
                </a:solidFill>
              </a:rPr>
              <a:t>23</a:t>
            </a:r>
            <a:r>
              <a:rPr lang="en-US" sz="2000">
                <a:solidFill>
                  <a:srgbClr val="B163FF"/>
                </a:solidFill>
              </a:rPr>
              <a:t> = V</a:t>
            </a:r>
            <a:r>
              <a:rPr lang="en-US" sz="2000" baseline="-25000">
                <a:solidFill>
                  <a:srgbClr val="B163FF"/>
                </a:solidFill>
              </a:rPr>
              <a:t>2</a:t>
            </a:r>
            <a:r>
              <a:rPr lang="en-US" sz="2000">
                <a:solidFill>
                  <a:srgbClr val="B163FF"/>
                </a:solidFill>
              </a:rPr>
              <a:t> = V</a:t>
            </a:r>
            <a:r>
              <a:rPr lang="en-US" sz="2000" baseline="-25000">
                <a:solidFill>
                  <a:srgbClr val="B163FF"/>
                </a:solidFill>
              </a:rPr>
              <a:t>3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I</a:t>
            </a:r>
            <a:r>
              <a:rPr lang="en-US" sz="2000" baseline="-25000">
                <a:solidFill>
                  <a:srgbClr val="B163FF"/>
                </a:solidFill>
              </a:rPr>
              <a:t>23</a:t>
            </a:r>
            <a:r>
              <a:rPr lang="en-US" sz="2000">
                <a:solidFill>
                  <a:srgbClr val="B163FF"/>
                </a:solidFill>
              </a:rPr>
              <a:t> = I</a:t>
            </a:r>
            <a:r>
              <a:rPr lang="en-US" sz="2000" baseline="-25000">
                <a:solidFill>
                  <a:srgbClr val="B163FF"/>
                </a:solidFill>
              </a:rPr>
              <a:t>2</a:t>
            </a:r>
            <a:r>
              <a:rPr lang="en-US" sz="2000">
                <a:solidFill>
                  <a:srgbClr val="B163FF"/>
                </a:solidFill>
              </a:rPr>
              <a:t> + I</a:t>
            </a:r>
            <a:r>
              <a:rPr lang="en-US" sz="2000" baseline="-25000">
                <a:solidFill>
                  <a:srgbClr val="B163FF"/>
                </a:solidFill>
              </a:rPr>
              <a:t>3</a:t>
            </a:r>
          </a:p>
          <a:p>
            <a:pPr lvl="1">
              <a:spcBef>
                <a:spcPct val="10000"/>
              </a:spcBef>
              <a:buFontTx/>
              <a:buChar char="•"/>
            </a:pPr>
            <a:endParaRPr lang="en-US" baseline="-25000">
              <a:solidFill>
                <a:srgbClr val="B163FF"/>
              </a:solidFill>
            </a:endParaRPr>
          </a:p>
        </p:txBody>
      </p:sp>
      <p:sp>
        <p:nvSpPr>
          <p:cNvPr id="49206" name="Text Box 54"/>
          <p:cNvSpPr txBox="1">
            <a:spLocks noChangeArrowheads="1"/>
          </p:cNvSpPr>
          <p:nvPr/>
        </p:nvSpPr>
        <p:spPr bwMode="auto">
          <a:xfrm>
            <a:off x="838200" y="4495800"/>
            <a:ext cx="6629400" cy="179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/>
              <a:t>Simplify: R</a:t>
            </a:r>
            <a:r>
              <a:rPr lang="en-US" baseline="-25000"/>
              <a:t>1</a:t>
            </a:r>
            <a:r>
              <a:rPr lang="en-US"/>
              <a:t> and R</a:t>
            </a:r>
            <a:r>
              <a:rPr lang="en-US" baseline="-25000"/>
              <a:t>23</a:t>
            </a:r>
            <a:r>
              <a:rPr lang="en-US"/>
              <a:t> are in series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R</a:t>
            </a:r>
            <a:r>
              <a:rPr lang="en-US" sz="2000" baseline="-25000">
                <a:solidFill>
                  <a:srgbClr val="B163FF"/>
                </a:solidFill>
              </a:rPr>
              <a:t>123</a:t>
            </a:r>
            <a:r>
              <a:rPr lang="en-US" sz="2000">
                <a:solidFill>
                  <a:srgbClr val="B163FF"/>
                </a:solidFill>
              </a:rPr>
              <a:t> = R</a:t>
            </a:r>
            <a:r>
              <a:rPr lang="en-US" sz="2000" baseline="-25000">
                <a:solidFill>
                  <a:srgbClr val="B163FF"/>
                </a:solidFill>
              </a:rPr>
              <a:t>1</a:t>
            </a:r>
            <a:r>
              <a:rPr lang="en-US" sz="2000">
                <a:solidFill>
                  <a:srgbClr val="B163FF"/>
                </a:solidFill>
              </a:rPr>
              <a:t> + R</a:t>
            </a:r>
            <a:r>
              <a:rPr lang="en-US" sz="2000" baseline="-25000">
                <a:solidFill>
                  <a:srgbClr val="B163FF"/>
                </a:solidFill>
              </a:rPr>
              <a:t>23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V</a:t>
            </a:r>
            <a:r>
              <a:rPr lang="en-US" sz="2000" baseline="-25000">
                <a:solidFill>
                  <a:srgbClr val="B163FF"/>
                </a:solidFill>
              </a:rPr>
              <a:t>123</a:t>
            </a:r>
            <a:r>
              <a:rPr lang="en-US" sz="2000">
                <a:solidFill>
                  <a:srgbClr val="B163FF"/>
                </a:solidFill>
              </a:rPr>
              <a:t> = V</a:t>
            </a:r>
            <a:r>
              <a:rPr lang="en-US" sz="2000" baseline="-25000">
                <a:solidFill>
                  <a:srgbClr val="B163FF"/>
                </a:solidFill>
              </a:rPr>
              <a:t>1</a:t>
            </a:r>
            <a:r>
              <a:rPr lang="en-US" sz="2000">
                <a:solidFill>
                  <a:srgbClr val="B163FF"/>
                </a:solidFill>
              </a:rPr>
              <a:t> + V</a:t>
            </a:r>
            <a:r>
              <a:rPr lang="en-US" sz="2000" baseline="-25000">
                <a:solidFill>
                  <a:srgbClr val="B163FF"/>
                </a:solidFill>
              </a:rPr>
              <a:t>23</a:t>
            </a:r>
            <a:r>
              <a:rPr lang="en-US" sz="2000">
                <a:solidFill>
                  <a:srgbClr val="B163FF"/>
                </a:solidFill>
              </a:rPr>
              <a:t>= </a:t>
            </a:r>
            <a:r>
              <a:rPr lang="en-US">
                <a:solidFill>
                  <a:srgbClr val="B163FF"/>
                </a:solidFill>
                <a:latin typeface="Symbol" pitchFamily="18" charset="2"/>
              </a:rPr>
              <a:t>e</a:t>
            </a:r>
            <a:endParaRPr lang="en-US" sz="2000" baseline="-25000">
              <a:solidFill>
                <a:srgbClr val="B163FF"/>
              </a:solidFill>
            </a:endParaRP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I</a:t>
            </a:r>
            <a:r>
              <a:rPr lang="en-US" sz="2000" baseline="-25000">
                <a:solidFill>
                  <a:srgbClr val="B163FF"/>
                </a:solidFill>
              </a:rPr>
              <a:t>123</a:t>
            </a:r>
            <a:r>
              <a:rPr lang="en-US" sz="2000">
                <a:solidFill>
                  <a:srgbClr val="B163FF"/>
                </a:solidFill>
              </a:rPr>
              <a:t> = I</a:t>
            </a:r>
            <a:r>
              <a:rPr lang="en-US" sz="2000" baseline="-25000">
                <a:solidFill>
                  <a:srgbClr val="B163FF"/>
                </a:solidFill>
              </a:rPr>
              <a:t>1</a:t>
            </a:r>
            <a:r>
              <a:rPr lang="en-US" sz="2000">
                <a:solidFill>
                  <a:srgbClr val="B163FF"/>
                </a:solidFill>
              </a:rPr>
              <a:t> = I</a:t>
            </a:r>
            <a:r>
              <a:rPr lang="en-US" sz="2000" baseline="-25000">
                <a:solidFill>
                  <a:srgbClr val="B163FF"/>
                </a:solidFill>
              </a:rPr>
              <a:t>23 </a:t>
            </a:r>
            <a:r>
              <a:rPr lang="en-US" sz="2000">
                <a:solidFill>
                  <a:srgbClr val="B163FF"/>
                </a:solidFill>
              </a:rPr>
              <a:t>= I</a:t>
            </a:r>
            <a:r>
              <a:rPr lang="en-US" sz="2000" baseline="-25000">
                <a:solidFill>
                  <a:srgbClr val="B163FF"/>
                </a:solidFill>
              </a:rPr>
              <a:t>battery</a:t>
            </a:r>
            <a:r>
              <a:rPr lang="en-US" sz="2000">
                <a:solidFill>
                  <a:srgbClr val="B163FF"/>
                </a:solidFill>
              </a:rPr>
              <a:t> </a:t>
            </a:r>
            <a:endParaRPr lang="en-US" sz="2000" baseline="-25000">
              <a:solidFill>
                <a:srgbClr val="B163FF"/>
              </a:solidFill>
            </a:endParaRPr>
          </a:p>
          <a:p>
            <a:pPr lvl="1">
              <a:spcBef>
                <a:spcPct val="10000"/>
              </a:spcBef>
              <a:buFontTx/>
              <a:buChar char="•"/>
            </a:pPr>
            <a:endParaRPr lang="en-US" baseline="-25000">
              <a:solidFill>
                <a:srgbClr val="B163FF"/>
              </a:solidFill>
            </a:endParaRPr>
          </a:p>
        </p:txBody>
      </p:sp>
      <p:sp>
        <p:nvSpPr>
          <p:cNvPr id="49227" name="AutoShape 75"/>
          <p:cNvSpPr>
            <a:spLocks noChangeArrowheads="1"/>
          </p:cNvSpPr>
          <p:nvPr/>
        </p:nvSpPr>
        <p:spPr bwMode="auto">
          <a:xfrm rot="5400000">
            <a:off x="7696200" y="2057400"/>
            <a:ext cx="533400" cy="228600"/>
          </a:xfrm>
          <a:prstGeom prst="notchedRightArrow">
            <a:avLst>
              <a:gd name="adj1" fmla="val 50000"/>
              <a:gd name="adj2" fmla="val 58333"/>
            </a:avLst>
          </a:prstGeom>
          <a:solidFill>
            <a:srgbClr val="F58B95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9228" name="AutoShape 76"/>
          <p:cNvSpPr>
            <a:spLocks noChangeArrowheads="1"/>
          </p:cNvSpPr>
          <p:nvPr/>
        </p:nvSpPr>
        <p:spPr bwMode="auto">
          <a:xfrm rot="5400000">
            <a:off x="7620000" y="4267200"/>
            <a:ext cx="533400" cy="228600"/>
          </a:xfrm>
          <a:prstGeom prst="notchedRightArrow">
            <a:avLst>
              <a:gd name="adj1" fmla="val 50000"/>
              <a:gd name="adj2" fmla="val 58333"/>
            </a:avLst>
          </a:prstGeom>
          <a:solidFill>
            <a:srgbClr val="F58B95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9229" name="Text Box 77"/>
          <p:cNvSpPr txBox="1">
            <a:spLocks noChangeArrowheads="1"/>
          </p:cNvSpPr>
          <p:nvPr/>
        </p:nvSpPr>
        <p:spPr bwMode="auto">
          <a:xfrm>
            <a:off x="3810000" y="2743200"/>
            <a:ext cx="220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</a:rPr>
              <a:t>: R</a:t>
            </a:r>
            <a:r>
              <a:rPr lang="en-US" sz="2000" baseline="-25000">
                <a:solidFill>
                  <a:srgbClr val="C00000"/>
                </a:solidFill>
              </a:rPr>
              <a:t>23</a:t>
            </a:r>
            <a:r>
              <a:rPr lang="en-US" sz="2000">
                <a:solidFill>
                  <a:srgbClr val="C00000"/>
                </a:solidFill>
              </a:rPr>
              <a:t> = 12 </a:t>
            </a:r>
            <a:r>
              <a:rPr lang="en-US" sz="2000">
                <a:solidFill>
                  <a:srgbClr val="C00000"/>
                </a:solidFill>
                <a:latin typeface="Symbol" pitchFamily="18" charset="2"/>
              </a:rPr>
              <a:t>W</a:t>
            </a:r>
            <a:endParaRPr lang="en-US" sz="2000">
              <a:solidFill>
                <a:srgbClr val="C00000"/>
              </a:solidFill>
            </a:endParaRPr>
          </a:p>
        </p:txBody>
      </p:sp>
      <p:sp>
        <p:nvSpPr>
          <p:cNvPr id="49230" name="Text Box 78"/>
          <p:cNvSpPr txBox="1">
            <a:spLocks noChangeArrowheads="1"/>
          </p:cNvSpPr>
          <p:nvPr/>
        </p:nvSpPr>
        <p:spPr bwMode="auto">
          <a:xfrm>
            <a:off x="3733800" y="4876800"/>
            <a:ext cx="220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</a:rPr>
              <a:t>: R</a:t>
            </a:r>
            <a:r>
              <a:rPr lang="en-US" sz="2000" baseline="-25000">
                <a:solidFill>
                  <a:srgbClr val="C00000"/>
                </a:solidFill>
              </a:rPr>
              <a:t>123</a:t>
            </a:r>
            <a:r>
              <a:rPr lang="en-US" sz="2000">
                <a:solidFill>
                  <a:srgbClr val="C00000"/>
                </a:solidFill>
              </a:rPr>
              <a:t> = 22 </a:t>
            </a:r>
            <a:r>
              <a:rPr lang="en-US" sz="2000">
                <a:solidFill>
                  <a:srgbClr val="C00000"/>
                </a:solidFill>
                <a:latin typeface="Symbol" pitchFamily="18" charset="2"/>
              </a:rPr>
              <a:t>W</a:t>
            </a:r>
            <a:endParaRPr lang="en-US" sz="2000">
              <a:solidFill>
                <a:srgbClr val="C00000"/>
              </a:solidFill>
            </a:endParaRPr>
          </a:p>
        </p:txBody>
      </p:sp>
      <p:sp>
        <p:nvSpPr>
          <p:cNvPr id="14358" name="Line 55"/>
          <p:cNvSpPr>
            <a:spLocks noChangeShapeType="1"/>
          </p:cNvSpPr>
          <p:nvPr/>
        </p:nvSpPr>
        <p:spPr bwMode="auto">
          <a:xfrm>
            <a:off x="6950075" y="4810125"/>
            <a:ext cx="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Line 56"/>
          <p:cNvSpPr>
            <a:spLocks noChangeShapeType="1"/>
          </p:cNvSpPr>
          <p:nvPr/>
        </p:nvSpPr>
        <p:spPr bwMode="auto">
          <a:xfrm flipV="1">
            <a:off x="6938963" y="4800600"/>
            <a:ext cx="1595437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60" name="Group 60"/>
          <p:cNvGrpSpPr>
            <a:grpSpLocks/>
          </p:cNvGrpSpPr>
          <p:nvPr/>
        </p:nvGrpSpPr>
        <p:grpSpPr bwMode="auto">
          <a:xfrm>
            <a:off x="6696075" y="5313363"/>
            <a:ext cx="508000" cy="136525"/>
            <a:chOff x="1060" y="360"/>
            <a:chExt cx="284" cy="76"/>
          </a:xfrm>
        </p:grpSpPr>
        <p:sp>
          <p:nvSpPr>
            <p:cNvPr id="14393" name="Rectangle 61"/>
            <p:cNvSpPr>
              <a:spLocks noChangeArrowheads="1"/>
            </p:cNvSpPr>
            <p:nvPr/>
          </p:nvSpPr>
          <p:spPr bwMode="auto">
            <a:xfrm>
              <a:off x="1060" y="364"/>
              <a:ext cx="284" cy="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4394" name="Line 62"/>
            <p:cNvSpPr>
              <a:spLocks noChangeShapeType="1"/>
            </p:cNvSpPr>
            <p:nvPr/>
          </p:nvSpPr>
          <p:spPr bwMode="auto">
            <a:xfrm>
              <a:off x="1080" y="36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5" name="Line 63"/>
            <p:cNvSpPr>
              <a:spLocks noChangeShapeType="1"/>
            </p:cNvSpPr>
            <p:nvPr/>
          </p:nvSpPr>
          <p:spPr bwMode="auto">
            <a:xfrm>
              <a:off x="1152" y="384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6" name="Line 64"/>
            <p:cNvSpPr>
              <a:spLocks noChangeShapeType="1"/>
            </p:cNvSpPr>
            <p:nvPr/>
          </p:nvSpPr>
          <p:spPr bwMode="auto">
            <a:xfrm>
              <a:off x="1080" y="40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7" name="Line 65"/>
            <p:cNvSpPr>
              <a:spLocks noChangeShapeType="1"/>
            </p:cNvSpPr>
            <p:nvPr/>
          </p:nvSpPr>
          <p:spPr bwMode="auto">
            <a:xfrm>
              <a:off x="1152" y="432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61" name="Line 66"/>
          <p:cNvSpPr>
            <a:spLocks noChangeShapeType="1"/>
          </p:cNvSpPr>
          <p:nvPr/>
        </p:nvSpPr>
        <p:spPr bwMode="auto">
          <a:xfrm>
            <a:off x="8524875" y="4810125"/>
            <a:ext cx="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62" name="Group 67"/>
          <p:cNvGrpSpPr>
            <a:grpSpLocks/>
          </p:cNvGrpSpPr>
          <p:nvPr/>
        </p:nvGrpSpPr>
        <p:grpSpPr bwMode="auto">
          <a:xfrm rot="16200000" flipH="1">
            <a:off x="8224044" y="5298281"/>
            <a:ext cx="593725" cy="182563"/>
            <a:chOff x="1536" y="336"/>
            <a:chExt cx="332" cy="102"/>
          </a:xfrm>
        </p:grpSpPr>
        <p:sp>
          <p:nvSpPr>
            <p:cNvPr id="14391" name="Rectangle 68"/>
            <p:cNvSpPr>
              <a:spLocks noChangeArrowheads="1"/>
            </p:cNvSpPr>
            <p:nvPr/>
          </p:nvSpPr>
          <p:spPr bwMode="auto">
            <a:xfrm>
              <a:off x="1540" y="336"/>
              <a:ext cx="326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4392" name="Freeform 69"/>
            <p:cNvSpPr>
              <a:spLocks/>
            </p:cNvSpPr>
            <p:nvPr/>
          </p:nvSpPr>
          <p:spPr bwMode="auto">
            <a:xfrm>
              <a:off x="1536" y="340"/>
              <a:ext cx="332" cy="96"/>
            </a:xfrm>
            <a:custGeom>
              <a:avLst/>
              <a:gdLst>
                <a:gd name="T0" fmla="*/ 0 w 332"/>
                <a:gd name="T1" fmla="*/ 48 h 96"/>
                <a:gd name="T2" fmla="*/ 27 w 332"/>
                <a:gd name="T3" fmla="*/ 96 h 96"/>
                <a:gd name="T4" fmla="*/ 82 w 332"/>
                <a:gd name="T5" fmla="*/ 0 h 96"/>
                <a:gd name="T6" fmla="*/ 137 w 332"/>
                <a:gd name="T7" fmla="*/ 96 h 96"/>
                <a:gd name="T8" fmla="*/ 193 w 332"/>
                <a:gd name="T9" fmla="*/ 0 h 96"/>
                <a:gd name="T10" fmla="*/ 249 w 332"/>
                <a:gd name="T11" fmla="*/ 96 h 96"/>
                <a:gd name="T12" fmla="*/ 304 w 332"/>
                <a:gd name="T13" fmla="*/ 0 h 96"/>
                <a:gd name="T14" fmla="*/ 332 w 332"/>
                <a:gd name="T15" fmla="*/ 48 h 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32"/>
                <a:gd name="T25" fmla="*/ 0 h 96"/>
                <a:gd name="T26" fmla="*/ 332 w 332"/>
                <a:gd name="T27" fmla="*/ 96 h 9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32" h="96">
                  <a:moveTo>
                    <a:pt x="0" y="48"/>
                  </a:moveTo>
                  <a:lnTo>
                    <a:pt x="27" y="96"/>
                  </a:lnTo>
                  <a:lnTo>
                    <a:pt x="82" y="0"/>
                  </a:lnTo>
                  <a:lnTo>
                    <a:pt x="137" y="96"/>
                  </a:lnTo>
                  <a:lnTo>
                    <a:pt x="193" y="0"/>
                  </a:lnTo>
                  <a:lnTo>
                    <a:pt x="249" y="96"/>
                  </a:lnTo>
                  <a:lnTo>
                    <a:pt x="304" y="0"/>
                  </a:lnTo>
                  <a:lnTo>
                    <a:pt x="332" y="4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63" name="Line 70"/>
          <p:cNvSpPr>
            <a:spLocks noChangeShapeType="1"/>
          </p:cNvSpPr>
          <p:nvPr/>
        </p:nvSpPr>
        <p:spPr bwMode="auto">
          <a:xfrm>
            <a:off x="6934200" y="5943600"/>
            <a:ext cx="1600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72"/>
          <p:cNvSpPr txBox="1">
            <a:spLocks noChangeArrowheads="1"/>
          </p:cNvSpPr>
          <p:nvPr/>
        </p:nvSpPr>
        <p:spPr bwMode="auto">
          <a:xfrm>
            <a:off x="7813675" y="51054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/>
              <a:t>R</a:t>
            </a:r>
            <a:r>
              <a:rPr lang="en-US" sz="2000" baseline="-25000"/>
              <a:t>123</a:t>
            </a:r>
            <a:endParaRPr lang="en-US" sz="2000"/>
          </a:p>
        </p:txBody>
      </p:sp>
      <p:sp>
        <p:nvSpPr>
          <p:cNvPr id="14365" name="Text Box 79"/>
          <p:cNvSpPr txBox="1">
            <a:spLocks noChangeArrowheads="1"/>
          </p:cNvSpPr>
          <p:nvPr/>
        </p:nvSpPr>
        <p:spPr bwMode="auto">
          <a:xfrm>
            <a:off x="6324600" y="5029200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latin typeface="Symbol" pitchFamily="18" charset="2"/>
              </a:rPr>
              <a:t>e</a:t>
            </a:r>
          </a:p>
        </p:txBody>
      </p:sp>
      <p:sp>
        <p:nvSpPr>
          <p:cNvPr id="14366" name="Line 29"/>
          <p:cNvSpPr>
            <a:spLocks noChangeShapeType="1"/>
          </p:cNvSpPr>
          <p:nvPr/>
        </p:nvSpPr>
        <p:spPr bwMode="auto">
          <a:xfrm>
            <a:off x="6873875" y="2828925"/>
            <a:ext cx="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7" name="Line 30"/>
          <p:cNvSpPr>
            <a:spLocks noChangeShapeType="1"/>
          </p:cNvSpPr>
          <p:nvPr/>
        </p:nvSpPr>
        <p:spPr bwMode="auto">
          <a:xfrm flipV="1">
            <a:off x="6862763" y="2819400"/>
            <a:ext cx="1595437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68" name="Group 31"/>
          <p:cNvGrpSpPr>
            <a:grpSpLocks/>
          </p:cNvGrpSpPr>
          <p:nvPr/>
        </p:nvGrpSpPr>
        <p:grpSpPr bwMode="auto">
          <a:xfrm>
            <a:off x="7400925" y="2724150"/>
            <a:ext cx="593725" cy="182563"/>
            <a:chOff x="1536" y="336"/>
            <a:chExt cx="332" cy="102"/>
          </a:xfrm>
        </p:grpSpPr>
        <p:sp>
          <p:nvSpPr>
            <p:cNvPr id="14389" name="Rectangle 32"/>
            <p:cNvSpPr>
              <a:spLocks noChangeArrowheads="1"/>
            </p:cNvSpPr>
            <p:nvPr/>
          </p:nvSpPr>
          <p:spPr bwMode="auto">
            <a:xfrm>
              <a:off x="1540" y="336"/>
              <a:ext cx="326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4390" name="Freeform 33"/>
            <p:cNvSpPr>
              <a:spLocks/>
            </p:cNvSpPr>
            <p:nvPr/>
          </p:nvSpPr>
          <p:spPr bwMode="auto">
            <a:xfrm>
              <a:off x="1536" y="340"/>
              <a:ext cx="332" cy="96"/>
            </a:xfrm>
            <a:custGeom>
              <a:avLst/>
              <a:gdLst>
                <a:gd name="T0" fmla="*/ 0 w 332"/>
                <a:gd name="T1" fmla="*/ 48 h 96"/>
                <a:gd name="T2" fmla="*/ 27 w 332"/>
                <a:gd name="T3" fmla="*/ 96 h 96"/>
                <a:gd name="T4" fmla="*/ 82 w 332"/>
                <a:gd name="T5" fmla="*/ 0 h 96"/>
                <a:gd name="T6" fmla="*/ 137 w 332"/>
                <a:gd name="T7" fmla="*/ 96 h 96"/>
                <a:gd name="T8" fmla="*/ 193 w 332"/>
                <a:gd name="T9" fmla="*/ 0 h 96"/>
                <a:gd name="T10" fmla="*/ 249 w 332"/>
                <a:gd name="T11" fmla="*/ 96 h 96"/>
                <a:gd name="T12" fmla="*/ 304 w 332"/>
                <a:gd name="T13" fmla="*/ 0 h 96"/>
                <a:gd name="T14" fmla="*/ 332 w 332"/>
                <a:gd name="T15" fmla="*/ 48 h 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32"/>
                <a:gd name="T25" fmla="*/ 0 h 96"/>
                <a:gd name="T26" fmla="*/ 332 w 332"/>
                <a:gd name="T27" fmla="*/ 96 h 9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32" h="96">
                  <a:moveTo>
                    <a:pt x="0" y="48"/>
                  </a:moveTo>
                  <a:lnTo>
                    <a:pt x="27" y="96"/>
                  </a:lnTo>
                  <a:lnTo>
                    <a:pt x="82" y="0"/>
                  </a:lnTo>
                  <a:lnTo>
                    <a:pt x="137" y="96"/>
                  </a:lnTo>
                  <a:lnTo>
                    <a:pt x="193" y="0"/>
                  </a:lnTo>
                  <a:lnTo>
                    <a:pt x="249" y="96"/>
                  </a:lnTo>
                  <a:lnTo>
                    <a:pt x="304" y="0"/>
                  </a:lnTo>
                  <a:lnTo>
                    <a:pt x="332" y="4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369" name="Group 34"/>
          <p:cNvGrpSpPr>
            <a:grpSpLocks/>
          </p:cNvGrpSpPr>
          <p:nvPr/>
        </p:nvGrpSpPr>
        <p:grpSpPr bwMode="auto">
          <a:xfrm>
            <a:off x="6619875" y="3332163"/>
            <a:ext cx="508000" cy="136525"/>
            <a:chOff x="1060" y="360"/>
            <a:chExt cx="284" cy="76"/>
          </a:xfrm>
        </p:grpSpPr>
        <p:sp>
          <p:nvSpPr>
            <p:cNvPr id="14384" name="Rectangle 35"/>
            <p:cNvSpPr>
              <a:spLocks noChangeArrowheads="1"/>
            </p:cNvSpPr>
            <p:nvPr/>
          </p:nvSpPr>
          <p:spPr bwMode="auto">
            <a:xfrm>
              <a:off x="1060" y="364"/>
              <a:ext cx="284" cy="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4385" name="Line 36"/>
            <p:cNvSpPr>
              <a:spLocks noChangeShapeType="1"/>
            </p:cNvSpPr>
            <p:nvPr/>
          </p:nvSpPr>
          <p:spPr bwMode="auto">
            <a:xfrm>
              <a:off x="1080" y="36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6" name="Line 37"/>
            <p:cNvSpPr>
              <a:spLocks noChangeShapeType="1"/>
            </p:cNvSpPr>
            <p:nvPr/>
          </p:nvSpPr>
          <p:spPr bwMode="auto">
            <a:xfrm>
              <a:off x="1152" y="384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7" name="Line 38"/>
            <p:cNvSpPr>
              <a:spLocks noChangeShapeType="1"/>
            </p:cNvSpPr>
            <p:nvPr/>
          </p:nvSpPr>
          <p:spPr bwMode="auto">
            <a:xfrm>
              <a:off x="1080" y="40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8" name="Line 39"/>
            <p:cNvSpPr>
              <a:spLocks noChangeShapeType="1"/>
            </p:cNvSpPr>
            <p:nvPr/>
          </p:nvSpPr>
          <p:spPr bwMode="auto">
            <a:xfrm>
              <a:off x="1152" y="432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70" name="Line 40"/>
          <p:cNvSpPr>
            <a:spLocks noChangeShapeType="1"/>
          </p:cNvSpPr>
          <p:nvPr/>
        </p:nvSpPr>
        <p:spPr bwMode="auto">
          <a:xfrm>
            <a:off x="8448675" y="2828925"/>
            <a:ext cx="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71" name="Group 41"/>
          <p:cNvGrpSpPr>
            <a:grpSpLocks/>
          </p:cNvGrpSpPr>
          <p:nvPr/>
        </p:nvGrpSpPr>
        <p:grpSpPr bwMode="auto">
          <a:xfrm rot="16200000" flipH="1">
            <a:off x="8147844" y="3317081"/>
            <a:ext cx="593725" cy="182563"/>
            <a:chOff x="1536" y="336"/>
            <a:chExt cx="332" cy="102"/>
          </a:xfrm>
        </p:grpSpPr>
        <p:sp>
          <p:nvSpPr>
            <p:cNvPr id="14382" name="Rectangle 42"/>
            <p:cNvSpPr>
              <a:spLocks noChangeArrowheads="1"/>
            </p:cNvSpPr>
            <p:nvPr/>
          </p:nvSpPr>
          <p:spPr bwMode="auto">
            <a:xfrm>
              <a:off x="1540" y="336"/>
              <a:ext cx="326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4383" name="Freeform 43"/>
            <p:cNvSpPr>
              <a:spLocks/>
            </p:cNvSpPr>
            <p:nvPr/>
          </p:nvSpPr>
          <p:spPr bwMode="auto">
            <a:xfrm>
              <a:off x="1536" y="340"/>
              <a:ext cx="332" cy="96"/>
            </a:xfrm>
            <a:custGeom>
              <a:avLst/>
              <a:gdLst>
                <a:gd name="T0" fmla="*/ 0 w 332"/>
                <a:gd name="T1" fmla="*/ 48 h 96"/>
                <a:gd name="T2" fmla="*/ 27 w 332"/>
                <a:gd name="T3" fmla="*/ 96 h 96"/>
                <a:gd name="T4" fmla="*/ 82 w 332"/>
                <a:gd name="T5" fmla="*/ 0 h 96"/>
                <a:gd name="T6" fmla="*/ 137 w 332"/>
                <a:gd name="T7" fmla="*/ 96 h 96"/>
                <a:gd name="T8" fmla="*/ 193 w 332"/>
                <a:gd name="T9" fmla="*/ 0 h 96"/>
                <a:gd name="T10" fmla="*/ 249 w 332"/>
                <a:gd name="T11" fmla="*/ 96 h 96"/>
                <a:gd name="T12" fmla="*/ 304 w 332"/>
                <a:gd name="T13" fmla="*/ 0 h 96"/>
                <a:gd name="T14" fmla="*/ 332 w 332"/>
                <a:gd name="T15" fmla="*/ 48 h 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32"/>
                <a:gd name="T25" fmla="*/ 0 h 96"/>
                <a:gd name="T26" fmla="*/ 332 w 332"/>
                <a:gd name="T27" fmla="*/ 96 h 9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32" h="96">
                  <a:moveTo>
                    <a:pt x="0" y="48"/>
                  </a:moveTo>
                  <a:lnTo>
                    <a:pt x="27" y="96"/>
                  </a:lnTo>
                  <a:lnTo>
                    <a:pt x="82" y="0"/>
                  </a:lnTo>
                  <a:lnTo>
                    <a:pt x="137" y="96"/>
                  </a:lnTo>
                  <a:lnTo>
                    <a:pt x="193" y="0"/>
                  </a:lnTo>
                  <a:lnTo>
                    <a:pt x="249" y="96"/>
                  </a:lnTo>
                  <a:lnTo>
                    <a:pt x="304" y="0"/>
                  </a:lnTo>
                  <a:lnTo>
                    <a:pt x="332" y="4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72" name="Line 48"/>
          <p:cNvSpPr>
            <a:spLocks noChangeShapeType="1"/>
          </p:cNvSpPr>
          <p:nvPr/>
        </p:nvSpPr>
        <p:spPr bwMode="auto">
          <a:xfrm>
            <a:off x="6858000" y="3962400"/>
            <a:ext cx="1600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3" name="Text Box 49"/>
          <p:cNvSpPr txBox="1">
            <a:spLocks noChangeArrowheads="1"/>
          </p:cNvSpPr>
          <p:nvPr/>
        </p:nvSpPr>
        <p:spPr bwMode="auto">
          <a:xfrm>
            <a:off x="7459663" y="2389188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/>
              <a:t>R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14374" name="Text Box 50"/>
          <p:cNvSpPr txBox="1">
            <a:spLocks noChangeArrowheads="1"/>
          </p:cNvSpPr>
          <p:nvPr/>
        </p:nvSpPr>
        <p:spPr bwMode="auto">
          <a:xfrm>
            <a:off x="7878763" y="3132138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/>
              <a:t>R</a:t>
            </a:r>
            <a:r>
              <a:rPr lang="en-US" sz="2000" baseline="-25000"/>
              <a:t>23</a:t>
            </a:r>
            <a:endParaRPr lang="en-US" sz="2000"/>
          </a:p>
        </p:txBody>
      </p:sp>
      <p:sp>
        <p:nvSpPr>
          <p:cNvPr id="14375" name="Text Box 80"/>
          <p:cNvSpPr txBox="1">
            <a:spLocks noChangeArrowheads="1"/>
          </p:cNvSpPr>
          <p:nvPr/>
        </p:nvSpPr>
        <p:spPr bwMode="auto">
          <a:xfrm>
            <a:off x="6248400" y="2971800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latin typeface="Symbol" pitchFamily="18" charset="2"/>
              </a:rPr>
              <a:t>e</a:t>
            </a:r>
          </a:p>
        </p:txBody>
      </p:sp>
      <p:sp>
        <p:nvSpPr>
          <p:cNvPr id="14376" name="Text Box 81"/>
          <p:cNvSpPr txBox="1">
            <a:spLocks noChangeArrowheads="1"/>
          </p:cNvSpPr>
          <p:nvPr/>
        </p:nvSpPr>
        <p:spPr bwMode="auto">
          <a:xfrm>
            <a:off x="5811838" y="714375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latin typeface="Symbol" pitchFamily="18" charset="2"/>
              </a:rPr>
              <a:t>e</a:t>
            </a:r>
          </a:p>
        </p:txBody>
      </p:sp>
      <p:sp>
        <p:nvSpPr>
          <p:cNvPr id="49256" name="Text Box 104"/>
          <p:cNvSpPr txBox="1">
            <a:spLocks noChangeArrowheads="1"/>
          </p:cNvSpPr>
          <p:nvPr/>
        </p:nvSpPr>
        <p:spPr bwMode="auto">
          <a:xfrm>
            <a:off x="3810000" y="5638800"/>
            <a:ext cx="2895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</a:rPr>
              <a:t>: I</a:t>
            </a:r>
            <a:r>
              <a:rPr lang="en-US" sz="2000" baseline="-25000">
                <a:solidFill>
                  <a:srgbClr val="C00000"/>
                </a:solidFill>
              </a:rPr>
              <a:t>123</a:t>
            </a:r>
            <a:r>
              <a:rPr lang="en-US" sz="2000">
                <a:solidFill>
                  <a:srgbClr val="C00000"/>
                </a:solidFill>
              </a:rPr>
              <a:t> = 44 V/22 </a:t>
            </a:r>
            <a:r>
              <a:rPr lang="en-US" sz="2000">
                <a:solidFill>
                  <a:srgbClr val="C00000"/>
                </a:solidFill>
                <a:latin typeface="Symbol" pitchFamily="18" charset="2"/>
              </a:rPr>
              <a:t>W = 2 </a:t>
            </a:r>
            <a:r>
              <a:rPr lang="en-US" sz="2000">
                <a:solidFill>
                  <a:srgbClr val="C00000"/>
                </a:solidFill>
              </a:rPr>
              <a:t>A</a:t>
            </a:r>
          </a:p>
        </p:txBody>
      </p:sp>
      <p:sp>
        <p:nvSpPr>
          <p:cNvPr id="49257" name="AutoShape 105"/>
          <p:cNvSpPr>
            <a:spLocks noChangeArrowheads="1"/>
          </p:cNvSpPr>
          <p:nvPr/>
        </p:nvSpPr>
        <p:spPr bwMode="auto">
          <a:xfrm rot="5400000">
            <a:off x="7467600" y="6172200"/>
            <a:ext cx="533400" cy="228600"/>
          </a:xfrm>
          <a:prstGeom prst="notchedRightArrow">
            <a:avLst>
              <a:gd name="adj1" fmla="val 50000"/>
              <a:gd name="adj2" fmla="val 58333"/>
            </a:avLst>
          </a:prstGeom>
          <a:solidFill>
            <a:srgbClr val="F58B95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9258" name="Text Box 106"/>
          <p:cNvSpPr txBox="1">
            <a:spLocks noChangeArrowheads="1"/>
          </p:cNvSpPr>
          <p:nvPr/>
        </p:nvSpPr>
        <p:spPr bwMode="auto">
          <a:xfrm>
            <a:off x="152400" y="6248400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Power delivered by battery?</a:t>
            </a:r>
          </a:p>
        </p:txBody>
      </p:sp>
      <p:sp>
        <p:nvSpPr>
          <p:cNvPr id="49259" name="Text Box 107"/>
          <p:cNvSpPr txBox="1">
            <a:spLocks noChangeArrowheads="1"/>
          </p:cNvSpPr>
          <p:nvPr/>
        </p:nvSpPr>
        <p:spPr bwMode="auto">
          <a:xfrm>
            <a:off x="4572000" y="62484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P=IV = 2</a:t>
            </a:r>
            <a:r>
              <a:rPr lang="en-US">
                <a:solidFill>
                  <a:schemeClr val="tx2"/>
                </a:solidFill>
                <a:sym typeface="Symbol" pitchFamily="18" charset="2"/>
              </a:rPr>
              <a:t>44 = 88W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14381" name="WordArt 109"/>
          <p:cNvSpPr>
            <a:spLocks noChangeArrowheads="1" noChangeShapeType="1"/>
          </p:cNvSpPr>
          <p:nvPr/>
        </p:nvSpPr>
        <p:spPr bwMode="auto">
          <a:xfrm>
            <a:off x="152400" y="1524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9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9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9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9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9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9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92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9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9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4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80" grpId="0" build="p" bldLvl="2" autoUpdateAnimBg="0"/>
      <p:bldP spid="49206" grpId="0" build="p" bldLvl="2" autoUpdateAnimBg="0"/>
      <p:bldP spid="49227" grpId="0" animBg="1"/>
      <p:bldP spid="49228" grpId="0" animBg="1"/>
      <p:bldP spid="49229" grpId="0" autoUpdateAnimBg="0"/>
      <p:bldP spid="49230" grpId="0" autoUpdateAnimBg="0"/>
      <p:bldP spid="49256" grpId="0" autoUpdateAnimBg="0"/>
      <p:bldP spid="49257" grpId="0" animBg="1"/>
      <p:bldP spid="49258" grpId="0" autoUpdateAnimBg="0"/>
      <p:bldP spid="4925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5486400" cy="1143000"/>
          </a:xfrm>
        </p:spPr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Try it! (cont.)</a:t>
            </a:r>
          </a:p>
        </p:txBody>
      </p:sp>
      <p:grpSp>
        <p:nvGrpSpPr>
          <p:cNvPr id="2" name="Group 92"/>
          <p:cNvGrpSpPr>
            <a:grpSpLocks/>
          </p:cNvGrpSpPr>
          <p:nvPr/>
        </p:nvGrpSpPr>
        <p:grpSpPr bwMode="auto">
          <a:xfrm>
            <a:off x="6276975" y="4648200"/>
            <a:ext cx="2714625" cy="1582738"/>
            <a:chOff x="3954" y="2928"/>
            <a:chExt cx="1710" cy="997"/>
          </a:xfrm>
        </p:grpSpPr>
        <p:sp>
          <p:nvSpPr>
            <p:cNvPr id="15411" name="Line 4"/>
            <p:cNvSpPr>
              <a:spLocks noChangeShapeType="1"/>
            </p:cNvSpPr>
            <p:nvPr/>
          </p:nvSpPr>
          <p:spPr bwMode="auto">
            <a:xfrm>
              <a:off x="4114" y="3205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2" name="Line 5"/>
            <p:cNvSpPr>
              <a:spLocks noChangeShapeType="1"/>
            </p:cNvSpPr>
            <p:nvPr/>
          </p:nvSpPr>
          <p:spPr bwMode="auto">
            <a:xfrm>
              <a:off x="4107" y="3205"/>
              <a:ext cx="143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413" name="Group 6"/>
            <p:cNvGrpSpPr>
              <a:grpSpLocks/>
            </p:cNvGrpSpPr>
            <p:nvPr/>
          </p:nvGrpSpPr>
          <p:grpSpPr bwMode="auto">
            <a:xfrm>
              <a:off x="4446" y="3139"/>
              <a:ext cx="374" cy="115"/>
              <a:chOff x="1536" y="336"/>
              <a:chExt cx="332" cy="102"/>
            </a:xfrm>
          </p:grpSpPr>
          <p:sp>
            <p:nvSpPr>
              <p:cNvPr id="15432" name="Rectangle 7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433" name="Freeform 8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414" name="Group 9"/>
            <p:cNvGrpSpPr>
              <a:grpSpLocks/>
            </p:cNvGrpSpPr>
            <p:nvPr/>
          </p:nvGrpSpPr>
          <p:grpSpPr bwMode="auto">
            <a:xfrm>
              <a:off x="3954" y="3522"/>
              <a:ext cx="320" cy="86"/>
              <a:chOff x="1060" y="360"/>
              <a:chExt cx="284" cy="76"/>
            </a:xfrm>
          </p:grpSpPr>
          <p:sp>
            <p:nvSpPr>
              <p:cNvPr id="15427" name="Rectangle 10"/>
              <p:cNvSpPr>
                <a:spLocks noChangeArrowheads="1"/>
              </p:cNvSpPr>
              <p:nvPr/>
            </p:nvSpPr>
            <p:spPr bwMode="auto">
              <a:xfrm>
                <a:off x="1060" y="364"/>
                <a:ext cx="284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428" name="Line 11"/>
              <p:cNvSpPr>
                <a:spLocks noChangeShapeType="1"/>
              </p:cNvSpPr>
              <p:nvPr/>
            </p:nvSpPr>
            <p:spPr bwMode="auto">
              <a:xfrm>
                <a:off x="1080" y="3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29" name="Line 12"/>
              <p:cNvSpPr>
                <a:spLocks noChangeShapeType="1"/>
              </p:cNvSpPr>
              <p:nvPr/>
            </p:nvSpPr>
            <p:spPr bwMode="auto">
              <a:xfrm>
                <a:off x="1152" y="38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30" name="Line 13"/>
              <p:cNvSpPr>
                <a:spLocks noChangeShapeType="1"/>
              </p:cNvSpPr>
              <p:nvPr/>
            </p:nvSpPr>
            <p:spPr bwMode="auto">
              <a:xfrm>
                <a:off x="1080" y="40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31" name="Line 14"/>
              <p:cNvSpPr>
                <a:spLocks noChangeShapeType="1"/>
              </p:cNvSpPr>
              <p:nvPr/>
            </p:nvSpPr>
            <p:spPr bwMode="auto">
              <a:xfrm>
                <a:off x="1152" y="43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415" name="Line 15"/>
            <p:cNvSpPr>
              <a:spLocks noChangeShapeType="1"/>
            </p:cNvSpPr>
            <p:nvPr/>
          </p:nvSpPr>
          <p:spPr bwMode="auto">
            <a:xfrm>
              <a:off x="5106" y="3205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416" name="Group 16"/>
            <p:cNvGrpSpPr>
              <a:grpSpLocks/>
            </p:cNvGrpSpPr>
            <p:nvPr/>
          </p:nvGrpSpPr>
          <p:grpSpPr bwMode="auto">
            <a:xfrm rot="16200000" flipH="1">
              <a:off x="4917" y="3512"/>
              <a:ext cx="374" cy="115"/>
              <a:chOff x="1536" y="336"/>
              <a:chExt cx="332" cy="102"/>
            </a:xfrm>
          </p:grpSpPr>
          <p:sp>
            <p:nvSpPr>
              <p:cNvPr id="15425" name="Rectangle 17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426" name="Freeform 18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417" name="Line 19"/>
            <p:cNvSpPr>
              <a:spLocks noChangeShapeType="1"/>
            </p:cNvSpPr>
            <p:nvPr/>
          </p:nvSpPr>
          <p:spPr bwMode="auto">
            <a:xfrm>
              <a:off x="5538" y="3205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418" name="Group 20"/>
            <p:cNvGrpSpPr>
              <a:grpSpLocks/>
            </p:cNvGrpSpPr>
            <p:nvPr/>
          </p:nvGrpSpPr>
          <p:grpSpPr bwMode="auto">
            <a:xfrm rot="16200000" flipH="1">
              <a:off x="5349" y="3512"/>
              <a:ext cx="374" cy="115"/>
              <a:chOff x="1536" y="336"/>
              <a:chExt cx="332" cy="102"/>
            </a:xfrm>
          </p:grpSpPr>
          <p:sp>
            <p:nvSpPr>
              <p:cNvPr id="15423" name="Rectangle 21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424" name="Freeform 22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419" name="Line 23"/>
            <p:cNvSpPr>
              <a:spLocks noChangeShapeType="1"/>
            </p:cNvSpPr>
            <p:nvPr/>
          </p:nvSpPr>
          <p:spPr bwMode="auto">
            <a:xfrm>
              <a:off x="4104" y="3919"/>
              <a:ext cx="143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0" name="Text Box 24"/>
            <p:cNvSpPr txBox="1">
              <a:spLocks noChangeArrowheads="1"/>
            </p:cNvSpPr>
            <p:nvPr/>
          </p:nvSpPr>
          <p:spPr bwMode="auto">
            <a:xfrm>
              <a:off x="4483" y="2928"/>
              <a:ext cx="77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/>
                <a:t>R</a:t>
              </a:r>
              <a:r>
                <a:rPr lang="en-US" sz="2000" baseline="-25000"/>
                <a:t>1</a:t>
              </a:r>
              <a:endParaRPr lang="en-US" sz="2000"/>
            </a:p>
          </p:txBody>
        </p:sp>
        <p:sp>
          <p:nvSpPr>
            <p:cNvPr id="15421" name="Text Box 25"/>
            <p:cNvSpPr txBox="1">
              <a:spLocks noChangeArrowheads="1"/>
            </p:cNvSpPr>
            <p:nvPr/>
          </p:nvSpPr>
          <p:spPr bwMode="auto">
            <a:xfrm>
              <a:off x="4747" y="3396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/>
                <a:t>R</a:t>
              </a:r>
              <a:r>
                <a:rPr lang="en-US" sz="2000" baseline="-25000"/>
                <a:t>2</a:t>
              </a:r>
              <a:endParaRPr lang="en-US" sz="2000"/>
            </a:p>
          </p:txBody>
        </p:sp>
        <p:sp>
          <p:nvSpPr>
            <p:cNvPr id="15422" name="Text Box 26"/>
            <p:cNvSpPr txBox="1">
              <a:spLocks noChangeArrowheads="1"/>
            </p:cNvSpPr>
            <p:nvPr/>
          </p:nvSpPr>
          <p:spPr bwMode="auto">
            <a:xfrm>
              <a:off x="5232" y="3397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/>
                <a:t>R</a:t>
              </a:r>
              <a:r>
                <a:rPr lang="en-US" sz="2000" baseline="-25000"/>
                <a:t>3</a:t>
              </a:r>
              <a:endParaRPr lang="en-US" sz="2000"/>
            </a:p>
          </p:txBody>
        </p:sp>
      </p:grpSp>
      <p:sp>
        <p:nvSpPr>
          <p:cNvPr id="15364" name="Text Box 27"/>
          <p:cNvSpPr txBox="1">
            <a:spLocks noChangeArrowheads="1"/>
          </p:cNvSpPr>
          <p:nvPr/>
        </p:nvSpPr>
        <p:spPr bwMode="auto">
          <a:xfrm>
            <a:off x="152400" y="1219200"/>
            <a:ext cx="6324600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>
                <a:solidFill>
                  <a:schemeClr val="tx2"/>
                </a:solidFill>
              </a:rPr>
              <a:t>Calculate current through each resistor.</a:t>
            </a:r>
          </a:p>
          <a:p>
            <a:pPr>
              <a:lnSpc>
                <a:spcPct val="70000"/>
              </a:lnSpc>
            </a:pPr>
            <a:r>
              <a:rPr lang="en-US"/>
              <a:t>R</a:t>
            </a:r>
            <a:r>
              <a:rPr lang="en-US" baseline="-25000"/>
              <a:t>1</a:t>
            </a:r>
            <a:r>
              <a:rPr lang="en-US"/>
              <a:t> = 10 </a:t>
            </a:r>
            <a:r>
              <a:rPr lang="en-US">
                <a:latin typeface="Symbol" pitchFamily="18" charset="2"/>
              </a:rPr>
              <a:t>W</a:t>
            </a:r>
            <a:r>
              <a:rPr lang="en-US"/>
              <a:t>, R</a:t>
            </a:r>
            <a:r>
              <a:rPr lang="en-US" baseline="-25000"/>
              <a:t>2</a:t>
            </a:r>
            <a:r>
              <a:rPr lang="en-US"/>
              <a:t> = 20 </a:t>
            </a:r>
            <a:r>
              <a:rPr lang="en-US">
                <a:latin typeface="Symbol" pitchFamily="18" charset="2"/>
              </a:rPr>
              <a:t>W, </a:t>
            </a:r>
            <a:r>
              <a:rPr lang="en-US"/>
              <a:t>R</a:t>
            </a:r>
            <a:r>
              <a:rPr lang="en-US" baseline="-25000"/>
              <a:t>3</a:t>
            </a:r>
            <a:r>
              <a:rPr lang="en-US"/>
              <a:t> = 30 </a:t>
            </a:r>
            <a:r>
              <a:rPr lang="en-US">
                <a:latin typeface="Symbol" pitchFamily="18" charset="2"/>
              </a:rPr>
              <a:t>W, </a:t>
            </a:r>
            <a:r>
              <a:rPr lang="en-US" sz="3600">
                <a:latin typeface="Symbol" pitchFamily="18" charset="2"/>
              </a:rPr>
              <a:t>e</a:t>
            </a:r>
            <a:r>
              <a:rPr lang="en-US">
                <a:latin typeface="Symbol" pitchFamily="18" charset="2"/>
              </a:rPr>
              <a:t>=44 </a:t>
            </a:r>
            <a:r>
              <a:rPr lang="en-US"/>
              <a:t>V</a:t>
            </a:r>
          </a:p>
        </p:txBody>
      </p:sp>
      <p:sp>
        <p:nvSpPr>
          <p:cNvPr id="69660" name="Text Box 28"/>
          <p:cNvSpPr txBox="1">
            <a:spLocks noChangeArrowheads="1"/>
          </p:cNvSpPr>
          <p:nvPr/>
        </p:nvSpPr>
        <p:spPr bwMode="auto">
          <a:xfrm>
            <a:off x="533400" y="4518025"/>
            <a:ext cx="51054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/>
              <a:t>Expand: R</a:t>
            </a:r>
            <a:r>
              <a:rPr lang="en-US" baseline="-25000"/>
              <a:t>2</a:t>
            </a:r>
            <a:r>
              <a:rPr lang="en-US"/>
              <a:t> and R</a:t>
            </a:r>
            <a:r>
              <a:rPr lang="en-US" baseline="-25000"/>
              <a:t>3</a:t>
            </a:r>
            <a:r>
              <a:rPr lang="en-US"/>
              <a:t> are in parallel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1/R</a:t>
            </a:r>
            <a:r>
              <a:rPr lang="en-US" sz="2000" baseline="-25000">
                <a:solidFill>
                  <a:srgbClr val="B163FF"/>
                </a:solidFill>
              </a:rPr>
              <a:t>23</a:t>
            </a:r>
            <a:r>
              <a:rPr lang="en-US" sz="2000">
                <a:solidFill>
                  <a:srgbClr val="B163FF"/>
                </a:solidFill>
              </a:rPr>
              <a:t> = 1/R</a:t>
            </a:r>
            <a:r>
              <a:rPr lang="en-US" sz="2000" baseline="-25000">
                <a:solidFill>
                  <a:srgbClr val="B163FF"/>
                </a:solidFill>
              </a:rPr>
              <a:t>2</a:t>
            </a:r>
            <a:r>
              <a:rPr lang="en-US" sz="2000">
                <a:solidFill>
                  <a:srgbClr val="B163FF"/>
                </a:solidFill>
              </a:rPr>
              <a:t> + 1/R</a:t>
            </a:r>
            <a:r>
              <a:rPr lang="en-US" sz="2000" baseline="-25000">
                <a:solidFill>
                  <a:srgbClr val="B163FF"/>
                </a:solidFill>
              </a:rPr>
              <a:t>3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V</a:t>
            </a:r>
            <a:r>
              <a:rPr lang="en-US" sz="2000" baseline="-25000">
                <a:solidFill>
                  <a:srgbClr val="B163FF"/>
                </a:solidFill>
              </a:rPr>
              <a:t>23</a:t>
            </a:r>
            <a:r>
              <a:rPr lang="en-US" sz="2000">
                <a:solidFill>
                  <a:srgbClr val="B163FF"/>
                </a:solidFill>
              </a:rPr>
              <a:t> = V</a:t>
            </a:r>
            <a:r>
              <a:rPr lang="en-US" sz="2000" baseline="-25000">
                <a:solidFill>
                  <a:srgbClr val="B163FF"/>
                </a:solidFill>
              </a:rPr>
              <a:t>2</a:t>
            </a:r>
            <a:r>
              <a:rPr lang="en-US" sz="2000">
                <a:solidFill>
                  <a:srgbClr val="B163FF"/>
                </a:solidFill>
              </a:rPr>
              <a:t> = V</a:t>
            </a:r>
            <a:r>
              <a:rPr lang="en-US" sz="2000" baseline="-25000">
                <a:solidFill>
                  <a:srgbClr val="B163FF"/>
                </a:solidFill>
              </a:rPr>
              <a:t>3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I</a:t>
            </a:r>
            <a:r>
              <a:rPr lang="en-US" sz="2000" baseline="-25000">
                <a:solidFill>
                  <a:srgbClr val="B163FF"/>
                </a:solidFill>
              </a:rPr>
              <a:t>23</a:t>
            </a:r>
            <a:r>
              <a:rPr lang="en-US" sz="2000">
                <a:solidFill>
                  <a:srgbClr val="B163FF"/>
                </a:solidFill>
              </a:rPr>
              <a:t> = I</a:t>
            </a:r>
            <a:r>
              <a:rPr lang="en-US" sz="2000" baseline="-25000">
                <a:solidFill>
                  <a:srgbClr val="B163FF"/>
                </a:solidFill>
              </a:rPr>
              <a:t>2</a:t>
            </a:r>
            <a:r>
              <a:rPr lang="en-US" sz="2000">
                <a:solidFill>
                  <a:srgbClr val="B163FF"/>
                </a:solidFill>
              </a:rPr>
              <a:t> + I</a:t>
            </a:r>
            <a:r>
              <a:rPr lang="en-US" sz="2000" baseline="-25000">
                <a:solidFill>
                  <a:srgbClr val="B163FF"/>
                </a:solidFill>
              </a:rPr>
              <a:t>3</a:t>
            </a:r>
          </a:p>
          <a:p>
            <a:pPr lvl="1">
              <a:spcBef>
                <a:spcPct val="10000"/>
              </a:spcBef>
              <a:buFontTx/>
              <a:buChar char="•"/>
            </a:pPr>
            <a:endParaRPr lang="en-US" baseline="-25000">
              <a:solidFill>
                <a:srgbClr val="B163FF"/>
              </a:solidFill>
            </a:endParaRPr>
          </a:p>
        </p:txBody>
      </p:sp>
      <p:sp>
        <p:nvSpPr>
          <p:cNvPr id="69661" name="Text Box 29"/>
          <p:cNvSpPr txBox="1">
            <a:spLocks noChangeArrowheads="1"/>
          </p:cNvSpPr>
          <p:nvPr/>
        </p:nvSpPr>
        <p:spPr bwMode="auto">
          <a:xfrm>
            <a:off x="609600" y="2362200"/>
            <a:ext cx="6629400" cy="179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/>
              <a:t>Expand: R</a:t>
            </a:r>
            <a:r>
              <a:rPr lang="en-US" baseline="-25000"/>
              <a:t>1</a:t>
            </a:r>
            <a:r>
              <a:rPr lang="en-US"/>
              <a:t> and R</a:t>
            </a:r>
            <a:r>
              <a:rPr lang="en-US" baseline="-25000"/>
              <a:t>23</a:t>
            </a:r>
            <a:r>
              <a:rPr lang="en-US"/>
              <a:t> are in series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R</a:t>
            </a:r>
            <a:r>
              <a:rPr lang="en-US" sz="2000" baseline="-25000">
                <a:solidFill>
                  <a:srgbClr val="B163FF"/>
                </a:solidFill>
              </a:rPr>
              <a:t>123</a:t>
            </a:r>
            <a:r>
              <a:rPr lang="en-US" sz="2000">
                <a:solidFill>
                  <a:srgbClr val="B163FF"/>
                </a:solidFill>
              </a:rPr>
              <a:t> = R</a:t>
            </a:r>
            <a:r>
              <a:rPr lang="en-US" sz="2000" baseline="-25000">
                <a:solidFill>
                  <a:srgbClr val="B163FF"/>
                </a:solidFill>
              </a:rPr>
              <a:t>1</a:t>
            </a:r>
            <a:r>
              <a:rPr lang="en-US" sz="2000">
                <a:solidFill>
                  <a:srgbClr val="B163FF"/>
                </a:solidFill>
              </a:rPr>
              <a:t> + R</a:t>
            </a:r>
            <a:r>
              <a:rPr lang="en-US" sz="2000" baseline="-25000">
                <a:solidFill>
                  <a:srgbClr val="B163FF"/>
                </a:solidFill>
              </a:rPr>
              <a:t>23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V</a:t>
            </a:r>
            <a:r>
              <a:rPr lang="en-US" sz="2000" baseline="-25000">
                <a:solidFill>
                  <a:srgbClr val="B163FF"/>
                </a:solidFill>
              </a:rPr>
              <a:t>123</a:t>
            </a:r>
            <a:r>
              <a:rPr lang="en-US" sz="2000">
                <a:solidFill>
                  <a:srgbClr val="B163FF"/>
                </a:solidFill>
              </a:rPr>
              <a:t> = V</a:t>
            </a:r>
            <a:r>
              <a:rPr lang="en-US" sz="2000" baseline="-25000">
                <a:solidFill>
                  <a:srgbClr val="B163FF"/>
                </a:solidFill>
              </a:rPr>
              <a:t>1</a:t>
            </a:r>
            <a:r>
              <a:rPr lang="en-US" sz="2000">
                <a:solidFill>
                  <a:srgbClr val="B163FF"/>
                </a:solidFill>
              </a:rPr>
              <a:t> + V</a:t>
            </a:r>
            <a:r>
              <a:rPr lang="en-US" sz="2000" baseline="-25000">
                <a:solidFill>
                  <a:srgbClr val="B163FF"/>
                </a:solidFill>
              </a:rPr>
              <a:t>23</a:t>
            </a:r>
            <a:r>
              <a:rPr lang="en-US" sz="2000">
                <a:solidFill>
                  <a:srgbClr val="B163FF"/>
                </a:solidFill>
              </a:rPr>
              <a:t>= </a:t>
            </a:r>
            <a:r>
              <a:rPr lang="en-US">
                <a:solidFill>
                  <a:srgbClr val="B163FF"/>
                </a:solidFill>
                <a:latin typeface="Symbol" pitchFamily="18" charset="2"/>
              </a:rPr>
              <a:t>e</a:t>
            </a:r>
            <a:endParaRPr lang="en-US" sz="2000" baseline="-25000">
              <a:solidFill>
                <a:srgbClr val="B163FF"/>
              </a:solidFill>
            </a:endParaRP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I</a:t>
            </a:r>
            <a:r>
              <a:rPr lang="en-US" sz="2000" baseline="-25000">
                <a:solidFill>
                  <a:srgbClr val="B163FF"/>
                </a:solidFill>
              </a:rPr>
              <a:t>123</a:t>
            </a:r>
            <a:r>
              <a:rPr lang="en-US" sz="2000">
                <a:solidFill>
                  <a:srgbClr val="B163FF"/>
                </a:solidFill>
              </a:rPr>
              <a:t> = I</a:t>
            </a:r>
            <a:r>
              <a:rPr lang="en-US" sz="2000" baseline="-25000">
                <a:solidFill>
                  <a:srgbClr val="B163FF"/>
                </a:solidFill>
              </a:rPr>
              <a:t>1</a:t>
            </a:r>
            <a:r>
              <a:rPr lang="en-US" sz="2000">
                <a:solidFill>
                  <a:srgbClr val="B163FF"/>
                </a:solidFill>
              </a:rPr>
              <a:t> = I</a:t>
            </a:r>
            <a:r>
              <a:rPr lang="en-US" sz="2000" baseline="-25000">
                <a:solidFill>
                  <a:srgbClr val="B163FF"/>
                </a:solidFill>
              </a:rPr>
              <a:t>23 </a:t>
            </a:r>
            <a:r>
              <a:rPr lang="en-US" sz="2000">
                <a:solidFill>
                  <a:srgbClr val="B163FF"/>
                </a:solidFill>
              </a:rPr>
              <a:t>= I</a:t>
            </a:r>
            <a:r>
              <a:rPr lang="en-US" sz="2000" baseline="-25000">
                <a:solidFill>
                  <a:srgbClr val="B163FF"/>
                </a:solidFill>
              </a:rPr>
              <a:t>battery</a:t>
            </a:r>
            <a:r>
              <a:rPr lang="en-US" sz="2000">
                <a:solidFill>
                  <a:srgbClr val="B163FF"/>
                </a:solidFill>
              </a:rPr>
              <a:t> </a:t>
            </a:r>
            <a:endParaRPr lang="en-US" sz="2000" baseline="-25000">
              <a:solidFill>
                <a:srgbClr val="B163FF"/>
              </a:solidFill>
            </a:endParaRPr>
          </a:p>
          <a:p>
            <a:pPr lvl="1">
              <a:spcBef>
                <a:spcPct val="10000"/>
              </a:spcBef>
              <a:buFontTx/>
              <a:buChar char="•"/>
            </a:pPr>
            <a:endParaRPr lang="en-US" baseline="-25000">
              <a:solidFill>
                <a:srgbClr val="B163FF"/>
              </a:solidFill>
            </a:endParaRPr>
          </a:p>
        </p:txBody>
      </p:sp>
      <p:sp>
        <p:nvSpPr>
          <p:cNvPr id="69662" name="AutoShape 30"/>
          <p:cNvSpPr>
            <a:spLocks noChangeArrowheads="1"/>
          </p:cNvSpPr>
          <p:nvPr/>
        </p:nvSpPr>
        <p:spPr bwMode="auto">
          <a:xfrm rot="5400000">
            <a:off x="7696200" y="2057400"/>
            <a:ext cx="533400" cy="228600"/>
          </a:xfrm>
          <a:prstGeom prst="notchedRightArrow">
            <a:avLst>
              <a:gd name="adj1" fmla="val 50000"/>
              <a:gd name="adj2" fmla="val 58333"/>
            </a:avLst>
          </a:prstGeom>
          <a:solidFill>
            <a:srgbClr val="F58B95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9663" name="AutoShape 31"/>
          <p:cNvSpPr>
            <a:spLocks noChangeArrowheads="1"/>
          </p:cNvSpPr>
          <p:nvPr/>
        </p:nvSpPr>
        <p:spPr bwMode="auto">
          <a:xfrm rot="5400000">
            <a:off x="7772400" y="4267200"/>
            <a:ext cx="533400" cy="228600"/>
          </a:xfrm>
          <a:prstGeom prst="notchedRightArrow">
            <a:avLst>
              <a:gd name="adj1" fmla="val 50000"/>
              <a:gd name="adj2" fmla="val 58333"/>
            </a:avLst>
          </a:prstGeom>
          <a:solidFill>
            <a:srgbClr val="F58B95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15369" name="Group 91"/>
          <p:cNvGrpSpPr>
            <a:grpSpLocks/>
          </p:cNvGrpSpPr>
          <p:nvPr/>
        </p:nvGrpSpPr>
        <p:grpSpPr bwMode="auto">
          <a:xfrm>
            <a:off x="6400800" y="609600"/>
            <a:ext cx="2287588" cy="1152525"/>
            <a:chOff x="4032" y="384"/>
            <a:chExt cx="1441" cy="726"/>
          </a:xfrm>
        </p:grpSpPr>
        <p:sp>
          <p:nvSpPr>
            <p:cNvPr id="15396" name="Line 35"/>
            <p:cNvSpPr>
              <a:spLocks noChangeShapeType="1"/>
            </p:cNvSpPr>
            <p:nvPr/>
          </p:nvSpPr>
          <p:spPr bwMode="auto">
            <a:xfrm>
              <a:off x="4426" y="390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7" name="Line 36"/>
            <p:cNvSpPr>
              <a:spLocks noChangeShapeType="1"/>
            </p:cNvSpPr>
            <p:nvPr/>
          </p:nvSpPr>
          <p:spPr bwMode="auto">
            <a:xfrm flipV="1">
              <a:off x="4419" y="384"/>
              <a:ext cx="1005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398" name="Group 37"/>
            <p:cNvGrpSpPr>
              <a:grpSpLocks/>
            </p:cNvGrpSpPr>
            <p:nvPr/>
          </p:nvGrpSpPr>
          <p:grpSpPr bwMode="auto">
            <a:xfrm>
              <a:off x="4266" y="707"/>
              <a:ext cx="320" cy="86"/>
              <a:chOff x="1060" y="360"/>
              <a:chExt cx="284" cy="76"/>
            </a:xfrm>
          </p:grpSpPr>
          <p:sp>
            <p:nvSpPr>
              <p:cNvPr id="15406" name="Rectangle 38"/>
              <p:cNvSpPr>
                <a:spLocks noChangeArrowheads="1"/>
              </p:cNvSpPr>
              <p:nvPr/>
            </p:nvSpPr>
            <p:spPr bwMode="auto">
              <a:xfrm>
                <a:off x="1060" y="364"/>
                <a:ext cx="284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407" name="Line 39"/>
              <p:cNvSpPr>
                <a:spLocks noChangeShapeType="1"/>
              </p:cNvSpPr>
              <p:nvPr/>
            </p:nvSpPr>
            <p:spPr bwMode="auto">
              <a:xfrm>
                <a:off x="1080" y="3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08" name="Line 40"/>
              <p:cNvSpPr>
                <a:spLocks noChangeShapeType="1"/>
              </p:cNvSpPr>
              <p:nvPr/>
            </p:nvSpPr>
            <p:spPr bwMode="auto">
              <a:xfrm>
                <a:off x="1152" y="38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09" name="Line 41"/>
              <p:cNvSpPr>
                <a:spLocks noChangeShapeType="1"/>
              </p:cNvSpPr>
              <p:nvPr/>
            </p:nvSpPr>
            <p:spPr bwMode="auto">
              <a:xfrm>
                <a:off x="1080" y="40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10" name="Line 42"/>
              <p:cNvSpPr>
                <a:spLocks noChangeShapeType="1"/>
              </p:cNvSpPr>
              <p:nvPr/>
            </p:nvSpPr>
            <p:spPr bwMode="auto">
              <a:xfrm>
                <a:off x="1152" y="43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399" name="Line 43"/>
            <p:cNvSpPr>
              <a:spLocks noChangeShapeType="1"/>
            </p:cNvSpPr>
            <p:nvPr/>
          </p:nvSpPr>
          <p:spPr bwMode="auto">
            <a:xfrm>
              <a:off x="5418" y="390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400" name="Group 44"/>
            <p:cNvGrpSpPr>
              <a:grpSpLocks/>
            </p:cNvGrpSpPr>
            <p:nvPr/>
          </p:nvGrpSpPr>
          <p:grpSpPr bwMode="auto">
            <a:xfrm rot="16200000" flipH="1">
              <a:off x="5229" y="697"/>
              <a:ext cx="374" cy="115"/>
              <a:chOff x="1536" y="336"/>
              <a:chExt cx="332" cy="102"/>
            </a:xfrm>
          </p:grpSpPr>
          <p:sp>
            <p:nvSpPr>
              <p:cNvPr id="15404" name="Rectangle 45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405" name="Freeform 46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401" name="Line 47"/>
            <p:cNvSpPr>
              <a:spLocks noChangeShapeType="1"/>
            </p:cNvSpPr>
            <p:nvPr/>
          </p:nvSpPr>
          <p:spPr bwMode="auto">
            <a:xfrm>
              <a:off x="4416" y="1104"/>
              <a:ext cx="10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2" name="Text Box 48"/>
            <p:cNvSpPr txBox="1">
              <a:spLocks noChangeArrowheads="1"/>
            </p:cNvSpPr>
            <p:nvPr/>
          </p:nvSpPr>
          <p:spPr bwMode="auto">
            <a:xfrm>
              <a:off x="4970" y="576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/>
                <a:t>R</a:t>
              </a:r>
              <a:r>
                <a:rPr lang="en-US" sz="2000" baseline="-25000"/>
                <a:t>123</a:t>
              </a:r>
              <a:endParaRPr lang="en-US" sz="2000"/>
            </a:p>
          </p:txBody>
        </p:sp>
        <p:sp>
          <p:nvSpPr>
            <p:cNvPr id="15403" name="Text Box 49"/>
            <p:cNvSpPr txBox="1">
              <a:spLocks noChangeArrowheads="1"/>
            </p:cNvSpPr>
            <p:nvPr/>
          </p:nvSpPr>
          <p:spPr bwMode="auto">
            <a:xfrm>
              <a:off x="4032" y="528"/>
              <a:ext cx="5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600">
                  <a:latin typeface="Symbol" pitchFamily="18" charset="2"/>
                </a:rPr>
                <a:t>e</a:t>
              </a:r>
            </a:p>
          </p:txBody>
        </p:sp>
      </p:grpSp>
      <p:grpSp>
        <p:nvGrpSpPr>
          <p:cNvPr id="10" name="Group 90"/>
          <p:cNvGrpSpPr>
            <a:grpSpLocks/>
          </p:cNvGrpSpPr>
          <p:nvPr/>
        </p:nvGrpSpPr>
        <p:grpSpPr bwMode="auto">
          <a:xfrm>
            <a:off x="6248400" y="2362200"/>
            <a:ext cx="2316163" cy="1582738"/>
            <a:chOff x="3936" y="1505"/>
            <a:chExt cx="1459" cy="997"/>
          </a:xfrm>
        </p:grpSpPr>
        <p:sp>
          <p:nvSpPr>
            <p:cNvPr id="15377" name="Line 51"/>
            <p:cNvSpPr>
              <a:spLocks noChangeShapeType="1"/>
            </p:cNvSpPr>
            <p:nvPr/>
          </p:nvSpPr>
          <p:spPr bwMode="auto">
            <a:xfrm>
              <a:off x="4330" y="1782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8" name="Line 52"/>
            <p:cNvSpPr>
              <a:spLocks noChangeShapeType="1"/>
            </p:cNvSpPr>
            <p:nvPr/>
          </p:nvSpPr>
          <p:spPr bwMode="auto">
            <a:xfrm flipV="1">
              <a:off x="4323" y="1776"/>
              <a:ext cx="1005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379" name="Group 53"/>
            <p:cNvGrpSpPr>
              <a:grpSpLocks/>
            </p:cNvGrpSpPr>
            <p:nvPr/>
          </p:nvGrpSpPr>
          <p:grpSpPr bwMode="auto">
            <a:xfrm>
              <a:off x="4662" y="1716"/>
              <a:ext cx="374" cy="115"/>
              <a:chOff x="1536" y="336"/>
              <a:chExt cx="332" cy="102"/>
            </a:xfrm>
          </p:grpSpPr>
          <p:sp>
            <p:nvSpPr>
              <p:cNvPr id="15394" name="Rectangle 54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395" name="Freeform 55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380" name="Group 56"/>
            <p:cNvGrpSpPr>
              <a:grpSpLocks/>
            </p:cNvGrpSpPr>
            <p:nvPr/>
          </p:nvGrpSpPr>
          <p:grpSpPr bwMode="auto">
            <a:xfrm>
              <a:off x="4170" y="2099"/>
              <a:ext cx="320" cy="86"/>
              <a:chOff x="1060" y="360"/>
              <a:chExt cx="284" cy="76"/>
            </a:xfrm>
          </p:grpSpPr>
          <p:sp>
            <p:nvSpPr>
              <p:cNvPr id="15389" name="Rectangle 57"/>
              <p:cNvSpPr>
                <a:spLocks noChangeArrowheads="1"/>
              </p:cNvSpPr>
              <p:nvPr/>
            </p:nvSpPr>
            <p:spPr bwMode="auto">
              <a:xfrm>
                <a:off x="1060" y="364"/>
                <a:ext cx="284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390" name="Line 58"/>
              <p:cNvSpPr>
                <a:spLocks noChangeShapeType="1"/>
              </p:cNvSpPr>
              <p:nvPr/>
            </p:nvSpPr>
            <p:spPr bwMode="auto">
              <a:xfrm>
                <a:off x="1080" y="3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91" name="Line 59"/>
              <p:cNvSpPr>
                <a:spLocks noChangeShapeType="1"/>
              </p:cNvSpPr>
              <p:nvPr/>
            </p:nvSpPr>
            <p:spPr bwMode="auto">
              <a:xfrm>
                <a:off x="1152" y="38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92" name="Line 60"/>
              <p:cNvSpPr>
                <a:spLocks noChangeShapeType="1"/>
              </p:cNvSpPr>
              <p:nvPr/>
            </p:nvSpPr>
            <p:spPr bwMode="auto">
              <a:xfrm>
                <a:off x="1080" y="40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93" name="Line 61"/>
              <p:cNvSpPr>
                <a:spLocks noChangeShapeType="1"/>
              </p:cNvSpPr>
              <p:nvPr/>
            </p:nvSpPr>
            <p:spPr bwMode="auto">
              <a:xfrm>
                <a:off x="1152" y="43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381" name="Line 62"/>
            <p:cNvSpPr>
              <a:spLocks noChangeShapeType="1"/>
            </p:cNvSpPr>
            <p:nvPr/>
          </p:nvSpPr>
          <p:spPr bwMode="auto">
            <a:xfrm>
              <a:off x="5322" y="1782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382" name="Group 63"/>
            <p:cNvGrpSpPr>
              <a:grpSpLocks/>
            </p:cNvGrpSpPr>
            <p:nvPr/>
          </p:nvGrpSpPr>
          <p:grpSpPr bwMode="auto">
            <a:xfrm rot="16200000" flipH="1">
              <a:off x="5133" y="2089"/>
              <a:ext cx="374" cy="115"/>
              <a:chOff x="1536" y="336"/>
              <a:chExt cx="332" cy="102"/>
            </a:xfrm>
          </p:grpSpPr>
          <p:sp>
            <p:nvSpPr>
              <p:cNvPr id="15387" name="Rectangle 64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388" name="Freeform 65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383" name="Line 66"/>
            <p:cNvSpPr>
              <a:spLocks noChangeShapeType="1"/>
            </p:cNvSpPr>
            <p:nvPr/>
          </p:nvSpPr>
          <p:spPr bwMode="auto">
            <a:xfrm>
              <a:off x="4320" y="2496"/>
              <a:ext cx="10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4" name="Text Box 67"/>
            <p:cNvSpPr txBox="1">
              <a:spLocks noChangeArrowheads="1"/>
            </p:cNvSpPr>
            <p:nvPr/>
          </p:nvSpPr>
          <p:spPr bwMode="auto">
            <a:xfrm>
              <a:off x="4699" y="1505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/>
                <a:t>R</a:t>
              </a:r>
              <a:r>
                <a:rPr lang="en-US" sz="2000" baseline="-25000"/>
                <a:t>1</a:t>
              </a:r>
              <a:endParaRPr lang="en-US" sz="2000"/>
            </a:p>
          </p:txBody>
        </p:sp>
        <p:sp>
          <p:nvSpPr>
            <p:cNvPr id="15385" name="Text Box 68"/>
            <p:cNvSpPr txBox="1">
              <a:spLocks noChangeArrowheads="1"/>
            </p:cNvSpPr>
            <p:nvPr/>
          </p:nvSpPr>
          <p:spPr bwMode="auto">
            <a:xfrm>
              <a:off x="4963" y="1973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/>
                <a:t>R</a:t>
              </a:r>
              <a:r>
                <a:rPr lang="en-US" sz="2000" baseline="-25000"/>
                <a:t>23</a:t>
              </a:r>
              <a:endParaRPr lang="en-US" sz="2000"/>
            </a:p>
          </p:txBody>
        </p:sp>
        <p:sp>
          <p:nvSpPr>
            <p:cNvPr id="15386" name="Text Box 69"/>
            <p:cNvSpPr txBox="1">
              <a:spLocks noChangeArrowheads="1"/>
            </p:cNvSpPr>
            <p:nvPr/>
          </p:nvSpPr>
          <p:spPr bwMode="auto">
            <a:xfrm>
              <a:off x="3936" y="1872"/>
              <a:ext cx="5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600">
                  <a:latin typeface="Symbol" pitchFamily="18" charset="2"/>
                </a:rPr>
                <a:t>e</a:t>
              </a:r>
            </a:p>
          </p:txBody>
        </p:sp>
      </p:grpSp>
      <p:sp>
        <p:nvSpPr>
          <p:cNvPr id="15371" name="Text Box 70"/>
          <p:cNvSpPr txBox="1">
            <a:spLocks noChangeArrowheads="1"/>
          </p:cNvSpPr>
          <p:nvPr/>
        </p:nvSpPr>
        <p:spPr bwMode="auto">
          <a:xfrm>
            <a:off x="6629400" y="5410200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latin typeface="Symbol" pitchFamily="18" charset="2"/>
              </a:rPr>
              <a:t>e</a:t>
            </a:r>
          </a:p>
        </p:txBody>
      </p:sp>
      <p:sp>
        <p:nvSpPr>
          <p:cNvPr id="69704" name="Text Box 72"/>
          <p:cNvSpPr txBox="1">
            <a:spLocks noChangeArrowheads="1"/>
          </p:cNvSpPr>
          <p:nvPr/>
        </p:nvSpPr>
        <p:spPr bwMode="auto">
          <a:xfrm>
            <a:off x="3810000" y="2911475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</a:rPr>
              <a:t>: I</a:t>
            </a:r>
            <a:r>
              <a:rPr lang="en-US" sz="2000" baseline="-25000">
                <a:solidFill>
                  <a:srgbClr val="C00000"/>
                </a:solidFill>
              </a:rPr>
              <a:t>23</a:t>
            </a:r>
            <a:r>
              <a:rPr lang="en-US" sz="2000">
                <a:solidFill>
                  <a:srgbClr val="C00000"/>
                </a:solidFill>
              </a:rPr>
              <a:t> = 2 A</a:t>
            </a:r>
            <a:endParaRPr lang="en-US" sz="2000">
              <a:solidFill>
                <a:srgbClr val="C00000"/>
              </a:solidFill>
              <a:latin typeface="Symbol" pitchFamily="18" charset="2"/>
            </a:endParaRPr>
          </a:p>
        </p:txBody>
      </p:sp>
      <p:sp>
        <p:nvSpPr>
          <p:cNvPr id="69706" name="Text Box 74"/>
          <p:cNvSpPr txBox="1">
            <a:spLocks noChangeArrowheads="1"/>
          </p:cNvSpPr>
          <p:nvPr/>
        </p:nvSpPr>
        <p:spPr bwMode="auto">
          <a:xfrm>
            <a:off x="3810000" y="3368675"/>
            <a:ext cx="2590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</a:rPr>
              <a:t>: V</a:t>
            </a:r>
            <a:r>
              <a:rPr lang="en-US" sz="2000" baseline="-25000">
                <a:solidFill>
                  <a:srgbClr val="C00000"/>
                </a:solidFill>
              </a:rPr>
              <a:t>23</a:t>
            </a:r>
            <a:r>
              <a:rPr lang="en-US" sz="2000">
                <a:solidFill>
                  <a:srgbClr val="C00000"/>
                </a:solidFill>
              </a:rPr>
              <a:t> = I</a:t>
            </a:r>
            <a:r>
              <a:rPr lang="en-US" sz="2000" baseline="-25000">
                <a:solidFill>
                  <a:srgbClr val="C00000"/>
                </a:solidFill>
              </a:rPr>
              <a:t>23</a:t>
            </a:r>
            <a:r>
              <a:rPr lang="en-US" sz="2000">
                <a:solidFill>
                  <a:srgbClr val="C00000"/>
                </a:solidFill>
              </a:rPr>
              <a:t> R</a:t>
            </a:r>
            <a:r>
              <a:rPr lang="en-US" sz="2000" baseline="-25000">
                <a:solidFill>
                  <a:srgbClr val="C00000"/>
                </a:solidFill>
              </a:rPr>
              <a:t>23</a:t>
            </a:r>
            <a:r>
              <a:rPr lang="en-US" sz="2000">
                <a:solidFill>
                  <a:srgbClr val="C00000"/>
                </a:solidFill>
              </a:rPr>
              <a:t> = 24 V</a:t>
            </a:r>
            <a:endParaRPr lang="en-US" sz="2000">
              <a:solidFill>
                <a:srgbClr val="C00000"/>
              </a:solidFill>
              <a:latin typeface="Symbol" pitchFamily="18" charset="2"/>
            </a:endParaRPr>
          </a:p>
        </p:txBody>
      </p:sp>
      <p:sp>
        <p:nvSpPr>
          <p:cNvPr id="69707" name="Text Box 75"/>
          <p:cNvSpPr txBox="1">
            <a:spLocks noChangeArrowheads="1"/>
          </p:cNvSpPr>
          <p:nvPr/>
        </p:nvSpPr>
        <p:spPr bwMode="auto">
          <a:xfrm>
            <a:off x="3276600" y="5410200"/>
            <a:ext cx="2971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</a:rPr>
              <a:t>I</a:t>
            </a:r>
            <a:r>
              <a:rPr lang="en-US" sz="2000" baseline="-25000">
                <a:solidFill>
                  <a:srgbClr val="C00000"/>
                </a:solidFill>
              </a:rPr>
              <a:t>2</a:t>
            </a:r>
            <a:r>
              <a:rPr lang="en-US" sz="2000">
                <a:solidFill>
                  <a:srgbClr val="C00000"/>
                </a:solidFill>
              </a:rPr>
              <a:t> = V</a:t>
            </a:r>
            <a:r>
              <a:rPr lang="en-US" sz="2000" baseline="-25000">
                <a:solidFill>
                  <a:srgbClr val="C00000"/>
                </a:solidFill>
              </a:rPr>
              <a:t>2</a:t>
            </a:r>
            <a:r>
              <a:rPr lang="en-US" sz="2000">
                <a:solidFill>
                  <a:srgbClr val="C00000"/>
                </a:solidFill>
              </a:rPr>
              <a:t>/R</a:t>
            </a:r>
            <a:r>
              <a:rPr lang="en-US" sz="2000" baseline="-25000">
                <a:solidFill>
                  <a:srgbClr val="C00000"/>
                </a:solidFill>
              </a:rPr>
              <a:t>2</a:t>
            </a:r>
            <a:r>
              <a:rPr lang="en-US" sz="2000">
                <a:solidFill>
                  <a:srgbClr val="C00000"/>
                </a:solidFill>
              </a:rPr>
              <a:t> =24/20=1.2A</a:t>
            </a:r>
            <a:endParaRPr lang="en-US" sz="2000">
              <a:solidFill>
                <a:srgbClr val="C00000"/>
              </a:solidFill>
              <a:latin typeface="Symbol" pitchFamily="18" charset="2"/>
            </a:endParaRPr>
          </a:p>
        </p:txBody>
      </p:sp>
      <p:sp>
        <p:nvSpPr>
          <p:cNvPr id="69708" name="Text Box 76"/>
          <p:cNvSpPr txBox="1">
            <a:spLocks noChangeArrowheads="1"/>
          </p:cNvSpPr>
          <p:nvPr/>
        </p:nvSpPr>
        <p:spPr bwMode="auto">
          <a:xfrm>
            <a:off x="3276600" y="5775325"/>
            <a:ext cx="2962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</a:rPr>
              <a:t>I</a:t>
            </a:r>
            <a:r>
              <a:rPr lang="en-US" sz="2000" baseline="-25000">
                <a:solidFill>
                  <a:srgbClr val="C00000"/>
                </a:solidFill>
              </a:rPr>
              <a:t>3</a:t>
            </a:r>
            <a:r>
              <a:rPr lang="en-US" sz="2000">
                <a:solidFill>
                  <a:srgbClr val="C00000"/>
                </a:solidFill>
              </a:rPr>
              <a:t> = V</a:t>
            </a:r>
            <a:r>
              <a:rPr lang="en-US" sz="2000" baseline="-25000">
                <a:solidFill>
                  <a:srgbClr val="C00000"/>
                </a:solidFill>
              </a:rPr>
              <a:t>3</a:t>
            </a:r>
            <a:r>
              <a:rPr lang="en-US" sz="2000">
                <a:solidFill>
                  <a:srgbClr val="C00000"/>
                </a:solidFill>
              </a:rPr>
              <a:t>/R</a:t>
            </a:r>
            <a:r>
              <a:rPr lang="en-US" sz="2000" baseline="-25000">
                <a:solidFill>
                  <a:srgbClr val="C00000"/>
                </a:solidFill>
              </a:rPr>
              <a:t>3</a:t>
            </a:r>
            <a:r>
              <a:rPr lang="en-US" sz="2000">
                <a:solidFill>
                  <a:srgbClr val="C00000"/>
                </a:solidFill>
              </a:rPr>
              <a:t> =24/30=0.8A</a:t>
            </a:r>
            <a:endParaRPr lang="en-US" sz="2000">
              <a:solidFill>
                <a:srgbClr val="C00000"/>
              </a:solidFill>
              <a:latin typeface="Symbol" pitchFamily="18" charset="2"/>
            </a:endParaRPr>
          </a:p>
        </p:txBody>
      </p:sp>
      <p:sp>
        <p:nvSpPr>
          <p:cNvPr id="15376" name="WordArt 93"/>
          <p:cNvSpPr>
            <a:spLocks noChangeArrowheads="1" noChangeShapeType="1"/>
          </p:cNvSpPr>
          <p:nvPr/>
        </p:nvSpPr>
        <p:spPr bwMode="auto">
          <a:xfrm>
            <a:off x="152400" y="1524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9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9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96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96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69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9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9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9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9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60" grpId="0" build="p" bldLvl="2" autoUpdateAnimBg="0"/>
      <p:bldP spid="69661" grpId="0" build="p" bldLvl="2" autoUpdateAnimBg="0"/>
      <p:bldP spid="69662" grpId="0" animBg="1"/>
      <p:bldP spid="69663" grpId="0" animBg="1"/>
      <p:bldP spid="69704" grpId="0" autoUpdateAnimBg="0"/>
      <p:bldP spid="69706" grpId="0" autoUpdateAnimBg="0"/>
      <p:bldP spid="69707" grpId="0" autoUpdateAnimBg="0"/>
      <p:bldP spid="6970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smtClean="0"/>
              <a:t>If the 4 light bulbs in the figure are identical, which circuit puts out more light?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505675221"/>
              </p:ext>
            </p:extLst>
          </p:nvPr>
        </p:nvGraphicFramePr>
        <p:xfrm>
          <a:off x="2133600" y="3586163"/>
          <a:ext cx="2908300" cy="327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86163"/>
                        <a:ext cx="2908300" cy="3271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2590800"/>
          </a:xfrm>
        </p:spPr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I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They emit the same amount of light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II</a:t>
            </a:r>
          </a:p>
        </p:txBody>
      </p:sp>
      <p:pic>
        <p:nvPicPr>
          <p:cNvPr id="6149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752600"/>
            <a:ext cx="26701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Box 5"/>
          <p:cNvSpPr txBox="1">
            <a:spLocks noChangeArrowheads="1"/>
          </p:cNvSpPr>
          <p:nvPr/>
        </p:nvSpPr>
        <p:spPr bwMode="auto">
          <a:xfrm>
            <a:off x="5562600" y="2438400"/>
            <a:ext cx="261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400"/>
              <a:t>I</a:t>
            </a:r>
          </a:p>
        </p:txBody>
      </p:sp>
      <p:sp>
        <p:nvSpPr>
          <p:cNvPr id="6151" name="TextBox 6"/>
          <p:cNvSpPr txBox="1">
            <a:spLocks noChangeArrowheads="1"/>
          </p:cNvSpPr>
          <p:nvPr/>
        </p:nvSpPr>
        <p:spPr bwMode="auto">
          <a:xfrm>
            <a:off x="5791200" y="44958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400"/>
              <a:t>II</a:t>
            </a:r>
          </a:p>
        </p:txBody>
      </p:sp>
      <p:pic>
        <p:nvPicPr>
          <p:cNvPr id="6152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886200"/>
            <a:ext cx="1524000" cy="254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smtClean="0"/>
              <a:t>If the 4 light bulbs in the figure are identical, which circuit puts out more light?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208867305"/>
              </p:ext>
            </p:extLst>
          </p:nvPr>
        </p:nvGraphicFramePr>
        <p:xfrm>
          <a:off x="2133600" y="3586163"/>
          <a:ext cx="2908300" cy="327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86163"/>
                        <a:ext cx="2908300" cy="3271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2590800"/>
          </a:xfrm>
        </p:spPr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I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They emit the same amount of light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II</a:t>
            </a:r>
          </a:p>
        </p:txBody>
      </p:sp>
      <p:pic>
        <p:nvPicPr>
          <p:cNvPr id="7173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752600"/>
            <a:ext cx="26701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5"/>
          <p:cNvSpPr txBox="1">
            <a:spLocks noChangeArrowheads="1"/>
          </p:cNvSpPr>
          <p:nvPr/>
        </p:nvSpPr>
        <p:spPr bwMode="auto">
          <a:xfrm>
            <a:off x="5562600" y="2438400"/>
            <a:ext cx="261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400"/>
              <a:t>I</a:t>
            </a:r>
          </a:p>
        </p:txBody>
      </p:sp>
      <p:sp>
        <p:nvSpPr>
          <p:cNvPr id="7175" name="TextBox 6"/>
          <p:cNvSpPr txBox="1">
            <a:spLocks noChangeArrowheads="1"/>
          </p:cNvSpPr>
          <p:nvPr/>
        </p:nvSpPr>
        <p:spPr bwMode="auto">
          <a:xfrm>
            <a:off x="5791200" y="44958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400"/>
              <a:t>II</a:t>
            </a:r>
          </a:p>
        </p:txBody>
      </p:sp>
      <p:pic>
        <p:nvPicPr>
          <p:cNvPr id="7176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886200"/>
            <a:ext cx="1524000" cy="254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al 8"/>
          <p:cNvSpPr/>
          <p:nvPr/>
        </p:nvSpPr>
        <p:spPr>
          <a:xfrm>
            <a:off x="381000" y="3200400"/>
            <a:ext cx="1143000" cy="7620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304800" y="74613"/>
            <a:ext cx="8610600" cy="992187"/>
          </a:xfrm>
        </p:spPr>
        <p:txBody>
          <a:bodyPr/>
          <a:lstStyle/>
          <a:p>
            <a:r>
              <a:rPr lang="en-US" smtClean="0"/>
              <a:t>Preflight 9-1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572000"/>
          </a:xfrm>
        </p:spPr>
        <p:txBody>
          <a:bodyPr/>
          <a:lstStyle/>
          <a:p>
            <a:r>
              <a:rPr lang="en-US" b="1" smtClean="0"/>
              <a:t>Two resistors of very different value are connected in parallel. Will the resistance of the pair be closer to the value of the larger resistor or the smaller one?</a:t>
            </a:r>
            <a:r>
              <a:rPr lang="en-US" smtClean="0"/>
              <a:t> </a:t>
            </a:r>
          </a:p>
          <a:p>
            <a:pPr lvl="1"/>
            <a:r>
              <a:rPr lang="en-US" smtClean="0"/>
              <a:t>the larger resistor  </a:t>
            </a:r>
            <a:r>
              <a:rPr lang="en-US" sz="2600" smtClean="0">
                <a:solidFill>
                  <a:srgbClr val="C00000"/>
                </a:solidFill>
              </a:rPr>
              <a:t>__%</a:t>
            </a:r>
            <a:r>
              <a:rPr lang="en-US" smtClean="0"/>
              <a:t> </a:t>
            </a:r>
          </a:p>
          <a:p>
            <a:pPr lvl="1"/>
            <a:r>
              <a:rPr lang="en-US" smtClean="0"/>
              <a:t>the smaller resistor</a:t>
            </a:r>
          </a:p>
          <a:p>
            <a:r>
              <a:rPr lang="en-US" b="1" smtClean="0"/>
              <a:t>Car Headlights are connected</a:t>
            </a:r>
          </a:p>
          <a:p>
            <a:r>
              <a:rPr lang="en-US" b="1" smtClean="0"/>
              <a:t>Connect 4 equal resistors so their R</a:t>
            </a:r>
            <a:r>
              <a:rPr lang="en-US" b="1" baseline="-25000" smtClean="0"/>
              <a:t>eq </a:t>
            </a:r>
            <a:r>
              <a:rPr lang="en-US" b="1" smtClean="0"/>
              <a:t> is R</a:t>
            </a:r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4038600" y="3810000"/>
            <a:ext cx="765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" pitchFamily="34" charset="0"/>
              </a:rPr>
              <a:t>__%</a:t>
            </a:r>
            <a:r>
              <a:rPr lang="en-US">
                <a:latin typeface="Calibri" pitchFamily="34" charset="0"/>
              </a:rPr>
              <a:t> 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773738" y="4343400"/>
            <a:ext cx="16176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>
                <a:solidFill>
                  <a:srgbClr val="C00000"/>
                </a:solidFill>
              </a:rPr>
              <a:t>In parallel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PQuestion"/>
          <p:cNvSpPr>
            <a:spLocks noGrp="1"/>
          </p:cNvSpPr>
          <p:nvPr>
            <p:ph type="title"/>
          </p:nvPr>
        </p:nvSpPr>
        <p:spPr>
          <a:xfrm>
            <a:off x="457200" y="354013"/>
            <a:ext cx="8229600" cy="2209800"/>
          </a:xfrm>
        </p:spPr>
        <p:txBody>
          <a:bodyPr/>
          <a:lstStyle/>
          <a:p>
            <a:pPr algn="l"/>
            <a:r>
              <a:rPr lang="en-US" sz="3600" smtClean="0"/>
              <a:t>As more identical resistors R are added to the parallel circuit shown here, the total resistance between points P and Q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1828185"/>
              </p:ext>
            </p:extLst>
          </p:nvPr>
        </p:nvGraphicFramePr>
        <p:xfrm>
          <a:off x="5675313" y="2819400"/>
          <a:ext cx="3319462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5313" y="2819400"/>
                        <a:ext cx="3319462" cy="373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81000" y="2438400"/>
            <a:ext cx="4114800" cy="1981200"/>
          </a:xfrm>
        </p:spPr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increases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remains the same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decreases</a:t>
            </a:r>
          </a:p>
        </p:txBody>
      </p:sp>
      <p:pic>
        <p:nvPicPr>
          <p:cNvPr id="1029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191000"/>
            <a:ext cx="2911475" cy="24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TextBox 7"/>
          <p:cNvSpPr txBox="1">
            <a:spLocks noChangeArrowheads="1"/>
          </p:cNvSpPr>
          <p:nvPr/>
        </p:nvSpPr>
        <p:spPr bwMode="auto">
          <a:xfrm>
            <a:off x="3124200" y="5753100"/>
            <a:ext cx="339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/>
              <a:t>Q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PQuestion"/>
          <p:cNvSpPr>
            <a:spLocks noGrp="1"/>
          </p:cNvSpPr>
          <p:nvPr>
            <p:ph type="title"/>
          </p:nvPr>
        </p:nvSpPr>
        <p:spPr>
          <a:xfrm>
            <a:off x="457200" y="354013"/>
            <a:ext cx="8229600" cy="2209800"/>
          </a:xfrm>
        </p:spPr>
        <p:txBody>
          <a:bodyPr/>
          <a:lstStyle/>
          <a:p>
            <a:pPr algn="l"/>
            <a:r>
              <a:rPr lang="en-US" sz="3600" smtClean="0"/>
              <a:t>As more identical resistors R are added to the parallel circuit shown here, the total resistance between points P and Q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285396829"/>
              </p:ext>
            </p:extLst>
          </p:nvPr>
        </p:nvGraphicFramePr>
        <p:xfrm>
          <a:off x="5675313" y="2819400"/>
          <a:ext cx="3319462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5313" y="2819400"/>
                        <a:ext cx="3319462" cy="373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81000" y="2438400"/>
            <a:ext cx="4114800" cy="1981200"/>
          </a:xfrm>
        </p:spPr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increases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remains the same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decreases</a:t>
            </a:r>
          </a:p>
        </p:txBody>
      </p:sp>
      <p:pic>
        <p:nvPicPr>
          <p:cNvPr id="2053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191000"/>
            <a:ext cx="2911475" cy="24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TextBox 7"/>
          <p:cNvSpPr txBox="1">
            <a:spLocks noChangeArrowheads="1"/>
          </p:cNvSpPr>
          <p:nvPr/>
        </p:nvSpPr>
        <p:spPr bwMode="auto">
          <a:xfrm>
            <a:off x="3124200" y="5753100"/>
            <a:ext cx="339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/>
              <a:t>Q</a:t>
            </a:r>
          </a:p>
        </p:txBody>
      </p:sp>
      <p:sp>
        <p:nvSpPr>
          <p:cNvPr id="7" name="Oval 6"/>
          <p:cNvSpPr/>
          <p:nvPr/>
        </p:nvSpPr>
        <p:spPr>
          <a:xfrm>
            <a:off x="304800" y="3581400"/>
            <a:ext cx="2667000" cy="685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325562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3600" dirty="0" smtClean="0"/>
              <a:t>Charge flows through a light bulb. Suppose a wire is connected across the bulb as shown. When the wire is connected,</a:t>
            </a:r>
            <a:endParaRPr lang="en-US" sz="36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941332028"/>
              </p:ext>
            </p:extLst>
          </p:nvPr>
        </p:nvGraphicFramePr>
        <p:xfrm>
          <a:off x="6172200" y="3514725"/>
          <a:ext cx="2971800" cy="334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514725"/>
                        <a:ext cx="2971800" cy="3343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76200" y="1600200"/>
            <a:ext cx="5791200" cy="4525963"/>
          </a:xfrm>
        </p:spPr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sz="2800" smtClean="0"/>
              <a:t>all the charge continues to flow through the bulb.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z="2800" smtClean="0"/>
              <a:t>half the charge flows through the wire; the other half continues through the bulb.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z="2800" smtClean="0"/>
              <a:t>all the charge flows through the wire.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z="2800" smtClean="0"/>
              <a:t>None of the above</a:t>
            </a:r>
          </a:p>
        </p:txBody>
      </p:sp>
      <p:pic>
        <p:nvPicPr>
          <p:cNvPr id="307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463" y="1524000"/>
            <a:ext cx="3354387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325562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3600" dirty="0" smtClean="0"/>
              <a:t>Charge flows through a light bulb. Suppose a wire is connected across the bulb as shown. When the wire is connected,</a:t>
            </a:r>
            <a:endParaRPr lang="en-US" sz="36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37297888"/>
              </p:ext>
            </p:extLst>
          </p:nvPr>
        </p:nvGraphicFramePr>
        <p:xfrm>
          <a:off x="6172200" y="3514725"/>
          <a:ext cx="2971800" cy="334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514725"/>
                        <a:ext cx="2971800" cy="3343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76200" y="1600200"/>
            <a:ext cx="5791200" cy="4525963"/>
          </a:xfrm>
        </p:spPr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sz="2800" smtClean="0"/>
              <a:t>all the charge continues to flow through the bulb.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z="2800" smtClean="0"/>
              <a:t>half the charge flows through the wire; the other half continues through the bulb.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z="2800" smtClean="0"/>
              <a:t>all the charge flows through the wire.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z="2800" smtClean="0"/>
              <a:t>None of the above</a:t>
            </a:r>
          </a:p>
        </p:txBody>
      </p:sp>
      <p:pic>
        <p:nvPicPr>
          <p:cNvPr id="410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463" y="1524000"/>
            <a:ext cx="3354387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"/>
          <p:cNvSpPr/>
          <p:nvPr/>
        </p:nvSpPr>
        <p:spPr>
          <a:xfrm>
            <a:off x="0" y="3790950"/>
            <a:ext cx="5562600" cy="116205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Power</a:t>
            </a:r>
          </a:p>
        </p:txBody>
      </p:sp>
      <p:sp>
        <p:nvSpPr>
          <p:cNvPr id="5124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Power is the rate at which energy is used or at which work is done</a:t>
            </a:r>
          </a:p>
          <a:p>
            <a:r>
              <a:rPr lang="en-US" smtClean="0"/>
              <a:t>P = IV</a:t>
            </a:r>
          </a:p>
          <a:p>
            <a:r>
              <a:rPr lang="en-US" smtClean="0"/>
              <a:t>Units:      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981200" y="3124200"/>
          <a:ext cx="482441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4" imgW="1917360" imgH="393480" progId="Equation.DSMT4">
                  <p:embed/>
                </p:oleObj>
              </mc:Choice>
              <mc:Fallback>
                <p:oleObj name="Equation" r:id="rId4" imgW="191736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124200"/>
                        <a:ext cx="482441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5867400" cy="1143000"/>
          </a:xfrm>
        </p:spPr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Practice:</a:t>
            </a:r>
            <a:br>
              <a:rPr lang="en-US" smtClean="0">
                <a:solidFill>
                  <a:srgbClr val="FFFFFF"/>
                </a:solidFill>
              </a:rPr>
            </a:br>
            <a:r>
              <a:rPr lang="en-US" smtClean="0">
                <a:solidFill>
                  <a:srgbClr val="FFFFFF"/>
                </a:solidFill>
              </a:rPr>
              <a:t>Resistors in Series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5791200" cy="2743200"/>
          </a:xfrm>
        </p:spPr>
        <p:txBody>
          <a:bodyPr rtlCol="0">
            <a:normAutofit/>
          </a:bodyPr>
          <a:lstStyle/>
          <a:p>
            <a:pPr marL="0" indent="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/>
              <a:t>Calculate the </a:t>
            </a:r>
            <a:r>
              <a:rPr lang="en-US" sz="2400" dirty="0" smtClean="0"/>
              <a:t>power provided by the battery if the battery </a:t>
            </a:r>
            <a:r>
              <a:rPr lang="en-US" sz="2400" dirty="0" err="1" smtClean="0"/>
              <a:t>emf</a:t>
            </a:r>
            <a:r>
              <a:rPr lang="en-US" sz="2400" dirty="0" smtClean="0"/>
              <a:t> is 22 </a:t>
            </a:r>
            <a:r>
              <a:rPr lang="en-US" sz="2400" dirty="0"/>
              <a:t>volts</a:t>
            </a:r>
            <a:r>
              <a:rPr lang="en-US" sz="2400" dirty="0" smtClean="0"/>
              <a:t>. Calculate the power dissipated by each resistor</a:t>
            </a:r>
            <a:endParaRPr lang="en-US" sz="2400" dirty="0"/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   </a:t>
            </a:r>
            <a:endParaRPr lang="en-US" sz="2400" dirty="0">
              <a:solidFill>
                <a:schemeClr val="tx1"/>
              </a:solidFill>
            </a:endParaRPr>
          </a:p>
          <a:p>
            <a:pPr marL="609600" indent="-609600" fontAlgn="auto">
              <a:lnSpc>
                <a:spcPct val="90000"/>
              </a:lnSpc>
              <a:spcBef>
                <a:spcPct val="8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baseline="-25000" dirty="0"/>
          </a:p>
        </p:txBody>
      </p:sp>
      <p:sp>
        <p:nvSpPr>
          <p:cNvPr id="61472" name="Text Box 32"/>
          <p:cNvSpPr txBox="1">
            <a:spLocks noChangeArrowheads="1"/>
          </p:cNvSpPr>
          <p:nvPr/>
        </p:nvSpPr>
        <p:spPr bwMode="auto">
          <a:xfrm>
            <a:off x="1295400" y="2743200"/>
            <a:ext cx="510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10000"/>
              </a:spcBef>
            </a:pPr>
            <a:endParaRPr lang="en-US">
              <a:solidFill>
                <a:srgbClr val="B163FF"/>
              </a:solidFill>
            </a:endParaRPr>
          </a:p>
          <a:p>
            <a:pPr lvl="1">
              <a:lnSpc>
                <a:spcPct val="115000"/>
              </a:lnSpc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R</a:t>
            </a:r>
            <a:r>
              <a:rPr lang="en-US" sz="2000" baseline="-25000">
                <a:solidFill>
                  <a:srgbClr val="B163FF"/>
                </a:solidFill>
              </a:rPr>
              <a:t>12 </a:t>
            </a:r>
            <a:r>
              <a:rPr lang="en-US" sz="2000">
                <a:solidFill>
                  <a:srgbClr val="B163FF"/>
                </a:solidFill>
              </a:rPr>
              <a:t>= R</a:t>
            </a:r>
            <a:r>
              <a:rPr lang="en-US" sz="2000" baseline="-25000">
                <a:solidFill>
                  <a:srgbClr val="B163FF"/>
                </a:solidFill>
              </a:rPr>
              <a:t>1</a:t>
            </a:r>
            <a:r>
              <a:rPr lang="en-US" sz="2000">
                <a:solidFill>
                  <a:srgbClr val="B163FF"/>
                </a:solidFill>
              </a:rPr>
              <a:t> + R</a:t>
            </a:r>
            <a:r>
              <a:rPr lang="en-US" sz="2000" baseline="-25000">
                <a:solidFill>
                  <a:srgbClr val="B163FF"/>
                </a:solidFill>
              </a:rPr>
              <a:t>2</a:t>
            </a:r>
          </a:p>
          <a:p>
            <a:pPr lvl="1">
              <a:lnSpc>
                <a:spcPct val="115000"/>
              </a:lnSpc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I</a:t>
            </a:r>
            <a:r>
              <a:rPr lang="en-US" sz="2000" baseline="-25000">
                <a:solidFill>
                  <a:srgbClr val="B163FF"/>
                </a:solidFill>
              </a:rPr>
              <a:t>12</a:t>
            </a:r>
            <a:r>
              <a:rPr lang="en-US" sz="2000">
                <a:solidFill>
                  <a:srgbClr val="B163FF"/>
                </a:solidFill>
              </a:rPr>
              <a:t> = V/R</a:t>
            </a:r>
            <a:r>
              <a:rPr lang="en-US" sz="2000" baseline="-25000">
                <a:solidFill>
                  <a:srgbClr val="B163FF"/>
                </a:solidFill>
              </a:rPr>
              <a:t>12</a:t>
            </a:r>
          </a:p>
          <a:p>
            <a:pPr lvl="1">
              <a:lnSpc>
                <a:spcPct val="115000"/>
              </a:lnSpc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P = IV</a:t>
            </a:r>
            <a:endParaRPr lang="en-US" sz="2000" baseline="-25000">
              <a:solidFill>
                <a:srgbClr val="B163FF"/>
              </a:solidFill>
            </a:endParaRPr>
          </a:p>
        </p:txBody>
      </p:sp>
      <p:sp>
        <p:nvSpPr>
          <p:cNvPr id="61492" name="Text Box 52"/>
          <p:cNvSpPr txBox="1">
            <a:spLocks noChangeArrowheads="1"/>
          </p:cNvSpPr>
          <p:nvPr/>
        </p:nvSpPr>
        <p:spPr bwMode="auto">
          <a:xfrm>
            <a:off x="3581400" y="3200400"/>
            <a:ext cx="2057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</a:rPr>
              <a:t>= 11 </a:t>
            </a:r>
            <a:r>
              <a:rPr lang="en-US" sz="2000">
                <a:solidFill>
                  <a:srgbClr val="C00000"/>
                </a:solidFill>
                <a:latin typeface="Symbol" pitchFamily="18" charset="2"/>
              </a:rPr>
              <a:t>W</a:t>
            </a:r>
            <a:endParaRPr lang="en-US" sz="2000">
              <a:solidFill>
                <a:srgbClr val="C00000"/>
              </a:solidFill>
            </a:endParaRPr>
          </a:p>
        </p:txBody>
      </p:sp>
      <p:grpSp>
        <p:nvGrpSpPr>
          <p:cNvPr id="2" name="Group 107"/>
          <p:cNvGrpSpPr>
            <a:grpSpLocks/>
          </p:cNvGrpSpPr>
          <p:nvPr/>
        </p:nvGrpSpPr>
        <p:grpSpPr bwMode="auto">
          <a:xfrm>
            <a:off x="6248400" y="2971800"/>
            <a:ext cx="2641600" cy="1524000"/>
            <a:chOff x="3936" y="1872"/>
            <a:chExt cx="1664" cy="960"/>
          </a:xfrm>
        </p:grpSpPr>
        <p:sp>
          <p:nvSpPr>
            <p:cNvPr id="11331" name="Text Box 51"/>
            <p:cNvSpPr txBox="1">
              <a:spLocks noChangeArrowheads="1"/>
            </p:cNvSpPr>
            <p:nvPr/>
          </p:nvSpPr>
          <p:spPr bwMode="auto">
            <a:xfrm>
              <a:off x="5024" y="2220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Times New Roman" pitchFamily="18" charset="0"/>
                </a:rPr>
                <a:t>R</a:t>
              </a:r>
              <a:r>
                <a:rPr lang="en-US" sz="1400" baseline="-25000">
                  <a:latin typeface="Times New Roman" pitchFamily="18" charset="0"/>
                </a:rPr>
                <a:t>12</a:t>
              </a:r>
              <a:endParaRPr lang="en-US" sz="1400">
                <a:latin typeface="Times New Roman" pitchFamily="18" charset="0"/>
              </a:endParaRPr>
            </a:p>
          </p:txBody>
        </p:sp>
        <p:grpSp>
          <p:nvGrpSpPr>
            <p:cNvPr id="11332" name="Group 105"/>
            <p:cNvGrpSpPr>
              <a:grpSpLocks/>
            </p:cNvGrpSpPr>
            <p:nvPr/>
          </p:nvGrpSpPr>
          <p:grpSpPr bwMode="auto">
            <a:xfrm>
              <a:off x="3936" y="1872"/>
              <a:ext cx="1110" cy="960"/>
              <a:chOff x="3936" y="1872"/>
              <a:chExt cx="1110" cy="960"/>
            </a:xfrm>
          </p:grpSpPr>
          <p:sp>
            <p:nvSpPr>
              <p:cNvPr id="11333" name="Line 33"/>
              <p:cNvSpPr>
                <a:spLocks noChangeShapeType="1"/>
              </p:cNvSpPr>
              <p:nvPr/>
            </p:nvSpPr>
            <p:spPr bwMode="auto">
              <a:xfrm flipH="1">
                <a:off x="4270" y="1872"/>
                <a:ext cx="3" cy="96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334" name="Group 34"/>
              <p:cNvGrpSpPr>
                <a:grpSpLocks/>
              </p:cNvGrpSpPr>
              <p:nvPr/>
            </p:nvGrpSpPr>
            <p:grpSpPr bwMode="auto">
              <a:xfrm>
                <a:off x="4128" y="2314"/>
                <a:ext cx="284" cy="76"/>
                <a:chOff x="1060" y="360"/>
                <a:chExt cx="284" cy="76"/>
              </a:xfrm>
            </p:grpSpPr>
            <p:sp>
              <p:nvSpPr>
                <p:cNvPr id="11348" name="Rectangle 35"/>
                <p:cNvSpPr>
                  <a:spLocks noChangeArrowheads="1"/>
                </p:cNvSpPr>
                <p:nvPr/>
              </p:nvSpPr>
              <p:spPr bwMode="auto">
                <a:xfrm>
                  <a:off x="1060" y="364"/>
                  <a:ext cx="284" cy="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Calibri" pitchFamily="34" charset="0"/>
                  </a:endParaRPr>
                </a:p>
              </p:txBody>
            </p:sp>
            <p:sp>
              <p:nvSpPr>
                <p:cNvPr id="11349" name="Line 36"/>
                <p:cNvSpPr>
                  <a:spLocks noChangeShapeType="1"/>
                </p:cNvSpPr>
                <p:nvPr/>
              </p:nvSpPr>
              <p:spPr bwMode="auto">
                <a:xfrm>
                  <a:off x="1080" y="360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50" name="Line 37"/>
                <p:cNvSpPr>
                  <a:spLocks noChangeShapeType="1"/>
                </p:cNvSpPr>
                <p:nvPr/>
              </p:nvSpPr>
              <p:spPr bwMode="auto">
                <a:xfrm>
                  <a:off x="1152" y="384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51" name="Line 38"/>
                <p:cNvSpPr>
                  <a:spLocks noChangeShapeType="1"/>
                </p:cNvSpPr>
                <p:nvPr/>
              </p:nvSpPr>
              <p:spPr bwMode="auto">
                <a:xfrm>
                  <a:off x="1080" y="40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52" name="Line 39"/>
                <p:cNvSpPr>
                  <a:spLocks noChangeShapeType="1"/>
                </p:cNvSpPr>
                <p:nvPr/>
              </p:nvSpPr>
              <p:spPr bwMode="auto">
                <a:xfrm>
                  <a:off x="1152" y="43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1335" name="Line 40"/>
              <p:cNvSpPr>
                <a:spLocks noChangeShapeType="1"/>
              </p:cNvSpPr>
              <p:nvPr/>
            </p:nvSpPr>
            <p:spPr bwMode="auto">
              <a:xfrm>
                <a:off x="4272" y="2832"/>
                <a:ext cx="7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6" name="Text Box 42"/>
              <p:cNvSpPr txBox="1">
                <a:spLocks noChangeArrowheads="1"/>
              </p:cNvSpPr>
              <p:nvPr/>
            </p:nvSpPr>
            <p:spPr bwMode="auto">
              <a:xfrm>
                <a:off x="3936" y="2256"/>
                <a:ext cx="23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000">
                    <a:latin typeface="Symbol" pitchFamily="18" charset="2"/>
                  </a:rPr>
                  <a:t>e</a:t>
                </a:r>
                <a:r>
                  <a:rPr lang="en-US" sz="1400" baseline="-25000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11337" name="Line 43"/>
              <p:cNvSpPr>
                <a:spLocks noChangeShapeType="1"/>
              </p:cNvSpPr>
              <p:nvPr/>
            </p:nvSpPr>
            <p:spPr bwMode="auto">
              <a:xfrm>
                <a:off x="4272" y="1872"/>
                <a:ext cx="7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8" name="Line 44"/>
              <p:cNvSpPr>
                <a:spLocks noChangeShapeType="1"/>
              </p:cNvSpPr>
              <p:nvPr/>
            </p:nvSpPr>
            <p:spPr bwMode="auto">
              <a:xfrm flipH="1">
                <a:off x="4992" y="1872"/>
                <a:ext cx="3" cy="96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339" name="Group 45"/>
              <p:cNvGrpSpPr>
                <a:grpSpLocks/>
              </p:cNvGrpSpPr>
              <p:nvPr/>
            </p:nvGrpSpPr>
            <p:grpSpPr bwMode="auto">
              <a:xfrm rot="5400000" flipH="1">
                <a:off x="4868" y="2284"/>
                <a:ext cx="253" cy="102"/>
                <a:chOff x="1536" y="336"/>
                <a:chExt cx="332" cy="102"/>
              </a:xfrm>
            </p:grpSpPr>
            <p:sp>
              <p:nvSpPr>
                <p:cNvPr id="11346" name="Rectangle 46"/>
                <p:cNvSpPr>
                  <a:spLocks noChangeArrowheads="1"/>
                </p:cNvSpPr>
                <p:nvPr/>
              </p:nvSpPr>
              <p:spPr bwMode="auto">
                <a:xfrm>
                  <a:off x="1540" y="336"/>
                  <a:ext cx="326" cy="10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Calibri" pitchFamily="34" charset="0"/>
                  </a:endParaRPr>
                </a:p>
              </p:txBody>
            </p:sp>
            <p:sp>
              <p:nvSpPr>
                <p:cNvPr id="11347" name="Freeform 47"/>
                <p:cNvSpPr>
                  <a:spLocks/>
                </p:cNvSpPr>
                <p:nvPr/>
              </p:nvSpPr>
              <p:spPr bwMode="auto">
                <a:xfrm>
                  <a:off x="1536" y="340"/>
                  <a:ext cx="332" cy="96"/>
                </a:xfrm>
                <a:custGeom>
                  <a:avLst/>
                  <a:gdLst>
                    <a:gd name="T0" fmla="*/ 0 w 332"/>
                    <a:gd name="T1" fmla="*/ 48 h 96"/>
                    <a:gd name="T2" fmla="*/ 27 w 332"/>
                    <a:gd name="T3" fmla="*/ 96 h 96"/>
                    <a:gd name="T4" fmla="*/ 82 w 332"/>
                    <a:gd name="T5" fmla="*/ 0 h 96"/>
                    <a:gd name="T6" fmla="*/ 137 w 332"/>
                    <a:gd name="T7" fmla="*/ 96 h 96"/>
                    <a:gd name="T8" fmla="*/ 193 w 332"/>
                    <a:gd name="T9" fmla="*/ 0 h 96"/>
                    <a:gd name="T10" fmla="*/ 249 w 332"/>
                    <a:gd name="T11" fmla="*/ 96 h 96"/>
                    <a:gd name="T12" fmla="*/ 304 w 332"/>
                    <a:gd name="T13" fmla="*/ 0 h 96"/>
                    <a:gd name="T14" fmla="*/ 332 w 332"/>
                    <a:gd name="T15" fmla="*/ 48 h 9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32"/>
                    <a:gd name="T25" fmla="*/ 0 h 96"/>
                    <a:gd name="T26" fmla="*/ 332 w 332"/>
                    <a:gd name="T27" fmla="*/ 96 h 9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32" h="96">
                      <a:moveTo>
                        <a:pt x="0" y="48"/>
                      </a:moveTo>
                      <a:lnTo>
                        <a:pt x="27" y="96"/>
                      </a:lnTo>
                      <a:lnTo>
                        <a:pt x="82" y="0"/>
                      </a:lnTo>
                      <a:lnTo>
                        <a:pt x="137" y="96"/>
                      </a:lnTo>
                      <a:lnTo>
                        <a:pt x="193" y="0"/>
                      </a:lnTo>
                      <a:lnTo>
                        <a:pt x="249" y="96"/>
                      </a:lnTo>
                      <a:lnTo>
                        <a:pt x="304" y="0"/>
                      </a:lnTo>
                      <a:lnTo>
                        <a:pt x="332" y="48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1340" name="Line 54"/>
              <p:cNvSpPr>
                <a:spLocks noChangeShapeType="1"/>
              </p:cNvSpPr>
              <p:nvPr/>
            </p:nvSpPr>
            <p:spPr bwMode="auto">
              <a:xfrm flipV="1">
                <a:off x="4272" y="1872"/>
                <a:ext cx="0" cy="432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1" name="Line 55"/>
              <p:cNvSpPr>
                <a:spLocks noChangeShapeType="1"/>
              </p:cNvSpPr>
              <p:nvPr/>
            </p:nvSpPr>
            <p:spPr bwMode="auto">
              <a:xfrm>
                <a:off x="4272" y="1872"/>
                <a:ext cx="720" cy="0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2" name="Line 56"/>
              <p:cNvSpPr>
                <a:spLocks noChangeShapeType="1"/>
              </p:cNvSpPr>
              <p:nvPr/>
            </p:nvSpPr>
            <p:spPr bwMode="auto">
              <a:xfrm>
                <a:off x="4992" y="1872"/>
                <a:ext cx="0" cy="336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3" name="Line 57"/>
              <p:cNvSpPr>
                <a:spLocks noChangeShapeType="1"/>
              </p:cNvSpPr>
              <p:nvPr/>
            </p:nvSpPr>
            <p:spPr bwMode="auto">
              <a:xfrm>
                <a:off x="4272" y="2400"/>
                <a:ext cx="0" cy="432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4" name="Line 58"/>
              <p:cNvSpPr>
                <a:spLocks noChangeShapeType="1"/>
              </p:cNvSpPr>
              <p:nvPr/>
            </p:nvSpPr>
            <p:spPr bwMode="auto">
              <a:xfrm>
                <a:off x="4272" y="2832"/>
                <a:ext cx="720" cy="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5" name="Line 59"/>
              <p:cNvSpPr>
                <a:spLocks noChangeShapeType="1"/>
              </p:cNvSpPr>
              <p:nvPr/>
            </p:nvSpPr>
            <p:spPr bwMode="auto">
              <a:xfrm flipV="1">
                <a:off x="4992" y="2448"/>
                <a:ext cx="0" cy="384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1500" name="Text Box 60"/>
          <p:cNvSpPr txBox="1">
            <a:spLocks noChangeArrowheads="1"/>
          </p:cNvSpPr>
          <p:nvPr/>
        </p:nvSpPr>
        <p:spPr bwMode="auto">
          <a:xfrm>
            <a:off x="3581400" y="3581400"/>
            <a:ext cx="2438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</a:rPr>
              <a:t>= I</a:t>
            </a:r>
            <a:r>
              <a:rPr lang="en-US" sz="2000" baseline="-25000">
                <a:solidFill>
                  <a:srgbClr val="C00000"/>
                </a:solidFill>
              </a:rPr>
              <a:t>12 </a:t>
            </a:r>
            <a:r>
              <a:rPr lang="en-US" sz="2000">
                <a:solidFill>
                  <a:srgbClr val="C00000"/>
                </a:solidFill>
              </a:rPr>
              <a:t>= 2 Amps</a:t>
            </a:r>
          </a:p>
        </p:txBody>
      </p:sp>
      <p:sp>
        <p:nvSpPr>
          <p:cNvPr id="61501" name="Text Box 61"/>
          <p:cNvSpPr txBox="1">
            <a:spLocks noChangeArrowheads="1"/>
          </p:cNvSpPr>
          <p:nvPr/>
        </p:nvSpPr>
        <p:spPr bwMode="auto">
          <a:xfrm>
            <a:off x="3581400" y="40386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</a:rPr>
              <a:t>= 2 A*22 V = 44 W</a:t>
            </a:r>
          </a:p>
        </p:txBody>
      </p:sp>
      <p:sp>
        <p:nvSpPr>
          <p:cNvPr id="61502" name="Text Box 62"/>
          <p:cNvSpPr txBox="1">
            <a:spLocks noChangeArrowheads="1"/>
          </p:cNvSpPr>
          <p:nvPr/>
        </p:nvSpPr>
        <p:spPr bwMode="auto">
          <a:xfrm>
            <a:off x="1219200" y="4267200"/>
            <a:ext cx="2438400" cy="216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/>
              <a:t>Expand:</a:t>
            </a:r>
          </a:p>
          <a:p>
            <a:pPr lvl="1">
              <a:lnSpc>
                <a:spcPct val="115000"/>
              </a:lnSpc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V</a:t>
            </a:r>
            <a:r>
              <a:rPr lang="en-US" sz="2000" baseline="-25000">
                <a:solidFill>
                  <a:srgbClr val="B163FF"/>
                </a:solidFill>
              </a:rPr>
              <a:t>1 </a:t>
            </a:r>
            <a:r>
              <a:rPr lang="en-US" sz="2000">
                <a:solidFill>
                  <a:srgbClr val="B163FF"/>
                </a:solidFill>
              </a:rPr>
              <a:t>= I</a:t>
            </a:r>
            <a:r>
              <a:rPr lang="en-US" sz="2000" baseline="-25000">
                <a:solidFill>
                  <a:srgbClr val="B163FF"/>
                </a:solidFill>
              </a:rPr>
              <a:t>1</a:t>
            </a:r>
            <a:r>
              <a:rPr lang="en-US" sz="2000">
                <a:solidFill>
                  <a:srgbClr val="B163FF"/>
                </a:solidFill>
              </a:rPr>
              <a:t>R</a:t>
            </a:r>
            <a:r>
              <a:rPr lang="en-US" sz="2000" baseline="-25000">
                <a:solidFill>
                  <a:srgbClr val="B163FF"/>
                </a:solidFill>
              </a:rPr>
              <a:t>1</a:t>
            </a:r>
          </a:p>
          <a:p>
            <a:pPr lvl="1">
              <a:lnSpc>
                <a:spcPct val="115000"/>
              </a:lnSpc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P = IV</a:t>
            </a:r>
          </a:p>
          <a:p>
            <a:pPr lvl="1">
              <a:lnSpc>
                <a:spcPct val="115000"/>
              </a:lnSpc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V</a:t>
            </a:r>
            <a:r>
              <a:rPr lang="en-US" sz="2000" baseline="-25000">
                <a:solidFill>
                  <a:srgbClr val="B163FF"/>
                </a:solidFill>
              </a:rPr>
              <a:t>2</a:t>
            </a:r>
            <a:r>
              <a:rPr lang="en-US" sz="2000">
                <a:solidFill>
                  <a:srgbClr val="B163FF"/>
                </a:solidFill>
              </a:rPr>
              <a:t> = I</a:t>
            </a:r>
            <a:r>
              <a:rPr lang="en-US" sz="2000" baseline="-25000">
                <a:solidFill>
                  <a:srgbClr val="B163FF"/>
                </a:solidFill>
              </a:rPr>
              <a:t>2</a:t>
            </a:r>
            <a:r>
              <a:rPr lang="en-US" sz="2000">
                <a:solidFill>
                  <a:srgbClr val="B163FF"/>
                </a:solidFill>
              </a:rPr>
              <a:t>R</a:t>
            </a:r>
            <a:r>
              <a:rPr lang="en-US" sz="2000" baseline="-25000">
                <a:solidFill>
                  <a:srgbClr val="B163FF"/>
                </a:solidFill>
              </a:rPr>
              <a:t>2</a:t>
            </a:r>
          </a:p>
          <a:p>
            <a:pPr lvl="1">
              <a:lnSpc>
                <a:spcPct val="115000"/>
              </a:lnSpc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B163FF"/>
                </a:solidFill>
              </a:rPr>
              <a:t>P = IV</a:t>
            </a:r>
          </a:p>
          <a:p>
            <a:pPr lvl="1">
              <a:lnSpc>
                <a:spcPct val="115000"/>
              </a:lnSpc>
              <a:spcBef>
                <a:spcPct val="10000"/>
              </a:spcBef>
              <a:buFontTx/>
              <a:buChar char="•"/>
            </a:pPr>
            <a:endParaRPr lang="en-US" sz="2000" baseline="-25000">
              <a:solidFill>
                <a:srgbClr val="B163FF"/>
              </a:solidFill>
            </a:endParaRPr>
          </a:p>
        </p:txBody>
      </p:sp>
      <p:sp>
        <p:nvSpPr>
          <p:cNvPr id="61503" name="Text Box 63"/>
          <p:cNvSpPr txBox="1">
            <a:spLocks noChangeArrowheads="1"/>
          </p:cNvSpPr>
          <p:nvPr/>
        </p:nvSpPr>
        <p:spPr bwMode="auto">
          <a:xfrm>
            <a:off x="3048000" y="4572000"/>
            <a:ext cx="3048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</a:rPr>
              <a:t>= 2 x 1 = 2 Volts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</a:rPr>
              <a:t>=2 A * 2 V = 4 W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61504" name="Text Box 64"/>
          <p:cNvSpPr txBox="1">
            <a:spLocks noChangeArrowheads="1"/>
          </p:cNvSpPr>
          <p:nvPr/>
        </p:nvSpPr>
        <p:spPr bwMode="auto">
          <a:xfrm>
            <a:off x="3048000" y="5334000"/>
            <a:ext cx="3048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</a:rPr>
              <a:t>= 2 x 10 = 20 Volts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</a:rPr>
              <a:t>= 2 A * 20 V = 40 W </a:t>
            </a:r>
          </a:p>
        </p:txBody>
      </p:sp>
      <p:grpSp>
        <p:nvGrpSpPr>
          <p:cNvPr id="11276" name="Group 104"/>
          <p:cNvGrpSpPr>
            <a:grpSpLocks/>
          </p:cNvGrpSpPr>
          <p:nvPr/>
        </p:nvGrpSpPr>
        <p:grpSpPr bwMode="auto">
          <a:xfrm>
            <a:off x="6248400" y="685800"/>
            <a:ext cx="2590800" cy="1524000"/>
            <a:chOff x="3936" y="432"/>
            <a:chExt cx="1632" cy="960"/>
          </a:xfrm>
        </p:grpSpPr>
        <p:sp>
          <p:nvSpPr>
            <p:cNvPr id="11306" name="Line 4"/>
            <p:cNvSpPr>
              <a:spLocks noChangeShapeType="1"/>
            </p:cNvSpPr>
            <p:nvPr/>
          </p:nvSpPr>
          <p:spPr bwMode="auto">
            <a:xfrm flipH="1">
              <a:off x="4270" y="432"/>
              <a:ext cx="3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307" name="Group 5"/>
            <p:cNvGrpSpPr>
              <a:grpSpLocks/>
            </p:cNvGrpSpPr>
            <p:nvPr/>
          </p:nvGrpSpPr>
          <p:grpSpPr bwMode="auto">
            <a:xfrm>
              <a:off x="4128" y="874"/>
              <a:ext cx="284" cy="76"/>
              <a:chOff x="1060" y="360"/>
              <a:chExt cx="284" cy="76"/>
            </a:xfrm>
          </p:grpSpPr>
          <p:sp>
            <p:nvSpPr>
              <p:cNvPr id="11326" name="Rectangle 6"/>
              <p:cNvSpPr>
                <a:spLocks noChangeArrowheads="1"/>
              </p:cNvSpPr>
              <p:nvPr/>
            </p:nvSpPr>
            <p:spPr bwMode="auto">
              <a:xfrm>
                <a:off x="1060" y="364"/>
                <a:ext cx="284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1327" name="Line 7"/>
              <p:cNvSpPr>
                <a:spLocks noChangeShapeType="1"/>
              </p:cNvSpPr>
              <p:nvPr/>
            </p:nvSpPr>
            <p:spPr bwMode="auto">
              <a:xfrm>
                <a:off x="1080" y="3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8" name="Line 8"/>
              <p:cNvSpPr>
                <a:spLocks noChangeShapeType="1"/>
              </p:cNvSpPr>
              <p:nvPr/>
            </p:nvSpPr>
            <p:spPr bwMode="auto">
              <a:xfrm>
                <a:off x="1152" y="38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9" name="Line 9"/>
              <p:cNvSpPr>
                <a:spLocks noChangeShapeType="1"/>
              </p:cNvSpPr>
              <p:nvPr/>
            </p:nvSpPr>
            <p:spPr bwMode="auto">
              <a:xfrm>
                <a:off x="1080" y="40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0" name="Line 10"/>
              <p:cNvSpPr>
                <a:spLocks noChangeShapeType="1"/>
              </p:cNvSpPr>
              <p:nvPr/>
            </p:nvSpPr>
            <p:spPr bwMode="auto">
              <a:xfrm>
                <a:off x="1152" y="43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08" name="Line 11"/>
            <p:cNvSpPr>
              <a:spLocks noChangeShapeType="1"/>
            </p:cNvSpPr>
            <p:nvPr/>
          </p:nvSpPr>
          <p:spPr bwMode="auto">
            <a:xfrm>
              <a:off x="4272" y="1392"/>
              <a:ext cx="7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9" name="Text Box 12"/>
            <p:cNvSpPr txBox="1">
              <a:spLocks noChangeArrowheads="1"/>
            </p:cNvSpPr>
            <p:nvPr/>
          </p:nvSpPr>
          <p:spPr bwMode="auto">
            <a:xfrm>
              <a:off x="4992" y="576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Times New Roman" pitchFamily="18" charset="0"/>
                </a:rPr>
                <a:t>R</a:t>
              </a:r>
              <a:r>
                <a:rPr lang="en-US" sz="1400" baseline="-25000">
                  <a:latin typeface="Times New Roman" pitchFamily="18" charset="0"/>
                </a:rPr>
                <a:t>1</a:t>
              </a:r>
              <a:r>
                <a:rPr lang="en-US" sz="1400">
                  <a:latin typeface="Times New Roman" pitchFamily="18" charset="0"/>
                </a:rPr>
                <a:t>=1</a:t>
              </a:r>
              <a:r>
                <a:rPr lang="en-US" sz="1400">
                  <a:latin typeface="Symbol" pitchFamily="18" charset="2"/>
                </a:rPr>
                <a:t>W</a:t>
              </a:r>
              <a:endParaRPr lang="en-US" sz="1400">
                <a:latin typeface="Times New Roman" pitchFamily="18" charset="0"/>
              </a:endParaRPr>
            </a:p>
          </p:txBody>
        </p:sp>
        <p:sp>
          <p:nvSpPr>
            <p:cNvPr id="11310" name="Text Box 13"/>
            <p:cNvSpPr txBox="1">
              <a:spLocks noChangeArrowheads="1"/>
            </p:cNvSpPr>
            <p:nvPr/>
          </p:nvSpPr>
          <p:spPr bwMode="auto">
            <a:xfrm>
              <a:off x="3936" y="816"/>
              <a:ext cx="2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>
                  <a:latin typeface="Symbol" pitchFamily="18" charset="2"/>
                </a:rPr>
                <a:t>e</a:t>
              </a:r>
              <a:r>
                <a:rPr lang="en-US" sz="1400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1311" name="Line 14"/>
            <p:cNvSpPr>
              <a:spLocks noChangeShapeType="1"/>
            </p:cNvSpPr>
            <p:nvPr/>
          </p:nvSpPr>
          <p:spPr bwMode="auto">
            <a:xfrm>
              <a:off x="4272" y="432"/>
              <a:ext cx="7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2" name="Line 15"/>
            <p:cNvSpPr>
              <a:spLocks noChangeShapeType="1"/>
            </p:cNvSpPr>
            <p:nvPr/>
          </p:nvSpPr>
          <p:spPr bwMode="auto">
            <a:xfrm flipH="1">
              <a:off x="4992" y="432"/>
              <a:ext cx="3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313" name="Group 16"/>
            <p:cNvGrpSpPr>
              <a:grpSpLocks/>
            </p:cNvGrpSpPr>
            <p:nvPr/>
          </p:nvGrpSpPr>
          <p:grpSpPr bwMode="auto">
            <a:xfrm rot="5400000" flipH="1">
              <a:off x="4868" y="652"/>
              <a:ext cx="253" cy="102"/>
              <a:chOff x="1536" y="336"/>
              <a:chExt cx="332" cy="102"/>
            </a:xfrm>
          </p:grpSpPr>
          <p:sp>
            <p:nvSpPr>
              <p:cNvPr id="11324" name="Rectangle 17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1325" name="Freeform 18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314" name="Group 19"/>
            <p:cNvGrpSpPr>
              <a:grpSpLocks/>
            </p:cNvGrpSpPr>
            <p:nvPr/>
          </p:nvGrpSpPr>
          <p:grpSpPr bwMode="auto">
            <a:xfrm rot="5400000" flipH="1">
              <a:off x="4868" y="1036"/>
              <a:ext cx="253" cy="102"/>
              <a:chOff x="1536" y="336"/>
              <a:chExt cx="332" cy="102"/>
            </a:xfrm>
          </p:grpSpPr>
          <p:sp>
            <p:nvSpPr>
              <p:cNvPr id="11322" name="Rectangle 20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1323" name="Freeform 21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15" name="Text Box 22"/>
            <p:cNvSpPr txBox="1">
              <a:spLocks noChangeArrowheads="1"/>
            </p:cNvSpPr>
            <p:nvPr/>
          </p:nvSpPr>
          <p:spPr bwMode="auto">
            <a:xfrm>
              <a:off x="4992" y="1008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Times New Roman" pitchFamily="18" charset="0"/>
                </a:rPr>
                <a:t>R</a:t>
              </a:r>
              <a:r>
                <a:rPr lang="en-US" sz="1400" baseline="-25000">
                  <a:latin typeface="Times New Roman" pitchFamily="18" charset="0"/>
                </a:rPr>
                <a:t>2</a:t>
              </a:r>
              <a:r>
                <a:rPr lang="en-US" sz="1400">
                  <a:latin typeface="Times New Roman" pitchFamily="18" charset="0"/>
                </a:rPr>
                <a:t>=10</a:t>
              </a:r>
              <a:r>
                <a:rPr lang="en-US" sz="1400">
                  <a:latin typeface="Symbol" pitchFamily="18" charset="2"/>
                </a:rPr>
                <a:t>W</a:t>
              </a:r>
              <a:endParaRPr lang="en-US" sz="1400">
                <a:latin typeface="Times New Roman" pitchFamily="18" charset="0"/>
              </a:endParaRPr>
            </a:p>
          </p:txBody>
        </p:sp>
        <p:sp>
          <p:nvSpPr>
            <p:cNvPr id="11316" name="Line 65"/>
            <p:cNvSpPr>
              <a:spLocks noChangeShapeType="1"/>
            </p:cNvSpPr>
            <p:nvPr/>
          </p:nvSpPr>
          <p:spPr bwMode="auto">
            <a:xfrm flipV="1">
              <a:off x="4272" y="432"/>
              <a:ext cx="0" cy="43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Line 66"/>
            <p:cNvSpPr>
              <a:spLocks noChangeShapeType="1"/>
            </p:cNvSpPr>
            <p:nvPr/>
          </p:nvSpPr>
          <p:spPr bwMode="auto">
            <a:xfrm>
              <a:off x="4272" y="432"/>
              <a:ext cx="720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Line 67"/>
            <p:cNvSpPr>
              <a:spLocks noChangeShapeType="1"/>
            </p:cNvSpPr>
            <p:nvPr/>
          </p:nvSpPr>
          <p:spPr bwMode="auto">
            <a:xfrm>
              <a:off x="4992" y="432"/>
              <a:ext cx="0" cy="14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9" name="Line 68"/>
            <p:cNvSpPr>
              <a:spLocks noChangeShapeType="1"/>
            </p:cNvSpPr>
            <p:nvPr/>
          </p:nvSpPr>
          <p:spPr bwMode="auto">
            <a:xfrm>
              <a:off x="4272" y="960"/>
              <a:ext cx="0" cy="43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0" name="Line 69"/>
            <p:cNvSpPr>
              <a:spLocks noChangeShapeType="1"/>
            </p:cNvSpPr>
            <p:nvPr/>
          </p:nvSpPr>
          <p:spPr bwMode="auto">
            <a:xfrm>
              <a:off x="4272" y="1392"/>
              <a:ext cx="720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Line 70"/>
            <p:cNvSpPr>
              <a:spLocks noChangeShapeType="1"/>
            </p:cNvSpPr>
            <p:nvPr/>
          </p:nvSpPr>
          <p:spPr bwMode="auto">
            <a:xfrm flipV="1">
              <a:off x="4992" y="1200"/>
              <a:ext cx="0" cy="19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513" name="Text Box 73"/>
          <p:cNvSpPr txBox="1">
            <a:spLocks noChangeArrowheads="1"/>
          </p:cNvSpPr>
          <p:nvPr/>
        </p:nvSpPr>
        <p:spPr bwMode="auto">
          <a:xfrm>
            <a:off x="914400" y="6172200"/>
            <a:ext cx="6781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Check: P</a:t>
            </a:r>
            <a:r>
              <a:rPr lang="en-US" baseline="-25000">
                <a:solidFill>
                  <a:schemeClr val="tx2"/>
                </a:solidFill>
              </a:rPr>
              <a:t>1</a:t>
            </a:r>
            <a:r>
              <a:rPr lang="en-US">
                <a:solidFill>
                  <a:schemeClr val="tx2"/>
                </a:solidFill>
              </a:rPr>
              <a:t> + P</a:t>
            </a:r>
            <a:r>
              <a:rPr lang="en-US" baseline="-25000">
                <a:solidFill>
                  <a:schemeClr val="tx2"/>
                </a:solidFill>
              </a:rPr>
              <a:t>2</a:t>
            </a:r>
            <a:r>
              <a:rPr lang="en-US">
                <a:solidFill>
                  <a:schemeClr val="tx2"/>
                </a:solidFill>
              </a:rPr>
              <a:t> = P</a:t>
            </a:r>
            <a:r>
              <a:rPr lang="en-US" baseline="-25000">
                <a:solidFill>
                  <a:schemeClr val="tx2"/>
                </a:solidFill>
              </a:rPr>
              <a:t>battery</a:t>
            </a:r>
            <a:r>
              <a:rPr lang="en-US">
                <a:solidFill>
                  <a:schemeClr val="tx2"/>
                </a:solidFill>
              </a:rPr>
              <a:t> ?</a:t>
            </a:r>
          </a:p>
        </p:txBody>
      </p:sp>
      <p:sp>
        <p:nvSpPr>
          <p:cNvPr id="61514" name="Rectangle 74"/>
          <p:cNvSpPr>
            <a:spLocks noChangeArrowheads="1"/>
          </p:cNvSpPr>
          <p:nvPr/>
        </p:nvSpPr>
        <p:spPr bwMode="auto">
          <a:xfrm>
            <a:off x="1219200" y="2743200"/>
            <a:ext cx="4464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Simplify (R</a:t>
            </a:r>
            <a:r>
              <a:rPr lang="en-US" baseline="-25000">
                <a:latin typeface="Calibri" pitchFamily="34" charset="0"/>
              </a:rPr>
              <a:t>1</a:t>
            </a:r>
            <a:r>
              <a:rPr lang="en-US">
                <a:latin typeface="Calibri" pitchFamily="34" charset="0"/>
              </a:rPr>
              <a:t> and R</a:t>
            </a:r>
            <a:r>
              <a:rPr lang="en-US" baseline="-25000">
                <a:latin typeface="Calibri" pitchFamily="34" charset="0"/>
              </a:rPr>
              <a:t>2</a:t>
            </a:r>
            <a:r>
              <a:rPr lang="en-US">
                <a:latin typeface="Calibri" pitchFamily="34" charset="0"/>
              </a:rPr>
              <a:t> in series):</a:t>
            </a:r>
          </a:p>
        </p:txBody>
      </p:sp>
      <p:grpSp>
        <p:nvGrpSpPr>
          <p:cNvPr id="10" name="Group 103"/>
          <p:cNvGrpSpPr>
            <a:grpSpLocks/>
          </p:cNvGrpSpPr>
          <p:nvPr/>
        </p:nvGrpSpPr>
        <p:grpSpPr bwMode="auto">
          <a:xfrm>
            <a:off x="6248400" y="5029200"/>
            <a:ext cx="2590800" cy="1524000"/>
            <a:chOff x="3936" y="3168"/>
            <a:chExt cx="1632" cy="960"/>
          </a:xfrm>
        </p:grpSpPr>
        <p:sp>
          <p:nvSpPr>
            <p:cNvPr id="11281" name="Line 77"/>
            <p:cNvSpPr>
              <a:spLocks noChangeShapeType="1"/>
            </p:cNvSpPr>
            <p:nvPr/>
          </p:nvSpPr>
          <p:spPr bwMode="auto">
            <a:xfrm flipH="1">
              <a:off x="4270" y="3168"/>
              <a:ext cx="3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82" name="Group 78"/>
            <p:cNvGrpSpPr>
              <a:grpSpLocks/>
            </p:cNvGrpSpPr>
            <p:nvPr/>
          </p:nvGrpSpPr>
          <p:grpSpPr bwMode="auto">
            <a:xfrm>
              <a:off x="4128" y="3610"/>
              <a:ext cx="284" cy="76"/>
              <a:chOff x="1060" y="360"/>
              <a:chExt cx="284" cy="76"/>
            </a:xfrm>
          </p:grpSpPr>
          <p:sp>
            <p:nvSpPr>
              <p:cNvPr id="11301" name="Rectangle 79"/>
              <p:cNvSpPr>
                <a:spLocks noChangeArrowheads="1"/>
              </p:cNvSpPr>
              <p:nvPr/>
            </p:nvSpPr>
            <p:spPr bwMode="auto">
              <a:xfrm>
                <a:off x="1060" y="364"/>
                <a:ext cx="284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1302" name="Line 80"/>
              <p:cNvSpPr>
                <a:spLocks noChangeShapeType="1"/>
              </p:cNvSpPr>
              <p:nvPr/>
            </p:nvSpPr>
            <p:spPr bwMode="auto">
              <a:xfrm>
                <a:off x="1080" y="3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3" name="Line 81"/>
              <p:cNvSpPr>
                <a:spLocks noChangeShapeType="1"/>
              </p:cNvSpPr>
              <p:nvPr/>
            </p:nvSpPr>
            <p:spPr bwMode="auto">
              <a:xfrm>
                <a:off x="1152" y="38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4" name="Line 82"/>
              <p:cNvSpPr>
                <a:spLocks noChangeShapeType="1"/>
              </p:cNvSpPr>
              <p:nvPr/>
            </p:nvSpPr>
            <p:spPr bwMode="auto">
              <a:xfrm>
                <a:off x="1080" y="40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5" name="Line 83"/>
              <p:cNvSpPr>
                <a:spLocks noChangeShapeType="1"/>
              </p:cNvSpPr>
              <p:nvPr/>
            </p:nvSpPr>
            <p:spPr bwMode="auto">
              <a:xfrm>
                <a:off x="1152" y="43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83" name="Line 84"/>
            <p:cNvSpPr>
              <a:spLocks noChangeShapeType="1"/>
            </p:cNvSpPr>
            <p:nvPr/>
          </p:nvSpPr>
          <p:spPr bwMode="auto">
            <a:xfrm>
              <a:off x="4272" y="4128"/>
              <a:ext cx="7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Text Box 85"/>
            <p:cNvSpPr txBox="1">
              <a:spLocks noChangeArrowheads="1"/>
            </p:cNvSpPr>
            <p:nvPr/>
          </p:nvSpPr>
          <p:spPr bwMode="auto">
            <a:xfrm>
              <a:off x="4992" y="3312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Times New Roman" pitchFamily="18" charset="0"/>
                </a:rPr>
                <a:t>R</a:t>
              </a:r>
              <a:r>
                <a:rPr lang="en-US" sz="1400" baseline="-25000">
                  <a:latin typeface="Times New Roman" pitchFamily="18" charset="0"/>
                </a:rPr>
                <a:t>1</a:t>
              </a:r>
              <a:r>
                <a:rPr lang="en-US" sz="1400">
                  <a:latin typeface="Times New Roman" pitchFamily="18" charset="0"/>
                </a:rPr>
                <a:t>=1</a:t>
              </a:r>
              <a:r>
                <a:rPr lang="en-US" sz="1400">
                  <a:latin typeface="Symbol" pitchFamily="18" charset="2"/>
                </a:rPr>
                <a:t>W</a:t>
              </a:r>
              <a:endParaRPr lang="en-US" sz="1400">
                <a:latin typeface="Times New Roman" pitchFamily="18" charset="0"/>
              </a:endParaRPr>
            </a:p>
          </p:txBody>
        </p:sp>
        <p:sp>
          <p:nvSpPr>
            <p:cNvPr id="11285" name="Text Box 86"/>
            <p:cNvSpPr txBox="1">
              <a:spLocks noChangeArrowheads="1"/>
            </p:cNvSpPr>
            <p:nvPr/>
          </p:nvSpPr>
          <p:spPr bwMode="auto">
            <a:xfrm>
              <a:off x="3936" y="3552"/>
              <a:ext cx="2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>
                  <a:latin typeface="Symbol" pitchFamily="18" charset="2"/>
                </a:rPr>
                <a:t>e</a:t>
              </a:r>
              <a:r>
                <a:rPr lang="en-US" sz="1400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1286" name="Line 87"/>
            <p:cNvSpPr>
              <a:spLocks noChangeShapeType="1"/>
            </p:cNvSpPr>
            <p:nvPr/>
          </p:nvSpPr>
          <p:spPr bwMode="auto">
            <a:xfrm>
              <a:off x="4272" y="3168"/>
              <a:ext cx="7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Line 88"/>
            <p:cNvSpPr>
              <a:spLocks noChangeShapeType="1"/>
            </p:cNvSpPr>
            <p:nvPr/>
          </p:nvSpPr>
          <p:spPr bwMode="auto">
            <a:xfrm flipH="1">
              <a:off x="4992" y="3168"/>
              <a:ext cx="3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88" name="Group 89"/>
            <p:cNvGrpSpPr>
              <a:grpSpLocks/>
            </p:cNvGrpSpPr>
            <p:nvPr/>
          </p:nvGrpSpPr>
          <p:grpSpPr bwMode="auto">
            <a:xfrm rot="5400000" flipH="1">
              <a:off x="4868" y="3388"/>
              <a:ext cx="253" cy="102"/>
              <a:chOff x="1536" y="336"/>
              <a:chExt cx="332" cy="102"/>
            </a:xfrm>
          </p:grpSpPr>
          <p:sp>
            <p:nvSpPr>
              <p:cNvPr id="11299" name="Rectangle 90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1300" name="Freeform 91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89" name="Group 92"/>
            <p:cNvGrpSpPr>
              <a:grpSpLocks/>
            </p:cNvGrpSpPr>
            <p:nvPr/>
          </p:nvGrpSpPr>
          <p:grpSpPr bwMode="auto">
            <a:xfrm rot="5400000" flipH="1">
              <a:off x="4868" y="3772"/>
              <a:ext cx="253" cy="102"/>
              <a:chOff x="1536" y="336"/>
              <a:chExt cx="332" cy="102"/>
            </a:xfrm>
          </p:grpSpPr>
          <p:sp>
            <p:nvSpPr>
              <p:cNvPr id="11297" name="Rectangle 93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1298" name="Freeform 94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90" name="Text Box 95"/>
            <p:cNvSpPr txBox="1">
              <a:spLocks noChangeArrowheads="1"/>
            </p:cNvSpPr>
            <p:nvPr/>
          </p:nvSpPr>
          <p:spPr bwMode="auto">
            <a:xfrm>
              <a:off x="4992" y="3744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Times New Roman" pitchFamily="18" charset="0"/>
                </a:rPr>
                <a:t>R</a:t>
              </a:r>
              <a:r>
                <a:rPr lang="en-US" sz="1400" baseline="-25000">
                  <a:latin typeface="Times New Roman" pitchFamily="18" charset="0"/>
                </a:rPr>
                <a:t>2</a:t>
              </a:r>
              <a:r>
                <a:rPr lang="en-US" sz="1400">
                  <a:latin typeface="Times New Roman" pitchFamily="18" charset="0"/>
                </a:rPr>
                <a:t>=10</a:t>
              </a:r>
              <a:r>
                <a:rPr lang="en-US" sz="1400">
                  <a:latin typeface="Symbol" pitchFamily="18" charset="2"/>
                </a:rPr>
                <a:t>W</a:t>
              </a:r>
              <a:endParaRPr lang="en-US" sz="1400">
                <a:latin typeface="Times New Roman" pitchFamily="18" charset="0"/>
              </a:endParaRPr>
            </a:p>
          </p:txBody>
        </p:sp>
        <p:sp>
          <p:nvSpPr>
            <p:cNvPr id="11291" name="Line 96"/>
            <p:cNvSpPr>
              <a:spLocks noChangeShapeType="1"/>
            </p:cNvSpPr>
            <p:nvPr/>
          </p:nvSpPr>
          <p:spPr bwMode="auto">
            <a:xfrm flipV="1">
              <a:off x="4272" y="3168"/>
              <a:ext cx="0" cy="43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Line 97"/>
            <p:cNvSpPr>
              <a:spLocks noChangeShapeType="1"/>
            </p:cNvSpPr>
            <p:nvPr/>
          </p:nvSpPr>
          <p:spPr bwMode="auto">
            <a:xfrm>
              <a:off x="4272" y="3168"/>
              <a:ext cx="720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Line 98"/>
            <p:cNvSpPr>
              <a:spLocks noChangeShapeType="1"/>
            </p:cNvSpPr>
            <p:nvPr/>
          </p:nvSpPr>
          <p:spPr bwMode="auto">
            <a:xfrm>
              <a:off x="4992" y="3168"/>
              <a:ext cx="0" cy="14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Line 99"/>
            <p:cNvSpPr>
              <a:spLocks noChangeShapeType="1"/>
            </p:cNvSpPr>
            <p:nvPr/>
          </p:nvSpPr>
          <p:spPr bwMode="auto">
            <a:xfrm>
              <a:off x="4272" y="3696"/>
              <a:ext cx="0" cy="43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Line 100"/>
            <p:cNvSpPr>
              <a:spLocks noChangeShapeType="1"/>
            </p:cNvSpPr>
            <p:nvPr/>
          </p:nvSpPr>
          <p:spPr bwMode="auto">
            <a:xfrm>
              <a:off x="4272" y="4128"/>
              <a:ext cx="720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Line 101"/>
            <p:cNvSpPr>
              <a:spLocks noChangeShapeType="1"/>
            </p:cNvSpPr>
            <p:nvPr/>
          </p:nvSpPr>
          <p:spPr bwMode="auto">
            <a:xfrm flipV="1">
              <a:off x="4992" y="3936"/>
              <a:ext cx="0" cy="19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80" name="WordArt 106"/>
          <p:cNvSpPr>
            <a:spLocks noChangeArrowheads="1" noChangeShapeType="1"/>
          </p:cNvSpPr>
          <p:nvPr/>
        </p:nvSpPr>
        <p:spPr bwMode="auto">
          <a:xfrm>
            <a:off x="152400" y="1524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14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14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14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15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15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615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615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15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1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1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1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1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2" grpId="0" build="p" bldLvl="2" autoUpdateAnimBg="0"/>
      <p:bldP spid="61492" grpId="0" autoUpdateAnimBg="0"/>
      <p:bldP spid="61500" grpId="0" autoUpdateAnimBg="0"/>
      <p:bldP spid="61501" grpId="0" autoUpdateAnimBg="0"/>
      <p:bldP spid="61502" grpId="0" build="p" bldLvl="2" autoUpdateAnimBg="0"/>
      <p:bldP spid="61503" grpId="0" autoUpdateAnimBg="0"/>
      <p:bldP spid="61504" grpId="0" autoUpdateAnimBg="0"/>
      <p:bldP spid="61513" grpId="0" autoUpdateAnimBg="0"/>
      <p:bldP spid="6151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239000" cy="1143000"/>
          </a:xfrm>
        </p:spPr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Practice: </a:t>
            </a:r>
            <a:br>
              <a:rPr lang="en-US" smtClean="0">
                <a:solidFill>
                  <a:srgbClr val="FFFFFF"/>
                </a:solidFill>
              </a:rPr>
            </a:br>
            <a:r>
              <a:rPr lang="en-US" smtClean="0">
                <a:solidFill>
                  <a:srgbClr val="FFFFFF"/>
                </a:solidFill>
              </a:rPr>
              <a:t>Resistors in Parallel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62288"/>
            <a:ext cx="8610600" cy="10668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 smtClean="0">
                <a:latin typeface="Arial Rounded MT Bold" pitchFamily="34" charset="0"/>
              </a:rPr>
              <a:t>Determine the current through the battery.</a:t>
            </a:r>
          </a:p>
          <a:p>
            <a:pPr marL="609600" indent="-609600">
              <a:buFontTx/>
              <a:buNone/>
            </a:pPr>
            <a:r>
              <a:rPr lang="en-US" sz="2800" smtClean="0">
                <a:latin typeface="Arial Rounded MT Bold" pitchFamily="34" charset="0"/>
              </a:rPr>
              <a:t>Let </a:t>
            </a:r>
            <a:r>
              <a:rPr lang="en-US" sz="2800" smtClean="0">
                <a:latin typeface="Arial Rounded MT Bold" pitchFamily="34" charset="0"/>
                <a:sym typeface="Euclid Symbol" pitchFamily="18" charset="2"/>
              </a:rPr>
              <a:t></a:t>
            </a:r>
            <a:r>
              <a:rPr lang="en-US" sz="2800" smtClean="0">
                <a:latin typeface="Arial Rounded MT Bold" pitchFamily="34" charset="0"/>
              </a:rPr>
              <a:t> = 60 Volts, R</a:t>
            </a:r>
            <a:r>
              <a:rPr lang="en-US" sz="2800" baseline="-25000" smtClean="0">
                <a:latin typeface="Arial Rounded MT Bold" pitchFamily="34" charset="0"/>
              </a:rPr>
              <a:t>2</a:t>
            </a:r>
            <a:r>
              <a:rPr lang="en-US" sz="2800" smtClean="0">
                <a:latin typeface="Arial Rounded MT Bold" pitchFamily="34" charset="0"/>
              </a:rPr>
              <a:t> = 20 </a:t>
            </a:r>
            <a:r>
              <a:rPr lang="en-US" sz="2800" smtClean="0">
                <a:latin typeface="Symbol" pitchFamily="18" charset="2"/>
              </a:rPr>
              <a:t>W</a:t>
            </a:r>
            <a:r>
              <a:rPr lang="en-US" sz="2800" smtClean="0">
                <a:latin typeface="Arial Rounded MT Bold" pitchFamily="34" charset="0"/>
              </a:rPr>
              <a:t> and R</a:t>
            </a:r>
            <a:r>
              <a:rPr lang="en-US" sz="2800" baseline="-25000" smtClean="0">
                <a:latin typeface="Arial Rounded MT Bold" pitchFamily="34" charset="0"/>
              </a:rPr>
              <a:t>3</a:t>
            </a:r>
            <a:r>
              <a:rPr lang="en-US" sz="2800" smtClean="0">
                <a:latin typeface="Arial Rounded MT Bold" pitchFamily="34" charset="0"/>
              </a:rPr>
              <a:t>=30 </a:t>
            </a:r>
            <a:r>
              <a:rPr lang="en-US" sz="2800" smtClean="0">
                <a:latin typeface="Symbol" pitchFamily="18" charset="2"/>
              </a:rPr>
              <a:t>W</a:t>
            </a:r>
            <a:r>
              <a:rPr lang="en-US" sz="2800" smtClean="0">
                <a:latin typeface="Arial Rounded MT Bold" pitchFamily="34" charset="0"/>
              </a:rPr>
              <a:t>.</a:t>
            </a:r>
          </a:p>
        </p:txBody>
      </p:sp>
      <p:sp>
        <p:nvSpPr>
          <p:cNvPr id="62474" name="Text Box 10"/>
          <p:cNvSpPr txBox="1">
            <a:spLocks noChangeArrowheads="1"/>
          </p:cNvSpPr>
          <p:nvPr/>
        </p:nvSpPr>
        <p:spPr bwMode="auto">
          <a:xfrm>
            <a:off x="609600" y="4814888"/>
            <a:ext cx="5105400" cy="164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1">
              <a:lnSpc>
                <a:spcPct val="115000"/>
              </a:lnSpc>
              <a:spcBef>
                <a:spcPct val="10000"/>
              </a:spcBef>
            </a:pPr>
            <a:r>
              <a:rPr lang="en-US" sz="2800">
                <a:solidFill>
                  <a:schemeClr val="tx2"/>
                </a:solidFill>
              </a:rPr>
              <a:t>1/R</a:t>
            </a:r>
            <a:r>
              <a:rPr lang="en-US" sz="2800" baseline="-25000">
                <a:solidFill>
                  <a:schemeClr val="tx2"/>
                </a:solidFill>
              </a:rPr>
              <a:t>23 </a:t>
            </a:r>
            <a:r>
              <a:rPr lang="en-US" sz="2800">
                <a:solidFill>
                  <a:schemeClr val="tx2"/>
                </a:solidFill>
              </a:rPr>
              <a:t>= 1/R</a:t>
            </a:r>
            <a:r>
              <a:rPr lang="en-US" sz="2800" baseline="-25000">
                <a:solidFill>
                  <a:schemeClr val="tx2"/>
                </a:solidFill>
              </a:rPr>
              <a:t>2</a:t>
            </a:r>
            <a:r>
              <a:rPr lang="en-US" sz="2800">
                <a:solidFill>
                  <a:schemeClr val="tx2"/>
                </a:solidFill>
              </a:rPr>
              <a:t> + 1/R</a:t>
            </a:r>
            <a:r>
              <a:rPr lang="en-US" sz="2800" baseline="-25000">
                <a:solidFill>
                  <a:schemeClr val="tx2"/>
                </a:solidFill>
              </a:rPr>
              <a:t>3</a:t>
            </a:r>
          </a:p>
          <a:p>
            <a:pPr lvl="1">
              <a:lnSpc>
                <a:spcPct val="115000"/>
              </a:lnSpc>
              <a:spcBef>
                <a:spcPct val="10000"/>
              </a:spcBef>
            </a:pPr>
            <a:r>
              <a:rPr lang="en-US" sz="2800">
                <a:solidFill>
                  <a:schemeClr val="tx2"/>
                </a:solidFill>
              </a:rPr>
              <a:t>V</a:t>
            </a:r>
            <a:r>
              <a:rPr lang="en-US" sz="2800" baseline="-25000">
                <a:solidFill>
                  <a:schemeClr val="tx2"/>
                </a:solidFill>
              </a:rPr>
              <a:t>23</a:t>
            </a:r>
            <a:r>
              <a:rPr lang="en-US" sz="2800">
                <a:solidFill>
                  <a:schemeClr val="tx2"/>
                </a:solidFill>
              </a:rPr>
              <a:t> = V</a:t>
            </a:r>
            <a:r>
              <a:rPr lang="en-US" sz="2800" baseline="-25000">
                <a:solidFill>
                  <a:schemeClr val="tx2"/>
                </a:solidFill>
              </a:rPr>
              <a:t>2</a:t>
            </a:r>
            <a:r>
              <a:rPr lang="en-US" sz="2800">
                <a:solidFill>
                  <a:schemeClr val="tx2"/>
                </a:solidFill>
              </a:rPr>
              <a:t> = V</a:t>
            </a:r>
            <a:r>
              <a:rPr lang="en-US" sz="2800" baseline="-25000">
                <a:solidFill>
                  <a:schemeClr val="tx2"/>
                </a:solidFill>
              </a:rPr>
              <a:t>3</a:t>
            </a:r>
          </a:p>
          <a:p>
            <a:pPr lvl="1">
              <a:lnSpc>
                <a:spcPct val="115000"/>
              </a:lnSpc>
              <a:spcBef>
                <a:spcPct val="10000"/>
              </a:spcBef>
            </a:pPr>
            <a:r>
              <a:rPr lang="en-US" sz="2800">
                <a:solidFill>
                  <a:schemeClr val="tx2"/>
                </a:solidFill>
              </a:rPr>
              <a:t>I</a:t>
            </a:r>
            <a:r>
              <a:rPr lang="en-US" sz="2800" baseline="-25000">
                <a:solidFill>
                  <a:schemeClr val="tx2"/>
                </a:solidFill>
              </a:rPr>
              <a:t>23</a:t>
            </a:r>
            <a:r>
              <a:rPr lang="en-US" sz="2800">
                <a:solidFill>
                  <a:schemeClr val="tx2"/>
                </a:solidFill>
              </a:rPr>
              <a:t> = I</a:t>
            </a:r>
            <a:r>
              <a:rPr lang="en-US" sz="2800" baseline="-25000">
                <a:solidFill>
                  <a:schemeClr val="tx2"/>
                </a:solidFill>
              </a:rPr>
              <a:t>2</a:t>
            </a:r>
            <a:r>
              <a:rPr lang="en-US" sz="2800">
                <a:solidFill>
                  <a:schemeClr val="tx2"/>
                </a:solidFill>
              </a:rPr>
              <a:t> + I</a:t>
            </a:r>
            <a:r>
              <a:rPr lang="en-US" sz="2800" baseline="-25000">
                <a:solidFill>
                  <a:schemeClr val="tx2"/>
                </a:solidFill>
              </a:rPr>
              <a:t>3</a:t>
            </a:r>
          </a:p>
        </p:txBody>
      </p:sp>
      <p:grpSp>
        <p:nvGrpSpPr>
          <p:cNvPr id="12293" name="Group 115"/>
          <p:cNvGrpSpPr>
            <a:grpSpLocks/>
          </p:cNvGrpSpPr>
          <p:nvPr/>
        </p:nvGrpSpPr>
        <p:grpSpPr bwMode="auto">
          <a:xfrm>
            <a:off x="2895600" y="1665288"/>
            <a:ext cx="2989263" cy="1230312"/>
            <a:chOff x="3667" y="822"/>
            <a:chExt cx="1883" cy="775"/>
          </a:xfrm>
        </p:grpSpPr>
        <p:sp>
          <p:nvSpPr>
            <p:cNvPr id="12321" name="Line 12"/>
            <p:cNvSpPr>
              <a:spLocks noChangeShapeType="1"/>
            </p:cNvSpPr>
            <p:nvPr/>
          </p:nvSpPr>
          <p:spPr bwMode="auto">
            <a:xfrm>
              <a:off x="4000" y="853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2" name="Line 13"/>
            <p:cNvSpPr>
              <a:spLocks noChangeShapeType="1"/>
            </p:cNvSpPr>
            <p:nvPr/>
          </p:nvSpPr>
          <p:spPr bwMode="auto">
            <a:xfrm>
              <a:off x="3993" y="853"/>
              <a:ext cx="143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23" name="Group 17"/>
            <p:cNvGrpSpPr>
              <a:grpSpLocks/>
            </p:cNvGrpSpPr>
            <p:nvPr/>
          </p:nvGrpSpPr>
          <p:grpSpPr bwMode="auto">
            <a:xfrm>
              <a:off x="3840" y="1170"/>
              <a:ext cx="320" cy="86"/>
              <a:chOff x="1060" y="360"/>
              <a:chExt cx="284" cy="76"/>
            </a:xfrm>
          </p:grpSpPr>
          <p:sp>
            <p:nvSpPr>
              <p:cNvPr id="12346" name="Rectangle 18"/>
              <p:cNvSpPr>
                <a:spLocks noChangeArrowheads="1"/>
              </p:cNvSpPr>
              <p:nvPr/>
            </p:nvSpPr>
            <p:spPr bwMode="auto">
              <a:xfrm>
                <a:off x="1060" y="364"/>
                <a:ext cx="284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2347" name="Line 19"/>
              <p:cNvSpPr>
                <a:spLocks noChangeShapeType="1"/>
              </p:cNvSpPr>
              <p:nvPr/>
            </p:nvSpPr>
            <p:spPr bwMode="auto">
              <a:xfrm>
                <a:off x="1080" y="3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8" name="Line 20"/>
              <p:cNvSpPr>
                <a:spLocks noChangeShapeType="1"/>
              </p:cNvSpPr>
              <p:nvPr/>
            </p:nvSpPr>
            <p:spPr bwMode="auto">
              <a:xfrm>
                <a:off x="1152" y="38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9" name="Line 21"/>
              <p:cNvSpPr>
                <a:spLocks noChangeShapeType="1"/>
              </p:cNvSpPr>
              <p:nvPr/>
            </p:nvSpPr>
            <p:spPr bwMode="auto">
              <a:xfrm>
                <a:off x="1080" y="40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0" name="Line 22"/>
              <p:cNvSpPr>
                <a:spLocks noChangeShapeType="1"/>
              </p:cNvSpPr>
              <p:nvPr/>
            </p:nvSpPr>
            <p:spPr bwMode="auto">
              <a:xfrm>
                <a:off x="1152" y="43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24" name="Line 23"/>
            <p:cNvSpPr>
              <a:spLocks noChangeShapeType="1"/>
            </p:cNvSpPr>
            <p:nvPr/>
          </p:nvSpPr>
          <p:spPr bwMode="auto">
            <a:xfrm>
              <a:off x="4992" y="853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25" name="Group 24"/>
            <p:cNvGrpSpPr>
              <a:grpSpLocks/>
            </p:cNvGrpSpPr>
            <p:nvPr/>
          </p:nvGrpSpPr>
          <p:grpSpPr bwMode="auto">
            <a:xfrm rot="16200000" flipH="1">
              <a:off x="4803" y="1160"/>
              <a:ext cx="374" cy="115"/>
              <a:chOff x="1536" y="336"/>
              <a:chExt cx="332" cy="102"/>
            </a:xfrm>
          </p:grpSpPr>
          <p:sp>
            <p:nvSpPr>
              <p:cNvPr id="12344" name="Rectangle 25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2345" name="Freeform 26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26" name="Line 27"/>
            <p:cNvSpPr>
              <a:spLocks noChangeShapeType="1"/>
            </p:cNvSpPr>
            <p:nvPr/>
          </p:nvSpPr>
          <p:spPr bwMode="auto">
            <a:xfrm>
              <a:off x="5424" y="853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27" name="Group 28"/>
            <p:cNvGrpSpPr>
              <a:grpSpLocks/>
            </p:cNvGrpSpPr>
            <p:nvPr/>
          </p:nvGrpSpPr>
          <p:grpSpPr bwMode="auto">
            <a:xfrm rot="16200000" flipH="1">
              <a:off x="5235" y="1160"/>
              <a:ext cx="374" cy="115"/>
              <a:chOff x="1536" y="336"/>
              <a:chExt cx="332" cy="102"/>
            </a:xfrm>
          </p:grpSpPr>
          <p:sp>
            <p:nvSpPr>
              <p:cNvPr id="12342" name="Rectangle 29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2343" name="Freeform 30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28" name="Line 31"/>
            <p:cNvSpPr>
              <a:spLocks noChangeShapeType="1"/>
            </p:cNvSpPr>
            <p:nvPr/>
          </p:nvSpPr>
          <p:spPr bwMode="auto">
            <a:xfrm>
              <a:off x="3990" y="1567"/>
              <a:ext cx="143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Text Box 33"/>
            <p:cNvSpPr txBox="1">
              <a:spLocks noChangeArrowheads="1"/>
            </p:cNvSpPr>
            <p:nvPr/>
          </p:nvSpPr>
          <p:spPr bwMode="auto">
            <a:xfrm>
              <a:off x="4633" y="1044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/>
                <a:t>R</a:t>
              </a:r>
              <a:r>
                <a:rPr lang="en-US" sz="2000" baseline="-25000"/>
                <a:t>2</a:t>
              </a:r>
              <a:endParaRPr lang="en-US" sz="2000"/>
            </a:p>
          </p:txBody>
        </p:sp>
        <p:sp>
          <p:nvSpPr>
            <p:cNvPr id="12330" name="Text Box 34"/>
            <p:cNvSpPr txBox="1">
              <a:spLocks noChangeArrowheads="1"/>
            </p:cNvSpPr>
            <p:nvPr/>
          </p:nvSpPr>
          <p:spPr bwMode="auto">
            <a:xfrm>
              <a:off x="5118" y="1045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/>
                <a:t>R</a:t>
              </a:r>
              <a:r>
                <a:rPr lang="en-US" sz="2000" baseline="-25000"/>
                <a:t>3</a:t>
              </a:r>
              <a:endParaRPr lang="en-US" sz="2000"/>
            </a:p>
          </p:txBody>
        </p:sp>
        <p:sp>
          <p:nvSpPr>
            <p:cNvPr id="12331" name="Text Box 35"/>
            <p:cNvSpPr txBox="1">
              <a:spLocks noChangeArrowheads="1"/>
            </p:cNvSpPr>
            <p:nvPr/>
          </p:nvSpPr>
          <p:spPr bwMode="auto">
            <a:xfrm>
              <a:off x="3667" y="865"/>
              <a:ext cx="5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600">
                  <a:latin typeface="Symbol" pitchFamily="18" charset="2"/>
                </a:rPr>
                <a:t>e</a:t>
              </a:r>
            </a:p>
          </p:txBody>
        </p:sp>
        <p:grpSp>
          <p:nvGrpSpPr>
            <p:cNvPr id="12332" name="Group 79"/>
            <p:cNvGrpSpPr>
              <a:grpSpLocks/>
            </p:cNvGrpSpPr>
            <p:nvPr/>
          </p:nvGrpSpPr>
          <p:grpSpPr bwMode="auto">
            <a:xfrm>
              <a:off x="3984" y="822"/>
              <a:ext cx="1446" cy="347"/>
              <a:chOff x="3984" y="822"/>
              <a:chExt cx="1446" cy="347"/>
            </a:xfrm>
          </p:grpSpPr>
          <p:sp>
            <p:nvSpPr>
              <p:cNvPr id="12338" name="Line 37"/>
              <p:cNvSpPr>
                <a:spLocks noChangeShapeType="1"/>
              </p:cNvSpPr>
              <p:nvPr/>
            </p:nvSpPr>
            <p:spPr bwMode="auto">
              <a:xfrm flipV="1">
                <a:off x="4998" y="847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9" name="Line 38"/>
              <p:cNvSpPr>
                <a:spLocks noChangeShapeType="1"/>
              </p:cNvSpPr>
              <p:nvPr/>
            </p:nvSpPr>
            <p:spPr bwMode="auto">
              <a:xfrm>
                <a:off x="3984" y="847"/>
                <a:ext cx="1446" cy="0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0" name="Line 39"/>
              <p:cNvSpPr>
                <a:spLocks noChangeShapeType="1"/>
              </p:cNvSpPr>
              <p:nvPr/>
            </p:nvSpPr>
            <p:spPr bwMode="auto">
              <a:xfrm flipV="1">
                <a:off x="5430" y="847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1" name="Line 47"/>
              <p:cNvSpPr>
                <a:spLocks noChangeShapeType="1"/>
              </p:cNvSpPr>
              <p:nvPr/>
            </p:nvSpPr>
            <p:spPr bwMode="auto">
              <a:xfrm flipV="1">
                <a:off x="3984" y="822"/>
                <a:ext cx="0" cy="347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333" name="Group 80"/>
            <p:cNvGrpSpPr>
              <a:grpSpLocks/>
            </p:cNvGrpSpPr>
            <p:nvPr/>
          </p:nvGrpSpPr>
          <p:grpSpPr bwMode="auto">
            <a:xfrm>
              <a:off x="3984" y="1248"/>
              <a:ext cx="1438" cy="349"/>
              <a:chOff x="3984" y="1248"/>
              <a:chExt cx="1438" cy="349"/>
            </a:xfrm>
          </p:grpSpPr>
          <p:sp>
            <p:nvSpPr>
              <p:cNvPr id="12334" name="Line 41"/>
              <p:cNvSpPr>
                <a:spLocks noChangeShapeType="1"/>
              </p:cNvSpPr>
              <p:nvPr/>
            </p:nvSpPr>
            <p:spPr bwMode="auto">
              <a:xfrm>
                <a:off x="4990" y="1415"/>
                <a:ext cx="0" cy="15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5" name="Line 42"/>
              <p:cNvSpPr>
                <a:spLocks noChangeShapeType="1"/>
              </p:cNvSpPr>
              <p:nvPr/>
            </p:nvSpPr>
            <p:spPr bwMode="auto">
              <a:xfrm flipV="1">
                <a:off x="3984" y="1571"/>
                <a:ext cx="143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6" name="Line 43"/>
              <p:cNvSpPr>
                <a:spLocks noChangeShapeType="1"/>
              </p:cNvSpPr>
              <p:nvPr/>
            </p:nvSpPr>
            <p:spPr bwMode="auto">
              <a:xfrm>
                <a:off x="5422" y="1411"/>
                <a:ext cx="0" cy="16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7" name="Line 48"/>
              <p:cNvSpPr>
                <a:spLocks noChangeShapeType="1"/>
              </p:cNvSpPr>
              <p:nvPr/>
            </p:nvSpPr>
            <p:spPr bwMode="auto">
              <a:xfrm>
                <a:off x="3995" y="1248"/>
                <a:ext cx="0" cy="349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" name="Group 114"/>
          <p:cNvGrpSpPr>
            <a:grpSpLocks/>
          </p:cNvGrpSpPr>
          <p:nvPr/>
        </p:nvGrpSpPr>
        <p:grpSpPr bwMode="auto">
          <a:xfrm>
            <a:off x="6675438" y="4484688"/>
            <a:ext cx="2316162" cy="1154112"/>
            <a:chOff x="3936" y="2286"/>
            <a:chExt cx="1459" cy="727"/>
          </a:xfrm>
        </p:grpSpPr>
        <p:sp>
          <p:nvSpPr>
            <p:cNvPr id="12300" name="Line 50"/>
            <p:cNvSpPr>
              <a:spLocks noChangeShapeType="1"/>
            </p:cNvSpPr>
            <p:nvPr/>
          </p:nvSpPr>
          <p:spPr bwMode="auto">
            <a:xfrm>
              <a:off x="4330" y="2293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1" name="Line 51"/>
            <p:cNvSpPr>
              <a:spLocks noChangeShapeType="1"/>
            </p:cNvSpPr>
            <p:nvPr/>
          </p:nvSpPr>
          <p:spPr bwMode="auto">
            <a:xfrm flipV="1">
              <a:off x="4323" y="2287"/>
              <a:ext cx="1005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02" name="Group 55"/>
            <p:cNvGrpSpPr>
              <a:grpSpLocks/>
            </p:cNvGrpSpPr>
            <p:nvPr/>
          </p:nvGrpSpPr>
          <p:grpSpPr bwMode="auto">
            <a:xfrm>
              <a:off x="4170" y="2610"/>
              <a:ext cx="320" cy="86"/>
              <a:chOff x="1060" y="360"/>
              <a:chExt cx="284" cy="76"/>
            </a:xfrm>
          </p:grpSpPr>
          <p:sp>
            <p:nvSpPr>
              <p:cNvPr id="12316" name="Rectangle 56"/>
              <p:cNvSpPr>
                <a:spLocks noChangeArrowheads="1"/>
              </p:cNvSpPr>
              <p:nvPr/>
            </p:nvSpPr>
            <p:spPr bwMode="auto">
              <a:xfrm>
                <a:off x="1060" y="364"/>
                <a:ext cx="284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2317" name="Line 57"/>
              <p:cNvSpPr>
                <a:spLocks noChangeShapeType="1"/>
              </p:cNvSpPr>
              <p:nvPr/>
            </p:nvSpPr>
            <p:spPr bwMode="auto">
              <a:xfrm>
                <a:off x="1080" y="3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8" name="Line 58"/>
              <p:cNvSpPr>
                <a:spLocks noChangeShapeType="1"/>
              </p:cNvSpPr>
              <p:nvPr/>
            </p:nvSpPr>
            <p:spPr bwMode="auto">
              <a:xfrm>
                <a:off x="1152" y="38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9" name="Line 59"/>
              <p:cNvSpPr>
                <a:spLocks noChangeShapeType="1"/>
              </p:cNvSpPr>
              <p:nvPr/>
            </p:nvSpPr>
            <p:spPr bwMode="auto">
              <a:xfrm>
                <a:off x="1080" y="40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0" name="Line 60"/>
              <p:cNvSpPr>
                <a:spLocks noChangeShapeType="1"/>
              </p:cNvSpPr>
              <p:nvPr/>
            </p:nvSpPr>
            <p:spPr bwMode="auto">
              <a:xfrm>
                <a:off x="1152" y="43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3" name="Line 61"/>
            <p:cNvSpPr>
              <a:spLocks noChangeShapeType="1"/>
            </p:cNvSpPr>
            <p:nvPr/>
          </p:nvSpPr>
          <p:spPr bwMode="auto">
            <a:xfrm>
              <a:off x="5322" y="2293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04" name="Group 62"/>
            <p:cNvGrpSpPr>
              <a:grpSpLocks/>
            </p:cNvGrpSpPr>
            <p:nvPr/>
          </p:nvGrpSpPr>
          <p:grpSpPr bwMode="auto">
            <a:xfrm rot="16200000" flipH="1">
              <a:off x="5133" y="2600"/>
              <a:ext cx="374" cy="115"/>
              <a:chOff x="1536" y="336"/>
              <a:chExt cx="332" cy="102"/>
            </a:xfrm>
          </p:grpSpPr>
          <p:sp>
            <p:nvSpPr>
              <p:cNvPr id="12314" name="Rectangle 63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2315" name="Freeform 64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5" name="Line 65"/>
            <p:cNvSpPr>
              <a:spLocks noChangeShapeType="1"/>
            </p:cNvSpPr>
            <p:nvPr/>
          </p:nvSpPr>
          <p:spPr bwMode="auto">
            <a:xfrm>
              <a:off x="4320" y="3007"/>
              <a:ext cx="10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6" name="Text Box 67"/>
            <p:cNvSpPr txBox="1">
              <a:spLocks noChangeArrowheads="1"/>
            </p:cNvSpPr>
            <p:nvPr/>
          </p:nvSpPr>
          <p:spPr bwMode="auto">
            <a:xfrm>
              <a:off x="4963" y="2484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/>
                <a:t>R</a:t>
              </a:r>
              <a:r>
                <a:rPr lang="en-US" sz="2000" baseline="-25000"/>
                <a:t>23</a:t>
              </a:r>
              <a:endParaRPr lang="en-US" sz="2000"/>
            </a:p>
          </p:txBody>
        </p:sp>
        <p:sp>
          <p:nvSpPr>
            <p:cNvPr id="12307" name="Text Box 68"/>
            <p:cNvSpPr txBox="1">
              <a:spLocks noChangeArrowheads="1"/>
            </p:cNvSpPr>
            <p:nvPr/>
          </p:nvSpPr>
          <p:spPr bwMode="auto">
            <a:xfrm>
              <a:off x="3936" y="2383"/>
              <a:ext cx="5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600">
                  <a:latin typeface="Symbol" pitchFamily="18" charset="2"/>
                </a:rPr>
                <a:t>e</a:t>
              </a:r>
            </a:p>
          </p:txBody>
        </p:sp>
        <p:sp>
          <p:nvSpPr>
            <p:cNvPr id="12308" name="Line 69"/>
            <p:cNvSpPr>
              <a:spLocks noChangeShapeType="1"/>
            </p:cNvSpPr>
            <p:nvPr/>
          </p:nvSpPr>
          <p:spPr bwMode="auto">
            <a:xfrm>
              <a:off x="4320" y="2295"/>
              <a:ext cx="1008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9" name="Line 70"/>
            <p:cNvSpPr>
              <a:spLocks noChangeShapeType="1"/>
            </p:cNvSpPr>
            <p:nvPr/>
          </p:nvSpPr>
          <p:spPr bwMode="auto">
            <a:xfrm>
              <a:off x="4320" y="3000"/>
              <a:ext cx="100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0" name="Line 71"/>
            <p:cNvSpPr>
              <a:spLocks noChangeShapeType="1"/>
            </p:cNvSpPr>
            <p:nvPr/>
          </p:nvSpPr>
          <p:spPr bwMode="auto">
            <a:xfrm>
              <a:off x="4323" y="2286"/>
              <a:ext cx="0" cy="32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1" name="Line 72"/>
            <p:cNvSpPr>
              <a:spLocks noChangeShapeType="1"/>
            </p:cNvSpPr>
            <p:nvPr/>
          </p:nvSpPr>
          <p:spPr bwMode="auto">
            <a:xfrm>
              <a:off x="5319" y="2292"/>
              <a:ext cx="0" cy="186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2" name="Line 73"/>
            <p:cNvSpPr>
              <a:spLocks noChangeShapeType="1"/>
            </p:cNvSpPr>
            <p:nvPr/>
          </p:nvSpPr>
          <p:spPr bwMode="auto">
            <a:xfrm>
              <a:off x="4329" y="2685"/>
              <a:ext cx="0" cy="3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3" name="Line 74"/>
            <p:cNvSpPr>
              <a:spLocks noChangeShapeType="1"/>
            </p:cNvSpPr>
            <p:nvPr/>
          </p:nvSpPr>
          <p:spPr bwMode="auto">
            <a:xfrm>
              <a:off x="5319" y="2850"/>
              <a:ext cx="0" cy="15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539" name="Text Box 75"/>
          <p:cNvSpPr txBox="1">
            <a:spLocks noChangeArrowheads="1"/>
          </p:cNvSpPr>
          <p:nvPr/>
        </p:nvSpPr>
        <p:spPr bwMode="auto">
          <a:xfrm>
            <a:off x="4343400" y="4891088"/>
            <a:ext cx="2667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C00000"/>
                </a:solidFill>
              </a:rPr>
              <a:t>R</a:t>
            </a:r>
            <a:r>
              <a:rPr lang="en-US" sz="2800" baseline="-25000">
                <a:solidFill>
                  <a:srgbClr val="C00000"/>
                </a:solidFill>
              </a:rPr>
              <a:t>23</a:t>
            </a:r>
            <a:r>
              <a:rPr lang="en-US" sz="2800">
                <a:solidFill>
                  <a:srgbClr val="C00000"/>
                </a:solidFill>
              </a:rPr>
              <a:t> = 12 </a:t>
            </a:r>
            <a:r>
              <a:rPr lang="en-US" sz="2800">
                <a:solidFill>
                  <a:srgbClr val="C00000"/>
                </a:solidFill>
                <a:latin typeface="Symbol" pitchFamily="18" charset="2"/>
              </a:rPr>
              <a:t>W</a:t>
            </a:r>
            <a:endParaRPr lang="en-US" sz="2800">
              <a:solidFill>
                <a:srgbClr val="C00000"/>
              </a:solidFill>
            </a:endParaRPr>
          </a:p>
        </p:txBody>
      </p:sp>
      <p:sp>
        <p:nvSpPr>
          <p:cNvPr id="62540" name="Text Box 76"/>
          <p:cNvSpPr txBox="1">
            <a:spLocks noChangeArrowheads="1"/>
          </p:cNvSpPr>
          <p:nvPr/>
        </p:nvSpPr>
        <p:spPr bwMode="auto">
          <a:xfrm>
            <a:off x="3581400" y="5424488"/>
            <a:ext cx="2667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C00000"/>
                </a:solidFill>
              </a:rPr>
              <a:t>= 60 Volts</a:t>
            </a:r>
          </a:p>
        </p:txBody>
      </p:sp>
      <p:sp>
        <p:nvSpPr>
          <p:cNvPr id="62541" name="Text Box 77"/>
          <p:cNvSpPr txBox="1">
            <a:spLocks noChangeArrowheads="1"/>
          </p:cNvSpPr>
          <p:nvPr/>
        </p:nvSpPr>
        <p:spPr bwMode="auto">
          <a:xfrm>
            <a:off x="3581400" y="5957888"/>
            <a:ext cx="449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C00000"/>
                </a:solidFill>
              </a:rPr>
              <a:t>= V</a:t>
            </a:r>
            <a:r>
              <a:rPr lang="en-US" sz="2800" baseline="-25000">
                <a:solidFill>
                  <a:srgbClr val="C00000"/>
                </a:solidFill>
              </a:rPr>
              <a:t>23</a:t>
            </a:r>
            <a:r>
              <a:rPr lang="en-US" sz="2800">
                <a:solidFill>
                  <a:srgbClr val="C00000"/>
                </a:solidFill>
              </a:rPr>
              <a:t> /R</a:t>
            </a:r>
            <a:r>
              <a:rPr lang="en-US" sz="2800" baseline="-25000">
                <a:solidFill>
                  <a:srgbClr val="C00000"/>
                </a:solidFill>
              </a:rPr>
              <a:t>23</a:t>
            </a:r>
            <a:r>
              <a:rPr lang="en-US" sz="2800">
                <a:solidFill>
                  <a:srgbClr val="C00000"/>
                </a:solidFill>
              </a:rPr>
              <a:t> = 5 Amps</a:t>
            </a:r>
          </a:p>
        </p:txBody>
      </p:sp>
      <p:sp>
        <p:nvSpPr>
          <p:cNvPr id="62542" name="Rectangle 78"/>
          <p:cNvSpPr>
            <a:spLocks noChangeArrowheads="1"/>
          </p:cNvSpPr>
          <p:nvPr/>
        </p:nvSpPr>
        <p:spPr bwMode="auto">
          <a:xfrm>
            <a:off x="533400" y="4205288"/>
            <a:ext cx="502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latin typeface="Calibri" pitchFamily="34" charset="0"/>
              </a:rPr>
              <a:t>Simplify: R</a:t>
            </a:r>
            <a:r>
              <a:rPr lang="en-US" baseline="-25000">
                <a:latin typeface="Calibri" pitchFamily="34" charset="0"/>
              </a:rPr>
              <a:t>2</a:t>
            </a:r>
            <a:r>
              <a:rPr lang="en-US">
                <a:latin typeface="Calibri" pitchFamily="34" charset="0"/>
              </a:rPr>
              <a:t> and R</a:t>
            </a:r>
            <a:r>
              <a:rPr lang="en-US" baseline="-25000">
                <a:latin typeface="Calibri" pitchFamily="34" charset="0"/>
              </a:rPr>
              <a:t>3</a:t>
            </a:r>
            <a:r>
              <a:rPr lang="en-US">
                <a:latin typeface="Calibri" pitchFamily="34" charset="0"/>
              </a:rPr>
              <a:t> are in parallel</a:t>
            </a:r>
          </a:p>
        </p:txBody>
      </p:sp>
      <p:sp>
        <p:nvSpPr>
          <p:cNvPr id="12299" name="WordArt 116"/>
          <p:cNvSpPr>
            <a:spLocks noChangeArrowheads="1" noChangeShapeType="1"/>
          </p:cNvSpPr>
          <p:nvPr/>
        </p:nvSpPr>
        <p:spPr bwMode="auto">
          <a:xfrm>
            <a:off x="152400" y="1524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2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2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2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4" grpId="0" build="p" bldLvl="2" autoUpdateAnimBg="0"/>
      <p:bldP spid="62539" grpId="0" autoUpdateAnimBg="0"/>
      <p:bldP spid="62540" grpId="0" autoUpdateAnimBg="0"/>
      <p:bldP spid="62541" grpId="0" autoUpdateAnimBg="0"/>
      <p:bldP spid="62542" grpId="0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TPVERSION" val="2008"/>
  <p:tag name="PPVERSION" val="12.0"/>
  <p:tag name="SHOWBARVISIBLE" val="True"/>
  <p:tag name="USESECONDARYMONITOR" val="True"/>
  <p:tag name="SAVECSVWITHSESSION" val="False"/>
  <p:tag name="CSVFORMAT" val="0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722948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POLLINGCYCLE" val="2"/>
  <p:tag name="CHARTCOLORS" val="0"/>
  <p:tag name="CHARTLABELS" val="1"/>
  <p:tag name="RESETCHARTS" val="True"/>
  <p:tag name="INCLUDENONRESPONDERS" val="False"/>
  <p:tag name="MULTIRESPDIVISOR" val="1"/>
  <p:tag name="PARTLISTDEFAULT" val="1"/>
  <p:tag name="INCLUDEPPT" val="True"/>
  <p:tag name="ALLOWUSERFEEDBACK" val="True"/>
  <p:tag name="CORRECTPOINTVALUE" val="1"/>
  <p:tag name="INCORRECTPOINTVALUE" val="0"/>
  <p:tag name="REALTIMEBACKUP" val="False"/>
  <p:tag name="REALTIMEBACKUPPATH" val="(None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SHOWFLASHWARNING" val="True"/>
  <p:tag name="ALWAYSOPENPOLL" val="False"/>
  <p:tag name="TASKPANEKEY" val="07e1de66-bf11-4d8a-aa46-c22e5533db33"/>
  <p:tag name="POWERPOINTVERSION" val="14.0"/>
  <p:tag name="TPFULLVERSION" val="4.3.2.1178"/>
  <p:tag name="EXPANDSHOWBAR" val="True"/>
  <p:tag name="LUIDIAENABLED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989E3D5961584001B44414D6531945DE"/>
  <p:tag name="SLIDEID" val="989E3D5961584001B44414D6531945DE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Charge flows through a light bulb. Suppose a wire is connected across the bulb as shown. When the wire is connected,"/>
  <p:tag name="ANSWERSALIAS" val="all the charge continues to flow through the bulb.|smicln|half the charge flows through the wire; the other half continues through the bulb.|smicln|all the charge flows through the wire.|smicln|None of the above"/>
  <p:tag name="VALUES" val="Incorrect|smicln|Incorrect|smicln|Correct|smicln|Incorrect"/>
  <p:tag name="TOTALRESPONSES" val="31"/>
  <p:tag name="RESPONSECOUNT" val="31"/>
  <p:tag name="SLICED" val="False"/>
  <p:tag name="RESPONSES" val="3;3;2;1;1;2;4;1;3;2;2;4;1;2;3;1;3;1;4;1;2;3;3;4;2;4;4;2;2;2;1;"/>
  <p:tag name="CHARTSTRINGSTD" val="8 10 7 6"/>
  <p:tag name="CHARTSTRINGREV" val="6 7 10 8"/>
  <p:tag name="CHARTSTRINGSTDPER" val="0.258064516129032 0.32258064516129 0.225806451612903 0.193548387096774"/>
  <p:tag name="CHARTSTRINGREVPER" val="0.193548387096774 0.225806451612903 0.32258064516129 0.258064516129032"/>
  <p:tag name="RESPONSESGATHERED" val="False"/>
  <p:tag name="ANONYMOUSTEMP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190"/>
  <p:tag name="FONTSIZE" val="28"/>
  <p:tag name="BULLETTYPE" val="ppBulletArabicPeriod"/>
  <p:tag name="ANSWERTEXT" val="all the charge continues to flow through the bulb.&#10;half the charge flows through the wire; the other half continues through the bulb.&#10;all the charge flows through the wire.&#10;None of the abov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989E3D5961584001B44414D6531945DE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Charge flows through a light bulb. Suppose a wire is connected across the bulb as shown. When the wire is connected,"/>
  <p:tag name="ANSWERSALIAS" val="all the charge continues to flow through the bulb.|smicln|half the charge flows through the wire; the other half continues through the bulb.|smicln|all the charge flows through the wire.|smicln|None of the above"/>
  <p:tag name="SLIDEORDER" val="2"/>
  <p:tag name="SLIDEGUID" val="FAE50355D9BB415187D649058183E434"/>
  <p:tag name="VALUES" val="Incorrect|smicln|Incorrect|smicln|Correct|smicln|Incorrect"/>
  <p:tag name="TOTALRESPONSES" val="21"/>
  <p:tag name="RESPONSECOUNT" val="21"/>
  <p:tag name="SLICED" val="False"/>
  <p:tag name="RESPONSES" val="-;3;2;3;-;1;1;3;3;1;2;1;-;3;3;1;3;3;-;-;3;1;3;3;-;-;4;-;2;-;-;"/>
  <p:tag name="CHARTSTRINGSTD" val="6 3 11 1"/>
  <p:tag name="CHARTSTRINGREV" val="1 11 3 6"/>
  <p:tag name="CHARTSTRINGSTDPER" val="0.285714285714286 0.142857142857143 0.523809523809524 0.0476190476190476"/>
  <p:tag name="CHARTSTRINGREVPER" val="0.0476190476190476 0.523809523809524 0.142857142857143 0.285714285714286"/>
  <p:tag name="RESPONSESGATHERED" val="False"/>
  <p:tag name="ANONYMOUSTEMP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190"/>
  <p:tag name="FONTSIZE" val="28"/>
  <p:tag name="BULLETTYPE" val="ppBulletArabicPeriod"/>
  <p:tag name="ANSWERTEXT" val="all the charge continues to flow through the bulb.&#10;half the charge flows through the wire; the other half continues through the bulb.&#10;all the charge flows through the wire.&#10;None of the abov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8196066CDC8C4B2D8E1CDCE2F5227875"/>
  <p:tag name="SLIDEID" val="8196066CDC8C4B2D8E1CDCE2F5227875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If the 4 light bulbs in the figure are identical, which circuit puts out more light?"/>
  <p:tag name="ANSWERSALIAS" val="I|smicln|They emit the same amount of light|smicln|II"/>
  <p:tag name="VALUES" val="Incorrect|smicln|Incorrect|smicln|Correct"/>
  <p:tag name="TOTALRESPONSES" val="30"/>
  <p:tag name="RESPONSECOUNT" val="30"/>
  <p:tag name="SLICED" val="False"/>
  <p:tag name="RESPONSES" val="3;1;3;3;1;3;3;1;3;2;3;3;1;3;1;1;3;1;3;1;3;1;1;1;3;1;1;-;3;3;2;"/>
  <p:tag name="CHARTSTRINGSTD" val="13 2 15"/>
  <p:tag name="CHARTSTRINGREV" val="15 2 13"/>
  <p:tag name="CHARTSTRINGSTDPER" val="0.433333333333333 0.0666666666666667 0.5"/>
  <p:tag name="CHARTSTRINGREVPER" val="0.5 0.0666666666666667 0.433333333333333"/>
  <p:tag name="RESPONSESGATHERED" val="False"/>
  <p:tag name="ANONYMOUSTEMP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39"/>
  <p:tag name="FONTSIZE" val="32"/>
  <p:tag name="BULLETTYPE" val="ppBulletArabicPeriod"/>
  <p:tag name="ANSWERTEXT" val="I&#10;They emit the same amount of light&#10;II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8196066CDC8C4B2D8E1CDCE2F5227875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If the 4 light bulbs in the figure are identical, which circuit puts out more light?"/>
  <p:tag name="ANSWERSALIAS" val="I|smicln|They emit the same amount of light|smicln|II"/>
  <p:tag name="SLIDEORDER" val="2"/>
  <p:tag name="SLIDEGUID" val="34B4652390B2423F84B4FFF8230A5165"/>
  <p:tag name="RESPONSECOUNT" val="19"/>
  <p:tag name="SLICED" val="False"/>
  <p:tag name="RESPONSES" val="1;2;3;3;1;3;1;3;1;1;1;1;3;2;3;2;1;1;1;"/>
  <p:tag name="CHARTSTRINGSTD" val="10 3 6"/>
  <p:tag name="CHARTSTRINGREV" val="6 3 10"/>
  <p:tag name="CHARTSTRINGSTDPER" val="0.526315789473684 0.157894736842105 0.315789473684211"/>
  <p:tag name="CHARTSTRINGREVPER" val="0.315789473684211 0.157894736842105 0.526315789473684"/>
  <p:tag name="VALUES" val="Incorrect|smicln|Incorrect|smicln|Correct"/>
  <p:tag name="TOTALRESPONSES" val="0"/>
  <p:tag name="RESPONSESGATHERED" val="False"/>
  <p:tag name="ANONYMOUSTEMP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39"/>
  <p:tag name="FONTSIZE" val="32"/>
  <p:tag name="BULLETTYPE" val="ppBulletArabicPeriod"/>
  <p:tag name="ANSWERTEXT" val="I&#10;They emit the same amount of light&#10;II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09AD3013D5854D56A38EB8BB90CEC6DB"/>
  <p:tag name="SLIDEID" val="09AD3013D5854D56A38EB8BB90CEC6DB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ANSWERSALIAS" val="increases|smicln|remains the same|smicln|decreases"/>
  <p:tag name="QUESTIONALIAS" val="As more identical resistors R are added to the parallel circuit shown here, the total resistance between points P and Q"/>
  <p:tag name="TOTALRESPONSES" val="31"/>
  <p:tag name="RESPONSECOUNT" val="31"/>
  <p:tag name="SLICED" val="False"/>
  <p:tag name="RESPONSES" val="2;3;3;3;3;3;3;2;3;3;3;3;3;3;3;3;3;3;3;2;3;1;3;1;3;2;1;1;2;2;3;"/>
  <p:tag name="CHARTSTRINGSTD" val="4 6 21"/>
  <p:tag name="CHARTSTRINGREV" val="21 6 4"/>
  <p:tag name="CHARTSTRINGSTDPER" val="0.129032258064516 0.193548387096774 0.67741935483871"/>
  <p:tag name="CHARTSTRINGREVPER" val="0.67741935483871 0.193548387096774 0.129032258064516"/>
  <p:tag name="VALUES" val="Incorrect|smicln|Incorrect|smicln|Correct"/>
  <p:tag name="RESPONSESGATHERED" val="False"/>
  <p:tag name="ANONYMOUSTEMP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36"/>
  <p:tag name="FONTSIZE" val="32"/>
  <p:tag name="BULLETTYPE" val="ppBulletArabicPeriod"/>
  <p:tag name="ANSWERTEXT" val="increases&#10;remains the same&#10;decrease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9AD3013D5854D56A38EB8BB90CEC6DB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ANSWERSALIAS" val="increases|smicln|remains the same|smicln|decreases"/>
  <p:tag name="QUESTIONALIAS" val="As more identical resistors R are added to the parallel circuit shown here, the total resistance between points P and Q"/>
  <p:tag name="SLIDEORDER" val="2"/>
  <p:tag name="SLIDEGUID" val="02E805733CBE404CA9B890630515D2D4"/>
  <p:tag name="RESPONSECOUNT" val="19"/>
  <p:tag name="SLICED" val="False"/>
  <p:tag name="RESPONSES" val="3;1;3;3;3;3;3;1;3;3;3;3;3;1;3;3;3;3;3;"/>
  <p:tag name="CHARTSTRINGSTD" val="3 0 16"/>
  <p:tag name="CHARTSTRINGREV" val="16 0 3"/>
  <p:tag name="CHARTSTRINGSTDPER" val="0.157894736842105 0 0.842105263157895"/>
  <p:tag name="CHARTSTRINGREVPER" val="0.842105263157895 0 0.157894736842105"/>
  <p:tag name="VALUES" val="Incorrect|smicln|Incorrect|smicln|Correct"/>
  <p:tag name="TOTALRESPONSES" val="0"/>
  <p:tag name="RESPONSESGATHERED" val="False"/>
  <p:tag name="ANONYMOUSTEMP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36"/>
  <p:tag name="FONTSIZE" val="32"/>
  <p:tag name="BULLETTYPE" val="ppBulletArabicPeriod"/>
  <p:tag name="ANSWERTEXT" val="increases&#10;remains the same&#10;decreases"/>
</p:tagLst>
</file>

<file path=ppt/theme/theme1.xml><?xml version="1.0" encoding="utf-8"?>
<a:theme xmlns:a="http://schemas.openxmlformats.org/drawingml/2006/main" name="bluegrayturnpoi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bluegrayturnpoint</Template>
  <TotalTime>2065</TotalTime>
  <Words>811</Words>
  <Application>Microsoft Office PowerPoint</Application>
  <PresentationFormat>On-screen Show (4:3)</PresentationFormat>
  <Paragraphs>164</Paragraphs>
  <Slides>14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Calibri</vt:lpstr>
      <vt:lpstr>Arial</vt:lpstr>
      <vt:lpstr>Arial Rounded MT Bold</vt:lpstr>
      <vt:lpstr>Symbol</vt:lpstr>
      <vt:lpstr>Times New Roman</vt:lpstr>
      <vt:lpstr>Euclid Symbol</vt:lpstr>
      <vt:lpstr>bluegrayturnpoint</vt:lpstr>
      <vt:lpstr>Microsoft Graph Chart</vt:lpstr>
      <vt:lpstr>Equation</vt:lpstr>
      <vt:lpstr>Circuits</vt:lpstr>
      <vt:lpstr>Preflight 9-1</vt:lpstr>
      <vt:lpstr>As more identical resistors R are added to the parallel circuit shown here, the total resistance between points P and Q</vt:lpstr>
      <vt:lpstr>As more identical resistors R are added to the parallel circuit shown here, the total resistance between points P and Q</vt:lpstr>
      <vt:lpstr>Charge flows through a light bulb. Suppose a wire is connected across the bulb as shown. When the wire is connected,</vt:lpstr>
      <vt:lpstr>Charge flows through a light bulb. Suppose a wire is connected across the bulb as shown. When the wire is connected,</vt:lpstr>
      <vt:lpstr>Power</vt:lpstr>
      <vt:lpstr>Practice: Resistors in Series</vt:lpstr>
      <vt:lpstr>Practice:  Resistors in Parallel</vt:lpstr>
      <vt:lpstr>Practice:  Resistors in Parallel</vt:lpstr>
      <vt:lpstr>Try it!</vt:lpstr>
      <vt:lpstr>Try it! (cont.)</vt:lpstr>
      <vt:lpstr>If the 4 light bulbs in the figure are identical, which circuit puts out more light?</vt:lpstr>
      <vt:lpstr>If the 4 light bulbs in the figure are identical, which circuit puts out more light?</vt:lpstr>
    </vt:vector>
  </TitlesOfParts>
  <Company>Eastern Illinois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Circuits</dc:title>
  <dc:creator>cherie</dc:creator>
  <cp:lastModifiedBy>Lehman, Cherie B.</cp:lastModifiedBy>
  <cp:revision>111</cp:revision>
  <dcterms:created xsi:type="dcterms:W3CDTF">2010-02-01T01:46:46Z</dcterms:created>
  <dcterms:modified xsi:type="dcterms:W3CDTF">2013-01-31T19:12:01Z</dcterms:modified>
</cp:coreProperties>
</file>