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9.xml" ContentType="application/vnd.openxmlformats-officedocument.presentationml.notesSlide+xml"/>
  <Override PartName="/ppt/tags/tag15.xml" ContentType="application/vnd.openxmlformats-officedocument.presentationml.tags+xml"/>
  <Override PartName="/ppt/notesSlides/notesSlide10.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11.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12.xml" ContentType="application/vnd.openxmlformats-officedocument.presentationml.notesSlide+xml"/>
  <Override PartName="/ppt/tags/tag22.xml" ContentType="application/vnd.openxmlformats-officedocument.presentationml.tags+xml"/>
  <Override PartName="/ppt/notesSlides/notesSlide13.xml" ContentType="application/vnd.openxmlformats-officedocument.presentationml.notesSlide+xml"/>
  <Override PartName="/ppt/tags/tag23.xml" ContentType="application/vnd.openxmlformats-officedocument.presentationml.tags+xml"/>
  <Override PartName="/ppt/notesSlides/notesSlide14.xml" ContentType="application/vnd.openxmlformats-officedocument.presentationml.notesSlide+xml"/>
  <Override PartName="/ppt/tags/tag24.xml" ContentType="application/vnd.openxmlformats-officedocument.presentationml.tags+xml"/>
  <Override PartName="/ppt/notesSlides/notesSlide15.xml" ContentType="application/vnd.openxmlformats-officedocument.presentationml.notesSlide+xml"/>
  <Override PartName="/ppt/tags/tag25.xml" ContentType="application/vnd.openxmlformats-officedocument.presentationml.tags+xml"/>
  <Override PartName="/ppt/notesSlides/notesSlide16.xml" ContentType="application/vnd.openxmlformats-officedocument.presentationml.notesSlide+xml"/>
  <Override PartName="/ppt/tags/tag26.xml" ContentType="application/vnd.openxmlformats-officedocument.presentationml.tags+xml"/>
  <Override PartName="/ppt/notesSlides/notesSlide17.xml" ContentType="application/vnd.openxmlformats-officedocument.presentationml.notesSlide+xml"/>
  <Override PartName="/ppt/tags/tag27.xml" ContentType="application/vnd.openxmlformats-officedocument.presentationml.tags+xml"/>
  <Override PartName="/ppt/notesSlides/notesSlide18.xml" ContentType="application/vnd.openxmlformats-officedocument.presentationml.notesSlide+xml"/>
  <Override PartName="/ppt/tags/tag28.xml" ContentType="application/vnd.openxmlformats-officedocument.presentationml.tags+xml"/>
  <Override PartName="/ppt/notesSlides/notesSlide19.xml" ContentType="application/vnd.openxmlformats-officedocument.presentationml.notesSlide+xml"/>
  <Override PartName="/ppt/tags/tag29.xml" ContentType="application/vnd.openxmlformats-officedocument.presentationml.tags+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71" r:id="rId3"/>
    <p:sldId id="272" r:id="rId4"/>
    <p:sldId id="273" r:id="rId5"/>
    <p:sldId id="275" r:id="rId6"/>
    <p:sldId id="258" r:id="rId7"/>
    <p:sldId id="259" r:id="rId8"/>
    <p:sldId id="276" r:id="rId9"/>
    <p:sldId id="278" r:id="rId10"/>
    <p:sldId id="261" r:id="rId11"/>
    <p:sldId id="279" r:id="rId12"/>
    <p:sldId id="280" r:id="rId13"/>
    <p:sldId id="263" r:id="rId14"/>
    <p:sldId id="264" r:id="rId15"/>
    <p:sldId id="265" r:id="rId16"/>
    <p:sldId id="266" r:id="rId17"/>
    <p:sldId id="267" r:id="rId18"/>
    <p:sldId id="268" r:id="rId19"/>
    <p:sldId id="269" r:id="rId20"/>
    <p:sldId id="270" r:id="rId21"/>
  </p:sldIdLst>
  <p:sldSz cx="9144000" cy="6858000" type="screen4x3"/>
  <p:notesSz cx="6954838" cy="9240838"/>
  <p:custDataLst>
    <p:tags r:id="rId24"/>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229E"/>
    <a:srgbClr val="000099"/>
    <a:srgbClr val="FF66FF"/>
    <a:srgbClr val="FF99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8" d="100"/>
          <a:sy n="58" d="100"/>
        </p:scale>
        <p:origin x="-168" y="-3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40175" y="0"/>
            <a:ext cx="3013075" cy="46196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652B8E2-D518-4403-99BB-831425983841}" type="datetimeFigureOut">
              <a:rPr lang="en-US"/>
              <a:pPr>
                <a:defRPr/>
              </a:pPr>
              <a:t>2/5/2013</a:t>
            </a:fld>
            <a:endParaRPr lang="en-US"/>
          </a:p>
        </p:txBody>
      </p:sp>
      <p:sp>
        <p:nvSpPr>
          <p:cNvPr id="4" name="Footer Placeholder 3"/>
          <p:cNvSpPr>
            <a:spLocks noGrp="1"/>
          </p:cNvSpPr>
          <p:nvPr>
            <p:ph type="ftr" sz="quarter" idx="2"/>
          </p:nvPr>
        </p:nvSpPr>
        <p:spPr>
          <a:xfrm>
            <a:off x="0" y="8777288"/>
            <a:ext cx="3013075" cy="46196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40175" y="8777288"/>
            <a:ext cx="3013075" cy="46196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ADB6B1D-2BB8-4F14-B2C3-EF7732142C39}" type="slidenum">
              <a:rPr lang="en-US"/>
              <a:pPr>
                <a:defRPr/>
              </a:pPr>
              <a:t>‹#›</a:t>
            </a:fld>
            <a:endParaRPr lang="en-US"/>
          </a:p>
        </p:txBody>
      </p:sp>
    </p:spTree>
    <p:extLst>
      <p:ext uri="{BB962C8B-B14F-4D97-AF65-F5344CB8AC3E}">
        <p14:creationId xmlns:p14="http://schemas.microsoft.com/office/powerpoint/2010/main" val="24473429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2546" tIns="46273" rIns="92546" bIns="46273"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40175" y="0"/>
            <a:ext cx="3013075" cy="461963"/>
          </a:xfrm>
          <a:prstGeom prst="rect">
            <a:avLst/>
          </a:prstGeom>
        </p:spPr>
        <p:txBody>
          <a:bodyPr vert="horz" lIns="92546" tIns="46273" rIns="92546" bIns="46273" rtlCol="0"/>
          <a:lstStyle>
            <a:lvl1pPr algn="r" fontAlgn="auto">
              <a:spcBef>
                <a:spcPts val="0"/>
              </a:spcBef>
              <a:spcAft>
                <a:spcPts val="0"/>
              </a:spcAft>
              <a:defRPr sz="1200">
                <a:latin typeface="+mn-lt"/>
                <a:cs typeface="+mn-cs"/>
              </a:defRPr>
            </a:lvl1pPr>
          </a:lstStyle>
          <a:p>
            <a:pPr>
              <a:defRPr/>
            </a:pPr>
            <a:fld id="{41E55422-E054-4CF9-A53F-ADE5C4768F6D}" type="datetimeFigureOut">
              <a:rPr lang="en-US"/>
              <a:pPr>
                <a:defRPr/>
              </a:pPr>
              <a:t>2/5/2013</a:t>
            </a:fld>
            <a:endParaRPr lang="en-US"/>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2546" tIns="46273" rIns="92546" bIns="46273" rtlCol="0" anchor="ctr"/>
          <a:lstStyle/>
          <a:p>
            <a:pPr lvl="0"/>
            <a:endParaRPr lang="en-US" noProof="0"/>
          </a:p>
        </p:txBody>
      </p:sp>
      <p:sp>
        <p:nvSpPr>
          <p:cNvPr id="5" name="Notes Placeholder 4"/>
          <p:cNvSpPr>
            <a:spLocks noGrp="1"/>
          </p:cNvSpPr>
          <p:nvPr>
            <p:ph type="body" sz="quarter" idx="3"/>
          </p:nvPr>
        </p:nvSpPr>
        <p:spPr>
          <a:xfrm>
            <a:off x="695325" y="4389438"/>
            <a:ext cx="5564188" cy="4157662"/>
          </a:xfrm>
          <a:prstGeom prst="rect">
            <a:avLst/>
          </a:prstGeom>
        </p:spPr>
        <p:txBody>
          <a:bodyPr vert="horz" lIns="92546" tIns="46273" rIns="92546" bIns="4627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77288"/>
            <a:ext cx="3013075" cy="461962"/>
          </a:xfrm>
          <a:prstGeom prst="rect">
            <a:avLst/>
          </a:prstGeom>
        </p:spPr>
        <p:txBody>
          <a:bodyPr vert="horz" lIns="92546" tIns="46273" rIns="92546" bIns="46273"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40175" y="8777288"/>
            <a:ext cx="3013075" cy="461962"/>
          </a:xfrm>
          <a:prstGeom prst="rect">
            <a:avLst/>
          </a:prstGeom>
        </p:spPr>
        <p:txBody>
          <a:bodyPr vert="horz" lIns="92546" tIns="46273" rIns="92546" bIns="46273" rtlCol="0" anchor="b"/>
          <a:lstStyle>
            <a:lvl1pPr algn="r" fontAlgn="auto">
              <a:spcBef>
                <a:spcPts val="0"/>
              </a:spcBef>
              <a:spcAft>
                <a:spcPts val="0"/>
              </a:spcAft>
              <a:defRPr sz="1200">
                <a:latin typeface="+mn-lt"/>
                <a:cs typeface="+mn-cs"/>
              </a:defRPr>
            </a:lvl1pPr>
          </a:lstStyle>
          <a:p>
            <a:pPr>
              <a:defRPr/>
            </a:pPr>
            <a:fld id="{0E312E18-F92A-4A5D-9AEF-1B19EE4CF8B3}" type="slidenum">
              <a:rPr lang="en-US"/>
              <a:pPr>
                <a:defRPr/>
              </a:pPr>
              <a:t>‹#›</a:t>
            </a:fld>
            <a:endParaRPr lang="en-US"/>
          </a:p>
        </p:txBody>
      </p:sp>
    </p:spTree>
    <p:extLst>
      <p:ext uri="{BB962C8B-B14F-4D97-AF65-F5344CB8AC3E}">
        <p14:creationId xmlns:p14="http://schemas.microsoft.com/office/powerpoint/2010/main" val="18252941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C92AB2E9-A766-48F1-AFD8-31FF427512A8}"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2F0E21-1AE6-4F5E-99AC-E2867D1035E2}" type="slidenum">
              <a:rPr lang="en-US" altLang="en-US" smtClean="0"/>
              <a:pPr fontAlgn="base">
                <a:spcBef>
                  <a:spcPct val="0"/>
                </a:spcBef>
                <a:spcAft>
                  <a:spcPct val="0"/>
                </a:spcAft>
                <a:defRPr/>
              </a:pPr>
              <a:t>10</a:t>
            </a:fld>
            <a:endParaRPr lang="en-US" altLang="en-US" smtClean="0"/>
          </a:p>
        </p:txBody>
      </p:sp>
      <p:sp>
        <p:nvSpPr>
          <p:cNvPr id="327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Note that nothing is in series or in parallel!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1437A5D-42C1-48A9-BBCE-58E1A2A6996F}"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CA5922F0-140D-4BC4-8DE8-0533F9F45D5E}"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DBF386A-0AF0-41D5-89CB-F86E647687F3}" type="slidenum">
              <a:rPr lang="en-US" altLang="en-US" smtClean="0"/>
              <a:pPr fontAlgn="base">
                <a:spcBef>
                  <a:spcPct val="0"/>
                </a:spcBef>
                <a:spcAft>
                  <a:spcPct val="0"/>
                </a:spcAft>
                <a:defRPr/>
              </a:pPr>
              <a:t>13</a:t>
            </a:fld>
            <a:endParaRPr lang="en-US" altLang="en-US" smtClean="0"/>
          </a:p>
        </p:txBody>
      </p:sp>
      <p:sp>
        <p:nvSpPr>
          <p:cNvPr id="358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07B9BEC-A040-4394-ABBF-9D3D0B9F63AE}" type="slidenum">
              <a:rPr lang="en-US" altLang="en-US" smtClean="0"/>
              <a:pPr fontAlgn="base">
                <a:spcBef>
                  <a:spcPct val="0"/>
                </a:spcBef>
                <a:spcAft>
                  <a:spcPct val="0"/>
                </a:spcAft>
                <a:defRPr/>
              </a:pPr>
              <a:t>14</a:t>
            </a:fld>
            <a:endParaRPr lang="en-US" altLang="en-US"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4AB6A67-BC34-471B-A9F0-C7842C72E22E}" type="slidenum">
              <a:rPr lang="en-US" altLang="en-US" smtClean="0"/>
              <a:pPr fontAlgn="base">
                <a:spcBef>
                  <a:spcPct val="0"/>
                </a:spcBef>
                <a:spcAft>
                  <a:spcPct val="0"/>
                </a:spcAft>
                <a:defRPr/>
              </a:pPr>
              <a:t>15</a:t>
            </a:fld>
            <a:endParaRPr lang="en-US" altLang="en-US" smtClean="0"/>
          </a:p>
        </p:txBody>
      </p:sp>
      <p:sp>
        <p:nvSpPr>
          <p:cNvPr id="378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E949C8-3446-4D1D-8091-347E0726E8CE}" type="slidenum">
              <a:rPr lang="en-US" altLang="en-US" smtClean="0"/>
              <a:pPr fontAlgn="base">
                <a:spcBef>
                  <a:spcPct val="0"/>
                </a:spcBef>
                <a:spcAft>
                  <a:spcPct val="0"/>
                </a:spcAft>
                <a:defRPr/>
              </a:pPr>
              <a:t>16</a:t>
            </a:fld>
            <a:endParaRPr lang="en-US" altLang="en-US" smtClean="0"/>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0FCF66-3E73-4775-9925-37F5F3076E91}" type="slidenum">
              <a:rPr lang="en-US" altLang="en-US" smtClean="0"/>
              <a:pPr fontAlgn="base">
                <a:spcBef>
                  <a:spcPct val="0"/>
                </a:spcBef>
                <a:spcAft>
                  <a:spcPct val="0"/>
                </a:spcAft>
                <a:defRPr/>
              </a:pPr>
              <a:t>17</a:t>
            </a:fld>
            <a:endParaRPr lang="en-US" altLang="en-US" smtClean="0"/>
          </a:p>
        </p:txBody>
      </p:sp>
      <p:sp>
        <p:nvSpPr>
          <p:cNvPr id="39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1) This will be given on the exam. Comment on 1 equation 2 unknowns. 2 eqs 3 unknowns finally 3 and 3</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FA6CCA6-F11C-454C-A90F-B1DE2E32AADC}" type="slidenum">
              <a:rPr lang="en-US" altLang="en-US" smtClean="0"/>
              <a:pPr fontAlgn="base">
                <a:spcBef>
                  <a:spcPct val="0"/>
                </a:spcBef>
                <a:spcAft>
                  <a:spcPct val="0"/>
                </a:spcAft>
                <a:defRPr/>
              </a:pPr>
              <a:t>18</a:t>
            </a:fld>
            <a:endParaRPr lang="en-US" altLang="en-US" smtClean="0"/>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1BABAC-E5F6-4245-85CF-36BF0B31193B}" type="slidenum">
              <a:rPr lang="en-US" altLang="en-US" smtClean="0"/>
              <a:pPr fontAlgn="base">
                <a:spcBef>
                  <a:spcPct val="0"/>
                </a:spcBef>
                <a:spcAft>
                  <a:spcPct val="0"/>
                </a:spcAft>
                <a:defRPr/>
              </a:pPr>
              <a:t>19</a:t>
            </a:fld>
            <a:endParaRPr lang="en-US" altLang="en-US" smtClean="0"/>
          </a:p>
        </p:txBody>
      </p:sp>
      <p:sp>
        <p:nvSpPr>
          <p:cNvPr id="419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D09F4C-1C8E-47E7-B1BB-06E1D4802E4C}" type="slidenum">
              <a:rPr lang="en-US" altLang="en-US" smtClean="0"/>
              <a:pPr fontAlgn="base">
                <a:spcBef>
                  <a:spcPct val="0"/>
                </a:spcBef>
                <a:spcAft>
                  <a:spcPct val="0"/>
                </a:spcAft>
                <a:defRPr/>
              </a:pPr>
              <a:t>2</a:t>
            </a:fld>
            <a:endParaRPr lang="en-US" altLang="en-US" smtClean="0"/>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4E3A293-CD42-4643-A124-C55B2742DCAC}" type="slidenum">
              <a:rPr lang="en-US" altLang="en-US" smtClean="0"/>
              <a:pPr fontAlgn="base">
                <a:spcBef>
                  <a:spcPct val="0"/>
                </a:spcBef>
                <a:spcAft>
                  <a:spcPct val="0"/>
                </a:spcAft>
                <a:defRPr/>
              </a:pPr>
              <a:t>20</a:t>
            </a:fld>
            <a:endParaRPr lang="en-US" altLang="en-US" smtClean="0"/>
          </a:p>
        </p:txBody>
      </p:sp>
      <p:sp>
        <p:nvSpPr>
          <p:cNvPr id="430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780450B-DD26-429F-8D03-EC58CF8BDAEE}" type="slidenum">
              <a:rPr lang="en-US" altLang="en-US" smtClean="0"/>
              <a:pPr fontAlgn="base">
                <a:spcBef>
                  <a:spcPct val="0"/>
                </a:spcBef>
                <a:spcAft>
                  <a:spcPct val="0"/>
                </a:spcAft>
                <a:defRPr/>
              </a:pPr>
              <a:t>3</a:t>
            </a:fld>
            <a:endParaRPr lang="en-US" altLang="en-US" smtClean="0"/>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A18E505-138B-493E-9B90-111D01820571}" type="slidenum">
              <a:rPr lang="en-US" altLang="en-US" smtClean="0"/>
              <a:pPr fontAlgn="base">
                <a:spcBef>
                  <a:spcPct val="0"/>
                </a:spcBef>
                <a:spcAft>
                  <a:spcPct val="0"/>
                </a:spcAft>
                <a:defRPr/>
              </a:pPr>
              <a:t>4</a:t>
            </a:fld>
            <a:endParaRPr lang="en-US" altLang="en-US" smtClean="0"/>
          </a:p>
        </p:txBody>
      </p:sp>
      <p:sp>
        <p:nvSpPr>
          <p:cNvPr id="266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952CAC0-1C40-4E75-A326-9D15A276AAAC}" type="slidenum">
              <a:rPr lang="en-US" altLang="en-US" smtClean="0"/>
              <a:pPr fontAlgn="base">
                <a:spcBef>
                  <a:spcPct val="0"/>
                </a:spcBef>
                <a:spcAft>
                  <a:spcPct val="0"/>
                </a:spcAft>
                <a:defRPr/>
              </a:pPr>
              <a:t>5</a:t>
            </a:fld>
            <a:endParaRPr lang="en-US" altLang="en-US"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Have students label I5, since it isn’t shown in their drawing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CF594D-016C-4D2A-B75C-8BAE03A5EBF5}" type="slidenum">
              <a:rPr lang="en-US" altLang="en-US" smtClean="0"/>
              <a:pPr fontAlgn="base">
                <a:spcBef>
                  <a:spcPct val="0"/>
                </a:spcBef>
                <a:spcAft>
                  <a:spcPct val="0"/>
                </a:spcAft>
                <a:defRPr/>
              </a:pPr>
              <a:t>6</a:t>
            </a:fld>
            <a:endParaRPr lang="en-US" altLang="en-US"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Ask if R1 and R2 are in series, parallel.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DC4EAF3-93FE-4465-B05C-AED7E83A4A7C}" type="slidenum">
              <a:rPr lang="en-US" altLang="en-US" smtClean="0"/>
              <a:pPr fontAlgn="base">
                <a:spcBef>
                  <a:spcPct val="0"/>
                </a:spcBef>
                <a:spcAft>
                  <a:spcPct val="0"/>
                </a:spcAft>
                <a:defRPr/>
              </a:pPr>
              <a:t>7</a:t>
            </a:fld>
            <a:endParaRPr lang="en-US" altLang="en-US" smtClean="0"/>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EC51C03-F073-4E42-932D-766A39996001}"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AD7CF61-5F5E-491C-8346-9ED27F7E2CE3}"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22229E"/>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EBE59B7E-B033-4F91-9766-317B53BA2E39}" type="datetimeFigureOut">
              <a:rPr lang="en-US"/>
              <a:pPr>
                <a:defRPr/>
              </a:pPr>
              <a:t>2/5/2013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7877B0C-DD25-49D5-926D-8FD93CD1E444}" type="slidenum">
              <a:rPr lang="en-US"/>
              <a:pPr>
                <a:defRPr/>
              </a:pPr>
              <a:t>‹#›</a:t>
            </a:fld>
            <a:endParaRPr lang="en-US"/>
          </a:p>
        </p:txBody>
      </p:sp>
    </p:spTree>
    <p:extLst>
      <p:ext uri="{BB962C8B-B14F-4D97-AF65-F5344CB8AC3E}">
        <p14:creationId xmlns:p14="http://schemas.microsoft.com/office/powerpoint/2010/main" val="2387612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7DB861C-CBEC-484D-83D1-6C5A26171936}" type="datetimeFigureOut">
              <a:rPr lang="en-US"/>
              <a:pPr>
                <a:defRPr/>
              </a:pPr>
              <a:t>2/5/2013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5DF1D98-36B4-41CD-AFBE-DA17E7CFA540}" type="slidenum">
              <a:rPr lang="en-US"/>
              <a:pPr>
                <a:defRPr/>
              </a:pPr>
              <a:t>‹#›</a:t>
            </a:fld>
            <a:endParaRPr lang="en-US"/>
          </a:p>
        </p:txBody>
      </p:sp>
    </p:spTree>
    <p:extLst>
      <p:ext uri="{BB962C8B-B14F-4D97-AF65-F5344CB8AC3E}">
        <p14:creationId xmlns:p14="http://schemas.microsoft.com/office/powerpoint/2010/main" val="339596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F7EE07D-AA90-4E76-85FC-EE62935678CE}" type="datetimeFigureOut">
              <a:rPr lang="en-US"/>
              <a:pPr>
                <a:defRPr/>
              </a:pPr>
              <a:t>2/5/2013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C7590E-7A73-44EF-802F-93D085A1E6DF}" type="slidenum">
              <a:rPr lang="en-US"/>
              <a:pPr>
                <a:defRPr/>
              </a:pPr>
              <a:t>‹#›</a:t>
            </a:fld>
            <a:endParaRPr lang="en-US"/>
          </a:p>
        </p:txBody>
      </p:sp>
    </p:spTree>
    <p:extLst>
      <p:ext uri="{BB962C8B-B14F-4D97-AF65-F5344CB8AC3E}">
        <p14:creationId xmlns:p14="http://schemas.microsoft.com/office/powerpoint/2010/main" val="1313155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2BA3490-2855-4E6D-B527-503E3FF23F4F}" type="datetimeFigureOut">
              <a:rPr lang="en-US"/>
              <a:pPr>
                <a:defRPr/>
              </a:pPr>
              <a:t>2/5/2013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78E847-4335-4C4E-AF5B-7FADEDDFEE74}" type="slidenum">
              <a:rPr lang="en-US"/>
              <a:pPr>
                <a:defRPr/>
              </a:pPr>
              <a:t>‹#›</a:t>
            </a:fld>
            <a:endParaRPr lang="en-US"/>
          </a:p>
        </p:txBody>
      </p:sp>
    </p:spTree>
    <p:extLst>
      <p:ext uri="{BB962C8B-B14F-4D97-AF65-F5344CB8AC3E}">
        <p14:creationId xmlns:p14="http://schemas.microsoft.com/office/powerpoint/2010/main" val="974649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74644"/>
            <a:ext cx="8610600" cy="2057400"/>
          </a:xfrm>
        </p:spPr>
        <p:txBody>
          <a:bodyPr>
            <a:normAutofit/>
          </a:bodyPr>
          <a:lstStyle>
            <a:lvl1pPr algn="l">
              <a:defRPr sz="3200">
                <a:solidFill>
                  <a:srgbClr val="22229E"/>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81000" y="2286000"/>
            <a:ext cx="8305800" cy="3840163"/>
          </a:xfrm>
        </p:spPr>
        <p:txBody>
          <a:bodyPr/>
          <a:lstStyle>
            <a:lvl1pPr>
              <a:defRPr>
                <a:solidFill>
                  <a:srgbClr val="0070C0"/>
                </a:solidFill>
              </a:defRPr>
            </a:lvl1pPr>
            <a:lvl2pPr>
              <a:defRPr>
                <a:solidFill>
                  <a:srgbClr val="0070C0"/>
                </a:solidFill>
              </a:defRPr>
            </a:lvl2pPr>
            <a:lvl3pPr>
              <a:defRPr>
                <a:solidFill>
                  <a:srgbClr val="00B0F0"/>
                </a:solidFill>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0E472BB4-6515-4A7C-94D2-BCC4ACA95DBE}" type="datetimeFigureOut">
              <a:rPr lang="en-US"/>
              <a:pPr>
                <a:defRPr/>
              </a:pPr>
              <a:t>2/5/2013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2A2A5C-2619-4456-B74D-E2EBB09C0D9B}" type="slidenum">
              <a:rPr lang="en-US"/>
              <a:pPr>
                <a:defRPr/>
              </a:pPr>
              <a:t>‹#›</a:t>
            </a:fld>
            <a:endParaRPr lang="en-US"/>
          </a:p>
        </p:txBody>
      </p:sp>
    </p:spTree>
    <p:extLst>
      <p:ext uri="{BB962C8B-B14F-4D97-AF65-F5344CB8AC3E}">
        <p14:creationId xmlns:p14="http://schemas.microsoft.com/office/powerpoint/2010/main" val="1249931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9911D9B-E2B1-4ADC-B89F-652D7D559BE7}" type="datetimeFigureOut">
              <a:rPr lang="en-US"/>
              <a:pPr>
                <a:defRPr/>
              </a:pPr>
              <a:t>2/5/2013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F5F5F4-488C-456A-8C50-68A5E23E9C84}" type="slidenum">
              <a:rPr lang="en-US"/>
              <a:pPr>
                <a:defRPr/>
              </a:pPr>
              <a:t>‹#›</a:t>
            </a:fld>
            <a:endParaRPr lang="en-US"/>
          </a:p>
        </p:txBody>
      </p:sp>
    </p:spTree>
    <p:extLst>
      <p:ext uri="{BB962C8B-B14F-4D97-AF65-F5344CB8AC3E}">
        <p14:creationId xmlns:p14="http://schemas.microsoft.com/office/powerpoint/2010/main" val="2736598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5337452-5A9C-4FD8-8B66-961236EE2111}" type="datetimeFigureOut">
              <a:rPr lang="en-US"/>
              <a:pPr>
                <a:defRPr/>
              </a:pPr>
              <a:t>2/5/2013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E847E1B-71FA-4CA8-9179-B3B96A157045}" type="slidenum">
              <a:rPr lang="en-US"/>
              <a:pPr>
                <a:defRPr/>
              </a:pPr>
              <a:t>‹#›</a:t>
            </a:fld>
            <a:endParaRPr lang="en-US"/>
          </a:p>
        </p:txBody>
      </p:sp>
    </p:spTree>
    <p:extLst>
      <p:ext uri="{BB962C8B-B14F-4D97-AF65-F5344CB8AC3E}">
        <p14:creationId xmlns:p14="http://schemas.microsoft.com/office/powerpoint/2010/main" val="82020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4F3532F-DCAF-427C-8662-CB75A937A730}" type="datetimeFigureOut">
              <a:rPr lang="en-US"/>
              <a:pPr>
                <a:defRPr/>
              </a:pPr>
              <a:t>2/5/2013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C303093-CC86-46B2-B675-7F00CF5D366A}" type="slidenum">
              <a:rPr lang="en-US"/>
              <a:pPr>
                <a:defRPr/>
              </a:pPr>
              <a:t>‹#›</a:t>
            </a:fld>
            <a:endParaRPr lang="en-US"/>
          </a:p>
        </p:txBody>
      </p:sp>
    </p:spTree>
    <p:extLst>
      <p:ext uri="{BB962C8B-B14F-4D97-AF65-F5344CB8AC3E}">
        <p14:creationId xmlns:p14="http://schemas.microsoft.com/office/powerpoint/2010/main" val="2591807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B473D37-AD85-48C9-B3E7-F73FFBC1B839}" type="datetimeFigureOut">
              <a:rPr lang="en-US"/>
              <a:pPr>
                <a:defRPr/>
              </a:pPr>
              <a:t>2/5/2013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E420E22-5C2A-4701-9E17-9028B404297F}" type="slidenum">
              <a:rPr lang="en-US"/>
              <a:pPr>
                <a:defRPr/>
              </a:pPr>
              <a:t>‹#›</a:t>
            </a:fld>
            <a:endParaRPr lang="en-US"/>
          </a:p>
        </p:txBody>
      </p:sp>
    </p:spTree>
    <p:extLst>
      <p:ext uri="{BB962C8B-B14F-4D97-AF65-F5344CB8AC3E}">
        <p14:creationId xmlns:p14="http://schemas.microsoft.com/office/powerpoint/2010/main" val="1780946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8A38CE5-8FD7-45ED-8A8E-1DADDEADA557}" type="datetimeFigureOut">
              <a:rPr lang="en-US"/>
              <a:pPr>
                <a:defRPr/>
              </a:pPr>
              <a:t>2/5/2013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AA8491-18C3-46F1-BCF6-A455C085A0A2}" type="slidenum">
              <a:rPr lang="en-US"/>
              <a:pPr>
                <a:defRPr/>
              </a:pPr>
              <a:t>‹#›</a:t>
            </a:fld>
            <a:endParaRPr lang="en-US"/>
          </a:p>
        </p:txBody>
      </p:sp>
    </p:spTree>
    <p:extLst>
      <p:ext uri="{BB962C8B-B14F-4D97-AF65-F5344CB8AC3E}">
        <p14:creationId xmlns:p14="http://schemas.microsoft.com/office/powerpoint/2010/main" val="3312925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A52CD3-98FD-455D-BA02-8EAFC73E6054}" type="datetimeFigureOut">
              <a:rPr lang="en-US"/>
              <a:pPr>
                <a:defRPr/>
              </a:pPr>
              <a:t>2/5/2013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FA44E41-57DB-499E-891D-7E9024EB0A0C}" type="slidenum">
              <a:rPr lang="en-US"/>
              <a:pPr>
                <a:defRPr/>
              </a:pPr>
              <a:t>‹#›</a:t>
            </a:fld>
            <a:endParaRPr lang="en-US"/>
          </a:p>
        </p:txBody>
      </p:sp>
    </p:spTree>
    <p:extLst>
      <p:ext uri="{BB962C8B-B14F-4D97-AF65-F5344CB8AC3E}">
        <p14:creationId xmlns:p14="http://schemas.microsoft.com/office/powerpoint/2010/main" val="233133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4E7A3AC-E367-4F71-B266-DC4B9F2CFC77}" type="datetimeFigureOut">
              <a:rPr lang="en-US"/>
              <a:pPr>
                <a:defRPr/>
              </a:pPr>
              <a:t>2/5/2013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F55F020-C449-41FE-8BD3-3183519322A1}" type="slidenum">
              <a:rPr lang="en-US"/>
              <a:pPr>
                <a:defRPr/>
              </a:pPr>
              <a:t>‹#›</a:t>
            </a:fld>
            <a:endParaRPr lang="en-US"/>
          </a:p>
        </p:txBody>
      </p:sp>
    </p:spTree>
    <p:extLst>
      <p:ext uri="{BB962C8B-B14F-4D97-AF65-F5344CB8AC3E}">
        <p14:creationId xmlns:p14="http://schemas.microsoft.com/office/powerpoint/2010/main" val="56032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5523EBA-8E5C-4311-8B45-BBA1265D6A06}" type="datetimeFigureOut">
              <a:rPr lang="en-US"/>
              <a:pPr>
                <a:defRPr/>
              </a:pPr>
              <a:t>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43D0D4C-F779-4206-A76B-A52291A6A0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008000"/>
          </a:solidFill>
          <a:latin typeface="+mj-lt"/>
          <a:ea typeface="+mj-ea"/>
          <a:cs typeface="+mj-cs"/>
        </a:defRPr>
      </a:lvl1pPr>
      <a:lvl2pPr algn="ctr" rtl="0" eaLnBrk="0" fontAlgn="base" hangingPunct="0">
        <a:spcBef>
          <a:spcPct val="0"/>
        </a:spcBef>
        <a:spcAft>
          <a:spcPct val="0"/>
        </a:spcAft>
        <a:defRPr sz="4400">
          <a:solidFill>
            <a:srgbClr val="008000"/>
          </a:solidFill>
          <a:latin typeface="Calibri" pitchFamily="34" charset="0"/>
        </a:defRPr>
      </a:lvl2pPr>
      <a:lvl3pPr algn="ctr" rtl="0" eaLnBrk="0" fontAlgn="base" hangingPunct="0">
        <a:spcBef>
          <a:spcPct val="0"/>
        </a:spcBef>
        <a:spcAft>
          <a:spcPct val="0"/>
        </a:spcAft>
        <a:defRPr sz="4400">
          <a:solidFill>
            <a:srgbClr val="008000"/>
          </a:solidFill>
          <a:latin typeface="Calibri" pitchFamily="34" charset="0"/>
        </a:defRPr>
      </a:lvl3pPr>
      <a:lvl4pPr algn="ctr" rtl="0" eaLnBrk="0" fontAlgn="base" hangingPunct="0">
        <a:spcBef>
          <a:spcPct val="0"/>
        </a:spcBef>
        <a:spcAft>
          <a:spcPct val="0"/>
        </a:spcAft>
        <a:defRPr sz="4400">
          <a:solidFill>
            <a:srgbClr val="008000"/>
          </a:solidFill>
          <a:latin typeface="Calibri" pitchFamily="34" charset="0"/>
        </a:defRPr>
      </a:lvl4pPr>
      <a:lvl5pPr algn="ctr" rtl="0" eaLnBrk="0" fontAlgn="base" hangingPunct="0">
        <a:spcBef>
          <a:spcPct val="0"/>
        </a:spcBef>
        <a:spcAft>
          <a:spcPct val="0"/>
        </a:spcAft>
        <a:defRPr sz="4400">
          <a:solidFill>
            <a:srgbClr val="008000"/>
          </a:solidFill>
          <a:latin typeface="Calibri" pitchFamily="34" charset="0"/>
        </a:defRPr>
      </a:lvl5pPr>
      <a:lvl6pPr marL="457200" algn="ctr" rtl="0" fontAlgn="base">
        <a:spcBef>
          <a:spcPct val="0"/>
        </a:spcBef>
        <a:spcAft>
          <a:spcPct val="0"/>
        </a:spcAft>
        <a:defRPr sz="4400">
          <a:solidFill>
            <a:srgbClr val="008000"/>
          </a:solidFill>
          <a:latin typeface="Calibri" pitchFamily="34" charset="0"/>
        </a:defRPr>
      </a:lvl6pPr>
      <a:lvl7pPr marL="914400" algn="ctr" rtl="0" fontAlgn="base">
        <a:spcBef>
          <a:spcPct val="0"/>
        </a:spcBef>
        <a:spcAft>
          <a:spcPct val="0"/>
        </a:spcAft>
        <a:defRPr sz="4400">
          <a:solidFill>
            <a:srgbClr val="008000"/>
          </a:solidFill>
          <a:latin typeface="Calibri" pitchFamily="34" charset="0"/>
        </a:defRPr>
      </a:lvl7pPr>
      <a:lvl8pPr marL="1371600" algn="ctr" rtl="0" fontAlgn="base">
        <a:spcBef>
          <a:spcPct val="0"/>
        </a:spcBef>
        <a:spcAft>
          <a:spcPct val="0"/>
        </a:spcAft>
        <a:defRPr sz="4400">
          <a:solidFill>
            <a:srgbClr val="008000"/>
          </a:solidFill>
          <a:latin typeface="Calibri" pitchFamily="34" charset="0"/>
        </a:defRPr>
      </a:lvl8pPr>
      <a:lvl9pPr marL="1828800" algn="ctr" rtl="0" fontAlgn="base">
        <a:spcBef>
          <a:spcPct val="0"/>
        </a:spcBef>
        <a:spcAft>
          <a:spcPct val="0"/>
        </a:spcAft>
        <a:defRPr sz="4400">
          <a:solidFill>
            <a:srgbClr val="008000"/>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rgbClr val="22229E"/>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bg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7.xml"/><Relationship Id="rId7" Type="http://schemas.openxmlformats.org/officeDocument/2006/relationships/oleObject" Target="../embeddings/oleObject3.bin"/><Relationship Id="rId2" Type="http://schemas.openxmlformats.org/officeDocument/2006/relationships/tags" Target="../tags/tag16.xml"/><Relationship Id="rId1" Type="http://schemas.openxmlformats.org/officeDocument/2006/relationships/vmlDrawing" Target="../drawings/vmlDrawing3.vml"/><Relationship Id="rId6" Type="http://schemas.openxmlformats.org/officeDocument/2006/relationships/notesSlide" Target="../notesSlides/notesSlide11.xml"/><Relationship Id="rId5" Type="http://schemas.openxmlformats.org/officeDocument/2006/relationships/slideLayout" Target="../slideLayouts/slideLayout12.xml"/><Relationship Id="rId4" Type="http://schemas.openxmlformats.org/officeDocument/2006/relationships/tags" Target="../tags/tag18.xml"/></Relationships>
</file>

<file path=ppt/slides/_rels/slide12.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20.xml"/><Relationship Id="rId7" Type="http://schemas.openxmlformats.org/officeDocument/2006/relationships/oleObject" Target="../embeddings/oleObject4.bin"/><Relationship Id="rId2" Type="http://schemas.openxmlformats.org/officeDocument/2006/relationships/tags" Target="../tags/tag19.xml"/><Relationship Id="rId1" Type="http://schemas.openxmlformats.org/officeDocument/2006/relationships/vmlDrawing" Target="../drawings/vmlDrawing4.vml"/><Relationship Id="rId6" Type="http://schemas.openxmlformats.org/officeDocument/2006/relationships/notesSlide" Target="../notesSlides/notesSlide12.xml"/><Relationship Id="rId5" Type="http://schemas.openxmlformats.org/officeDocument/2006/relationships/slideLayout" Target="../slideLayouts/slideLayout12.xml"/><Relationship Id="rId4" Type="http://schemas.openxmlformats.org/officeDocument/2006/relationships/tags" Target="../tags/tag2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image" Target="../media/image10.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ags" Target="../tags/tag24.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tags" Target="../tags/tag2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6.xml"/><Relationship Id="rId1" Type="http://schemas.openxmlformats.org/officeDocument/2006/relationships/tags" Target="../tags/tag2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6.xml"/><Relationship Id="rId1" Type="http://schemas.openxmlformats.org/officeDocument/2006/relationships/tags" Target="../tags/tag2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tags" Target="../tags/tag2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ags" Target="../tags/tag29.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0.xml"/><Relationship Id="rId7" Type="http://schemas.openxmlformats.org/officeDocument/2006/relationships/oleObject" Target="../embeddings/oleObject1.bin"/><Relationship Id="rId2" Type="http://schemas.openxmlformats.org/officeDocument/2006/relationships/tags" Target="../tags/tag9.xml"/><Relationship Id="rId1" Type="http://schemas.openxmlformats.org/officeDocument/2006/relationships/vmlDrawing" Target="../drawings/vmlDrawing1.vml"/><Relationship Id="rId6" Type="http://schemas.openxmlformats.org/officeDocument/2006/relationships/notesSlide" Target="../notesSlides/notesSlide8.xml"/><Relationship Id="rId5" Type="http://schemas.openxmlformats.org/officeDocument/2006/relationships/slideLayout" Target="../slideLayouts/slideLayout12.xml"/><Relationship Id="rId4" Type="http://schemas.openxmlformats.org/officeDocument/2006/relationships/tags" Target="../tags/tag11.xml"/></Relationships>
</file>

<file path=ppt/slides/_rels/slide9.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tags" Target="../tags/tag13.xml"/><Relationship Id="rId7" Type="http://schemas.openxmlformats.org/officeDocument/2006/relationships/oleObject" Target="../embeddings/oleObject2.bin"/><Relationship Id="rId2" Type="http://schemas.openxmlformats.org/officeDocument/2006/relationships/tags" Target="../tags/tag12.xml"/><Relationship Id="rId1" Type="http://schemas.openxmlformats.org/officeDocument/2006/relationships/vmlDrawing" Target="../drawings/vmlDrawing2.vml"/><Relationship Id="rId6" Type="http://schemas.openxmlformats.org/officeDocument/2006/relationships/notesSlide" Target="../notesSlides/notesSlide9.xml"/><Relationship Id="rId5" Type="http://schemas.openxmlformats.org/officeDocument/2006/relationships/slideLayout" Target="../slideLayouts/slideLayout12.xml"/><Relationship Id="rId4" Type="http://schemas.openxmlformats.org/officeDocument/2006/relationships/tags" Target="../tags/tag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p:txBody>
          <a:bodyPr/>
          <a:lstStyle/>
          <a:p>
            <a:r>
              <a:rPr lang="en-US" dirty="0" smtClean="0"/>
              <a:t>Physics 1161: Lecture 8</a:t>
            </a:r>
            <a:br>
              <a:rPr lang="en-US" dirty="0" smtClean="0"/>
            </a:br>
            <a:r>
              <a:rPr lang="en-US" dirty="0" smtClean="0"/>
              <a:t/>
            </a:r>
            <a:br>
              <a:rPr lang="en-US" dirty="0" smtClean="0"/>
            </a:br>
            <a:r>
              <a:rPr lang="en-US" dirty="0" smtClean="0"/>
              <a:t>Kirchhoff’s Laws</a:t>
            </a:r>
            <a:br>
              <a:rPr lang="en-US" dirty="0" smtClean="0"/>
            </a:br>
            <a:r>
              <a:rPr lang="en-US" dirty="0" smtClean="0"/>
              <a:t/>
            </a:r>
            <a:br>
              <a:rPr lang="en-US" dirty="0" smtClean="0"/>
            </a:br>
            <a:r>
              <a:rPr lang="en-US" dirty="0" smtClean="0"/>
              <a:t/>
            </a:r>
            <a:br>
              <a:rPr lang="en-US" dirty="0" smtClean="0"/>
            </a:br>
            <a:endParaRPr lang="en-US" dirty="0" smtClean="0"/>
          </a:p>
        </p:txBody>
      </p:sp>
      <p:sp>
        <p:nvSpPr>
          <p:cNvPr id="4" name="Subtitle 3"/>
          <p:cNvSpPr>
            <a:spLocks noGrp="1"/>
          </p:cNvSpPr>
          <p:nvPr>
            <p:ph type="subTitle" idx="1"/>
          </p:nvPr>
        </p:nvSpPr>
        <p:spPr/>
        <p:txBody>
          <a:bodyPr/>
          <a:lstStyle/>
          <a:p>
            <a:pPr>
              <a:defRPr/>
            </a:pPr>
            <a:endParaRPr lang="en-US"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07950" y="0"/>
            <a:ext cx="7772400" cy="1143000"/>
          </a:xfrm>
        </p:spPr>
        <p:txBody>
          <a:bodyPr/>
          <a:lstStyle/>
          <a:p>
            <a:pPr eaLnBrk="1" hangingPunct="1"/>
            <a:r>
              <a:rPr lang="en-US" dirty="0" smtClean="0">
                <a:solidFill>
                  <a:schemeClr val="tx2"/>
                </a:solidFill>
              </a:rPr>
              <a:t>Checkpoint 1</a:t>
            </a:r>
          </a:p>
        </p:txBody>
      </p:sp>
      <p:sp>
        <p:nvSpPr>
          <p:cNvPr id="13334" name="Text Box 57"/>
          <p:cNvSpPr txBox="1">
            <a:spLocks noChangeArrowheads="1"/>
          </p:cNvSpPr>
          <p:nvPr/>
        </p:nvSpPr>
        <p:spPr bwMode="auto">
          <a:xfrm>
            <a:off x="685800" y="2362200"/>
            <a:ext cx="4495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solidFill>
                  <a:schemeClr val="tx2"/>
                </a:solidFill>
                <a:latin typeface="Times New Roman" pitchFamily="18" charset="0"/>
              </a:rPr>
              <a:t>1) I</a:t>
            </a:r>
            <a:r>
              <a:rPr lang="en-US" sz="2000" baseline="-25000">
                <a:solidFill>
                  <a:schemeClr val="tx2"/>
                </a:solidFill>
                <a:latin typeface="Times New Roman" pitchFamily="18" charset="0"/>
              </a:rPr>
              <a:t>1</a:t>
            </a:r>
            <a:r>
              <a:rPr lang="en-US" sz="2000">
                <a:solidFill>
                  <a:schemeClr val="tx2"/>
                </a:solidFill>
                <a:latin typeface="Times New Roman" pitchFamily="18" charset="0"/>
              </a:rPr>
              <a:t> = 0.5 A   2) I</a:t>
            </a:r>
            <a:r>
              <a:rPr lang="en-US" sz="2000" baseline="-25000">
                <a:solidFill>
                  <a:schemeClr val="tx2"/>
                </a:solidFill>
                <a:latin typeface="Times New Roman" pitchFamily="18" charset="0"/>
              </a:rPr>
              <a:t>1</a:t>
            </a:r>
            <a:r>
              <a:rPr lang="en-US" sz="2000">
                <a:solidFill>
                  <a:schemeClr val="tx2"/>
                </a:solidFill>
                <a:latin typeface="Times New Roman" pitchFamily="18" charset="0"/>
              </a:rPr>
              <a:t> = 1.0 A    3) I</a:t>
            </a:r>
            <a:r>
              <a:rPr lang="en-US" sz="2000" baseline="-25000">
                <a:solidFill>
                  <a:schemeClr val="tx2"/>
                </a:solidFill>
                <a:latin typeface="Times New Roman" pitchFamily="18" charset="0"/>
              </a:rPr>
              <a:t>1</a:t>
            </a:r>
            <a:r>
              <a:rPr lang="en-US" sz="2000">
                <a:solidFill>
                  <a:schemeClr val="tx2"/>
                </a:solidFill>
                <a:latin typeface="Times New Roman" pitchFamily="18" charset="0"/>
              </a:rPr>
              <a:t> = 1.5 A</a:t>
            </a:r>
            <a:r>
              <a:rPr lang="en-US" sz="2000">
                <a:latin typeface="Times New Roman" pitchFamily="18" charset="0"/>
              </a:rPr>
              <a:t> </a:t>
            </a:r>
          </a:p>
        </p:txBody>
      </p:sp>
      <p:sp>
        <p:nvSpPr>
          <p:cNvPr id="15386" name="Rectangle 61"/>
          <p:cNvSpPr>
            <a:spLocks noChangeArrowheads="1"/>
          </p:cNvSpPr>
          <p:nvPr/>
        </p:nvSpPr>
        <p:spPr bwMode="auto">
          <a:xfrm>
            <a:off x="8077200" y="3124200"/>
            <a:ext cx="685800" cy="457200"/>
          </a:xfrm>
          <a:prstGeom prst="rect">
            <a:avLst/>
          </a:prstGeom>
          <a:solidFill>
            <a:schemeClr val="bg1">
              <a:lumMod val="75000"/>
            </a:schemeClr>
          </a:solidFill>
          <a:ln w="9525">
            <a:noFill/>
            <a:miter lim="800000"/>
            <a:headEnd/>
            <a:tailEnd/>
          </a:ln>
        </p:spPr>
        <p:txBody>
          <a:bodyPr wrap="none" anchor="ctr"/>
          <a:lstStyle/>
          <a:p>
            <a:pPr fontAlgn="auto">
              <a:spcBef>
                <a:spcPts val="0"/>
              </a:spcBef>
              <a:spcAft>
                <a:spcPts val="0"/>
              </a:spcAft>
              <a:defRPr/>
            </a:pPr>
            <a:endParaRPr lang="en-US">
              <a:latin typeface="+mn-lt"/>
              <a:cs typeface="+mn-cs"/>
            </a:endParaRPr>
          </a:p>
        </p:txBody>
      </p:sp>
      <p:sp>
        <p:nvSpPr>
          <p:cNvPr id="75844" name="Text Box 68"/>
          <p:cNvSpPr txBox="1">
            <a:spLocks noChangeArrowheads="1"/>
          </p:cNvSpPr>
          <p:nvPr/>
        </p:nvSpPr>
        <p:spPr bwMode="auto">
          <a:xfrm>
            <a:off x="762000" y="3200400"/>
            <a:ext cx="4267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dirty="0" smtClean="0">
                <a:latin typeface="+mj-lt"/>
              </a:rPr>
              <a:t>E</a:t>
            </a:r>
            <a:r>
              <a:rPr lang="en-US" sz="2000" baseline="-25000" dirty="0" smtClean="0">
                <a:latin typeface="+mj-lt"/>
              </a:rPr>
              <a:t>1</a:t>
            </a:r>
            <a:r>
              <a:rPr lang="en-US" dirty="0" smtClean="0">
                <a:latin typeface="Calibri" pitchFamily="34" charset="0"/>
              </a:rPr>
              <a:t> </a:t>
            </a:r>
            <a:r>
              <a:rPr lang="en-US" dirty="0">
                <a:latin typeface="Times New Roman" pitchFamily="18" charset="0"/>
              </a:rPr>
              <a:t>- </a:t>
            </a:r>
            <a:r>
              <a:rPr lang="en-US" dirty="0" smtClean="0">
                <a:latin typeface="Times New Roman" pitchFamily="18" charset="0"/>
              </a:rPr>
              <a:t>I</a:t>
            </a:r>
            <a:r>
              <a:rPr lang="en-US" baseline="-25000" dirty="0" smtClean="0">
                <a:latin typeface="Times New Roman" pitchFamily="18" charset="0"/>
              </a:rPr>
              <a:t>1</a:t>
            </a:r>
            <a:r>
              <a:rPr lang="en-US" dirty="0" smtClean="0">
                <a:latin typeface="Times New Roman" pitchFamily="18" charset="0"/>
              </a:rPr>
              <a:t>R</a:t>
            </a:r>
            <a:r>
              <a:rPr lang="en-US" baseline="-25000" dirty="0" smtClean="0">
                <a:latin typeface="Times New Roman" pitchFamily="18" charset="0"/>
              </a:rPr>
              <a:t>1</a:t>
            </a:r>
            <a:r>
              <a:rPr lang="en-US" dirty="0" smtClean="0">
                <a:latin typeface="Times New Roman" pitchFamily="18" charset="0"/>
              </a:rPr>
              <a:t> </a:t>
            </a:r>
            <a:r>
              <a:rPr lang="en-US" dirty="0">
                <a:latin typeface="Times New Roman" pitchFamily="18" charset="0"/>
              </a:rPr>
              <a:t>= 0</a:t>
            </a:r>
            <a:endParaRPr lang="en-US" baseline="-25000" dirty="0">
              <a:latin typeface="Times New Roman" pitchFamily="18" charset="0"/>
            </a:endParaRPr>
          </a:p>
        </p:txBody>
      </p:sp>
      <p:sp>
        <p:nvSpPr>
          <p:cNvPr id="75845" name="Oval 69"/>
          <p:cNvSpPr>
            <a:spLocks noChangeArrowheads="1"/>
          </p:cNvSpPr>
          <p:nvPr/>
        </p:nvSpPr>
        <p:spPr bwMode="auto">
          <a:xfrm>
            <a:off x="2101850" y="2271713"/>
            <a:ext cx="1524000" cy="609600"/>
          </a:xfrm>
          <a:prstGeom prst="ellipse">
            <a:avLst/>
          </a:prstGeom>
          <a:noFill/>
          <a:ln w="38100">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3344" name="Text Box 74"/>
          <p:cNvSpPr txBox="1">
            <a:spLocks noChangeArrowheads="1"/>
          </p:cNvSpPr>
          <p:nvPr/>
        </p:nvSpPr>
        <p:spPr bwMode="auto">
          <a:xfrm>
            <a:off x="685800" y="1295400"/>
            <a:ext cx="5019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dirty="0">
                <a:latin typeface="Times New Roman" pitchFamily="18" charset="0"/>
              </a:rPr>
              <a:t>Calculate the current through resistor 1.</a:t>
            </a:r>
          </a:p>
        </p:txBody>
      </p:sp>
      <p:sp>
        <p:nvSpPr>
          <p:cNvPr id="75852" name="Rectangle 76"/>
          <p:cNvSpPr>
            <a:spLocks noChangeArrowheads="1"/>
          </p:cNvSpPr>
          <p:nvPr/>
        </p:nvSpPr>
        <p:spPr bwMode="auto">
          <a:xfrm>
            <a:off x="2455863" y="3171825"/>
            <a:ext cx="200728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sz="2000" dirty="0">
                <a:latin typeface="Calibri" pitchFamily="34" charset="0"/>
                <a:sym typeface="Symbol" pitchFamily="18" charset="2"/>
              </a:rPr>
              <a:t> </a:t>
            </a:r>
            <a:r>
              <a:rPr lang="en-US" sz="2000" dirty="0">
                <a:latin typeface="Calibri" pitchFamily="34" charset="0"/>
              </a:rPr>
              <a:t>I</a:t>
            </a:r>
            <a:r>
              <a:rPr lang="en-US" sz="2000" baseline="-25000" dirty="0">
                <a:latin typeface="Calibri" pitchFamily="34" charset="0"/>
              </a:rPr>
              <a:t>1</a:t>
            </a:r>
            <a:r>
              <a:rPr lang="en-US" sz="2000" dirty="0">
                <a:latin typeface="Calibri" pitchFamily="34" charset="0"/>
              </a:rPr>
              <a:t> = E</a:t>
            </a:r>
            <a:r>
              <a:rPr lang="en-US" sz="2000" baseline="-25000" dirty="0">
                <a:latin typeface="Calibri" pitchFamily="34" charset="0"/>
              </a:rPr>
              <a:t>1</a:t>
            </a:r>
            <a:r>
              <a:rPr lang="en-US" sz="2000" dirty="0">
                <a:latin typeface="Calibri" pitchFamily="34" charset="0"/>
              </a:rPr>
              <a:t> /</a:t>
            </a:r>
            <a:r>
              <a:rPr lang="en-US" sz="2000" dirty="0" smtClean="0">
                <a:latin typeface="Calibri" pitchFamily="34" charset="0"/>
              </a:rPr>
              <a:t>R</a:t>
            </a:r>
            <a:r>
              <a:rPr lang="en-US" sz="2000" baseline="-25000" dirty="0" smtClean="0">
                <a:latin typeface="Calibri" pitchFamily="34" charset="0"/>
              </a:rPr>
              <a:t>1</a:t>
            </a:r>
            <a:r>
              <a:rPr lang="en-US" sz="2000" dirty="0" smtClean="0">
                <a:latin typeface="Calibri" pitchFamily="34" charset="0"/>
              </a:rPr>
              <a:t> </a:t>
            </a:r>
            <a:r>
              <a:rPr lang="en-US" sz="2000" dirty="0">
                <a:latin typeface="Calibri" pitchFamily="34" charset="0"/>
              </a:rPr>
              <a:t>= 1A</a:t>
            </a:r>
          </a:p>
        </p:txBody>
      </p:sp>
      <p:pic>
        <p:nvPicPr>
          <p:cNvPr id="13361" name="Picture 4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3206" y="1866900"/>
            <a:ext cx="2438400" cy="260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5836" name="AutoShape 60"/>
          <p:cNvSpPr>
            <a:spLocks noChangeArrowheads="1"/>
          </p:cNvSpPr>
          <p:nvPr/>
        </p:nvSpPr>
        <p:spPr bwMode="auto">
          <a:xfrm>
            <a:off x="6121138" y="2382951"/>
            <a:ext cx="1782536" cy="1336902"/>
          </a:xfrm>
          <a:prstGeom prst="roundRect">
            <a:avLst>
              <a:gd name="adj" fmla="val 16667"/>
            </a:avLst>
          </a:prstGeom>
          <a:noFill/>
          <a:ln w="1905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75838" name="Line 62"/>
          <p:cNvSpPr>
            <a:spLocks noChangeShapeType="1"/>
          </p:cNvSpPr>
          <p:nvPr/>
        </p:nvSpPr>
        <p:spPr bwMode="auto">
          <a:xfrm flipH="1">
            <a:off x="7162800" y="3719853"/>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5839" name="Line 63"/>
          <p:cNvSpPr>
            <a:spLocks noChangeShapeType="1"/>
          </p:cNvSpPr>
          <p:nvPr/>
        </p:nvSpPr>
        <p:spPr bwMode="auto">
          <a:xfrm rot="5400000" flipH="1">
            <a:off x="6006838" y="2933700"/>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5840" name="Line 64"/>
          <p:cNvSpPr>
            <a:spLocks noChangeShapeType="1"/>
          </p:cNvSpPr>
          <p:nvPr/>
        </p:nvSpPr>
        <p:spPr bwMode="auto">
          <a:xfrm rot="10800000" flipH="1">
            <a:off x="6934200" y="2376148"/>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5841" name="Line 65"/>
          <p:cNvSpPr>
            <a:spLocks noChangeShapeType="1"/>
          </p:cNvSpPr>
          <p:nvPr/>
        </p:nvSpPr>
        <p:spPr bwMode="auto">
          <a:xfrm rot="16200000" flipH="1">
            <a:off x="7789374" y="3238500"/>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512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3975667"/>
            <a:ext cx="3505200" cy="262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5845"/>
                                        </p:tgtEl>
                                        <p:attrNameLst>
                                          <p:attrName>style.visibility</p:attrName>
                                        </p:attrNameLst>
                                      </p:cBhvr>
                                      <p:to>
                                        <p:strVal val="visible"/>
                                      </p:to>
                                    </p:set>
                                    <p:anim calcmode="lin" valueType="num">
                                      <p:cBhvr additive="base">
                                        <p:cTn id="7" dur="500" fill="hold"/>
                                        <p:tgtEl>
                                          <p:spTgt spid="75845"/>
                                        </p:tgtEl>
                                        <p:attrNameLst>
                                          <p:attrName>ppt_x</p:attrName>
                                        </p:attrNameLst>
                                      </p:cBhvr>
                                      <p:tavLst>
                                        <p:tav tm="0">
                                          <p:val>
                                            <p:strVal val="0-#ppt_w/2"/>
                                          </p:val>
                                        </p:tav>
                                        <p:tav tm="100000">
                                          <p:val>
                                            <p:strVal val="#ppt_x"/>
                                          </p:val>
                                        </p:tav>
                                      </p:tavLst>
                                    </p:anim>
                                    <p:anim calcmode="lin" valueType="num">
                                      <p:cBhvr additive="base">
                                        <p:cTn id="8" dur="500" fill="hold"/>
                                        <p:tgtEl>
                                          <p:spTgt spid="7584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75836"/>
                                        </p:tgtEl>
                                        <p:attrNameLst>
                                          <p:attrName>style.visibility</p:attrName>
                                        </p:attrNameLst>
                                      </p:cBhvr>
                                      <p:to>
                                        <p:strVal val="visible"/>
                                      </p:to>
                                    </p:set>
                                    <p:animEffect transition="in" filter="dissolve">
                                      <p:cBhvr>
                                        <p:cTn id="13" dur="500"/>
                                        <p:tgtEl>
                                          <p:spTgt spid="75836"/>
                                        </p:tgtEl>
                                      </p:cBhvr>
                                    </p:animEffect>
                                  </p:childTnLst>
                                </p:cTn>
                              </p:par>
                            </p:childTnLst>
                          </p:cTn>
                        </p:par>
                        <p:par>
                          <p:cTn id="14" fill="hold" nodeType="afterGroup">
                            <p:stCondLst>
                              <p:cond delay="500"/>
                            </p:stCondLst>
                            <p:childTnLst>
                              <p:par>
                                <p:cTn id="15" presetID="1" presetClass="entr" presetSubtype="0" fill="hold" grpId="0" nodeType="afterEffect">
                                  <p:stCondLst>
                                    <p:cond delay="0"/>
                                  </p:stCondLst>
                                  <p:childTnLst>
                                    <p:set>
                                      <p:cBhvr>
                                        <p:cTn id="16" dur="1" fill="hold">
                                          <p:stCondLst>
                                            <p:cond delay="499"/>
                                          </p:stCondLst>
                                        </p:cTn>
                                        <p:tgtEl>
                                          <p:spTgt spid="75838"/>
                                        </p:tgtEl>
                                        <p:attrNameLst>
                                          <p:attrName>style.visibility</p:attrName>
                                        </p:attrNameLst>
                                      </p:cBhvr>
                                      <p:to>
                                        <p:strVal val="visible"/>
                                      </p:to>
                                    </p:set>
                                  </p:childTnLst>
                                </p:cTn>
                              </p:par>
                            </p:childTnLst>
                          </p:cTn>
                        </p:par>
                        <p:par>
                          <p:cTn id="17" fill="hold" nodeType="afterGroup">
                            <p:stCondLst>
                              <p:cond delay="1000"/>
                            </p:stCondLst>
                            <p:childTnLst>
                              <p:par>
                                <p:cTn id="18" presetID="1" presetClass="entr" presetSubtype="0" fill="hold" grpId="0" nodeType="afterEffect">
                                  <p:stCondLst>
                                    <p:cond delay="0"/>
                                  </p:stCondLst>
                                  <p:childTnLst>
                                    <p:set>
                                      <p:cBhvr>
                                        <p:cTn id="19" dur="1" fill="hold">
                                          <p:stCondLst>
                                            <p:cond delay="499"/>
                                          </p:stCondLst>
                                        </p:cTn>
                                        <p:tgtEl>
                                          <p:spTgt spid="75839"/>
                                        </p:tgtEl>
                                        <p:attrNameLst>
                                          <p:attrName>style.visibility</p:attrName>
                                        </p:attrNameLst>
                                      </p:cBhvr>
                                      <p:to>
                                        <p:strVal val="visible"/>
                                      </p:to>
                                    </p:set>
                                  </p:childTnLst>
                                </p:cTn>
                              </p:par>
                            </p:childTnLst>
                          </p:cTn>
                        </p:par>
                        <p:par>
                          <p:cTn id="20" fill="hold" nodeType="afterGroup">
                            <p:stCondLst>
                              <p:cond delay="1500"/>
                            </p:stCondLst>
                            <p:childTnLst>
                              <p:par>
                                <p:cTn id="21" presetID="1" presetClass="entr" presetSubtype="0" fill="hold" grpId="0" nodeType="afterEffect">
                                  <p:stCondLst>
                                    <p:cond delay="0"/>
                                  </p:stCondLst>
                                  <p:childTnLst>
                                    <p:set>
                                      <p:cBhvr>
                                        <p:cTn id="22" dur="1" fill="hold">
                                          <p:stCondLst>
                                            <p:cond delay="499"/>
                                          </p:stCondLst>
                                        </p:cTn>
                                        <p:tgtEl>
                                          <p:spTgt spid="75840"/>
                                        </p:tgtEl>
                                        <p:attrNameLst>
                                          <p:attrName>style.visibility</p:attrName>
                                        </p:attrNameLst>
                                      </p:cBhvr>
                                      <p:to>
                                        <p:strVal val="visible"/>
                                      </p:to>
                                    </p:set>
                                  </p:childTnLst>
                                </p:cTn>
                              </p:par>
                            </p:childTnLst>
                          </p:cTn>
                        </p:par>
                        <p:par>
                          <p:cTn id="23" fill="hold" nodeType="afterGroup">
                            <p:stCondLst>
                              <p:cond delay="2000"/>
                            </p:stCondLst>
                            <p:childTnLst>
                              <p:par>
                                <p:cTn id="24" presetID="1" presetClass="entr" presetSubtype="0" fill="hold" grpId="0" nodeType="afterEffect">
                                  <p:stCondLst>
                                    <p:cond delay="0"/>
                                  </p:stCondLst>
                                  <p:childTnLst>
                                    <p:set>
                                      <p:cBhvr>
                                        <p:cTn id="25" dur="1" fill="hold">
                                          <p:stCondLst>
                                            <p:cond delay="499"/>
                                          </p:stCondLst>
                                        </p:cTn>
                                        <p:tgtEl>
                                          <p:spTgt spid="75841"/>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75844"/>
                                        </p:tgtEl>
                                        <p:attrNameLst>
                                          <p:attrName>style.visibility</p:attrName>
                                        </p:attrNameLst>
                                      </p:cBhvr>
                                      <p:to>
                                        <p:strVal val="visible"/>
                                      </p:to>
                                    </p:set>
                                    <p:animEffect transition="in" filter="wipe(left)">
                                      <p:cBhvr>
                                        <p:cTn id="30" dur="500"/>
                                        <p:tgtEl>
                                          <p:spTgt spid="7584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75852"/>
                                        </p:tgtEl>
                                        <p:attrNameLst>
                                          <p:attrName>style.visibility</p:attrName>
                                        </p:attrNameLst>
                                      </p:cBhvr>
                                      <p:to>
                                        <p:strVal val="visible"/>
                                      </p:to>
                                    </p:set>
                                    <p:animEffect transition="in" filter="wipe(left)">
                                      <p:cBhvr>
                                        <p:cTn id="35" dur="500"/>
                                        <p:tgtEl>
                                          <p:spTgt spid="758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844" grpId="0" autoUpdateAnimBg="0"/>
      <p:bldP spid="75845" grpId="0" animBg="1"/>
      <p:bldP spid="75852" grpId="0"/>
      <p:bldP spid="75836" grpId="0" animBg="1"/>
      <p:bldP spid="75838" grpId="0" animBg="1"/>
      <p:bldP spid="75839" grpId="0" animBg="1"/>
      <p:bldP spid="75840" grpId="0" animBg="1"/>
      <p:bldP spid="7584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p:txBody>
          <a:bodyPr rtlCol="0">
            <a:normAutofit fontScale="90000"/>
          </a:bodyPr>
          <a:lstStyle/>
          <a:p>
            <a:pPr algn="l" eaLnBrk="1" fontAlgn="auto" hangingPunct="1">
              <a:spcBef>
                <a:spcPct val="50000"/>
              </a:spcBef>
              <a:spcAft>
                <a:spcPts val="0"/>
              </a:spcAft>
              <a:defRPr/>
            </a:pPr>
            <a:r>
              <a:rPr lang="en-US" dirty="0" smtClean="0">
                <a:latin typeface="+mn-lt"/>
              </a:rPr>
              <a:t>How would I</a:t>
            </a:r>
            <a:r>
              <a:rPr lang="en-US" baseline="-25000" dirty="0" smtClean="0">
                <a:latin typeface="+mn-lt"/>
              </a:rPr>
              <a:t>1</a:t>
            </a:r>
            <a:r>
              <a:rPr lang="en-US" dirty="0" smtClean="0">
                <a:latin typeface="+mn-lt"/>
              </a:rPr>
              <a:t> change if the switch was opened?</a:t>
            </a:r>
            <a:endParaRPr lang="en-US" dirty="0">
              <a:latin typeface="+mn-lt"/>
            </a:endParaRP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4059319410"/>
              </p:ext>
            </p:extLst>
          </p:nvPr>
        </p:nvGraphicFramePr>
        <p:xfrm>
          <a:off x="6019800" y="3351213"/>
          <a:ext cx="3060700" cy="3443287"/>
        </p:xfrm>
        <a:graphic>
          <a:graphicData uri="http://schemas.openxmlformats.org/presentationml/2006/ole">
            <mc:AlternateContent xmlns:mc="http://schemas.openxmlformats.org/markup-compatibility/2006">
              <mc:Choice xmlns:v="urn:schemas-microsoft-com:vml" Requires="v">
                <p:oleObj spid="_x0000_s3142"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srcRect/>
                      <a:stretch>
                        <a:fillRect/>
                      </a:stretch>
                    </p:blipFill>
                    <p:spPr bwMode="auto">
                      <a:xfrm>
                        <a:off x="6019800" y="3351213"/>
                        <a:ext cx="3060700" cy="3443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076" name="Group 4"/>
          <p:cNvGrpSpPr>
            <a:grpSpLocks/>
          </p:cNvGrpSpPr>
          <p:nvPr/>
        </p:nvGrpSpPr>
        <p:grpSpPr bwMode="auto">
          <a:xfrm>
            <a:off x="5410200" y="685800"/>
            <a:ext cx="2743200" cy="2936875"/>
            <a:chOff x="6096000" y="1447800"/>
            <a:chExt cx="2743200" cy="2936875"/>
          </a:xfrm>
        </p:grpSpPr>
        <p:sp>
          <p:nvSpPr>
            <p:cNvPr id="3078" name="Line 33"/>
            <p:cNvSpPr>
              <a:spLocks noChangeShapeType="1"/>
            </p:cNvSpPr>
            <p:nvPr/>
          </p:nvSpPr>
          <p:spPr bwMode="auto">
            <a:xfrm>
              <a:off x="7086600" y="28194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079" name="Group 62"/>
            <p:cNvGrpSpPr>
              <a:grpSpLocks/>
            </p:cNvGrpSpPr>
            <p:nvPr/>
          </p:nvGrpSpPr>
          <p:grpSpPr bwMode="auto">
            <a:xfrm>
              <a:off x="6096000" y="1447800"/>
              <a:ext cx="2743200" cy="2936875"/>
              <a:chOff x="6096000" y="1295400"/>
              <a:chExt cx="2743200" cy="2936875"/>
            </a:xfrm>
          </p:grpSpPr>
          <p:grpSp>
            <p:nvGrpSpPr>
              <p:cNvPr id="3080" name="Group 56"/>
              <p:cNvGrpSpPr>
                <a:grpSpLocks/>
              </p:cNvGrpSpPr>
              <p:nvPr/>
            </p:nvGrpSpPr>
            <p:grpSpPr bwMode="auto">
              <a:xfrm>
                <a:off x="6781800" y="3352800"/>
                <a:ext cx="1600200" cy="879475"/>
                <a:chOff x="6781800" y="3352800"/>
                <a:chExt cx="1600200" cy="879475"/>
              </a:xfrm>
            </p:grpSpPr>
            <p:grpSp>
              <p:nvGrpSpPr>
                <p:cNvPr id="3116" name="Group 7"/>
                <p:cNvGrpSpPr>
                  <a:grpSpLocks/>
                </p:cNvGrpSpPr>
                <p:nvPr/>
              </p:nvGrpSpPr>
              <p:grpSpPr bwMode="auto">
                <a:xfrm rot="-5400000">
                  <a:off x="7281863" y="3656012"/>
                  <a:ext cx="508000" cy="136525"/>
                  <a:chOff x="1060" y="360"/>
                  <a:chExt cx="284" cy="76"/>
                </a:xfrm>
              </p:grpSpPr>
              <p:sp>
                <p:nvSpPr>
                  <p:cNvPr id="3120" name="Rectangle 8"/>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3121" name="Line 9"/>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2" name="Line 10"/>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3" name="Line 11"/>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4" name="Line 12"/>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117" name="Text Box 17"/>
                <p:cNvSpPr txBox="1">
                  <a:spLocks noChangeArrowheads="1"/>
                </p:cNvSpPr>
                <p:nvPr/>
              </p:nvSpPr>
              <p:spPr bwMode="auto">
                <a:xfrm>
                  <a:off x="7162800" y="3886200"/>
                  <a:ext cx="12192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Script MT Bold" pitchFamily="66" charset="0"/>
                    </a:rPr>
                    <a:t>1</a:t>
                  </a:r>
                  <a:r>
                    <a:rPr lang="en-US" sz="1600">
                      <a:latin typeface="Times New Roman" pitchFamily="18" charset="0"/>
                    </a:rPr>
                    <a:t> = 10 V</a:t>
                  </a:r>
                </a:p>
              </p:txBody>
            </p:sp>
            <p:sp>
              <p:nvSpPr>
                <p:cNvPr id="3118" name="Text Box 18"/>
                <p:cNvSpPr txBox="1">
                  <a:spLocks noChangeArrowheads="1"/>
                </p:cNvSpPr>
                <p:nvPr/>
              </p:nvSpPr>
              <p:spPr bwMode="auto">
                <a:xfrm>
                  <a:off x="6781800" y="3352800"/>
                  <a:ext cx="3683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B</a:t>
                  </a:r>
                  <a:endParaRPr lang="en-US" sz="1600">
                    <a:latin typeface="Times New Roman" pitchFamily="18" charset="0"/>
                  </a:endParaRPr>
                </a:p>
              </p:txBody>
            </p:sp>
            <p:sp>
              <p:nvSpPr>
                <p:cNvPr id="3119" name="Line 35"/>
                <p:cNvSpPr>
                  <a:spLocks noChangeShapeType="1"/>
                </p:cNvSpPr>
                <p:nvPr/>
              </p:nvSpPr>
              <p:spPr bwMode="auto">
                <a:xfrm flipH="1">
                  <a:off x="6858000" y="37338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081" name="Group 61"/>
              <p:cNvGrpSpPr>
                <a:grpSpLocks/>
              </p:cNvGrpSpPr>
              <p:nvPr/>
            </p:nvGrpSpPr>
            <p:grpSpPr bwMode="auto">
              <a:xfrm>
                <a:off x="6096000" y="1295400"/>
                <a:ext cx="2743200" cy="2438400"/>
                <a:chOff x="6096000" y="1295400"/>
                <a:chExt cx="2743200" cy="2438400"/>
              </a:xfrm>
            </p:grpSpPr>
            <p:sp>
              <p:nvSpPr>
                <p:cNvPr id="3082" name="Line 6"/>
                <p:cNvSpPr>
                  <a:spLocks noChangeShapeType="1"/>
                </p:cNvSpPr>
                <p:nvPr/>
              </p:nvSpPr>
              <p:spPr bwMode="auto">
                <a:xfrm>
                  <a:off x="6096000" y="37338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3083" name="Group 60"/>
                <p:cNvGrpSpPr>
                  <a:grpSpLocks/>
                </p:cNvGrpSpPr>
                <p:nvPr/>
              </p:nvGrpSpPr>
              <p:grpSpPr bwMode="auto">
                <a:xfrm>
                  <a:off x="6096000" y="1295400"/>
                  <a:ext cx="2743200" cy="2438400"/>
                  <a:chOff x="6096000" y="1295400"/>
                  <a:chExt cx="2743200" cy="2438400"/>
                </a:xfrm>
              </p:grpSpPr>
              <p:grpSp>
                <p:nvGrpSpPr>
                  <p:cNvPr id="3084" name="Group 21"/>
                  <p:cNvGrpSpPr>
                    <a:grpSpLocks/>
                  </p:cNvGrpSpPr>
                  <p:nvPr/>
                </p:nvGrpSpPr>
                <p:grpSpPr bwMode="auto">
                  <a:xfrm rot="-5400000">
                    <a:off x="6602413" y="2608262"/>
                    <a:ext cx="508000" cy="136525"/>
                    <a:chOff x="1060" y="360"/>
                    <a:chExt cx="284" cy="76"/>
                  </a:xfrm>
                </p:grpSpPr>
                <p:sp>
                  <p:nvSpPr>
                    <p:cNvPr id="3111" name="Rectangle 22"/>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3112" name="Line 23"/>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3" name="Line 24"/>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4" name="Line 25"/>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5" name="Line 26"/>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085" name="Group 59"/>
                  <p:cNvGrpSpPr>
                    <a:grpSpLocks/>
                  </p:cNvGrpSpPr>
                  <p:nvPr/>
                </p:nvGrpSpPr>
                <p:grpSpPr bwMode="auto">
                  <a:xfrm>
                    <a:off x="6096000" y="1295400"/>
                    <a:ext cx="2743200" cy="2438400"/>
                    <a:chOff x="6096000" y="1752600"/>
                    <a:chExt cx="2743200" cy="2438400"/>
                  </a:xfrm>
                </p:grpSpPr>
                <p:sp>
                  <p:nvSpPr>
                    <p:cNvPr id="3086" name="Line 32"/>
                    <p:cNvSpPr>
                      <a:spLocks noChangeShapeType="1"/>
                    </p:cNvSpPr>
                    <p:nvPr/>
                  </p:nvSpPr>
                  <p:spPr bwMode="auto">
                    <a:xfrm>
                      <a:off x="6553200" y="2133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087" name="Group 58"/>
                    <p:cNvGrpSpPr>
                      <a:grpSpLocks/>
                    </p:cNvGrpSpPr>
                    <p:nvPr/>
                  </p:nvGrpSpPr>
                  <p:grpSpPr bwMode="auto">
                    <a:xfrm>
                      <a:off x="6096000" y="1752600"/>
                      <a:ext cx="2743200" cy="2438400"/>
                      <a:chOff x="6096000" y="1295400"/>
                      <a:chExt cx="2743200" cy="2438400"/>
                    </a:xfrm>
                  </p:grpSpPr>
                  <p:grpSp>
                    <p:nvGrpSpPr>
                      <p:cNvPr id="3088" name="Group 13"/>
                      <p:cNvGrpSpPr>
                        <a:grpSpLocks/>
                      </p:cNvGrpSpPr>
                      <p:nvPr/>
                    </p:nvGrpSpPr>
                    <p:grpSpPr bwMode="auto">
                      <a:xfrm rot="10800000" flipH="1">
                        <a:off x="7132638" y="1600200"/>
                        <a:ext cx="593725" cy="182563"/>
                        <a:chOff x="1536" y="336"/>
                        <a:chExt cx="332" cy="102"/>
                      </a:xfrm>
                    </p:grpSpPr>
                    <p:sp>
                      <p:nvSpPr>
                        <p:cNvPr id="3109" name="Rectangle 14"/>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3110" name="Freeform 15"/>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3089" name="Text Box 16"/>
                      <p:cNvSpPr txBox="1">
                        <a:spLocks noChangeArrowheads="1"/>
                      </p:cNvSpPr>
                      <p:nvPr/>
                    </p:nvSpPr>
                    <p:spPr bwMode="auto">
                      <a:xfrm>
                        <a:off x="7010400" y="1295400"/>
                        <a:ext cx="9906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R=10 </a:t>
                        </a:r>
                        <a:r>
                          <a:rPr lang="en-US" sz="1600">
                            <a:latin typeface="Symbol" pitchFamily="18" charset="2"/>
                          </a:rPr>
                          <a:t>W</a:t>
                        </a:r>
                        <a:endParaRPr lang="en-US" sz="1600">
                          <a:latin typeface="Times New Roman" pitchFamily="18" charset="0"/>
                        </a:endParaRPr>
                      </a:p>
                    </p:txBody>
                  </p:sp>
                  <p:sp>
                    <p:nvSpPr>
                      <p:cNvPr id="3090" name="Text Box 19"/>
                      <p:cNvSpPr txBox="1">
                        <a:spLocks noChangeArrowheads="1"/>
                      </p:cNvSpPr>
                      <p:nvPr/>
                    </p:nvSpPr>
                    <p:spPr bwMode="auto">
                      <a:xfrm>
                        <a:off x="6477000" y="12954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1</a:t>
                        </a:r>
                        <a:endParaRPr lang="en-US" sz="1600">
                          <a:latin typeface="Times New Roman" pitchFamily="18" charset="0"/>
                        </a:endParaRPr>
                      </a:p>
                    </p:txBody>
                  </p:sp>
                  <p:grpSp>
                    <p:nvGrpSpPr>
                      <p:cNvPr id="3091" name="Group 57"/>
                      <p:cNvGrpSpPr>
                        <a:grpSpLocks/>
                      </p:cNvGrpSpPr>
                      <p:nvPr/>
                    </p:nvGrpSpPr>
                    <p:grpSpPr bwMode="auto">
                      <a:xfrm>
                        <a:off x="6096000" y="1676400"/>
                        <a:ext cx="2743200" cy="2057400"/>
                        <a:chOff x="6096000" y="1676400"/>
                        <a:chExt cx="2743200" cy="2057400"/>
                      </a:xfrm>
                    </p:grpSpPr>
                    <p:grpSp>
                      <p:nvGrpSpPr>
                        <p:cNvPr id="3092" name="Group 28"/>
                        <p:cNvGrpSpPr>
                          <a:grpSpLocks/>
                        </p:cNvGrpSpPr>
                        <p:nvPr/>
                      </p:nvGrpSpPr>
                      <p:grpSpPr bwMode="auto">
                        <a:xfrm rot="10800000" flipH="1">
                          <a:off x="7589838" y="2590800"/>
                          <a:ext cx="593725" cy="182563"/>
                          <a:chOff x="1536" y="336"/>
                          <a:chExt cx="332" cy="102"/>
                        </a:xfrm>
                      </p:grpSpPr>
                      <p:sp>
                        <p:nvSpPr>
                          <p:cNvPr id="3107" name="Rectangle 29"/>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3108" name="Freeform 30"/>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3093" name="Text Box 31"/>
                        <p:cNvSpPr txBox="1">
                          <a:spLocks noChangeArrowheads="1"/>
                        </p:cNvSpPr>
                        <p:nvPr/>
                      </p:nvSpPr>
                      <p:spPr bwMode="auto">
                        <a:xfrm>
                          <a:off x="7467600" y="2286000"/>
                          <a:ext cx="9144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R=10 </a:t>
                          </a:r>
                          <a:r>
                            <a:rPr lang="en-US" sz="1600">
                              <a:latin typeface="Symbol" pitchFamily="18" charset="2"/>
                            </a:rPr>
                            <a:t>W</a:t>
                          </a:r>
                          <a:endParaRPr lang="en-US" sz="1600">
                            <a:latin typeface="Times New Roman" pitchFamily="18" charset="0"/>
                          </a:endParaRPr>
                        </a:p>
                      </p:txBody>
                    </p:sp>
                    <p:sp>
                      <p:nvSpPr>
                        <p:cNvPr id="3094" name="Text Box 34"/>
                        <p:cNvSpPr txBox="1">
                          <a:spLocks noChangeArrowheads="1"/>
                        </p:cNvSpPr>
                        <p:nvPr/>
                      </p:nvSpPr>
                      <p:spPr bwMode="auto">
                        <a:xfrm>
                          <a:off x="7010400" y="23622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2</a:t>
                          </a:r>
                          <a:endParaRPr lang="en-US" sz="1600">
                            <a:latin typeface="Times New Roman" pitchFamily="18" charset="0"/>
                          </a:endParaRPr>
                        </a:p>
                      </p:txBody>
                    </p:sp>
                    <p:grpSp>
                      <p:nvGrpSpPr>
                        <p:cNvPr id="3095" name="Group 50"/>
                        <p:cNvGrpSpPr>
                          <a:grpSpLocks/>
                        </p:cNvGrpSpPr>
                        <p:nvPr/>
                      </p:nvGrpSpPr>
                      <p:grpSpPr bwMode="auto">
                        <a:xfrm rot="-5400000">
                          <a:off x="6202363" y="2289175"/>
                          <a:ext cx="454025" cy="454025"/>
                          <a:chOff x="2928" y="960"/>
                          <a:chExt cx="254" cy="254"/>
                        </a:xfrm>
                      </p:grpSpPr>
                      <p:sp>
                        <p:nvSpPr>
                          <p:cNvPr id="3103" name="Rectangle 51"/>
                          <p:cNvSpPr>
                            <a:spLocks noChangeArrowheads="1"/>
                          </p:cNvSpPr>
                          <p:nvPr/>
                        </p:nvSpPr>
                        <p:spPr bwMode="auto">
                          <a:xfrm>
                            <a:off x="2928" y="960"/>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3104" name="Oval 52"/>
                          <p:cNvSpPr>
                            <a:spLocks noChangeArrowheads="1"/>
                          </p:cNvSpPr>
                          <p:nvPr/>
                        </p:nvSpPr>
                        <p:spPr bwMode="auto">
                          <a:xfrm>
                            <a:off x="2928" y="1152"/>
                            <a:ext cx="62" cy="62"/>
                          </a:xfrm>
                          <a:prstGeom prst="ellipse">
                            <a:avLst/>
                          </a:prstGeom>
                          <a:solidFill>
                            <a:schemeClr val="tx1"/>
                          </a:solidFill>
                          <a:ln w="19050">
                            <a:solidFill>
                              <a:schemeClr val="tx1"/>
                            </a:solidFill>
                            <a:round/>
                            <a:headEnd/>
                            <a:tailEnd/>
                          </a:ln>
                        </p:spPr>
                        <p:txBody>
                          <a:bodyPr wrap="none" anchor="ctr"/>
                          <a:lstStyle/>
                          <a:p>
                            <a:endParaRPr lang="en-US">
                              <a:latin typeface="Calibri" pitchFamily="34" charset="0"/>
                            </a:endParaRPr>
                          </a:p>
                        </p:txBody>
                      </p:sp>
                      <p:sp>
                        <p:nvSpPr>
                          <p:cNvPr id="3105" name="Oval 53"/>
                          <p:cNvSpPr>
                            <a:spLocks noChangeArrowheads="1"/>
                          </p:cNvSpPr>
                          <p:nvPr/>
                        </p:nvSpPr>
                        <p:spPr bwMode="auto">
                          <a:xfrm>
                            <a:off x="2928" y="960"/>
                            <a:ext cx="62" cy="62"/>
                          </a:xfrm>
                          <a:prstGeom prst="ellipse">
                            <a:avLst/>
                          </a:prstGeom>
                          <a:solidFill>
                            <a:schemeClr val="tx1"/>
                          </a:solidFill>
                          <a:ln w="19050">
                            <a:solidFill>
                              <a:schemeClr val="tx1"/>
                            </a:solidFill>
                            <a:round/>
                            <a:headEnd/>
                            <a:tailEnd/>
                          </a:ln>
                        </p:spPr>
                        <p:txBody>
                          <a:bodyPr wrap="none" anchor="ctr"/>
                          <a:lstStyle/>
                          <a:p>
                            <a:endParaRPr lang="en-US">
                              <a:latin typeface="Calibri" pitchFamily="34" charset="0"/>
                            </a:endParaRPr>
                          </a:p>
                        </p:txBody>
                      </p:sp>
                      <p:sp>
                        <p:nvSpPr>
                          <p:cNvPr id="3106" name="Line 54"/>
                          <p:cNvSpPr>
                            <a:spLocks noChangeShapeType="1"/>
                          </p:cNvSpPr>
                          <p:nvPr/>
                        </p:nvSpPr>
                        <p:spPr bwMode="auto">
                          <a:xfrm>
                            <a:off x="2980" y="1012"/>
                            <a:ext cx="144"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096" name="Text Box 27"/>
                        <p:cNvSpPr txBox="1">
                          <a:spLocks noChangeArrowheads="1"/>
                        </p:cNvSpPr>
                        <p:nvPr/>
                      </p:nvSpPr>
                      <p:spPr bwMode="auto">
                        <a:xfrm>
                          <a:off x="6477000" y="2133600"/>
                          <a:ext cx="10668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Script MT Bold" pitchFamily="66" charset="0"/>
                            </a:rPr>
                            <a:t>2</a:t>
                          </a:r>
                          <a:r>
                            <a:rPr lang="en-US" sz="1600">
                              <a:latin typeface="Times New Roman" pitchFamily="18" charset="0"/>
                            </a:rPr>
                            <a:t> = 5 V</a:t>
                          </a:r>
                        </a:p>
                      </p:txBody>
                    </p:sp>
                    <p:grpSp>
                      <p:nvGrpSpPr>
                        <p:cNvPr id="3097" name="Group 55"/>
                        <p:cNvGrpSpPr>
                          <a:grpSpLocks/>
                        </p:cNvGrpSpPr>
                        <p:nvPr/>
                      </p:nvGrpSpPr>
                      <p:grpSpPr bwMode="auto">
                        <a:xfrm>
                          <a:off x="6096000" y="1676400"/>
                          <a:ext cx="2743200" cy="2057400"/>
                          <a:chOff x="6096000" y="1676400"/>
                          <a:chExt cx="2743200" cy="2057400"/>
                        </a:xfrm>
                      </p:grpSpPr>
                      <p:sp>
                        <p:nvSpPr>
                          <p:cNvPr id="3098" name="Line 3"/>
                          <p:cNvSpPr>
                            <a:spLocks noChangeShapeType="1"/>
                          </p:cNvSpPr>
                          <p:nvPr/>
                        </p:nvSpPr>
                        <p:spPr bwMode="auto">
                          <a:xfrm>
                            <a:off x="6096000" y="16764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9" name="Line 4"/>
                          <p:cNvSpPr>
                            <a:spLocks noChangeShapeType="1"/>
                          </p:cNvSpPr>
                          <p:nvPr/>
                        </p:nvSpPr>
                        <p:spPr bwMode="auto">
                          <a:xfrm>
                            <a:off x="6096000" y="16764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0" name="Line 5"/>
                          <p:cNvSpPr>
                            <a:spLocks noChangeShapeType="1"/>
                          </p:cNvSpPr>
                          <p:nvPr/>
                        </p:nvSpPr>
                        <p:spPr bwMode="auto">
                          <a:xfrm>
                            <a:off x="8839200" y="16764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1" name="Line 20"/>
                          <p:cNvSpPr>
                            <a:spLocks noChangeShapeType="1"/>
                          </p:cNvSpPr>
                          <p:nvPr/>
                        </p:nvSpPr>
                        <p:spPr bwMode="auto">
                          <a:xfrm>
                            <a:off x="6629400" y="2667000"/>
                            <a:ext cx="2209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2" name="Line 20"/>
                          <p:cNvSpPr>
                            <a:spLocks noChangeShapeType="1"/>
                          </p:cNvSpPr>
                          <p:nvPr/>
                        </p:nvSpPr>
                        <p:spPr bwMode="auto">
                          <a:xfrm>
                            <a:off x="6096000" y="2667000"/>
                            <a:ext cx="1524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grpSp>
          </p:grpSp>
        </p:grpSp>
      </p:grpSp>
      <p:sp>
        <p:nvSpPr>
          <p:cNvPr id="3077" name="TPAnswers"/>
          <p:cNvSpPr>
            <a:spLocks noGrp="1"/>
          </p:cNvSpPr>
          <p:nvPr>
            <p:ph type="body" idx="1"/>
            <p:custDataLst>
              <p:tags r:id="rId4"/>
            </p:custDataLst>
          </p:nvPr>
        </p:nvSpPr>
        <p:spPr>
          <a:xfrm>
            <a:off x="457200" y="1600200"/>
            <a:ext cx="4114800" cy="2362200"/>
          </a:xfrm>
        </p:spPr>
        <p:txBody>
          <a:bodyPr/>
          <a:lstStyle/>
          <a:p>
            <a:pPr marL="514350" indent="-514350" eaLnBrk="1" hangingPunct="1">
              <a:buFont typeface="Arial" pitchFamily="34" charset="0"/>
              <a:buAutoNum type="arabicPeriod"/>
            </a:pPr>
            <a:r>
              <a:rPr lang="en-US" smtClean="0"/>
              <a:t>Increase</a:t>
            </a:r>
          </a:p>
          <a:p>
            <a:pPr marL="514350" indent="-514350" eaLnBrk="1" hangingPunct="1">
              <a:buFont typeface="Arial" pitchFamily="34" charset="0"/>
              <a:buAutoNum type="arabicPeriod"/>
            </a:pPr>
            <a:r>
              <a:rPr lang="en-US" smtClean="0"/>
              <a:t>No change</a:t>
            </a:r>
          </a:p>
          <a:p>
            <a:pPr marL="514350" indent="-514350" eaLnBrk="1" hangingPunct="1">
              <a:buFont typeface="Arial" pitchFamily="34" charset="0"/>
              <a:buAutoNum type="arabicPeriod"/>
            </a:pPr>
            <a:r>
              <a:rPr lang="en-US" smtClean="0"/>
              <a:t>Decrease</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p:txBody>
          <a:bodyPr rtlCol="0">
            <a:normAutofit fontScale="90000"/>
          </a:bodyPr>
          <a:lstStyle/>
          <a:p>
            <a:pPr algn="l" eaLnBrk="1" fontAlgn="auto" hangingPunct="1">
              <a:spcBef>
                <a:spcPct val="50000"/>
              </a:spcBef>
              <a:spcAft>
                <a:spcPts val="0"/>
              </a:spcAft>
              <a:defRPr/>
            </a:pPr>
            <a:r>
              <a:rPr lang="en-US" dirty="0" smtClean="0">
                <a:latin typeface="+mn-lt"/>
              </a:rPr>
              <a:t>How would I</a:t>
            </a:r>
            <a:r>
              <a:rPr lang="en-US" baseline="-25000" dirty="0" smtClean="0">
                <a:latin typeface="+mn-lt"/>
              </a:rPr>
              <a:t>1</a:t>
            </a:r>
            <a:r>
              <a:rPr lang="en-US" dirty="0" smtClean="0">
                <a:latin typeface="+mn-lt"/>
              </a:rPr>
              <a:t> change if the switch was opened?</a:t>
            </a:r>
            <a:endParaRPr lang="en-US" dirty="0">
              <a:latin typeface="+mn-lt"/>
            </a:endParaRP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578321441"/>
              </p:ext>
            </p:extLst>
          </p:nvPr>
        </p:nvGraphicFramePr>
        <p:xfrm>
          <a:off x="6019800" y="3351213"/>
          <a:ext cx="3060700" cy="3443287"/>
        </p:xfrm>
        <a:graphic>
          <a:graphicData uri="http://schemas.openxmlformats.org/presentationml/2006/ole">
            <mc:AlternateContent xmlns:mc="http://schemas.openxmlformats.org/markup-compatibility/2006">
              <mc:Choice xmlns:v="urn:schemas-microsoft-com:vml" Requires="v">
                <p:oleObj spid="_x0000_s4168"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srcRect/>
                      <a:stretch>
                        <a:fillRect/>
                      </a:stretch>
                    </p:blipFill>
                    <p:spPr bwMode="auto">
                      <a:xfrm>
                        <a:off x="6019800" y="3351213"/>
                        <a:ext cx="3060700" cy="3443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4100" name="Group 4"/>
          <p:cNvGrpSpPr>
            <a:grpSpLocks/>
          </p:cNvGrpSpPr>
          <p:nvPr/>
        </p:nvGrpSpPr>
        <p:grpSpPr bwMode="auto">
          <a:xfrm>
            <a:off x="5410200" y="685800"/>
            <a:ext cx="2743200" cy="2936875"/>
            <a:chOff x="6096000" y="1447800"/>
            <a:chExt cx="2743200" cy="2936875"/>
          </a:xfrm>
        </p:grpSpPr>
        <p:sp>
          <p:nvSpPr>
            <p:cNvPr id="4103" name="Line 33"/>
            <p:cNvSpPr>
              <a:spLocks noChangeShapeType="1"/>
            </p:cNvSpPr>
            <p:nvPr/>
          </p:nvSpPr>
          <p:spPr bwMode="auto">
            <a:xfrm>
              <a:off x="7086600" y="28194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104" name="Group 62"/>
            <p:cNvGrpSpPr>
              <a:grpSpLocks/>
            </p:cNvGrpSpPr>
            <p:nvPr/>
          </p:nvGrpSpPr>
          <p:grpSpPr bwMode="auto">
            <a:xfrm>
              <a:off x="6096000" y="1447800"/>
              <a:ext cx="2743200" cy="2936875"/>
              <a:chOff x="6096000" y="1295400"/>
              <a:chExt cx="2743200" cy="2936875"/>
            </a:xfrm>
          </p:grpSpPr>
          <p:grpSp>
            <p:nvGrpSpPr>
              <p:cNvPr id="4105" name="Group 56"/>
              <p:cNvGrpSpPr>
                <a:grpSpLocks/>
              </p:cNvGrpSpPr>
              <p:nvPr/>
            </p:nvGrpSpPr>
            <p:grpSpPr bwMode="auto">
              <a:xfrm>
                <a:off x="6781800" y="3352800"/>
                <a:ext cx="1600200" cy="879475"/>
                <a:chOff x="6781800" y="3352800"/>
                <a:chExt cx="1600200" cy="879475"/>
              </a:xfrm>
            </p:grpSpPr>
            <p:grpSp>
              <p:nvGrpSpPr>
                <p:cNvPr id="4141" name="Group 7"/>
                <p:cNvGrpSpPr>
                  <a:grpSpLocks/>
                </p:cNvGrpSpPr>
                <p:nvPr/>
              </p:nvGrpSpPr>
              <p:grpSpPr bwMode="auto">
                <a:xfrm rot="-5400000">
                  <a:off x="7281863" y="3656012"/>
                  <a:ext cx="508000" cy="136525"/>
                  <a:chOff x="1060" y="360"/>
                  <a:chExt cx="284" cy="76"/>
                </a:xfrm>
              </p:grpSpPr>
              <p:sp>
                <p:nvSpPr>
                  <p:cNvPr id="4145" name="Rectangle 8"/>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4146" name="Line 9"/>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47" name="Line 10"/>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48" name="Line 11"/>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49" name="Line 12"/>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4142" name="Text Box 17"/>
                <p:cNvSpPr txBox="1">
                  <a:spLocks noChangeArrowheads="1"/>
                </p:cNvSpPr>
                <p:nvPr/>
              </p:nvSpPr>
              <p:spPr bwMode="auto">
                <a:xfrm>
                  <a:off x="7162800" y="3886200"/>
                  <a:ext cx="12192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Script MT Bold" pitchFamily="66" charset="0"/>
                    </a:rPr>
                    <a:t>1</a:t>
                  </a:r>
                  <a:r>
                    <a:rPr lang="en-US" sz="1600">
                      <a:latin typeface="Times New Roman" pitchFamily="18" charset="0"/>
                    </a:rPr>
                    <a:t> = 10 V</a:t>
                  </a:r>
                </a:p>
              </p:txBody>
            </p:sp>
            <p:sp>
              <p:nvSpPr>
                <p:cNvPr id="4143" name="Text Box 18"/>
                <p:cNvSpPr txBox="1">
                  <a:spLocks noChangeArrowheads="1"/>
                </p:cNvSpPr>
                <p:nvPr/>
              </p:nvSpPr>
              <p:spPr bwMode="auto">
                <a:xfrm>
                  <a:off x="6781800" y="3352800"/>
                  <a:ext cx="3683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B</a:t>
                  </a:r>
                  <a:endParaRPr lang="en-US" sz="1600">
                    <a:latin typeface="Times New Roman" pitchFamily="18" charset="0"/>
                  </a:endParaRPr>
                </a:p>
              </p:txBody>
            </p:sp>
            <p:sp>
              <p:nvSpPr>
                <p:cNvPr id="4144" name="Line 35"/>
                <p:cNvSpPr>
                  <a:spLocks noChangeShapeType="1"/>
                </p:cNvSpPr>
                <p:nvPr/>
              </p:nvSpPr>
              <p:spPr bwMode="auto">
                <a:xfrm flipH="1">
                  <a:off x="6858000" y="37338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106" name="Group 61"/>
              <p:cNvGrpSpPr>
                <a:grpSpLocks/>
              </p:cNvGrpSpPr>
              <p:nvPr/>
            </p:nvGrpSpPr>
            <p:grpSpPr bwMode="auto">
              <a:xfrm>
                <a:off x="6096000" y="1295400"/>
                <a:ext cx="2743200" cy="2438400"/>
                <a:chOff x="6096000" y="1295400"/>
                <a:chExt cx="2743200" cy="2438400"/>
              </a:xfrm>
            </p:grpSpPr>
            <p:sp>
              <p:nvSpPr>
                <p:cNvPr id="4107" name="Line 6"/>
                <p:cNvSpPr>
                  <a:spLocks noChangeShapeType="1"/>
                </p:cNvSpPr>
                <p:nvPr/>
              </p:nvSpPr>
              <p:spPr bwMode="auto">
                <a:xfrm>
                  <a:off x="6096000" y="37338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108" name="Group 60"/>
                <p:cNvGrpSpPr>
                  <a:grpSpLocks/>
                </p:cNvGrpSpPr>
                <p:nvPr/>
              </p:nvGrpSpPr>
              <p:grpSpPr bwMode="auto">
                <a:xfrm>
                  <a:off x="6096000" y="1295400"/>
                  <a:ext cx="2743200" cy="2438400"/>
                  <a:chOff x="6096000" y="1295400"/>
                  <a:chExt cx="2743200" cy="2438400"/>
                </a:xfrm>
              </p:grpSpPr>
              <p:grpSp>
                <p:nvGrpSpPr>
                  <p:cNvPr id="4109" name="Group 21"/>
                  <p:cNvGrpSpPr>
                    <a:grpSpLocks/>
                  </p:cNvGrpSpPr>
                  <p:nvPr/>
                </p:nvGrpSpPr>
                <p:grpSpPr bwMode="auto">
                  <a:xfrm rot="-5400000">
                    <a:off x="6602413" y="2608262"/>
                    <a:ext cx="508000" cy="136525"/>
                    <a:chOff x="1060" y="360"/>
                    <a:chExt cx="284" cy="76"/>
                  </a:xfrm>
                </p:grpSpPr>
                <p:sp>
                  <p:nvSpPr>
                    <p:cNvPr id="4136" name="Rectangle 22"/>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4137" name="Line 23"/>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38" name="Line 24"/>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39" name="Line 25"/>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40" name="Line 26"/>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110" name="Group 59"/>
                  <p:cNvGrpSpPr>
                    <a:grpSpLocks/>
                  </p:cNvGrpSpPr>
                  <p:nvPr/>
                </p:nvGrpSpPr>
                <p:grpSpPr bwMode="auto">
                  <a:xfrm>
                    <a:off x="6096000" y="1295400"/>
                    <a:ext cx="2743200" cy="2438400"/>
                    <a:chOff x="6096000" y="1752600"/>
                    <a:chExt cx="2743200" cy="2438400"/>
                  </a:xfrm>
                </p:grpSpPr>
                <p:sp>
                  <p:nvSpPr>
                    <p:cNvPr id="4111" name="Line 32"/>
                    <p:cNvSpPr>
                      <a:spLocks noChangeShapeType="1"/>
                    </p:cNvSpPr>
                    <p:nvPr/>
                  </p:nvSpPr>
                  <p:spPr bwMode="auto">
                    <a:xfrm>
                      <a:off x="6553200" y="2133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112" name="Group 58"/>
                    <p:cNvGrpSpPr>
                      <a:grpSpLocks/>
                    </p:cNvGrpSpPr>
                    <p:nvPr/>
                  </p:nvGrpSpPr>
                  <p:grpSpPr bwMode="auto">
                    <a:xfrm>
                      <a:off x="6096000" y="1752600"/>
                      <a:ext cx="2743200" cy="2438400"/>
                      <a:chOff x="6096000" y="1295400"/>
                      <a:chExt cx="2743200" cy="2438400"/>
                    </a:xfrm>
                  </p:grpSpPr>
                  <p:grpSp>
                    <p:nvGrpSpPr>
                      <p:cNvPr id="4113" name="Group 13"/>
                      <p:cNvGrpSpPr>
                        <a:grpSpLocks/>
                      </p:cNvGrpSpPr>
                      <p:nvPr/>
                    </p:nvGrpSpPr>
                    <p:grpSpPr bwMode="auto">
                      <a:xfrm rot="10800000" flipH="1">
                        <a:off x="7132638" y="1600200"/>
                        <a:ext cx="593725" cy="182563"/>
                        <a:chOff x="1536" y="336"/>
                        <a:chExt cx="332" cy="102"/>
                      </a:xfrm>
                    </p:grpSpPr>
                    <p:sp>
                      <p:nvSpPr>
                        <p:cNvPr id="4134" name="Rectangle 14"/>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4135" name="Freeform 15"/>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4114" name="Text Box 16"/>
                      <p:cNvSpPr txBox="1">
                        <a:spLocks noChangeArrowheads="1"/>
                      </p:cNvSpPr>
                      <p:nvPr/>
                    </p:nvSpPr>
                    <p:spPr bwMode="auto">
                      <a:xfrm>
                        <a:off x="7010400" y="1295400"/>
                        <a:ext cx="9906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R=10 </a:t>
                        </a:r>
                        <a:r>
                          <a:rPr lang="en-US" sz="1600">
                            <a:latin typeface="Symbol" pitchFamily="18" charset="2"/>
                          </a:rPr>
                          <a:t>W</a:t>
                        </a:r>
                        <a:endParaRPr lang="en-US" sz="1600">
                          <a:latin typeface="Times New Roman" pitchFamily="18" charset="0"/>
                        </a:endParaRPr>
                      </a:p>
                    </p:txBody>
                  </p:sp>
                  <p:sp>
                    <p:nvSpPr>
                      <p:cNvPr id="4115" name="Text Box 19"/>
                      <p:cNvSpPr txBox="1">
                        <a:spLocks noChangeArrowheads="1"/>
                      </p:cNvSpPr>
                      <p:nvPr/>
                    </p:nvSpPr>
                    <p:spPr bwMode="auto">
                      <a:xfrm>
                        <a:off x="6477000" y="12954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1</a:t>
                        </a:r>
                        <a:endParaRPr lang="en-US" sz="1600">
                          <a:latin typeface="Times New Roman" pitchFamily="18" charset="0"/>
                        </a:endParaRPr>
                      </a:p>
                    </p:txBody>
                  </p:sp>
                  <p:grpSp>
                    <p:nvGrpSpPr>
                      <p:cNvPr id="4116" name="Group 57"/>
                      <p:cNvGrpSpPr>
                        <a:grpSpLocks/>
                      </p:cNvGrpSpPr>
                      <p:nvPr/>
                    </p:nvGrpSpPr>
                    <p:grpSpPr bwMode="auto">
                      <a:xfrm>
                        <a:off x="6096000" y="1676400"/>
                        <a:ext cx="2743200" cy="2057400"/>
                        <a:chOff x="6096000" y="1676400"/>
                        <a:chExt cx="2743200" cy="2057400"/>
                      </a:xfrm>
                    </p:grpSpPr>
                    <p:grpSp>
                      <p:nvGrpSpPr>
                        <p:cNvPr id="4117" name="Group 28"/>
                        <p:cNvGrpSpPr>
                          <a:grpSpLocks/>
                        </p:cNvGrpSpPr>
                        <p:nvPr/>
                      </p:nvGrpSpPr>
                      <p:grpSpPr bwMode="auto">
                        <a:xfrm rot="10800000" flipH="1">
                          <a:off x="7589838" y="2590800"/>
                          <a:ext cx="593725" cy="182563"/>
                          <a:chOff x="1536" y="336"/>
                          <a:chExt cx="332" cy="102"/>
                        </a:xfrm>
                      </p:grpSpPr>
                      <p:sp>
                        <p:nvSpPr>
                          <p:cNvPr id="4132" name="Rectangle 29"/>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4133" name="Freeform 30"/>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4118" name="Text Box 31"/>
                        <p:cNvSpPr txBox="1">
                          <a:spLocks noChangeArrowheads="1"/>
                        </p:cNvSpPr>
                        <p:nvPr/>
                      </p:nvSpPr>
                      <p:spPr bwMode="auto">
                        <a:xfrm>
                          <a:off x="7467600" y="2286000"/>
                          <a:ext cx="9144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R=10 </a:t>
                          </a:r>
                          <a:r>
                            <a:rPr lang="en-US" sz="1600">
                              <a:latin typeface="Symbol" pitchFamily="18" charset="2"/>
                            </a:rPr>
                            <a:t>W</a:t>
                          </a:r>
                          <a:endParaRPr lang="en-US" sz="1600">
                            <a:latin typeface="Times New Roman" pitchFamily="18" charset="0"/>
                          </a:endParaRPr>
                        </a:p>
                      </p:txBody>
                    </p:sp>
                    <p:sp>
                      <p:nvSpPr>
                        <p:cNvPr id="4119" name="Text Box 34"/>
                        <p:cNvSpPr txBox="1">
                          <a:spLocks noChangeArrowheads="1"/>
                        </p:cNvSpPr>
                        <p:nvPr/>
                      </p:nvSpPr>
                      <p:spPr bwMode="auto">
                        <a:xfrm>
                          <a:off x="7010400" y="23622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2</a:t>
                          </a:r>
                          <a:endParaRPr lang="en-US" sz="1600">
                            <a:latin typeface="Times New Roman" pitchFamily="18" charset="0"/>
                          </a:endParaRPr>
                        </a:p>
                      </p:txBody>
                    </p:sp>
                    <p:grpSp>
                      <p:nvGrpSpPr>
                        <p:cNvPr id="4120" name="Group 50"/>
                        <p:cNvGrpSpPr>
                          <a:grpSpLocks/>
                        </p:cNvGrpSpPr>
                        <p:nvPr/>
                      </p:nvGrpSpPr>
                      <p:grpSpPr bwMode="auto">
                        <a:xfrm rot="-5400000">
                          <a:off x="6202363" y="2289175"/>
                          <a:ext cx="454025" cy="454025"/>
                          <a:chOff x="2928" y="960"/>
                          <a:chExt cx="254" cy="254"/>
                        </a:xfrm>
                      </p:grpSpPr>
                      <p:sp>
                        <p:nvSpPr>
                          <p:cNvPr id="4128" name="Rectangle 51"/>
                          <p:cNvSpPr>
                            <a:spLocks noChangeArrowheads="1"/>
                          </p:cNvSpPr>
                          <p:nvPr/>
                        </p:nvSpPr>
                        <p:spPr bwMode="auto">
                          <a:xfrm>
                            <a:off x="2928" y="960"/>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4129" name="Oval 52"/>
                          <p:cNvSpPr>
                            <a:spLocks noChangeArrowheads="1"/>
                          </p:cNvSpPr>
                          <p:nvPr/>
                        </p:nvSpPr>
                        <p:spPr bwMode="auto">
                          <a:xfrm>
                            <a:off x="2928" y="1152"/>
                            <a:ext cx="62" cy="62"/>
                          </a:xfrm>
                          <a:prstGeom prst="ellipse">
                            <a:avLst/>
                          </a:prstGeom>
                          <a:solidFill>
                            <a:schemeClr val="tx1"/>
                          </a:solidFill>
                          <a:ln w="19050">
                            <a:solidFill>
                              <a:schemeClr val="tx1"/>
                            </a:solidFill>
                            <a:round/>
                            <a:headEnd/>
                            <a:tailEnd/>
                          </a:ln>
                        </p:spPr>
                        <p:txBody>
                          <a:bodyPr wrap="none" anchor="ctr"/>
                          <a:lstStyle/>
                          <a:p>
                            <a:endParaRPr lang="en-US">
                              <a:latin typeface="Calibri" pitchFamily="34" charset="0"/>
                            </a:endParaRPr>
                          </a:p>
                        </p:txBody>
                      </p:sp>
                      <p:sp>
                        <p:nvSpPr>
                          <p:cNvPr id="4130" name="Oval 53"/>
                          <p:cNvSpPr>
                            <a:spLocks noChangeArrowheads="1"/>
                          </p:cNvSpPr>
                          <p:nvPr/>
                        </p:nvSpPr>
                        <p:spPr bwMode="auto">
                          <a:xfrm>
                            <a:off x="2928" y="960"/>
                            <a:ext cx="62" cy="62"/>
                          </a:xfrm>
                          <a:prstGeom prst="ellipse">
                            <a:avLst/>
                          </a:prstGeom>
                          <a:solidFill>
                            <a:schemeClr val="tx1"/>
                          </a:solidFill>
                          <a:ln w="19050">
                            <a:solidFill>
                              <a:schemeClr val="tx1"/>
                            </a:solidFill>
                            <a:round/>
                            <a:headEnd/>
                            <a:tailEnd/>
                          </a:ln>
                        </p:spPr>
                        <p:txBody>
                          <a:bodyPr wrap="none" anchor="ctr"/>
                          <a:lstStyle/>
                          <a:p>
                            <a:endParaRPr lang="en-US">
                              <a:latin typeface="Calibri" pitchFamily="34" charset="0"/>
                            </a:endParaRPr>
                          </a:p>
                        </p:txBody>
                      </p:sp>
                      <p:sp>
                        <p:nvSpPr>
                          <p:cNvPr id="4131" name="Line 54"/>
                          <p:cNvSpPr>
                            <a:spLocks noChangeShapeType="1"/>
                          </p:cNvSpPr>
                          <p:nvPr/>
                        </p:nvSpPr>
                        <p:spPr bwMode="auto">
                          <a:xfrm>
                            <a:off x="2980" y="1012"/>
                            <a:ext cx="144"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4121" name="Text Box 27"/>
                        <p:cNvSpPr txBox="1">
                          <a:spLocks noChangeArrowheads="1"/>
                        </p:cNvSpPr>
                        <p:nvPr/>
                      </p:nvSpPr>
                      <p:spPr bwMode="auto">
                        <a:xfrm>
                          <a:off x="6477000" y="2133600"/>
                          <a:ext cx="10668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Script MT Bold" pitchFamily="66" charset="0"/>
                            </a:rPr>
                            <a:t>2</a:t>
                          </a:r>
                          <a:r>
                            <a:rPr lang="en-US" sz="1600">
                              <a:latin typeface="Times New Roman" pitchFamily="18" charset="0"/>
                            </a:rPr>
                            <a:t> = 5 V</a:t>
                          </a:r>
                        </a:p>
                      </p:txBody>
                    </p:sp>
                    <p:grpSp>
                      <p:nvGrpSpPr>
                        <p:cNvPr id="4122" name="Group 55"/>
                        <p:cNvGrpSpPr>
                          <a:grpSpLocks/>
                        </p:cNvGrpSpPr>
                        <p:nvPr/>
                      </p:nvGrpSpPr>
                      <p:grpSpPr bwMode="auto">
                        <a:xfrm>
                          <a:off x="6096000" y="1676400"/>
                          <a:ext cx="2743200" cy="2057400"/>
                          <a:chOff x="6096000" y="1676400"/>
                          <a:chExt cx="2743200" cy="2057400"/>
                        </a:xfrm>
                      </p:grpSpPr>
                      <p:sp>
                        <p:nvSpPr>
                          <p:cNvPr id="4123" name="Line 3"/>
                          <p:cNvSpPr>
                            <a:spLocks noChangeShapeType="1"/>
                          </p:cNvSpPr>
                          <p:nvPr/>
                        </p:nvSpPr>
                        <p:spPr bwMode="auto">
                          <a:xfrm>
                            <a:off x="6096000" y="16764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4" name="Line 4"/>
                          <p:cNvSpPr>
                            <a:spLocks noChangeShapeType="1"/>
                          </p:cNvSpPr>
                          <p:nvPr/>
                        </p:nvSpPr>
                        <p:spPr bwMode="auto">
                          <a:xfrm>
                            <a:off x="6096000" y="16764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5" name="Line 5"/>
                          <p:cNvSpPr>
                            <a:spLocks noChangeShapeType="1"/>
                          </p:cNvSpPr>
                          <p:nvPr/>
                        </p:nvSpPr>
                        <p:spPr bwMode="auto">
                          <a:xfrm>
                            <a:off x="8839200" y="16764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6" name="Line 20"/>
                          <p:cNvSpPr>
                            <a:spLocks noChangeShapeType="1"/>
                          </p:cNvSpPr>
                          <p:nvPr/>
                        </p:nvSpPr>
                        <p:spPr bwMode="auto">
                          <a:xfrm>
                            <a:off x="6629400" y="2667000"/>
                            <a:ext cx="2209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7" name="Line 20"/>
                          <p:cNvSpPr>
                            <a:spLocks noChangeShapeType="1"/>
                          </p:cNvSpPr>
                          <p:nvPr/>
                        </p:nvSpPr>
                        <p:spPr bwMode="auto">
                          <a:xfrm>
                            <a:off x="6096000" y="2667000"/>
                            <a:ext cx="1524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grpSp>
          </p:grpSp>
        </p:grpSp>
      </p:grpSp>
      <p:sp>
        <p:nvSpPr>
          <p:cNvPr id="4101" name="TPAnswers"/>
          <p:cNvSpPr>
            <a:spLocks noGrp="1"/>
          </p:cNvSpPr>
          <p:nvPr>
            <p:ph type="body" idx="1"/>
            <p:custDataLst>
              <p:tags r:id="rId4"/>
            </p:custDataLst>
          </p:nvPr>
        </p:nvSpPr>
        <p:spPr>
          <a:xfrm>
            <a:off x="457200" y="1600200"/>
            <a:ext cx="4114800" cy="2362200"/>
          </a:xfrm>
        </p:spPr>
        <p:txBody>
          <a:bodyPr/>
          <a:lstStyle/>
          <a:p>
            <a:pPr marL="514350" indent="-514350" eaLnBrk="1" hangingPunct="1">
              <a:buFont typeface="Arial" pitchFamily="34" charset="0"/>
              <a:buAutoNum type="arabicPeriod"/>
            </a:pPr>
            <a:r>
              <a:rPr lang="en-US" smtClean="0"/>
              <a:t>Increase</a:t>
            </a:r>
          </a:p>
          <a:p>
            <a:pPr marL="514350" indent="-514350" eaLnBrk="1" hangingPunct="1">
              <a:buFont typeface="Arial" pitchFamily="34" charset="0"/>
              <a:buAutoNum type="arabicPeriod"/>
            </a:pPr>
            <a:r>
              <a:rPr lang="en-US" smtClean="0"/>
              <a:t>No change</a:t>
            </a:r>
          </a:p>
          <a:p>
            <a:pPr marL="514350" indent="-514350" eaLnBrk="1" hangingPunct="1">
              <a:buFont typeface="Arial" pitchFamily="34" charset="0"/>
              <a:buAutoNum type="arabicPeriod"/>
            </a:pPr>
            <a:r>
              <a:rPr lang="en-US" smtClean="0"/>
              <a:t>Decrease</a:t>
            </a:r>
          </a:p>
        </p:txBody>
      </p:sp>
      <p:sp>
        <p:nvSpPr>
          <p:cNvPr id="57" name="Oval 57"/>
          <p:cNvSpPr>
            <a:spLocks noChangeArrowheads="1"/>
          </p:cNvSpPr>
          <p:nvPr/>
        </p:nvSpPr>
        <p:spPr bwMode="auto">
          <a:xfrm>
            <a:off x="381000" y="2209800"/>
            <a:ext cx="2895600" cy="609600"/>
          </a:xfrm>
          <a:prstGeom prst="ellipse">
            <a:avLst/>
          </a:prstGeom>
          <a:noFill/>
          <a:ln w="38100">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repeatDur="0" restart="never" fill="hold" grpId="0" nodeType="clickEffect">
                                  <p:stCondLst>
                                    <p:cond delay="0"/>
                                  </p:stCondLst>
                                  <p:childTnLst>
                                    <p:set>
                                      <p:cBhvr>
                                        <p:cTn id="10" dur="1" fill="hold">
                                          <p:stCondLst>
                                            <p:cond delay="0"/>
                                          </p:stCondLst>
                                        </p:cTn>
                                        <p:tgtEl>
                                          <p:spTgt spid="57"/>
                                        </p:tgtEl>
                                        <p:attrNameLst>
                                          <p:attrName>style.visibility</p:attrName>
                                        </p:attrNameLst>
                                      </p:cBhvr>
                                      <p:to>
                                        <p:strVal val="visible"/>
                                      </p:to>
                                    </p:set>
                                    <p:anim calcmode="lin" valueType="num">
                                      <p:cBhvr additive="base">
                                        <p:cTn id="11" dur="500" fill="hold"/>
                                        <p:tgtEl>
                                          <p:spTgt spid="57"/>
                                        </p:tgtEl>
                                        <p:attrNameLst>
                                          <p:attrName>ppt_x</p:attrName>
                                        </p:attrNameLst>
                                      </p:cBhvr>
                                      <p:tavLst>
                                        <p:tav tm="0">
                                          <p:val>
                                            <p:strVal val="#ppt_x"/>
                                          </p:val>
                                        </p:tav>
                                        <p:tav tm="100000">
                                          <p:val>
                                            <p:strVal val="#ppt_x"/>
                                          </p:val>
                                        </p:tav>
                                      </p:tavLst>
                                    </p:anim>
                                    <p:anim calcmode="lin" valueType="num">
                                      <p:cBhvr additive="base">
                                        <p:cTn id="12"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5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0"/>
            <a:ext cx="7772400" cy="1143000"/>
          </a:xfrm>
        </p:spPr>
        <p:txBody>
          <a:bodyPr/>
          <a:lstStyle/>
          <a:p>
            <a:pPr eaLnBrk="1" hangingPunct="1"/>
            <a:r>
              <a:rPr lang="en-US" dirty="0" smtClean="0">
                <a:solidFill>
                  <a:schemeClr val="tx2"/>
                </a:solidFill>
              </a:rPr>
              <a:t>Checkpoint 2</a:t>
            </a:r>
          </a:p>
        </p:txBody>
      </p:sp>
      <p:sp>
        <p:nvSpPr>
          <p:cNvPr id="14358" name="Text Box 36"/>
          <p:cNvSpPr txBox="1">
            <a:spLocks noChangeArrowheads="1"/>
          </p:cNvSpPr>
          <p:nvPr/>
        </p:nvSpPr>
        <p:spPr bwMode="auto">
          <a:xfrm>
            <a:off x="304800" y="1981200"/>
            <a:ext cx="52578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buFontTx/>
              <a:buAutoNum type="arabicParenR"/>
            </a:pPr>
            <a:r>
              <a:rPr lang="en-US" sz="2800">
                <a:solidFill>
                  <a:schemeClr val="tx2"/>
                </a:solidFill>
                <a:latin typeface="Times New Roman" pitchFamily="18" charset="0"/>
              </a:rPr>
              <a:t>I</a:t>
            </a:r>
            <a:r>
              <a:rPr lang="en-US" sz="2800" baseline="-25000">
                <a:solidFill>
                  <a:schemeClr val="tx2"/>
                </a:solidFill>
                <a:latin typeface="Times New Roman" pitchFamily="18" charset="0"/>
              </a:rPr>
              <a:t>2</a:t>
            </a:r>
            <a:r>
              <a:rPr lang="en-US" sz="2800">
                <a:solidFill>
                  <a:schemeClr val="tx2"/>
                </a:solidFill>
                <a:latin typeface="Times New Roman" pitchFamily="18" charset="0"/>
              </a:rPr>
              <a:t> = 0.5 A   </a:t>
            </a:r>
          </a:p>
          <a:p>
            <a:pPr eaLnBrk="1" hangingPunct="1">
              <a:spcBef>
                <a:spcPct val="50000"/>
              </a:spcBef>
              <a:buFontTx/>
              <a:buAutoNum type="arabicParenR"/>
            </a:pPr>
            <a:r>
              <a:rPr lang="en-US" sz="2800">
                <a:solidFill>
                  <a:schemeClr val="tx2"/>
                </a:solidFill>
                <a:latin typeface="Times New Roman" pitchFamily="18" charset="0"/>
              </a:rPr>
              <a:t>I</a:t>
            </a:r>
            <a:r>
              <a:rPr lang="en-US" sz="2800" baseline="-25000">
                <a:solidFill>
                  <a:schemeClr val="tx2"/>
                </a:solidFill>
                <a:latin typeface="Times New Roman" pitchFamily="18" charset="0"/>
              </a:rPr>
              <a:t>2</a:t>
            </a:r>
            <a:r>
              <a:rPr lang="en-US" sz="2800">
                <a:solidFill>
                  <a:schemeClr val="tx2"/>
                </a:solidFill>
                <a:latin typeface="Times New Roman" pitchFamily="18" charset="0"/>
              </a:rPr>
              <a:t> = 1.0 A    </a:t>
            </a:r>
          </a:p>
          <a:p>
            <a:pPr eaLnBrk="1" hangingPunct="1">
              <a:spcBef>
                <a:spcPct val="50000"/>
              </a:spcBef>
              <a:buFontTx/>
              <a:buAutoNum type="arabicParenR"/>
            </a:pPr>
            <a:r>
              <a:rPr lang="en-US" sz="2800">
                <a:solidFill>
                  <a:schemeClr val="tx2"/>
                </a:solidFill>
                <a:latin typeface="Times New Roman" pitchFamily="18" charset="0"/>
              </a:rPr>
              <a:t>I</a:t>
            </a:r>
            <a:r>
              <a:rPr lang="en-US" sz="2800" baseline="-25000">
                <a:solidFill>
                  <a:schemeClr val="tx2"/>
                </a:solidFill>
                <a:latin typeface="Times New Roman" pitchFamily="18" charset="0"/>
              </a:rPr>
              <a:t>2</a:t>
            </a:r>
            <a:r>
              <a:rPr lang="en-US" sz="2800">
                <a:solidFill>
                  <a:schemeClr val="tx2"/>
                </a:solidFill>
                <a:latin typeface="Times New Roman" pitchFamily="18" charset="0"/>
              </a:rPr>
              <a:t> = 1.5 A</a:t>
            </a:r>
            <a:r>
              <a:rPr lang="en-US" sz="2800">
                <a:latin typeface="Times New Roman" pitchFamily="18" charset="0"/>
              </a:rPr>
              <a:t> </a:t>
            </a:r>
          </a:p>
        </p:txBody>
      </p:sp>
      <p:sp>
        <p:nvSpPr>
          <p:cNvPr id="17434" name="Rectangle 40"/>
          <p:cNvSpPr>
            <a:spLocks noChangeArrowheads="1"/>
          </p:cNvSpPr>
          <p:nvPr/>
        </p:nvSpPr>
        <p:spPr bwMode="auto">
          <a:xfrm>
            <a:off x="7696200" y="3657600"/>
            <a:ext cx="685800" cy="457200"/>
          </a:xfrm>
          <a:prstGeom prst="rect">
            <a:avLst/>
          </a:prstGeom>
          <a:solidFill>
            <a:schemeClr val="bg1">
              <a:lumMod val="75000"/>
            </a:schemeClr>
          </a:solidFill>
          <a:ln w="9525">
            <a:noFill/>
            <a:miter lim="800000"/>
            <a:headEnd/>
            <a:tailEnd/>
          </a:ln>
        </p:spPr>
        <p:txBody>
          <a:bodyPr wrap="none" anchor="ctr"/>
          <a:lstStyle/>
          <a:p>
            <a:pPr fontAlgn="auto">
              <a:spcBef>
                <a:spcPts val="0"/>
              </a:spcBef>
              <a:spcAft>
                <a:spcPts val="0"/>
              </a:spcAft>
              <a:defRPr/>
            </a:pPr>
            <a:endParaRPr lang="en-US">
              <a:latin typeface="+mn-lt"/>
              <a:cs typeface="+mn-cs"/>
            </a:endParaRPr>
          </a:p>
        </p:txBody>
      </p:sp>
      <p:sp>
        <p:nvSpPr>
          <p:cNvPr id="76847" name="Text Box 47"/>
          <p:cNvSpPr txBox="1">
            <a:spLocks noChangeArrowheads="1"/>
          </p:cNvSpPr>
          <p:nvPr/>
        </p:nvSpPr>
        <p:spPr bwMode="auto">
          <a:xfrm>
            <a:off x="533400" y="4724400"/>
            <a:ext cx="4876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400" dirty="0">
                <a:latin typeface="Script MT Bold" pitchFamily="66" charset="0"/>
              </a:rPr>
              <a:t>E</a:t>
            </a:r>
            <a:r>
              <a:rPr lang="en-US" sz="2400" baseline="-25000" dirty="0">
                <a:latin typeface="Times New Roman" pitchFamily="18" charset="0"/>
              </a:rPr>
              <a:t>1</a:t>
            </a:r>
            <a:r>
              <a:rPr lang="en-US" sz="2400" dirty="0">
                <a:latin typeface="Calibri" pitchFamily="34" charset="0"/>
              </a:rPr>
              <a:t> - </a:t>
            </a:r>
            <a:r>
              <a:rPr lang="en-US" sz="2400" dirty="0">
                <a:latin typeface="Script MT Bold" pitchFamily="66" charset="0"/>
              </a:rPr>
              <a:t>E</a:t>
            </a:r>
            <a:r>
              <a:rPr lang="en-US" sz="2400" baseline="-25000" dirty="0">
                <a:latin typeface="Times New Roman" pitchFamily="18" charset="0"/>
              </a:rPr>
              <a:t>2</a:t>
            </a:r>
            <a:r>
              <a:rPr lang="en-US" sz="2400" dirty="0">
                <a:latin typeface="Calibri" pitchFamily="34" charset="0"/>
              </a:rPr>
              <a:t> </a:t>
            </a:r>
            <a:r>
              <a:rPr lang="en-US" sz="2400" dirty="0">
                <a:latin typeface="Times New Roman" pitchFamily="18" charset="0"/>
              </a:rPr>
              <a:t>- </a:t>
            </a:r>
            <a:r>
              <a:rPr lang="en-US" sz="2400" dirty="0" smtClean="0">
                <a:latin typeface="Times New Roman" pitchFamily="18" charset="0"/>
              </a:rPr>
              <a:t>I</a:t>
            </a:r>
            <a:r>
              <a:rPr lang="en-US" sz="2400" baseline="-25000" dirty="0" smtClean="0">
                <a:latin typeface="Times New Roman" pitchFamily="18" charset="0"/>
              </a:rPr>
              <a:t>2</a:t>
            </a:r>
            <a:r>
              <a:rPr lang="en-US" sz="2400" dirty="0" smtClean="0">
                <a:latin typeface="Times New Roman" pitchFamily="18" charset="0"/>
              </a:rPr>
              <a:t>R</a:t>
            </a:r>
            <a:r>
              <a:rPr lang="en-US" sz="2400" baseline="-25000" dirty="0" smtClean="0">
                <a:latin typeface="Times New Roman" pitchFamily="18" charset="0"/>
              </a:rPr>
              <a:t>2</a:t>
            </a:r>
            <a:r>
              <a:rPr lang="en-US" sz="2400" dirty="0" smtClean="0">
                <a:latin typeface="Times New Roman" pitchFamily="18" charset="0"/>
              </a:rPr>
              <a:t> </a:t>
            </a:r>
            <a:r>
              <a:rPr lang="en-US" sz="2400" dirty="0">
                <a:latin typeface="Times New Roman" pitchFamily="18" charset="0"/>
              </a:rPr>
              <a:t>= 0</a:t>
            </a:r>
          </a:p>
        </p:txBody>
      </p:sp>
      <p:sp>
        <p:nvSpPr>
          <p:cNvPr id="76849" name="Text Box 49"/>
          <p:cNvSpPr txBox="1">
            <a:spLocks noChangeArrowheads="1"/>
          </p:cNvSpPr>
          <p:nvPr/>
        </p:nvSpPr>
        <p:spPr bwMode="auto">
          <a:xfrm>
            <a:off x="533400" y="5334000"/>
            <a:ext cx="4876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400">
                <a:latin typeface="Times New Roman" pitchFamily="18" charset="0"/>
                <a:sym typeface="Symbol" pitchFamily="18" charset="2"/>
              </a:rPr>
              <a:t> </a:t>
            </a:r>
            <a:r>
              <a:rPr lang="en-US" sz="2400">
                <a:latin typeface="Times New Roman" pitchFamily="18" charset="0"/>
              </a:rPr>
              <a:t>I</a:t>
            </a:r>
            <a:r>
              <a:rPr lang="en-US" sz="2400" baseline="-25000">
                <a:latin typeface="Times New Roman" pitchFamily="18" charset="0"/>
              </a:rPr>
              <a:t>2 </a:t>
            </a:r>
            <a:r>
              <a:rPr lang="en-US" sz="2400">
                <a:latin typeface="Times New Roman" pitchFamily="18" charset="0"/>
              </a:rPr>
              <a:t>= 0.5A</a:t>
            </a:r>
          </a:p>
        </p:txBody>
      </p:sp>
      <p:sp>
        <p:nvSpPr>
          <p:cNvPr id="76850" name="Oval 50"/>
          <p:cNvSpPr>
            <a:spLocks noChangeArrowheads="1"/>
          </p:cNvSpPr>
          <p:nvPr/>
        </p:nvSpPr>
        <p:spPr bwMode="auto">
          <a:xfrm>
            <a:off x="685800" y="1981200"/>
            <a:ext cx="1752600" cy="533400"/>
          </a:xfrm>
          <a:prstGeom prst="ellipse">
            <a:avLst/>
          </a:prstGeom>
          <a:noFill/>
          <a:ln w="38100">
            <a:solidFill>
              <a:srgbClr val="F58B95"/>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4369" name="Text Box 54"/>
          <p:cNvSpPr txBox="1">
            <a:spLocks noChangeArrowheads="1"/>
          </p:cNvSpPr>
          <p:nvPr/>
        </p:nvSpPr>
        <p:spPr bwMode="auto">
          <a:xfrm>
            <a:off x="685800" y="1295400"/>
            <a:ext cx="50673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400">
                <a:latin typeface="Times New Roman" pitchFamily="18" charset="0"/>
              </a:rPr>
              <a:t>Calculate the current through resistor 2.</a:t>
            </a:r>
          </a:p>
        </p:txBody>
      </p:sp>
      <p:pic>
        <p:nvPicPr>
          <p:cNvPr id="14387" name="Picture 5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5525" y="1094014"/>
            <a:ext cx="2428875" cy="255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Group 2"/>
          <p:cNvGrpSpPr/>
          <p:nvPr/>
        </p:nvGrpSpPr>
        <p:grpSpPr>
          <a:xfrm>
            <a:off x="6313909" y="2370366"/>
            <a:ext cx="1986642" cy="538842"/>
            <a:chOff x="6123214" y="5067300"/>
            <a:chExt cx="2139042" cy="538842"/>
          </a:xfrm>
        </p:grpSpPr>
        <p:sp>
          <p:nvSpPr>
            <p:cNvPr id="76841" name="Line 41"/>
            <p:cNvSpPr>
              <a:spLocks noChangeShapeType="1"/>
            </p:cNvSpPr>
            <p:nvPr/>
          </p:nvSpPr>
          <p:spPr bwMode="auto">
            <a:xfrm flipH="1">
              <a:off x="6770913" y="5606142"/>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 name="Group 1"/>
            <p:cNvGrpSpPr/>
            <p:nvPr/>
          </p:nvGrpSpPr>
          <p:grpSpPr>
            <a:xfrm>
              <a:off x="6123214" y="5067300"/>
              <a:ext cx="2133600" cy="533400"/>
              <a:chOff x="6019800" y="3505200"/>
              <a:chExt cx="2133600" cy="533400"/>
            </a:xfrm>
          </p:grpSpPr>
          <p:sp>
            <p:nvSpPr>
              <p:cNvPr id="76839" name="AutoShape 39"/>
              <p:cNvSpPr>
                <a:spLocks noChangeArrowheads="1"/>
              </p:cNvSpPr>
              <p:nvPr/>
            </p:nvSpPr>
            <p:spPr bwMode="auto">
              <a:xfrm>
                <a:off x="6019800" y="3505200"/>
                <a:ext cx="2133600" cy="533400"/>
              </a:xfrm>
              <a:prstGeom prst="roundRect">
                <a:avLst>
                  <a:gd name="adj" fmla="val 16667"/>
                </a:avLst>
              </a:prstGeom>
              <a:noFill/>
              <a:ln w="1905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76842" name="Line 42"/>
              <p:cNvSpPr>
                <a:spLocks noChangeShapeType="1"/>
              </p:cNvSpPr>
              <p:nvPr/>
            </p:nvSpPr>
            <p:spPr bwMode="auto">
              <a:xfrm rot="5400000" flipH="1">
                <a:off x="5905500" y="3771900"/>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6843" name="Line 43"/>
              <p:cNvSpPr>
                <a:spLocks noChangeShapeType="1"/>
              </p:cNvSpPr>
              <p:nvPr/>
            </p:nvSpPr>
            <p:spPr bwMode="auto">
              <a:xfrm rot="10800000" flipH="1">
                <a:off x="6781800" y="3505200"/>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76844" name="Line 44"/>
            <p:cNvSpPr>
              <a:spLocks noChangeShapeType="1"/>
            </p:cNvSpPr>
            <p:nvPr/>
          </p:nvSpPr>
          <p:spPr bwMode="auto">
            <a:xfrm rot="16200000" flipH="1">
              <a:off x="8147956" y="5267324"/>
              <a:ext cx="228600" cy="0"/>
            </a:xfrm>
            <a:prstGeom prst="line">
              <a:avLst/>
            </a:prstGeom>
            <a:noFill/>
            <a:ln w="127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 name="AutoShape 2" descr="Student Log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14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9843" y="3757613"/>
            <a:ext cx="38100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6847"/>
                                        </p:tgtEl>
                                        <p:attrNameLst>
                                          <p:attrName>style.visibility</p:attrName>
                                        </p:attrNameLst>
                                      </p:cBhvr>
                                      <p:to>
                                        <p:strVal val="visible"/>
                                      </p:to>
                                    </p:set>
                                    <p:animEffect transition="in" filter="wipe(left)">
                                      <p:cBhvr>
                                        <p:cTn id="7" dur="500"/>
                                        <p:tgtEl>
                                          <p:spTgt spid="768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6849"/>
                                        </p:tgtEl>
                                        <p:attrNameLst>
                                          <p:attrName>style.visibility</p:attrName>
                                        </p:attrNameLst>
                                      </p:cBhvr>
                                      <p:to>
                                        <p:strVal val="visible"/>
                                      </p:to>
                                    </p:set>
                                    <p:animEffect transition="in" filter="wipe(left)">
                                      <p:cBhvr>
                                        <p:cTn id="12" dur="500"/>
                                        <p:tgtEl>
                                          <p:spTgt spid="76849"/>
                                        </p:tgtEl>
                                      </p:cBhvr>
                                    </p:animEffect>
                                  </p:childTnLst>
                                </p:cTn>
                              </p:par>
                            </p:childTnLst>
                          </p:cTn>
                        </p:par>
                        <p:par>
                          <p:cTn id="13" fill="hold" nodeType="afterGroup">
                            <p:stCondLst>
                              <p:cond delay="500"/>
                            </p:stCondLst>
                            <p:childTnLst>
                              <p:par>
                                <p:cTn id="14" presetID="2" presetClass="entr" presetSubtype="8" fill="hold" grpId="0" nodeType="afterEffect">
                                  <p:stCondLst>
                                    <p:cond delay="0"/>
                                  </p:stCondLst>
                                  <p:childTnLst>
                                    <p:set>
                                      <p:cBhvr>
                                        <p:cTn id="15" dur="1" fill="hold">
                                          <p:stCondLst>
                                            <p:cond delay="0"/>
                                          </p:stCondLst>
                                        </p:cTn>
                                        <p:tgtEl>
                                          <p:spTgt spid="76850"/>
                                        </p:tgtEl>
                                        <p:attrNameLst>
                                          <p:attrName>style.visibility</p:attrName>
                                        </p:attrNameLst>
                                      </p:cBhvr>
                                      <p:to>
                                        <p:strVal val="visible"/>
                                      </p:to>
                                    </p:set>
                                    <p:anim calcmode="lin" valueType="num">
                                      <p:cBhvr additive="base">
                                        <p:cTn id="16" dur="500" fill="hold"/>
                                        <p:tgtEl>
                                          <p:spTgt spid="76850"/>
                                        </p:tgtEl>
                                        <p:attrNameLst>
                                          <p:attrName>ppt_x</p:attrName>
                                        </p:attrNameLst>
                                      </p:cBhvr>
                                      <p:tavLst>
                                        <p:tav tm="0">
                                          <p:val>
                                            <p:strVal val="0-#ppt_w/2"/>
                                          </p:val>
                                        </p:tav>
                                        <p:tav tm="100000">
                                          <p:val>
                                            <p:strVal val="#ppt_x"/>
                                          </p:val>
                                        </p:tav>
                                      </p:tavLst>
                                    </p:anim>
                                    <p:anim calcmode="lin" valueType="num">
                                      <p:cBhvr additive="base">
                                        <p:cTn id="17" dur="500" fill="hold"/>
                                        <p:tgtEl>
                                          <p:spTgt spid="768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47" grpId="0" autoUpdateAnimBg="0"/>
      <p:bldP spid="76849" grpId="0" autoUpdateAnimBg="0"/>
      <p:bldP spid="768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0"/>
            <a:ext cx="7772400" cy="1143000"/>
          </a:xfrm>
        </p:spPr>
        <p:txBody>
          <a:bodyPr/>
          <a:lstStyle/>
          <a:p>
            <a:pPr eaLnBrk="1" hangingPunct="1"/>
            <a:r>
              <a:rPr lang="en-US" dirty="0" smtClean="0">
                <a:solidFill>
                  <a:schemeClr val="tx2"/>
                </a:solidFill>
              </a:rPr>
              <a:t>Checkpoint 2</a:t>
            </a:r>
          </a:p>
        </p:txBody>
      </p:sp>
      <p:sp>
        <p:nvSpPr>
          <p:cNvPr id="15363" name="Line 3"/>
          <p:cNvSpPr>
            <a:spLocks noChangeShapeType="1"/>
          </p:cNvSpPr>
          <p:nvPr/>
        </p:nvSpPr>
        <p:spPr bwMode="auto">
          <a:xfrm>
            <a:off x="6248400" y="22098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4" name="Line 4"/>
          <p:cNvSpPr>
            <a:spLocks noChangeShapeType="1"/>
          </p:cNvSpPr>
          <p:nvPr/>
        </p:nvSpPr>
        <p:spPr bwMode="auto">
          <a:xfrm>
            <a:off x="6248400" y="22098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5" name="Line 5"/>
          <p:cNvSpPr>
            <a:spLocks noChangeShapeType="1"/>
          </p:cNvSpPr>
          <p:nvPr/>
        </p:nvSpPr>
        <p:spPr bwMode="auto">
          <a:xfrm>
            <a:off x="8991600" y="22098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6" name="Line 6"/>
          <p:cNvSpPr>
            <a:spLocks noChangeShapeType="1"/>
          </p:cNvSpPr>
          <p:nvPr/>
        </p:nvSpPr>
        <p:spPr bwMode="auto">
          <a:xfrm>
            <a:off x="6248400" y="42672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5367" name="Group 7"/>
          <p:cNvGrpSpPr>
            <a:grpSpLocks/>
          </p:cNvGrpSpPr>
          <p:nvPr/>
        </p:nvGrpSpPr>
        <p:grpSpPr bwMode="auto">
          <a:xfrm rot="-5400000">
            <a:off x="7434263" y="4189412"/>
            <a:ext cx="508000" cy="136525"/>
            <a:chOff x="1060" y="360"/>
            <a:chExt cx="284" cy="76"/>
          </a:xfrm>
        </p:grpSpPr>
        <p:sp>
          <p:nvSpPr>
            <p:cNvPr id="15405" name="Rectangle 8"/>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5406" name="Line 9"/>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07" name="Line 10"/>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08" name="Line 11"/>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09" name="Line 12"/>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5368" name="Group 13"/>
          <p:cNvGrpSpPr>
            <a:grpSpLocks/>
          </p:cNvGrpSpPr>
          <p:nvPr/>
        </p:nvGrpSpPr>
        <p:grpSpPr bwMode="auto">
          <a:xfrm rot="10800000" flipH="1">
            <a:off x="7285038" y="2133600"/>
            <a:ext cx="593725" cy="182563"/>
            <a:chOff x="1536" y="336"/>
            <a:chExt cx="332" cy="102"/>
          </a:xfrm>
        </p:grpSpPr>
        <p:sp>
          <p:nvSpPr>
            <p:cNvPr id="15403" name="Rectangle 14"/>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5404" name="Freeform 15"/>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5369" name="Text Box 16"/>
          <p:cNvSpPr txBox="1">
            <a:spLocks noChangeArrowheads="1"/>
          </p:cNvSpPr>
          <p:nvPr/>
        </p:nvSpPr>
        <p:spPr bwMode="auto">
          <a:xfrm>
            <a:off x="7162800" y="1828800"/>
            <a:ext cx="9906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R=10 </a:t>
            </a:r>
            <a:r>
              <a:rPr lang="en-US" sz="1600">
                <a:latin typeface="Symbol" pitchFamily="18" charset="2"/>
              </a:rPr>
              <a:t>W</a:t>
            </a:r>
            <a:endParaRPr lang="en-US" sz="1600">
              <a:latin typeface="Times New Roman" pitchFamily="18" charset="0"/>
            </a:endParaRPr>
          </a:p>
        </p:txBody>
      </p:sp>
      <p:sp>
        <p:nvSpPr>
          <p:cNvPr id="15370" name="Text Box 17"/>
          <p:cNvSpPr txBox="1">
            <a:spLocks noChangeArrowheads="1"/>
          </p:cNvSpPr>
          <p:nvPr/>
        </p:nvSpPr>
        <p:spPr bwMode="auto">
          <a:xfrm>
            <a:off x="7315200" y="4419600"/>
            <a:ext cx="12192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Times New Roman" pitchFamily="18" charset="0"/>
              </a:rPr>
              <a:t>1</a:t>
            </a:r>
            <a:r>
              <a:rPr lang="en-US" sz="1600">
                <a:latin typeface="Times New Roman" pitchFamily="18" charset="0"/>
              </a:rPr>
              <a:t> = 10 V</a:t>
            </a:r>
          </a:p>
        </p:txBody>
      </p:sp>
      <p:sp>
        <p:nvSpPr>
          <p:cNvPr id="15371" name="Text Box 18"/>
          <p:cNvSpPr txBox="1">
            <a:spLocks noChangeArrowheads="1"/>
          </p:cNvSpPr>
          <p:nvPr/>
        </p:nvSpPr>
        <p:spPr bwMode="auto">
          <a:xfrm>
            <a:off x="6934200" y="3886200"/>
            <a:ext cx="3683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B</a:t>
            </a:r>
            <a:endParaRPr lang="en-US" sz="1600">
              <a:latin typeface="Times New Roman" pitchFamily="18" charset="0"/>
            </a:endParaRPr>
          </a:p>
        </p:txBody>
      </p:sp>
      <p:sp>
        <p:nvSpPr>
          <p:cNvPr id="15372" name="Text Box 19"/>
          <p:cNvSpPr txBox="1">
            <a:spLocks noChangeArrowheads="1"/>
          </p:cNvSpPr>
          <p:nvPr/>
        </p:nvSpPr>
        <p:spPr bwMode="auto">
          <a:xfrm>
            <a:off x="6629400" y="18288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1</a:t>
            </a:r>
            <a:endParaRPr lang="en-US" sz="1600">
              <a:latin typeface="Times New Roman" pitchFamily="18" charset="0"/>
            </a:endParaRPr>
          </a:p>
        </p:txBody>
      </p:sp>
      <p:sp>
        <p:nvSpPr>
          <p:cNvPr id="15373" name="Line 20"/>
          <p:cNvSpPr>
            <a:spLocks noChangeShapeType="1"/>
          </p:cNvSpPr>
          <p:nvPr/>
        </p:nvSpPr>
        <p:spPr bwMode="auto">
          <a:xfrm>
            <a:off x="6248400" y="32004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5374" name="Group 21"/>
          <p:cNvGrpSpPr>
            <a:grpSpLocks/>
          </p:cNvGrpSpPr>
          <p:nvPr/>
        </p:nvGrpSpPr>
        <p:grpSpPr bwMode="auto">
          <a:xfrm rot="-5400000">
            <a:off x="6754813" y="3141662"/>
            <a:ext cx="508000" cy="136525"/>
            <a:chOff x="1060" y="360"/>
            <a:chExt cx="284" cy="76"/>
          </a:xfrm>
        </p:grpSpPr>
        <p:sp>
          <p:nvSpPr>
            <p:cNvPr id="15398" name="Rectangle 22"/>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5399" name="Line 23"/>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00" name="Line 24"/>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01" name="Line 25"/>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02" name="Line 26"/>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5375" name="Text Box 27"/>
          <p:cNvSpPr txBox="1">
            <a:spLocks noChangeArrowheads="1"/>
          </p:cNvSpPr>
          <p:nvPr/>
        </p:nvSpPr>
        <p:spPr bwMode="auto">
          <a:xfrm>
            <a:off x="6629400" y="2667000"/>
            <a:ext cx="10668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Script MT Bold" pitchFamily="66" charset="0"/>
              </a:rPr>
              <a:t>2</a:t>
            </a:r>
            <a:r>
              <a:rPr lang="en-US" sz="1600">
                <a:latin typeface="Times New Roman" pitchFamily="18" charset="0"/>
              </a:rPr>
              <a:t> = 5 V</a:t>
            </a:r>
          </a:p>
        </p:txBody>
      </p:sp>
      <p:grpSp>
        <p:nvGrpSpPr>
          <p:cNvPr id="15376" name="Group 28"/>
          <p:cNvGrpSpPr>
            <a:grpSpLocks/>
          </p:cNvGrpSpPr>
          <p:nvPr/>
        </p:nvGrpSpPr>
        <p:grpSpPr bwMode="auto">
          <a:xfrm rot="10800000" flipH="1">
            <a:off x="7742238" y="3124200"/>
            <a:ext cx="593725" cy="182563"/>
            <a:chOff x="1536" y="336"/>
            <a:chExt cx="332" cy="102"/>
          </a:xfrm>
        </p:grpSpPr>
        <p:sp>
          <p:nvSpPr>
            <p:cNvPr id="15396" name="Rectangle 29"/>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5397" name="Freeform 30"/>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5377" name="Text Box 31"/>
          <p:cNvSpPr txBox="1">
            <a:spLocks noChangeArrowheads="1"/>
          </p:cNvSpPr>
          <p:nvPr/>
        </p:nvSpPr>
        <p:spPr bwMode="auto">
          <a:xfrm>
            <a:off x="7620000" y="2819400"/>
            <a:ext cx="9144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R=10 </a:t>
            </a:r>
            <a:r>
              <a:rPr lang="en-US" sz="1600">
                <a:latin typeface="Symbol" pitchFamily="18" charset="2"/>
              </a:rPr>
              <a:t>W</a:t>
            </a:r>
            <a:endParaRPr lang="en-US" sz="1600">
              <a:latin typeface="Times New Roman" pitchFamily="18" charset="0"/>
            </a:endParaRPr>
          </a:p>
        </p:txBody>
      </p:sp>
      <p:sp>
        <p:nvSpPr>
          <p:cNvPr id="15378" name="Line 32"/>
          <p:cNvSpPr>
            <a:spLocks noChangeShapeType="1"/>
          </p:cNvSpPr>
          <p:nvPr/>
        </p:nvSpPr>
        <p:spPr bwMode="auto">
          <a:xfrm>
            <a:off x="6705600" y="22098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9" name="Line 33"/>
          <p:cNvSpPr>
            <a:spLocks noChangeShapeType="1"/>
          </p:cNvSpPr>
          <p:nvPr/>
        </p:nvSpPr>
        <p:spPr bwMode="auto">
          <a:xfrm>
            <a:off x="7239000" y="3200400"/>
            <a:ext cx="304800"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380" name="Text Box 34"/>
          <p:cNvSpPr txBox="1">
            <a:spLocks noChangeArrowheads="1"/>
          </p:cNvSpPr>
          <p:nvPr/>
        </p:nvSpPr>
        <p:spPr bwMode="auto">
          <a:xfrm>
            <a:off x="7239000" y="28194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2</a:t>
            </a:r>
            <a:endParaRPr lang="en-US" sz="1600">
              <a:latin typeface="Times New Roman" pitchFamily="18" charset="0"/>
            </a:endParaRPr>
          </a:p>
        </p:txBody>
      </p:sp>
      <p:sp>
        <p:nvSpPr>
          <p:cNvPr id="15381" name="Line 35"/>
          <p:cNvSpPr>
            <a:spLocks noChangeShapeType="1"/>
          </p:cNvSpPr>
          <p:nvPr/>
        </p:nvSpPr>
        <p:spPr bwMode="auto">
          <a:xfrm flipH="1">
            <a:off x="7010400" y="42672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82" name="Text Box 37"/>
          <p:cNvSpPr txBox="1">
            <a:spLocks noChangeArrowheads="1"/>
          </p:cNvSpPr>
          <p:nvPr/>
        </p:nvSpPr>
        <p:spPr bwMode="auto">
          <a:xfrm>
            <a:off x="7543800" y="312420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sp>
        <p:nvSpPr>
          <p:cNvPr id="15383" name="Text Box 38"/>
          <p:cNvSpPr txBox="1">
            <a:spLocks noChangeArrowheads="1"/>
          </p:cNvSpPr>
          <p:nvPr/>
        </p:nvSpPr>
        <p:spPr bwMode="auto">
          <a:xfrm>
            <a:off x="8234363" y="311785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sp>
        <p:nvSpPr>
          <p:cNvPr id="15384" name="AutoShape 39"/>
          <p:cNvSpPr>
            <a:spLocks noChangeArrowheads="1"/>
          </p:cNvSpPr>
          <p:nvPr/>
        </p:nvSpPr>
        <p:spPr bwMode="auto">
          <a:xfrm>
            <a:off x="6553200" y="3505200"/>
            <a:ext cx="2133600" cy="533400"/>
          </a:xfrm>
          <a:prstGeom prst="roundRect">
            <a:avLst>
              <a:gd name="adj" fmla="val 16667"/>
            </a:avLst>
          </a:prstGeom>
          <a:noFill/>
          <a:ln w="1905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8457" name="Rectangle 40"/>
          <p:cNvSpPr>
            <a:spLocks noChangeArrowheads="1"/>
          </p:cNvSpPr>
          <p:nvPr/>
        </p:nvSpPr>
        <p:spPr bwMode="auto">
          <a:xfrm>
            <a:off x="8229600" y="3657600"/>
            <a:ext cx="685800" cy="457200"/>
          </a:xfrm>
          <a:prstGeom prst="rect">
            <a:avLst/>
          </a:prstGeom>
          <a:solidFill>
            <a:schemeClr val="bg1">
              <a:lumMod val="75000"/>
            </a:schemeClr>
          </a:solidFill>
          <a:ln w="9525">
            <a:noFill/>
            <a:miter lim="800000"/>
            <a:headEnd/>
            <a:tailEnd/>
          </a:ln>
        </p:spPr>
        <p:txBody>
          <a:bodyPr wrap="none" anchor="ctr"/>
          <a:lstStyle/>
          <a:p>
            <a:pPr fontAlgn="auto">
              <a:spcBef>
                <a:spcPts val="0"/>
              </a:spcBef>
              <a:spcAft>
                <a:spcPts val="0"/>
              </a:spcAft>
              <a:defRPr/>
            </a:pPr>
            <a:endParaRPr lang="en-US">
              <a:latin typeface="+mn-lt"/>
              <a:cs typeface="+mn-cs"/>
            </a:endParaRPr>
          </a:p>
        </p:txBody>
      </p:sp>
      <p:sp>
        <p:nvSpPr>
          <p:cNvPr id="15386" name="Line 41"/>
          <p:cNvSpPr>
            <a:spLocks noChangeShapeType="1"/>
          </p:cNvSpPr>
          <p:nvPr/>
        </p:nvSpPr>
        <p:spPr bwMode="auto">
          <a:xfrm flipH="1">
            <a:off x="7239000" y="4038600"/>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87" name="Line 42"/>
          <p:cNvSpPr>
            <a:spLocks noChangeShapeType="1"/>
          </p:cNvSpPr>
          <p:nvPr/>
        </p:nvSpPr>
        <p:spPr bwMode="auto">
          <a:xfrm rot="5400000" flipH="1">
            <a:off x="6438900" y="3771900"/>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88" name="Line 43"/>
          <p:cNvSpPr>
            <a:spLocks noChangeShapeType="1"/>
          </p:cNvSpPr>
          <p:nvPr/>
        </p:nvSpPr>
        <p:spPr bwMode="auto">
          <a:xfrm rot="10800000" flipH="1">
            <a:off x="7315200" y="3505200"/>
            <a:ext cx="228600"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89" name="Line 44"/>
          <p:cNvSpPr>
            <a:spLocks noChangeShapeType="1"/>
          </p:cNvSpPr>
          <p:nvPr/>
        </p:nvSpPr>
        <p:spPr bwMode="auto">
          <a:xfrm rot="16200000" flipH="1">
            <a:off x="8572500" y="3695700"/>
            <a:ext cx="228600" cy="0"/>
          </a:xfrm>
          <a:prstGeom prst="line">
            <a:avLst/>
          </a:prstGeom>
          <a:noFill/>
          <a:ln w="127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90" name="Text Box 45"/>
          <p:cNvSpPr txBox="1">
            <a:spLocks noChangeArrowheads="1"/>
          </p:cNvSpPr>
          <p:nvPr/>
        </p:nvSpPr>
        <p:spPr bwMode="auto">
          <a:xfrm>
            <a:off x="7391400" y="426720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sp>
        <p:nvSpPr>
          <p:cNvPr id="15391" name="Text Box 46"/>
          <p:cNvSpPr txBox="1">
            <a:spLocks noChangeArrowheads="1"/>
          </p:cNvSpPr>
          <p:nvPr/>
        </p:nvSpPr>
        <p:spPr bwMode="auto">
          <a:xfrm>
            <a:off x="7696200" y="419100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sp>
        <p:nvSpPr>
          <p:cNvPr id="123951" name="Text Box 47"/>
          <p:cNvSpPr txBox="1">
            <a:spLocks noChangeArrowheads="1"/>
          </p:cNvSpPr>
          <p:nvPr/>
        </p:nvSpPr>
        <p:spPr bwMode="auto">
          <a:xfrm>
            <a:off x="609600" y="4648200"/>
            <a:ext cx="5867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latin typeface="Calibri" pitchFamily="34" charset="0"/>
              </a:rPr>
              <a:t>+</a:t>
            </a:r>
            <a:r>
              <a:rPr lang="en-US" sz="2000">
                <a:latin typeface="Script MT Bold" pitchFamily="66" charset="0"/>
              </a:rPr>
              <a:t>E</a:t>
            </a:r>
            <a:r>
              <a:rPr lang="en-US" sz="2000" baseline="-25000">
                <a:latin typeface="Times New Roman" pitchFamily="18" charset="0"/>
              </a:rPr>
              <a:t>1</a:t>
            </a:r>
            <a:r>
              <a:rPr lang="en-US" sz="2000">
                <a:latin typeface="Calibri" pitchFamily="34" charset="0"/>
              </a:rPr>
              <a:t> - </a:t>
            </a:r>
            <a:r>
              <a:rPr lang="en-US" sz="2000">
                <a:latin typeface="Script MT Bold" pitchFamily="66" charset="0"/>
              </a:rPr>
              <a:t>E</a:t>
            </a:r>
            <a:r>
              <a:rPr lang="en-US" sz="2000" baseline="-25000">
                <a:latin typeface="Times New Roman" pitchFamily="18" charset="0"/>
              </a:rPr>
              <a:t>2</a:t>
            </a:r>
            <a:r>
              <a:rPr lang="en-US" sz="2000">
                <a:latin typeface="Calibri" pitchFamily="34" charset="0"/>
              </a:rPr>
              <a:t> </a:t>
            </a:r>
            <a:r>
              <a:rPr lang="en-US" sz="2000">
                <a:latin typeface="Times New Roman" pitchFamily="18" charset="0"/>
              </a:rPr>
              <a:t>+ I</a:t>
            </a:r>
            <a:r>
              <a:rPr lang="en-US" sz="2000" baseline="-25000">
                <a:latin typeface="Times New Roman" pitchFamily="18" charset="0"/>
              </a:rPr>
              <a:t>2</a:t>
            </a:r>
            <a:r>
              <a:rPr lang="en-US" sz="2000">
                <a:latin typeface="Times New Roman" pitchFamily="18" charset="0"/>
              </a:rPr>
              <a:t>R = 0   </a:t>
            </a:r>
            <a:r>
              <a:rPr lang="en-US" sz="2000">
                <a:solidFill>
                  <a:srgbClr val="C00000"/>
                </a:solidFill>
                <a:latin typeface="Times New Roman" pitchFamily="18" charset="0"/>
              </a:rPr>
              <a:t>Note the sign change from last slide</a:t>
            </a:r>
          </a:p>
        </p:txBody>
      </p:sp>
      <p:sp>
        <p:nvSpPr>
          <p:cNvPr id="123953" name="Text Box 49"/>
          <p:cNvSpPr txBox="1">
            <a:spLocks noChangeArrowheads="1"/>
          </p:cNvSpPr>
          <p:nvPr/>
        </p:nvSpPr>
        <p:spPr bwMode="auto">
          <a:xfrm>
            <a:off x="304800" y="5384800"/>
            <a:ext cx="66294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latin typeface="Times New Roman" pitchFamily="18" charset="0"/>
                <a:sym typeface="Symbol" pitchFamily="18" charset="2"/>
              </a:rPr>
              <a:t> </a:t>
            </a:r>
            <a:r>
              <a:rPr lang="en-US" sz="2000">
                <a:latin typeface="Times New Roman" pitchFamily="18" charset="0"/>
              </a:rPr>
              <a:t>I</a:t>
            </a:r>
            <a:r>
              <a:rPr lang="en-US" sz="2000" baseline="-25000">
                <a:latin typeface="Times New Roman" pitchFamily="18" charset="0"/>
              </a:rPr>
              <a:t>2 </a:t>
            </a:r>
            <a:r>
              <a:rPr lang="en-US" sz="2000">
                <a:latin typeface="Times New Roman" pitchFamily="18" charset="0"/>
              </a:rPr>
              <a:t>= -0.5A  </a:t>
            </a:r>
            <a:r>
              <a:rPr lang="en-US" sz="2000">
                <a:solidFill>
                  <a:srgbClr val="000099"/>
                </a:solidFill>
                <a:latin typeface="Times New Roman" pitchFamily="18" charset="0"/>
              </a:rPr>
              <a:t>Answer has same magnitude as before but opposite sign.  That means current goes to the left, as we found before.</a:t>
            </a:r>
          </a:p>
        </p:txBody>
      </p:sp>
      <p:sp>
        <p:nvSpPr>
          <p:cNvPr id="15394" name="Text Box 51"/>
          <p:cNvSpPr txBox="1">
            <a:spLocks noChangeArrowheads="1"/>
          </p:cNvSpPr>
          <p:nvPr/>
        </p:nvSpPr>
        <p:spPr bwMode="auto">
          <a:xfrm>
            <a:off x="152400" y="1066800"/>
            <a:ext cx="4865688"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000">
                <a:solidFill>
                  <a:srgbClr val="C00000"/>
                </a:solidFill>
                <a:latin typeface="Times New Roman" pitchFamily="18" charset="0"/>
              </a:rPr>
              <a:t>How do I know the direction of I</a:t>
            </a:r>
            <a:r>
              <a:rPr lang="en-US" sz="2000" baseline="-25000">
                <a:solidFill>
                  <a:srgbClr val="C00000"/>
                </a:solidFill>
                <a:latin typeface="Times New Roman" pitchFamily="18" charset="0"/>
              </a:rPr>
              <a:t>2</a:t>
            </a:r>
            <a:r>
              <a:rPr lang="en-US" sz="2000">
                <a:solidFill>
                  <a:srgbClr val="C00000"/>
                </a:solidFill>
                <a:latin typeface="Times New Roman" pitchFamily="18" charset="0"/>
              </a:rPr>
              <a:t>?</a:t>
            </a:r>
          </a:p>
          <a:p>
            <a:pPr eaLnBrk="1" hangingPunct="1"/>
            <a:endParaRPr lang="en-US" sz="2000">
              <a:solidFill>
                <a:srgbClr val="C00000"/>
              </a:solidFill>
              <a:latin typeface="Times New Roman" pitchFamily="18" charset="0"/>
            </a:endParaRPr>
          </a:p>
          <a:p>
            <a:pPr eaLnBrk="1" hangingPunct="1"/>
            <a:r>
              <a:rPr lang="en-US" sz="2000">
                <a:solidFill>
                  <a:srgbClr val="000099"/>
                </a:solidFill>
                <a:latin typeface="Times New Roman" pitchFamily="18" charset="0"/>
              </a:rPr>
              <a:t>It doesn’t matter.  Choose whatever direction</a:t>
            </a:r>
          </a:p>
          <a:p>
            <a:pPr eaLnBrk="1" hangingPunct="1"/>
            <a:r>
              <a:rPr lang="en-US" sz="2000">
                <a:solidFill>
                  <a:srgbClr val="000099"/>
                </a:solidFill>
                <a:latin typeface="Times New Roman" pitchFamily="18" charset="0"/>
              </a:rPr>
              <a:t>you like.  Then solve the equations to find I</a:t>
            </a:r>
            <a:r>
              <a:rPr lang="en-US" sz="2000" baseline="-25000">
                <a:solidFill>
                  <a:srgbClr val="000099"/>
                </a:solidFill>
                <a:latin typeface="Times New Roman" pitchFamily="18" charset="0"/>
              </a:rPr>
              <a:t>2.</a:t>
            </a:r>
          </a:p>
          <a:p>
            <a:pPr eaLnBrk="1" hangingPunct="1"/>
            <a:r>
              <a:rPr lang="en-US" sz="2000">
                <a:solidFill>
                  <a:srgbClr val="000099"/>
                </a:solidFill>
                <a:latin typeface="Times New Roman" pitchFamily="18" charset="0"/>
              </a:rPr>
              <a:t>If the result is positive, then your initial guess</a:t>
            </a:r>
          </a:p>
          <a:p>
            <a:pPr eaLnBrk="1" hangingPunct="1"/>
            <a:r>
              <a:rPr lang="en-US" sz="2000">
                <a:solidFill>
                  <a:srgbClr val="000099"/>
                </a:solidFill>
                <a:latin typeface="Times New Roman" pitchFamily="18" charset="0"/>
              </a:rPr>
              <a:t>was correct.  If result is negative, then actual</a:t>
            </a:r>
          </a:p>
          <a:p>
            <a:pPr eaLnBrk="1" hangingPunct="1"/>
            <a:r>
              <a:rPr lang="en-US" sz="2000">
                <a:solidFill>
                  <a:srgbClr val="000099"/>
                </a:solidFill>
                <a:latin typeface="Times New Roman" pitchFamily="18" charset="0"/>
              </a:rPr>
              <a:t>direction is opposite to your initial guess.</a:t>
            </a:r>
          </a:p>
        </p:txBody>
      </p:sp>
      <p:sp>
        <p:nvSpPr>
          <p:cNvPr id="15395" name="Text Box 54"/>
          <p:cNvSpPr txBox="1">
            <a:spLocks noChangeArrowheads="1"/>
          </p:cNvSpPr>
          <p:nvPr/>
        </p:nvSpPr>
        <p:spPr bwMode="auto">
          <a:xfrm>
            <a:off x="517525" y="3581400"/>
            <a:ext cx="40624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000">
                <a:solidFill>
                  <a:srgbClr val="C00000"/>
                </a:solidFill>
                <a:latin typeface="Calibri" pitchFamily="34" charset="0"/>
              </a:rPr>
              <a:t>Work through preflight with opposite</a:t>
            </a:r>
          </a:p>
          <a:p>
            <a:pPr eaLnBrk="1" hangingPunct="1"/>
            <a:r>
              <a:rPr lang="en-US" sz="2000">
                <a:solidFill>
                  <a:srgbClr val="C00000"/>
                </a:solidFill>
                <a:latin typeface="Calibri" pitchFamily="34" charset="0"/>
              </a:rPr>
              <a:t>sign for I</a:t>
            </a:r>
            <a:r>
              <a:rPr lang="en-US" sz="2000" baseline="-25000">
                <a:solidFill>
                  <a:srgbClr val="C00000"/>
                </a:solidFill>
                <a:latin typeface="Calibri" pitchFamily="34" charset="0"/>
              </a:rPr>
              <a:t>2</a:t>
            </a:r>
            <a:r>
              <a:rPr lang="en-US" sz="2000">
                <a:solidFill>
                  <a:srgbClr val="C00000"/>
                </a:solidFill>
                <a:latin typeface="Calibri" pitchFamily="34" charset="0"/>
              </a:rPr>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3951"/>
                                        </p:tgtEl>
                                        <p:attrNameLst>
                                          <p:attrName>style.visibility</p:attrName>
                                        </p:attrNameLst>
                                      </p:cBhvr>
                                      <p:to>
                                        <p:strVal val="visible"/>
                                      </p:to>
                                    </p:set>
                                    <p:animEffect transition="in" filter="wipe(left)">
                                      <p:cBhvr>
                                        <p:cTn id="7" dur="500"/>
                                        <p:tgtEl>
                                          <p:spTgt spid="1239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3953"/>
                                        </p:tgtEl>
                                        <p:attrNameLst>
                                          <p:attrName>style.visibility</p:attrName>
                                        </p:attrNameLst>
                                      </p:cBhvr>
                                      <p:to>
                                        <p:strVal val="visible"/>
                                      </p:to>
                                    </p:set>
                                    <p:animEffect transition="in" filter="wipe(left)">
                                      <p:cBhvr>
                                        <p:cTn id="12" dur="500"/>
                                        <p:tgtEl>
                                          <p:spTgt spid="123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51" grpId="0" autoUpdateAnimBg="0"/>
      <p:bldP spid="123953"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496332" y="228600"/>
            <a:ext cx="6080125" cy="581025"/>
          </a:xfrm>
        </p:spPr>
        <p:txBody>
          <a:bodyPr rtlCol="0">
            <a:normAutofit fontScale="90000"/>
          </a:bodyPr>
          <a:lstStyle/>
          <a:p>
            <a:pPr eaLnBrk="1" fontAlgn="auto" hangingPunct="1">
              <a:spcAft>
                <a:spcPts val="0"/>
              </a:spcAft>
              <a:defRPr/>
            </a:pPr>
            <a:r>
              <a:rPr lang="en-US" dirty="0" smtClean="0">
                <a:solidFill>
                  <a:schemeClr val="tx2"/>
                </a:solidFill>
              </a:rPr>
              <a:t>Kirchhoff’s Junction Rule</a:t>
            </a:r>
          </a:p>
        </p:txBody>
      </p:sp>
      <p:sp>
        <p:nvSpPr>
          <p:cNvPr id="66563" name="Text Box 3"/>
          <p:cNvSpPr txBox="1">
            <a:spLocks noChangeArrowheads="1"/>
          </p:cNvSpPr>
          <p:nvPr/>
        </p:nvSpPr>
        <p:spPr bwMode="auto">
          <a:xfrm>
            <a:off x="16329" y="809625"/>
            <a:ext cx="89598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514350" indent="-51435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lnSpc>
                <a:spcPct val="90000"/>
              </a:lnSpc>
              <a:spcBef>
                <a:spcPct val="10000"/>
              </a:spcBef>
            </a:pPr>
            <a:r>
              <a:rPr lang="en-US" sz="2800" b="1" dirty="0"/>
              <a:t>Current Entering = Current Leaving</a:t>
            </a:r>
          </a:p>
        </p:txBody>
      </p:sp>
      <p:grpSp>
        <p:nvGrpSpPr>
          <p:cNvPr id="3" name="Group 2"/>
          <p:cNvGrpSpPr/>
          <p:nvPr/>
        </p:nvGrpSpPr>
        <p:grpSpPr>
          <a:xfrm>
            <a:off x="5638800" y="1411288"/>
            <a:ext cx="1905000" cy="1027112"/>
            <a:chOff x="5715000" y="1884363"/>
            <a:chExt cx="1905000" cy="1027112"/>
          </a:xfrm>
        </p:grpSpPr>
        <p:sp>
          <p:nvSpPr>
            <p:cNvPr id="16388" name="Line 51"/>
            <p:cNvSpPr>
              <a:spLocks noChangeShapeType="1"/>
            </p:cNvSpPr>
            <p:nvPr/>
          </p:nvSpPr>
          <p:spPr bwMode="auto">
            <a:xfrm>
              <a:off x="5715000" y="2286000"/>
              <a:ext cx="1905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89" name="Line 52"/>
            <p:cNvSpPr>
              <a:spLocks noChangeShapeType="1"/>
            </p:cNvSpPr>
            <p:nvPr/>
          </p:nvSpPr>
          <p:spPr bwMode="auto">
            <a:xfrm>
              <a:off x="6019800" y="2286000"/>
              <a:ext cx="228600"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390" name="Line 53"/>
            <p:cNvSpPr>
              <a:spLocks noChangeShapeType="1"/>
            </p:cNvSpPr>
            <p:nvPr/>
          </p:nvSpPr>
          <p:spPr bwMode="auto">
            <a:xfrm>
              <a:off x="6705600" y="2286000"/>
              <a:ext cx="228600"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391" name="Line 54"/>
            <p:cNvSpPr>
              <a:spLocks noChangeShapeType="1"/>
            </p:cNvSpPr>
            <p:nvPr/>
          </p:nvSpPr>
          <p:spPr bwMode="auto">
            <a:xfrm>
              <a:off x="6553200" y="2286000"/>
              <a:ext cx="0" cy="6096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92" name="Line 55"/>
            <p:cNvSpPr>
              <a:spLocks noChangeShapeType="1"/>
            </p:cNvSpPr>
            <p:nvPr/>
          </p:nvSpPr>
          <p:spPr bwMode="auto">
            <a:xfrm>
              <a:off x="6553200" y="2438400"/>
              <a:ext cx="0" cy="22860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393" name="Text Box 56"/>
            <p:cNvSpPr txBox="1">
              <a:spLocks noChangeArrowheads="1"/>
            </p:cNvSpPr>
            <p:nvPr/>
          </p:nvSpPr>
          <p:spPr bwMode="auto">
            <a:xfrm>
              <a:off x="5753100" y="1884363"/>
              <a:ext cx="762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latin typeface="Calibri" pitchFamily="34" charset="0"/>
                </a:rPr>
                <a:t>I</a:t>
              </a:r>
              <a:r>
                <a:rPr lang="en-US" sz="2000" baseline="-25000">
                  <a:latin typeface="Calibri" pitchFamily="34" charset="0"/>
                </a:rPr>
                <a:t>1</a:t>
              </a:r>
              <a:endParaRPr lang="en-US" sz="2000">
                <a:latin typeface="Calibri" pitchFamily="34" charset="0"/>
              </a:endParaRPr>
            </a:p>
          </p:txBody>
        </p:sp>
        <p:sp>
          <p:nvSpPr>
            <p:cNvPr id="16394" name="Text Box 57"/>
            <p:cNvSpPr txBox="1">
              <a:spLocks noChangeArrowheads="1"/>
            </p:cNvSpPr>
            <p:nvPr/>
          </p:nvSpPr>
          <p:spPr bwMode="auto">
            <a:xfrm>
              <a:off x="6781800" y="1905000"/>
              <a:ext cx="762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latin typeface="Calibri" pitchFamily="34" charset="0"/>
                </a:rPr>
                <a:t>I</a:t>
              </a:r>
              <a:r>
                <a:rPr lang="en-US" sz="2000" baseline="-25000">
                  <a:latin typeface="Calibri" pitchFamily="34" charset="0"/>
                </a:rPr>
                <a:t>2</a:t>
              </a:r>
              <a:endParaRPr lang="en-US" sz="2000">
                <a:latin typeface="Calibri" pitchFamily="34" charset="0"/>
              </a:endParaRPr>
            </a:p>
          </p:txBody>
        </p:sp>
        <p:sp>
          <p:nvSpPr>
            <p:cNvPr id="16395" name="Text Box 58"/>
            <p:cNvSpPr txBox="1">
              <a:spLocks noChangeArrowheads="1"/>
            </p:cNvSpPr>
            <p:nvPr/>
          </p:nvSpPr>
          <p:spPr bwMode="auto">
            <a:xfrm>
              <a:off x="6553200" y="2514600"/>
              <a:ext cx="762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latin typeface="Calibri" pitchFamily="34" charset="0"/>
                </a:rPr>
                <a:t>I</a:t>
              </a:r>
              <a:r>
                <a:rPr lang="en-US" sz="2000" baseline="-25000">
                  <a:latin typeface="Calibri" pitchFamily="34" charset="0"/>
                </a:rPr>
                <a:t>3</a:t>
              </a:r>
              <a:endParaRPr lang="en-US" sz="2000">
                <a:latin typeface="Calibri" pitchFamily="34" charset="0"/>
              </a:endParaRPr>
            </a:p>
          </p:txBody>
        </p:sp>
      </p:grpSp>
      <p:sp>
        <p:nvSpPr>
          <p:cNvPr id="66619" name="Text Box 59"/>
          <p:cNvSpPr txBox="1">
            <a:spLocks noChangeArrowheads="1"/>
          </p:cNvSpPr>
          <p:nvPr/>
        </p:nvSpPr>
        <p:spPr bwMode="auto">
          <a:xfrm>
            <a:off x="3314700" y="1405392"/>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dirty="0">
                <a:latin typeface="Times New Roman" pitchFamily="18" charset="0"/>
              </a:rPr>
              <a:t>I</a:t>
            </a:r>
            <a:r>
              <a:rPr lang="en-US" baseline="-25000" dirty="0">
                <a:latin typeface="Times New Roman" pitchFamily="18" charset="0"/>
              </a:rPr>
              <a:t>1</a:t>
            </a:r>
            <a:r>
              <a:rPr lang="en-US" dirty="0">
                <a:latin typeface="Times New Roman" pitchFamily="18" charset="0"/>
              </a:rPr>
              <a:t> = I</a:t>
            </a:r>
            <a:r>
              <a:rPr lang="en-US" baseline="-25000" dirty="0">
                <a:latin typeface="Times New Roman" pitchFamily="18" charset="0"/>
              </a:rPr>
              <a:t>2</a:t>
            </a:r>
            <a:r>
              <a:rPr lang="en-US" dirty="0">
                <a:latin typeface="Times New Roman" pitchFamily="18" charset="0"/>
              </a:rPr>
              <a:t> + I</a:t>
            </a:r>
            <a:r>
              <a:rPr lang="en-US" baseline="-25000" dirty="0">
                <a:latin typeface="Times New Roman" pitchFamily="18" charset="0"/>
              </a:rPr>
              <a:t>3</a:t>
            </a:r>
            <a:endParaRPr lang="en-US" dirty="0">
              <a:latin typeface="Times New Roman" pitchFamily="18" charset="0"/>
            </a:endParaRPr>
          </a:p>
        </p:txBody>
      </p:sp>
      <p:sp>
        <p:nvSpPr>
          <p:cNvPr id="66663" name="Text Box 103"/>
          <p:cNvSpPr txBox="1">
            <a:spLocks noChangeArrowheads="1"/>
          </p:cNvSpPr>
          <p:nvPr/>
        </p:nvSpPr>
        <p:spPr bwMode="auto">
          <a:xfrm>
            <a:off x="457200" y="4267200"/>
            <a:ext cx="4800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solidFill>
                  <a:schemeClr val="tx2"/>
                </a:solidFill>
                <a:latin typeface="Times New Roman" pitchFamily="18" charset="0"/>
              </a:rPr>
              <a:t>1) I</a:t>
            </a:r>
            <a:r>
              <a:rPr lang="en-US" sz="2000" baseline="-25000">
                <a:solidFill>
                  <a:schemeClr val="tx2"/>
                </a:solidFill>
                <a:latin typeface="Times New Roman" pitchFamily="18" charset="0"/>
              </a:rPr>
              <a:t>B</a:t>
            </a:r>
            <a:r>
              <a:rPr lang="en-US" sz="2000">
                <a:solidFill>
                  <a:schemeClr val="tx2"/>
                </a:solidFill>
                <a:latin typeface="Times New Roman" pitchFamily="18" charset="0"/>
              </a:rPr>
              <a:t> = 0.5 A   2) I</a:t>
            </a:r>
            <a:r>
              <a:rPr lang="en-US" sz="2000" baseline="-25000">
                <a:solidFill>
                  <a:schemeClr val="tx2"/>
                </a:solidFill>
                <a:latin typeface="Times New Roman" pitchFamily="18" charset="0"/>
              </a:rPr>
              <a:t>B</a:t>
            </a:r>
            <a:r>
              <a:rPr lang="en-US" sz="2000">
                <a:solidFill>
                  <a:schemeClr val="tx2"/>
                </a:solidFill>
                <a:latin typeface="Times New Roman" pitchFamily="18" charset="0"/>
              </a:rPr>
              <a:t> = 1.0 A    3) I</a:t>
            </a:r>
            <a:r>
              <a:rPr lang="en-US" sz="2000" baseline="-25000">
                <a:solidFill>
                  <a:schemeClr val="tx2"/>
                </a:solidFill>
                <a:latin typeface="Times New Roman" pitchFamily="18" charset="0"/>
              </a:rPr>
              <a:t>B</a:t>
            </a:r>
            <a:r>
              <a:rPr lang="en-US" sz="2000">
                <a:solidFill>
                  <a:schemeClr val="tx2"/>
                </a:solidFill>
                <a:latin typeface="Times New Roman" pitchFamily="18" charset="0"/>
              </a:rPr>
              <a:t> = 1.5 A</a:t>
            </a:r>
            <a:r>
              <a:rPr lang="en-US" sz="2000">
                <a:latin typeface="Times New Roman" pitchFamily="18" charset="0"/>
              </a:rPr>
              <a:t> </a:t>
            </a:r>
          </a:p>
        </p:txBody>
      </p:sp>
      <p:sp>
        <p:nvSpPr>
          <p:cNvPr id="66664" name="Text Box 104"/>
          <p:cNvSpPr txBox="1">
            <a:spLocks noChangeArrowheads="1"/>
          </p:cNvSpPr>
          <p:nvPr/>
        </p:nvSpPr>
        <p:spPr bwMode="auto">
          <a:xfrm>
            <a:off x="1066800" y="4903788"/>
            <a:ext cx="350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Times New Roman" pitchFamily="18" charset="0"/>
              </a:rPr>
              <a:t>I</a:t>
            </a:r>
            <a:r>
              <a:rPr lang="en-US" baseline="-25000">
                <a:latin typeface="Times New Roman" pitchFamily="18" charset="0"/>
              </a:rPr>
              <a:t>B</a:t>
            </a:r>
            <a:r>
              <a:rPr lang="en-US">
                <a:latin typeface="Times New Roman" pitchFamily="18" charset="0"/>
              </a:rPr>
              <a:t> = I</a:t>
            </a:r>
            <a:r>
              <a:rPr lang="en-US" baseline="-25000">
                <a:latin typeface="Times New Roman" pitchFamily="18" charset="0"/>
              </a:rPr>
              <a:t>1</a:t>
            </a:r>
            <a:r>
              <a:rPr lang="en-US">
                <a:latin typeface="Times New Roman" pitchFamily="18" charset="0"/>
              </a:rPr>
              <a:t> + I</a:t>
            </a:r>
            <a:r>
              <a:rPr lang="en-US" baseline="-25000">
                <a:latin typeface="Times New Roman" pitchFamily="18" charset="0"/>
              </a:rPr>
              <a:t>2</a:t>
            </a:r>
            <a:r>
              <a:rPr lang="en-US">
                <a:latin typeface="Times New Roman" pitchFamily="18" charset="0"/>
              </a:rPr>
              <a:t> = 1.5 A</a:t>
            </a:r>
          </a:p>
        </p:txBody>
      </p:sp>
      <p:sp>
        <p:nvSpPr>
          <p:cNvPr id="66669" name="Oval 109"/>
          <p:cNvSpPr>
            <a:spLocks noChangeArrowheads="1"/>
          </p:cNvSpPr>
          <p:nvPr/>
        </p:nvSpPr>
        <p:spPr bwMode="auto">
          <a:xfrm>
            <a:off x="3429000" y="4267200"/>
            <a:ext cx="1524000" cy="533400"/>
          </a:xfrm>
          <a:prstGeom prst="ellipse">
            <a:avLst/>
          </a:prstGeom>
          <a:noFill/>
          <a:ln w="38100">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grpSp>
        <p:nvGrpSpPr>
          <p:cNvPr id="2" name="Group 114"/>
          <p:cNvGrpSpPr>
            <a:grpSpLocks/>
          </p:cNvGrpSpPr>
          <p:nvPr/>
        </p:nvGrpSpPr>
        <p:grpSpPr bwMode="auto">
          <a:xfrm>
            <a:off x="1447800" y="3532188"/>
            <a:ext cx="7086600" cy="2944813"/>
            <a:chOff x="912" y="2299"/>
            <a:chExt cx="4464" cy="1855"/>
          </a:xfrm>
        </p:grpSpPr>
        <p:grpSp>
          <p:nvGrpSpPr>
            <p:cNvPr id="16403" name="Group 112"/>
            <p:cNvGrpSpPr>
              <a:grpSpLocks/>
            </p:cNvGrpSpPr>
            <p:nvPr/>
          </p:nvGrpSpPr>
          <p:grpSpPr bwMode="auto">
            <a:xfrm>
              <a:off x="3624" y="2304"/>
              <a:ext cx="1752" cy="1850"/>
              <a:chOff x="3624" y="2304"/>
              <a:chExt cx="1752" cy="1850"/>
            </a:xfrm>
          </p:grpSpPr>
          <p:sp>
            <p:nvSpPr>
              <p:cNvPr id="16405" name="Line 60"/>
              <p:cNvSpPr>
                <a:spLocks noChangeShapeType="1"/>
              </p:cNvSpPr>
              <p:nvPr/>
            </p:nvSpPr>
            <p:spPr bwMode="auto">
              <a:xfrm>
                <a:off x="3648" y="2544"/>
                <a:ext cx="0" cy="12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6" name="Line 61"/>
              <p:cNvSpPr>
                <a:spLocks noChangeShapeType="1"/>
              </p:cNvSpPr>
              <p:nvPr/>
            </p:nvSpPr>
            <p:spPr bwMode="auto">
              <a:xfrm>
                <a:off x="3648" y="2544"/>
                <a:ext cx="172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7" name="Line 62"/>
              <p:cNvSpPr>
                <a:spLocks noChangeShapeType="1"/>
              </p:cNvSpPr>
              <p:nvPr/>
            </p:nvSpPr>
            <p:spPr bwMode="auto">
              <a:xfrm>
                <a:off x="5376" y="2544"/>
                <a:ext cx="0" cy="12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8" name="Line 63"/>
              <p:cNvSpPr>
                <a:spLocks noChangeShapeType="1"/>
              </p:cNvSpPr>
              <p:nvPr/>
            </p:nvSpPr>
            <p:spPr bwMode="auto">
              <a:xfrm>
                <a:off x="3648" y="3840"/>
                <a:ext cx="172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6409" name="Group 64"/>
              <p:cNvGrpSpPr>
                <a:grpSpLocks/>
              </p:cNvGrpSpPr>
              <p:nvPr/>
            </p:nvGrpSpPr>
            <p:grpSpPr bwMode="auto">
              <a:xfrm rot="-5400000">
                <a:off x="4395" y="3791"/>
                <a:ext cx="320" cy="86"/>
                <a:chOff x="1060" y="360"/>
                <a:chExt cx="284" cy="76"/>
              </a:xfrm>
            </p:grpSpPr>
            <p:sp>
              <p:nvSpPr>
                <p:cNvPr id="16436" name="Rectangle 65"/>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6437" name="Line 66"/>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38" name="Line 67"/>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39" name="Line 68"/>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40" name="Line 69"/>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6410" name="Group 70"/>
              <p:cNvGrpSpPr>
                <a:grpSpLocks/>
              </p:cNvGrpSpPr>
              <p:nvPr/>
            </p:nvGrpSpPr>
            <p:grpSpPr bwMode="auto">
              <a:xfrm rot="10800000" flipH="1">
                <a:off x="4301" y="2496"/>
                <a:ext cx="374" cy="115"/>
                <a:chOff x="1536" y="336"/>
                <a:chExt cx="332" cy="102"/>
              </a:xfrm>
            </p:grpSpPr>
            <p:sp>
              <p:nvSpPr>
                <p:cNvPr id="16434" name="Rectangle 71"/>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6435" name="Freeform 72"/>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6411" name="Text Box 73"/>
              <p:cNvSpPr txBox="1">
                <a:spLocks noChangeArrowheads="1"/>
              </p:cNvSpPr>
              <p:nvPr/>
            </p:nvSpPr>
            <p:spPr bwMode="auto">
              <a:xfrm>
                <a:off x="4224" y="2304"/>
                <a:ext cx="624"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R=10 </a:t>
                </a:r>
                <a:r>
                  <a:rPr lang="en-US" sz="1600">
                    <a:latin typeface="Symbol" pitchFamily="18" charset="2"/>
                  </a:rPr>
                  <a:t>W</a:t>
                </a:r>
                <a:endParaRPr lang="en-US" sz="1600">
                  <a:latin typeface="Times New Roman" pitchFamily="18" charset="0"/>
                </a:endParaRPr>
              </a:p>
            </p:txBody>
          </p:sp>
          <p:sp>
            <p:nvSpPr>
              <p:cNvPr id="16412" name="Text Box 74"/>
              <p:cNvSpPr txBox="1">
                <a:spLocks noChangeArrowheads="1"/>
              </p:cNvSpPr>
              <p:nvPr/>
            </p:nvSpPr>
            <p:spPr bwMode="auto">
              <a:xfrm>
                <a:off x="4320" y="3936"/>
                <a:ext cx="768"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Times New Roman" pitchFamily="18" charset="0"/>
                  </a:rPr>
                  <a:t>1</a:t>
                </a:r>
                <a:r>
                  <a:rPr lang="en-US" sz="1600">
                    <a:latin typeface="Times New Roman" pitchFamily="18" charset="0"/>
                  </a:rPr>
                  <a:t> = 10 V</a:t>
                </a:r>
              </a:p>
            </p:txBody>
          </p:sp>
          <p:sp>
            <p:nvSpPr>
              <p:cNvPr id="16413" name="Text Box 75"/>
              <p:cNvSpPr txBox="1">
                <a:spLocks noChangeArrowheads="1"/>
              </p:cNvSpPr>
              <p:nvPr/>
            </p:nvSpPr>
            <p:spPr bwMode="auto">
              <a:xfrm>
                <a:off x="4080" y="3600"/>
                <a:ext cx="232"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B</a:t>
                </a:r>
                <a:endParaRPr lang="en-US" sz="1600">
                  <a:latin typeface="Times New Roman" pitchFamily="18" charset="0"/>
                </a:endParaRPr>
              </a:p>
            </p:txBody>
          </p:sp>
          <p:sp>
            <p:nvSpPr>
              <p:cNvPr id="16414" name="Text Box 76"/>
              <p:cNvSpPr txBox="1">
                <a:spLocks noChangeArrowheads="1"/>
              </p:cNvSpPr>
              <p:nvPr/>
            </p:nvSpPr>
            <p:spPr bwMode="auto">
              <a:xfrm>
                <a:off x="3888" y="2304"/>
                <a:ext cx="217"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1</a:t>
                </a:r>
                <a:endParaRPr lang="en-US" sz="1600">
                  <a:latin typeface="Times New Roman" pitchFamily="18" charset="0"/>
                </a:endParaRPr>
              </a:p>
            </p:txBody>
          </p:sp>
          <p:sp>
            <p:nvSpPr>
              <p:cNvPr id="16415" name="Line 77"/>
              <p:cNvSpPr>
                <a:spLocks noChangeShapeType="1"/>
              </p:cNvSpPr>
              <p:nvPr/>
            </p:nvSpPr>
            <p:spPr bwMode="auto">
              <a:xfrm>
                <a:off x="3648" y="3168"/>
                <a:ext cx="172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6416" name="Group 78"/>
              <p:cNvGrpSpPr>
                <a:grpSpLocks/>
              </p:cNvGrpSpPr>
              <p:nvPr/>
            </p:nvGrpSpPr>
            <p:grpSpPr bwMode="auto">
              <a:xfrm rot="-5400000">
                <a:off x="3967" y="3131"/>
                <a:ext cx="320" cy="86"/>
                <a:chOff x="1060" y="360"/>
                <a:chExt cx="284" cy="76"/>
              </a:xfrm>
            </p:grpSpPr>
            <p:sp>
              <p:nvSpPr>
                <p:cNvPr id="16429" name="Rectangle 79"/>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6430" name="Line 80"/>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31" name="Line 81"/>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32" name="Line 82"/>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33" name="Line 83"/>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6417" name="Text Box 84"/>
              <p:cNvSpPr txBox="1">
                <a:spLocks noChangeArrowheads="1"/>
              </p:cNvSpPr>
              <p:nvPr/>
            </p:nvSpPr>
            <p:spPr bwMode="auto">
              <a:xfrm>
                <a:off x="3888" y="2832"/>
                <a:ext cx="528"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a:latin typeface="Times New Roman" pitchFamily="18" charset="0"/>
                  </a:rPr>
                  <a:t> = 5 V</a:t>
                </a:r>
              </a:p>
            </p:txBody>
          </p:sp>
          <p:grpSp>
            <p:nvGrpSpPr>
              <p:cNvPr id="16418" name="Group 85"/>
              <p:cNvGrpSpPr>
                <a:grpSpLocks/>
              </p:cNvGrpSpPr>
              <p:nvPr/>
            </p:nvGrpSpPr>
            <p:grpSpPr bwMode="auto">
              <a:xfrm rot="10800000" flipH="1">
                <a:off x="4589" y="3120"/>
                <a:ext cx="374" cy="115"/>
                <a:chOff x="1536" y="336"/>
                <a:chExt cx="332" cy="102"/>
              </a:xfrm>
            </p:grpSpPr>
            <p:sp>
              <p:nvSpPr>
                <p:cNvPr id="16427" name="Rectangle 86"/>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6428" name="Freeform 87"/>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6419" name="Text Box 88"/>
              <p:cNvSpPr txBox="1">
                <a:spLocks noChangeArrowheads="1"/>
              </p:cNvSpPr>
              <p:nvPr/>
            </p:nvSpPr>
            <p:spPr bwMode="auto">
              <a:xfrm>
                <a:off x="4512" y="2928"/>
                <a:ext cx="576"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R=10 </a:t>
                </a:r>
                <a:r>
                  <a:rPr lang="en-US" sz="1600">
                    <a:latin typeface="Symbol" pitchFamily="18" charset="2"/>
                  </a:rPr>
                  <a:t>W</a:t>
                </a:r>
                <a:endParaRPr lang="en-US" sz="1600">
                  <a:latin typeface="Times New Roman" pitchFamily="18" charset="0"/>
                </a:endParaRPr>
              </a:p>
            </p:txBody>
          </p:sp>
          <p:sp>
            <p:nvSpPr>
              <p:cNvPr id="16420" name="Line 89"/>
              <p:cNvSpPr>
                <a:spLocks noChangeShapeType="1"/>
              </p:cNvSpPr>
              <p:nvPr/>
            </p:nvSpPr>
            <p:spPr bwMode="auto">
              <a:xfrm>
                <a:off x="3936" y="2544"/>
                <a:ext cx="19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421" name="Line 90"/>
              <p:cNvSpPr>
                <a:spLocks noChangeShapeType="1"/>
              </p:cNvSpPr>
              <p:nvPr/>
            </p:nvSpPr>
            <p:spPr bwMode="auto">
              <a:xfrm>
                <a:off x="4272" y="3168"/>
                <a:ext cx="19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422" name="Text Box 91"/>
              <p:cNvSpPr txBox="1">
                <a:spLocks noChangeArrowheads="1"/>
              </p:cNvSpPr>
              <p:nvPr/>
            </p:nvSpPr>
            <p:spPr bwMode="auto">
              <a:xfrm>
                <a:off x="4272" y="2928"/>
                <a:ext cx="217"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2</a:t>
                </a:r>
                <a:endParaRPr lang="en-US" sz="1600">
                  <a:latin typeface="Times New Roman" pitchFamily="18" charset="0"/>
                </a:endParaRPr>
              </a:p>
            </p:txBody>
          </p:sp>
          <p:sp>
            <p:nvSpPr>
              <p:cNvPr id="16423" name="Line 92"/>
              <p:cNvSpPr>
                <a:spLocks noChangeShapeType="1"/>
              </p:cNvSpPr>
              <p:nvPr/>
            </p:nvSpPr>
            <p:spPr bwMode="auto">
              <a:xfrm flipH="1">
                <a:off x="4128" y="3840"/>
                <a:ext cx="19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424" name="Text Box 101"/>
              <p:cNvSpPr txBox="1">
                <a:spLocks noChangeArrowheads="1"/>
              </p:cNvSpPr>
              <p:nvPr/>
            </p:nvSpPr>
            <p:spPr bwMode="auto">
              <a:xfrm>
                <a:off x="4368" y="3840"/>
                <a:ext cx="19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sp>
            <p:nvSpPr>
              <p:cNvPr id="16425" name="Text Box 102"/>
              <p:cNvSpPr txBox="1">
                <a:spLocks noChangeArrowheads="1"/>
              </p:cNvSpPr>
              <p:nvPr/>
            </p:nvSpPr>
            <p:spPr bwMode="auto">
              <a:xfrm>
                <a:off x="4560" y="3792"/>
                <a:ext cx="19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sp>
            <p:nvSpPr>
              <p:cNvPr id="16426" name="Oval 105"/>
              <p:cNvSpPr>
                <a:spLocks noChangeArrowheads="1"/>
              </p:cNvSpPr>
              <p:nvPr/>
            </p:nvSpPr>
            <p:spPr bwMode="auto">
              <a:xfrm>
                <a:off x="3624" y="3141"/>
                <a:ext cx="48" cy="48"/>
              </a:xfrm>
              <a:prstGeom prst="ellipse">
                <a:avLst/>
              </a:prstGeom>
              <a:solidFill>
                <a:schemeClr val="tx2"/>
              </a:solidFill>
              <a:ln w="9525">
                <a:solidFill>
                  <a:schemeClr val="tx1"/>
                </a:solidFill>
                <a:round/>
                <a:headEnd/>
                <a:tailEnd/>
              </a:ln>
            </p:spPr>
            <p:txBody>
              <a:bodyPr wrap="none" anchor="ctr"/>
              <a:lstStyle/>
              <a:p>
                <a:endParaRPr lang="en-US">
                  <a:latin typeface="Calibri" pitchFamily="34" charset="0"/>
                </a:endParaRPr>
              </a:p>
            </p:txBody>
          </p:sp>
        </p:grpSp>
        <p:sp>
          <p:nvSpPr>
            <p:cNvPr id="16404" name="Text Box 111"/>
            <p:cNvSpPr txBox="1">
              <a:spLocks noChangeArrowheads="1"/>
            </p:cNvSpPr>
            <p:nvPr/>
          </p:nvSpPr>
          <p:spPr bwMode="auto">
            <a:xfrm>
              <a:off x="912" y="2299"/>
              <a:ext cx="1848"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4000" dirty="0" smtClean="0">
                  <a:solidFill>
                    <a:schemeClr val="tx2"/>
                  </a:solidFill>
                  <a:latin typeface="Times New Roman" pitchFamily="18" charset="0"/>
                </a:rPr>
                <a:t>Checkpoint 3</a:t>
              </a:r>
              <a:endParaRPr lang="en-US" sz="4000" dirty="0">
                <a:solidFill>
                  <a:schemeClr val="tx2"/>
                </a:solidFill>
                <a:latin typeface="Times New Roman" pitchFamily="18" charset="0"/>
              </a:endParaRPr>
            </a:p>
          </p:txBody>
        </p:sp>
      </p:grpSp>
      <p:sp>
        <p:nvSpPr>
          <p:cNvPr id="66675" name="Text Box 115"/>
          <p:cNvSpPr txBox="1">
            <a:spLocks noChangeArrowheads="1"/>
          </p:cNvSpPr>
          <p:nvPr/>
        </p:nvSpPr>
        <p:spPr bwMode="auto">
          <a:xfrm>
            <a:off x="0" y="5383213"/>
            <a:ext cx="5791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solidFill>
                  <a:schemeClr val="bg1"/>
                </a:solidFill>
                <a:latin typeface="Comic Sans MS" pitchFamily="66" charset="0"/>
              </a:rPr>
              <a:t>“The first two can be calculated using V=IR because the voltage and resistance is given, and the current through E1 can be calculated with the help of Kirchhoff's Junction rule, that states whatever current flows into the junction must flow out. So I1 and I2 are added together.” </a:t>
            </a:r>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388382"/>
            <a:ext cx="2933397" cy="2200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6563"/>
                                        </p:tgtEl>
                                        <p:attrNameLst>
                                          <p:attrName>style.visibility</p:attrName>
                                        </p:attrNameLst>
                                      </p:cBhvr>
                                      <p:to>
                                        <p:strVal val="visible"/>
                                      </p:to>
                                    </p:set>
                                    <p:anim calcmode="lin" valueType="num">
                                      <p:cBhvr additive="base">
                                        <p:cTn id="7" dur="500" fill="hold"/>
                                        <p:tgtEl>
                                          <p:spTgt spid="66563"/>
                                        </p:tgtEl>
                                        <p:attrNameLst>
                                          <p:attrName>ppt_x</p:attrName>
                                        </p:attrNameLst>
                                      </p:cBhvr>
                                      <p:tavLst>
                                        <p:tav tm="0">
                                          <p:val>
                                            <p:strVal val="0-#ppt_w/2"/>
                                          </p:val>
                                        </p:tav>
                                        <p:tav tm="100000">
                                          <p:val>
                                            <p:strVal val="#ppt_x"/>
                                          </p:val>
                                        </p:tav>
                                      </p:tavLst>
                                    </p:anim>
                                    <p:anim calcmode="lin" valueType="num">
                                      <p:cBhvr additive="base">
                                        <p:cTn id="8" dur="500" fill="hold"/>
                                        <p:tgtEl>
                                          <p:spTgt spid="6656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6619"/>
                                        </p:tgtEl>
                                        <p:attrNameLst>
                                          <p:attrName>style.visibility</p:attrName>
                                        </p:attrNameLst>
                                      </p:cBhvr>
                                      <p:to>
                                        <p:strVal val="visible"/>
                                      </p:to>
                                    </p:set>
                                    <p:anim calcmode="lin" valueType="num">
                                      <p:cBhvr additive="base">
                                        <p:cTn id="13" dur="500" fill="hold"/>
                                        <p:tgtEl>
                                          <p:spTgt spid="66619"/>
                                        </p:tgtEl>
                                        <p:attrNameLst>
                                          <p:attrName>ppt_x</p:attrName>
                                        </p:attrNameLst>
                                      </p:cBhvr>
                                      <p:tavLst>
                                        <p:tav tm="0">
                                          <p:val>
                                            <p:strVal val="0-#ppt_w/2"/>
                                          </p:val>
                                        </p:tav>
                                        <p:tav tm="100000">
                                          <p:val>
                                            <p:strVal val="#ppt_x"/>
                                          </p:val>
                                        </p:tav>
                                      </p:tavLst>
                                    </p:anim>
                                    <p:anim calcmode="lin" valueType="num">
                                      <p:cBhvr additive="base">
                                        <p:cTn id="14" dur="500" fill="hold"/>
                                        <p:tgtEl>
                                          <p:spTgt spid="6661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par>
                          <p:cTn id="21" fill="hold" nodeType="afterGroup">
                            <p:stCondLst>
                              <p:cond delay="500"/>
                            </p:stCondLst>
                            <p:childTnLst>
                              <p:par>
                                <p:cTn id="22" presetID="2" presetClass="entr" presetSubtype="8" fill="hold" grpId="0" nodeType="afterEffect">
                                  <p:stCondLst>
                                    <p:cond delay="0"/>
                                  </p:stCondLst>
                                  <p:childTnLst>
                                    <p:set>
                                      <p:cBhvr>
                                        <p:cTn id="23" dur="1" fill="hold">
                                          <p:stCondLst>
                                            <p:cond delay="0"/>
                                          </p:stCondLst>
                                        </p:cTn>
                                        <p:tgtEl>
                                          <p:spTgt spid="66663"/>
                                        </p:tgtEl>
                                        <p:attrNameLst>
                                          <p:attrName>style.visibility</p:attrName>
                                        </p:attrNameLst>
                                      </p:cBhvr>
                                      <p:to>
                                        <p:strVal val="visible"/>
                                      </p:to>
                                    </p:set>
                                    <p:anim calcmode="lin" valueType="num">
                                      <p:cBhvr additive="base">
                                        <p:cTn id="24" dur="500" fill="hold"/>
                                        <p:tgtEl>
                                          <p:spTgt spid="66663"/>
                                        </p:tgtEl>
                                        <p:attrNameLst>
                                          <p:attrName>ppt_x</p:attrName>
                                        </p:attrNameLst>
                                      </p:cBhvr>
                                      <p:tavLst>
                                        <p:tav tm="0">
                                          <p:val>
                                            <p:strVal val="0-#ppt_w/2"/>
                                          </p:val>
                                        </p:tav>
                                        <p:tav tm="100000">
                                          <p:val>
                                            <p:strVal val="#ppt_x"/>
                                          </p:val>
                                        </p:tav>
                                      </p:tavLst>
                                    </p:anim>
                                    <p:anim calcmode="lin" valueType="num">
                                      <p:cBhvr additive="base">
                                        <p:cTn id="25" dur="500" fill="hold"/>
                                        <p:tgtEl>
                                          <p:spTgt spid="66663"/>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66664"/>
                                        </p:tgtEl>
                                        <p:attrNameLst>
                                          <p:attrName>style.visibility</p:attrName>
                                        </p:attrNameLst>
                                      </p:cBhvr>
                                      <p:to>
                                        <p:strVal val="visible"/>
                                      </p:to>
                                    </p:set>
                                    <p:anim calcmode="lin" valueType="num">
                                      <p:cBhvr additive="base">
                                        <p:cTn id="30" dur="500" fill="hold"/>
                                        <p:tgtEl>
                                          <p:spTgt spid="66664"/>
                                        </p:tgtEl>
                                        <p:attrNameLst>
                                          <p:attrName>ppt_x</p:attrName>
                                        </p:attrNameLst>
                                      </p:cBhvr>
                                      <p:tavLst>
                                        <p:tav tm="0">
                                          <p:val>
                                            <p:strVal val="0-#ppt_w/2"/>
                                          </p:val>
                                        </p:tav>
                                        <p:tav tm="100000">
                                          <p:val>
                                            <p:strVal val="#ppt_x"/>
                                          </p:val>
                                        </p:tav>
                                      </p:tavLst>
                                    </p:anim>
                                    <p:anim calcmode="lin" valueType="num">
                                      <p:cBhvr additive="base">
                                        <p:cTn id="31" dur="500" fill="hold"/>
                                        <p:tgtEl>
                                          <p:spTgt spid="66664"/>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66669"/>
                                        </p:tgtEl>
                                        <p:attrNameLst>
                                          <p:attrName>style.visibility</p:attrName>
                                        </p:attrNameLst>
                                      </p:cBhvr>
                                      <p:to>
                                        <p:strVal val="visible"/>
                                      </p:to>
                                    </p:set>
                                    <p:anim calcmode="lin" valueType="num">
                                      <p:cBhvr additive="base">
                                        <p:cTn id="36" dur="500" fill="hold"/>
                                        <p:tgtEl>
                                          <p:spTgt spid="66669"/>
                                        </p:tgtEl>
                                        <p:attrNameLst>
                                          <p:attrName>ppt_x</p:attrName>
                                        </p:attrNameLst>
                                      </p:cBhvr>
                                      <p:tavLst>
                                        <p:tav tm="0">
                                          <p:val>
                                            <p:strVal val="0-#ppt_w/2"/>
                                          </p:val>
                                        </p:tav>
                                        <p:tav tm="100000">
                                          <p:val>
                                            <p:strVal val="#ppt_x"/>
                                          </p:val>
                                        </p:tav>
                                      </p:tavLst>
                                    </p:anim>
                                    <p:anim calcmode="lin" valueType="num">
                                      <p:cBhvr additive="base">
                                        <p:cTn id="37" dur="500" fill="hold"/>
                                        <p:tgtEl>
                                          <p:spTgt spid="66669"/>
                                        </p:tgtEl>
                                        <p:attrNameLst>
                                          <p:attrName>ppt_y</p:attrName>
                                        </p:attrNameLst>
                                      </p:cBhvr>
                                      <p:tavLst>
                                        <p:tav tm="0">
                                          <p:val>
                                            <p:strVal val="#ppt_y"/>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66675"/>
                                        </p:tgtEl>
                                        <p:attrNameLst>
                                          <p:attrName>style.visibility</p:attrName>
                                        </p:attrNameLst>
                                      </p:cBhvr>
                                      <p:to>
                                        <p:strVal val="visible"/>
                                      </p:to>
                                    </p:set>
                                    <p:anim calcmode="lin" valueType="num">
                                      <p:cBhvr additive="base">
                                        <p:cTn id="40" dur="500" fill="hold"/>
                                        <p:tgtEl>
                                          <p:spTgt spid="66675"/>
                                        </p:tgtEl>
                                        <p:attrNameLst>
                                          <p:attrName>ppt_x</p:attrName>
                                        </p:attrNameLst>
                                      </p:cBhvr>
                                      <p:tavLst>
                                        <p:tav tm="0">
                                          <p:val>
                                            <p:strVal val="#ppt_x"/>
                                          </p:val>
                                        </p:tav>
                                        <p:tav tm="100000">
                                          <p:val>
                                            <p:strVal val="#ppt_x"/>
                                          </p:val>
                                        </p:tav>
                                      </p:tavLst>
                                    </p:anim>
                                    <p:anim calcmode="lin" valueType="num">
                                      <p:cBhvr additive="base">
                                        <p:cTn id="41" dur="500" fill="hold"/>
                                        <p:tgtEl>
                                          <p:spTgt spid="66675"/>
                                        </p:tgtEl>
                                        <p:attrNameLst>
                                          <p:attrName>ppt_y</p:attrName>
                                        </p:attrNameLst>
                                      </p:cBhvr>
                                      <p:tavLst>
                                        <p:tav tm="0">
                                          <p:val>
                                            <p:strVal val="1+#ppt_h/2"/>
                                          </p:val>
                                        </p:tav>
                                        <p:tav tm="100000">
                                          <p:val>
                                            <p:strVal val="#ppt_y"/>
                                          </p:val>
                                        </p:tav>
                                      </p:tavLst>
                                    </p:anim>
                                  </p:childTnLst>
                                </p:cTn>
                              </p:par>
                              <p:par>
                                <p:cTn id="42" presetID="1" presetClass="entr" presetSubtype="0" fill="hold" grpId="1" nodeType="withEffect">
                                  <p:stCondLst>
                                    <p:cond delay="0"/>
                                  </p:stCondLst>
                                  <p:childTnLst>
                                    <p:set>
                                      <p:cBhvr>
                                        <p:cTn id="43" dur="1" fill="hold">
                                          <p:stCondLst>
                                            <p:cond delay="0"/>
                                          </p:stCondLst>
                                        </p:cTn>
                                        <p:tgtEl>
                                          <p:spTgt spid="666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autoUpdateAnimBg="0"/>
      <p:bldP spid="66619" grpId="0" autoUpdateAnimBg="0"/>
      <p:bldP spid="66663" grpId="0" autoUpdateAnimBg="0"/>
      <p:bldP spid="66664" grpId="0" autoUpdateAnimBg="0"/>
      <p:bldP spid="66669" grpId="0" animBg="1"/>
      <p:bldP spid="66675" grpId="0" autoUpdateAnimBg="0"/>
      <p:bldP spid="66675" grpId="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22229E"/>
        </a:solidFill>
        <a:effectLst/>
      </p:bgPr>
    </p:bg>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362200" y="457200"/>
            <a:ext cx="4400550" cy="581025"/>
          </a:xfrm>
        </p:spPr>
        <p:txBody>
          <a:bodyPr rtlCol="0">
            <a:normAutofit fontScale="90000"/>
          </a:bodyPr>
          <a:lstStyle/>
          <a:p>
            <a:pPr eaLnBrk="1" fontAlgn="auto" hangingPunct="1">
              <a:spcAft>
                <a:spcPts val="0"/>
              </a:spcAft>
              <a:defRPr/>
            </a:pPr>
            <a:r>
              <a:rPr lang="en-US" smtClean="0">
                <a:solidFill>
                  <a:schemeClr val="bg1"/>
                </a:solidFill>
              </a:rPr>
              <a:t>Kirchhoff’s Laws</a:t>
            </a:r>
          </a:p>
        </p:txBody>
      </p:sp>
      <p:sp>
        <p:nvSpPr>
          <p:cNvPr id="17411" name="Text Box 3"/>
          <p:cNvSpPr txBox="1">
            <a:spLocks noChangeArrowheads="1"/>
          </p:cNvSpPr>
          <p:nvPr/>
        </p:nvSpPr>
        <p:spPr bwMode="auto">
          <a:xfrm>
            <a:off x="76200" y="1524000"/>
            <a:ext cx="728503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514350" indent="-514350" defTabSz="1028700" eaLnBrk="0" hangingPunct="0">
              <a:defRPr>
                <a:solidFill>
                  <a:schemeClr val="tx1"/>
                </a:solidFill>
                <a:latin typeface="Arial" pitchFamily="34" charset="0"/>
                <a:cs typeface="Arial" pitchFamily="34" charset="0"/>
              </a:defRPr>
            </a:lvl1pPr>
            <a:lvl2pPr marL="1028700" indent="-5143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a:solidFill>
                  <a:srgbClr val="FF0000"/>
                </a:solidFill>
                <a:latin typeface="Times New Roman" pitchFamily="18" charset="0"/>
              </a:rPr>
              <a:t>(1)	Label all currents </a:t>
            </a:r>
          </a:p>
          <a:p>
            <a:pPr lvl="1" eaLnBrk="1" hangingPunct="1">
              <a:lnSpc>
                <a:spcPct val="90000"/>
              </a:lnSpc>
              <a:spcBef>
                <a:spcPct val="50000"/>
              </a:spcBef>
            </a:pPr>
            <a:r>
              <a:rPr lang="en-US" sz="2000">
                <a:solidFill>
                  <a:srgbClr val="FF0000"/>
                </a:solidFill>
                <a:latin typeface="Times New Roman" pitchFamily="18" charset="0"/>
              </a:rPr>
              <a:t>Choose any direction</a:t>
            </a:r>
          </a:p>
        </p:txBody>
      </p:sp>
      <p:sp>
        <p:nvSpPr>
          <p:cNvPr id="17412" name="Text Box 4"/>
          <p:cNvSpPr txBox="1">
            <a:spLocks noChangeArrowheads="1"/>
          </p:cNvSpPr>
          <p:nvPr/>
        </p:nvSpPr>
        <p:spPr bwMode="auto">
          <a:xfrm>
            <a:off x="76200" y="2514600"/>
            <a:ext cx="8037513" cy="121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457200" indent="-457200" defTabSz="1028700" eaLnBrk="0" hangingPunct="0">
              <a:defRPr>
                <a:solidFill>
                  <a:schemeClr val="tx1"/>
                </a:solidFill>
                <a:latin typeface="Arial" pitchFamily="34" charset="0"/>
                <a:cs typeface="Arial" pitchFamily="34" charset="0"/>
              </a:defRPr>
            </a:lvl1pPr>
            <a:lvl2pPr marL="914400" indent="-45720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buFontTx/>
              <a:buAutoNum type="arabicParenBoth" startAt="2"/>
            </a:pPr>
            <a:r>
              <a:rPr lang="en-US">
                <a:solidFill>
                  <a:srgbClr val="FFFF2D"/>
                </a:solidFill>
                <a:latin typeface="Times New Roman" pitchFamily="18" charset="0"/>
              </a:rPr>
              <a:t>Write down the junction equation</a:t>
            </a:r>
          </a:p>
          <a:p>
            <a:pPr lvl="1" eaLnBrk="1" hangingPunct="1">
              <a:lnSpc>
                <a:spcPct val="90000"/>
              </a:lnSpc>
              <a:spcBef>
                <a:spcPct val="50000"/>
              </a:spcBef>
            </a:pPr>
            <a:r>
              <a:rPr lang="en-US">
                <a:solidFill>
                  <a:schemeClr val="bg1"/>
                </a:solidFill>
                <a:latin typeface="Times New Roman" pitchFamily="18" charset="0"/>
              </a:rPr>
              <a:t>I</a:t>
            </a:r>
            <a:r>
              <a:rPr lang="en-US" baseline="-25000">
                <a:solidFill>
                  <a:schemeClr val="bg1"/>
                </a:solidFill>
                <a:latin typeface="Times New Roman" pitchFamily="18" charset="0"/>
              </a:rPr>
              <a:t>in</a:t>
            </a:r>
            <a:r>
              <a:rPr lang="en-US">
                <a:solidFill>
                  <a:schemeClr val="bg1"/>
                </a:solidFill>
                <a:latin typeface="Times New Roman" pitchFamily="18" charset="0"/>
              </a:rPr>
              <a:t> = I</a:t>
            </a:r>
            <a:r>
              <a:rPr lang="en-US" baseline="-25000">
                <a:solidFill>
                  <a:schemeClr val="bg1"/>
                </a:solidFill>
                <a:latin typeface="Times New Roman" pitchFamily="18" charset="0"/>
              </a:rPr>
              <a:t>out</a:t>
            </a:r>
            <a:endParaRPr lang="en-US">
              <a:solidFill>
                <a:srgbClr val="FFFF2D"/>
              </a:solidFill>
              <a:latin typeface="Times New Roman" pitchFamily="18" charset="0"/>
            </a:endParaRPr>
          </a:p>
          <a:p>
            <a:pPr eaLnBrk="1" hangingPunct="1">
              <a:lnSpc>
                <a:spcPct val="90000"/>
              </a:lnSpc>
              <a:spcBef>
                <a:spcPct val="50000"/>
              </a:spcBef>
            </a:pPr>
            <a:r>
              <a:rPr lang="en-US" sz="2000">
                <a:solidFill>
                  <a:schemeClr val="bg1"/>
                </a:solidFill>
                <a:latin typeface="Times New Roman" pitchFamily="18" charset="0"/>
              </a:rPr>
              <a:t>		</a:t>
            </a:r>
          </a:p>
        </p:txBody>
      </p:sp>
      <p:sp>
        <p:nvSpPr>
          <p:cNvPr id="17413" name="Text Box 5"/>
          <p:cNvSpPr txBox="1">
            <a:spLocks noChangeArrowheads="1"/>
          </p:cNvSpPr>
          <p:nvPr/>
        </p:nvSpPr>
        <p:spPr bwMode="auto">
          <a:xfrm>
            <a:off x="152400" y="3581400"/>
            <a:ext cx="68072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457200" indent="-457200" defTabSz="1028700" eaLnBrk="0" hangingPunct="0">
              <a:defRPr>
                <a:solidFill>
                  <a:schemeClr val="tx1"/>
                </a:solidFill>
                <a:latin typeface="Arial" pitchFamily="34" charset="0"/>
                <a:cs typeface="Arial" pitchFamily="34" charset="0"/>
              </a:defRPr>
            </a:lvl1pPr>
            <a:lvl2pPr marL="971550" indent="-45720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buFontTx/>
              <a:buAutoNum type="arabicParenBoth" startAt="3"/>
            </a:pPr>
            <a:r>
              <a:rPr lang="en-US" dirty="0">
                <a:solidFill>
                  <a:srgbClr val="FF99FF"/>
                </a:solidFill>
                <a:latin typeface="Times New Roman" pitchFamily="18" charset="0"/>
              </a:rPr>
              <a:t>Choose loop and direction</a:t>
            </a:r>
          </a:p>
          <a:p>
            <a:pPr lvl="1" eaLnBrk="1" hangingPunct="1">
              <a:lnSpc>
                <a:spcPct val="90000"/>
              </a:lnSpc>
              <a:spcBef>
                <a:spcPct val="50000"/>
              </a:spcBef>
            </a:pPr>
            <a:r>
              <a:rPr lang="en-US" sz="2000" dirty="0">
                <a:solidFill>
                  <a:srgbClr val="FF99FF"/>
                </a:solidFill>
                <a:latin typeface="Times New Roman" pitchFamily="18" charset="0"/>
              </a:rPr>
              <a:t>	Your choice!</a:t>
            </a:r>
          </a:p>
        </p:txBody>
      </p:sp>
      <p:sp>
        <p:nvSpPr>
          <p:cNvPr id="17414" name="Text Box 6"/>
          <p:cNvSpPr txBox="1">
            <a:spLocks noChangeArrowheads="1"/>
          </p:cNvSpPr>
          <p:nvPr/>
        </p:nvSpPr>
        <p:spPr bwMode="auto">
          <a:xfrm>
            <a:off x="76200" y="4495800"/>
            <a:ext cx="8342313"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457200" indent="-45720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10000"/>
              </a:spcBef>
              <a:buFontTx/>
              <a:buAutoNum type="arabicParenBoth" startAt="4"/>
            </a:pPr>
            <a:r>
              <a:rPr lang="en-US">
                <a:solidFill>
                  <a:srgbClr val="FFFF2D"/>
                </a:solidFill>
                <a:latin typeface="Times New Roman" pitchFamily="18" charset="0"/>
              </a:rPr>
              <a:t>Write down voltage changes</a:t>
            </a:r>
          </a:p>
          <a:p>
            <a:pPr eaLnBrk="1" hangingPunct="1">
              <a:lnSpc>
                <a:spcPct val="90000"/>
              </a:lnSpc>
              <a:spcBef>
                <a:spcPct val="10000"/>
              </a:spcBef>
            </a:pPr>
            <a:r>
              <a:rPr lang="en-US" sz="2000">
                <a:solidFill>
                  <a:schemeClr val="bg1"/>
                </a:solidFill>
                <a:latin typeface="Times New Roman" pitchFamily="18" charset="0"/>
              </a:rPr>
              <a:t>		Follow any loops</a:t>
            </a:r>
          </a:p>
        </p:txBody>
      </p:sp>
      <p:sp>
        <p:nvSpPr>
          <p:cNvPr id="98311" name="Text Box 7"/>
          <p:cNvSpPr txBox="1">
            <a:spLocks noChangeArrowheads="1"/>
          </p:cNvSpPr>
          <p:nvPr/>
        </p:nvSpPr>
        <p:spPr bwMode="auto">
          <a:xfrm>
            <a:off x="76200" y="5410200"/>
            <a:ext cx="46482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457200" indent="-45720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10000"/>
              </a:spcBef>
              <a:buFontTx/>
              <a:buAutoNum type="arabicParenBoth" startAt="5"/>
            </a:pPr>
            <a:r>
              <a:rPr lang="en-US">
                <a:solidFill>
                  <a:srgbClr val="FFFF2D"/>
                </a:solidFill>
                <a:latin typeface="Times New Roman" pitchFamily="18" charset="0"/>
              </a:rPr>
              <a:t>Solve the equations by substitution or combination .</a:t>
            </a:r>
          </a:p>
          <a:p>
            <a:pPr eaLnBrk="1" hangingPunct="1">
              <a:lnSpc>
                <a:spcPct val="90000"/>
              </a:lnSpc>
              <a:spcBef>
                <a:spcPct val="10000"/>
              </a:spcBef>
            </a:pPr>
            <a:r>
              <a:rPr lang="en-US" sz="2000">
                <a:solidFill>
                  <a:schemeClr val="bg1"/>
                </a:solidFill>
                <a:latin typeface="Times New Roman" pitchFamily="18" charset="0"/>
              </a:rPr>
              <a:t>		</a:t>
            </a:r>
          </a:p>
        </p:txBody>
      </p:sp>
      <p:grpSp>
        <p:nvGrpSpPr>
          <p:cNvPr id="17416" name="Group 78"/>
          <p:cNvGrpSpPr>
            <a:grpSpLocks/>
          </p:cNvGrpSpPr>
          <p:nvPr/>
        </p:nvGrpSpPr>
        <p:grpSpPr bwMode="auto">
          <a:xfrm>
            <a:off x="4572000" y="2133600"/>
            <a:ext cx="4419600" cy="3124200"/>
            <a:chOff x="2880" y="1344"/>
            <a:chExt cx="2784" cy="1968"/>
          </a:xfrm>
        </p:grpSpPr>
        <p:grpSp>
          <p:nvGrpSpPr>
            <p:cNvPr id="17417" name="Group 8"/>
            <p:cNvGrpSpPr>
              <a:grpSpLocks/>
            </p:cNvGrpSpPr>
            <p:nvPr/>
          </p:nvGrpSpPr>
          <p:grpSpPr bwMode="auto">
            <a:xfrm>
              <a:off x="2880" y="1344"/>
              <a:ext cx="2784" cy="1968"/>
              <a:chOff x="2880" y="1344"/>
              <a:chExt cx="2784" cy="1968"/>
            </a:xfrm>
          </p:grpSpPr>
          <p:sp>
            <p:nvSpPr>
              <p:cNvPr id="17422" name="Text Box 9"/>
              <p:cNvSpPr txBox="1">
                <a:spLocks noChangeArrowheads="1"/>
              </p:cNvSpPr>
              <p:nvPr/>
            </p:nvSpPr>
            <p:spPr bwMode="auto">
              <a:xfrm>
                <a:off x="5236" y="2601"/>
                <a:ext cx="42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4</a:t>
                </a:r>
                <a:endParaRPr lang="en-US" sz="1400">
                  <a:solidFill>
                    <a:srgbClr val="FFFF2D"/>
                  </a:solidFill>
                  <a:latin typeface="Symbol" pitchFamily="18" charset="2"/>
                </a:endParaRPr>
              </a:p>
            </p:txBody>
          </p:sp>
          <p:sp>
            <p:nvSpPr>
              <p:cNvPr id="17423" name="Line 10"/>
              <p:cNvSpPr>
                <a:spLocks noChangeShapeType="1"/>
              </p:cNvSpPr>
              <p:nvPr/>
            </p:nvSpPr>
            <p:spPr bwMode="auto">
              <a:xfrm>
                <a:off x="3248" y="1604"/>
                <a:ext cx="0" cy="1599"/>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7424" name="Group 11"/>
              <p:cNvGrpSpPr>
                <a:grpSpLocks/>
              </p:cNvGrpSpPr>
              <p:nvPr/>
            </p:nvGrpSpPr>
            <p:grpSpPr bwMode="auto">
              <a:xfrm>
                <a:off x="3087" y="2351"/>
                <a:ext cx="317" cy="86"/>
                <a:chOff x="3087" y="2351"/>
                <a:chExt cx="317" cy="86"/>
              </a:xfrm>
            </p:grpSpPr>
            <p:sp>
              <p:nvSpPr>
                <p:cNvPr id="17482" name="Rectangle 12"/>
                <p:cNvSpPr>
                  <a:spLocks noChangeArrowheads="1"/>
                </p:cNvSpPr>
                <p:nvPr/>
              </p:nvSpPr>
              <p:spPr bwMode="auto">
                <a:xfrm>
                  <a:off x="3087" y="2356"/>
                  <a:ext cx="317" cy="81"/>
                </a:xfrm>
                <a:prstGeom prst="rect">
                  <a:avLst/>
                </a:prstGeom>
                <a:solidFill>
                  <a:srgbClr val="22229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7483" name="Line 13"/>
                <p:cNvSpPr>
                  <a:spLocks noChangeShapeType="1"/>
                </p:cNvSpPr>
                <p:nvPr/>
              </p:nvSpPr>
              <p:spPr bwMode="auto">
                <a:xfrm>
                  <a:off x="3109" y="2351"/>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84" name="Line 14"/>
                <p:cNvSpPr>
                  <a:spLocks noChangeShapeType="1"/>
                </p:cNvSpPr>
                <p:nvPr/>
              </p:nvSpPr>
              <p:spPr bwMode="auto">
                <a:xfrm>
                  <a:off x="3190" y="2378"/>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85" name="Line 15"/>
                <p:cNvSpPr>
                  <a:spLocks noChangeShapeType="1"/>
                </p:cNvSpPr>
                <p:nvPr/>
              </p:nvSpPr>
              <p:spPr bwMode="auto">
                <a:xfrm>
                  <a:off x="3109" y="2405"/>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86" name="Line 16"/>
                <p:cNvSpPr>
                  <a:spLocks noChangeShapeType="1"/>
                </p:cNvSpPr>
                <p:nvPr/>
              </p:nvSpPr>
              <p:spPr bwMode="auto">
                <a:xfrm>
                  <a:off x="3190" y="2432"/>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7425" name="Text Box 17"/>
              <p:cNvSpPr txBox="1">
                <a:spLocks noChangeArrowheads="1"/>
              </p:cNvSpPr>
              <p:nvPr/>
            </p:nvSpPr>
            <p:spPr bwMode="auto">
              <a:xfrm>
                <a:off x="3547" y="1344"/>
                <a:ext cx="73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1</a:t>
                </a:r>
                <a:endParaRPr lang="en-US" sz="1400">
                  <a:solidFill>
                    <a:srgbClr val="FFFF2D"/>
                  </a:solidFill>
                  <a:latin typeface="Symbol" pitchFamily="18" charset="2"/>
                </a:endParaRPr>
              </a:p>
            </p:txBody>
          </p:sp>
          <p:sp>
            <p:nvSpPr>
              <p:cNvPr id="17426" name="Text Box 18"/>
              <p:cNvSpPr txBox="1">
                <a:spLocks noChangeArrowheads="1"/>
              </p:cNvSpPr>
              <p:nvPr/>
            </p:nvSpPr>
            <p:spPr bwMode="auto">
              <a:xfrm>
                <a:off x="3362" y="2273"/>
                <a:ext cx="26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Script"/>
                  </a:rPr>
                  <a:t>E</a:t>
                </a:r>
                <a:r>
                  <a:rPr lang="en-US" sz="1400" baseline="-25000">
                    <a:solidFill>
                      <a:srgbClr val="FFFF2D"/>
                    </a:solidFill>
                    <a:latin typeface="Times New Roman" pitchFamily="18" charset="0"/>
                  </a:rPr>
                  <a:t>1</a:t>
                </a:r>
              </a:p>
            </p:txBody>
          </p:sp>
          <p:sp>
            <p:nvSpPr>
              <p:cNvPr id="17427" name="Line 19"/>
              <p:cNvSpPr>
                <a:spLocks noChangeShapeType="1"/>
              </p:cNvSpPr>
              <p:nvPr/>
            </p:nvSpPr>
            <p:spPr bwMode="auto">
              <a:xfrm>
                <a:off x="3255" y="1604"/>
                <a:ext cx="1874" cy="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7428" name="Group 20"/>
              <p:cNvGrpSpPr>
                <a:grpSpLocks/>
              </p:cNvGrpSpPr>
              <p:nvPr/>
            </p:nvGrpSpPr>
            <p:grpSpPr bwMode="auto">
              <a:xfrm>
                <a:off x="3522" y="1549"/>
                <a:ext cx="371" cy="116"/>
                <a:chOff x="3522" y="1549"/>
                <a:chExt cx="371" cy="116"/>
              </a:xfrm>
            </p:grpSpPr>
            <p:sp useBgFill="1">
              <p:nvSpPr>
                <p:cNvPr id="17480" name="Rectangle 21"/>
                <p:cNvSpPr>
                  <a:spLocks noChangeArrowheads="1"/>
                </p:cNvSpPr>
                <p:nvPr/>
              </p:nvSpPr>
              <p:spPr bwMode="auto">
                <a:xfrm>
                  <a:off x="3526" y="1549"/>
                  <a:ext cx="365" cy="116"/>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useBgFill="1">
              <p:nvSpPr>
                <p:cNvPr id="17481" name="Freeform 22"/>
                <p:cNvSpPr>
                  <a:spLocks/>
                </p:cNvSpPr>
                <p:nvPr/>
              </p:nvSpPr>
              <p:spPr bwMode="auto">
                <a:xfrm>
                  <a:off x="3522" y="1554"/>
                  <a:ext cx="371" cy="109"/>
                </a:xfrm>
                <a:custGeom>
                  <a:avLst/>
                  <a:gdLst>
                    <a:gd name="T0" fmla="*/ 0 w 332"/>
                    <a:gd name="T1" fmla="*/ 79 h 96"/>
                    <a:gd name="T2" fmla="*/ 42 w 332"/>
                    <a:gd name="T3" fmla="*/ 160 h 96"/>
                    <a:gd name="T4" fmla="*/ 129 w 332"/>
                    <a:gd name="T5" fmla="*/ 0 h 96"/>
                    <a:gd name="T6" fmla="*/ 213 w 332"/>
                    <a:gd name="T7" fmla="*/ 160 h 96"/>
                    <a:gd name="T8" fmla="*/ 301 w 332"/>
                    <a:gd name="T9" fmla="*/ 0 h 96"/>
                    <a:gd name="T10" fmla="*/ 389 w 332"/>
                    <a:gd name="T11" fmla="*/ 160 h 96"/>
                    <a:gd name="T12" fmla="*/ 475 w 332"/>
                    <a:gd name="T13" fmla="*/ 0 h 96"/>
                    <a:gd name="T14" fmla="*/ 519 w 332"/>
                    <a:gd name="T15" fmla="*/ 79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ln w="12700">
                  <a:solidFill>
                    <a:srgbClr val="FFFF2D"/>
                  </a:solidFill>
                  <a:round/>
                  <a:headEnd/>
                  <a:tailEnd/>
                </a:ln>
              </p:spPr>
              <p:txBody>
                <a:bodyPr wrap="none" anchor="ctr"/>
                <a:lstStyle/>
                <a:p>
                  <a:endParaRPr lang="en-US"/>
                </a:p>
              </p:txBody>
            </p:sp>
          </p:grpSp>
          <p:sp>
            <p:nvSpPr>
              <p:cNvPr id="17429" name="Line 23"/>
              <p:cNvSpPr>
                <a:spLocks noChangeShapeType="1"/>
              </p:cNvSpPr>
              <p:nvPr/>
            </p:nvSpPr>
            <p:spPr bwMode="auto">
              <a:xfrm>
                <a:off x="4317" y="1604"/>
                <a:ext cx="0" cy="1585"/>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7430" name="Group 24"/>
              <p:cNvGrpSpPr>
                <a:grpSpLocks/>
              </p:cNvGrpSpPr>
              <p:nvPr/>
            </p:nvGrpSpPr>
            <p:grpSpPr bwMode="auto">
              <a:xfrm>
                <a:off x="4262" y="1821"/>
                <a:ext cx="114" cy="378"/>
                <a:chOff x="4262" y="1821"/>
                <a:chExt cx="114" cy="378"/>
              </a:xfrm>
            </p:grpSpPr>
            <p:sp useBgFill="1">
              <p:nvSpPr>
                <p:cNvPr id="17478" name="Rectangle 25"/>
                <p:cNvSpPr>
                  <a:spLocks noChangeArrowheads="1"/>
                </p:cNvSpPr>
                <p:nvPr/>
              </p:nvSpPr>
              <p:spPr bwMode="auto">
                <a:xfrm rot="5400000" flipH="1">
                  <a:off x="4133" y="1952"/>
                  <a:ext cx="371" cy="114"/>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useBgFill="1">
              <p:nvSpPr>
                <p:cNvPr id="17479" name="Freeform 26"/>
                <p:cNvSpPr>
                  <a:spLocks/>
                </p:cNvSpPr>
                <p:nvPr/>
              </p:nvSpPr>
              <p:spPr bwMode="auto">
                <a:xfrm rot="5400000" flipH="1">
                  <a:off x="4129" y="1956"/>
                  <a:ext cx="378" cy="108"/>
                </a:xfrm>
                <a:custGeom>
                  <a:avLst/>
                  <a:gdLst>
                    <a:gd name="T0" fmla="*/ 0 w 332"/>
                    <a:gd name="T1" fmla="*/ 78 h 96"/>
                    <a:gd name="T2" fmla="*/ 46 w 332"/>
                    <a:gd name="T3" fmla="*/ 153 h 96"/>
                    <a:gd name="T4" fmla="*/ 138 w 332"/>
                    <a:gd name="T5" fmla="*/ 0 h 96"/>
                    <a:gd name="T6" fmla="*/ 231 w 332"/>
                    <a:gd name="T7" fmla="*/ 153 h 96"/>
                    <a:gd name="T8" fmla="*/ 324 w 332"/>
                    <a:gd name="T9" fmla="*/ 0 h 96"/>
                    <a:gd name="T10" fmla="*/ 418 w 332"/>
                    <a:gd name="T11" fmla="*/ 153 h 96"/>
                    <a:gd name="T12" fmla="*/ 511 w 332"/>
                    <a:gd name="T13" fmla="*/ 0 h 96"/>
                    <a:gd name="T14" fmla="*/ 558 w 332"/>
                    <a:gd name="T15" fmla="*/ 7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ln w="12700">
                  <a:solidFill>
                    <a:srgbClr val="FFFF2D"/>
                  </a:solidFill>
                  <a:round/>
                  <a:headEnd/>
                  <a:tailEnd/>
                </a:ln>
              </p:spPr>
              <p:txBody>
                <a:bodyPr wrap="none" anchor="ctr"/>
                <a:lstStyle/>
                <a:p>
                  <a:endParaRPr lang="en-US"/>
                </a:p>
              </p:txBody>
            </p:sp>
          </p:grpSp>
          <p:sp>
            <p:nvSpPr>
              <p:cNvPr id="17431" name="Text Box 27"/>
              <p:cNvSpPr txBox="1">
                <a:spLocks noChangeArrowheads="1"/>
              </p:cNvSpPr>
              <p:nvPr/>
            </p:nvSpPr>
            <p:spPr bwMode="auto">
              <a:xfrm>
                <a:off x="4339" y="1857"/>
                <a:ext cx="73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2</a:t>
                </a:r>
                <a:endParaRPr lang="en-US" sz="1400">
                  <a:solidFill>
                    <a:srgbClr val="FFFF2D"/>
                  </a:solidFill>
                  <a:latin typeface="Symbol" pitchFamily="18" charset="2"/>
                </a:endParaRPr>
              </a:p>
            </p:txBody>
          </p:sp>
          <p:sp>
            <p:nvSpPr>
              <p:cNvPr id="17432" name="Text Box 28"/>
              <p:cNvSpPr txBox="1">
                <a:spLocks noChangeArrowheads="1"/>
              </p:cNvSpPr>
              <p:nvPr/>
            </p:nvSpPr>
            <p:spPr bwMode="auto">
              <a:xfrm>
                <a:off x="4700" y="2601"/>
                <a:ext cx="42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3</a:t>
                </a:r>
                <a:endParaRPr lang="en-US" sz="1400">
                  <a:solidFill>
                    <a:srgbClr val="FFFF2D"/>
                  </a:solidFill>
                  <a:latin typeface="Symbol" pitchFamily="18" charset="2"/>
                </a:endParaRPr>
              </a:p>
            </p:txBody>
          </p:sp>
          <p:grpSp>
            <p:nvGrpSpPr>
              <p:cNvPr id="17433" name="Group 29"/>
              <p:cNvGrpSpPr>
                <a:grpSpLocks/>
              </p:cNvGrpSpPr>
              <p:nvPr/>
            </p:nvGrpSpPr>
            <p:grpSpPr bwMode="auto">
              <a:xfrm>
                <a:off x="4165" y="2697"/>
                <a:ext cx="317" cy="87"/>
                <a:chOff x="4165" y="2697"/>
                <a:chExt cx="317" cy="87"/>
              </a:xfrm>
            </p:grpSpPr>
            <p:sp>
              <p:nvSpPr>
                <p:cNvPr id="17473" name="Rectangle 30"/>
                <p:cNvSpPr>
                  <a:spLocks noChangeArrowheads="1"/>
                </p:cNvSpPr>
                <p:nvPr/>
              </p:nvSpPr>
              <p:spPr bwMode="auto">
                <a:xfrm>
                  <a:off x="4165" y="2702"/>
                  <a:ext cx="317" cy="82"/>
                </a:xfrm>
                <a:prstGeom prst="rect">
                  <a:avLst/>
                </a:prstGeom>
                <a:solidFill>
                  <a:srgbClr val="22229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7474" name="Line 31"/>
                <p:cNvSpPr>
                  <a:spLocks noChangeShapeType="1"/>
                </p:cNvSpPr>
                <p:nvPr/>
              </p:nvSpPr>
              <p:spPr bwMode="auto">
                <a:xfrm>
                  <a:off x="4187" y="2697"/>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75" name="Line 32"/>
                <p:cNvSpPr>
                  <a:spLocks noChangeShapeType="1"/>
                </p:cNvSpPr>
                <p:nvPr/>
              </p:nvSpPr>
              <p:spPr bwMode="auto">
                <a:xfrm>
                  <a:off x="4268" y="2724"/>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76" name="Line 33"/>
                <p:cNvSpPr>
                  <a:spLocks noChangeShapeType="1"/>
                </p:cNvSpPr>
                <p:nvPr/>
              </p:nvSpPr>
              <p:spPr bwMode="auto">
                <a:xfrm>
                  <a:off x="4187" y="2752"/>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77" name="Line 34"/>
                <p:cNvSpPr>
                  <a:spLocks noChangeShapeType="1"/>
                </p:cNvSpPr>
                <p:nvPr/>
              </p:nvSpPr>
              <p:spPr bwMode="auto">
                <a:xfrm>
                  <a:off x="4268" y="2779"/>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7434" name="Line 35"/>
              <p:cNvSpPr>
                <a:spLocks noChangeShapeType="1"/>
              </p:cNvSpPr>
              <p:nvPr/>
            </p:nvSpPr>
            <p:spPr bwMode="auto">
              <a:xfrm>
                <a:off x="5129" y="1604"/>
                <a:ext cx="0" cy="722"/>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35" name="Line 36"/>
              <p:cNvSpPr>
                <a:spLocks noChangeShapeType="1"/>
              </p:cNvSpPr>
              <p:nvPr/>
            </p:nvSpPr>
            <p:spPr bwMode="auto">
              <a:xfrm>
                <a:off x="3255" y="3189"/>
                <a:ext cx="1874" cy="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7436" name="Group 37"/>
              <p:cNvGrpSpPr>
                <a:grpSpLocks/>
              </p:cNvGrpSpPr>
              <p:nvPr/>
            </p:nvGrpSpPr>
            <p:grpSpPr bwMode="auto">
              <a:xfrm>
                <a:off x="4967" y="2000"/>
                <a:ext cx="317" cy="87"/>
                <a:chOff x="4967" y="2000"/>
                <a:chExt cx="317" cy="87"/>
              </a:xfrm>
            </p:grpSpPr>
            <p:sp>
              <p:nvSpPr>
                <p:cNvPr id="17468" name="Rectangle 38"/>
                <p:cNvSpPr>
                  <a:spLocks noChangeArrowheads="1"/>
                </p:cNvSpPr>
                <p:nvPr/>
              </p:nvSpPr>
              <p:spPr bwMode="auto">
                <a:xfrm rot="10800000" flipV="1">
                  <a:off x="4967" y="2005"/>
                  <a:ext cx="317" cy="82"/>
                </a:xfrm>
                <a:prstGeom prst="rect">
                  <a:avLst/>
                </a:prstGeom>
                <a:solidFill>
                  <a:srgbClr val="22229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7469" name="Line 39"/>
                <p:cNvSpPr>
                  <a:spLocks noChangeShapeType="1"/>
                </p:cNvSpPr>
                <p:nvPr/>
              </p:nvSpPr>
              <p:spPr bwMode="auto">
                <a:xfrm rot="10800000" flipV="1">
                  <a:off x="4995" y="2000"/>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70" name="Line 40"/>
                <p:cNvSpPr>
                  <a:spLocks noChangeShapeType="1"/>
                </p:cNvSpPr>
                <p:nvPr/>
              </p:nvSpPr>
              <p:spPr bwMode="auto">
                <a:xfrm rot="10800000" flipV="1">
                  <a:off x="5074" y="2027"/>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71" name="Line 41"/>
                <p:cNvSpPr>
                  <a:spLocks noChangeShapeType="1"/>
                </p:cNvSpPr>
                <p:nvPr/>
              </p:nvSpPr>
              <p:spPr bwMode="auto">
                <a:xfrm rot="10800000" flipV="1">
                  <a:off x="4995" y="2055"/>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72" name="Line 42"/>
                <p:cNvSpPr>
                  <a:spLocks noChangeShapeType="1"/>
                </p:cNvSpPr>
                <p:nvPr/>
              </p:nvSpPr>
              <p:spPr bwMode="auto">
                <a:xfrm rot="10800000" flipV="1">
                  <a:off x="5074" y="2082"/>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7437" name="Text Box 43"/>
              <p:cNvSpPr txBox="1">
                <a:spLocks noChangeArrowheads="1"/>
              </p:cNvSpPr>
              <p:nvPr/>
            </p:nvSpPr>
            <p:spPr bwMode="auto">
              <a:xfrm>
                <a:off x="3951" y="2642"/>
                <a:ext cx="26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Script"/>
                  </a:rPr>
                  <a:t>E</a:t>
                </a:r>
                <a:r>
                  <a:rPr lang="en-US" sz="1400" baseline="-25000">
                    <a:solidFill>
                      <a:srgbClr val="FFFF2D"/>
                    </a:solidFill>
                    <a:latin typeface="Times New Roman" pitchFamily="18" charset="0"/>
                  </a:rPr>
                  <a:t>2</a:t>
                </a:r>
              </a:p>
            </p:txBody>
          </p:sp>
          <p:sp>
            <p:nvSpPr>
              <p:cNvPr id="17438" name="Text Box 44"/>
              <p:cNvSpPr txBox="1">
                <a:spLocks noChangeArrowheads="1"/>
              </p:cNvSpPr>
              <p:nvPr/>
            </p:nvSpPr>
            <p:spPr bwMode="auto">
              <a:xfrm>
                <a:off x="4807" y="1945"/>
                <a:ext cx="26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Script"/>
                  </a:rPr>
                  <a:t>E</a:t>
                </a:r>
                <a:r>
                  <a:rPr lang="en-US" sz="1400" baseline="-25000">
                    <a:solidFill>
                      <a:srgbClr val="FFFF2D"/>
                    </a:solidFill>
                    <a:latin typeface="Times New Roman" pitchFamily="18" charset="0"/>
                  </a:rPr>
                  <a:t>3</a:t>
                </a:r>
              </a:p>
            </p:txBody>
          </p:sp>
          <p:sp>
            <p:nvSpPr>
              <p:cNvPr id="17439" name="Line 45"/>
              <p:cNvSpPr>
                <a:spLocks noChangeShapeType="1"/>
              </p:cNvSpPr>
              <p:nvPr/>
            </p:nvSpPr>
            <p:spPr bwMode="auto">
              <a:xfrm>
                <a:off x="3951" y="1604"/>
                <a:ext cx="160" cy="0"/>
              </a:xfrm>
              <a:prstGeom prst="line">
                <a:avLst/>
              </a:prstGeom>
              <a:noFill/>
              <a:ln w="349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40" name="Text Box 46"/>
              <p:cNvSpPr txBox="1">
                <a:spLocks noChangeArrowheads="1"/>
              </p:cNvSpPr>
              <p:nvPr/>
            </p:nvSpPr>
            <p:spPr bwMode="auto">
              <a:xfrm>
                <a:off x="3951" y="1385"/>
                <a:ext cx="3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0000"/>
                    </a:solidFill>
                    <a:latin typeface="Times New Roman" pitchFamily="18" charset="0"/>
                  </a:rPr>
                  <a:t>I</a:t>
                </a:r>
                <a:r>
                  <a:rPr lang="en-US" sz="1400" baseline="-25000">
                    <a:solidFill>
                      <a:srgbClr val="FF0000"/>
                    </a:solidFill>
                    <a:latin typeface="Times New Roman" pitchFamily="18" charset="0"/>
                  </a:rPr>
                  <a:t>1</a:t>
                </a:r>
                <a:endParaRPr lang="en-US" sz="1400">
                  <a:solidFill>
                    <a:srgbClr val="FF0000"/>
                  </a:solidFill>
                  <a:latin typeface="Symbol" pitchFamily="18" charset="2"/>
                </a:endParaRPr>
              </a:p>
            </p:txBody>
          </p:sp>
          <p:sp>
            <p:nvSpPr>
              <p:cNvPr id="17441" name="Text Box 48"/>
              <p:cNvSpPr txBox="1">
                <a:spLocks noChangeArrowheads="1"/>
              </p:cNvSpPr>
              <p:nvPr/>
            </p:nvSpPr>
            <p:spPr bwMode="auto">
              <a:xfrm>
                <a:off x="4767" y="2301"/>
                <a:ext cx="3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0000"/>
                    </a:solidFill>
                    <a:latin typeface="Times New Roman" pitchFamily="18" charset="0"/>
                  </a:rPr>
                  <a:t>I</a:t>
                </a:r>
                <a:r>
                  <a:rPr lang="en-US" sz="1400" baseline="-25000">
                    <a:solidFill>
                      <a:srgbClr val="FF0000"/>
                    </a:solidFill>
                    <a:latin typeface="Times New Roman" pitchFamily="18" charset="0"/>
                  </a:rPr>
                  <a:t>3</a:t>
                </a:r>
                <a:endParaRPr lang="en-US" sz="1400">
                  <a:solidFill>
                    <a:srgbClr val="FF0000"/>
                  </a:solidFill>
                  <a:latin typeface="Symbol" pitchFamily="18" charset="2"/>
                </a:endParaRPr>
              </a:p>
            </p:txBody>
          </p:sp>
          <p:sp>
            <p:nvSpPr>
              <p:cNvPr id="17442" name="Line 49"/>
              <p:cNvSpPr>
                <a:spLocks noChangeShapeType="1"/>
              </p:cNvSpPr>
              <p:nvPr/>
            </p:nvSpPr>
            <p:spPr bwMode="auto">
              <a:xfrm rot="5400000">
                <a:off x="4235" y="2451"/>
                <a:ext cx="164" cy="0"/>
              </a:xfrm>
              <a:prstGeom prst="line">
                <a:avLst/>
              </a:prstGeom>
              <a:noFill/>
              <a:ln w="349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43" name="Text Box 50"/>
              <p:cNvSpPr txBox="1">
                <a:spLocks noChangeArrowheads="1"/>
              </p:cNvSpPr>
              <p:nvPr/>
            </p:nvSpPr>
            <p:spPr bwMode="auto">
              <a:xfrm>
                <a:off x="4326" y="2260"/>
                <a:ext cx="3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0000"/>
                    </a:solidFill>
                    <a:latin typeface="Times New Roman" pitchFamily="18" charset="0"/>
                  </a:rPr>
                  <a:t>I</a:t>
                </a:r>
                <a:r>
                  <a:rPr lang="en-US" sz="1400" baseline="-25000">
                    <a:solidFill>
                      <a:srgbClr val="FF0000"/>
                    </a:solidFill>
                    <a:latin typeface="Times New Roman" pitchFamily="18" charset="0"/>
                  </a:rPr>
                  <a:t>2</a:t>
                </a:r>
                <a:endParaRPr lang="en-US" sz="1400">
                  <a:solidFill>
                    <a:srgbClr val="FF0000"/>
                  </a:solidFill>
                  <a:latin typeface="Symbol" pitchFamily="18" charset="2"/>
                </a:endParaRPr>
              </a:p>
            </p:txBody>
          </p:sp>
          <p:sp>
            <p:nvSpPr>
              <p:cNvPr id="17444" name="AutoShape 51"/>
              <p:cNvSpPr>
                <a:spLocks noChangeArrowheads="1"/>
              </p:cNvSpPr>
              <p:nvPr/>
            </p:nvSpPr>
            <p:spPr bwMode="auto">
              <a:xfrm>
                <a:off x="2987" y="1399"/>
                <a:ext cx="2516" cy="1913"/>
              </a:xfrm>
              <a:prstGeom prst="roundRect">
                <a:avLst>
                  <a:gd name="adj" fmla="val 16667"/>
                </a:avLst>
              </a:prstGeom>
              <a:noFill/>
              <a:ln w="19050">
                <a:solidFill>
                  <a:srgbClr val="FF99FF"/>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7445" name="Line 52"/>
              <p:cNvSpPr>
                <a:spLocks noChangeShapeType="1"/>
              </p:cNvSpPr>
              <p:nvPr/>
            </p:nvSpPr>
            <p:spPr bwMode="auto">
              <a:xfrm>
                <a:off x="3844" y="1399"/>
                <a:ext cx="374" cy="0"/>
              </a:xfrm>
              <a:prstGeom prst="line">
                <a:avLst/>
              </a:prstGeom>
              <a:noFill/>
              <a:ln w="31750">
                <a:solidFill>
                  <a:srgbClr val="FF99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7446" name="Group 53"/>
              <p:cNvGrpSpPr>
                <a:grpSpLocks/>
              </p:cNvGrpSpPr>
              <p:nvPr/>
            </p:nvGrpSpPr>
            <p:grpSpPr bwMode="auto">
              <a:xfrm>
                <a:off x="4540" y="3130"/>
                <a:ext cx="370" cy="116"/>
                <a:chOff x="4540" y="3130"/>
                <a:chExt cx="370" cy="116"/>
              </a:xfrm>
            </p:grpSpPr>
            <p:sp useBgFill="1">
              <p:nvSpPr>
                <p:cNvPr id="17466" name="Rectangle 54"/>
                <p:cNvSpPr>
                  <a:spLocks noChangeArrowheads="1"/>
                </p:cNvSpPr>
                <p:nvPr/>
              </p:nvSpPr>
              <p:spPr bwMode="auto">
                <a:xfrm>
                  <a:off x="4544" y="3130"/>
                  <a:ext cx="364" cy="116"/>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useBgFill="1">
              <p:nvSpPr>
                <p:cNvPr id="17467" name="Freeform 55"/>
                <p:cNvSpPr>
                  <a:spLocks/>
                </p:cNvSpPr>
                <p:nvPr/>
              </p:nvSpPr>
              <p:spPr bwMode="auto">
                <a:xfrm>
                  <a:off x="4540" y="3135"/>
                  <a:ext cx="370" cy="109"/>
                </a:xfrm>
                <a:custGeom>
                  <a:avLst/>
                  <a:gdLst>
                    <a:gd name="T0" fmla="*/ 0 w 332"/>
                    <a:gd name="T1" fmla="*/ 79 h 96"/>
                    <a:gd name="T2" fmla="*/ 41 w 332"/>
                    <a:gd name="T3" fmla="*/ 160 h 96"/>
                    <a:gd name="T4" fmla="*/ 126 w 332"/>
                    <a:gd name="T5" fmla="*/ 0 h 96"/>
                    <a:gd name="T6" fmla="*/ 213 w 332"/>
                    <a:gd name="T7" fmla="*/ 160 h 96"/>
                    <a:gd name="T8" fmla="*/ 298 w 332"/>
                    <a:gd name="T9" fmla="*/ 0 h 96"/>
                    <a:gd name="T10" fmla="*/ 383 w 332"/>
                    <a:gd name="T11" fmla="*/ 160 h 96"/>
                    <a:gd name="T12" fmla="*/ 469 w 332"/>
                    <a:gd name="T13" fmla="*/ 0 h 96"/>
                    <a:gd name="T14" fmla="*/ 512 w 332"/>
                    <a:gd name="T15" fmla="*/ 79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ln w="12700">
                  <a:solidFill>
                    <a:srgbClr val="FFFF2D"/>
                  </a:solidFill>
                  <a:round/>
                  <a:headEnd/>
                  <a:tailEnd/>
                </a:ln>
              </p:spPr>
              <p:txBody>
                <a:bodyPr wrap="none" anchor="ctr"/>
                <a:lstStyle/>
                <a:p>
                  <a:endParaRPr lang="en-US"/>
                </a:p>
              </p:txBody>
            </p:sp>
          </p:grpSp>
          <p:sp>
            <p:nvSpPr>
              <p:cNvPr id="17447" name="Line 56"/>
              <p:cNvSpPr>
                <a:spLocks noChangeShapeType="1"/>
              </p:cNvSpPr>
              <p:nvPr/>
            </p:nvSpPr>
            <p:spPr bwMode="auto">
              <a:xfrm>
                <a:off x="4968" y="2328"/>
                <a:ext cx="268" cy="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48" name="Line 57"/>
              <p:cNvSpPr>
                <a:spLocks noChangeShapeType="1"/>
              </p:cNvSpPr>
              <p:nvPr/>
            </p:nvSpPr>
            <p:spPr bwMode="auto">
              <a:xfrm>
                <a:off x="4970" y="2998"/>
                <a:ext cx="268" cy="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49" name="Line 58"/>
              <p:cNvSpPr>
                <a:spLocks noChangeShapeType="1"/>
              </p:cNvSpPr>
              <p:nvPr/>
            </p:nvSpPr>
            <p:spPr bwMode="auto">
              <a:xfrm>
                <a:off x="5133" y="2995"/>
                <a:ext cx="0" cy="194"/>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50" name="Line 59"/>
              <p:cNvSpPr>
                <a:spLocks noChangeShapeType="1"/>
              </p:cNvSpPr>
              <p:nvPr/>
            </p:nvSpPr>
            <p:spPr bwMode="auto">
              <a:xfrm>
                <a:off x="4968" y="2328"/>
                <a:ext cx="0" cy="67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7451" name="Group 60"/>
              <p:cNvGrpSpPr>
                <a:grpSpLocks/>
              </p:cNvGrpSpPr>
              <p:nvPr/>
            </p:nvGrpSpPr>
            <p:grpSpPr bwMode="auto">
              <a:xfrm>
                <a:off x="4905" y="2500"/>
                <a:ext cx="113" cy="378"/>
                <a:chOff x="4905" y="2500"/>
                <a:chExt cx="113" cy="378"/>
              </a:xfrm>
            </p:grpSpPr>
            <p:sp useBgFill="1">
              <p:nvSpPr>
                <p:cNvPr id="17464" name="Rectangle 61"/>
                <p:cNvSpPr>
                  <a:spLocks noChangeArrowheads="1"/>
                </p:cNvSpPr>
                <p:nvPr/>
              </p:nvSpPr>
              <p:spPr bwMode="auto">
                <a:xfrm rot="5400000" flipH="1">
                  <a:off x="4776" y="2631"/>
                  <a:ext cx="371" cy="113"/>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useBgFill="1">
              <p:nvSpPr>
                <p:cNvPr id="17465" name="Freeform 62"/>
                <p:cNvSpPr>
                  <a:spLocks/>
                </p:cNvSpPr>
                <p:nvPr/>
              </p:nvSpPr>
              <p:spPr bwMode="auto">
                <a:xfrm rot="5400000" flipH="1">
                  <a:off x="4772" y="2635"/>
                  <a:ext cx="378" cy="107"/>
                </a:xfrm>
                <a:custGeom>
                  <a:avLst/>
                  <a:gdLst>
                    <a:gd name="T0" fmla="*/ 0 w 332"/>
                    <a:gd name="T1" fmla="*/ 75 h 96"/>
                    <a:gd name="T2" fmla="*/ 46 w 332"/>
                    <a:gd name="T3" fmla="*/ 148 h 96"/>
                    <a:gd name="T4" fmla="*/ 138 w 332"/>
                    <a:gd name="T5" fmla="*/ 0 h 96"/>
                    <a:gd name="T6" fmla="*/ 231 w 332"/>
                    <a:gd name="T7" fmla="*/ 148 h 96"/>
                    <a:gd name="T8" fmla="*/ 324 w 332"/>
                    <a:gd name="T9" fmla="*/ 0 h 96"/>
                    <a:gd name="T10" fmla="*/ 418 w 332"/>
                    <a:gd name="T11" fmla="*/ 148 h 96"/>
                    <a:gd name="T12" fmla="*/ 511 w 332"/>
                    <a:gd name="T13" fmla="*/ 0 h 96"/>
                    <a:gd name="T14" fmla="*/ 558 w 332"/>
                    <a:gd name="T15" fmla="*/ 75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ln w="12700">
                  <a:solidFill>
                    <a:srgbClr val="FFFF2D"/>
                  </a:solidFill>
                  <a:round/>
                  <a:headEnd/>
                  <a:tailEnd/>
                </a:ln>
              </p:spPr>
              <p:txBody>
                <a:bodyPr wrap="none" anchor="ctr"/>
                <a:lstStyle/>
                <a:p>
                  <a:endParaRPr lang="en-US"/>
                </a:p>
              </p:txBody>
            </p:sp>
          </p:grpSp>
          <p:sp>
            <p:nvSpPr>
              <p:cNvPr id="17452" name="Line 63"/>
              <p:cNvSpPr>
                <a:spLocks noChangeShapeType="1"/>
              </p:cNvSpPr>
              <p:nvPr/>
            </p:nvSpPr>
            <p:spPr bwMode="auto">
              <a:xfrm>
                <a:off x="5236" y="2328"/>
                <a:ext cx="0" cy="67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7453" name="Group 64"/>
              <p:cNvGrpSpPr>
                <a:grpSpLocks/>
              </p:cNvGrpSpPr>
              <p:nvPr/>
            </p:nvGrpSpPr>
            <p:grpSpPr bwMode="auto">
              <a:xfrm>
                <a:off x="5172" y="2509"/>
                <a:ext cx="114" cy="378"/>
                <a:chOff x="5172" y="2509"/>
                <a:chExt cx="114" cy="378"/>
              </a:xfrm>
            </p:grpSpPr>
            <p:sp useBgFill="1">
              <p:nvSpPr>
                <p:cNvPr id="17462" name="Rectangle 65"/>
                <p:cNvSpPr>
                  <a:spLocks noChangeArrowheads="1"/>
                </p:cNvSpPr>
                <p:nvPr/>
              </p:nvSpPr>
              <p:spPr bwMode="auto">
                <a:xfrm rot="5400000" flipH="1">
                  <a:off x="5043" y="2640"/>
                  <a:ext cx="371" cy="114"/>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useBgFill="1">
              <p:nvSpPr>
                <p:cNvPr id="17463" name="Freeform 66"/>
                <p:cNvSpPr>
                  <a:spLocks/>
                </p:cNvSpPr>
                <p:nvPr/>
              </p:nvSpPr>
              <p:spPr bwMode="auto">
                <a:xfrm rot="5400000" flipH="1">
                  <a:off x="5039" y="2644"/>
                  <a:ext cx="378" cy="108"/>
                </a:xfrm>
                <a:custGeom>
                  <a:avLst/>
                  <a:gdLst>
                    <a:gd name="T0" fmla="*/ 0 w 332"/>
                    <a:gd name="T1" fmla="*/ 78 h 96"/>
                    <a:gd name="T2" fmla="*/ 46 w 332"/>
                    <a:gd name="T3" fmla="*/ 153 h 96"/>
                    <a:gd name="T4" fmla="*/ 138 w 332"/>
                    <a:gd name="T5" fmla="*/ 0 h 96"/>
                    <a:gd name="T6" fmla="*/ 231 w 332"/>
                    <a:gd name="T7" fmla="*/ 153 h 96"/>
                    <a:gd name="T8" fmla="*/ 324 w 332"/>
                    <a:gd name="T9" fmla="*/ 0 h 96"/>
                    <a:gd name="T10" fmla="*/ 418 w 332"/>
                    <a:gd name="T11" fmla="*/ 153 h 96"/>
                    <a:gd name="T12" fmla="*/ 511 w 332"/>
                    <a:gd name="T13" fmla="*/ 0 h 96"/>
                    <a:gd name="T14" fmla="*/ 558 w 332"/>
                    <a:gd name="T15" fmla="*/ 7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ln w="12700">
                  <a:solidFill>
                    <a:srgbClr val="FFFF2D"/>
                  </a:solidFill>
                  <a:round/>
                  <a:headEnd/>
                  <a:tailEnd/>
                </a:ln>
              </p:spPr>
              <p:txBody>
                <a:bodyPr wrap="none" anchor="ctr"/>
                <a:lstStyle/>
                <a:p>
                  <a:endParaRPr lang="en-US"/>
                </a:p>
              </p:txBody>
            </p:sp>
          </p:grpSp>
          <p:sp>
            <p:nvSpPr>
              <p:cNvPr id="17454" name="Text Box 67"/>
              <p:cNvSpPr txBox="1">
                <a:spLocks noChangeArrowheads="1"/>
              </p:cNvSpPr>
              <p:nvPr/>
            </p:nvSpPr>
            <p:spPr bwMode="auto">
              <a:xfrm>
                <a:off x="5236" y="2328"/>
                <a:ext cx="3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0000"/>
                    </a:solidFill>
                    <a:latin typeface="Times New Roman" pitchFamily="18" charset="0"/>
                  </a:rPr>
                  <a:t>I</a:t>
                </a:r>
                <a:r>
                  <a:rPr lang="en-US" sz="1400" baseline="-25000">
                    <a:solidFill>
                      <a:srgbClr val="FF0000"/>
                    </a:solidFill>
                    <a:latin typeface="Times New Roman" pitchFamily="18" charset="0"/>
                  </a:rPr>
                  <a:t>4</a:t>
                </a:r>
                <a:endParaRPr lang="en-US" sz="1400">
                  <a:solidFill>
                    <a:srgbClr val="FF0000"/>
                  </a:solidFill>
                  <a:latin typeface="Symbol" pitchFamily="18" charset="2"/>
                </a:endParaRPr>
              </a:p>
            </p:txBody>
          </p:sp>
          <p:sp>
            <p:nvSpPr>
              <p:cNvPr id="17455" name="Line 68"/>
              <p:cNvSpPr>
                <a:spLocks noChangeShapeType="1"/>
              </p:cNvSpPr>
              <p:nvPr/>
            </p:nvSpPr>
            <p:spPr bwMode="auto">
              <a:xfrm rot="5400000">
                <a:off x="5167" y="2424"/>
                <a:ext cx="137" cy="0"/>
              </a:xfrm>
              <a:prstGeom prst="line">
                <a:avLst/>
              </a:prstGeom>
              <a:noFill/>
              <a:ln w="34925">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7456" name="Text Box 69"/>
              <p:cNvSpPr txBox="1">
                <a:spLocks noChangeArrowheads="1"/>
              </p:cNvSpPr>
              <p:nvPr/>
            </p:nvSpPr>
            <p:spPr bwMode="auto">
              <a:xfrm>
                <a:off x="4486" y="2929"/>
                <a:ext cx="73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5</a:t>
                </a:r>
                <a:endParaRPr lang="en-US" sz="1400">
                  <a:solidFill>
                    <a:srgbClr val="FFFF2D"/>
                  </a:solidFill>
                  <a:latin typeface="Symbol" pitchFamily="18" charset="2"/>
                </a:endParaRPr>
              </a:p>
            </p:txBody>
          </p:sp>
          <p:sp>
            <p:nvSpPr>
              <p:cNvPr id="17457" name="Rectangle 70"/>
              <p:cNvSpPr>
                <a:spLocks noChangeArrowheads="1"/>
              </p:cNvSpPr>
              <p:nvPr/>
            </p:nvSpPr>
            <p:spPr bwMode="auto">
              <a:xfrm>
                <a:off x="2880" y="2601"/>
                <a:ext cx="268" cy="711"/>
              </a:xfrm>
              <a:prstGeom prst="rect">
                <a:avLst/>
              </a:prstGeom>
              <a:solidFill>
                <a:srgbClr val="22229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7458" name="Line 71"/>
              <p:cNvSpPr>
                <a:spLocks noChangeShapeType="1"/>
              </p:cNvSpPr>
              <p:nvPr/>
            </p:nvSpPr>
            <p:spPr bwMode="auto">
              <a:xfrm rot="5400000">
                <a:off x="5311" y="2137"/>
                <a:ext cx="383" cy="0"/>
              </a:xfrm>
              <a:prstGeom prst="line">
                <a:avLst/>
              </a:prstGeom>
              <a:noFill/>
              <a:ln w="31750">
                <a:solidFill>
                  <a:srgbClr val="FF99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59" name="Line 72"/>
              <p:cNvSpPr>
                <a:spLocks noChangeShapeType="1"/>
              </p:cNvSpPr>
              <p:nvPr/>
            </p:nvSpPr>
            <p:spPr bwMode="auto">
              <a:xfrm rot="10800000">
                <a:off x="4165" y="3312"/>
                <a:ext cx="375" cy="0"/>
              </a:xfrm>
              <a:prstGeom prst="line">
                <a:avLst/>
              </a:prstGeom>
              <a:noFill/>
              <a:ln w="31750">
                <a:solidFill>
                  <a:srgbClr val="FF99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60" name="Line 73"/>
              <p:cNvSpPr>
                <a:spLocks noChangeShapeType="1"/>
              </p:cNvSpPr>
              <p:nvPr/>
            </p:nvSpPr>
            <p:spPr bwMode="auto">
              <a:xfrm rot="-5400000">
                <a:off x="2795" y="2301"/>
                <a:ext cx="383" cy="0"/>
              </a:xfrm>
              <a:prstGeom prst="line">
                <a:avLst/>
              </a:prstGeom>
              <a:noFill/>
              <a:ln w="31750">
                <a:solidFill>
                  <a:srgbClr val="FF99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61" name="Line 47"/>
              <p:cNvSpPr>
                <a:spLocks noChangeShapeType="1"/>
              </p:cNvSpPr>
              <p:nvPr/>
            </p:nvSpPr>
            <p:spPr bwMode="auto">
              <a:xfrm rot="5400000">
                <a:off x="4899" y="2424"/>
                <a:ext cx="137" cy="0"/>
              </a:xfrm>
              <a:prstGeom prst="line">
                <a:avLst/>
              </a:prstGeom>
              <a:noFill/>
              <a:ln w="34925">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sp>
          <p:nvSpPr>
            <p:cNvPr id="17418" name="Oval 74"/>
            <p:cNvSpPr>
              <a:spLocks noChangeArrowheads="1"/>
            </p:cNvSpPr>
            <p:nvPr/>
          </p:nvSpPr>
          <p:spPr bwMode="auto">
            <a:xfrm>
              <a:off x="3219" y="1572"/>
              <a:ext cx="54" cy="54"/>
            </a:xfrm>
            <a:prstGeom prst="ellipse">
              <a:avLst/>
            </a:prstGeom>
            <a:solidFill>
              <a:srgbClr val="FFFF2D"/>
            </a:solidFill>
            <a:ln w="9525">
              <a:solidFill>
                <a:srgbClr val="FFFF00"/>
              </a:solidFill>
              <a:round/>
              <a:headEnd/>
              <a:tailEnd/>
            </a:ln>
          </p:spPr>
          <p:txBody>
            <a:bodyPr wrap="none" anchor="ctr"/>
            <a:lstStyle/>
            <a:p>
              <a:endParaRPr lang="en-US">
                <a:latin typeface="Calibri" pitchFamily="34" charset="0"/>
              </a:endParaRPr>
            </a:p>
          </p:txBody>
        </p:sp>
        <p:sp>
          <p:nvSpPr>
            <p:cNvPr id="17419" name="Oval 75"/>
            <p:cNvSpPr>
              <a:spLocks noChangeArrowheads="1"/>
            </p:cNvSpPr>
            <p:nvPr/>
          </p:nvSpPr>
          <p:spPr bwMode="auto">
            <a:xfrm>
              <a:off x="4299" y="2269"/>
              <a:ext cx="53" cy="54"/>
            </a:xfrm>
            <a:prstGeom prst="ellipse">
              <a:avLst/>
            </a:prstGeom>
            <a:solidFill>
              <a:srgbClr val="FFFF2D"/>
            </a:solidFill>
            <a:ln w="9525">
              <a:solidFill>
                <a:srgbClr val="FFFF00"/>
              </a:solidFill>
              <a:round/>
              <a:headEnd/>
              <a:tailEnd/>
            </a:ln>
          </p:spPr>
          <p:txBody>
            <a:bodyPr wrap="none" anchor="ctr"/>
            <a:lstStyle/>
            <a:p>
              <a:endParaRPr lang="en-US">
                <a:latin typeface="Calibri" pitchFamily="34" charset="0"/>
              </a:endParaRPr>
            </a:p>
          </p:txBody>
        </p:sp>
        <p:sp>
          <p:nvSpPr>
            <p:cNvPr id="17420" name="Text Box 76"/>
            <p:cNvSpPr txBox="1">
              <a:spLocks noChangeArrowheads="1"/>
            </p:cNvSpPr>
            <p:nvPr/>
          </p:nvSpPr>
          <p:spPr bwMode="auto">
            <a:xfrm>
              <a:off x="3085" y="1531"/>
              <a:ext cx="26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solidFill>
                    <a:srgbClr val="FFFF2D"/>
                  </a:solidFill>
                  <a:latin typeface="Times New Roman" pitchFamily="18" charset="0"/>
                </a:rPr>
                <a:t>A</a:t>
              </a:r>
            </a:p>
          </p:txBody>
        </p:sp>
        <p:sp>
          <p:nvSpPr>
            <p:cNvPr id="17421" name="Text Box 77"/>
            <p:cNvSpPr txBox="1">
              <a:spLocks noChangeArrowheads="1"/>
            </p:cNvSpPr>
            <p:nvPr/>
          </p:nvSpPr>
          <p:spPr bwMode="auto">
            <a:xfrm>
              <a:off x="4116" y="2159"/>
              <a:ext cx="26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solidFill>
                    <a:srgbClr val="FFFF2D"/>
                  </a:solidFill>
                  <a:latin typeface="Times New Roman" pitchFamily="18" charset="0"/>
                </a:rPr>
                <a:t>B</a:t>
              </a: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wipe(down)">
                                      <p:cBhvr>
                                        <p:cTn id="7" dur="500"/>
                                        <p:tgtEl>
                                          <p:spTgt spid="174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412"/>
                                        </p:tgtEl>
                                        <p:attrNameLst>
                                          <p:attrName>style.visibility</p:attrName>
                                        </p:attrNameLst>
                                      </p:cBhvr>
                                      <p:to>
                                        <p:strVal val="visible"/>
                                      </p:to>
                                    </p:set>
                                    <p:animEffect transition="in" filter="wipe(down)">
                                      <p:cBhvr>
                                        <p:cTn id="12" dur="500"/>
                                        <p:tgtEl>
                                          <p:spTgt spid="174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7413"/>
                                        </p:tgtEl>
                                        <p:attrNameLst>
                                          <p:attrName>style.visibility</p:attrName>
                                        </p:attrNameLst>
                                      </p:cBhvr>
                                      <p:to>
                                        <p:strVal val="visible"/>
                                      </p:to>
                                    </p:set>
                                    <p:animEffect transition="in" filter="wipe(down)">
                                      <p:cBhvr>
                                        <p:cTn id="17" dur="500"/>
                                        <p:tgtEl>
                                          <p:spTgt spid="174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7414"/>
                                        </p:tgtEl>
                                        <p:attrNameLst>
                                          <p:attrName>style.visibility</p:attrName>
                                        </p:attrNameLst>
                                      </p:cBhvr>
                                      <p:to>
                                        <p:strVal val="visible"/>
                                      </p:to>
                                    </p:set>
                                    <p:animEffect transition="in" filter="wipe(up)">
                                      <p:cBhvr>
                                        <p:cTn id="22" dur="500"/>
                                        <p:tgtEl>
                                          <p:spTgt spid="174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98311"/>
                                        </p:tgtEl>
                                        <p:attrNameLst>
                                          <p:attrName>style.visibility</p:attrName>
                                        </p:attrNameLst>
                                      </p:cBhvr>
                                      <p:to>
                                        <p:strVal val="visible"/>
                                      </p:to>
                                    </p:set>
                                    <p:anim calcmode="lin" valueType="num">
                                      <p:cBhvr additive="base">
                                        <p:cTn id="27" dur="500" fill="hold"/>
                                        <p:tgtEl>
                                          <p:spTgt spid="98311"/>
                                        </p:tgtEl>
                                        <p:attrNameLst>
                                          <p:attrName>ppt_x</p:attrName>
                                        </p:attrNameLst>
                                      </p:cBhvr>
                                      <p:tavLst>
                                        <p:tav tm="0">
                                          <p:val>
                                            <p:strVal val="0-#ppt_w/2"/>
                                          </p:val>
                                        </p:tav>
                                        <p:tav tm="100000">
                                          <p:val>
                                            <p:strVal val="#ppt_x"/>
                                          </p:val>
                                        </p:tav>
                                      </p:tavLst>
                                    </p:anim>
                                    <p:anim calcmode="lin" valueType="num">
                                      <p:cBhvr additive="base">
                                        <p:cTn id="28" dur="500" fill="hold"/>
                                        <p:tgtEl>
                                          <p:spTgt spid="983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P spid="17414" grpId="0"/>
      <p:bldP spid="98311"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2362200" y="257175"/>
            <a:ext cx="4400550" cy="581025"/>
          </a:xfrm>
        </p:spPr>
        <p:txBody>
          <a:bodyPr rtlCol="0">
            <a:normAutofit fontScale="90000"/>
          </a:bodyPr>
          <a:lstStyle/>
          <a:p>
            <a:pPr eaLnBrk="1" fontAlgn="auto" hangingPunct="1">
              <a:spcAft>
                <a:spcPts val="0"/>
              </a:spcAft>
              <a:defRPr/>
            </a:pPr>
            <a:r>
              <a:rPr lang="en-US" smtClean="0">
                <a:solidFill>
                  <a:schemeClr val="tx2"/>
                </a:solidFill>
              </a:rPr>
              <a:t>You try it!</a:t>
            </a:r>
          </a:p>
        </p:txBody>
      </p:sp>
      <p:sp>
        <p:nvSpPr>
          <p:cNvPr id="18435" name="Text Box 62"/>
          <p:cNvSpPr txBox="1">
            <a:spLocks noChangeArrowheads="1"/>
          </p:cNvSpPr>
          <p:nvPr/>
        </p:nvSpPr>
        <p:spPr bwMode="auto">
          <a:xfrm>
            <a:off x="685800" y="1066800"/>
            <a:ext cx="7924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latin typeface="Times New Roman" pitchFamily="18" charset="0"/>
              </a:rPr>
              <a:t>In the circuit below you are given </a:t>
            </a:r>
            <a:r>
              <a:rPr lang="en-US" sz="2800">
                <a:latin typeface="Symbol" pitchFamily="18" charset="2"/>
              </a:rPr>
              <a:t>e</a:t>
            </a:r>
            <a:r>
              <a:rPr lang="en-US" sz="2000" baseline="-25000">
                <a:latin typeface="Times New Roman" pitchFamily="18" charset="0"/>
              </a:rPr>
              <a:t>1</a:t>
            </a:r>
            <a:r>
              <a:rPr lang="en-US" sz="2000">
                <a:latin typeface="Times New Roman" pitchFamily="18" charset="0"/>
              </a:rPr>
              <a:t>, </a:t>
            </a:r>
            <a:r>
              <a:rPr lang="en-US" sz="2800">
                <a:latin typeface="Symbol" pitchFamily="18" charset="2"/>
              </a:rPr>
              <a:t>e</a:t>
            </a:r>
            <a:r>
              <a:rPr lang="en-US" sz="2000" baseline="-25000">
                <a:latin typeface="Times New Roman" pitchFamily="18" charset="0"/>
              </a:rPr>
              <a:t>2</a:t>
            </a:r>
            <a:r>
              <a:rPr lang="en-US" sz="2000">
                <a:latin typeface="Times New Roman" pitchFamily="18" charset="0"/>
              </a:rPr>
              <a:t>, R</a:t>
            </a:r>
            <a:r>
              <a:rPr lang="en-US" sz="2000" baseline="-25000">
                <a:latin typeface="Times New Roman" pitchFamily="18" charset="0"/>
              </a:rPr>
              <a:t>1</a:t>
            </a:r>
            <a:r>
              <a:rPr lang="en-US" sz="2000">
                <a:latin typeface="Times New Roman" pitchFamily="18" charset="0"/>
              </a:rPr>
              <a:t>, R</a:t>
            </a:r>
            <a:r>
              <a:rPr lang="en-US" sz="2000" baseline="-25000">
                <a:latin typeface="Times New Roman" pitchFamily="18" charset="0"/>
              </a:rPr>
              <a:t>2</a:t>
            </a:r>
            <a:r>
              <a:rPr lang="en-US" sz="2000">
                <a:latin typeface="Times New Roman" pitchFamily="18" charset="0"/>
              </a:rPr>
              <a:t> and R</a:t>
            </a:r>
            <a:r>
              <a:rPr lang="en-US" sz="2000" baseline="-25000">
                <a:latin typeface="Times New Roman" pitchFamily="18" charset="0"/>
              </a:rPr>
              <a:t>3</a:t>
            </a:r>
            <a:r>
              <a:rPr lang="en-US" sz="2000">
                <a:latin typeface="Times New Roman" pitchFamily="18" charset="0"/>
              </a:rPr>
              <a:t>. Find I</a:t>
            </a:r>
            <a:r>
              <a:rPr lang="en-US" sz="2000" baseline="-25000">
                <a:latin typeface="Times New Roman" pitchFamily="18" charset="0"/>
              </a:rPr>
              <a:t>1</a:t>
            </a:r>
            <a:r>
              <a:rPr lang="en-US" sz="2000">
                <a:latin typeface="Times New Roman" pitchFamily="18" charset="0"/>
              </a:rPr>
              <a:t>, I</a:t>
            </a:r>
            <a:r>
              <a:rPr lang="en-US" sz="2000" baseline="-25000">
                <a:latin typeface="Times New Roman" pitchFamily="18" charset="0"/>
              </a:rPr>
              <a:t>2</a:t>
            </a:r>
            <a:r>
              <a:rPr lang="en-US" sz="2000">
                <a:latin typeface="Times New Roman" pitchFamily="18" charset="0"/>
              </a:rPr>
              <a:t> and  I</a:t>
            </a:r>
            <a:r>
              <a:rPr lang="en-US" sz="2000" baseline="-25000">
                <a:latin typeface="Times New Roman" pitchFamily="18" charset="0"/>
              </a:rPr>
              <a:t>3</a:t>
            </a:r>
            <a:r>
              <a:rPr lang="en-US" sz="2000">
                <a:latin typeface="Times New Roman" pitchFamily="18" charset="0"/>
              </a:rPr>
              <a:t>.</a:t>
            </a:r>
          </a:p>
        </p:txBody>
      </p:sp>
      <p:sp>
        <p:nvSpPr>
          <p:cNvPr id="64577" name="Text Box 65"/>
          <p:cNvSpPr txBox="1">
            <a:spLocks noChangeArrowheads="1"/>
          </p:cNvSpPr>
          <p:nvPr/>
        </p:nvSpPr>
        <p:spPr bwMode="auto">
          <a:xfrm>
            <a:off x="0" y="1828800"/>
            <a:ext cx="990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sz="4000">
              <a:solidFill>
                <a:srgbClr val="B163FF"/>
              </a:solidFill>
              <a:latin typeface="Calibri" pitchFamily="34" charset="0"/>
            </a:endParaRPr>
          </a:p>
        </p:txBody>
      </p:sp>
      <p:grpSp>
        <p:nvGrpSpPr>
          <p:cNvPr id="18437" name="Group 78"/>
          <p:cNvGrpSpPr>
            <a:grpSpLocks/>
          </p:cNvGrpSpPr>
          <p:nvPr/>
        </p:nvGrpSpPr>
        <p:grpSpPr bwMode="auto">
          <a:xfrm>
            <a:off x="2819400" y="1763713"/>
            <a:ext cx="3568700" cy="2351087"/>
            <a:chOff x="3325" y="2701"/>
            <a:chExt cx="2248" cy="1481"/>
          </a:xfrm>
        </p:grpSpPr>
        <p:sp>
          <p:nvSpPr>
            <p:cNvPr id="18439" name="Line 4"/>
            <p:cNvSpPr>
              <a:spLocks noChangeShapeType="1"/>
            </p:cNvSpPr>
            <p:nvPr/>
          </p:nvSpPr>
          <p:spPr bwMode="auto">
            <a:xfrm flipV="1">
              <a:off x="3704" y="2955"/>
              <a:ext cx="0" cy="9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8440" name="Group 5"/>
            <p:cNvGrpSpPr>
              <a:grpSpLocks/>
            </p:cNvGrpSpPr>
            <p:nvPr/>
          </p:nvGrpSpPr>
          <p:grpSpPr bwMode="auto">
            <a:xfrm>
              <a:off x="3544" y="3369"/>
              <a:ext cx="320" cy="85"/>
              <a:chOff x="1060" y="360"/>
              <a:chExt cx="284" cy="76"/>
            </a:xfrm>
          </p:grpSpPr>
          <p:sp>
            <p:nvSpPr>
              <p:cNvPr id="18475" name="Rectangle 6"/>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8476" name="Line 7"/>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77" name="Line 8"/>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78" name="Line 9"/>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79" name="Line 10"/>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8441" name="Line 11"/>
            <p:cNvSpPr>
              <a:spLocks noChangeShapeType="1"/>
            </p:cNvSpPr>
            <p:nvPr/>
          </p:nvSpPr>
          <p:spPr bwMode="auto">
            <a:xfrm>
              <a:off x="3695" y="2962"/>
              <a:ext cx="175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8442" name="Group 12"/>
            <p:cNvGrpSpPr>
              <a:grpSpLocks/>
            </p:cNvGrpSpPr>
            <p:nvPr/>
          </p:nvGrpSpPr>
          <p:grpSpPr bwMode="auto">
            <a:xfrm>
              <a:off x="4072" y="2913"/>
              <a:ext cx="284" cy="115"/>
              <a:chOff x="1536" y="336"/>
              <a:chExt cx="332" cy="102"/>
            </a:xfrm>
          </p:grpSpPr>
          <p:sp>
            <p:nvSpPr>
              <p:cNvPr id="18473" name="Rectangle 13"/>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8474" name="Freeform 14"/>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8443" name="Line 15"/>
            <p:cNvSpPr>
              <a:spLocks noChangeShapeType="1"/>
            </p:cNvSpPr>
            <p:nvPr/>
          </p:nvSpPr>
          <p:spPr bwMode="auto">
            <a:xfrm flipV="1">
              <a:off x="4743" y="2962"/>
              <a:ext cx="0" cy="9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8444" name="Line 16"/>
            <p:cNvSpPr>
              <a:spLocks noChangeShapeType="1"/>
            </p:cNvSpPr>
            <p:nvPr/>
          </p:nvSpPr>
          <p:spPr bwMode="auto">
            <a:xfrm>
              <a:off x="3695" y="3866"/>
              <a:ext cx="175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8445" name="Group 17"/>
            <p:cNvGrpSpPr>
              <a:grpSpLocks/>
            </p:cNvGrpSpPr>
            <p:nvPr/>
          </p:nvGrpSpPr>
          <p:grpSpPr bwMode="auto">
            <a:xfrm rot="16200000" flipH="1">
              <a:off x="4550" y="3307"/>
              <a:ext cx="373" cy="115"/>
              <a:chOff x="1536" y="336"/>
              <a:chExt cx="332" cy="102"/>
            </a:xfrm>
          </p:grpSpPr>
          <p:sp>
            <p:nvSpPr>
              <p:cNvPr id="18471" name="Rectangle 18"/>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8472" name="Freeform 19"/>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8446" name="Line 20"/>
            <p:cNvSpPr>
              <a:spLocks noChangeShapeType="1"/>
            </p:cNvSpPr>
            <p:nvPr/>
          </p:nvSpPr>
          <p:spPr bwMode="auto">
            <a:xfrm flipV="1">
              <a:off x="5451" y="2962"/>
              <a:ext cx="0" cy="9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8447" name="Group 21"/>
            <p:cNvGrpSpPr>
              <a:grpSpLocks/>
            </p:cNvGrpSpPr>
            <p:nvPr/>
          </p:nvGrpSpPr>
          <p:grpSpPr bwMode="auto">
            <a:xfrm rot="16200000" flipH="1">
              <a:off x="5264" y="3307"/>
              <a:ext cx="373" cy="115"/>
              <a:chOff x="1536" y="336"/>
              <a:chExt cx="332" cy="102"/>
            </a:xfrm>
          </p:grpSpPr>
          <p:sp>
            <p:nvSpPr>
              <p:cNvPr id="18469" name="Rectangle 22"/>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8470" name="Freeform 23"/>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8448" name="Line 24"/>
            <p:cNvSpPr>
              <a:spLocks noChangeShapeType="1"/>
            </p:cNvSpPr>
            <p:nvPr/>
          </p:nvSpPr>
          <p:spPr bwMode="auto">
            <a:xfrm flipH="1">
              <a:off x="4950" y="2955"/>
              <a:ext cx="162"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wrap="none"/>
            <a:lstStyle/>
            <a:p>
              <a:endParaRPr lang="en-US"/>
            </a:p>
          </p:txBody>
        </p:sp>
        <p:sp>
          <p:nvSpPr>
            <p:cNvPr id="18449" name="Line 25"/>
            <p:cNvSpPr>
              <a:spLocks noChangeShapeType="1"/>
            </p:cNvSpPr>
            <p:nvPr/>
          </p:nvSpPr>
          <p:spPr bwMode="auto">
            <a:xfrm flipH="1">
              <a:off x="4458" y="2962"/>
              <a:ext cx="161"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wrap="none"/>
            <a:lstStyle/>
            <a:p>
              <a:endParaRPr lang="en-US"/>
            </a:p>
          </p:txBody>
        </p:sp>
        <p:sp>
          <p:nvSpPr>
            <p:cNvPr id="18450" name="Text Box 26"/>
            <p:cNvSpPr txBox="1">
              <a:spLocks noChangeArrowheads="1"/>
            </p:cNvSpPr>
            <p:nvPr/>
          </p:nvSpPr>
          <p:spPr bwMode="auto">
            <a:xfrm>
              <a:off x="4078" y="2701"/>
              <a:ext cx="259"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1</a:t>
              </a:r>
              <a:endParaRPr lang="en-US" sz="1600">
                <a:latin typeface="Times New Roman" pitchFamily="18" charset="0"/>
              </a:endParaRPr>
            </a:p>
          </p:txBody>
        </p:sp>
        <p:sp>
          <p:nvSpPr>
            <p:cNvPr id="18451" name="Text Box 27"/>
            <p:cNvSpPr txBox="1">
              <a:spLocks noChangeArrowheads="1"/>
            </p:cNvSpPr>
            <p:nvPr/>
          </p:nvSpPr>
          <p:spPr bwMode="auto">
            <a:xfrm>
              <a:off x="4445" y="3208"/>
              <a:ext cx="259"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2</a:t>
              </a:r>
              <a:endParaRPr lang="en-US" sz="1600">
                <a:latin typeface="Times New Roman" pitchFamily="18" charset="0"/>
              </a:endParaRPr>
            </a:p>
          </p:txBody>
        </p:sp>
        <p:sp>
          <p:nvSpPr>
            <p:cNvPr id="18452" name="Text Box 28"/>
            <p:cNvSpPr txBox="1">
              <a:spLocks noChangeArrowheads="1"/>
            </p:cNvSpPr>
            <p:nvPr/>
          </p:nvSpPr>
          <p:spPr bwMode="auto">
            <a:xfrm>
              <a:off x="5136" y="3265"/>
              <a:ext cx="259"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3</a:t>
              </a:r>
              <a:endParaRPr lang="en-US" sz="1600">
                <a:latin typeface="Times New Roman" pitchFamily="18" charset="0"/>
              </a:endParaRPr>
            </a:p>
          </p:txBody>
        </p:sp>
        <p:sp>
          <p:nvSpPr>
            <p:cNvPr id="18453" name="Line 29"/>
            <p:cNvSpPr>
              <a:spLocks noChangeShapeType="1"/>
            </p:cNvSpPr>
            <p:nvPr/>
          </p:nvSpPr>
          <p:spPr bwMode="auto">
            <a:xfrm rot="5400000" flipH="1">
              <a:off x="4667" y="3097"/>
              <a:ext cx="1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8454" name="Text Box 30"/>
            <p:cNvSpPr txBox="1">
              <a:spLocks noChangeArrowheads="1"/>
            </p:cNvSpPr>
            <p:nvPr/>
          </p:nvSpPr>
          <p:spPr bwMode="auto">
            <a:xfrm>
              <a:off x="4434" y="2726"/>
              <a:ext cx="217"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1</a:t>
              </a:r>
              <a:endParaRPr lang="en-US" sz="1600">
                <a:latin typeface="Times New Roman" pitchFamily="18" charset="0"/>
              </a:endParaRPr>
            </a:p>
          </p:txBody>
        </p:sp>
        <p:sp>
          <p:nvSpPr>
            <p:cNvPr id="18455" name="Text Box 31"/>
            <p:cNvSpPr txBox="1">
              <a:spLocks noChangeArrowheads="1"/>
            </p:cNvSpPr>
            <p:nvPr/>
          </p:nvSpPr>
          <p:spPr bwMode="auto">
            <a:xfrm>
              <a:off x="4940" y="2719"/>
              <a:ext cx="217"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3</a:t>
              </a:r>
              <a:endParaRPr lang="en-US" sz="1600">
                <a:latin typeface="Times New Roman" pitchFamily="18" charset="0"/>
              </a:endParaRPr>
            </a:p>
          </p:txBody>
        </p:sp>
        <p:sp>
          <p:nvSpPr>
            <p:cNvPr id="18456" name="Text Box 32"/>
            <p:cNvSpPr txBox="1">
              <a:spLocks noChangeArrowheads="1"/>
            </p:cNvSpPr>
            <p:nvPr/>
          </p:nvSpPr>
          <p:spPr bwMode="auto">
            <a:xfrm>
              <a:off x="4758" y="2941"/>
              <a:ext cx="217"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2</a:t>
              </a:r>
              <a:endParaRPr lang="en-US" sz="1600">
                <a:latin typeface="Times New Roman" pitchFamily="18" charset="0"/>
              </a:endParaRPr>
            </a:p>
          </p:txBody>
        </p:sp>
        <p:sp>
          <p:nvSpPr>
            <p:cNvPr id="18457" name="Text Box 34"/>
            <p:cNvSpPr txBox="1">
              <a:spLocks noChangeArrowheads="1"/>
            </p:cNvSpPr>
            <p:nvPr/>
          </p:nvSpPr>
          <p:spPr bwMode="auto">
            <a:xfrm>
              <a:off x="3462" y="3157"/>
              <a:ext cx="23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sp>
          <p:nvSpPr>
            <p:cNvPr id="18458" name="Text Box 35"/>
            <p:cNvSpPr txBox="1">
              <a:spLocks noChangeArrowheads="1"/>
            </p:cNvSpPr>
            <p:nvPr/>
          </p:nvSpPr>
          <p:spPr bwMode="auto">
            <a:xfrm>
              <a:off x="3462" y="3373"/>
              <a:ext cx="23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grpSp>
          <p:nvGrpSpPr>
            <p:cNvPr id="18459" name="Group 49"/>
            <p:cNvGrpSpPr>
              <a:grpSpLocks/>
            </p:cNvGrpSpPr>
            <p:nvPr/>
          </p:nvGrpSpPr>
          <p:grpSpPr bwMode="auto">
            <a:xfrm rot="5400000" flipH="1">
              <a:off x="5115" y="3813"/>
              <a:ext cx="319" cy="86"/>
              <a:chOff x="1060" y="360"/>
              <a:chExt cx="284" cy="76"/>
            </a:xfrm>
          </p:grpSpPr>
          <p:sp>
            <p:nvSpPr>
              <p:cNvPr id="18464" name="Rectangle 50"/>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8465" name="Line 51"/>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66" name="Line 52"/>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67" name="Line 53"/>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68" name="Line 54"/>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8460" name="Text Box 55"/>
            <p:cNvSpPr txBox="1">
              <a:spLocks noChangeArrowheads="1"/>
            </p:cNvSpPr>
            <p:nvPr/>
          </p:nvSpPr>
          <p:spPr bwMode="auto">
            <a:xfrm>
              <a:off x="3325" y="3203"/>
              <a:ext cx="258"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atin typeface="Symbol" pitchFamily="18" charset="2"/>
                </a:rPr>
                <a:t>e</a:t>
              </a:r>
              <a:r>
                <a:rPr lang="en-US" sz="1600" baseline="-25000">
                  <a:latin typeface="Times New Roman" pitchFamily="18" charset="0"/>
                </a:rPr>
                <a:t>1</a:t>
              </a:r>
              <a:endParaRPr lang="en-US" sz="1600">
                <a:latin typeface="Times New Roman" pitchFamily="18" charset="0"/>
              </a:endParaRPr>
            </a:p>
          </p:txBody>
        </p:sp>
        <p:sp>
          <p:nvSpPr>
            <p:cNvPr id="18461" name="Text Box 58"/>
            <p:cNvSpPr txBox="1">
              <a:spLocks noChangeArrowheads="1"/>
            </p:cNvSpPr>
            <p:nvPr/>
          </p:nvSpPr>
          <p:spPr bwMode="auto">
            <a:xfrm>
              <a:off x="5184" y="3888"/>
              <a:ext cx="258"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atin typeface="Symbol" pitchFamily="18" charset="2"/>
                </a:rPr>
                <a:t>e</a:t>
              </a:r>
              <a:r>
                <a:rPr lang="en-US" sz="1600" baseline="-25000">
                  <a:latin typeface="Times New Roman" pitchFamily="18" charset="0"/>
                </a:rPr>
                <a:t>2</a:t>
              </a:r>
              <a:endParaRPr lang="en-US" sz="1600">
                <a:latin typeface="Times New Roman" pitchFamily="18" charset="0"/>
              </a:endParaRPr>
            </a:p>
          </p:txBody>
        </p:sp>
        <p:sp>
          <p:nvSpPr>
            <p:cNvPr id="18462" name="Text Box 66"/>
            <p:cNvSpPr txBox="1">
              <a:spLocks noChangeArrowheads="1"/>
            </p:cNvSpPr>
            <p:nvPr/>
          </p:nvSpPr>
          <p:spPr bwMode="auto">
            <a:xfrm>
              <a:off x="5337" y="3845"/>
              <a:ext cx="236"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sp>
          <p:nvSpPr>
            <p:cNvPr id="18463" name="Text Box 67"/>
            <p:cNvSpPr txBox="1">
              <a:spLocks noChangeArrowheads="1"/>
            </p:cNvSpPr>
            <p:nvPr/>
          </p:nvSpPr>
          <p:spPr bwMode="auto">
            <a:xfrm>
              <a:off x="5040" y="3840"/>
              <a:ext cx="23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grpSp>
      <p:sp>
        <p:nvSpPr>
          <p:cNvPr id="18438" name="WordArt 76"/>
          <p:cNvSpPr>
            <a:spLocks noChangeArrowheads="1" noChangeShapeType="1"/>
          </p:cNvSpPr>
          <p:nvPr/>
        </p:nvSpPr>
        <p:spPr bwMode="auto">
          <a:xfrm>
            <a:off x="228600" y="152400"/>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499"/>
                                          </p:stCondLst>
                                        </p:cTn>
                                        <p:tgtEl>
                                          <p:spTgt spid="645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77"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2362200" y="257175"/>
            <a:ext cx="4400550" cy="581025"/>
          </a:xfrm>
        </p:spPr>
        <p:txBody>
          <a:bodyPr rtlCol="0">
            <a:normAutofit fontScale="90000"/>
          </a:bodyPr>
          <a:lstStyle/>
          <a:p>
            <a:pPr eaLnBrk="1" fontAlgn="auto" hangingPunct="1">
              <a:spcAft>
                <a:spcPts val="0"/>
              </a:spcAft>
              <a:defRPr/>
            </a:pPr>
            <a:r>
              <a:rPr lang="en-US" smtClean="0">
                <a:solidFill>
                  <a:schemeClr val="tx2"/>
                </a:solidFill>
              </a:rPr>
              <a:t>You try it!</a:t>
            </a:r>
          </a:p>
        </p:txBody>
      </p:sp>
      <p:sp>
        <p:nvSpPr>
          <p:cNvPr id="19459" name="Line 3"/>
          <p:cNvSpPr>
            <a:spLocks noChangeShapeType="1"/>
          </p:cNvSpPr>
          <p:nvPr/>
        </p:nvSpPr>
        <p:spPr bwMode="auto">
          <a:xfrm flipV="1">
            <a:off x="5880100" y="4691063"/>
            <a:ext cx="0" cy="14493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9460" name="Group 4"/>
          <p:cNvGrpSpPr>
            <a:grpSpLocks/>
          </p:cNvGrpSpPr>
          <p:nvPr/>
        </p:nvGrpSpPr>
        <p:grpSpPr bwMode="auto">
          <a:xfrm>
            <a:off x="5626100" y="5348288"/>
            <a:ext cx="508000" cy="134937"/>
            <a:chOff x="1060" y="360"/>
            <a:chExt cx="284" cy="76"/>
          </a:xfrm>
        </p:grpSpPr>
        <p:sp>
          <p:nvSpPr>
            <p:cNvPr id="19515" name="Rectangle 5"/>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9516" name="Line 6"/>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517" name="Line 7"/>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518" name="Line 8"/>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519" name="Line 9"/>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9461" name="Line 10"/>
          <p:cNvSpPr>
            <a:spLocks noChangeShapeType="1"/>
          </p:cNvSpPr>
          <p:nvPr/>
        </p:nvSpPr>
        <p:spPr bwMode="auto">
          <a:xfrm>
            <a:off x="5865813" y="4702175"/>
            <a:ext cx="27813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9462" name="Group 11"/>
          <p:cNvGrpSpPr>
            <a:grpSpLocks/>
          </p:cNvGrpSpPr>
          <p:nvPr/>
        </p:nvGrpSpPr>
        <p:grpSpPr bwMode="auto">
          <a:xfrm>
            <a:off x="6464300" y="4624388"/>
            <a:ext cx="450850" cy="182562"/>
            <a:chOff x="1536" y="336"/>
            <a:chExt cx="332" cy="102"/>
          </a:xfrm>
        </p:grpSpPr>
        <p:sp>
          <p:nvSpPr>
            <p:cNvPr id="19513" name="Rectangle 12"/>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9514" name="Freeform 13"/>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9463" name="Line 14"/>
          <p:cNvSpPr>
            <a:spLocks noChangeShapeType="1"/>
          </p:cNvSpPr>
          <p:nvPr/>
        </p:nvSpPr>
        <p:spPr bwMode="auto">
          <a:xfrm flipV="1">
            <a:off x="7529513" y="4702175"/>
            <a:ext cx="0" cy="14493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9464" name="Line 15"/>
          <p:cNvSpPr>
            <a:spLocks noChangeShapeType="1"/>
          </p:cNvSpPr>
          <p:nvPr/>
        </p:nvSpPr>
        <p:spPr bwMode="auto">
          <a:xfrm>
            <a:off x="5865813" y="6137275"/>
            <a:ext cx="27813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9465" name="Group 16"/>
          <p:cNvGrpSpPr>
            <a:grpSpLocks/>
          </p:cNvGrpSpPr>
          <p:nvPr/>
        </p:nvGrpSpPr>
        <p:grpSpPr bwMode="auto">
          <a:xfrm rot="16200000" flipH="1">
            <a:off x="7223125" y="5249863"/>
            <a:ext cx="592138" cy="182562"/>
            <a:chOff x="1536" y="336"/>
            <a:chExt cx="332" cy="102"/>
          </a:xfrm>
        </p:grpSpPr>
        <p:sp>
          <p:nvSpPr>
            <p:cNvPr id="19511" name="Rectangle 17"/>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9512" name="Freeform 18"/>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9466" name="Line 19"/>
          <p:cNvSpPr>
            <a:spLocks noChangeShapeType="1"/>
          </p:cNvSpPr>
          <p:nvPr/>
        </p:nvSpPr>
        <p:spPr bwMode="auto">
          <a:xfrm flipV="1">
            <a:off x="8653463" y="4702175"/>
            <a:ext cx="0" cy="14493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9467" name="Group 20"/>
          <p:cNvGrpSpPr>
            <a:grpSpLocks/>
          </p:cNvGrpSpPr>
          <p:nvPr/>
        </p:nvGrpSpPr>
        <p:grpSpPr bwMode="auto">
          <a:xfrm rot="16200000" flipH="1">
            <a:off x="8356600" y="5249863"/>
            <a:ext cx="592138" cy="182562"/>
            <a:chOff x="1536" y="336"/>
            <a:chExt cx="332" cy="102"/>
          </a:xfrm>
        </p:grpSpPr>
        <p:sp>
          <p:nvSpPr>
            <p:cNvPr id="19509" name="Rectangle 21"/>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9510" name="Freeform 22"/>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9468" name="Line 23"/>
          <p:cNvSpPr>
            <a:spLocks noChangeShapeType="1"/>
          </p:cNvSpPr>
          <p:nvPr/>
        </p:nvSpPr>
        <p:spPr bwMode="auto">
          <a:xfrm flipH="1">
            <a:off x="7858125" y="4691063"/>
            <a:ext cx="257175"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wrap="none"/>
          <a:lstStyle/>
          <a:p>
            <a:endParaRPr lang="en-US"/>
          </a:p>
        </p:txBody>
      </p:sp>
      <p:sp>
        <p:nvSpPr>
          <p:cNvPr id="19469" name="Line 24"/>
          <p:cNvSpPr>
            <a:spLocks noChangeShapeType="1"/>
          </p:cNvSpPr>
          <p:nvPr/>
        </p:nvSpPr>
        <p:spPr bwMode="auto">
          <a:xfrm flipH="1">
            <a:off x="7077075" y="4702175"/>
            <a:ext cx="25558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wrap="none"/>
          <a:lstStyle/>
          <a:p>
            <a:endParaRPr lang="en-US"/>
          </a:p>
        </p:txBody>
      </p:sp>
      <p:sp>
        <p:nvSpPr>
          <p:cNvPr id="19470" name="Text Box 25"/>
          <p:cNvSpPr txBox="1">
            <a:spLocks noChangeArrowheads="1"/>
          </p:cNvSpPr>
          <p:nvPr/>
        </p:nvSpPr>
        <p:spPr bwMode="auto">
          <a:xfrm>
            <a:off x="6473825" y="4287838"/>
            <a:ext cx="4064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1</a:t>
            </a:r>
            <a:endParaRPr lang="en-US" sz="1600">
              <a:latin typeface="Times New Roman" pitchFamily="18" charset="0"/>
            </a:endParaRPr>
          </a:p>
        </p:txBody>
      </p:sp>
      <p:sp>
        <p:nvSpPr>
          <p:cNvPr id="19471" name="Text Box 26"/>
          <p:cNvSpPr txBox="1">
            <a:spLocks noChangeArrowheads="1"/>
          </p:cNvSpPr>
          <p:nvPr/>
        </p:nvSpPr>
        <p:spPr bwMode="auto">
          <a:xfrm>
            <a:off x="7056438" y="5092700"/>
            <a:ext cx="404812"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2</a:t>
            </a:r>
            <a:endParaRPr lang="en-US" sz="1600">
              <a:latin typeface="Times New Roman" pitchFamily="18" charset="0"/>
            </a:endParaRPr>
          </a:p>
        </p:txBody>
      </p:sp>
      <p:sp>
        <p:nvSpPr>
          <p:cNvPr id="19472" name="Text Box 27"/>
          <p:cNvSpPr txBox="1">
            <a:spLocks noChangeArrowheads="1"/>
          </p:cNvSpPr>
          <p:nvPr/>
        </p:nvSpPr>
        <p:spPr bwMode="auto">
          <a:xfrm>
            <a:off x="8153400" y="5183188"/>
            <a:ext cx="404813"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3</a:t>
            </a:r>
            <a:endParaRPr lang="en-US" sz="1600">
              <a:latin typeface="Times New Roman" pitchFamily="18" charset="0"/>
            </a:endParaRPr>
          </a:p>
        </p:txBody>
      </p:sp>
      <p:sp>
        <p:nvSpPr>
          <p:cNvPr id="19473" name="Line 28"/>
          <p:cNvSpPr>
            <a:spLocks noChangeShapeType="1"/>
          </p:cNvSpPr>
          <p:nvPr/>
        </p:nvSpPr>
        <p:spPr bwMode="auto">
          <a:xfrm rot="5400000" flipH="1">
            <a:off x="7408862" y="4916488"/>
            <a:ext cx="25717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74" name="Text Box 29"/>
          <p:cNvSpPr txBox="1">
            <a:spLocks noChangeArrowheads="1"/>
          </p:cNvSpPr>
          <p:nvPr/>
        </p:nvSpPr>
        <p:spPr bwMode="auto">
          <a:xfrm>
            <a:off x="7038975" y="4327525"/>
            <a:ext cx="33655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1</a:t>
            </a:r>
            <a:endParaRPr lang="en-US" sz="1600">
              <a:latin typeface="Times New Roman" pitchFamily="18" charset="0"/>
            </a:endParaRPr>
          </a:p>
        </p:txBody>
      </p:sp>
      <p:sp>
        <p:nvSpPr>
          <p:cNvPr id="19475" name="Text Box 30"/>
          <p:cNvSpPr txBox="1">
            <a:spLocks noChangeArrowheads="1"/>
          </p:cNvSpPr>
          <p:nvPr/>
        </p:nvSpPr>
        <p:spPr bwMode="auto">
          <a:xfrm>
            <a:off x="7842250" y="4316413"/>
            <a:ext cx="3381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3</a:t>
            </a:r>
            <a:endParaRPr lang="en-US" sz="1600">
              <a:latin typeface="Times New Roman" pitchFamily="18" charset="0"/>
            </a:endParaRPr>
          </a:p>
        </p:txBody>
      </p:sp>
      <p:sp>
        <p:nvSpPr>
          <p:cNvPr id="19476" name="Text Box 31"/>
          <p:cNvSpPr txBox="1">
            <a:spLocks noChangeArrowheads="1"/>
          </p:cNvSpPr>
          <p:nvPr/>
        </p:nvSpPr>
        <p:spPr bwMode="auto">
          <a:xfrm>
            <a:off x="7553325" y="4668838"/>
            <a:ext cx="3365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2</a:t>
            </a:r>
            <a:endParaRPr lang="en-US" sz="1600">
              <a:latin typeface="Times New Roman" pitchFamily="18" charset="0"/>
            </a:endParaRPr>
          </a:p>
        </p:txBody>
      </p:sp>
      <p:sp>
        <p:nvSpPr>
          <p:cNvPr id="119840" name="Freeform 32"/>
          <p:cNvSpPr>
            <a:spLocks/>
          </p:cNvSpPr>
          <p:nvPr/>
        </p:nvSpPr>
        <p:spPr bwMode="auto">
          <a:xfrm>
            <a:off x="6061075" y="4878388"/>
            <a:ext cx="1357313" cy="1169987"/>
          </a:xfrm>
          <a:custGeom>
            <a:avLst/>
            <a:gdLst>
              <a:gd name="T0" fmla="*/ 2147483647 w 761"/>
              <a:gd name="T1" fmla="*/ 2147483647 h 655"/>
              <a:gd name="T2" fmla="*/ 2147483647 w 761"/>
              <a:gd name="T3" fmla="*/ 2147483647 h 655"/>
              <a:gd name="T4" fmla="*/ 2147483647 w 761"/>
              <a:gd name="T5" fmla="*/ 2147483647 h 655"/>
              <a:gd name="T6" fmla="*/ 2147483647 w 761"/>
              <a:gd name="T7" fmla="*/ 2147483647 h 655"/>
              <a:gd name="T8" fmla="*/ 2147483647 w 761"/>
              <a:gd name="T9" fmla="*/ 2147483647 h 655"/>
              <a:gd name="T10" fmla="*/ 2147483647 w 761"/>
              <a:gd name="T11" fmla="*/ 2147483647 h 655"/>
              <a:gd name="T12" fmla="*/ 2147483647 w 761"/>
              <a:gd name="T13" fmla="*/ 2147483647 h 655"/>
              <a:gd name="T14" fmla="*/ 0 60000 65536"/>
              <a:gd name="T15" fmla="*/ 0 60000 65536"/>
              <a:gd name="T16" fmla="*/ 0 60000 65536"/>
              <a:gd name="T17" fmla="*/ 0 60000 65536"/>
              <a:gd name="T18" fmla="*/ 0 60000 65536"/>
              <a:gd name="T19" fmla="*/ 0 60000 65536"/>
              <a:gd name="T20" fmla="*/ 0 60000 65536"/>
              <a:gd name="T21" fmla="*/ 0 w 761"/>
              <a:gd name="T22" fmla="*/ 0 h 655"/>
              <a:gd name="T23" fmla="*/ 761 w 761"/>
              <a:gd name="T24" fmla="*/ 655 h 6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61" h="655">
                <a:moveTo>
                  <a:pt x="68" y="513"/>
                </a:moveTo>
                <a:cubicBezTo>
                  <a:pt x="34" y="344"/>
                  <a:pt x="0" y="175"/>
                  <a:pt x="62" y="93"/>
                </a:cubicBezTo>
                <a:cubicBezTo>
                  <a:pt x="124" y="11"/>
                  <a:pt x="338" y="23"/>
                  <a:pt x="440" y="21"/>
                </a:cubicBezTo>
                <a:cubicBezTo>
                  <a:pt x="542" y="19"/>
                  <a:pt x="624" y="0"/>
                  <a:pt x="674" y="81"/>
                </a:cubicBezTo>
                <a:cubicBezTo>
                  <a:pt x="724" y="162"/>
                  <a:pt x="761" y="415"/>
                  <a:pt x="740" y="507"/>
                </a:cubicBezTo>
                <a:cubicBezTo>
                  <a:pt x="719" y="599"/>
                  <a:pt x="622" y="611"/>
                  <a:pt x="548" y="633"/>
                </a:cubicBezTo>
                <a:cubicBezTo>
                  <a:pt x="474" y="655"/>
                  <a:pt x="385" y="647"/>
                  <a:pt x="296" y="639"/>
                </a:cubicBezTo>
              </a:path>
            </a:pathLst>
          </a:custGeom>
          <a:noFill/>
          <a:ln w="28575">
            <a:solidFill>
              <a:schemeClr val="hlink"/>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9478" name="Text Box 33"/>
          <p:cNvSpPr txBox="1">
            <a:spLocks noChangeArrowheads="1"/>
          </p:cNvSpPr>
          <p:nvPr/>
        </p:nvSpPr>
        <p:spPr bwMode="auto">
          <a:xfrm>
            <a:off x="5495925" y="5011738"/>
            <a:ext cx="37465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sp>
        <p:nvSpPr>
          <p:cNvPr id="19479" name="Text Box 34"/>
          <p:cNvSpPr txBox="1">
            <a:spLocks noChangeArrowheads="1"/>
          </p:cNvSpPr>
          <p:nvPr/>
        </p:nvSpPr>
        <p:spPr bwMode="auto">
          <a:xfrm>
            <a:off x="5495925" y="5354638"/>
            <a:ext cx="37465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sp>
        <p:nvSpPr>
          <p:cNvPr id="119846" name="Text Box 38"/>
          <p:cNvSpPr txBox="1">
            <a:spLocks noChangeArrowheads="1"/>
          </p:cNvSpPr>
          <p:nvPr/>
        </p:nvSpPr>
        <p:spPr bwMode="auto">
          <a:xfrm>
            <a:off x="1004888" y="4267200"/>
            <a:ext cx="381000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10000"/>
              </a:spcBef>
            </a:pPr>
            <a:r>
              <a:rPr lang="en-US" sz="2000" b="1">
                <a:latin typeface="Times New Roman" pitchFamily="18" charset="0"/>
              </a:rPr>
              <a:t>Loop 1: </a:t>
            </a:r>
            <a:r>
              <a:rPr lang="en-US" sz="2000" b="1">
                <a:solidFill>
                  <a:schemeClr val="tx2"/>
                </a:solidFill>
                <a:latin typeface="Times New Roman" pitchFamily="18" charset="0"/>
              </a:rPr>
              <a:t> +</a:t>
            </a:r>
            <a:r>
              <a:rPr lang="en-US" sz="2700" b="1">
                <a:solidFill>
                  <a:schemeClr val="tx2"/>
                </a:solidFill>
                <a:latin typeface="Symbol" pitchFamily="18" charset="2"/>
              </a:rPr>
              <a:t>e</a:t>
            </a:r>
            <a:r>
              <a:rPr lang="en-US" sz="2000" b="1" baseline="-25000">
                <a:solidFill>
                  <a:schemeClr val="tx2"/>
                </a:solidFill>
              </a:rPr>
              <a:t>1</a:t>
            </a:r>
            <a:r>
              <a:rPr lang="en-US" sz="2000" b="1">
                <a:solidFill>
                  <a:schemeClr val="tx2"/>
                </a:solidFill>
                <a:latin typeface="Times New Roman" pitchFamily="18" charset="0"/>
              </a:rPr>
              <a:t>- I</a:t>
            </a:r>
            <a:r>
              <a:rPr lang="en-US" sz="2000" b="1" baseline="-25000">
                <a:solidFill>
                  <a:schemeClr val="tx2"/>
                </a:solidFill>
                <a:latin typeface="Times New Roman" pitchFamily="18" charset="0"/>
              </a:rPr>
              <a:t>1</a:t>
            </a:r>
            <a:r>
              <a:rPr lang="en-US" sz="2000" b="1">
                <a:solidFill>
                  <a:schemeClr val="tx2"/>
                </a:solidFill>
                <a:latin typeface="Times New Roman" pitchFamily="18" charset="0"/>
              </a:rPr>
              <a:t>R</a:t>
            </a:r>
            <a:r>
              <a:rPr lang="en-US" sz="2000" b="1" baseline="-25000">
                <a:solidFill>
                  <a:schemeClr val="tx2"/>
                </a:solidFill>
                <a:latin typeface="Times New Roman" pitchFamily="18" charset="0"/>
              </a:rPr>
              <a:t>1</a:t>
            </a:r>
            <a:r>
              <a:rPr lang="en-US" sz="2000" b="1">
                <a:solidFill>
                  <a:schemeClr val="tx2"/>
                </a:solidFill>
                <a:latin typeface="Times New Roman" pitchFamily="18" charset="0"/>
              </a:rPr>
              <a:t> +</a:t>
            </a:r>
            <a:r>
              <a:rPr lang="en-US" sz="2000" b="1">
                <a:solidFill>
                  <a:schemeClr val="tx2"/>
                </a:solidFill>
              </a:rPr>
              <a:t> </a:t>
            </a:r>
            <a:r>
              <a:rPr lang="en-US" sz="2000" b="1">
                <a:solidFill>
                  <a:schemeClr val="tx2"/>
                </a:solidFill>
                <a:latin typeface="Times New Roman" pitchFamily="18" charset="0"/>
              </a:rPr>
              <a:t>I</a:t>
            </a:r>
            <a:r>
              <a:rPr lang="en-US" sz="2000" b="1" baseline="-25000">
                <a:solidFill>
                  <a:schemeClr val="tx2"/>
                </a:solidFill>
                <a:latin typeface="Times New Roman" pitchFamily="18" charset="0"/>
              </a:rPr>
              <a:t>2</a:t>
            </a:r>
            <a:r>
              <a:rPr lang="en-US" sz="2000" b="1">
                <a:solidFill>
                  <a:schemeClr val="tx2"/>
                </a:solidFill>
                <a:latin typeface="Times New Roman" pitchFamily="18" charset="0"/>
              </a:rPr>
              <a:t>R</a:t>
            </a:r>
            <a:r>
              <a:rPr lang="en-US" sz="2000" b="1" baseline="-25000">
                <a:solidFill>
                  <a:schemeClr val="tx2"/>
                </a:solidFill>
                <a:latin typeface="Times New Roman" pitchFamily="18" charset="0"/>
              </a:rPr>
              <a:t>2 </a:t>
            </a:r>
            <a:r>
              <a:rPr lang="en-US" sz="2000" b="1">
                <a:solidFill>
                  <a:schemeClr val="tx2"/>
                </a:solidFill>
                <a:latin typeface="Times New Roman" pitchFamily="18" charset="0"/>
              </a:rPr>
              <a:t>= 0</a:t>
            </a:r>
            <a:endParaRPr lang="en-US" sz="2000" b="1" baseline="-25000">
              <a:solidFill>
                <a:schemeClr val="tx2"/>
              </a:solidFill>
              <a:latin typeface="Times New Roman" pitchFamily="18" charset="0"/>
            </a:endParaRPr>
          </a:p>
        </p:txBody>
      </p:sp>
      <p:sp>
        <p:nvSpPr>
          <p:cNvPr id="119847" name="Text Box 39"/>
          <p:cNvSpPr txBox="1">
            <a:spLocks noChangeArrowheads="1"/>
          </p:cNvSpPr>
          <p:nvPr/>
        </p:nvSpPr>
        <p:spPr bwMode="auto">
          <a:xfrm>
            <a:off x="301625" y="1960563"/>
            <a:ext cx="7285038" cy="37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514350" indent="-51435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buFontTx/>
              <a:buAutoNum type="arabicPeriod"/>
            </a:pPr>
            <a:r>
              <a:rPr lang="en-US" sz="2000" b="1">
                <a:solidFill>
                  <a:schemeClr val="tx2"/>
                </a:solidFill>
              </a:rPr>
              <a:t>Label all currents</a:t>
            </a:r>
            <a:r>
              <a:rPr lang="en-US" sz="2000" b="1"/>
              <a:t>                 </a:t>
            </a:r>
            <a:r>
              <a:rPr lang="en-US" sz="2000" b="1">
                <a:solidFill>
                  <a:srgbClr val="B163FF"/>
                </a:solidFill>
              </a:rPr>
              <a:t>(Choose any direction)</a:t>
            </a:r>
          </a:p>
        </p:txBody>
      </p:sp>
      <p:sp>
        <p:nvSpPr>
          <p:cNvPr id="119849" name="Text Box 41"/>
          <p:cNvSpPr txBox="1">
            <a:spLocks noChangeArrowheads="1"/>
          </p:cNvSpPr>
          <p:nvPr/>
        </p:nvSpPr>
        <p:spPr bwMode="auto">
          <a:xfrm>
            <a:off x="228600" y="3276600"/>
            <a:ext cx="6807200"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457200" indent="-45720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sz="2000" b="1">
                <a:solidFill>
                  <a:schemeClr val="tx2"/>
                </a:solidFill>
              </a:rPr>
              <a:t>3.    Choose loop and direction</a:t>
            </a:r>
            <a:r>
              <a:rPr lang="en-US" sz="2000" b="1"/>
              <a:t> </a:t>
            </a:r>
            <a:r>
              <a:rPr lang="en-US" sz="2000" b="1">
                <a:solidFill>
                  <a:srgbClr val="B163FF"/>
                </a:solidFill>
              </a:rPr>
              <a:t>(Your choice!)</a:t>
            </a:r>
          </a:p>
        </p:txBody>
      </p:sp>
      <p:sp>
        <p:nvSpPr>
          <p:cNvPr id="119850" name="Text Box 42"/>
          <p:cNvSpPr txBox="1">
            <a:spLocks noChangeArrowheads="1"/>
          </p:cNvSpPr>
          <p:nvPr/>
        </p:nvSpPr>
        <p:spPr bwMode="auto">
          <a:xfrm>
            <a:off x="228600" y="3657600"/>
            <a:ext cx="83423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457200" indent="-45720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10000"/>
              </a:spcBef>
              <a:buFontTx/>
              <a:buAutoNum type="arabicPeriod" startAt="4"/>
            </a:pPr>
            <a:r>
              <a:rPr lang="en-US" sz="2000" b="1">
                <a:solidFill>
                  <a:schemeClr val="tx2"/>
                </a:solidFill>
              </a:rPr>
              <a:t>Write down voltage changes </a:t>
            </a:r>
            <a:endParaRPr lang="en-US" sz="2000" b="1">
              <a:solidFill>
                <a:srgbClr val="B163FF"/>
              </a:solidFill>
            </a:endParaRPr>
          </a:p>
        </p:txBody>
      </p:sp>
      <p:sp>
        <p:nvSpPr>
          <p:cNvPr id="119854" name="Freeform 46"/>
          <p:cNvSpPr>
            <a:spLocks/>
          </p:cNvSpPr>
          <p:nvPr/>
        </p:nvSpPr>
        <p:spPr bwMode="auto">
          <a:xfrm>
            <a:off x="7693025" y="4854575"/>
            <a:ext cx="838200" cy="1144588"/>
          </a:xfrm>
          <a:custGeom>
            <a:avLst/>
            <a:gdLst>
              <a:gd name="T0" fmla="*/ 2147483647 w 470"/>
              <a:gd name="T1" fmla="*/ 2147483647 h 641"/>
              <a:gd name="T2" fmla="*/ 2147483647 w 470"/>
              <a:gd name="T3" fmla="*/ 2147483647 h 641"/>
              <a:gd name="T4" fmla="*/ 2147483647 w 470"/>
              <a:gd name="T5" fmla="*/ 2147483647 h 641"/>
              <a:gd name="T6" fmla="*/ 2147483647 w 470"/>
              <a:gd name="T7" fmla="*/ 2147483647 h 641"/>
              <a:gd name="T8" fmla="*/ 2147483647 w 470"/>
              <a:gd name="T9" fmla="*/ 2147483647 h 641"/>
              <a:gd name="T10" fmla="*/ 2147483647 w 470"/>
              <a:gd name="T11" fmla="*/ 2147483647 h 641"/>
              <a:gd name="T12" fmla="*/ 2147483647 w 470"/>
              <a:gd name="T13" fmla="*/ 2147483647 h 641"/>
              <a:gd name="T14" fmla="*/ 2147483647 w 470"/>
              <a:gd name="T15" fmla="*/ 2147483647 h 641"/>
              <a:gd name="T16" fmla="*/ 0 60000 65536"/>
              <a:gd name="T17" fmla="*/ 0 60000 65536"/>
              <a:gd name="T18" fmla="*/ 0 60000 65536"/>
              <a:gd name="T19" fmla="*/ 0 60000 65536"/>
              <a:gd name="T20" fmla="*/ 0 60000 65536"/>
              <a:gd name="T21" fmla="*/ 0 60000 65536"/>
              <a:gd name="T22" fmla="*/ 0 60000 65536"/>
              <a:gd name="T23" fmla="*/ 0 60000 65536"/>
              <a:gd name="T24" fmla="*/ 0 w 470"/>
              <a:gd name="T25" fmla="*/ 0 h 641"/>
              <a:gd name="T26" fmla="*/ 470 w 470"/>
              <a:gd name="T27" fmla="*/ 641 h 64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0" h="641">
                <a:moveTo>
                  <a:pt x="264" y="628"/>
                </a:moveTo>
                <a:cubicBezTo>
                  <a:pt x="195" y="634"/>
                  <a:pt x="127" y="641"/>
                  <a:pt x="84" y="610"/>
                </a:cubicBezTo>
                <a:cubicBezTo>
                  <a:pt x="41" y="579"/>
                  <a:pt x="12" y="524"/>
                  <a:pt x="6" y="442"/>
                </a:cubicBezTo>
                <a:cubicBezTo>
                  <a:pt x="0" y="360"/>
                  <a:pt x="14" y="191"/>
                  <a:pt x="48" y="118"/>
                </a:cubicBezTo>
                <a:cubicBezTo>
                  <a:pt x="82" y="45"/>
                  <a:pt x="151" y="8"/>
                  <a:pt x="210" y="4"/>
                </a:cubicBezTo>
                <a:cubicBezTo>
                  <a:pt x="269" y="0"/>
                  <a:pt x="360" y="30"/>
                  <a:pt x="402" y="94"/>
                </a:cubicBezTo>
                <a:cubicBezTo>
                  <a:pt x="444" y="158"/>
                  <a:pt x="454" y="314"/>
                  <a:pt x="462" y="388"/>
                </a:cubicBezTo>
                <a:cubicBezTo>
                  <a:pt x="470" y="462"/>
                  <a:pt x="460" y="500"/>
                  <a:pt x="450" y="538"/>
                </a:cubicBezTo>
              </a:path>
            </a:pathLst>
          </a:custGeom>
          <a:noFill/>
          <a:ln w="38100">
            <a:solidFill>
              <a:schemeClr val="hlink"/>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19855" name="Text Box 47"/>
          <p:cNvSpPr txBox="1">
            <a:spLocks noChangeArrowheads="1"/>
          </p:cNvSpPr>
          <p:nvPr/>
        </p:nvSpPr>
        <p:spPr bwMode="auto">
          <a:xfrm>
            <a:off x="990600" y="4876800"/>
            <a:ext cx="4191000"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sz="2000" b="1">
                <a:latin typeface="Times New Roman" pitchFamily="18" charset="0"/>
              </a:rPr>
              <a:t>Loop 2:</a:t>
            </a:r>
            <a:endParaRPr lang="en-US" sz="2000" b="1">
              <a:solidFill>
                <a:schemeClr val="tx2"/>
              </a:solidFill>
              <a:latin typeface="Times New Roman" pitchFamily="18" charset="0"/>
            </a:endParaRPr>
          </a:p>
        </p:txBody>
      </p:sp>
      <p:grpSp>
        <p:nvGrpSpPr>
          <p:cNvPr id="19486" name="Group 48"/>
          <p:cNvGrpSpPr>
            <a:grpSpLocks/>
          </p:cNvGrpSpPr>
          <p:nvPr/>
        </p:nvGrpSpPr>
        <p:grpSpPr bwMode="auto">
          <a:xfrm rot="5400000" flipH="1">
            <a:off x="8120856" y="6052344"/>
            <a:ext cx="506413" cy="136525"/>
            <a:chOff x="1060" y="360"/>
            <a:chExt cx="284" cy="76"/>
          </a:xfrm>
        </p:grpSpPr>
        <p:sp>
          <p:nvSpPr>
            <p:cNvPr id="19504" name="Rectangle 49"/>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9505" name="Line 50"/>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506" name="Line 51"/>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507" name="Line 52"/>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508" name="Line 53"/>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9487" name="Text Box 54"/>
          <p:cNvSpPr txBox="1">
            <a:spLocks noChangeArrowheads="1"/>
          </p:cNvSpPr>
          <p:nvPr/>
        </p:nvSpPr>
        <p:spPr bwMode="auto">
          <a:xfrm>
            <a:off x="5278438" y="5084763"/>
            <a:ext cx="40957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atin typeface="Symbol" pitchFamily="18" charset="2"/>
              </a:rPr>
              <a:t>e</a:t>
            </a:r>
            <a:r>
              <a:rPr lang="en-US" sz="1600" baseline="-25000">
                <a:latin typeface="Times New Roman" pitchFamily="18" charset="0"/>
              </a:rPr>
              <a:t>1</a:t>
            </a:r>
            <a:endParaRPr lang="en-US" sz="1600">
              <a:latin typeface="Times New Roman" pitchFamily="18" charset="0"/>
            </a:endParaRPr>
          </a:p>
        </p:txBody>
      </p:sp>
      <p:sp>
        <p:nvSpPr>
          <p:cNvPr id="119864" name="Text Box 56"/>
          <p:cNvSpPr txBox="1">
            <a:spLocks noChangeArrowheads="1"/>
          </p:cNvSpPr>
          <p:nvPr/>
        </p:nvSpPr>
        <p:spPr bwMode="auto">
          <a:xfrm>
            <a:off x="914400" y="2819400"/>
            <a:ext cx="4191000"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sz="2000" b="1">
                <a:latin typeface="Times New Roman" pitchFamily="18" charset="0"/>
              </a:rPr>
              <a:t>Node:</a:t>
            </a:r>
            <a:r>
              <a:rPr lang="en-US" sz="2000" b="1">
                <a:solidFill>
                  <a:schemeClr val="tx2"/>
                </a:solidFill>
                <a:latin typeface="Times New Roman" pitchFamily="18" charset="0"/>
              </a:rPr>
              <a:t>  I</a:t>
            </a:r>
            <a:r>
              <a:rPr lang="en-US" sz="2000" b="1" baseline="-25000">
                <a:solidFill>
                  <a:schemeClr val="tx2"/>
                </a:solidFill>
                <a:latin typeface="Times New Roman" pitchFamily="18" charset="0"/>
              </a:rPr>
              <a:t>1</a:t>
            </a:r>
            <a:r>
              <a:rPr lang="en-US" sz="2000" b="1">
                <a:solidFill>
                  <a:schemeClr val="tx2"/>
                </a:solidFill>
                <a:latin typeface="Times New Roman" pitchFamily="18" charset="0"/>
              </a:rPr>
              <a:t> +</a:t>
            </a:r>
            <a:r>
              <a:rPr lang="en-US" sz="2000" b="1">
                <a:solidFill>
                  <a:schemeClr val="tx2"/>
                </a:solidFill>
              </a:rPr>
              <a:t> </a:t>
            </a:r>
            <a:r>
              <a:rPr lang="en-US" sz="2000" b="1">
                <a:solidFill>
                  <a:schemeClr val="tx2"/>
                </a:solidFill>
                <a:latin typeface="Times New Roman" pitchFamily="18" charset="0"/>
              </a:rPr>
              <a:t>I</a:t>
            </a:r>
            <a:r>
              <a:rPr lang="en-US" sz="2000" b="1" baseline="-25000">
                <a:solidFill>
                  <a:schemeClr val="tx2"/>
                </a:solidFill>
                <a:latin typeface="Times New Roman" pitchFamily="18" charset="0"/>
              </a:rPr>
              <a:t>2  </a:t>
            </a:r>
            <a:r>
              <a:rPr lang="en-US" sz="2000" b="1">
                <a:solidFill>
                  <a:schemeClr val="tx2"/>
                </a:solidFill>
                <a:latin typeface="Times New Roman" pitchFamily="18" charset="0"/>
              </a:rPr>
              <a:t>= I</a:t>
            </a:r>
            <a:r>
              <a:rPr lang="en-US" sz="2000" b="1" baseline="-25000">
                <a:solidFill>
                  <a:schemeClr val="tx2"/>
                </a:solidFill>
                <a:latin typeface="Times New Roman" pitchFamily="18" charset="0"/>
              </a:rPr>
              <a:t>3</a:t>
            </a:r>
          </a:p>
        </p:txBody>
      </p:sp>
      <p:sp>
        <p:nvSpPr>
          <p:cNvPr id="19489" name="Text Box 57"/>
          <p:cNvSpPr txBox="1">
            <a:spLocks noChangeArrowheads="1"/>
          </p:cNvSpPr>
          <p:nvPr/>
        </p:nvSpPr>
        <p:spPr bwMode="auto">
          <a:xfrm>
            <a:off x="8229600" y="6172200"/>
            <a:ext cx="40957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atin typeface="Symbol" pitchFamily="18" charset="2"/>
              </a:rPr>
              <a:t>e</a:t>
            </a:r>
            <a:r>
              <a:rPr lang="en-US" sz="1600" baseline="-25000">
                <a:latin typeface="Times New Roman" pitchFamily="18" charset="0"/>
              </a:rPr>
              <a:t>2</a:t>
            </a:r>
            <a:endParaRPr lang="en-US" sz="1600">
              <a:latin typeface="Times New Roman" pitchFamily="18" charset="0"/>
            </a:endParaRPr>
          </a:p>
        </p:txBody>
      </p:sp>
      <p:sp>
        <p:nvSpPr>
          <p:cNvPr id="119866" name="Text Box 58"/>
          <p:cNvSpPr txBox="1">
            <a:spLocks noChangeArrowheads="1"/>
          </p:cNvSpPr>
          <p:nvPr/>
        </p:nvSpPr>
        <p:spPr bwMode="auto">
          <a:xfrm>
            <a:off x="381000" y="5486400"/>
            <a:ext cx="4800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solidFill>
                  <a:srgbClr val="C00000"/>
                </a:solidFill>
                <a:latin typeface="Calibri" pitchFamily="34" charset="0"/>
              </a:rPr>
              <a:t>3 Equations, 3 unknowns the rest is math!</a:t>
            </a:r>
          </a:p>
        </p:txBody>
      </p:sp>
      <p:sp>
        <p:nvSpPr>
          <p:cNvPr id="19491" name="Text Box 59"/>
          <p:cNvSpPr txBox="1">
            <a:spLocks noChangeArrowheads="1"/>
          </p:cNvSpPr>
          <p:nvPr/>
        </p:nvSpPr>
        <p:spPr bwMode="auto">
          <a:xfrm>
            <a:off x="685800" y="1066800"/>
            <a:ext cx="7924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latin typeface="Times New Roman" pitchFamily="18" charset="0"/>
              </a:rPr>
              <a:t>In the circuit below you are given </a:t>
            </a:r>
            <a:r>
              <a:rPr lang="en-US" sz="2800">
                <a:latin typeface="Symbol" pitchFamily="18" charset="2"/>
              </a:rPr>
              <a:t>e</a:t>
            </a:r>
            <a:r>
              <a:rPr lang="en-US" sz="2000" baseline="-25000">
                <a:latin typeface="Times New Roman" pitchFamily="18" charset="0"/>
              </a:rPr>
              <a:t>1</a:t>
            </a:r>
            <a:r>
              <a:rPr lang="en-US" sz="2000">
                <a:latin typeface="Times New Roman" pitchFamily="18" charset="0"/>
              </a:rPr>
              <a:t>, </a:t>
            </a:r>
            <a:r>
              <a:rPr lang="en-US" sz="2800">
                <a:latin typeface="Symbol" pitchFamily="18" charset="2"/>
              </a:rPr>
              <a:t>e</a:t>
            </a:r>
            <a:r>
              <a:rPr lang="en-US" sz="2000" baseline="-25000">
                <a:latin typeface="Times New Roman" pitchFamily="18" charset="0"/>
              </a:rPr>
              <a:t>2</a:t>
            </a:r>
            <a:r>
              <a:rPr lang="en-US" sz="2000">
                <a:latin typeface="Times New Roman" pitchFamily="18" charset="0"/>
              </a:rPr>
              <a:t>, R</a:t>
            </a:r>
            <a:r>
              <a:rPr lang="en-US" sz="2000" baseline="-25000">
                <a:latin typeface="Times New Roman" pitchFamily="18" charset="0"/>
              </a:rPr>
              <a:t>1</a:t>
            </a:r>
            <a:r>
              <a:rPr lang="en-US" sz="2000">
                <a:latin typeface="Times New Roman" pitchFamily="18" charset="0"/>
              </a:rPr>
              <a:t>, R</a:t>
            </a:r>
            <a:r>
              <a:rPr lang="en-US" sz="2000" baseline="-25000">
                <a:latin typeface="Times New Roman" pitchFamily="18" charset="0"/>
              </a:rPr>
              <a:t>2</a:t>
            </a:r>
            <a:r>
              <a:rPr lang="en-US" sz="2000">
                <a:latin typeface="Times New Roman" pitchFamily="18" charset="0"/>
              </a:rPr>
              <a:t> and R</a:t>
            </a:r>
            <a:r>
              <a:rPr lang="en-US" sz="2000" baseline="-25000">
                <a:latin typeface="Times New Roman" pitchFamily="18" charset="0"/>
              </a:rPr>
              <a:t>3</a:t>
            </a:r>
            <a:r>
              <a:rPr lang="en-US" sz="2000">
                <a:latin typeface="Times New Roman" pitchFamily="18" charset="0"/>
              </a:rPr>
              <a:t>. Find I</a:t>
            </a:r>
            <a:r>
              <a:rPr lang="en-US" sz="2000" baseline="-25000">
                <a:latin typeface="Times New Roman" pitchFamily="18" charset="0"/>
              </a:rPr>
              <a:t>1</a:t>
            </a:r>
            <a:r>
              <a:rPr lang="en-US" sz="2000">
                <a:latin typeface="Times New Roman" pitchFamily="18" charset="0"/>
              </a:rPr>
              <a:t>, I</a:t>
            </a:r>
            <a:r>
              <a:rPr lang="en-US" sz="2000" baseline="-25000">
                <a:latin typeface="Times New Roman" pitchFamily="18" charset="0"/>
              </a:rPr>
              <a:t>2</a:t>
            </a:r>
            <a:r>
              <a:rPr lang="en-US" sz="2000">
                <a:latin typeface="Times New Roman" pitchFamily="18" charset="0"/>
              </a:rPr>
              <a:t> and  I</a:t>
            </a:r>
            <a:r>
              <a:rPr lang="en-US" sz="2000" baseline="-25000">
                <a:latin typeface="Times New Roman" pitchFamily="18" charset="0"/>
              </a:rPr>
              <a:t>3</a:t>
            </a:r>
            <a:r>
              <a:rPr lang="en-US" sz="2000">
                <a:latin typeface="Times New Roman" pitchFamily="18" charset="0"/>
              </a:rPr>
              <a:t>.</a:t>
            </a:r>
          </a:p>
        </p:txBody>
      </p:sp>
      <p:sp>
        <p:nvSpPr>
          <p:cNvPr id="119868" name="Text Box 60"/>
          <p:cNvSpPr txBox="1">
            <a:spLocks noChangeArrowheads="1"/>
          </p:cNvSpPr>
          <p:nvPr/>
        </p:nvSpPr>
        <p:spPr bwMode="auto">
          <a:xfrm>
            <a:off x="6248400" y="5105400"/>
            <a:ext cx="990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400">
                <a:solidFill>
                  <a:schemeClr val="hlink"/>
                </a:solidFill>
                <a:latin typeface="Calibri" pitchFamily="34" charset="0"/>
              </a:rPr>
              <a:t>Loop 1</a:t>
            </a:r>
          </a:p>
        </p:txBody>
      </p:sp>
      <p:sp>
        <p:nvSpPr>
          <p:cNvPr id="119869" name="Text Box 61"/>
          <p:cNvSpPr txBox="1">
            <a:spLocks noChangeArrowheads="1"/>
          </p:cNvSpPr>
          <p:nvPr/>
        </p:nvSpPr>
        <p:spPr bwMode="auto">
          <a:xfrm>
            <a:off x="7696200" y="5486400"/>
            <a:ext cx="990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400">
                <a:solidFill>
                  <a:schemeClr val="hlink"/>
                </a:solidFill>
                <a:latin typeface="Calibri" pitchFamily="34" charset="0"/>
              </a:rPr>
              <a:t>Loop 2</a:t>
            </a:r>
          </a:p>
        </p:txBody>
      </p:sp>
      <p:sp>
        <p:nvSpPr>
          <p:cNvPr id="119870" name="Text Box 62"/>
          <p:cNvSpPr txBox="1">
            <a:spLocks noChangeArrowheads="1"/>
          </p:cNvSpPr>
          <p:nvPr/>
        </p:nvSpPr>
        <p:spPr bwMode="auto">
          <a:xfrm>
            <a:off x="0" y="1828800"/>
            <a:ext cx="990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4000">
                <a:solidFill>
                  <a:srgbClr val="B163FF"/>
                </a:solidFill>
                <a:latin typeface="Calibri" pitchFamily="34" charset="0"/>
                <a:sym typeface="Wingdings 2" pitchFamily="18" charset="2"/>
              </a:rPr>
              <a:t></a:t>
            </a:r>
            <a:endParaRPr lang="en-US" sz="4000">
              <a:solidFill>
                <a:srgbClr val="B163FF"/>
              </a:solidFill>
              <a:latin typeface="Calibri" pitchFamily="34" charset="0"/>
            </a:endParaRPr>
          </a:p>
        </p:txBody>
      </p:sp>
      <p:sp>
        <p:nvSpPr>
          <p:cNvPr id="19495" name="Text Box 63"/>
          <p:cNvSpPr txBox="1">
            <a:spLocks noChangeArrowheads="1"/>
          </p:cNvSpPr>
          <p:nvPr/>
        </p:nvSpPr>
        <p:spPr bwMode="auto">
          <a:xfrm>
            <a:off x="8472488" y="6103938"/>
            <a:ext cx="374650"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sp>
        <p:nvSpPr>
          <p:cNvPr id="19496" name="Text Box 64"/>
          <p:cNvSpPr txBox="1">
            <a:spLocks noChangeArrowheads="1"/>
          </p:cNvSpPr>
          <p:nvPr/>
        </p:nvSpPr>
        <p:spPr bwMode="auto">
          <a:xfrm>
            <a:off x="8001000" y="6096000"/>
            <a:ext cx="37465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sp>
        <p:nvSpPr>
          <p:cNvPr id="119873" name="Text Box 65"/>
          <p:cNvSpPr txBox="1">
            <a:spLocks noChangeArrowheads="1"/>
          </p:cNvSpPr>
          <p:nvPr/>
        </p:nvSpPr>
        <p:spPr bwMode="auto">
          <a:xfrm>
            <a:off x="0" y="2209800"/>
            <a:ext cx="990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4000">
                <a:solidFill>
                  <a:srgbClr val="B163FF"/>
                </a:solidFill>
                <a:latin typeface="Calibri" pitchFamily="34" charset="0"/>
                <a:sym typeface="Wingdings 2" pitchFamily="18" charset="2"/>
              </a:rPr>
              <a:t></a:t>
            </a:r>
            <a:endParaRPr lang="en-US" sz="4000">
              <a:solidFill>
                <a:srgbClr val="B163FF"/>
              </a:solidFill>
              <a:latin typeface="Calibri" pitchFamily="34" charset="0"/>
            </a:endParaRPr>
          </a:p>
        </p:txBody>
      </p:sp>
      <p:sp>
        <p:nvSpPr>
          <p:cNvPr id="119874" name="Text Box 66"/>
          <p:cNvSpPr txBox="1">
            <a:spLocks noChangeArrowheads="1"/>
          </p:cNvSpPr>
          <p:nvPr/>
        </p:nvSpPr>
        <p:spPr bwMode="auto">
          <a:xfrm>
            <a:off x="0" y="2590800"/>
            <a:ext cx="990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4000">
                <a:solidFill>
                  <a:srgbClr val="B163FF"/>
                </a:solidFill>
                <a:latin typeface="Calibri" pitchFamily="34" charset="0"/>
                <a:sym typeface="Wingdings 2" pitchFamily="18" charset="2"/>
              </a:rPr>
              <a:t></a:t>
            </a:r>
            <a:endParaRPr lang="en-US" sz="4000">
              <a:solidFill>
                <a:srgbClr val="B163FF"/>
              </a:solidFill>
              <a:latin typeface="Calibri" pitchFamily="34" charset="0"/>
            </a:endParaRPr>
          </a:p>
        </p:txBody>
      </p:sp>
      <p:sp>
        <p:nvSpPr>
          <p:cNvPr id="119875" name="Text Box 67"/>
          <p:cNvSpPr txBox="1">
            <a:spLocks noChangeArrowheads="1"/>
          </p:cNvSpPr>
          <p:nvPr/>
        </p:nvSpPr>
        <p:spPr bwMode="auto">
          <a:xfrm>
            <a:off x="1905000" y="4800600"/>
            <a:ext cx="2819400"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sz="2000" b="1">
                <a:solidFill>
                  <a:schemeClr val="tx2"/>
                </a:solidFill>
                <a:latin typeface="Times New Roman" pitchFamily="18" charset="0"/>
              </a:rPr>
              <a:t>-</a:t>
            </a:r>
            <a:r>
              <a:rPr lang="en-US" sz="2000" b="1">
                <a:solidFill>
                  <a:schemeClr val="tx2"/>
                </a:solidFill>
              </a:rPr>
              <a:t> </a:t>
            </a:r>
            <a:r>
              <a:rPr lang="en-US" sz="2000" b="1">
                <a:solidFill>
                  <a:schemeClr val="tx2"/>
                </a:solidFill>
                <a:latin typeface="Times New Roman" pitchFamily="18" charset="0"/>
              </a:rPr>
              <a:t>I</a:t>
            </a:r>
            <a:r>
              <a:rPr lang="en-US" sz="2000" b="1" baseline="-25000">
                <a:solidFill>
                  <a:schemeClr val="tx2"/>
                </a:solidFill>
                <a:latin typeface="Times New Roman" pitchFamily="18" charset="0"/>
              </a:rPr>
              <a:t>2</a:t>
            </a:r>
            <a:r>
              <a:rPr lang="en-US" sz="2000" b="1">
                <a:solidFill>
                  <a:schemeClr val="tx2"/>
                </a:solidFill>
                <a:latin typeface="Times New Roman" pitchFamily="18" charset="0"/>
              </a:rPr>
              <a:t>R</a:t>
            </a:r>
            <a:r>
              <a:rPr lang="en-US" sz="2000" b="1" baseline="-25000">
                <a:solidFill>
                  <a:schemeClr val="tx2"/>
                </a:solidFill>
                <a:latin typeface="Times New Roman" pitchFamily="18" charset="0"/>
              </a:rPr>
              <a:t>2</a:t>
            </a:r>
            <a:r>
              <a:rPr lang="en-US" sz="2000" b="1">
                <a:solidFill>
                  <a:schemeClr val="tx2"/>
                </a:solidFill>
                <a:latin typeface="Times New Roman" pitchFamily="18" charset="0"/>
              </a:rPr>
              <a:t> -</a:t>
            </a:r>
            <a:r>
              <a:rPr lang="en-US" sz="2000" b="1">
                <a:solidFill>
                  <a:schemeClr val="tx2"/>
                </a:solidFill>
              </a:rPr>
              <a:t> </a:t>
            </a:r>
            <a:r>
              <a:rPr lang="en-US" sz="2000" b="1">
                <a:solidFill>
                  <a:schemeClr val="tx2"/>
                </a:solidFill>
                <a:latin typeface="Times New Roman" pitchFamily="18" charset="0"/>
              </a:rPr>
              <a:t>I</a:t>
            </a:r>
            <a:r>
              <a:rPr lang="en-US" sz="2000" b="1" baseline="-25000">
                <a:solidFill>
                  <a:schemeClr val="tx2"/>
                </a:solidFill>
                <a:latin typeface="Times New Roman" pitchFamily="18" charset="0"/>
              </a:rPr>
              <a:t>3</a:t>
            </a:r>
            <a:r>
              <a:rPr lang="en-US" sz="2000" b="1">
                <a:solidFill>
                  <a:schemeClr val="tx2"/>
                </a:solidFill>
                <a:latin typeface="Times New Roman" pitchFamily="18" charset="0"/>
              </a:rPr>
              <a:t>R</a:t>
            </a:r>
            <a:r>
              <a:rPr lang="en-US" sz="2000" b="1" baseline="-25000">
                <a:solidFill>
                  <a:schemeClr val="tx2"/>
                </a:solidFill>
                <a:latin typeface="Times New Roman" pitchFamily="18" charset="0"/>
              </a:rPr>
              <a:t>3 </a:t>
            </a:r>
            <a:r>
              <a:rPr lang="en-US" sz="2000" b="1">
                <a:solidFill>
                  <a:schemeClr val="tx2"/>
                </a:solidFill>
                <a:latin typeface="Times New Roman" pitchFamily="18" charset="0"/>
              </a:rPr>
              <a:t>-</a:t>
            </a:r>
            <a:r>
              <a:rPr lang="en-US" sz="2000" b="1" baseline="-25000">
                <a:solidFill>
                  <a:schemeClr val="tx2"/>
                </a:solidFill>
                <a:latin typeface="Times New Roman" pitchFamily="18" charset="0"/>
              </a:rPr>
              <a:t> </a:t>
            </a:r>
            <a:r>
              <a:rPr lang="en-US" sz="2700" b="1">
                <a:solidFill>
                  <a:schemeClr val="tx2"/>
                </a:solidFill>
                <a:latin typeface="Symbol" pitchFamily="18" charset="2"/>
              </a:rPr>
              <a:t>e</a:t>
            </a:r>
            <a:r>
              <a:rPr lang="en-US" sz="2000" b="1" baseline="-25000">
                <a:solidFill>
                  <a:schemeClr val="tx2"/>
                </a:solidFill>
              </a:rPr>
              <a:t>2</a:t>
            </a:r>
            <a:r>
              <a:rPr lang="en-US" sz="2000" b="1" baseline="-25000">
                <a:solidFill>
                  <a:schemeClr val="tx2"/>
                </a:solidFill>
                <a:latin typeface="Times New Roman" pitchFamily="18" charset="0"/>
              </a:rPr>
              <a:t> </a:t>
            </a:r>
            <a:r>
              <a:rPr lang="en-US" sz="2000" b="1">
                <a:solidFill>
                  <a:schemeClr val="tx2"/>
                </a:solidFill>
                <a:latin typeface="Times New Roman" pitchFamily="18" charset="0"/>
              </a:rPr>
              <a:t>= 0</a:t>
            </a:r>
          </a:p>
        </p:txBody>
      </p:sp>
      <p:sp>
        <p:nvSpPr>
          <p:cNvPr id="119876" name="Text Box 68"/>
          <p:cNvSpPr txBox="1">
            <a:spLocks noChangeArrowheads="1"/>
          </p:cNvSpPr>
          <p:nvPr/>
        </p:nvSpPr>
        <p:spPr bwMode="auto">
          <a:xfrm>
            <a:off x="0" y="2895600"/>
            <a:ext cx="990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4000">
                <a:solidFill>
                  <a:srgbClr val="B163FF"/>
                </a:solidFill>
                <a:latin typeface="Calibri" pitchFamily="34" charset="0"/>
                <a:sym typeface="Wingdings 2" pitchFamily="18" charset="2"/>
              </a:rPr>
              <a:t></a:t>
            </a:r>
            <a:endParaRPr lang="en-US" sz="4000">
              <a:solidFill>
                <a:srgbClr val="B163FF"/>
              </a:solidFill>
              <a:latin typeface="Calibri" pitchFamily="34" charset="0"/>
            </a:endParaRPr>
          </a:p>
        </p:txBody>
      </p:sp>
      <p:sp>
        <p:nvSpPr>
          <p:cNvPr id="119877" name="Text Box 69"/>
          <p:cNvSpPr txBox="1">
            <a:spLocks noChangeArrowheads="1"/>
          </p:cNvSpPr>
          <p:nvPr/>
        </p:nvSpPr>
        <p:spPr bwMode="auto">
          <a:xfrm>
            <a:off x="0" y="4876800"/>
            <a:ext cx="990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4000">
                <a:solidFill>
                  <a:srgbClr val="B163FF"/>
                </a:solidFill>
                <a:latin typeface="Calibri" pitchFamily="34" charset="0"/>
                <a:sym typeface="Wingdings 2" pitchFamily="18" charset="2"/>
              </a:rPr>
              <a:t></a:t>
            </a:r>
            <a:endParaRPr lang="en-US" sz="4000">
              <a:solidFill>
                <a:srgbClr val="B163FF"/>
              </a:solidFill>
              <a:latin typeface="Calibri" pitchFamily="34" charset="0"/>
            </a:endParaRPr>
          </a:p>
        </p:txBody>
      </p:sp>
      <p:sp>
        <p:nvSpPr>
          <p:cNvPr id="19502" name="WordArt 71"/>
          <p:cNvSpPr>
            <a:spLocks noChangeArrowheads="1" noChangeShapeType="1"/>
          </p:cNvSpPr>
          <p:nvPr/>
        </p:nvSpPr>
        <p:spPr bwMode="auto">
          <a:xfrm>
            <a:off x="228600" y="152400"/>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
        <p:nvSpPr>
          <p:cNvPr id="71" name="Text Box 55"/>
          <p:cNvSpPr txBox="1">
            <a:spLocks noChangeArrowheads="1"/>
          </p:cNvSpPr>
          <p:nvPr/>
        </p:nvSpPr>
        <p:spPr bwMode="auto">
          <a:xfrm>
            <a:off x="304800" y="2362200"/>
            <a:ext cx="464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457200" indent="-45720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10000"/>
              </a:spcBef>
            </a:pPr>
            <a:r>
              <a:rPr lang="en-US" sz="2000" b="1">
                <a:solidFill>
                  <a:schemeClr val="tx2"/>
                </a:solidFill>
              </a:rPr>
              <a:t>2.    Write down junction equation</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9847"/>
                                        </p:tgtEl>
                                        <p:attrNameLst>
                                          <p:attrName>style.visibility</p:attrName>
                                        </p:attrNameLst>
                                      </p:cBhvr>
                                      <p:to>
                                        <p:strVal val="visible"/>
                                      </p:to>
                                    </p:set>
                                    <p:animEffect transition="in" filter="wipe(left)">
                                      <p:cBhvr>
                                        <p:cTn id="7" dur="500"/>
                                        <p:tgtEl>
                                          <p:spTgt spid="1198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119870"/>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1"/>
                                        </p:tgtEl>
                                        <p:attrNameLst>
                                          <p:attrName>style.visibility</p:attrName>
                                        </p:attrNameLst>
                                      </p:cBhvr>
                                      <p:to>
                                        <p:strVal val="visible"/>
                                      </p:to>
                                    </p:set>
                                    <p:animEffect transition="in" filter="wipe(left)">
                                      <p:cBhvr>
                                        <p:cTn id="16" dur="500"/>
                                        <p:tgtEl>
                                          <p:spTgt spid="7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19864"/>
                                        </p:tgtEl>
                                        <p:attrNameLst>
                                          <p:attrName>style.visibility</p:attrName>
                                        </p:attrNameLst>
                                      </p:cBhvr>
                                      <p:to>
                                        <p:strVal val="visible"/>
                                      </p:to>
                                    </p:set>
                                    <p:animEffect transition="in" filter="wipe(left)">
                                      <p:cBhvr>
                                        <p:cTn id="21" dur="500"/>
                                        <p:tgtEl>
                                          <p:spTgt spid="11986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119873"/>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19849"/>
                                        </p:tgtEl>
                                        <p:attrNameLst>
                                          <p:attrName>style.visibility</p:attrName>
                                        </p:attrNameLst>
                                      </p:cBhvr>
                                      <p:to>
                                        <p:strVal val="visible"/>
                                      </p:to>
                                    </p:set>
                                    <p:animEffect transition="in" filter="wipe(left)">
                                      <p:cBhvr>
                                        <p:cTn id="30" dur="500"/>
                                        <p:tgtEl>
                                          <p:spTgt spid="11984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19840"/>
                                        </p:tgtEl>
                                        <p:attrNameLst>
                                          <p:attrName>style.visibility</p:attrName>
                                        </p:attrNameLst>
                                      </p:cBhvr>
                                      <p:to>
                                        <p:strVal val="visible"/>
                                      </p:to>
                                    </p:set>
                                    <p:animEffect transition="in" filter="dissolve">
                                      <p:cBhvr>
                                        <p:cTn id="35" dur="500"/>
                                        <p:tgtEl>
                                          <p:spTgt spid="11984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19868"/>
                                        </p:tgtEl>
                                        <p:attrNameLst>
                                          <p:attrName>style.visibility</p:attrName>
                                        </p:attrNameLst>
                                      </p:cBhvr>
                                      <p:to>
                                        <p:strVal val="visible"/>
                                      </p:to>
                                    </p:set>
                                    <p:animEffect transition="in" filter="dissolve">
                                      <p:cBhvr>
                                        <p:cTn id="40" dur="500"/>
                                        <p:tgtEl>
                                          <p:spTgt spid="119868"/>
                                        </p:tgtEl>
                                      </p:cBhvr>
                                    </p:animEffect>
                                  </p:childTnLst>
                                </p:cTn>
                              </p:par>
                            </p:childTnLst>
                          </p:cTn>
                        </p:par>
                        <p:par>
                          <p:cTn id="41" fill="hold" nodeType="afterGroup">
                            <p:stCondLst>
                              <p:cond delay="500"/>
                            </p:stCondLst>
                            <p:childTnLst>
                              <p:par>
                                <p:cTn id="42" presetID="1" presetClass="entr" presetSubtype="0" fill="hold" grpId="0" nodeType="afterEffect">
                                  <p:stCondLst>
                                    <p:cond delay="0"/>
                                  </p:stCondLst>
                                  <p:childTnLst>
                                    <p:set>
                                      <p:cBhvr>
                                        <p:cTn id="43" dur="1" fill="hold">
                                          <p:stCondLst>
                                            <p:cond delay="499"/>
                                          </p:stCondLst>
                                        </p:cTn>
                                        <p:tgtEl>
                                          <p:spTgt spid="119874"/>
                                        </p:tgtEl>
                                        <p:attrNameLst>
                                          <p:attrName>style.visibility</p:attrName>
                                        </p:attrNameLst>
                                      </p:cBhvr>
                                      <p:to>
                                        <p:strVal val="visible"/>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119850"/>
                                        </p:tgtEl>
                                        <p:attrNameLst>
                                          <p:attrName>style.visibility</p:attrName>
                                        </p:attrNameLst>
                                      </p:cBhvr>
                                      <p:to>
                                        <p:strVal val="visible"/>
                                      </p:to>
                                    </p:set>
                                    <p:animEffect transition="in" filter="wipe(left)">
                                      <p:cBhvr>
                                        <p:cTn id="48" dur="500"/>
                                        <p:tgtEl>
                                          <p:spTgt spid="119850"/>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119846"/>
                                        </p:tgtEl>
                                        <p:attrNameLst>
                                          <p:attrName>style.visibility</p:attrName>
                                        </p:attrNameLst>
                                      </p:cBhvr>
                                      <p:to>
                                        <p:strVal val="visible"/>
                                      </p:to>
                                    </p:set>
                                    <p:animEffect transition="in" filter="wipe(left)">
                                      <p:cBhvr>
                                        <p:cTn id="53" dur="500"/>
                                        <p:tgtEl>
                                          <p:spTgt spid="119846"/>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119855"/>
                                        </p:tgtEl>
                                        <p:attrNameLst>
                                          <p:attrName>style.visibility</p:attrName>
                                        </p:attrNameLst>
                                      </p:cBhvr>
                                      <p:to>
                                        <p:strVal val="visible"/>
                                      </p:to>
                                    </p:set>
                                    <p:animEffect transition="in" filter="wipe(left)">
                                      <p:cBhvr>
                                        <p:cTn id="58" dur="500"/>
                                        <p:tgtEl>
                                          <p:spTgt spid="119855"/>
                                        </p:tgtEl>
                                      </p:cBhvr>
                                    </p:animEffect>
                                  </p:childTnLst>
                                </p:cTn>
                              </p:par>
                            </p:childTnLst>
                          </p:cTn>
                        </p:par>
                        <p:par>
                          <p:cTn id="59" fill="hold" nodeType="afterGroup">
                            <p:stCondLst>
                              <p:cond delay="500"/>
                            </p:stCondLst>
                            <p:childTnLst>
                              <p:par>
                                <p:cTn id="60" presetID="9" presetClass="entr" presetSubtype="0" fill="hold" grpId="0" nodeType="afterEffect">
                                  <p:stCondLst>
                                    <p:cond delay="0"/>
                                  </p:stCondLst>
                                  <p:childTnLst>
                                    <p:set>
                                      <p:cBhvr>
                                        <p:cTn id="61" dur="1" fill="hold">
                                          <p:stCondLst>
                                            <p:cond delay="0"/>
                                          </p:stCondLst>
                                        </p:cTn>
                                        <p:tgtEl>
                                          <p:spTgt spid="119854"/>
                                        </p:tgtEl>
                                        <p:attrNameLst>
                                          <p:attrName>style.visibility</p:attrName>
                                        </p:attrNameLst>
                                      </p:cBhvr>
                                      <p:to>
                                        <p:strVal val="visible"/>
                                      </p:to>
                                    </p:set>
                                    <p:animEffect transition="in" filter="dissolve">
                                      <p:cBhvr>
                                        <p:cTn id="62" dur="500"/>
                                        <p:tgtEl>
                                          <p:spTgt spid="119854"/>
                                        </p:tgtEl>
                                      </p:cBhvr>
                                    </p:animEffect>
                                  </p:childTnLst>
                                </p:cTn>
                              </p:par>
                            </p:childTnLst>
                          </p:cTn>
                        </p:par>
                        <p:par>
                          <p:cTn id="63" fill="hold" nodeType="afterGroup">
                            <p:stCondLst>
                              <p:cond delay="1000"/>
                            </p:stCondLst>
                            <p:childTnLst>
                              <p:par>
                                <p:cTn id="64" presetID="9" presetClass="entr" presetSubtype="0" fill="hold" grpId="0" nodeType="afterEffect">
                                  <p:stCondLst>
                                    <p:cond delay="0"/>
                                  </p:stCondLst>
                                  <p:childTnLst>
                                    <p:set>
                                      <p:cBhvr>
                                        <p:cTn id="65" dur="1" fill="hold">
                                          <p:stCondLst>
                                            <p:cond delay="0"/>
                                          </p:stCondLst>
                                        </p:cTn>
                                        <p:tgtEl>
                                          <p:spTgt spid="119869"/>
                                        </p:tgtEl>
                                        <p:attrNameLst>
                                          <p:attrName>style.visibility</p:attrName>
                                        </p:attrNameLst>
                                      </p:cBhvr>
                                      <p:to>
                                        <p:strVal val="visible"/>
                                      </p:to>
                                    </p:set>
                                    <p:animEffect transition="in" filter="dissolve">
                                      <p:cBhvr>
                                        <p:cTn id="66" dur="500"/>
                                        <p:tgtEl>
                                          <p:spTgt spid="119869"/>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119875"/>
                                        </p:tgtEl>
                                        <p:attrNameLst>
                                          <p:attrName>style.visibility</p:attrName>
                                        </p:attrNameLst>
                                      </p:cBhvr>
                                      <p:to>
                                        <p:strVal val="visible"/>
                                      </p:to>
                                    </p:set>
                                    <p:animEffect transition="in" filter="wipe(left)">
                                      <p:cBhvr>
                                        <p:cTn id="71" dur="500"/>
                                        <p:tgtEl>
                                          <p:spTgt spid="119875"/>
                                        </p:tgtEl>
                                      </p:cBhvr>
                                    </p:animEffect>
                                  </p:childTnLst>
                                </p:cTn>
                              </p:par>
                            </p:childTnLst>
                          </p:cTn>
                        </p:par>
                        <p:par>
                          <p:cTn id="72" fill="hold" nodeType="afterGroup">
                            <p:stCondLst>
                              <p:cond delay="500"/>
                            </p:stCondLst>
                            <p:childTnLst>
                              <p:par>
                                <p:cTn id="73" presetID="1" presetClass="entr" presetSubtype="0" fill="hold" grpId="0" nodeType="afterEffect">
                                  <p:stCondLst>
                                    <p:cond delay="0"/>
                                  </p:stCondLst>
                                  <p:childTnLst>
                                    <p:set>
                                      <p:cBhvr>
                                        <p:cTn id="74" dur="1" fill="hold">
                                          <p:stCondLst>
                                            <p:cond delay="499"/>
                                          </p:stCondLst>
                                        </p:cTn>
                                        <p:tgtEl>
                                          <p:spTgt spid="119876"/>
                                        </p:tgtEl>
                                        <p:attrNameLst>
                                          <p:attrName>style.visibility</p:attrName>
                                        </p:attrNameLst>
                                      </p:cBhvr>
                                      <p:to>
                                        <p:strVal val="visible"/>
                                      </p:to>
                                    </p:set>
                                  </p:childTnLst>
                                </p:cTn>
                              </p:par>
                            </p:childTnLst>
                          </p:cTn>
                        </p:par>
                        <p:par>
                          <p:cTn id="75" fill="hold" nodeType="afterGroup">
                            <p:stCondLst>
                              <p:cond delay="1000"/>
                            </p:stCondLst>
                            <p:childTnLst>
                              <p:par>
                                <p:cTn id="76" presetID="1" presetClass="entr" presetSubtype="0" fill="hold" grpId="0" nodeType="afterEffect">
                                  <p:stCondLst>
                                    <p:cond delay="0"/>
                                  </p:stCondLst>
                                  <p:childTnLst>
                                    <p:set>
                                      <p:cBhvr>
                                        <p:cTn id="77" dur="1" fill="hold">
                                          <p:stCondLst>
                                            <p:cond delay="499"/>
                                          </p:stCondLst>
                                        </p:cTn>
                                        <p:tgtEl>
                                          <p:spTgt spid="119877"/>
                                        </p:tgtEl>
                                        <p:attrNameLst>
                                          <p:attrName>style.visibility</p:attrName>
                                        </p:attrNameLst>
                                      </p:cBhvr>
                                      <p:to>
                                        <p:strVal val="visible"/>
                                      </p:to>
                                    </p:se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119866"/>
                                        </p:tgtEl>
                                        <p:attrNameLst>
                                          <p:attrName>style.visibility</p:attrName>
                                        </p:attrNameLst>
                                      </p:cBhvr>
                                      <p:to>
                                        <p:strVal val="visible"/>
                                      </p:to>
                                    </p:set>
                                    <p:animEffect transition="in" filter="wipe(left)">
                                      <p:cBhvr>
                                        <p:cTn id="82" dur="500"/>
                                        <p:tgtEl>
                                          <p:spTgt spid="119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40" grpId="0" animBg="1"/>
      <p:bldP spid="119846" grpId="0" autoUpdateAnimBg="0"/>
      <p:bldP spid="119847" grpId="0" autoUpdateAnimBg="0"/>
      <p:bldP spid="119849" grpId="0" autoUpdateAnimBg="0"/>
      <p:bldP spid="119850" grpId="0" autoUpdateAnimBg="0"/>
      <p:bldP spid="119854" grpId="0" animBg="1"/>
      <p:bldP spid="119855" grpId="0" autoUpdateAnimBg="0"/>
      <p:bldP spid="119864" grpId="0" autoUpdateAnimBg="0"/>
      <p:bldP spid="119866" grpId="0" autoUpdateAnimBg="0"/>
      <p:bldP spid="119868" grpId="0" autoUpdateAnimBg="0"/>
      <p:bldP spid="119869" grpId="0" autoUpdateAnimBg="0"/>
      <p:bldP spid="119870" grpId="0" autoUpdateAnimBg="0"/>
      <p:bldP spid="119873" grpId="0" autoUpdateAnimBg="0"/>
      <p:bldP spid="119874" grpId="0" autoUpdateAnimBg="0"/>
      <p:bldP spid="119875" grpId="0" autoUpdateAnimBg="0"/>
      <p:bldP spid="119876" grpId="0" autoUpdateAnimBg="0"/>
      <p:bldP spid="119877" grpId="0" autoUpdateAnimBg="0"/>
      <p:bldP spid="71"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371600" y="257175"/>
            <a:ext cx="6400800" cy="581025"/>
          </a:xfrm>
        </p:spPr>
        <p:txBody>
          <a:bodyPr rtlCol="0">
            <a:normAutofit fontScale="90000"/>
          </a:bodyPr>
          <a:lstStyle/>
          <a:p>
            <a:pPr eaLnBrk="1" fontAlgn="auto" hangingPunct="1">
              <a:spcAft>
                <a:spcPts val="0"/>
              </a:spcAft>
              <a:defRPr/>
            </a:pPr>
            <a:r>
              <a:rPr lang="en-US" dirty="0" smtClean="0">
                <a:solidFill>
                  <a:schemeClr val="tx2"/>
                </a:solidFill>
              </a:rPr>
              <a:t>Let’s put in actual numbers</a:t>
            </a:r>
          </a:p>
        </p:txBody>
      </p:sp>
      <p:sp>
        <p:nvSpPr>
          <p:cNvPr id="20483" name="Text Box 59"/>
          <p:cNvSpPr txBox="1">
            <a:spLocks noChangeArrowheads="1"/>
          </p:cNvSpPr>
          <p:nvPr/>
        </p:nvSpPr>
        <p:spPr bwMode="auto">
          <a:xfrm>
            <a:off x="685800" y="1066800"/>
            <a:ext cx="7924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000">
                <a:latin typeface="Times New Roman" pitchFamily="18" charset="0"/>
              </a:rPr>
              <a:t>In the circuit below you are given </a:t>
            </a:r>
            <a:r>
              <a:rPr lang="en-US" sz="2800">
                <a:latin typeface="Symbol" pitchFamily="18" charset="2"/>
              </a:rPr>
              <a:t>e</a:t>
            </a:r>
            <a:r>
              <a:rPr lang="en-US" sz="2000" baseline="-25000">
                <a:latin typeface="Times New Roman" pitchFamily="18" charset="0"/>
              </a:rPr>
              <a:t>1</a:t>
            </a:r>
            <a:r>
              <a:rPr lang="en-US" sz="2000">
                <a:latin typeface="Times New Roman" pitchFamily="18" charset="0"/>
              </a:rPr>
              <a:t>, </a:t>
            </a:r>
            <a:r>
              <a:rPr lang="en-US" sz="2800">
                <a:latin typeface="Symbol" pitchFamily="18" charset="2"/>
              </a:rPr>
              <a:t>e</a:t>
            </a:r>
            <a:r>
              <a:rPr lang="en-US" sz="2000" baseline="-25000">
                <a:latin typeface="Times New Roman" pitchFamily="18" charset="0"/>
              </a:rPr>
              <a:t>2</a:t>
            </a:r>
            <a:r>
              <a:rPr lang="en-US" sz="2000">
                <a:latin typeface="Times New Roman" pitchFamily="18" charset="0"/>
              </a:rPr>
              <a:t>, R</a:t>
            </a:r>
            <a:r>
              <a:rPr lang="en-US" sz="2000" baseline="-25000">
                <a:latin typeface="Times New Roman" pitchFamily="18" charset="0"/>
              </a:rPr>
              <a:t>1</a:t>
            </a:r>
            <a:r>
              <a:rPr lang="en-US" sz="2000">
                <a:latin typeface="Times New Roman" pitchFamily="18" charset="0"/>
              </a:rPr>
              <a:t>, R</a:t>
            </a:r>
            <a:r>
              <a:rPr lang="en-US" sz="2000" baseline="-25000">
                <a:latin typeface="Times New Roman" pitchFamily="18" charset="0"/>
              </a:rPr>
              <a:t>2</a:t>
            </a:r>
            <a:r>
              <a:rPr lang="en-US" sz="2000">
                <a:latin typeface="Times New Roman" pitchFamily="18" charset="0"/>
              </a:rPr>
              <a:t> and R</a:t>
            </a:r>
            <a:r>
              <a:rPr lang="en-US" sz="2000" baseline="-25000">
                <a:latin typeface="Times New Roman" pitchFamily="18" charset="0"/>
              </a:rPr>
              <a:t>3</a:t>
            </a:r>
            <a:r>
              <a:rPr lang="en-US" sz="2000">
                <a:latin typeface="Times New Roman" pitchFamily="18" charset="0"/>
              </a:rPr>
              <a:t>. Find I</a:t>
            </a:r>
            <a:r>
              <a:rPr lang="en-US" sz="2000" baseline="-25000">
                <a:latin typeface="Times New Roman" pitchFamily="18" charset="0"/>
              </a:rPr>
              <a:t>1</a:t>
            </a:r>
            <a:r>
              <a:rPr lang="en-US" sz="2000">
                <a:latin typeface="Times New Roman" pitchFamily="18" charset="0"/>
              </a:rPr>
              <a:t>, I</a:t>
            </a:r>
            <a:r>
              <a:rPr lang="en-US" sz="2000" baseline="-25000">
                <a:latin typeface="Times New Roman" pitchFamily="18" charset="0"/>
              </a:rPr>
              <a:t>2</a:t>
            </a:r>
            <a:r>
              <a:rPr lang="en-US" sz="2000">
                <a:latin typeface="Times New Roman" pitchFamily="18" charset="0"/>
              </a:rPr>
              <a:t> and  I</a:t>
            </a:r>
            <a:r>
              <a:rPr lang="en-US" sz="2000" baseline="-25000">
                <a:latin typeface="Times New Roman" pitchFamily="18" charset="0"/>
              </a:rPr>
              <a:t>3</a:t>
            </a:r>
            <a:r>
              <a:rPr lang="en-US" sz="2000">
                <a:latin typeface="Times New Roman" pitchFamily="18" charset="0"/>
              </a:rPr>
              <a:t>.</a:t>
            </a:r>
          </a:p>
        </p:txBody>
      </p:sp>
      <p:grpSp>
        <p:nvGrpSpPr>
          <p:cNvPr id="20484" name="Group 74"/>
          <p:cNvGrpSpPr>
            <a:grpSpLocks/>
          </p:cNvGrpSpPr>
          <p:nvPr/>
        </p:nvGrpSpPr>
        <p:grpSpPr bwMode="auto">
          <a:xfrm>
            <a:off x="0" y="1676400"/>
            <a:ext cx="3568700" cy="2417763"/>
            <a:chOff x="3325" y="2652"/>
            <a:chExt cx="2248" cy="1523"/>
          </a:xfrm>
        </p:grpSpPr>
        <p:sp>
          <p:nvSpPr>
            <p:cNvPr id="20488" name="Text Box 57"/>
            <p:cNvSpPr txBox="1">
              <a:spLocks noChangeArrowheads="1"/>
            </p:cNvSpPr>
            <p:nvPr/>
          </p:nvSpPr>
          <p:spPr bwMode="auto">
            <a:xfrm>
              <a:off x="5184" y="3919"/>
              <a:ext cx="210"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000">
                  <a:solidFill>
                    <a:schemeClr val="tx2"/>
                  </a:solidFill>
                  <a:latin typeface="Symbol" pitchFamily="18" charset="2"/>
                </a:rPr>
                <a:t>2</a:t>
              </a:r>
              <a:endParaRPr lang="en-US" sz="1400">
                <a:solidFill>
                  <a:schemeClr val="tx2"/>
                </a:solidFill>
                <a:latin typeface="Times New Roman" pitchFamily="18" charset="0"/>
              </a:endParaRPr>
            </a:p>
          </p:txBody>
        </p:sp>
        <p:grpSp>
          <p:nvGrpSpPr>
            <p:cNvPr id="20489" name="Group 73"/>
            <p:cNvGrpSpPr>
              <a:grpSpLocks/>
            </p:cNvGrpSpPr>
            <p:nvPr/>
          </p:nvGrpSpPr>
          <p:grpSpPr bwMode="auto">
            <a:xfrm>
              <a:off x="3325" y="2652"/>
              <a:ext cx="2248" cy="1380"/>
              <a:chOff x="3325" y="2686"/>
              <a:chExt cx="2248" cy="1380"/>
            </a:xfrm>
          </p:grpSpPr>
          <p:sp>
            <p:nvSpPr>
              <p:cNvPr id="20490" name="Line 3"/>
              <p:cNvSpPr>
                <a:spLocks noChangeShapeType="1"/>
              </p:cNvSpPr>
              <p:nvPr/>
            </p:nvSpPr>
            <p:spPr bwMode="auto">
              <a:xfrm flipV="1">
                <a:off x="3704" y="2955"/>
                <a:ext cx="0" cy="9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20491" name="Group 4"/>
              <p:cNvGrpSpPr>
                <a:grpSpLocks/>
              </p:cNvGrpSpPr>
              <p:nvPr/>
            </p:nvGrpSpPr>
            <p:grpSpPr bwMode="auto">
              <a:xfrm>
                <a:off x="3544" y="3369"/>
                <a:ext cx="320" cy="85"/>
                <a:chOff x="1060" y="360"/>
                <a:chExt cx="284" cy="76"/>
              </a:xfrm>
            </p:grpSpPr>
            <p:sp>
              <p:nvSpPr>
                <p:cNvPr id="20525" name="Rectangle 5"/>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0526" name="Line 6"/>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27" name="Line 7"/>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28" name="Line 8"/>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29" name="Line 9"/>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20492" name="Line 10"/>
              <p:cNvSpPr>
                <a:spLocks noChangeShapeType="1"/>
              </p:cNvSpPr>
              <p:nvPr/>
            </p:nvSpPr>
            <p:spPr bwMode="auto">
              <a:xfrm>
                <a:off x="3695" y="2962"/>
                <a:ext cx="175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20493" name="Group 11"/>
              <p:cNvGrpSpPr>
                <a:grpSpLocks/>
              </p:cNvGrpSpPr>
              <p:nvPr/>
            </p:nvGrpSpPr>
            <p:grpSpPr bwMode="auto">
              <a:xfrm>
                <a:off x="4072" y="2913"/>
                <a:ext cx="284" cy="115"/>
                <a:chOff x="1536" y="336"/>
                <a:chExt cx="332" cy="102"/>
              </a:xfrm>
            </p:grpSpPr>
            <p:sp>
              <p:nvSpPr>
                <p:cNvPr id="20523" name="Rectangle 12"/>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0524" name="Freeform 13"/>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0494" name="Line 14"/>
              <p:cNvSpPr>
                <a:spLocks noChangeShapeType="1"/>
              </p:cNvSpPr>
              <p:nvPr/>
            </p:nvSpPr>
            <p:spPr bwMode="auto">
              <a:xfrm flipV="1">
                <a:off x="4743" y="2962"/>
                <a:ext cx="0" cy="9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0495" name="Line 15"/>
              <p:cNvSpPr>
                <a:spLocks noChangeShapeType="1"/>
              </p:cNvSpPr>
              <p:nvPr/>
            </p:nvSpPr>
            <p:spPr bwMode="auto">
              <a:xfrm>
                <a:off x="3695" y="3866"/>
                <a:ext cx="175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20496" name="Group 16"/>
              <p:cNvGrpSpPr>
                <a:grpSpLocks/>
              </p:cNvGrpSpPr>
              <p:nvPr/>
            </p:nvGrpSpPr>
            <p:grpSpPr bwMode="auto">
              <a:xfrm rot="16200000" flipH="1">
                <a:off x="4550" y="3307"/>
                <a:ext cx="373" cy="115"/>
                <a:chOff x="1536" y="336"/>
                <a:chExt cx="332" cy="102"/>
              </a:xfrm>
            </p:grpSpPr>
            <p:sp>
              <p:nvSpPr>
                <p:cNvPr id="20521" name="Rectangle 17"/>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0522" name="Freeform 18"/>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0497" name="Line 19"/>
              <p:cNvSpPr>
                <a:spLocks noChangeShapeType="1"/>
              </p:cNvSpPr>
              <p:nvPr/>
            </p:nvSpPr>
            <p:spPr bwMode="auto">
              <a:xfrm flipV="1">
                <a:off x="5451" y="2962"/>
                <a:ext cx="0" cy="9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20498" name="Group 20"/>
              <p:cNvGrpSpPr>
                <a:grpSpLocks/>
              </p:cNvGrpSpPr>
              <p:nvPr/>
            </p:nvGrpSpPr>
            <p:grpSpPr bwMode="auto">
              <a:xfrm rot="16200000" flipH="1">
                <a:off x="5264" y="3307"/>
                <a:ext cx="373" cy="115"/>
                <a:chOff x="1536" y="336"/>
                <a:chExt cx="332" cy="102"/>
              </a:xfrm>
            </p:grpSpPr>
            <p:sp>
              <p:nvSpPr>
                <p:cNvPr id="20519" name="Rectangle 21"/>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0520" name="Freeform 22"/>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0499" name="Line 23"/>
              <p:cNvSpPr>
                <a:spLocks noChangeShapeType="1"/>
              </p:cNvSpPr>
              <p:nvPr/>
            </p:nvSpPr>
            <p:spPr bwMode="auto">
              <a:xfrm flipH="1">
                <a:off x="4950" y="2955"/>
                <a:ext cx="162"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wrap="none"/>
              <a:lstStyle/>
              <a:p>
                <a:endParaRPr lang="en-US"/>
              </a:p>
            </p:txBody>
          </p:sp>
          <p:sp>
            <p:nvSpPr>
              <p:cNvPr id="20500" name="Line 24"/>
              <p:cNvSpPr>
                <a:spLocks noChangeShapeType="1"/>
              </p:cNvSpPr>
              <p:nvPr/>
            </p:nvSpPr>
            <p:spPr bwMode="auto">
              <a:xfrm flipH="1">
                <a:off x="4458" y="2962"/>
                <a:ext cx="161"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wrap="none"/>
              <a:lstStyle/>
              <a:p>
                <a:endParaRPr lang="en-US"/>
              </a:p>
            </p:txBody>
          </p:sp>
          <p:sp>
            <p:nvSpPr>
              <p:cNvPr id="20501" name="Text Box 25"/>
              <p:cNvSpPr txBox="1">
                <a:spLocks noChangeArrowheads="1"/>
              </p:cNvSpPr>
              <p:nvPr/>
            </p:nvSpPr>
            <p:spPr bwMode="auto">
              <a:xfrm>
                <a:off x="4078" y="2686"/>
                <a:ext cx="202"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solidFill>
                      <a:schemeClr val="tx2"/>
                    </a:solidFill>
                    <a:latin typeface="Times New Roman" pitchFamily="18" charset="0"/>
                  </a:rPr>
                  <a:t>5</a:t>
                </a:r>
              </a:p>
            </p:txBody>
          </p:sp>
          <p:sp>
            <p:nvSpPr>
              <p:cNvPr id="20502" name="Text Box 26"/>
              <p:cNvSpPr txBox="1">
                <a:spLocks noChangeArrowheads="1"/>
              </p:cNvSpPr>
              <p:nvPr/>
            </p:nvSpPr>
            <p:spPr bwMode="auto">
              <a:xfrm>
                <a:off x="4416" y="3201"/>
                <a:ext cx="310"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solidFill>
                      <a:schemeClr val="tx2"/>
                    </a:solidFill>
                    <a:latin typeface="Times New Roman" pitchFamily="18" charset="0"/>
                  </a:rPr>
                  <a:t> 10</a:t>
                </a:r>
              </a:p>
            </p:txBody>
          </p:sp>
          <p:sp>
            <p:nvSpPr>
              <p:cNvPr id="20503" name="Text Box 27"/>
              <p:cNvSpPr txBox="1">
                <a:spLocks noChangeArrowheads="1"/>
              </p:cNvSpPr>
              <p:nvPr/>
            </p:nvSpPr>
            <p:spPr bwMode="auto">
              <a:xfrm>
                <a:off x="5136" y="3250"/>
                <a:ext cx="310"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solidFill>
                      <a:schemeClr val="tx2"/>
                    </a:solidFill>
                    <a:latin typeface="Times New Roman" pitchFamily="18" charset="0"/>
                  </a:rPr>
                  <a:t> 10</a:t>
                </a:r>
              </a:p>
            </p:txBody>
          </p:sp>
          <p:sp>
            <p:nvSpPr>
              <p:cNvPr id="20504" name="Line 28"/>
              <p:cNvSpPr>
                <a:spLocks noChangeShapeType="1"/>
              </p:cNvSpPr>
              <p:nvPr/>
            </p:nvSpPr>
            <p:spPr bwMode="auto">
              <a:xfrm rot="5400000" flipH="1">
                <a:off x="4667" y="3097"/>
                <a:ext cx="1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505" name="Text Box 29"/>
              <p:cNvSpPr txBox="1">
                <a:spLocks noChangeArrowheads="1"/>
              </p:cNvSpPr>
              <p:nvPr/>
            </p:nvSpPr>
            <p:spPr bwMode="auto">
              <a:xfrm>
                <a:off x="4434" y="2726"/>
                <a:ext cx="217"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1</a:t>
                </a:r>
                <a:endParaRPr lang="en-US" sz="1600">
                  <a:latin typeface="Times New Roman" pitchFamily="18" charset="0"/>
                </a:endParaRPr>
              </a:p>
            </p:txBody>
          </p:sp>
          <p:sp>
            <p:nvSpPr>
              <p:cNvPr id="20506" name="Text Box 30"/>
              <p:cNvSpPr txBox="1">
                <a:spLocks noChangeArrowheads="1"/>
              </p:cNvSpPr>
              <p:nvPr/>
            </p:nvSpPr>
            <p:spPr bwMode="auto">
              <a:xfrm>
                <a:off x="4940" y="2719"/>
                <a:ext cx="217"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3</a:t>
                </a:r>
                <a:endParaRPr lang="en-US" sz="1600">
                  <a:latin typeface="Times New Roman" pitchFamily="18" charset="0"/>
                </a:endParaRPr>
              </a:p>
            </p:txBody>
          </p:sp>
          <p:sp>
            <p:nvSpPr>
              <p:cNvPr id="20507" name="Text Box 31"/>
              <p:cNvSpPr txBox="1">
                <a:spLocks noChangeArrowheads="1"/>
              </p:cNvSpPr>
              <p:nvPr/>
            </p:nvSpPr>
            <p:spPr bwMode="auto">
              <a:xfrm>
                <a:off x="4758" y="2941"/>
                <a:ext cx="217"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2</a:t>
                </a:r>
                <a:endParaRPr lang="en-US" sz="1600">
                  <a:latin typeface="Times New Roman" pitchFamily="18" charset="0"/>
                </a:endParaRPr>
              </a:p>
            </p:txBody>
          </p:sp>
          <p:sp>
            <p:nvSpPr>
              <p:cNvPr id="20508" name="Text Box 33"/>
              <p:cNvSpPr txBox="1">
                <a:spLocks noChangeArrowheads="1"/>
              </p:cNvSpPr>
              <p:nvPr/>
            </p:nvSpPr>
            <p:spPr bwMode="auto">
              <a:xfrm>
                <a:off x="3462" y="3157"/>
                <a:ext cx="23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sp>
            <p:nvSpPr>
              <p:cNvPr id="20509" name="Text Box 34"/>
              <p:cNvSpPr txBox="1">
                <a:spLocks noChangeArrowheads="1"/>
              </p:cNvSpPr>
              <p:nvPr/>
            </p:nvSpPr>
            <p:spPr bwMode="auto">
              <a:xfrm>
                <a:off x="3462" y="3373"/>
                <a:ext cx="23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grpSp>
            <p:nvGrpSpPr>
              <p:cNvPr id="20510" name="Group 48"/>
              <p:cNvGrpSpPr>
                <a:grpSpLocks/>
              </p:cNvGrpSpPr>
              <p:nvPr/>
            </p:nvGrpSpPr>
            <p:grpSpPr bwMode="auto">
              <a:xfrm rot="5400000" flipH="1">
                <a:off x="5115" y="3813"/>
                <a:ext cx="319" cy="86"/>
                <a:chOff x="1060" y="360"/>
                <a:chExt cx="284" cy="76"/>
              </a:xfrm>
            </p:grpSpPr>
            <p:sp>
              <p:nvSpPr>
                <p:cNvPr id="20514" name="Rectangle 49"/>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0515" name="Line 50"/>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16" name="Line 51"/>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17" name="Line 52"/>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18" name="Line 53"/>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20511" name="Text Box 54"/>
              <p:cNvSpPr txBox="1">
                <a:spLocks noChangeArrowheads="1"/>
              </p:cNvSpPr>
              <p:nvPr/>
            </p:nvSpPr>
            <p:spPr bwMode="auto">
              <a:xfrm>
                <a:off x="3325" y="3234"/>
                <a:ext cx="290"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000">
                    <a:solidFill>
                      <a:schemeClr val="tx2"/>
                    </a:solidFill>
                    <a:latin typeface="Symbol" pitchFamily="18" charset="2"/>
                  </a:rPr>
                  <a:t>20</a:t>
                </a:r>
                <a:endParaRPr lang="en-US" sz="1400">
                  <a:solidFill>
                    <a:schemeClr val="tx2"/>
                  </a:solidFill>
                  <a:latin typeface="Times New Roman" pitchFamily="18" charset="0"/>
                </a:endParaRPr>
              </a:p>
            </p:txBody>
          </p:sp>
          <p:sp>
            <p:nvSpPr>
              <p:cNvPr id="20512" name="Text Box 63"/>
              <p:cNvSpPr txBox="1">
                <a:spLocks noChangeArrowheads="1"/>
              </p:cNvSpPr>
              <p:nvPr/>
            </p:nvSpPr>
            <p:spPr bwMode="auto">
              <a:xfrm>
                <a:off x="5337" y="3845"/>
                <a:ext cx="236"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sp>
            <p:nvSpPr>
              <p:cNvPr id="20513" name="Text Box 64"/>
              <p:cNvSpPr txBox="1">
                <a:spLocks noChangeArrowheads="1"/>
              </p:cNvSpPr>
              <p:nvPr/>
            </p:nvSpPr>
            <p:spPr bwMode="auto">
              <a:xfrm>
                <a:off x="5040" y="3840"/>
                <a:ext cx="23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b="1"/>
                  <a:t>-</a:t>
                </a:r>
              </a:p>
            </p:txBody>
          </p:sp>
        </p:grpSp>
      </p:grpSp>
      <p:sp>
        <p:nvSpPr>
          <p:cNvPr id="20485" name="WordArt 71"/>
          <p:cNvSpPr>
            <a:spLocks noChangeArrowheads="1" noChangeShapeType="1"/>
          </p:cNvSpPr>
          <p:nvPr/>
        </p:nvSpPr>
        <p:spPr bwMode="auto">
          <a:xfrm>
            <a:off x="228600" y="152400"/>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
        <p:nvSpPr>
          <p:cNvPr id="115787" name="Text Box 75"/>
          <p:cNvSpPr txBox="1">
            <a:spLocks noChangeArrowheads="1"/>
          </p:cNvSpPr>
          <p:nvPr/>
        </p:nvSpPr>
        <p:spPr bwMode="auto">
          <a:xfrm>
            <a:off x="3886200" y="2057400"/>
            <a:ext cx="3716338" cy="1016000"/>
          </a:xfrm>
          <a:prstGeom prst="rect">
            <a:avLst/>
          </a:prstGeom>
          <a:noFill/>
          <a:ln w="9525">
            <a:noFill/>
            <a:miter lim="800000"/>
            <a:headEnd/>
            <a:tailEnd/>
          </a:ln>
        </p:spPr>
        <p:txBody>
          <a:bodyPr wrap="none">
            <a:spAutoFit/>
          </a:bodyPr>
          <a:lstStyle/>
          <a:p>
            <a:pPr marL="457200" indent="-457200" fontAlgn="auto">
              <a:spcBef>
                <a:spcPts val="0"/>
              </a:spcBef>
              <a:spcAft>
                <a:spcPts val="0"/>
              </a:spcAft>
              <a:defRPr/>
            </a:pPr>
            <a:r>
              <a:rPr lang="en-US" sz="2000" dirty="0">
                <a:latin typeface="+mn-lt"/>
                <a:cs typeface="+mn-cs"/>
              </a:rPr>
              <a:t>1.</a:t>
            </a:r>
            <a:r>
              <a:rPr lang="en-US" sz="2000" dirty="0"/>
              <a:t> junction:  I</a:t>
            </a:r>
            <a:r>
              <a:rPr lang="en-US" sz="2000" baseline="-25000" dirty="0"/>
              <a:t>3</a:t>
            </a:r>
            <a:r>
              <a:rPr lang="en-US" sz="2000" dirty="0"/>
              <a:t>=I</a:t>
            </a:r>
            <a:r>
              <a:rPr lang="en-US" sz="2000" baseline="-25000" dirty="0"/>
              <a:t>1</a:t>
            </a:r>
            <a:r>
              <a:rPr lang="en-US" sz="2000" dirty="0"/>
              <a:t>+I</a:t>
            </a:r>
            <a:r>
              <a:rPr lang="en-US" sz="2000" baseline="-25000" dirty="0"/>
              <a:t>2</a:t>
            </a:r>
            <a:endParaRPr lang="en-US" sz="2000" dirty="0">
              <a:latin typeface="+mn-lt"/>
              <a:cs typeface="+mn-cs"/>
            </a:endParaRPr>
          </a:p>
          <a:p>
            <a:pPr marL="58738" indent="-58738" fontAlgn="auto">
              <a:spcBef>
                <a:spcPts val="0"/>
              </a:spcBef>
              <a:spcAft>
                <a:spcPts val="0"/>
              </a:spcAft>
              <a:defRPr/>
            </a:pPr>
            <a:r>
              <a:rPr lang="en-US" sz="2000" dirty="0">
                <a:latin typeface="+mn-lt"/>
                <a:cs typeface="+mn-cs"/>
              </a:rPr>
              <a:t>2. </a:t>
            </a:r>
            <a:r>
              <a:rPr lang="en-US" sz="2000" dirty="0"/>
              <a:t>left loop:  20 - 5I</a:t>
            </a:r>
            <a:r>
              <a:rPr lang="en-US" sz="2000" baseline="-25000" dirty="0"/>
              <a:t>1</a:t>
            </a:r>
            <a:r>
              <a:rPr lang="en-US" sz="2000" dirty="0"/>
              <a:t>+10I</a:t>
            </a:r>
            <a:r>
              <a:rPr lang="en-US" sz="2000" baseline="-25000" dirty="0"/>
              <a:t>2</a:t>
            </a:r>
            <a:r>
              <a:rPr lang="en-US" sz="2000" dirty="0"/>
              <a:t> = 0</a:t>
            </a:r>
            <a:endParaRPr lang="en-US" sz="2000" dirty="0">
              <a:latin typeface="+mn-lt"/>
              <a:cs typeface="+mn-cs"/>
            </a:endParaRPr>
          </a:p>
          <a:p>
            <a:pPr marL="457200" indent="-457200" fontAlgn="auto">
              <a:spcBef>
                <a:spcPts val="0"/>
              </a:spcBef>
              <a:spcAft>
                <a:spcPts val="0"/>
              </a:spcAft>
              <a:defRPr/>
            </a:pPr>
            <a:r>
              <a:rPr lang="en-US" sz="2000" dirty="0">
                <a:latin typeface="+mn-lt"/>
                <a:cs typeface="+mn-cs"/>
              </a:rPr>
              <a:t>3. </a:t>
            </a:r>
            <a:r>
              <a:rPr lang="en-US" sz="2000" dirty="0"/>
              <a:t>right loop:  -2 - 10I</a:t>
            </a:r>
            <a:r>
              <a:rPr lang="en-US" sz="2000" baseline="-25000" dirty="0"/>
              <a:t>2</a:t>
            </a:r>
            <a:r>
              <a:rPr lang="en-US" sz="2000" dirty="0"/>
              <a:t> - 10I</a:t>
            </a:r>
            <a:r>
              <a:rPr lang="en-US" sz="2000" baseline="-25000" dirty="0"/>
              <a:t>3</a:t>
            </a:r>
            <a:r>
              <a:rPr lang="en-US" sz="2000" dirty="0"/>
              <a:t> = 0</a:t>
            </a:r>
            <a:endParaRPr lang="en-US" sz="2000" dirty="0">
              <a:latin typeface="+mn-lt"/>
              <a:cs typeface="+mn-cs"/>
            </a:endParaRPr>
          </a:p>
        </p:txBody>
      </p:sp>
      <p:sp>
        <p:nvSpPr>
          <p:cNvPr id="115788" name="Text Box 76"/>
          <p:cNvSpPr txBox="1">
            <a:spLocks noChangeArrowheads="1"/>
          </p:cNvSpPr>
          <p:nvPr/>
        </p:nvSpPr>
        <p:spPr bwMode="auto">
          <a:xfrm>
            <a:off x="457200" y="3962400"/>
            <a:ext cx="64008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000">
                <a:latin typeface="Calibri" pitchFamily="34" charset="0"/>
              </a:rPr>
              <a:t>solution:  substitute Eq.1 for I</a:t>
            </a:r>
            <a:r>
              <a:rPr lang="en-US" sz="2000" baseline="-25000">
                <a:latin typeface="Calibri" pitchFamily="34" charset="0"/>
              </a:rPr>
              <a:t>3</a:t>
            </a:r>
            <a:r>
              <a:rPr lang="en-US" sz="2000">
                <a:latin typeface="Calibri" pitchFamily="34" charset="0"/>
              </a:rPr>
              <a:t> in Eq. 3:</a:t>
            </a:r>
          </a:p>
          <a:p>
            <a:pPr eaLnBrk="1" hangingPunct="1"/>
            <a:r>
              <a:rPr lang="en-US" sz="2000">
                <a:latin typeface="Calibri" pitchFamily="34" charset="0"/>
              </a:rPr>
              <a:t>rearrange:  		-10I</a:t>
            </a:r>
            <a:r>
              <a:rPr lang="en-US" sz="2000" baseline="-25000">
                <a:latin typeface="Calibri" pitchFamily="34" charset="0"/>
              </a:rPr>
              <a:t>1 </a:t>
            </a:r>
            <a:r>
              <a:rPr lang="en-US" sz="2000">
                <a:latin typeface="Calibri" pitchFamily="34" charset="0"/>
              </a:rPr>
              <a:t>- 20I</a:t>
            </a:r>
            <a:r>
              <a:rPr lang="en-US" sz="2000" baseline="-25000">
                <a:latin typeface="Calibri" pitchFamily="34" charset="0"/>
              </a:rPr>
              <a:t>2</a:t>
            </a:r>
            <a:r>
              <a:rPr lang="en-US" sz="2000">
                <a:latin typeface="Calibri" pitchFamily="34" charset="0"/>
              </a:rPr>
              <a:t> = 2</a:t>
            </a:r>
          </a:p>
          <a:p>
            <a:pPr eaLnBrk="1" hangingPunct="1"/>
            <a:r>
              <a:rPr lang="en-US" sz="2000">
                <a:latin typeface="Calibri" pitchFamily="34" charset="0"/>
              </a:rPr>
              <a:t>rearrange Eq. 2:  	   5I</a:t>
            </a:r>
            <a:r>
              <a:rPr lang="en-US" sz="2000" baseline="-25000">
                <a:latin typeface="Calibri" pitchFamily="34" charset="0"/>
              </a:rPr>
              <a:t>1</a:t>
            </a:r>
            <a:r>
              <a:rPr lang="en-US" sz="2000">
                <a:latin typeface="Calibri" pitchFamily="34" charset="0"/>
              </a:rPr>
              <a:t>-10I</a:t>
            </a:r>
            <a:r>
              <a:rPr lang="en-US" sz="2000" baseline="-25000">
                <a:latin typeface="Calibri" pitchFamily="34" charset="0"/>
              </a:rPr>
              <a:t>2</a:t>
            </a:r>
            <a:r>
              <a:rPr lang="en-US" sz="2000">
                <a:latin typeface="Calibri" pitchFamily="34" charset="0"/>
              </a:rPr>
              <a:t> = 20</a:t>
            </a:r>
          </a:p>
          <a:p>
            <a:pPr eaLnBrk="1" hangingPunct="1"/>
            <a:endParaRPr lang="en-US" sz="2000">
              <a:latin typeface="Calibri" pitchFamily="34" charset="0"/>
            </a:endParaRPr>
          </a:p>
          <a:p>
            <a:pPr eaLnBrk="1" hangingPunct="1"/>
            <a:r>
              <a:rPr lang="en-US" sz="2000">
                <a:latin typeface="Calibri" pitchFamily="34" charset="0"/>
              </a:rPr>
              <a:t>Now we have 2 eq., 2 unknowns.   Continue on next slide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57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57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57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5788">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5788">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5788">
                                            <p:txEl>
                                              <p:pRg st="2" end="2"/>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578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87" grpId="0" build="p"/>
      <p:bldP spid="115788"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74613"/>
            <a:ext cx="6019800" cy="1296987"/>
          </a:xfrm>
        </p:spPr>
        <p:txBody>
          <a:bodyPr/>
          <a:lstStyle/>
          <a:p>
            <a:pPr eaLnBrk="1" hangingPunct="1"/>
            <a:r>
              <a:rPr lang="en-US" sz="4400" smtClean="0">
                <a:solidFill>
                  <a:srgbClr val="00B050"/>
                </a:solidFill>
              </a:rPr>
              <a:t>Kirchhoff’s Rules</a:t>
            </a:r>
          </a:p>
        </p:txBody>
      </p:sp>
      <p:sp>
        <p:nvSpPr>
          <p:cNvPr id="7171" name="Rectangle 3"/>
          <p:cNvSpPr>
            <a:spLocks noGrp="1" noChangeArrowheads="1"/>
          </p:cNvSpPr>
          <p:nvPr>
            <p:ph type="body" idx="1"/>
          </p:nvPr>
        </p:nvSpPr>
        <p:spPr>
          <a:xfrm>
            <a:off x="304800" y="1371600"/>
            <a:ext cx="8305800" cy="4267200"/>
          </a:xfrm>
        </p:spPr>
        <p:txBody>
          <a:bodyPr/>
          <a:lstStyle/>
          <a:p>
            <a:pPr eaLnBrk="1" hangingPunct="1"/>
            <a:r>
              <a:rPr lang="en-US" sz="3600" smtClean="0">
                <a:solidFill>
                  <a:schemeClr val="tx1"/>
                </a:solidFill>
              </a:rPr>
              <a:t>Kirchhoff’s Junction Rule:</a:t>
            </a:r>
          </a:p>
          <a:p>
            <a:pPr lvl="1" eaLnBrk="1" hangingPunct="1"/>
            <a:r>
              <a:rPr lang="en-US" sz="3600" smtClean="0">
                <a:solidFill>
                  <a:schemeClr val="tx2"/>
                </a:solidFill>
              </a:rPr>
              <a:t>Current going in equals current coming out.</a:t>
            </a:r>
          </a:p>
          <a:p>
            <a:pPr eaLnBrk="1" hangingPunct="1">
              <a:buFontTx/>
              <a:buNone/>
            </a:pPr>
            <a:endParaRPr lang="en-US" sz="3600" smtClean="0"/>
          </a:p>
          <a:p>
            <a:pPr eaLnBrk="1" hangingPunct="1"/>
            <a:r>
              <a:rPr lang="en-US" sz="3600" smtClean="0">
                <a:solidFill>
                  <a:schemeClr val="tx1"/>
                </a:solidFill>
              </a:rPr>
              <a:t>Kirchhoff’s Loop Rule:</a:t>
            </a:r>
          </a:p>
          <a:p>
            <a:pPr lvl="1" eaLnBrk="1" hangingPunct="1"/>
            <a:r>
              <a:rPr lang="en-US" sz="3600" smtClean="0">
                <a:solidFill>
                  <a:schemeClr val="tx2"/>
                </a:solidFill>
              </a:rPr>
              <a:t>Sum of voltage changes around a loop is zero.</a:t>
            </a:r>
          </a:p>
          <a:p>
            <a:pPr lvl="1" eaLnBrk="1" hangingPunct="1"/>
            <a:endParaRPr lang="en-US" sz="3600" smtClean="0">
              <a:solidFill>
                <a:schemeClr val="tx2"/>
              </a:solidFill>
            </a:endParaRPr>
          </a:p>
          <a:p>
            <a:pPr lvl="1" eaLnBrk="1" hangingPunct="1"/>
            <a:endParaRPr lang="en-US" sz="3600" smtClean="0"/>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60" name="Text Box 8"/>
          <p:cNvSpPr txBox="1">
            <a:spLocks noChangeArrowheads="1"/>
          </p:cNvSpPr>
          <p:nvPr/>
        </p:nvSpPr>
        <p:spPr bwMode="auto">
          <a:xfrm>
            <a:off x="1143000" y="193675"/>
            <a:ext cx="7620000" cy="643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US">
              <a:solidFill>
                <a:srgbClr val="FFFF00"/>
              </a:solidFill>
              <a:latin typeface="Calibri" pitchFamily="34" charset="0"/>
            </a:endParaRPr>
          </a:p>
          <a:p>
            <a:pPr eaLnBrk="1" hangingPunct="1"/>
            <a:r>
              <a:rPr lang="en-US" sz="2400">
                <a:latin typeface="Calibri" pitchFamily="34" charset="0"/>
              </a:rPr>
              <a:t>-10I</a:t>
            </a:r>
            <a:r>
              <a:rPr lang="en-US" sz="2400" baseline="-25000">
                <a:latin typeface="Calibri" pitchFamily="34" charset="0"/>
              </a:rPr>
              <a:t>1</a:t>
            </a:r>
            <a:r>
              <a:rPr lang="en-US" sz="2400">
                <a:latin typeface="Calibri" pitchFamily="34" charset="0"/>
              </a:rPr>
              <a:t>-20I</a:t>
            </a:r>
            <a:r>
              <a:rPr lang="en-US" sz="2400" baseline="-25000">
                <a:latin typeface="Calibri" pitchFamily="34" charset="0"/>
              </a:rPr>
              <a:t>2</a:t>
            </a:r>
            <a:r>
              <a:rPr lang="en-US" sz="2400">
                <a:latin typeface="Calibri" pitchFamily="34" charset="0"/>
              </a:rPr>
              <a:t> = 2</a:t>
            </a:r>
          </a:p>
          <a:p>
            <a:pPr eaLnBrk="1" hangingPunct="1"/>
            <a:r>
              <a:rPr lang="en-US" sz="2400">
                <a:latin typeface="Calibri" pitchFamily="34" charset="0"/>
              </a:rPr>
              <a:t> </a:t>
            </a:r>
            <a:r>
              <a:rPr lang="en-US" sz="2400">
                <a:solidFill>
                  <a:srgbClr val="FF0000"/>
                </a:solidFill>
                <a:latin typeface="Calibri" pitchFamily="34" charset="0"/>
              </a:rPr>
              <a:t>2*(</a:t>
            </a:r>
            <a:r>
              <a:rPr lang="en-US" sz="2400">
                <a:latin typeface="Calibri" pitchFamily="34" charset="0"/>
              </a:rPr>
              <a:t>5I</a:t>
            </a:r>
            <a:r>
              <a:rPr lang="en-US" sz="2400" baseline="-25000">
                <a:latin typeface="Calibri" pitchFamily="34" charset="0"/>
              </a:rPr>
              <a:t>1 </a:t>
            </a:r>
            <a:r>
              <a:rPr lang="en-US" sz="2400">
                <a:latin typeface="Calibri" pitchFamily="34" charset="0"/>
              </a:rPr>
              <a:t>- 10I</a:t>
            </a:r>
            <a:r>
              <a:rPr lang="en-US" sz="2400" baseline="-25000">
                <a:latin typeface="Calibri" pitchFamily="34" charset="0"/>
              </a:rPr>
              <a:t>2</a:t>
            </a:r>
            <a:r>
              <a:rPr lang="en-US" sz="2400">
                <a:latin typeface="Calibri" pitchFamily="34" charset="0"/>
              </a:rPr>
              <a:t> = 20</a:t>
            </a:r>
            <a:r>
              <a:rPr lang="en-US" sz="2400">
                <a:solidFill>
                  <a:srgbClr val="FF0000"/>
                </a:solidFill>
                <a:latin typeface="Calibri" pitchFamily="34" charset="0"/>
              </a:rPr>
              <a:t>) </a:t>
            </a:r>
            <a:r>
              <a:rPr lang="en-US" sz="2400">
                <a:latin typeface="Calibri" pitchFamily="34" charset="0"/>
              </a:rPr>
              <a:t>= 10I</a:t>
            </a:r>
            <a:r>
              <a:rPr lang="en-US" sz="2400" baseline="-25000">
                <a:latin typeface="Calibri" pitchFamily="34" charset="0"/>
              </a:rPr>
              <a:t>1</a:t>
            </a:r>
            <a:r>
              <a:rPr lang="en-US" sz="2400">
                <a:latin typeface="Calibri" pitchFamily="34" charset="0"/>
              </a:rPr>
              <a:t> – 20I</a:t>
            </a:r>
            <a:r>
              <a:rPr lang="en-US" sz="2400" baseline="-25000">
                <a:latin typeface="Calibri" pitchFamily="34" charset="0"/>
              </a:rPr>
              <a:t>2</a:t>
            </a:r>
            <a:r>
              <a:rPr lang="en-US" sz="2400">
                <a:latin typeface="Calibri" pitchFamily="34" charset="0"/>
              </a:rPr>
              <a:t> = 40</a:t>
            </a:r>
            <a:endParaRPr lang="en-US" sz="2400">
              <a:solidFill>
                <a:srgbClr val="FF0000"/>
              </a:solidFill>
              <a:latin typeface="Calibri" pitchFamily="34" charset="0"/>
            </a:endParaRPr>
          </a:p>
          <a:p>
            <a:pPr eaLnBrk="1" hangingPunct="1"/>
            <a:endParaRPr lang="en-US" sz="2400">
              <a:latin typeface="Calibri" pitchFamily="34" charset="0"/>
            </a:endParaRPr>
          </a:p>
          <a:p>
            <a:pPr eaLnBrk="1" hangingPunct="1"/>
            <a:r>
              <a:rPr lang="en-US" sz="2400">
                <a:latin typeface="Calibri" pitchFamily="34" charset="0"/>
              </a:rPr>
              <a:t>Now we have 2 eq., 2 unknowns.</a:t>
            </a:r>
          </a:p>
          <a:p>
            <a:pPr eaLnBrk="1" hangingPunct="1"/>
            <a:endParaRPr lang="en-US" sz="2400">
              <a:latin typeface="Calibri" pitchFamily="34" charset="0"/>
            </a:endParaRPr>
          </a:p>
          <a:p>
            <a:pPr eaLnBrk="1" hangingPunct="1"/>
            <a:r>
              <a:rPr lang="en-US" sz="2400">
                <a:latin typeface="Calibri" pitchFamily="34" charset="0"/>
              </a:rPr>
              <a:t>Add the equations together:</a:t>
            </a:r>
          </a:p>
          <a:p>
            <a:pPr eaLnBrk="1" hangingPunct="1"/>
            <a:r>
              <a:rPr lang="en-US" sz="2400">
                <a:latin typeface="Calibri" pitchFamily="34" charset="0"/>
              </a:rPr>
              <a:t>-40I</a:t>
            </a:r>
            <a:r>
              <a:rPr lang="en-US" sz="2400" baseline="-25000">
                <a:latin typeface="Calibri" pitchFamily="34" charset="0"/>
              </a:rPr>
              <a:t>2 </a:t>
            </a:r>
            <a:r>
              <a:rPr lang="en-US" sz="2400">
                <a:latin typeface="Calibri" pitchFamily="34" charset="0"/>
              </a:rPr>
              <a:t>= 42     </a:t>
            </a:r>
            <a:r>
              <a:rPr lang="en-US" sz="2400">
                <a:solidFill>
                  <a:srgbClr val="000099"/>
                </a:solidFill>
                <a:latin typeface="Calibri" pitchFamily="34" charset="0"/>
              </a:rPr>
              <a:t>I</a:t>
            </a:r>
            <a:r>
              <a:rPr lang="en-US" sz="2400" baseline="-25000">
                <a:solidFill>
                  <a:srgbClr val="000099"/>
                </a:solidFill>
                <a:latin typeface="Calibri" pitchFamily="34" charset="0"/>
              </a:rPr>
              <a:t>2 </a:t>
            </a:r>
            <a:r>
              <a:rPr lang="en-US" sz="2400">
                <a:solidFill>
                  <a:srgbClr val="000099"/>
                </a:solidFill>
                <a:latin typeface="Calibri" pitchFamily="34" charset="0"/>
              </a:rPr>
              <a:t>= -1.05 A </a:t>
            </a:r>
          </a:p>
          <a:p>
            <a:pPr eaLnBrk="1" hangingPunct="1"/>
            <a:r>
              <a:rPr lang="en-US" sz="2000">
                <a:solidFill>
                  <a:srgbClr val="C00000"/>
                </a:solidFill>
                <a:latin typeface="Calibri" pitchFamily="34" charset="0"/>
              </a:rPr>
              <a:t>note that this means direction of I</a:t>
            </a:r>
            <a:r>
              <a:rPr lang="en-US" sz="2000" baseline="-25000">
                <a:solidFill>
                  <a:srgbClr val="C00000"/>
                </a:solidFill>
                <a:latin typeface="Calibri" pitchFamily="34" charset="0"/>
              </a:rPr>
              <a:t>2</a:t>
            </a:r>
            <a:r>
              <a:rPr lang="en-US" sz="2000">
                <a:solidFill>
                  <a:srgbClr val="C00000"/>
                </a:solidFill>
                <a:latin typeface="Calibri" pitchFamily="34" charset="0"/>
              </a:rPr>
              <a:t> is opposite to that shown on the previous slide</a:t>
            </a:r>
          </a:p>
          <a:p>
            <a:pPr eaLnBrk="1" hangingPunct="1"/>
            <a:endParaRPr lang="en-US" sz="2400">
              <a:solidFill>
                <a:srgbClr val="FFFFFF"/>
              </a:solidFill>
              <a:latin typeface="Calibri" pitchFamily="34" charset="0"/>
            </a:endParaRPr>
          </a:p>
          <a:p>
            <a:pPr eaLnBrk="1" hangingPunct="1"/>
            <a:r>
              <a:rPr lang="en-US" sz="2400">
                <a:latin typeface="Calibri" pitchFamily="34" charset="0"/>
              </a:rPr>
              <a:t>Plug into left loop equation:</a:t>
            </a:r>
          </a:p>
          <a:p>
            <a:pPr eaLnBrk="1" hangingPunct="1"/>
            <a:r>
              <a:rPr lang="en-US" sz="2400">
                <a:latin typeface="Calibri" pitchFamily="34" charset="0"/>
              </a:rPr>
              <a:t>5I</a:t>
            </a:r>
            <a:r>
              <a:rPr lang="en-US" sz="2400" baseline="-25000">
                <a:latin typeface="Calibri" pitchFamily="34" charset="0"/>
              </a:rPr>
              <a:t>1</a:t>
            </a:r>
            <a:r>
              <a:rPr lang="en-US" sz="2400">
                <a:latin typeface="Calibri" pitchFamily="34" charset="0"/>
              </a:rPr>
              <a:t> -10*(-1.05) = 20</a:t>
            </a:r>
          </a:p>
          <a:p>
            <a:pPr eaLnBrk="1" hangingPunct="1"/>
            <a:r>
              <a:rPr lang="en-US" sz="2400">
                <a:solidFill>
                  <a:srgbClr val="000099"/>
                </a:solidFill>
                <a:latin typeface="Calibri" pitchFamily="34" charset="0"/>
              </a:rPr>
              <a:t>I</a:t>
            </a:r>
            <a:r>
              <a:rPr lang="en-US" sz="2400" baseline="-25000">
                <a:solidFill>
                  <a:srgbClr val="000099"/>
                </a:solidFill>
                <a:latin typeface="Calibri" pitchFamily="34" charset="0"/>
              </a:rPr>
              <a:t>1</a:t>
            </a:r>
            <a:r>
              <a:rPr lang="en-US" sz="2400">
                <a:solidFill>
                  <a:srgbClr val="000099"/>
                </a:solidFill>
                <a:latin typeface="Calibri" pitchFamily="34" charset="0"/>
              </a:rPr>
              <a:t>=1.90 A</a:t>
            </a:r>
          </a:p>
          <a:p>
            <a:pPr eaLnBrk="1" hangingPunct="1"/>
            <a:endParaRPr lang="en-US">
              <a:solidFill>
                <a:srgbClr val="00FF00"/>
              </a:solidFill>
              <a:latin typeface="Calibri" pitchFamily="34" charset="0"/>
            </a:endParaRPr>
          </a:p>
          <a:p>
            <a:pPr eaLnBrk="1" hangingPunct="1"/>
            <a:r>
              <a:rPr lang="en-US" sz="2400">
                <a:latin typeface="Calibri" pitchFamily="34" charset="0"/>
              </a:rPr>
              <a:t>Use junction equation  (eq. 1 from previous page)</a:t>
            </a:r>
          </a:p>
          <a:p>
            <a:pPr eaLnBrk="1" hangingPunct="1"/>
            <a:r>
              <a:rPr lang="en-US" sz="2400">
                <a:latin typeface="Calibri" pitchFamily="34" charset="0"/>
              </a:rPr>
              <a:t>I</a:t>
            </a:r>
            <a:r>
              <a:rPr lang="en-US" sz="2400" baseline="-25000">
                <a:latin typeface="Calibri" pitchFamily="34" charset="0"/>
              </a:rPr>
              <a:t>3</a:t>
            </a:r>
            <a:r>
              <a:rPr lang="en-US" sz="2400">
                <a:latin typeface="Calibri" pitchFamily="34" charset="0"/>
              </a:rPr>
              <a:t>=I</a:t>
            </a:r>
            <a:r>
              <a:rPr lang="en-US" sz="2400" baseline="-25000">
                <a:latin typeface="Calibri" pitchFamily="34" charset="0"/>
              </a:rPr>
              <a:t>1</a:t>
            </a:r>
            <a:r>
              <a:rPr lang="en-US" sz="2400">
                <a:latin typeface="Calibri" pitchFamily="34" charset="0"/>
              </a:rPr>
              <a:t>+I</a:t>
            </a:r>
            <a:r>
              <a:rPr lang="en-US" sz="2400" baseline="-25000">
                <a:latin typeface="Calibri" pitchFamily="34" charset="0"/>
              </a:rPr>
              <a:t>2</a:t>
            </a:r>
            <a:r>
              <a:rPr lang="en-US" sz="2400">
                <a:latin typeface="Calibri" pitchFamily="34" charset="0"/>
              </a:rPr>
              <a:t> = 1.90-1.05 </a:t>
            </a:r>
          </a:p>
          <a:p>
            <a:pPr eaLnBrk="1" hangingPunct="1"/>
            <a:r>
              <a:rPr lang="en-US" sz="2400">
                <a:solidFill>
                  <a:srgbClr val="FFFF00"/>
                </a:solidFill>
                <a:latin typeface="Calibri" pitchFamily="34" charset="0"/>
              </a:rPr>
              <a:t>			</a:t>
            </a:r>
            <a:r>
              <a:rPr lang="en-US" sz="2400">
                <a:solidFill>
                  <a:srgbClr val="000099"/>
                </a:solidFill>
                <a:latin typeface="Calibri" pitchFamily="34" charset="0"/>
              </a:rPr>
              <a:t>I</a:t>
            </a:r>
            <a:r>
              <a:rPr lang="en-US" sz="2400" baseline="-25000">
                <a:solidFill>
                  <a:srgbClr val="000099"/>
                </a:solidFill>
                <a:latin typeface="Calibri" pitchFamily="34" charset="0"/>
              </a:rPr>
              <a:t>3</a:t>
            </a:r>
            <a:r>
              <a:rPr lang="en-US" sz="2400">
                <a:solidFill>
                  <a:srgbClr val="000099"/>
                </a:solidFill>
                <a:latin typeface="Calibri" pitchFamily="34" charset="0"/>
              </a:rPr>
              <a:t> = 0.85 A</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5960">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5960">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5960">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5960">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5960">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5960">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5960">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5960">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5960">
                                            <p:txEl>
                                              <p:pRg st="12" end="12"/>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5960">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5960">
                                            <p:txEl>
                                              <p:pRg st="15" end="15"/>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5960">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8100"/>
            <a:ext cx="9067800" cy="681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2229E"/>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066800" y="228600"/>
            <a:ext cx="6705600" cy="581025"/>
          </a:xfrm>
        </p:spPr>
        <p:txBody>
          <a:bodyPr rtlCol="0">
            <a:normAutofit fontScale="90000"/>
          </a:bodyPr>
          <a:lstStyle/>
          <a:p>
            <a:pPr eaLnBrk="1" fontAlgn="auto" hangingPunct="1">
              <a:spcAft>
                <a:spcPts val="0"/>
              </a:spcAft>
              <a:defRPr/>
            </a:pPr>
            <a:r>
              <a:rPr lang="en-US" dirty="0" smtClean="0">
                <a:solidFill>
                  <a:srgbClr val="F6A8A0"/>
                </a:solidFill>
              </a:rPr>
              <a:t>Using Kirchhoff’s Rules</a:t>
            </a:r>
          </a:p>
        </p:txBody>
      </p:sp>
      <p:sp>
        <p:nvSpPr>
          <p:cNvPr id="97283" name="Text Box 3"/>
          <p:cNvSpPr txBox="1">
            <a:spLocks noChangeArrowheads="1"/>
          </p:cNvSpPr>
          <p:nvPr/>
        </p:nvSpPr>
        <p:spPr bwMode="auto">
          <a:xfrm>
            <a:off x="0" y="838200"/>
            <a:ext cx="4267200" cy="155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514350" indent="-514350" defTabSz="1028700" eaLnBrk="0" hangingPunct="0">
              <a:defRPr>
                <a:solidFill>
                  <a:schemeClr val="tx1"/>
                </a:solidFill>
                <a:latin typeface="Arial" pitchFamily="34" charset="0"/>
                <a:cs typeface="Arial" pitchFamily="34" charset="0"/>
              </a:defRPr>
            </a:lvl1pPr>
            <a:lvl2pPr marL="55563" indent="-55563"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buFontTx/>
              <a:buAutoNum type="arabicParenBoth"/>
            </a:pPr>
            <a:r>
              <a:rPr lang="en-US" sz="2400">
                <a:solidFill>
                  <a:srgbClr val="FFFF2D"/>
                </a:solidFill>
                <a:latin typeface="Calibri" pitchFamily="34" charset="0"/>
              </a:rPr>
              <a:t>Label all currents</a:t>
            </a:r>
          </a:p>
          <a:p>
            <a:pPr eaLnBrk="1" hangingPunct="1">
              <a:lnSpc>
                <a:spcPct val="90000"/>
              </a:lnSpc>
              <a:spcBef>
                <a:spcPct val="50000"/>
              </a:spcBef>
            </a:pPr>
            <a:r>
              <a:rPr lang="en-US" sz="2400">
                <a:solidFill>
                  <a:schemeClr val="bg1"/>
                </a:solidFill>
                <a:latin typeface="Calibri" pitchFamily="34" charset="0"/>
              </a:rPr>
              <a:t> </a:t>
            </a:r>
          </a:p>
          <a:p>
            <a:pPr lvl="1" eaLnBrk="1" hangingPunct="1">
              <a:lnSpc>
                <a:spcPct val="90000"/>
              </a:lnSpc>
              <a:spcBef>
                <a:spcPct val="50000"/>
              </a:spcBef>
            </a:pPr>
            <a:r>
              <a:rPr lang="en-US" sz="2800">
                <a:solidFill>
                  <a:schemeClr val="bg1"/>
                </a:solidFill>
                <a:latin typeface="Calibri" pitchFamily="34" charset="0"/>
              </a:rPr>
              <a:t>	</a:t>
            </a:r>
            <a:endParaRPr lang="en-US" sz="2800">
              <a:solidFill>
                <a:srgbClr val="F6A8A0"/>
              </a:solidFill>
              <a:latin typeface="Calibri" pitchFamily="34" charset="0"/>
            </a:endParaRPr>
          </a:p>
        </p:txBody>
      </p:sp>
      <p:sp>
        <p:nvSpPr>
          <p:cNvPr id="97285" name="Text Box 5"/>
          <p:cNvSpPr txBox="1">
            <a:spLocks noChangeArrowheads="1"/>
          </p:cNvSpPr>
          <p:nvPr/>
        </p:nvSpPr>
        <p:spPr bwMode="auto">
          <a:xfrm>
            <a:off x="0" y="2057400"/>
            <a:ext cx="4648200" cy="2554288"/>
          </a:xfrm>
          <a:prstGeom prst="rect">
            <a:avLst/>
          </a:prstGeom>
          <a:noFill/>
          <a:ln w="9525">
            <a:noFill/>
            <a:miter lim="800000"/>
            <a:headEnd/>
            <a:tailEnd/>
          </a:ln>
        </p:spPr>
        <p:txBody>
          <a:bodyPr lIns="102833" tIns="51417" rIns="102833" bIns="51417">
            <a:spAutoFit/>
          </a:bodyPr>
          <a:lstStyle/>
          <a:p>
            <a:pPr marL="457200" indent="-457200" defTabSz="1028700">
              <a:spcBef>
                <a:spcPct val="50000"/>
              </a:spcBef>
              <a:defRPr/>
            </a:pPr>
            <a:r>
              <a:rPr lang="en-US" sz="2400" dirty="0">
                <a:solidFill>
                  <a:srgbClr val="FFFF2D"/>
                </a:solidFill>
                <a:latin typeface="Calibri" pitchFamily="34" charset="0"/>
              </a:rPr>
              <a:t>(3)Choose loop and direction</a:t>
            </a:r>
          </a:p>
          <a:p>
            <a:pPr marL="548640" lvl="1" indent="-457200" defTabSz="1028700">
              <a:spcBef>
                <a:spcPts val="0"/>
              </a:spcBef>
              <a:buFont typeface="Arial" pitchFamily="34" charset="0"/>
              <a:buChar char="•"/>
              <a:defRPr/>
            </a:pPr>
            <a:r>
              <a:rPr lang="en-US" sz="2000" dirty="0">
                <a:solidFill>
                  <a:srgbClr val="FF99FF"/>
                </a:solidFill>
                <a:latin typeface="Calibri" pitchFamily="34" charset="0"/>
              </a:rPr>
              <a:t>Choose any direction</a:t>
            </a:r>
          </a:p>
          <a:p>
            <a:pPr marL="548640" lvl="1" indent="-457200" defTabSz="1028700">
              <a:spcBef>
                <a:spcPts val="0"/>
              </a:spcBef>
              <a:buFont typeface="Arial" pitchFamily="34" charset="0"/>
              <a:buChar char="•"/>
              <a:defRPr/>
            </a:pPr>
            <a:r>
              <a:rPr lang="en-US" sz="2000" dirty="0">
                <a:solidFill>
                  <a:srgbClr val="FF99FF"/>
                </a:solidFill>
                <a:latin typeface="Calibri" pitchFamily="34" charset="0"/>
              </a:rPr>
              <a:t>You will need one less loop than </a:t>
            </a:r>
          </a:p>
          <a:p>
            <a:pPr marL="548640" lvl="1" indent="-457200" defTabSz="1028700">
              <a:spcBef>
                <a:spcPts val="0"/>
              </a:spcBef>
              <a:defRPr/>
            </a:pPr>
            <a:r>
              <a:rPr lang="en-US" sz="2000" dirty="0">
                <a:solidFill>
                  <a:srgbClr val="FF99FF"/>
                </a:solidFill>
                <a:latin typeface="Calibri" pitchFamily="34" charset="0"/>
              </a:rPr>
              <a:t>         unknown currents</a:t>
            </a:r>
          </a:p>
          <a:p>
            <a:pPr marL="914400" lvl="1" indent="-457200" defTabSz="1028700">
              <a:spcBef>
                <a:spcPct val="50000"/>
              </a:spcBef>
              <a:defRPr/>
            </a:pPr>
            <a:endParaRPr lang="en-US" sz="2400" dirty="0">
              <a:solidFill>
                <a:srgbClr val="FFFF2D"/>
              </a:solidFill>
              <a:latin typeface="Calibri" pitchFamily="34" charset="0"/>
            </a:endParaRPr>
          </a:p>
          <a:p>
            <a:pPr marL="971550" lvl="1" indent="-457200" defTabSz="1028700">
              <a:lnSpc>
                <a:spcPct val="90000"/>
              </a:lnSpc>
              <a:spcBef>
                <a:spcPct val="50000"/>
              </a:spcBef>
              <a:defRPr/>
            </a:pPr>
            <a:r>
              <a:rPr lang="en-US" sz="2800" dirty="0">
                <a:solidFill>
                  <a:schemeClr val="bg1"/>
                </a:solidFill>
                <a:latin typeface="Calibri" pitchFamily="34" charset="0"/>
              </a:rPr>
              <a:t>	</a:t>
            </a:r>
          </a:p>
        </p:txBody>
      </p:sp>
      <p:sp>
        <p:nvSpPr>
          <p:cNvPr id="97286" name="Text Box 6"/>
          <p:cNvSpPr txBox="1">
            <a:spLocks noChangeArrowheads="1"/>
          </p:cNvSpPr>
          <p:nvPr/>
        </p:nvSpPr>
        <p:spPr bwMode="auto">
          <a:xfrm>
            <a:off x="0" y="3429000"/>
            <a:ext cx="4724400"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457200" indent="-45720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10000"/>
              </a:spcBef>
            </a:pPr>
            <a:r>
              <a:rPr lang="en-US" sz="2400">
                <a:solidFill>
                  <a:srgbClr val="FFFF2D"/>
                </a:solidFill>
                <a:latin typeface="Calibri" pitchFamily="34" charset="0"/>
              </a:rPr>
              <a:t>(4) Write down voltage </a:t>
            </a:r>
            <a:r>
              <a:rPr lang="en-US" sz="2400" u="sng">
                <a:solidFill>
                  <a:srgbClr val="FFFF2D"/>
                </a:solidFill>
                <a:latin typeface="Calibri" pitchFamily="34" charset="0"/>
              </a:rPr>
              <a:t>changes</a:t>
            </a:r>
          </a:p>
          <a:p>
            <a:pPr eaLnBrk="1" hangingPunct="1">
              <a:lnSpc>
                <a:spcPct val="90000"/>
              </a:lnSpc>
              <a:spcBef>
                <a:spcPct val="10000"/>
              </a:spcBef>
            </a:pPr>
            <a:r>
              <a:rPr lang="en-US" sz="2400">
                <a:solidFill>
                  <a:srgbClr val="F6A8A0"/>
                </a:solidFill>
                <a:latin typeface="Calibri" pitchFamily="34" charset="0"/>
              </a:rPr>
              <a:t>Be careful about signs </a:t>
            </a:r>
          </a:p>
          <a:p>
            <a:pPr eaLnBrk="1" hangingPunct="1">
              <a:lnSpc>
                <a:spcPct val="90000"/>
              </a:lnSpc>
              <a:spcBef>
                <a:spcPct val="10000"/>
              </a:spcBef>
              <a:buFont typeface="Arial" pitchFamily="34" charset="0"/>
              <a:buChar char="•"/>
            </a:pPr>
            <a:r>
              <a:rPr lang="en-US" sz="2400">
                <a:solidFill>
                  <a:srgbClr val="FF66FF"/>
                </a:solidFill>
                <a:latin typeface="Calibri" pitchFamily="34" charset="0"/>
              </a:rPr>
              <a:t>For batteries  – voltage change is positive when summing from negative to positive</a:t>
            </a:r>
          </a:p>
          <a:p>
            <a:pPr eaLnBrk="1" hangingPunct="1">
              <a:lnSpc>
                <a:spcPct val="90000"/>
              </a:lnSpc>
              <a:spcBef>
                <a:spcPct val="10000"/>
              </a:spcBef>
              <a:buFont typeface="Arial" pitchFamily="34" charset="0"/>
              <a:buChar char="•"/>
            </a:pPr>
            <a:r>
              <a:rPr lang="en-US" sz="2400">
                <a:solidFill>
                  <a:srgbClr val="FF66FF"/>
                </a:solidFill>
                <a:latin typeface="Calibri" pitchFamily="34" charset="0"/>
              </a:rPr>
              <a:t>For resistors – voltage change is negative when summing in the direction of the current </a:t>
            </a:r>
          </a:p>
          <a:p>
            <a:pPr eaLnBrk="1" hangingPunct="1">
              <a:lnSpc>
                <a:spcPct val="90000"/>
              </a:lnSpc>
              <a:spcBef>
                <a:spcPct val="10000"/>
              </a:spcBef>
            </a:pPr>
            <a:r>
              <a:rPr lang="en-US" sz="2800">
                <a:solidFill>
                  <a:schemeClr val="bg1"/>
                </a:solidFill>
                <a:latin typeface="Calibri" pitchFamily="34" charset="0"/>
              </a:rPr>
              <a:t>		</a:t>
            </a:r>
          </a:p>
        </p:txBody>
      </p:sp>
      <p:sp>
        <p:nvSpPr>
          <p:cNvPr id="10246" name="Text Box 9"/>
          <p:cNvSpPr txBox="1">
            <a:spLocks noChangeArrowheads="1"/>
          </p:cNvSpPr>
          <p:nvPr/>
        </p:nvSpPr>
        <p:spPr bwMode="auto">
          <a:xfrm>
            <a:off x="8312150" y="4129088"/>
            <a:ext cx="6794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4</a:t>
            </a:r>
            <a:endParaRPr lang="en-US" sz="1400">
              <a:solidFill>
                <a:srgbClr val="FFFF2D"/>
              </a:solidFill>
              <a:latin typeface="Symbol" pitchFamily="18" charset="2"/>
            </a:endParaRPr>
          </a:p>
        </p:txBody>
      </p:sp>
      <p:grpSp>
        <p:nvGrpSpPr>
          <p:cNvPr id="10247" name="Group 119"/>
          <p:cNvGrpSpPr>
            <a:grpSpLocks/>
          </p:cNvGrpSpPr>
          <p:nvPr/>
        </p:nvGrpSpPr>
        <p:grpSpPr bwMode="auto">
          <a:xfrm>
            <a:off x="6248400" y="2198688"/>
            <a:ext cx="2549525" cy="2560637"/>
            <a:chOff x="3936" y="1385"/>
            <a:chExt cx="1606" cy="1613"/>
          </a:xfrm>
        </p:grpSpPr>
        <p:sp>
          <p:nvSpPr>
            <p:cNvPr id="10307" name="Line 120"/>
            <p:cNvSpPr>
              <a:spLocks noChangeShapeType="1"/>
            </p:cNvSpPr>
            <p:nvPr/>
          </p:nvSpPr>
          <p:spPr bwMode="auto">
            <a:xfrm>
              <a:off x="3936" y="1604"/>
              <a:ext cx="160" cy="0"/>
            </a:xfrm>
            <a:prstGeom prst="line">
              <a:avLst/>
            </a:prstGeom>
            <a:noFill/>
            <a:ln w="2857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08" name="Text Box 121"/>
            <p:cNvSpPr txBox="1">
              <a:spLocks noChangeArrowheads="1"/>
            </p:cNvSpPr>
            <p:nvPr/>
          </p:nvSpPr>
          <p:spPr bwMode="auto">
            <a:xfrm>
              <a:off x="3936" y="1385"/>
              <a:ext cx="3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I</a:t>
              </a:r>
              <a:r>
                <a:rPr lang="en-US" sz="1400" baseline="-25000">
                  <a:solidFill>
                    <a:srgbClr val="FFFF2D"/>
                  </a:solidFill>
                  <a:latin typeface="Times New Roman" pitchFamily="18" charset="0"/>
                </a:rPr>
                <a:t>1</a:t>
              </a:r>
              <a:endParaRPr lang="en-US" sz="1400">
                <a:solidFill>
                  <a:srgbClr val="FFFF2D"/>
                </a:solidFill>
                <a:latin typeface="Symbol" pitchFamily="18" charset="2"/>
              </a:endParaRPr>
            </a:p>
          </p:txBody>
        </p:sp>
        <p:sp>
          <p:nvSpPr>
            <p:cNvPr id="10309" name="Line 122"/>
            <p:cNvSpPr>
              <a:spLocks noChangeShapeType="1"/>
            </p:cNvSpPr>
            <p:nvPr/>
          </p:nvSpPr>
          <p:spPr bwMode="auto">
            <a:xfrm rot="5400000">
              <a:off x="4884" y="2424"/>
              <a:ext cx="137" cy="0"/>
            </a:xfrm>
            <a:prstGeom prst="line">
              <a:avLst/>
            </a:prstGeom>
            <a:noFill/>
            <a:ln w="38100">
              <a:solidFill>
                <a:srgbClr val="FFFF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0310" name="Text Box 123"/>
            <p:cNvSpPr txBox="1">
              <a:spLocks noChangeArrowheads="1"/>
            </p:cNvSpPr>
            <p:nvPr/>
          </p:nvSpPr>
          <p:spPr bwMode="auto">
            <a:xfrm>
              <a:off x="4752" y="2301"/>
              <a:ext cx="3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I</a:t>
              </a:r>
              <a:r>
                <a:rPr lang="en-US" sz="1400" baseline="-25000">
                  <a:solidFill>
                    <a:srgbClr val="FFFF2D"/>
                  </a:solidFill>
                  <a:latin typeface="Times New Roman" pitchFamily="18" charset="0"/>
                </a:rPr>
                <a:t>3</a:t>
              </a:r>
              <a:endParaRPr lang="en-US" sz="1400">
                <a:solidFill>
                  <a:srgbClr val="FFFF2D"/>
                </a:solidFill>
                <a:latin typeface="Symbol" pitchFamily="18" charset="2"/>
              </a:endParaRPr>
            </a:p>
          </p:txBody>
        </p:sp>
        <p:sp>
          <p:nvSpPr>
            <p:cNvPr id="10311" name="Line 124"/>
            <p:cNvSpPr>
              <a:spLocks noChangeShapeType="1"/>
            </p:cNvSpPr>
            <p:nvPr/>
          </p:nvSpPr>
          <p:spPr bwMode="auto">
            <a:xfrm rot="5400000">
              <a:off x="4220" y="2451"/>
              <a:ext cx="164" cy="0"/>
            </a:xfrm>
            <a:prstGeom prst="line">
              <a:avLst/>
            </a:prstGeom>
            <a:noFill/>
            <a:ln w="3492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12" name="Text Box 125"/>
            <p:cNvSpPr txBox="1">
              <a:spLocks noChangeArrowheads="1"/>
            </p:cNvSpPr>
            <p:nvPr/>
          </p:nvSpPr>
          <p:spPr bwMode="auto">
            <a:xfrm>
              <a:off x="4311" y="2260"/>
              <a:ext cx="3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I</a:t>
              </a:r>
              <a:r>
                <a:rPr lang="en-US" sz="1400" baseline="-25000">
                  <a:solidFill>
                    <a:srgbClr val="FFFF2D"/>
                  </a:solidFill>
                  <a:latin typeface="Times New Roman" pitchFamily="18" charset="0"/>
                </a:rPr>
                <a:t>2</a:t>
              </a:r>
              <a:endParaRPr lang="en-US" sz="1400">
                <a:solidFill>
                  <a:srgbClr val="FFFF2D"/>
                </a:solidFill>
                <a:latin typeface="Symbol" pitchFamily="18" charset="2"/>
              </a:endParaRPr>
            </a:p>
          </p:txBody>
        </p:sp>
        <p:sp>
          <p:nvSpPr>
            <p:cNvPr id="10313" name="Line 126"/>
            <p:cNvSpPr>
              <a:spLocks noChangeShapeType="1"/>
            </p:cNvSpPr>
            <p:nvPr/>
          </p:nvSpPr>
          <p:spPr bwMode="auto">
            <a:xfrm>
              <a:off x="4953" y="2352"/>
              <a:ext cx="0" cy="646"/>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14" name="Text Box 127"/>
            <p:cNvSpPr txBox="1">
              <a:spLocks noChangeArrowheads="1"/>
            </p:cNvSpPr>
            <p:nvPr/>
          </p:nvSpPr>
          <p:spPr bwMode="auto">
            <a:xfrm>
              <a:off x="5221" y="2328"/>
              <a:ext cx="3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I</a:t>
              </a:r>
              <a:r>
                <a:rPr lang="en-US" sz="1400" baseline="-25000">
                  <a:solidFill>
                    <a:srgbClr val="FFFF2D"/>
                  </a:solidFill>
                  <a:latin typeface="Times New Roman" pitchFamily="18" charset="0"/>
                </a:rPr>
                <a:t>4</a:t>
              </a:r>
              <a:endParaRPr lang="en-US" sz="1400">
                <a:solidFill>
                  <a:srgbClr val="FFFF2D"/>
                </a:solidFill>
                <a:latin typeface="Symbol" pitchFamily="18" charset="2"/>
              </a:endParaRPr>
            </a:p>
          </p:txBody>
        </p:sp>
        <p:sp>
          <p:nvSpPr>
            <p:cNvPr id="10315" name="Line 128"/>
            <p:cNvSpPr>
              <a:spLocks noChangeShapeType="1"/>
            </p:cNvSpPr>
            <p:nvPr/>
          </p:nvSpPr>
          <p:spPr bwMode="auto">
            <a:xfrm rot="5400000">
              <a:off x="5152" y="2424"/>
              <a:ext cx="137" cy="0"/>
            </a:xfrm>
            <a:prstGeom prst="line">
              <a:avLst/>
            </a:prstGeom>
            <a:noFill/>
            <a:ln w="38100">
              <a:solidFill>
                <a:srgbClr val="FFFF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grpSp>
        <p:nvGrpSpPr>
          <p:cNvPr id="10248" name="Group 135"/>
          <p:cNvGrpSpPr>
            <a:grpSpLocks/>
          </p:cNvGrpSpPr>
          <p:nvPr/>
        </p:nvGrpSpPr>
        <p:grpSpPr bwMode="auto">
          <a:xfrm>
            <a:off x="6102350" y="2505075"/>
            <a:ext cx="2578100" cy="1647825"/>
            <a:chOff x="3844" y="1584"/>
            <a:chExt cx="1624" cy="1038"/>
          </a:xfrm>
        </p:grpSpPr>
        <p:sp>
          <p:nvSpPr>
            <p:cNvPr id="10305" name="Text Box 143"/>
            <p:cNvSpPr txBox="1">
              <a:spLocks noChangeArrowheads="1"/>
            </p:cNvSpPr>
            <p:nvPr/>
          </p:nvSpPr>
          <p:spPr bwMode="auto">
            <a:xfrm>
              <a:off x="5232" y="2400"/>
              <a:ext cx="236"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endParaRPr lang="en-US" b="1">
                <a:solidFill>
                  <a:srgbClr val="FFFF2D"/>
                </a:solidFill>
              </a:endParaRPr>
            </a:p>
          </p:txBody>
        </p:sp>
        <p:sp>
          <p:nvSpPr>
            <p:cNvPr id="10306" name="Text Box 144"/>
            <p:cNvSpPr txBox="1">
              <a:spLocks noChangeArrowheads="1"/>
            </p:cNvSpPr>
            <p:nvPr/>
          </p:nvSpPr>
          <p:spPr bwMode="auto">
            <a:xfrm>
              <a:off x="3844" y="1584"/>
              <a:ext cx="236"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endParaRPr lang="en-US" b="1">
                <a:solidFill>
                  <a:srgbClr val="FFFF2D"/>
                </a:solidFill>
              </a:endParaRPr>
            </a:p>
          </p:txBody>
        </p:sp>
      </p:grpSp>
      <p:grpSp>
        <p:nvGrpSpPr>
          <p:cNvPr id="10249" name="Group 129"/>
          <p:cNvGrpSpPr>
            <a:grpSpLocks/>
          </p:cNvGrpSpPr>
          <p:nvPr/>
        </p:nvGrpSpPr>
        <p:grpSpPr bwMode="auto">
          <a:xfrm>
            <a:off x="4741863" y="2211388"/>
            <a:ext cx="3994150" cy="3036887"/>
            <a:chOff x="2987" y="1399"/>
            <a:chExt cx="2516" cy="1913"/>
          </a:xfrm>
        </p:grpSpPr>
        <p:sp>
          <p:nvSpPr>
            <p:cNvPr id="10300" name="AutoShape 130"/>
            <p:cNvSpPr>
              <a:spLocks noChangeArrowheads="1"/>
            </p:cNvSpPr>
            <p:nvPr/>
          </p:nvSpPr>
          <p:spPr bwMode="auto">
            <a:xfrm>
              <a:off x="2987" y="1399"/>
              <a:ext cx="2516" cy="1913"/>
            </a:xfrm>
            <a:prstGeom prst="roundRect">
              <a:avLst>
                <a:gd name="adj" fmla="val 16667"/>
              </a:avLst>
            </a:prstGeom>
            <a:noFill/>
            <a:ln w="12700">
              <a:solidFill>
                <a:srgbClr val="FFFF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0301" name="Line 131"/>
            <p:cNvSpPr>
              <a:spLocks noChangeShapeType="1"/>
            </p:cNvSpPr>
            <p:nvPr/>
          </p:nvSpPr>
          <p:spPr bwMode="auto">
            <a:xfrm>
              <a:off x="3844" y="1399"/>
              <a:ext cx="374" cy="0"/>
            </a:xfrm>
            <a:prstGeom prst="line">
              <a:avLst/>
            </a:prstGeom>
            <a:noFill/>
            <a:ln w="1905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02" name="Line 132"/>
            <p:cNvSpPr>
              <a:spLocks noChangeShapeType="1"/>
            </p:cNvSpPr>
            <p:nvPr/>
          </p:nvSpPr>
          <p:spPr bwMode="auto">
            <a:xfrm rot="5400000">
              <a:off x="5311" y="2137"/>
              <a:ext cx="383" cy="0"/>
            </a:xfrm>
            <a:prstGeom prst="line">
              <a:avLst/>
            </a:prstGeom>
            <a:noFill/>
            <a:ln w="1905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03" name="Line 133"/>
            <p:cNvSpPr>
              <a:spLocks noChangeShapeType="1"/>
            </p:cNvSpPr>
            <p:nvPr/>
          </p:nvSpPr>
          <p:spPr bwMode="auto">
            <a:xfrm rot="10800000">
              <a:off x="4165" y="3312"/>
              <a:ext cx="375" cy="0"/>
            </a:xfrm>
            <a:prstGeom prst="line">
              <a:avLst/>
            </a:prstGeom>
            <a:noFill/>
            <a:ln w="1905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04" name="Line 134"/>
            <p:cNvSpPr>
              <a:spLocks noChangeShapeType="1"/>
            </p:cNvSpPr>
            <p:nvPr/>
          </p:nvSpPr>
          <p:spPr bwMode="auto">
            <a:xfrm rot="-5400000">
              <a:off x="2795" y="2301"/>
              <a:ext cx="383" cy="0"/>
            </a:xfrm>
            <a:prstGeom prst="line">
              <a:avLst/>
            </a:prstGeom>
            <a:noFill/>
            <a:ln w="1905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10250" name="Group 118"/>
          <p:cNvGrpSpPr>
            <a:grpSpLocks/>
          </p:cNvGrpSpPr>
          <p:nvPr/>
        </p:nvGrpSpPr>
        <p:grpSpPr bwMode="auto">
          <a:xfrm>
            <a:off x="4897438" y="2133600"/>
            <a:ext cx="3494087" cy="3019425"/>
            <a:chOff x="3085" y="1344"/>
            <a:chExt cx="2201" cy="1902"/>
          </a:xfrm>
        </p:grpSpPr>
        <p:sp>
          <p:nvSpPr>
            <p:cNvPr id="10254" name="Line 117"/>
            <p:cNvSpPr>
              <a:spLocks noChangeShapeType="1"/>
            </p:cNvSpPr>
            <p:nvPr/>
          </p:nvSpPr>
          <p:spPr bwMode="auto">
            <a:xfrm>
              <a:off x="4944" y="2352"/>
              <a:ext cx="13" cy="646"/>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5" name="Line 10"/>
            <p:cNvSpPr>
              <a:spLocks noChangeShapeType="1"/>
            </p:cNvSpPr>
            <p:nvPr/>
          </p:nvSpPr>
          <p:spPr bwMode="auto">
            <a:xfrm>
              <a:off x="3248" y="1604"/>
              <a:ext cx="0" cy="1599"/>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6" name="Rectangle 12"/>
            <p:cNvSpPr>
              <a:spLocks noChangeArrowheads="1"/>
            </p:cNvSpPr>
            <p:nvPr/>
          </p:nvSpPr>
          <p:spPr bwMode="auto">
            <a:xfrm>
              <a:off x="3087" y="2356"/>
              <a:ext cx="317" cy="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0257" name="Line 13"/>
            <p:cNvSpPr>
              <a:spLocks noChangeShapeType="1"/>
            </p:cNvSpPr>
            <p:nvPr/>
          </p:nvSpPr>
          <p:spPr bwMode="auto">
            <a:xfrm>
              <a:off x="3109" y="2351"/>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8" name="Line 14"/>
            <p:cNvSpPr>
              <a:spLocks noChangeShapeType="1"/>
            </p:cNvSpPr>
            <p:nvPr/>
          </p:nvSpPr>
          <p:spPr bwMode="auto">
            <a:xfrm>
              <a:off x="3190" y="2378"/>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9" name="Line 15"/>
            <p:cNvSpPr>
              <a:spLocks noChangeShapeType="1"/>
            </p:cNvSpPr>
            <p:nvPr/>
          </p:nvSpPr>
          <p:spPr bwMode="auto">
            <a:xfrm>
              <a:off x="3109" y="2405"/>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60" name="Line 16"/>
            <p:cNvSpPr>
              <a:spLocks noChangeShapeType="1"/>
            </p:cNvSpPr>
            <p:nvPr/>
          </p:nvSpPr>
          <p:spPr bwMode="auto">
            <a:xfrm>
              <a:off x="3190" y="2432"/>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61" name="Text Box 17"/>
            <p:cNvSpPr txBox="1">
              <a:spLocks noChangeArrowheads="1"/>
            </p:cNvSpPr>
            <p:nvPr/>
          </p:nvSpPr>
          <p:spPr bwMode="auto">
            <a:xfrm>
              <a:off x="3547" y="1344"/>
              <a:ext cx="73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1</a:t>
              </a:r>
              <a:endParaRPr lang="en-US" sz="1400">
                <a:solidFill>
                  <a:srgbClr val="FFFF2D"/>
                </a:solidFill>
                <a:latin typeface="Symbol" pitchFamily="18" charset="2"/>
              </a:endParaRPr>
            </a:p>
          </p:txBody>
        </p:sp>
        <p:sp>
          <p:nvSpPr>
            <p:cNvPr id="10262" name="Text Box 18"/>
            <p:cNvSpPr txBox="1">
              <a:spLocks noChangeArrowheads="1"/>
            </p:cNvSpPr>
            <p:nvPr/>
          </p:nvSpPr>
          <p:spPr bwMode="auto">
            <a:xfrm>
              <a:off x="3362" y="2273"/>
              <a:ext cx="26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Script"/>
                  <a:sym typeface="Symbol" pitchFamily="18" charset="2"/>
                </a:rPr>
                <a:t></a:t>
              </a:r>
              <a:r>
                <a:rPr lang="en-US" sz="1400" baseline="-25000">
                  <a:solidFill>
                    <a:srgbClr val="FFFF2D"/>
                  </a:solidFill>
                  <a:latin typeface="Times New Roman" pitchFamily="18" charset="0"/>
                </a:rPr>
                <a:t>1</a:t>
              </a:r>
            </a:p>
          </p:txBody>
        </p:sp>
        <p:sp>
          <p:nvSpPr>
            <p:cNvPr id="10263" name="Line 19"/>
            <p:cNvSpPr>
              <a:spLocks noChangeShapeType="1"/>
            </p:cNvSpPr>
            <p:nvPr/>
          </p:nvSpPr>
          <p:spPr bwMode="auto">
            <a:xfrm>
              <a:off x="3255" y="1608"/>
              <a:ext cx="1874" cy="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useBgFill="1">
          <p:nvSpPr>
            <p:cNvPr id="10264" name="Rectangle 21"/>
            <p:cNvSpPr>
              <a:spLocks noChangeArrowheads="1"/>
            </p:cNvSpPr>
            <p:nvPr/>
          </p:nvSpPr>
          <p:spPr bwMode="auto">
            <a:xfrm>
              <a:off x="3526" y="1549"/>
              <a:ext cx="365" cy="116"/>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useBgFill="1">
          <p:nvSpPr>
            <p:cNvPr id="10265" name="Freeform 22"/>
            <p:cNvSpPr>
              <a:spLocks/>
            </p:cNvSpPr>
            <p:nvPr/>
          </p:nvSpPr>
          <p:spPr bwMode="auto">
            <a:xfrm>
              <a:off x="3522" y="1554"/>
              <a:ext cx="371" cy="109"/>
            </a:xfrm>
            <a:custGeom>
              <a:avLst/>
              <a:gdLst>
                <a:gd name="T0" fmla="*/ 0 w 332"/>
                <a:gd name="T1" fmla="*/ 79 h 96"/>
                <a:gd name="T2" fmla="*/ 42 w 332"/>
                <a:gd name="T3" fmla="*/ 160 h 96"/>
                <a:gd name="T4" fmla="*/ 129 w 332"/>
                <a:gd name="T5" fmla="*/ 0 h 96"/>
                <a:gd name="T6" fmla="*/ 213 w 332"/>
                <a:gd name="T7" fmla="*/ 160 h 96"/>
                <a:gd name="T8" fmla="*/ 301 w 332"/>
                <a:gd name="T9" fmla="*/ 0 h 96"/>
                <a:gd name="T10" fmla="*/ 389 w 332"/>
                <a:gd name="T11" fmla="*/ 160 h 96"/>
                <a:gd name="T12" fmla="*/ 475 w 332"/>
                <a:gd name="T13" fmla="*/ 0 h 96"/>
                <a:gd name="T14" fmla="*/ 519 w 332"/>
                <a:gd name="T15" fmla="*/ 79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ln w="12700">
              <a:solidFill>
                <a:srgbClr val="FFFF2D"/>
              </a:solidFill>
              <a:round/>
              <a:headEnd/>
              <a:tailEnd/>
            </a:ln>
          </p:spPr>
          <p:txBody>
            <a:bodyPr wrap="none" anchor="ctr"/>
            <a:lstStyle/>
            <a:p>
              <a:endParaRPr lang="en-US"/>
            </a:p>
          </p:txBody>
        </p:sp>
        <p:sp>
          <p:nvSpPr>
            <p:cNvPr id="10266" name="Line 23"/>
            <p:cNvSpPr>
              <a:spLocks noChangeShapeType="1"/>
            </p:cNvSpPr>
            <p:nvPr/>
          </p:nvSpPr>
          <p:spPr bwMode="auto">
            <a:xfrm>
              <a:off x="4317" y="1604"/>
              <a:ext cx="0" cy="1585"/>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useBgFill="1">
          <p:nvSpPr>
            <p:cNvPr id="10267" name="Rectangle 25"/>
            <p:cNvSpPr>
              <a:spLocks noChangeArrowheads="1"/>
            </p:cNvSpPr>
            <p:nvPr/>
          </p:nvSpPr>
          <p:spPr bwMode="auto">
            <a:xfrm rot="5400000" flipH="1">
              <a:off x="4133" y="1952"/>
              <a:ext cx="371" cy="114"/>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useBgFill="1">
          <p:nvSpPr>
            <p:cNvPr id="10268" name="Freeform 26"/>
            <p:cNvSpPr>
              <a:spLocks/>
            </p:cNvSpPr>
            <p:nvPr/>
          </p:nvSpPr>
          <p:spPr bwMode="auto">
            <a:xfrm rot="5400000" flipH="1">
              <a:off x="4131" y="1956"/>
              <a:ext cx="378" cy="108"/>
            </a:xfrm>
            <a:custGeom>
              <a:avLst/>
              <a:gdLst>
                <a:gd name="T0" fmla="*/ 0 w 332"/>
                <a:gd name="T1" fmla="*/ 78 h 96"/>
                <a:gd name="T2" fmla="*/ 46 w 332"/>
                <a:gd name="T3" fmla="*/ 153 h 96"/>
                <a:gd name="T4" fmla="*/ 138 w 332"/>
                <a:gd name="T5" fmla="*/ 0 h 96"/>
                <a:gd name="T6" fmla="*/ 231 w 332"/>
                <a:gd name="T7" fmla="*/ 153 h 96"/>
                <a:gd name="T8" fmla="*/ 324 w 332"/>
                <a:gd name="T9" fmla="*/ 0 h 96"/>
                <a:gd name="T10" fmla="*/ 418 w 332"/>
                <a:gd name="T11" fmla="*/ 153 h 96"/>
                <a:gd name="T12" fmla="*/ 511 w 332"/>
                <a:gd name="T13" fmla="*/ 0 h 96"/>
                <a:gd name="T14" fmla="*/ 558 w 332"/>
                <a:gd name="T15" fmla="*/ 7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ln w="12700">
              <a:solidFill>
                <a:srgbClr val="FFFF2D"/>
              </a:solidFill>
              <a:round/>
              <a:headEnd/>
              <a:tailEnd/>
            </a:ln>
          </p:spPr>
          <p:txBody>
            <a:bodyPr wrap="none" anchor="ctr"/>
            <a:lstStyle/>
            <a:p>
              <a:endParaRPr lang="en-US"/>
            </a:p>
          </p:txBody>
        </p:sp>
        <p:sp>
          <p:nvSpPr>
            <p:cNvPr id="10269" name="Text Box 27"/>
            <p:cNvSpPr txBox="1">
              <a:spLocks noChangeArrowheads="1"/>
            </p:cNvSpPr>
            <p:nvPr/>
          </p:nvSpPr>
          <p:spPr bwMode="auto">
            <a:xfrm>
              <a:off x="4339" y="1857"/>
              <a:ext cx="73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2</a:t>
              </a:r>
              <a:endParaRPr lang="en-US" sz="1400">
                <a:solidFill>
                  <a:srgbClr val="FFFF2D"/>
                </a:solidFill>
                <a:latin typeface="Symbol" pitchFamily="18" charset="2"/>
              </a:endParaRPr>
            </a:p>
          </p:txBody>
        </p:sp>
        <p:sp>
          <p:nvSpPr>
            <p:cNvPr id="10270" name="Text Box 28"/>
            <p:cNvSpPr txBox="1">
              <a:spLocks noChangeArrowheads="1"/>
            </p:cNvSpPr>
            <p:nvPr/>
          </p:nvSpPr>
          <p:spPr bwMode="auto">
            <a:xfrm>
              <a:off x="4700" y="2601"/>
              <a:ext cx="42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3</a:t>
              </a:r>
              <a:endParaRPr lang="en-US" sz="1400">
                <a:solidFill>
                  <a:srgbClr val="FFFF2D"/>
                </a:solidFill>
                <a:latin typeface="Symbol" pitchFamily="18" charset="2"/>
              </a:endParaRPr>
            </a:p>
          </p:txBody>
        </p:sp>
        <p:sp>
          <p:nvSpPr>
            <p:cNvPr id="10271" name="Rectangle 30"/>
            <p:cNvSpPr>
              <a:spLocks noChangeArrowheads="1"/>
            </p:cNvSpPr>
            <p:nvPr/>
          </p:nvSpPr>
          <p:spPr bwMode="auto">
            <a:xfrm>
              <a:off x="4165" y="2702"/>
              <a:ext cx="317" cy="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0272" name="Line 31"/>
            <p:cNvSpPr>
              <a:spLocks noChangeShapeType="1"/>
            </p:cNvSpPr>
            <p:nvPr/>
          </p:nvSpPr>
          <p:spPr bwMode="auto">
            <a:xfrm>
              <a:off x="4187" y="2697"/>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73" name="Line 32"/>
            <p:cNvSpPr>
              <a:spLocks noChangeShapeType="1"/>
            </p:cNvSpPr>
            <p:nvPr/>
          </p:nvSpPr>
          <p:spPr bwMode="auto">
            <a:xfrm>
              <a:off x="4268" y="2724"/>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74" name="Line 33"/>
            <p:cNvSpPr>
              <a:spLocks noChangeShapeType="1"/>
            </p:cNvSpPr>
            <p:nvPr/>
          </p:nvSpPr>
          <p:spPr bwMode="auto">
            <a:xfrm>
              <a:off x="4187" y="2752"/>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75" name="Line 34"/>
            <p:cNvSpPr>
              <a:spLocks noChangeShapeType="1"/>
            </p:cNvSpPr>
            <p:nvPr/>
          </p:nvSpPr>
          <p:spPr bwMode="auto">
            <a:xfrm>
              <a:off x="4268" y="2779"/>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76" name="Line 35"/>
            <p:cNvSpPr>
              <a:spLocks noChangeShapeType="1"/>
            </p:cNvSpPr>
            <p:nvPr/>
          </p:nvSpPr>
          <p:spPr bwMode="auto">
            <a:xfrm>
              <a:off x="5129" y="1604"/>
              <a:ext cx="0" cy="722"/>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77" name="Line 36"/>
            <p:cNvSpPr>
              <a:spLocks noChangeShapeType="1"/>
            </p:cNvSpPr>
            <p:nvPr/>
          </p:nvSpPr>
          <p:spPr bwMode="auto">
            <a:xfrm>
              <a:off x="3255" y="3189"/>
              <a:ext cx="1874" cy="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78" name="Rectangle 38"/>
            <p:cNvSpPr>
              <a:spLocks noChangeArrowheads="1"/>
            </p:cNvSpPr>
            <p:nvPr/>
          </p:nvSpPr>
          <p:spPr bwMode="auto">
            <a:xfrm rot="10800000" flipV="1">
              <a:off x="4967" y="2005"/>
              <a:ext cx="317" cy="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0279" name="Line 39"/>
            <p:cNvSpPr>
              <a:spLocks noChangeShapeType="1"/>
            </p:cNvSpPr>
            <p:nvPr/>
          </p:nvSpPr>
          <p:spPr bwMode="auto">
            <a:xfrm rot="10800000" flipV="1">
              <a:off x="4995" y="2000"/>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80" name="Line 40"/>
            <p:cNvSpPr>
              <a:spLocks noChangeShapeType="1"/>
            </p:cNvSpPr>
            <p:nvPr/>
          </p:nvSpPr>
          <p:spPr bwMode="auto">
            <a:xfrm rot="10800000" flipV="1">
              <a:off x="5074" y="2027"/>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81" name="Line 41"/>
            <p:cNvSpPr>
              <a:spLocks noChangeShapeType="1"/>
            </p:cNvSpPr>
            <p:nvPr/>
          </p:nvSpPr>
          <p:spPr bwMode="auto">
            <a:xfrm rot="10800000" flipV="1">
              <a:off x="4995" y="2055"/>
              <a:ext cx="268"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82" name="Line 42"/>
            <p:cNvSpPr>
              <a:spLocks noChangeShapeType="1"/>
            </p:cNvSpPr>
            <p:nvPr/>
          </p:nvSpPr>
          <p:spPr bwMode="auto">
            <a:xfrm rot="10800000" flipV="1">
              <a:off x="5074" y="2082"/>
              <a:ext cx="107" cy="0"/>
            </a:xfrm>
            <a:prstGeom prst="line">
              <a:avLst/>
            </a:prstGeom>
            <a:noFill/>
            <a:ln w="12700">
              <a:solidFill>
                <a:srgbClr val="FFFF2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83" name="Text Box 43"/>
            <p:cNvSpPr txBox="1">
              <a:spLocks noChangeArrowheads="1"/>
            </p:cNvSpPr>
            <p:nvPr/>
          </p:nvSpPr>
          <p:spPr bwMode="auto">
            <a:xfrm>
              <a:off x="3951" y="2642"/>
              <a:ext cx="26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Script"/>
                  <a:sym typeface="Symbol" pitchFamily="18" charset="2"/>
                </a:rPr>
                <a:t> </a:t>
              </a:r>
              <a:r>
                <a:rPr lang="en-US" sz="1400" baseline="-25000">
                  <a:solidFill>
                    <a:srgbClr val="FFFF2D"/>
                  </a:solidFill>
                  <a:latin typeface="Times New Roman" pitchFamily="18" charset="0"/>
                </a:rPr>
                <a:t>2</a:t>
              </a:r>
            </a:p>
          </p:txBody>
        </p:sp>
        <p:sp>
          <p:nvSpPr>
            <p:cNvPr id="10284" name="Text Box 44"/>
            <p:cNvSpPr txBox="1">
              <a:spLocks noChangeArrowheads="1"/>
            </p:cNvSpPr>
            <p:nvPr/>
          </p:nvSpPr>
          <p:spPr bwMode="auto">
            <a:xfrm>
              <a:off x="4807" y="1945"/>
              <a:ext cx="26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Script"/>
                  <a:sym typeface="Symbol" pitchFamily="18" charset="2"/>
                </a:rPr>
                <a:t></a:t>
              </a:r>
              <a:r>
                <a:rPr lang="en-US" sz="1400" baseline="-25000">
                  <a:solidFill>
                    <a:srgbClr val="FFFF2D"/>
                  </a:solidFill>
                  <a:latin typeface="Times New Roman" pitchFamily="18" charset="0"/>
                </a:rPr>
                <a:t>3</a:t>
              </a:r>
            </a:p>
          </p:txBody>
        </p:sp>
        <p:sp useBgFill="1">
          <p:nvSpPr>
            <p:cNvPr id="10285" name="Rectangle 54"/>
            <p:cNvSpPr>
              <a:spLocks noChangeArrowheads="1"/>
            </p:cNvSpPr>
            <p:nvPr/>
          </p:nvSpPr>
          <p:spPr bwMode="auto">
            <a:xfrm>
              <a:off x="4544" y="3130"/>
              <a:ext cx="364" cy="116"/>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0286" name="Freeform 55"/>
            <p:cNvSpPr>
              <a:spLocks/>
            </p:cNvSpPr>
            <p:nvPr/>
          </p:nvSpPr>
          <p:spPr bwMode="auto">
            <a:xfrm>
              <a:off x="4540" y="3135"/>
              <a:ext cx="370" cy="109"/>
            </a:xfrm>
            <a:custGeom>
              <a:avLst/>
              <a:gdLst>
                <a:gd name="T0" fmla="*/ 0 w 332"/>
                <a:gd name="T1" fmla="*/ 79 h 96"/>
                <a:gd name="T2" fmla="*/ 41 w 332"/>
                <a:gd name="T3" fmla="*/ 160 h 96"/>
                <a:gd name="T4" fmla="*/ 126 w 332"/>
                <a:gd name="T5" fmla="*/ 0 h 96"/>
                <a:gd name="T6" fmla="*/ 213 w 332"/>
                <a:gd name="T7" fmla="*/ 160 h 96"/>
                <a:gd name="T8" fmla="*/ 298 w 332"/>
                <a:gd name="T9" fmla="*/ 0 h 96"/>
                <a:gd name="T10" fmla="*/ 383 w 332"/>
                <a:gd name="T11" fmla="*/ 160 h 96"/>
                <a:gd name="T12" fmla="*/ 469 w 332"/>
                <a:gd name="T13" fmla="*/ 0 h 96"/>
                <a:gd name="T14" fmla="*/ 512 w 332"/>
                <a:gd name="T15" fmla="*/ 79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2700">
              <a:solidFill>
                <a:srgbClr val="FFFF2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87" name="Line 56"/>
            <p:cNvSpPr>
              <a:spLocks noChangeShapeType="1"/>
            </p:cNvSpPr>
            <p:nvPr/>
          </p:nvSpPr>
          <p:spPr bwMode="auto">
            <a:xfrm>
              <a:off x="4962" y="2328"/>
              <a:ext cx="268" cy="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8" name="Line 57"/>
            <p:cNvSpPr>
              <a:spLocks noChangeShapeType="1"/>
            </p:cNvSpPr>
            <p:nvPr/>
          </p:nvSpPr>
          <p:spPr bwMode="auto">
            <a:xfrm>
              <a:off x="4970" y="2998"/>
              <a:ext cx="268" cy="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9" name="Line 58"/>
            <p:cNvSpPr>
              <a:spLocks noChangeShapeType="1"/>
            </p:cNvSpPr>
            <p:nvPr/>
          </p:nvSpPr>
          <p:spPr bwMode="auto">
            <a:xfrm>
              <a:off x="5133" y="2995"/>
              <a:ext cx="0" cy="194"/>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useBgFill="1">
          <p:nvSpPr>
            <p:cNvPr id="10290" name="Rectangle 61"/>
            <p:cNvSpPr>
              <a:spLocks noChangeArrowheads="1"/>
            </p:cNvSpPr>
            <p:nvPr/>
          </p:nvSpPr>
          <p:spPr bwMode="auto">
            <a:xfrm rot="5400000" flipH="1">
              <a:off x="4776" y="2631"/>
              <a:ext cx="371" cy="113"/>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useBgFill="1">
          <p:nvSpPr>
            <p:cNvPr id="10291" name="Freeform 62"/>
            <p:cNvSpPr>
              <a:spLocks/>
            </p:cNvSpPr>
            <p:nvPr/>
          </p:nvSpPr>
          <p:spPr bwMode="auto">
            <a:xfrm rot="5400000" flipH="1">
              <a:off x="4760" y="2631"/>
              <a:ext cx="378" cy="107"/>
            </a:xfrm>
            <a:custGeom>
              <a:avLst/>
              <a:gdLst>
                <a:gd name="T0" fmla="*/ 0 w 332"/>
                <a:gd name="T1" fmla="*/ 75 h 96"/>
                <a:gd name="T2" fmla="*/ 46 w 332"/>
                <a:gd name="T3" fmla="*/ 148 h 96"/>
                <a:gd name="T4" fmla="*/ 138 w 332"/>
                <a:gd name="T5" fmla="*/ 0 h 96"/>
                <a:gd name="T6" fmla="*/ 231 w 332"/>
                <a:gd name="T7" fmla="*/ 148 h 96"/>
                <a:gd name="T8" fmla="*/ 324 w 332"/>
                <a:gd name="T9" fmla="*/ 0 h 96"/>
                <a:gd name="T10" fmla="*/ 418 w 332"/>
                <a:gd name="T11" fmla="*/ 148 h 96"/>
                <a:gd name="T12" fmla="*/ 511 w 332"/>
                <a:gd name="T13" fmla="*/ 0 h 96"/>
                <a:gd name="T14" fmla="*/ 558 w 332"/>
                <a:gd name="T15" fmla="*/ 75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ln w="12700">
              <a:solidFill>
                <a:srgbClr val="FFFF2D"/>
              </a:solidFill>
              <a:round/>
              <a:headEnd/>
              <a:tailEnd/>
            </a:ln>
          </p:spPr>
          <p:txBody>
            <a:bodyPr wrap="none" anchor="ctr"/>
            <a:lstStyle/>
            <a:p>
              <a:endParaRPr lang="en-US"/>
            </a:p>
          </p:txBody>
        </p:sp>
        <p:sp>
          <p:nvSpPr>
            <p:cNvPr id="10292" name="Line 63"/>
            <p:cNvSpPr>
              <a:spLocks noChangeShapeType="1"/>
            </p:cNvSpPr>
            <p:nvPr/>
          </p:nvSpPr>
          <p:spPr bwMode="auto">
            <a:xfrm>
              <a:off x="5232" y="2328"/>
              <a:ext cx="0" cy="670"/>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useBgFill="1">
          <p:nvSpPr>
            <p:cNvPr id="10293" name="Rectangle 65"/>
            <p:cNvSpPr>
              <a:spLocks noChangeArrowheads="1"/>
            </p:cNvSpPr>
            <p:nvPr/>
          </p:nvSpPr>
          <p:spPr bwMode="auto">
            <a:xfrm rot="5400000" flipH="1">
              <a:off x="5043" y="2640"/>
              <a:ext cx="371" cy="114"/>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useBgFill="1">
          <p:nvSpPr>
            <p:cNvPr id="10294" name="Freeform 66"/>
            <p:cNvSpPr>
              <a:spLocks/>
            </p:cNvSpPr>
            <p:nvPr/>
          </p:nvSpPr>
          <p:spPr bwMode="auto">
            <a:xfrm rot="5400000" flipH="1">
              <a:off x="5039" y="2644"/>
              <a:ext cx="378" cy="108"/>
            </a:xfrm>
            <a:custGeom>
              <a:avLst/>
              <a:gdLst>
                <a:gd name="T0" fmla="*/ 0 w 332"/>
                <a:gd name="T1" fmla="*/ 78 h 96"/>
                <a:gd name="T2" fmla="*/ 46 w 332"/>
                <a:gd name="T3" fmla="*/ 153 h 96"/>
                <a:gd name="T4" fmla="*/ 138 w 332"/>
                <a:gd name="T5" fmla="*/ 0 h 96"/>
                <a:gd name="T6" fmla="*/ 231 w 332"/>
                <a:gd name="T7" fmla="*/ 153 h 96"/>
                <a:gd name="T8" fmla="*/ 324 w 332"/>
                <a:gd name="T9" fmla="*/ 0 h 96"/>
                <a:gd name="T10" fmla="*/ 418 w 332"/>
                <a:gd name="T11" fmla="*/ 153 h 96"/>
                <a:gd name="T12" fmla="*/ 511 w 332"/>
                <a:gd name="T13" fmla="*/ 0 h 96"/>
                <a:gd name="T14" fmla="*/ 558 w 332"/>
                <a:gd name="T15" fmla="*/ 7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ln w="12700">
              <a:solidFill>
                <a:srgbClr val="FFFF2D"/>
              </a:solidFill>
              <a:round/>
              <a:headEnd/>
              <a:tailEnd/>
            </a:ln>
          </p:spPr>
          <p:txBody>
            <a:bodyPr wrap="none" anchor="ctr"/>
            <a:lstStyle/>
            <a:p>
              <a:endParaRPr lang="en-US"/>
            </a:p>
          </p:txBody>
        </p:sp>
        <p:sp>
          <p:nvSpPr>
            <p:cNvPr id="10295" name="Text Box 69"/>
            <p:cNvSpPr txBox="1">
              <a:spLocks noChangeArrowheads="1"/>
            </p:cNvSpPr>
            <p:nvPr/>
          </p:nvSpPr>
          <p:spPr bwMode="auto">
            <a:xfrm>
              <a:off x="4486" y="2929"/>
              <a:ext cx="73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R</a:t>
              </a:r>
              <a:r>
                <a:rPr lang="en-US" sz="1400" baseline="-25000">
                  <a:solidFill>
                    <a:srgbClr val="FFFF2D"/>
                  </a:solidFill>
                  <a:latin typeface="Times New Roman" pitchFamily="18" charset="0"/>
                </a:rPr>
                <a:t>5</a:t>
              </a:r>
              <a:endParaRPr lang="en-US" sz="1400">
                <a:solidFill>
                  <a:srgbClr val="FFFF2D"/>
                </a:solidFill>
                <a:latin typeface="Symbol" pitchFamily="18" charset="2"/>
              </a:endParaRPr>
            </a:p>
          </p:txBody>
        </p:sp>
        <p:sp>
          <p:nvSpPr>
            <p:cNvPr id="10296" name="Oval 74"/>
            <p:cNvSpPr>
              <a:spLocks noChangeArrowheads="1"/>
            </p:cNvSpPr>
            <p:nvPr/>
          </p:nvSpPr>
          <p:spPr bwMode="auto">
            <a:xfrm>
              <a:off x="3219" y="1572"/>
              <a:ext cx="54" cy="54"/>
            </a:xfrm>
            <a:prstGeom prst="ellipse">
              <a:avLst/>
            </a:prstGeom>
            <a:solidFill>
              <a:srgbClr val="FFFF2D"/>
            </a:solidFill>
            <a:ln w="9525">
              <a:solidFill>
                <a:srgbClr val="FFFF00"/>
              </a:solidFill>
              <a:round/>
              <a:headEnd/>
              <a:tailEnd/>
            </a:ln>
          </p:spPr>
          <p:txBody>
            <a:bodyPr wrap="none" anchor="ctr"/>
            <a:lstStyle/>
            <a:p>
              <a:endParaRPr lang="en-US">
                <a:latin typeface="Calibri" pitchFamily="34" charset="0"/>
              </a:endParaRPr>
            </a:p>
          </p:txBody>
        </p:sp>
        <p:sp>
          <p:nvSpPr>
            <p:cNvPr id="10297" name="Oval 75"/>
            <p:cNvSpPr>
              <a:spLocks noChangeArrowheads="1"/>
            </p:cNvSpPr>
            <p:nvPr/>
          </p:nvSpPr>
          <p:spPr bwMode="auto">
            <a:xfrm>
              <a:off x="4299" y="2269"/>
              <a:ext cx="53" cy="54"/>
            </a:xfrm>
            <a:prstGeom prst="ellipse">
              <a:avLst/>
            </a:prstGeom>
            <a:solidFill>
              <a:srgbClr val="FFFF2D"/>
            </a:solidFill>
            <a:ln w="9525">
              <a:solidFill>
                <a:srgbClr val="FFFF00"/>
              </a:solidFill>
              <a:round/>
              <a:headEnd/>
              <a:tailEnd/>
            </a:ln>
          </p:spPr>
          <p:txBody>
            <a:bodyPr wrap="none" anchor="ctr"/>
            <a:lstStyle/>
            <a:p>
              <a:endParaRPr lang="en-US">
                <a:latin typeface="Calibri" pitchFamily="34" charset="0"/>
              </a:endParaRPr>
            </a:p>
          </p:txBody>
        </p:sp>
        <p:sp>
          <p:nvSpPr>
            <p:cNvPr id="10298" name="Text Box 76"/>
            <p:cNvSpPr txBox="1">
              <a:spLocks noChangeArrowheads="1"/>
            </p:cNvSpPr>
            <p:nvPr/>
          </p:nvSpPr>
          <p:spPr bwMode="auto">
            <a:xfrm>
              <a:off x="3085" y="1531"/>
              <a:ext cx="26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solidFill>
                    <a:srgbClr val="FFFF2D"/>
                  </a:solidFill>
                  <a:latin typeface="Times New Roman" pitchFamily="18" charset="0"/>
                </a:rPr>
                <a:t>A</a:t>
              </a:r>
            </a:p>
          </p:txBody>
        </p:sp>
        <p:sp>
          <p:nvSpPr>
            <p:cNvPr id="10299" name="Text Box 77"/>
            <p:cNvSpPr txBox="1">
              <a:spLocks noChangeArrowheads="1"/>
            </p:cNvSpPr>
            <p:nvPr/>
          </p:nvSpPr>
          <p:spPr bwMode="auto">
            <a:xfrm>
              <a:off x="4116" y="2159"/>
              <a:ext cx="26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solidFill>
                    <a:srgbClr val="FFFF2D"/>
                  </a:solidFill>
                  <a:latin typeface="Times New Roman" pitchFamily="18" charset="0"/>
                </a:rPr>
                <a:t>B</a:t>
              </a:r>
            </a:p>
          </p:txBody>
        </p:sp>
      </p:grpSp>
      <p:sp>
        <p:nvSpPr>
          <p:cNvPr id="10251" name="Line 156"/>
          <p:cNvSpPr>
            <a:spLocks noChangeShapeType="1"/>
          </p:cNvSpPr>
          <p:nvPr/>
        </p:nvSpPr>
        <p:spPr bwMode="auto">
          <a:xfrm>
            <a:off x="6934200" y="5062538"/>
            <a:ext cx="228600" cy="0"/>
          </a:xfrm>
          <a:prstGeom prst="line">
            <a:avLst/>
          </a:prstGeom>
          <a:noFill/>
          <a:ln w="38100">
            <a:solidFill>
              <a:srgbClr val="FFFF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93" name="Text Box 7"/>
          <p:cNvSpPr txBox="1">
            <a:spLocks noChangeArrowheads="1"/>
          </p:cNvSpPr>
          <p:nvPr/>
        </p:nvSpPr>
        <p:spPr bwMode="auto">
          <a:xfrm>
            <a:off x="36513" y="1219200"/>
            <a:ext cx="4648200" cy="804863"/>
          </a:xfrm>
          <a:prstGeom prst="rect">
            <a:avLst/>
          </a:prstGeom>
          <a:noFill/>
          <a:ln w="9525">
            <a:noFill/>
            <a:miter lim="800000"/>
            <a:headEnd/>
            <a:tailEnd/>
          </a:ln>
        </p:spPr>
        <p:txBody>
          <a:bodyPr lIns="102833" tIns="51417" rIns="102833" bIns="51417">
            <a:spAutoFit/>
          </a:bodyPr>
          <a:lstStyle/>
          <a:p>
            <a:pPr defTabSz="1028700" fontAlgn="auto">
              <a:lnSpc>
                <a:spcPct val="90000"/>
              </a:lnSpc>
              <a:spcBef>
                <a:spcPct val="10000"/>
              </a:spcBef>
              <a:spcAft>
                <a:spcPts val="0"/>
              </a:spcAft>
              <a:defRPr/>
            </a:pPr>
            <a:r>
              <a:rPr lang="en-US" sz="2400" dirty="0">
                <a:solidFill>
                  <a:srgbClr val="FFFF2D"/>
                </a:solidFill>
                <a:latin typeface="Calibri" pitchFamily="34" charset="0"/>
                <a:cs typeface="+mn-cs"/>
              </a:rPr>
              <a:t>(2)  Write down junction equation</a:t>
            </a:r>
          </a:p>
          <a:p>
            <a:pPr marL="457200" indent="-457200" defTabSz="1028700" fontAlgn="auto">
              <a:lnSpc>
                <a:spcPct val="90000"/>
              </a:lnSpc>
              <a:spcBef>
                <a:spcPct val="10000"/>
              </a:spcBef>
              <a:spcAft>
                <a:spcPts val="0"/>
              </a:spcAft>
              <a:defRPr/>
            </a:pPr>
            <a:r>
              <a:rPr lang="en-US" sz="2400" dirty="0">
                <a:solidFill>
                  <a:schemeClr val="bg1"/>
                </a:solidFill>
                <a:latin typeface="Calibri" pitchFamily="34" charset="0"/>
                <a:cs typeface="+mn-cs"/>
              </a:rPr>
              <a:t>		</a:t>
            </a:r>
            <a:r>
              <a:rPr lang="en-US" sz="2400" dirty="0" err="1">
                <a:solidFill>
                  <a:srgbClr val="F6A8A0"/>
                </a:solidFill>
                <a:latin typeface="Calibri" pitchFamily="34" charset="0"/>
                <a:cs typeface="+mn-cs"/>
              </a:rPr>
              <a:t>I</a:t>
            </a:r>
            <a:r>
              <a:rPr lang="en-US" sz="2400" baseline="-25000" dirty="0" err="1">
                <a:solidFill>
                  <a:srgbClr val="F6A8A0"/>
                </a:solidFill>
                <a:latin typeface="Calibri" pitchFamily="34" charset="0"/>
                <a:cs typeface="+mn-cs"/>
              </a:rPr>
              <a:t>in</a:t>
            </a:r>
            <a:r>
              <a:rPr lang="en-US" sz="2400" dirty="0">
                <a:solidFill>
                  <a:srgbClr val="F6A8A0"/>
                </a:solidFill>
                <a:latin typeface="Calibri" pitchFamily="34" charset="0"/>
                <a:cs typeface="+mn-cs"/>
              </a:rPr>
              <a:t> = </a:t>
            </a:r>
            <a:r>
              <a:rPr lang="en-US" sz="2400" dirty="0" err="1">
                <a:solidFill>
                  <a:srgbClr val="F6A8A0"/>
                </a:solidFill>
                <a:latin typeface="Calibri" pitchFamily="34" charset="0"/>
                <a:cs typeface="+mn-cs"/>
              </a:rPr>
              <a:t>I</a:t>
            </a:r>
            <a:r>
              <a:rPr lang="en-US" sz="2400" baseline="-25000" dirty="0" err="1">
                <a:solidFill>
                  <a:srgbClr val="F6A8A0"/>
                </a:solidFill>
                <a:latin typeface="Calibri" pitchFamily="34" charset="0"/>
                <a:cs typeface="+mn-cs"/>
              </a:rPr>
              <a:t>out</a:t>
            </a:r>
            <a:r>
              <a:rPr lang="en-US" sz="2400" dirty="0">
                <a:solidFill>
                  <a:srgbClr val="F6A8A0"/>
                </a:solidFill>
                <a:latin typeface="Calibri" pitchFamily="34" charset="0"/>
                <a:cs typeface="+mn-cs"/>
              </a:rPr>
              <a:t> </a:t>
            </a:r>
          </a:p>
        </p:txBody>
      </p:sp>
      <p:sp>
        <p:nvSpPr>
          <p:cNvPr id="10253" name="Text Box 127"/>
          <p:cNvSpPr txBox="1">
            <a:spLocks noChangeArrowheads="1"/>
          </p:cNvSpPr>
          <p:nvPr/>
        </p:nvSpPr>
        <p:spPr bwMode="auto">
          <a:xfrm>
            <a:off x="6858000" y="4724400"/>
            <a:ext cx="509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FFFF2D"/>
                </a:solidFill>
                <a:latin typeface="Times New Roman" pitchFamily="18" charset="0"/>
              </a:rPr>
              <a:t>I</a:t>
            </a:r>
            <a:r>
              <a:rPr lang="en-US" sz="1400" baseline="-25000">
                <a:solidFill>
                  <a:srgbClr val="FFFF2D"/>
                </a:solidFill>
                <a:latin typeface="Times New Roman" pitchFamily="18" charset="0"/>
              </a:rPr>
              <a:t>5</a:t>
            </a:r>
            <a:endParaRPr lang="en-US" sz="1400">
              <a:solidFill>
                <a:srgbClr val="FFFF2D"/>
              </a:solidFill>
              <a:latin typeface="Symbol" pitchFamily="18" charset="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7283"/>
                                        </p:tgtEl>
                                        <p:attrNameLst>
                                          <p:attrName>style.visibility</p:attrName>
                                        </p:attrNameLst>
                                      </p:cBhvr>
                                      <p:to>
                                        <p:strVal val="visible"/>
                                      </p:to>
                                    </p:set>
                                    <p:animEffect transition="in" filter="wipe(left)">
                                      <p:cBhvr>
                                        <p:cTn id="7" dur="500"/>
                                        <p:tgtEl>
                                          <p:spTgt spid="972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93"/>
                                        </p:tgtEl>
                                        <p:attrNameLst>
                                          <p:attrName>style.visibility</p:attrName>
                                        </p:attrNameLst>
                                      </p:cBhvr>
                                      <p:to>
                                        <p:strVal val="visible"/>
                                      </p:to>
                                    </p:set>
                                    <p:anim calcmode="lin" valueType="num">
                                      <p:cBhvr additive="base">
                                        <p:cTn id="12" dur="500" fill="hold"/>
                                        <p:tgtEl>
                                          <p:spTgt spid="93"/>
                                        </p:tgtEl>
                                        <p:attrNameLst>
                                          <p:attrName>ppt_x</p:attrName>
                                        </p:attrNameLst>
                                      </p:cBhvr>
                                      <p:tavLst>
                                        <p:tav tm="0">
                                          <p:val>
                                            <p:strVal val="0-#ppt_w/2"/>
                                          </p:val>
                                        </p:tav>
                                        <p:tav tm="100000">
                                          <p:val>
                                            <p:strVal val="#ppt_x"/>
                                          </p:val>
                                        </p:tav>
                                      </p:tavLst>
                                    </p:anim>
                                    <p:anim calcmode="lin" valueType="num">
                                      <p:cBhvr additive="base">
                                        <p:cTn id="13" dur="500" fill="hold"/>
                                        <p:tgtEl>
                                          <p:spTgt spid="93"/>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97285"/>
                                        </p:tgtEl>
                                        <p:attrNameLst>
                                          <p:attrName>style.visibility</p:attrName>
                                        </p:attrNameLst>
                                      </p:cBhvr>
                                      <p:to>
                                        <p:strVal val="visible"/>
                                      </p:to>
                                    </p:set>
                                    <p:animEffect transition="in" filter="wipe(left)">
                                      <p:cBhvr>
                                        <p:cTn id="18" dur="500"/>
                                        <p:tgtEl>
                                          <p:spTgt spid="9728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97286"/>
                                        </p:tgtEl>
                                        <p:attrNameLst>
                                          <p:attrName>style.visibility</p:attrName>
                                        </p:attrNameLst>
                                      </p:cBhvr>
                                      <p:to>
                                        <p:strVal val="visible"/>
                                      </p:to>
                                    </p:set>
                                    <p:animEffect transition="in" filter="wipe(left)">
                                      <p:cBhvr>
                                        <p:cTn id="23" dur="500"/>
                                        <p:tgtEl>
                                          <p:spTgt spid="972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autoUpdateAnimBg="0"/>
      <p:bldP spid="97285" grpId="0" autoUpdateAnimBg="0"/>
      <p:bldP spid="97286" grpId="0" autoUpdateAnimBg="0"/>
      <p:bldP spid="93"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600200" y="76200"/>
            <a:ext cx="6003925" cy="1114425"/>
          </a:xfrm>
        </p:spPr>
        <p:txBody>
          <a:bodyPr/>
          <a:lstStyle/>
          <a:p>
            <a:pPr eaLnBrk="1" hangingPunct="1"/>
            <a:r>
              <a:rPr lang="en-US" smtClean="0">
                <a:solidFill>
                  <a:schemeClr val="tx2"/>
                </a:solidFill>
              </a:rPr>
              <a:t>Loop Rule Practice</a:t>
            </a:r>
          </a:p>
        </p:txBody>
      </p:sp>
      <p:sp>
        <p:nvSpPr>
          <p:cNvPr id="11267" name="Line 4"/>
          <p:cNvSpPr>
            <a:spLocks noChangeShapeType="1"/>
          </p:cNvSpPr>
          <p:nvPr/>
        </p:nvSpPr>
        <p:spPr bwMode="auto">
          <a:xfrm flipV="1">
            <a:off x="6032500" y="1481138"/>
            <a:ext cx="0" cy="14493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1268" name="Group 5"/>
          <p:cNvGrpSpPr>
            <a:grpSpLocks/>
          </p:cNvGrpSpPr>
          <p:nvPr/>
        </p:nvGrpSpPr>
        <p:grpSpPr bwMode="auto">
          <a:xfrm>
            <a:off x="5778500" y="2138363"/>
            <a:ext cx="508000" cy="134937"/>
            <a:chOff x="1060" y="360"/>
            <a:chExt cx="284" cy="76"/>
          </a:xfrm>
        </p:grpSpPr>
        <p:sp>
          <p:nvSpPr>
            <p:cNvPr id="11292" name="Rectangle 6"/>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1293" name="Line 7"/>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Line 8"/>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 name="Line 9"/>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96" name="Line 10"/>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1269" name="Line 11"/>
          <p:cNvSpPr>
            <a:spLocks noChangeShapeType="1"/>
          </p:cNvSpPr>
          <p:nvPr/>
        </p:nvSpPr>
        <p:spPr bwMode="auto">
          <a:xfrm>
            <a:off x="6018213" y="1492250"/>
            <a:ext cx="27813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 name="Group 12"/>
          <p:cNvGrpSpPr>
            <a:grpSpLocks/>
          </p:cNvGrpSpPr>
          <p:nvPr/>
        </p:nvGrpSpPr>
        <p:grpSpPr bwMode="auto">
          <a:xfrm>
            <a:off x="6616700" y="1414463"/>
            <a:ext cx="450850" cy="182562"/>
            <a:chOff x="1536" y="336"/>
            <a:chExt cx="332" cy="102"/>
          </a:xfrm>
          <a:solidFill>
            <a:schemeClr val="bg1">
              <a:lumMod val="75000"/>
            </a:schemeClr>
          </a:solidFill>
        </p:grpSpPr>
        <p:sp>
          <p:nvSpPr>
            <p:cNvPr id="11294" name="Rectangle 13"/>
            <p:cNvSpPr>
              <a:spLocks noChangeArrowheads="1"/>
            </p:cNvSpPr>
            <p:nvPr/>
          </p:nvSpPr>
          <p:spPr bwMode="auto">
            <a:xfrm>
              <a:off x="1540" y="336"/>
              <a:ext cx="326" cy="102"/>
            </a:xfrm>
            <a:prstGeom prst="rect">
              <a:avLst/>
            </a:prstGeom>
            <a:grpFill/>
            <a:ln w="9525">
              <a:noFill/>
              <a:miter lim="800000"/>
              <a:headEnd/>
              <a:tailEnd/>
            </a:ln>
          </p:spPr>
          <p:txBody>
            <a:bodyPr wrap="none" anchor="ctr"/>
            <a:lstStyle/>
            <a:p>
              <a:pPr>
                <a:defRPr/>
              </a:pPr>
              <a:endParaRPr lang="en-US">
                <a:latin typeface="Calibri" pitchFamily="34" charset="0"/>
              </a:endParaRPr>
            </a:p>
          </p:txBody>
        </p:sp>
        <p:sp useBgFill="1">
          <p:nvSpPr>
            <p:cNvPr id="11295" name="Freeform 14"/>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grpFill/>
            <a:ln w="19050">
              <a:solidFill>
                <a:schemeClr val="tx1"/>
              </a:solidFill>
              <a:round/>
              <a:headEnd/>
              <a:tailEnd/>
            </a:ln>
          </p:spPr>
          <p:txBody>
            <a:bodyPr wrap="none" anchor="ctr"/>
            <a:lstStyle/>
            <a:p>
              <a:pPr>
                <a:defRPr/>
              </a:pPr>
              <a:endParaRPr lang="en-US"/>
            </a:p>
          </p:txBody>
        </p:sp>
      </p:grpSp>
      <p:sp>
        <p:nvSpPr>
          <p:cNvPr id="11271" name="Line 15"/>
          <p:cNvSpPr>
            <a:spLocks noChangeShapeType="1"/>
          </p:cNvSpPr>
          <p:nvPr/>
        </p:nvSpPr>
        <p:spPr bwMode="auto">
          <a:xfrm>
            <a:off x="6018213" y="2927350"/>
            <a:ext cx="27813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1272" name="Line 16"/>
          <p:cNvSpPr>
            <a:spLocks noChangeShapeType="1"/>
          </p:cNvSpPr>
          <p:nvPr/>
        </p:nvSpPr>
        <p:spPr bwMode="auto">
          <a:xfrm flipV="1">
            <a:off x="8805863" y="1492250"/>
            <a:ext cx="0" cy="14493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1273" name="Line 17"/>
          <p:cNvSpPr>
            <a:spLocks noChangeShapeType="1"/>
          </p:cNvSpPr>
          <p:nvPr/>
        </p:nvSpPr>
        <p:spPr bwMode="auto">
          <a:xfrm flipH="1">
            <a:off x="7669213" y="1492250"/>
            <a:ext cx="255587"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wrap="none"/>
          <a:lstStyle/>
          <a:p>
            <a:endParaRPr lang="en-US"/>
          </a:p>
        </p:txBody>
      </p:sp>
      <p:sp>
        <p:nvSpPr>
          <p:cNvPr id="11274" name="Text Box 18"/>
          <p:cNvSpPr txBox="1">
            <a:spLocks noChangeArrowheads="1"/>
          </p:cNvSpPr>
          <p:nvPr/>
        </p:nvSpPr>
        <p:spPr bwMode="auto">
          <a:xfrm>
            <a:off x="6442075" y="1116013"/>
            <a:ext cx="8382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1</a:t>
            </a:r>
            <a:r>
              <a:rPr lang="en-US" sz="1600">
                <a:latin typeface="Times New Roman" pitchFamily="18" charset="0"/>
              </a:rPr>
              <a:t>=5 </a:t>
            </a:r>
            <a:r>
              <a:rPr lang="en-US" sz="1600">
                <a:latin typeface="Symbol" pitchFamily="18" charset="2"/>
              </a:rPr>
              <a:t>W</a:t>
            </a:r>
          </a:p>
        </p:txBody>
      </p:sp>
      <p:sp>
        <p:nvSpPr>
          <p:cNvPr id="11275" name="Text Box 19"/>
          <p:cNvSpPr txBox="1">
            <a:spLocks noChangeArrowheads="1"/>
          </p:cNvSpPr>
          <p:nvPr/>
        </p:nvSpPr>
        <p:spPr bwMode="auto">
          <a:xfrm>
            <a:off x="7620000" y="1133475"/>
            <a:ext cx="27463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p>
        </p:txBody>
      </p:sp>
      <p:grpSp>
        <p:nvGrpSpPr>
          <p:cNvPr id="11276" name="Group 25"/>
          <p:cNvGrpSpPr>
            <a:grpSpLocks/>
          </p:cNvGrpSpPr>
          <p:nvPr/>
        </p:nvGrpSpPr>
        <p:grpSpPr bwMode="auto">
          <a:xfrm rot="5400000" flipH="1">
            <a:off x="8273256" y="2842419"/>
            <a:ext cx="506413" cy="136525"/>
            <a:chOff x="1060" y="360"/>
            <a:chExt cx="284" cy="76"/>
          </a:xfrm>
        </p:grpSpPr>
        <p:sp>
          <p:nvSpPr>
            <p:cNvPr id="6" name="Rectangle 26"/>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7" name="Line 27"/>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9" name="Line 28"/>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90" name="Line 29"/>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91" name="Line 30"/>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1277" name="Text Box 31"/>
          <p:cNvSpPr txBox="1">
            <a:spLocks noChangeArrowheads="1"/>
          </p:cNvSpPr>
          <p:nvPr/>
        </p:nvSpPr>
        <p:spPr bwMode="auto">
          <a:xfrm>
            <a:off x="4953000" y="1905000"/>
            <a:ext cx="11430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atin typeface="Symbol" pitchFamily="18" charset="2"/>
              </a:rPr>
              <a:t>e</a:t>
            </a:r>
            <a:r>
              <a:rPr lang="en-US" sz="1600" baseline="-25000">
                <a:latin typeface="Times New Roman" pitchFamily="18" charset="0"/>
              </a:rPr>
              <a:t>1</a:t>
            </a:r>
            <a:r>
              <a:rPr lang="en-US" sz="1600">
                <a:latin typeface="Times New Roman" pitchFamily="18" charset="0"/>
              </a:rPr>
              <a:t>= 50V</a:t>
            </a:r>
          </a:p>
        </p:txBody>
      </p:sp>
      <p:grpSp>
        <p:nvGrpSpPr>
          <p:cNvPr id="5" name="Group 32"/>
          <p:cNvGrpSpPr>
            <a:grpSpLocks/>
          </p:cNvGrpSpPr>
          <p:nvPr/>
        </p:nvGrpSpPr>
        <p:grpSpPr bwMode="auto">
          <a:xfrm>
            <a:off x="6781800" y="2833688"/>
            <a:ext cx="450850" cy="182562"/>
            <a:chOff x="1536" y="336"/>
            <a:chExt cx="332" cy="102"/>
          </a:xfrm>
          <a:solidFill>
            <a:schemeClr val="bg1">
              <a:lumMod val="75000"/>
            </a:schemeClr>
          </a:solidFill>
        </p:grpSpPr>
        <p:sp>
          <p:nvSpPr>
            <p:cNvPr id="11287" name="Rectangle 33"/>
            <p:cNvSpPr>
              <a:spLocks noChangeArrowheads="1"/>
            </p:cNvSpPr>
            <p:nvPr/>
          </p:nvSpPr>
          <p:spPr bwMode="auto">
            <a:xfrm>
              <a:off x="1540" y="336"/>
              <a:ext cx="326" cy="102"/>
            </a:xfrm>
            <a:prstGeom prst="rect">
              <a:avLst/>
            </a:prstGeom>
            <a:grpFill/>
            <a:ln w="9525">
              <a:noFill/>
              <a:miter lim="800000"/>
              <a:headEnd/>
              <a:tailEnd/>
            </a:ln>
          </p:spPr>
          <p:txBody>
            <a:bodyPr wrap="none" anchor="ctr"/>
            <a:lstStyle/>
            <a:p>
              <a:pPr>
                <a:defRPr/>
              </a:pPr>
              <a:endParaRPr lang="en-US">
                <a:latin typeface="Calibri" pitchFamily="34" charset="0"/>
              </a:endParaRPr>
            </a:p>
          </p:txBody>
        </p:sp>
        <p:sp>
          <p:nvSpPr>
            <p:cNvPr id="11288" name="Freeform 34"/>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grpFill/>
            <a:ln w="19050">
              <a:solidFill>
                <a:schemeClr val="tx1"/>
              </a:solidFill>
              <a:round/>
              <a:headEnd/>
              <a:tailEnd/>
            </a:ln>
          </p:spPr>
          <p:txBody>
            <a:bodyPr wrap="none" anchor="ctr"/>
            <a:lstStyle/>
            <a:p>
              <a:pPr>
                <a:defRPr/>
              </a:pPr>
              <a:endParaRPr lang="en-US"/>
            </a:p>
          </p:txBody>
        </p:sp>
      </p:grpSp>
      <p:sp>
        <p:nvSpPr>
          <p:cNvPr id="11279" name="Text Box 39"/>
          <p:cNvSpPr txBox="1">
            <a:spLocks noChangeArrowheads="1"/>
          </p:cNvSpPr>
          <p:nvPr/>
        </p:nvSpPr>
        <p:spPr bwMode="auto">
          <a:xfrm>
            <a:off x="6629400" y="2962275"/>
            <a:ext cx="9906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2</a:t>
            </a:r>
            <a:r>
              <a:rPr lang="en-US" sz="1600">
                <a:latin typeface="Times New Roman" pitchFamily="18" charset="0"/>
              </a:rPr>
              <a:t>=15 </a:t>
            </a:r>
            <a:r>
              <a:rPr lang="en-US" sz="1600">
                <a:latin typeface="Symbol" pitchFamily="18" charset="2"/>
              </a:rPr>
              <a:t>W</a:t>
            </a:r>
          </a:p>
        </p:txBody>
      </p:sp>
      <p:sp>
        <p:nvSpPr>
          <p:cNvPr id="11280" name="Text Box 40"/>
          <p:cNvSpPr txBox="1">
            <a:spLocks noChangeArrowheads="1"/>
          </p:cNvSpPr>
          <p:nvPr/>
        </p:nvSpPr>
        <p:spPr bwMode="auto">
          <a:xfrm>
            <a:off x="8077200" y="3048000"/>
            <a:ext cx="11430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atin typeface="Symbol" pitchFamily="18" charset="2"/>
              </a:rPr>
              <a:t>e</a:t>
            </a:r>
            <a:r>
              <a:rPr lang="en-US" sz="1600" baseline="-25000">
                <a:latin typeface="Times New Roman" pitchFamily="18" charset="0"/>
              </a:rPr>
              <a:t>2</a:t>
            </a:r>
            <a:r>
              <a:rPr lang="en-US" sz="1600">
                <a:latin typeface="Times New Roman" pitchFamily="18" charset="0"/>
              </a:rPr>
              <a:t>= 10V</a:t>
            </a:r>
          </a:p>
        </p:txBody>
      </p:sp>
      <p:sp>
        <p:nvSpPr>
          <p:cNvPr id="11281" name="Oval 41"/>
          <p:cNvSpPr>
            <a:spLocks noChangeArrowheads="1"/>
          </p:cNvSpPr>
          <p:nvPr/>
        </p:nvSpPr>
        <p:spPr bwMode="auto">
          <a:xfrm>
            <a:off x="5973763" y="2868613"/>
            <a:ext cx="76200" cy="762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282" name="Oval 42"/>
          <p:cNvSpPr>
            <a:spLocks noChangeArrowheads="1"/>
          </p:cNvSpPr>
          <p:nvPr/>
        </p:nvSpPr>
        <p:spPr bwMode="auto">
          <a:xfrm>
            <a:off x="8743950" y="1462088"/>
            <a:ext cx="76200" cy="762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283" name="Text Box 43"/>
          <p:cNvSpPr txBox="1">
            <a:spLocks noChangeArrowheads="1"/>
          </p:cNvSpPr>
          <p:nvPr/>
        </p:nvSpPr>
        <p:spPr bwMode="auto">
          <a:xfrm>
            <a:off x="5621338" y="265906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A</a:t>
            </a:r>
          </a:p>
        </p:txBody>
      </p:sp>
      <p:sp>
        <p:nvSpPr>
          <p:cNvPr id="11284" name="Text Box 44"/>
          <p:cNvSpPr txBox="1">
            <a:spLocks noChangeArrowheads="1"/>
          </p:cNvSpPr>
          <p:nvPr/>
        </p:nvSpPr>
        <p:spPr bwMode="auto">
          <a:xfrm>
            <a:off x="8534400" y="105727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B</a:t>
            </a:r>
          </a:p>
        </p:txBody>
      </p:sp>
      <p:sp>
        <p:nvSpPr>
          <p:cNvPr id="11285" name="Text Box 52"/>
          <p:cNvSpPr txBox="1">
            <a:spLocks noChangeArrowheads="1"/>
          </p:cNvSpPr>
          <p:nvPr/>
        </p:nvSpPr>
        <p:spPr bwMode="auto">
          <a:xfrm>
            <a:off x="381000" y="1295400"/>
            <a:ext cx="41910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514350" indent="-51435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sz="2800">
                <a:latin typeface="Times New Roman" pitchFamily="18" charset="0"/>
              </a:rPr>
              <a:t>Find I:</a:t>
            </a:r>
          </a:p>
        </p:txBody>
      </p:sp>
      <p:sp>
        <p:nvSpPr>
          <p:cNvPr id="11286" name="WordArt 105"/>
          <p:cNvSpPr>
            <a:spLocks noChangeArrowheads="1" noChangeShapeType="1"/>
          </p:cNvSpPr>
          <p:nvPr/>
        </p:nvSpPr>
        <p:spPr bwMode="auto">
          <a:xfrm>
            <a:off x="228600" y="152400"/>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00200" y="76200"/>
            <a:ext cx="6003925" cy="1114425"/>
          </a:xfrm>
        </p:spPr>
        <p:txBody>
          <a:bodyPr/>
          <a:lstStyle/>
          <a:p>
            <a:pPr eaLnBrk="1" hangingPunct="1"/>
            <a:r>
              <a:rPr lang="en-US" smtClean="0">
                <a:solidFill>
                  <a:schemeClr val="tx2"/>
                </a:solidFill>
              </a:rPr>
              <a:t>Loop Rule Practice</a:t>
            </a:r>
          </a:p>
        </p:txBody>
      </p:sp>
      <p:sp>
        <p:nvSpPr>
          <p:cNvPr id="12291" name="Line 3"/>
          <p:cNvSpPr>
            <a:spLocks noChangeShapeType="1"/>
          </p:cNvSpPr>
          <p:nvPr/>
        </p:nvSpPr>
        <p:spPr bwMode="auto">
          <a:xfrm flipV="1">
            <a:off x="6032500" y="1481138"/>
            <a:ext cx="0" cy="14493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2292" name="Group 4"/>
          <p:cNvGrpSpPr>
            <a:grpSpLocks/>
          </p:cNvGrpSpPr>
          <p:nvPr/>
        </p:nvGrpSpPr>
        <p:grpSpPr bwMode="auto">
          <a:xfrm>
            <a:off x="5778500" y="2138363"/>
            <a:ext cx="508000" cy="134937"/>
            <a:chOff x="1060" y="360"/>
            <a:chExt cx="284" cy="76"/>
          </a:xfrm>
        </p:grpSpPr>
        <p:sp>
          <p:nvSpPr>
            <p:cNvPr id="12323" name="Rectangle 5"/>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2324" name="Line 6"/>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25" name="Line 7"/>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26" name="Line 8"/>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27" name="Line 9"/>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2293" name="Line 10"/>
          <p:cNvSpPr>
            <a:spLocks noChangeShapeType="1"/>
          </p:cNvSpPr>
          <p:nvPr/>
        </p:nvSpPr>
        <p:spPr bwMode="auto">
          <a:xfrm>
            <a:off x="6018213" y="1492250"/>
            <a:ext cx="27813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12294" name="Group 11"/>
          <p:cNvGrpSpPr>
            <a:grpSpLocks/>
          </p:cNvGrpSpPr>
          <p:nvPr/>
        </p:nvGrpSpPr>
        <p:grpSpPr bwMode="auto">
          <a:xfrm>
            <a:off x="6616700" y="1414463"/>
            <a:ext cx="450850" cy="182562"/>
            <a:chOff x="1536" y="336"/>
            <a:chExt cx="332" cy="102"/>
          </a:xfrm>
        </p:grpSpPr>
        <p:sp>
          <p:nvSpPr>
            <p:cNvPr id="12321" name="Rectangle 12"/>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2322" name="Freeform 13"/>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2295" name="Line 14"/>
          <p:cNvSpPr>
            <a:spLocks noChangeShapeType="1"/>
          </p:cNvSpPr>
          <p:nvPr/>
        </p:nvSpPr>
        <p:spPr bwMode="auto">
          <a:xfrm>
            <a:off x="6018213" y="2927350"/>
            <a:ext cx="27813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2296" name="Line 15"/>
          <p:cNvSpPr>
            <a:spLocks noChangeShapeType="1"/>
          </p:cNvSpPr>
          <p:nvPr/>
        </p:nvSpPr>
        <p:spPr bwMode="auto">
          <a:xfrm flipV="1">
            <a:off x="8805863" y="1492250"/>
            <a:ext cx="0" cy="14493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2297" name="Line 16"/>
          <p:cNvSpPr>
            <a:spLocks noChangeShapeType="1"/>
          </p:cNvSpPr>
          <p:nvPr/>
        </p:nvSpPr>
        <p:spPr bwMode="auto">
          <a:xfrm flipH="1">
            <a:off x="7669213" y="1492250"/>
            <a:ext cx="255587"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wrap="none"/>
          <a:lstStyle/>
          <a:p>
            <a:endParaRPr lang="en-US"/>
          </a:p>
        </p:txBody>
      </p:sp>
      <p:sp>
        <p:nvSpPr>
          <p:cNvPr id="12298" name="Text Box 17"/>
          <p:cNvSpPr txBox="1">
            <a:spLocks noChangeArrowheads="1"/>
          </p:cNvSpPr>
          <p:nvPr/>
        </p:nvSpPr>
        <p:spPr bwMode="auto">
          <a:xfrm>
            <a:off x="6442075" y="1116013"/>
            <a:ext cx="8382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1</a:t>
            </a:r>
            <a:r>
              <a:rPr lang="en-US" sz="1600">
                <a:latin typeface="Times New Roman" pitchFamily="18" charset="0"/>
              </a:rPr>
              <a:t>=5 </a:t>
            </a:r>
            <a:r>
              <a:rPr lang="en-US" sz="1600">
                <a:latin typeface="Symbol" pitchFamily="18" charset="2"/>
              </a:rPr>
              <a:t>W</a:t>
            </a:r>
          </a:p>
        </p:txBody>
      </p:sp>
      <p:sp>
        <p:nvSpPr>
          <p:cNvPr id="12299" name="Text Box 18"/>
          <p:cNvSpPr txBox="1">
            <a:spLocks noChangeArrowheads="1"/>
          </p:cNvSpPr>
          <p:nvPr/>
        </p:nvSpPr>
        <p:spPr bwMode="auto">
          <a:xfrm>
            <a:off x="7620000" y="1133475"/>
            <a:ext cx="27463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p>
        </p:txBody>
      </p:sp>
      <p:sp>
        <p:nvSpPr>
          <p:cNvPr id="117779" name="Text Box 19"/>
          <p:cNvSpPr txBox="1">
            <a:spLocks noChangeArrowheads="1"/>
          </p:cNvSpPr>
          <p:nvPr/>
        </p:nvSpPr>
        <p:spPr bwMode="auto">
          <a:xfrm>
            <a:off x="914400" y="3733800"/>
            <a:ext cx="3810000"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10000"/>
              </a:spcBef>
            </a:pPr>
            <a:r>
              <a:rPr lang="en-US" b="1">
                <a:solidFill>
                  <a:schemeClr val="tx2"/>
                </a:solidFill>
                <a:latin typeface="Times New Roman" pitchFamily="18" charset="0"/>
              </a:rPr>
              <a:t>+</a:t>
            </a:r>
            <a:r>
              <a:rPr lang="en-US" sz="3200" b="1">
                <a:solidFill>
                  <a:schemeClr val="tx2"/>
                </a:solidFill>
                <a:latin typeface="Symbol" pitchFamily="18" charset="2"/>
              </a:rPr>
              <a:t>e</a:t>
            </a:r>
            <a:r>
              <a:rPr lang="en-US" b="1" baseline="-25000">
                <a:solidFill>
                  <a:schemeClr val="tx2"/>
                </a:solidFill>
              </a:rPr>
              <a:t>1 </a:t>
            </a:r>
            <a:r>
              <a:rPr lang="en-US" b="1">
                <a:solidFill>
                  <a:schemeClr val="tx2"/>
                </a:solidFill>
                <a:latin typeface="Times New Roman" pitchFamily="18" charset="0"/>
              </a:rPr>
              <a:t>- IR</a:t>
            </a:r>
            <a:r>
              <a:rPr lang="en-US" b="1" baseline="-25000">
                <a:solidFill>
                  <a:schemeClr val="tx2"/>
                </a:solidFill>
                <a:latin typeface="Times New Roman" pitchFamily="18" charset="0"/>
              </a:rPr>
              <a:t>1</a:t>
            </a:r>
            <a:r>
              <a:rPr lang="en-US" b="1">
                <a:solidFill>
                  <a:schemeClr val="tx2"/>
                </a:solidFill>
                <a:latin typeface="Times New Roman" pitchFamily="18" charset="0"/>
              </a:rPr>
              <a:t> -</a:t>
            </a:r>
            <a:r>
              <a:rPr lang="en-US" b="1">
                <a:solidFill>
                  <a:schemeClr val="tx2"/>
                </a:solidFill>
              </a:rPr>
              <a:t> </a:t>
            </a:r>
            <a:r>
              <a:rPr lang="en-US" sz="3200" b="1">
                <a:solidFill>
                  <a:schemeClr val="tx2"/>
                </a:solidFill>
                <a:latin typeface="Symbol" pitchFamily="18" charset="2"/>
              </a:rPr>
              <a:t>e</a:t>
            </a:r>
            <a:r>
              <a:rPr lang="en-US" b="1" baseline="-25000">
                <a:solidFill>
                  <a:schemeClr val="tx2"/>
                </a:solidFill>
              </a:rPr>
              <a:t>2</a:t>
            </a:r>
            <a:r>
              <a:rPr lang="en-US" b="1" baseline="-25000">
                <a:solidFill>
                  <a:schemeClr val="tx2"/>
                </a:solidFill>
                <a:latin typeface="Times New Roman" pitchFamily="18" charset="0"/>
              </a:rPr>
              <a:t> </a:t>
            </a:r>
            <a:r>
              <a:rPr lang="en-US" b="1">
                <a:solidFill>
                  <a:schemeClr val="tx2"/>
                </a:solidFill>
                <a:latin typeface="Times New Roman" pitchFamily="18" charset="0"/>
              </a:rPr>
              <a:t>-</a:t>
            </a:r>
            <a:r>
              <a:rPr lang="en-US" b="1">
                <a:solidFill>
                  <a:schemeClr val="tx2"/>
                </a:solidFill>
              </a:rPr>
              <a:t> </a:t>
            </a:r>
            <a:r>
              <a:rPr lang="en-US" b="1">
                <a:solidFill>
                  <a:schemeClr val="tx2"/>
                </a:solidFill>
                <a:latin typeface="Times New Roman" pitchFamily="18" charset="0"/>
              </a:rPr>
              <a:t>IR</a:t>
            </a:r>
            <a:r>
              <a:rPr lang="en-US" b="1" baseline="-25000">
                <a:solidFill>
                  <a:schemeClr val="tx2"/>
                </a:solidFill>
                <a:latin typeface="Times New Roman" pitchFamily="18" charset="0"/>
              </a:rPr>
              <a:t>2 </a:t>
            </a:r>
            <a:r>
              <a:rPr lang="en-US" b="1">
                <a:solidFill>
                  <a:schemeClr val="tx2"/>
                </a:solidFill>
                <a:latin typeface="Times New Roman" pitchFamily="18" charset="0"/>
              </a:rPr>
              <a:t>= 0</a:t>
            </a:r>
          </a:p>
          <a:p>
            <a:pPr eaLnBrk="1" hangingPunct="1">
              <a:lnSpc>
                <a:spcPct val="90000"/>
              </a:lnSpc>
              <a:spcBef>
                <a:spcPct val="10000"/>
              </a:spcBef>
            </a:pPr>
            <a:r>
              <a:rPr lang="en-US" b="1">
                <a:solidFill>
                  <a:schemeClr val="tx2"/>
                </a:solidFill>
                <a:latin typeface="Times New Roman" pitchFamily="18" charset="0"/>
              </a:rPr>
              <a:t>+50 - 5 I - 10 - 15 I = 0</a:t>
            </a:r>
          </a:p>
          <a:p>
            <a:pPr eaLnBrk="1" hangingPunct="1">
              <a:lnSpc>
                <a:spcPct val="90000"/>
              </a:lnSpc>
              <a:spcBef>
                <a:spcPct val="10000"/>
              </a:spcBef>
            </a:pPr>
            <a:r>
              <a:rPr lang="en-US" b="1">
                <a:solidFill>
                  <a:schemeClr val="tx2"/>
                </a:solidFill>
                <a:latin typeface="Times New Roman" pitchFamily="18" charset="0"/>
              </a:rPr>
              <a:t>I = +2 Amps </a:t>
            </a:r>
          </a:p>
        </p:txBody>
      </p:sp>
      <p:grpSp>
        <p:nvGrpSpPr>
          <p:cNvPr id="12301" name="Group 20"/>
          <p:cNvGrpSpPr>
            <a:grpSpLocks/>
          </p:cNvGrpSpPr>
          <p:nvPr/>
        </p:nvGrpSpPr>
        <p:grpSpPr bwMode="auto">
          <a:xfrm rot="5400000" flipH="1">
            <a:off x="8273256" y="2842419"/>
            <a:ext cx="506413" cy="136525"/>
            <a:chOff x="1060" y="360"/>
            <a:chExt cx="284" cy="76"/>
          </a:xfrm>
        </p:grpSpPr>
        <p:sp>
          <p:nvSpPr>
            <p:cNvPr id="12316" name="Rectangle 21"/>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2317" name="Line 22"/>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18" name="Line 23"/>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19" name="Line 24"/>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20" name="Line 25"/>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2302" name="Text Box 26"/>
          <p:cNvSpPr txBox="1">
            <a:spLocks noChangeArrowheads="1"/>
          </p:cNvSpPr>
          <p:nvPr/>
        </p:nvSpPr>
        <p:spPr bwMode="auto">
          <a:xfrm>
            <a:off x="4953000" y="1905000"/>
            <a:ext cx="11430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atin typeface="Symbol" pitchFamily="18" charset="2"/>
              </a:rPr>
              <a:t>e</a:t>
            </a:r>
            <a:r>
              <a:rPr lang="en-US" sz="1600" baseline="-25000">
                <a:latin typeface="Times New Roman" pitchFamily="18" charset="0"/>
              </a:rPr>
              <a:t>1</a:t>
            </a:r>
            <a:r>
              <a:rPr lang="en-US" sz="1600">
                <a:latin typeface="Times New Roman" pitchFamily="18" charset="0"/>
              </a:rPr>
              <a:t>= 50V</a:t>
            </a:r>
          </a:p>
        </p:txBody>
      </p:sp>
      <p:grpSp>
        <p:nvGrpSpPr>
          <p:cNvPr id="12303" name="Group 27"/>
          <p:cNvGrpSpPr>
            <a:grpSpLocks/>
          </p:cNvGrpSpPr>
          <p:nvPr/>
        </p:nvGrpSpPr>
        <p:grpSpPr bwMode="auto">
          <a:xfrm>
            <a:off x="6781800" y="2833688"/>
            <a:ext cx="450850" cy="182562"/>
            <a:chOff x="1536" y="336"/>
            <a:chExt cx="332" cy="102"/>
          </a:xfrm>
        </p:grpSpPr>
        <p:sp>
          <p:nvSpPr>
            <p:cNvPr id="12314" name="Rectangle 28"/>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2315" name="Freeform 29"/>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2304" name="Text Box 39"/>
          <p:cNvSpPr txBox="1">
            <a:spLocks noChangeArrowheads="1"/>
          </p:cNvSpPr>
          <p:nvPr/>
        </p:nvSpPr>
        <p:spPr bwMode="auto">
          <a:xfrm>
            <a:off x="6629400" y="2962275"/>
            <a:ext cx="9906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2</a:t>
            </a:r>
            <a:r>
              <a:rPr lang="en-US" sz="1600">
                <a:latin typeface="Times New Roman" pitchFamily="18" charset="0"/>
              </a:rPr>
              <a:t>=15 </a:t>
            </a:r>
            <a:r>
              <a:rPr lang="en-US" sz="1600">
                <a:latin typeface="Symbol" pitchFamily="18" charset="2"/>
              </a:rPr>
              <a:t>W</a:t>
            </a:r>
          </a:p>
        </p:txBody>
      </p:sp>
      <p:sp>
        <p:nvSpPr>
          <p:cNvPr id="12305" name="Text Box 40"/>
          <p:cNvSpPr txBox="1">
            <a:spLocks noChangeArrowheads="1"/>
          </p:cNvSpPr>
          <p:nvPr/>
        </p:nvSpPr>
        <p:spPr bwMode="auto">
          <a:xfrm>
            <a:off x="8077200" y="3048000"/>
            <a:ext cx="11430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atin typeface="Symbol" pitchFamily="18" charset="2"/>
              </a:rPr>
              <a:t>e</a:t>
            </a:r>
            <a:r>
              <a:rPr lang="en-US" sz="1600" baseline="-25000">
                <a:latin typeface="Times New Roman" pitchFamily="18" charset="0"/>
              </a:rPr>
              <a:t>2</a:t>
            </a:r>
            <a:r>
              <a:rPr lang="en-US" sz="1600">
                <a:latin typeface="Times New Roman" pitchFamily="18" charset="0"/>
              </a:rPr>
              <a:t>= 10V</a:t>
            </a:r>
          </a:p>
        </p:txBody>
      </p:sp>
      <p:sp>
        <p:nvSpPr>
          <p:cNvPr id="12306" name="Oval 41"/>
          <p:cNvSpPr>
            <a:spLocks noChangeArrowheads="1"/>
          </p:cNvSpPr>
          <p:nvPr/>
        </p:nvSpPr>
        <p:spPr bwMode="auto">
          <a:xfrm>
            <a:off x="5973763" y="2868613"/>
            <a:ext cx="76200" cy="762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307" name="Oval 42"/>
          <p:cNvSpPr>
            <a:spLocks noChangeArrowheads="1"/>
          </p:cNvSpPr>
          <p:nvPr/>
        </p:nvSpPr>
        <p:spPr bwMode="auto">
          <a:xfrm>
            <a:off x="8743950" y="1462088"/>
            <a:ext cx="76200" cy="762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308" name="Text Box 43"/>
          <p:cNvSpPr txBox="1">
            <a:spLocks noChangeArrowheads="1"/>
          </p:cNvSpPr>
          <p:nvPr/>
        </p:nvSpPr>
        <p:spPr bwMode="auto">
          <a:xfrm>
            <a:off x="5621338" y="265906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A</a:t>
            </a:r>
          </a:p>
        </p:txBody>
      </p:sp>
      <p:sp>
        <p:nvSpPr>
          <p:cNvPr id="12309" name="Text Box 44"/>
          <p:cNvSpPr txBox="1">
            <a:spLocks noChangeArrowheads="1"/>
          </p:cNvSpPr>
          <p:nvPr/>
        </p:nvSpPr>
        <p:spPr bwMode="auto">
          <a:xfrm>
            <a:off x="8534400" y="105727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B</a:t>
            </a:r>
          </a:p>
        </p:txBody>
      </p:sp>
      <p:sp>
        <p:nvSpPr>
          <p:cNvPr id="12310" name="Text Box 46"/>
          <p:cNvSpPr txBox="1">
            <a:spLocks noChangeArrowheads="1"/>
          </p:cNvSpPr>
          <p:nvPr/>
        </p:nvSpPr>
        <p:spPr bwMode="auto">
          <a:xfrm>
            <a:off x="381000" y="1295400"/>
            <a:ext cx="41910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833" tIns="51417" rIns="102833" bIns="51417">
            <a:spAutoFit/>
          </a:bodyPr>
          <a:lstStyle>
            <a:lvl1pPr marL="514350" indent="-514350"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50000"/>
              </a:spcBef>
            </a:pPr>
            <a:r>
              <a:rPr lang="en-US" sz="2800">
                <a:latin typeface="Times New Roman" pitchFamily="18" charset="0"/>
              </a:rPr>
              <a:t>Find I:</a:t>
            </a:r>
          </a:p>
        </p:txBody>
      </p:sp>
      <p:sp>
        <p:nvSpPr>
          <p:cNvPr id="117807" name="Freeform 47"/>
          <p:cNvSpPr>
            <a:spLocks/>
          </p:cNvSpPr>
          <p:nvPr/>
        </p:nvSpPr>
        <p:spPr bwMode="auto">
          <a:xfrm>
            <a:off x="6248400" y="1666875"/>
            <a:ext cx="2501900" cy="939800"/>
          </a:xfrm>
          <a:custGeom>
            <a:avLst/>
            <a:gdLst>
              <a:gd name="T0" fmla="*/ 2147483647 w 1576"/>
              <a:gd name="T1" fmla="*/ 2147483647 h 704"/>
              <a:gd name="T2" fmla="*/ 2147483647 w 1576"/>
              <a:gd name="T3" fmla="*/ 2147483647 h 704"/>
              <a:gd name="T4" fmla="*/ 2147483647 w 1576"/>
              <a:gd name="T5" fmla="*/ 2147483647 h 704"/>
              <a:gd name="T6" fmla="*/ 2147483647 w 1576"/>
              <a:gd name="T7" fmla="*/ 2147483647 h 704"/>
              <a:gd name="T8" fmla="*/ 2147483647 w 1576"/>
              <a:gd name="T9" fmla="*/ 2147483647 h 704"/>
              <a:gd name="T10" fmla="*/ 2147483647 w 1576"/>
              <a:gd name="T11" fmla="*/ 2147483647 h 704"/>
              <a:gd name="T12" fmla="*/ 2147483647 w 1576"/>
              <a:gd name="T13" fmla="*/ 2147483647 h 704"/>
              <a:gd name="T14" fmla="*/ 2147483647 w 1576"/>
              <a:gd name="T15" fmla="*/ 2147483647 h 704"/>
              <a:gd name="T16" fmla="*/ 2147483647 w 1576"/>
              <a:gd name="T17" fmla="*/ 2147483647 h 704"/>
              <a:gd name="T18" fmla="*/ 2147483647 w 1576"/>
              <a:gd name="T19" fmla="*/ 2147483647 h 7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76"/>
              <a:gd name="T31" fmla="*/ 0 h 704"/>
              <a:gd name="T32" fmla="*/ 1576 w 1576"/>
              <a:gd name="T33" fmla="*/ 704 h 70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76" h="704">
                <a:moveTo>
                  <a:pt x="96" y="592"/>
                </a:moveTo>
                <a:cubicBezTo>
                  <a:pt x="48" y="400"/>
                  <a:pt x="0" y="208"/>
                  <a:pt x="48" y="112"/>
                </a:cubicBezTo>
                <a:cubicBezTo>
                  <a:pt x="96" y="16"/>
                  <a:pt x="224" y="32"/>
                  <a:pt x="384" y="16"/>
                </a:cubicBezTo>
                <a:cubicBezTo>
                  <a:pt x="544" y="0"/>
                  <a:pt x="824" y="0"/>
                  <a:pt x="1008" y="16"/>
                </a:cubicBezTo>
                <a:cubicBezTo>
                  <a:pt x="1192" y="32"/>
                  <a:pt x="1400" y="16"/>
                  <a:pt x="1488" y="112"/>
                </a:cubicBezTo>
                <a:cubicBezTo>
                  <a:pt x="1576" y="208"/>
                  <a:pt x="1568" y="496"/>
                  <a:pt x="1536" y="592"/>
                </a:cubicBezTo>
                <a:cubicBezTo>
                  <a:pt x="1504" y="688"/>
                  <a:pt x="1400" y="672"/>
                  <a:pt x="1296" y="688"/>
                </a:cubicBezTo>
                <a:cubicBezTo>
                  <a:pt x="1192" y="704"/>
                  <a:pt x="1080" y="688"/>
                  <a:pt x="912" y="688"/>
                </a:cubicBezTo>
                <a:cubicBezTo>
                  <a:pt x="744" y="688"/>
                  <a:pt x="400" y="688"/>
                  <a:pt x="288" y="688"/>
                </a:cubicBezTo>
                <a:cubicBezTo>
                  <a:pt x="176" y="688"/>
                  <a:pt x="208" y="688"/>
                  <a:pt x="240" y="688"/>
                </a:cubicBezTo>
              </a:path>
            </a:pathLst>
          </a:custGeom>
          <a:noFill/>
          <a:ln w="19050">
            <a:solidFill>
              <a:schemeClr val="accent2"/>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12" name="WordArt 48"/>
          <p:cNvSpPr>
            <a:spLocks noChangeArrowheads="1" noChangeShapeType="1"/>
          </p:cNvSpPr>
          <p:nvPr/>
        </p:nvSpPr>
        <p:spPr bwMode="auto">
          <a:xfrm>
            <a:off x="228600" y="152400"/>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
        <p:nvSpPr>
          <p:cNvPr id="117810" name="Text Box 50"/>
          <p:cNvSpPr txBox="1">
            <a:spLocks noChangeArrowheads="1"/>
          </p:cNvSpPr>
          <p:nvPr/>
        </p:nvSpPr>
        <p:spPr bwMode="auto">
          <a:xfrm>
            <a:off x="1066800" y="1981200"/>
            <a:ext cx="3200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400">
                <a:solidFill>
                  <a:schemeClr val="accent1"/>
                </a:solidFill>
                <a:latin typeface="Calibri" pitchFamily="34" charset="0"/>
              </a:rPr>
              <a:t>Label currents</a:t>
            </a:r>
          </a:p>
          <a:p>
            <a:pPr eaLnBrk="1" hangingPunct="1"/>
            <a:r>
              <a:rPr lang="en-US" sz="2400">
                <a:solidFill>
                  <a:schemeClr val="accent1"/>
                </a:solidFill>
                <a:latin typeface="Calibri" pitchFamily="34" charset="0"/>
              </a:rPr>
              <a:t>Choose loop</a:t>
            </a:r>
          </a:p>
          <a:p>
            <a:pPr eaLnBrk="1" hangingPunct="1"/>
            <a:r>
              <a:rPr lang="en-US" sz="2400">
                <a:solidFill>
                  <a:schemeClr val="accent1"/>
                </a:solidFill>
                <a:latin typeface="Calibri" pitchFamily="34" charset="0"/>
              </a:rPr>
              <a:t>Write KLR</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7810"/>
                                        </p:tgtEl>
                                        <p:attrNameLst>
                                          <p:attrName>style.visibility</p:attrName>
                                        </p:attrNameLst>
                                      </p:cBhvr>
                                      <p:to>
                                        <p:strVal val="visible"/>
                                      </p:to>
                                    </p:set>
                                    <p:animEffect transition="in" filter="wipe(up)">
                                      <p:cBhvr>
                                        <p:cTn id="7" dur="500"/>
                                        <p:tgtEl>
                                          <p:spTgt spid="1178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7807"/>
                                        </p:tgtEl>
                                        <p:attrNameLst>
                                          <p:attrName>style.visibility</p:attrName>
                                        </p:attrNameLst>
                                      </p:cBhvr>
                                      <p:to>
                                        <p:strVal val="visible"/>
                                      </p:to>
                                    </p:set>
                                    <p:animEffect transition="in" filter="dissolve">
                                      <p:cBhvr>
                                        <p:cTn id="12" dur="500"/>
                                        <p:tgtEl>
                                          <p:spTgt spid="11780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7779">
                                            <p:txEl>
                                              <p:pRg st="0" end="0"/>
                                            </p:txEl>
                                          </p:spTgt>
                                        </p:tgtEl>
                                        <p:attrNameLst>
                                          <p:attrName>style.visibility</p:attrName>
                                        </p:attrNameLst>
                                      </p:cBhvr>
                                      <p:to>
                                        <p:strVal val="visible"/>
                                      </p:to>
                                    </p:set>
                                    <p:animEffect transition="in" filter="wipe(left)">
                                      <p:cBhvr>
                                        <p:cTn id="17" dur="500"/>
                                        <p:tgtEl>
                                          <p:spTgt spid="11777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7779">
                                            <p:txEl>
                                              <p:pRg st="1" end="1"/>
                                            </p:txEl>
                                          </p:spTgt>
                                        </p:tgtEl>
                                        <p:attrNameLst>
                                          <p:attrName>style.visibility</p:attrName>
                                        </p:attrNameLst>
                                      </p:cBhvr>
                                      <p:to>
                                        <p:strVal val="visible"/>
                                      </p:to>
                                    </p:set>
                                    <p:animEffect transition="in" filter="wipe(left)">
                                      <p:cBhvr>
                                        <p:cTn id="22" dur="500"/>
                                        <p:tgtEl>
                                          <p:spTgt spid="117779">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7779">
                                            <p:txEl>
                                              <p:pRg st="2" end="2"/>
                                            </p:txEl>
                                          </p:spTgt>
                                        </p:tgtEl>
                                        <p:attrNameLst>
                                          <p:attrName>style.visibility</p:attrName>
                                        </p:attrNameLst>
                                      </p:cBhvr>
                                      <p:to>
                                        <p:strVal val="visible"/>
                                      </p:to>
                                    </p:set>
                                    <p:animEffect transition="in" filter="wipe(left)">
                                      <p:cBhvr>
                                        <p:cTn id="27" dur="500"/>
                                        <p:tgtEl>
                                          <p:spTgt spid="1177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79" grpId="0" build="p"/>
      <p:bldP spid="117807" grpId="0" animBg="1"/>
      <p:bldP spid="1178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PQuestion"/>
          <p:cNvSpPr>
            <a:spLocks noGrp="1"/>
          </p:cNvSpPr>
          <p:nvPr>
            <p:ph type="title"/>
          </p:nvPr>
        </p:nvSpPr>
        <p:spPr>
          <a:xfrm>
            <a:off x="457200" y="228600"/>
            <a:ext cx="8229600" cy="808038"/>
          </a:xfrm>
        </p:spPr>
        <p:txBody>
          <a:bodyPr/>
          <a:lstStyle/>
          <a:p>
            <a:pPr algn="l" eaLnBrk="1" hangingPunct="1"/>
            <a:r>
              <a:rPr lang="en-US" smtClean="0">
                <a:solidFill>
                  <a:schemeClr val="tx2"/>
                </a:solidFill>
              </a:rPr>
              <a:t>Resistors R</a:t>
            </a:r>
            <a:r>
              <a:rPr lang="en-US" baseline="-25000" smtClean="0">
                <a:solidFill>
                  <a:schemeClr val="tx2"/>
                </a:solidFill>
              </a:rPr>
              <a:t>1</a:t>
            </a:r>
            <a:r>
              <a:rPr lang="en-US" smtClean="0">
                <a:solidFill>
                  <a:schemeClr val="tx2"/>
                </a:solidFill>
              </a:rPr>
              <a:t> and R</a:t>
            </a:r>
            <a:r>
              <a:rPr lang="en-US" baseline="-25000" smtClean="0">
                <a:solidFill>
                  <a:schemeClr val="tx2"/>
                </a:solidFill>
              </a:rPr>
              <a:t>2</a:t>
            </a:r>
            <a:r>
              <a:rPr lang="en-US" smtClean="0">
                <a:solidFill>
                  <a:schemeClr val="tx2"/>
                </a:solidFill>
              </a:rPr>
              <a:t> are</a:t>
            </a:r>
            <a:endParaRPr lang="en-US" smtClean="0"/>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3329837622"/>
              </p:ext>
            </p:extLst>
          </p:nvPr>
        </p:nvGraphicFramePr>
        <p:xfrm>
          <a:off x="5867400" y="3179763"/>
          <a:ext cx="3213100" cy="3614737"/>
        </p:xfrm>
        <a:graphic>
          <a:graphicData uri="http://schemas.openxmlformats.org/presentationml/2006/ole">
            <mc:AlternateContent xmlns:mc="http://schemas.openxmlformats.org/markup-compatibility/2006">
              <mc:Choice xmlns:v="urn:schemas-microsoft-com:vml" Requires="v">
                <p:oleObj spid="_x0000_s1087"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srcRect/>
                      <a:stretch>
                        <a:fillRect/>
                      </a:stretch>
                    </p:blipFill>
                    <p:spPr bwMode="auto">
                      <a:xfrm>
                        <a:off x="5867400" y="3179763"/>
                        <a:ext cx="3213100" cy="3614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8" name="TPAnswers"/>
          <p:cNvSpPr>
            <a:spLocks noGrp="1"/>
          </p:cNvSpPr>
          <p:nvPr>
            <p:ph type="body" idx="1"/>
            <p:custDataLst>
              <p:tags r:id="rId4"/>
            </p:custDataLst>
          </p:nvPr>
        </p:nvSpPr>
        <p:spPr>
          <a:xfrm>
            <a:off x="457200" y="1600200"/>
            <a:ext cx="2743200" cy="2133600"/>
          </a:xfrm>
        </p:spPr>
        <p:txBody>
          <a:bodyPr/>
          <a:lstStyle/>
          <a:p>
            <a:pPr marL="514350" indent="-514350" eaLnBrk="1" hangingPunct="1">
              <a:buFont typeface="Arial" pitchFamily="34" charset="0"/>
              <a:buAutoNum type="arabicPeriod"/>
            </a:pPr>
            <a:r>
              <a:rPr lang="en-US" smtClean="0"/>
              <a:t>In parallel</a:t>
            </a:r>
          </a:p>
          <a:p>
            <a:pPr marL="514350" indent="-514350" eaLnBrk="1" hangingPunct="1">
              <a:buFont typeface="Arial" pitchFamily="34" charset="0"/>
              <a:buAutoNum type="arabicPeriod"/>
            </a:pPr>
            <a:r>
              <a:rPr lang="en-US" smtClean="0"/>
              <a:t>In series</a:t>
            </a:r>
          </a:p>
          <a:p>
            <a:pPr marL="514350" indent="-514350" eaLnBrk="1" hangingPunct="1">
              <a:buFont typeface="Arial" pitchFamily="34" charset="0"/>
              <a:buAutoNum type="arabicPeriod"/>
            </a:pPr>
            <a:r>
              <a:rPr lang="en-US" smtClean="0"/>
              <a:t>neither</a:t>
            </a:r>
          </a:p>
        </p:txBody>
      </p:sp>
      <p:grpSp>
        <p:nvGrpSpPr>
          <p:cNvPr id="1029" name="Group 7"/>
          <p:cNvGrpSpPr>
            <a:grpSpLocks/>
          </p:cNvGrpSpPr>
          <p:nvPr/>
        </p:nvGrpSpPr>
        <p:grpSpPr bwMode="auto">
          <a:xfrm>
            <a:off x="3124200" y="1371600"/>
            <a:ext cx="2743200" cy="2936875"/>
            <a:chOff x="6019800" y="1600200"/>
            <a:chExt cx="2743200" cy="2936875"/>
          </a:xfrm>
        </p:grpSpPr>
        <p:sp>
          <p:nvSpPr>
            <p:cNvPr id="1030" name="Line 32"/>
            <p:cNvSpPr>
              <a:spLocks noChangeShapeType="1"/>
            </p:cNvSpPr>
            <p:nvPr/>
          </p:nvSpPr>
          <p:spPr bwMode="auto">
            <a:xfrm>
              <a:off x="6477000" y="19812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031" name="Group 46"/>
            <p:cNvGrpSpPr>
              <a:grpSpLocks/>
            </p:cNvGrpSpPr>
            <p:nvPr/>
          </p:nvGrpSpPr>
          <p:grpSpPr bwMode="auto">
            <a:xfrm>
              <a:off x="6019800" y="1600200"/>
              <a:ext cx="2743200" cy="2936875"/>
              <a:chOff x="6019800" y="1371600"/>
              <a:chExt cx="2743200" cy="2936875"/>
            </a:xfrm>
          </p:grpSpPr>
          <p:sp>
            <p:nvSpPr>
              <p:cNvPr id="1032" name="Text Box 19"/>
              <p:cNvSpPr txBox="1">
                <a:spLocks noChangeArrowheads="1"/>
              </p:cNvSpPr>
              <p:nvPr/>
            </p:nvSpPr>
            <p:spPr bwMode="auto">
              <a:xfrm>
                <a:off x="6400800" y="13716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1</a:t>
                </a:r>
                <a:endParaRPr lang="en-US" sz="1600">
                  <a:latin typeface="Times New Roman" pitchFamily="18" charset="0"/>
                </a:endParaRPr>
              </a:p>
            </p:txBody>
          </p:sp>
          <p:sp>
            <p:nvSpPr>
              <p:cNvPr id="1033" name="Line 20"/>
              <p:cNvSpPr>
                <a:spLocks noChangeShapeType="1"/>
              </p:cNvSpPr>
              <p:nvPr/>
            </p:nvSpPr>
            <p:spPr bwMode="auto">
              <a:xfrm>
                <a:off x="6019800" y="27432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034" name="Group 45"/>
              <p:cNvGrpSpPr>
                <a:grpSpLocks/>
              </p:cNvGrpSpPr>
              <p:nvPr/>
            </p:nvGrpSpPr>
            <p:grpSpPr bwMode="auto">
              <a:xfrm>
                <a:off x="6019800" y="1371600"/>
                <a:ext cx="2743200" cy="2936875"/>
                <a:chOff x="6019800" y="1371600"/>
                <a:chExt cx="2743200" cy="2936875"/>
              </a:xfrm>
            </p:grpSpPr>
            <p:grpSp>
              <p:nvGrpSpPr>
                <p:cNvPr id="1035" name="Group 43"/>
                <p:cNvGrpSpPr>
                  <a:grpSpLocks/>
                </p:cNvGrpSpPr>
                <p:nvPr/>
              </p:nvGrpSpPr>
              <p:grpSpPr bwMode="auto">
                <a:xfrm>
                  <a:off x="6019800" y="1371600"/>
                  <a:ext cx="2743200" cy="2438400"/>
                  <a:chOff x="6019800" y="1371600"/>
                  <a:chExt cx="2743200" cy="2438400"/>
                </a:xfrm>
              </p:grpSpPr>
              <p:grpSp>
                <p:nvGrpSpPr>
                  <p:cNvPr id="1057" name="Group 42"/>
                  <p:cNvGrpSpPr>
                    <a:grpSpLocks/>
                  </p:cNvGrpSpPr>
                  <p:nvPr/>
                </p:nvGrpSpPr>
                <p:grpSpPr bwMode="auto">
                  <a:xfrm>
                    <a:off x="6019800" y="1752600"/>
                    <a:ext cx="2743200" cy="2057400"/>
                    <a:chOff x="6019800" y="1752600"/>
                    <a:chExt cx="2743200" cy="2057400"/>
                  </a:xfrm>
                </p:grpSpPr>
                <p:sp>
                  <p:nvSpPr>
                    <p:cNvPr id="1066" name="Line 3"/>
                    <p:cNvSpPr>
                      <a:spLocks noChangeShapeType="1"/>
                    </p:cNvSpPr>
                    <p:nvPr/>
                  </p:nvSpPr>
                  <p:spPr bwMode="auto">
                    <a:xfrm>
                      <a:off x="6019800" y="17526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67" name="Line 4"/>
                    <p:cNvSpPr>
                      <a:spLocks noChangeShapeType="1"/>
                    </p:cNvSpPr>
                    <p:nvPr/>
                  </p:nvSpPr>
                  <p:spPr bwMode="auto">
                    <a:xfrm>
                      <a:off x="6019800" y="17526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68" name="Line 5"/>
                    <p:cNvSpPr>
                      <a:spLocks noChangeShapeType="1"/>
                    </p:cNvSpPr>
                    <p:nvPr/>
                  </p:nvSpPr>
                  <p:spPr bwMode="auto">
                    <a:xfrm>
                      <a:off x="8763000" y="17526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69" name="Line 6"/>
                    <p:cNvSpPr>
                      <a:spLocks noChangeShapeType="1"/>
                    </p:cNvSpPr>
                    <p:nvPr/>
                  </p:nvSpPr>
                  <p:spPr bwMode="auto">
                    <a:xfrm>
                      <a:off x="6019800" y="38100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058" name="Group 13"/>
                  <p:cNvGrpSpPr>
                    <a:grpSpLocks/>
                  </p:cNvGrpSpPr>
                  <p:nvPr/>
                </p:nvGrpSpPr>
                <p:grpSpPr bwMode="auto">
                  <a:xfrm rot="10800000" flipH="1">
                    <a:off x="7056438" y="1676400"/>
                    <a:ext cx="593725" cy="182563"/>
                    <a:chOff x="1536" y="336"/>
                    <a:chExt cx="332" cy="102"/>
                  </a:xfrm>
                </p:grpSpPr>
                <p:sp>
                  <p:nvSpPr>
                    <p:cNvPr id="1064" name="Rectangle 14"/>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065" name="Freeform 15"/>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059" name="Text Box 16"/>
                  <p:cNvSpPr txBox="1">
                    <a:spLocks noChangeArrowheads="1"/>
                  </p:cNvSpPr>
                  <p:nvPr/>
                </p:nvSpPr>
                <p:spPr bwMode="auto">
                  <a:xfrm>
                    <a:off x="6934200" y="1371600"/>
                    <a:ext cx="9906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1</a:t>
                    </a:r>
                    <a:r>
                      <a:rPr lang="en-US" sz="1600">
                        <a:latin typeface="Times New Roman" pitchFamily="18" charset="0"/>
                      </a:rPr>
                      <a:t>=10 </a:t>
                    </a:r>
                    <a:r>
                      <a:rPr lang="en-US" sz="1600">
                        <a:latin typeface="Symbol" pitchFamily="18" charset="2"/>
                      </a:rPr>
                      <a:t>W</a:t>
                    </a:r>
                    <a:endParaRPr lang="en-US" sz="1600">
                      <a:latin typeface="Times New Roman" pitchFamily="18" charset="0"/>
                    </a:endParaRPr>
                  </a:p>
                </p:txBody>
              </p:sp>
              <p:grpSp>
                <p:nvGrpSpPr>
                  <p:cNvPr id="1060" name="Group 28"/>
                  <p:cNvGrpSpPr>
                    <a:grpSpLocks/>
                  </p:cNvGrpSpPr>
                  <p:nvPr/>
                </p:nvGrpSpPr>
                <p:grpSpPr bwMode="auto">
                  <a:xfrm rot="10800000" flipH="1">
                    <a:off x="7513638" y="2667000"/>
                    <a:ext cx="593725" cy="182563"/>
                    <a:chOff x="1536" y="336"/>
                    <a:chExt cx="332" cy="102"/>
                  </a:xfrm>
                </p:grpSpPr>
                <p:sp>
                  <p:nvSpPr>
                    <p:cNvPr id="1062" name="Rectangle 29"/>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063" name="Freeform 30"/>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061" name="Text Box 31"/>
                  <p:cNvSpPr txBox="1">
                    <a:spLocks noChangeArrowheads="1"/>
                  </p:cNvSpPr>
                  <p:nvPr/>
                </p:nvSpPr>
                <p:spPr bwMode="auto">
                  <a:xfrm>
                    <a:off x="7391400" y="2362200"/>
                    <a:ext cx="10668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2</a:t>
                    </a:r>
                    <a:r>
                      <a:rPr lang="en-US" sz="1600">
                        <a:latin typeface="Times New Roman" pitchFamily="18" charset="0"/>
                      </a:rPr>
                      <a:t>=10 </a:t>
                    </a:r>
                    <a:r>
                      <a:rPr lang="en-US" sz="1600">
                        <a:latin typeface="Symbol" pitchFamily="18" charset="2"/>
                      </a:rPr>
                      <a:t>W</a:t>
                    </a:r>
                    <a:endParaRPr lang="en-US" sz="1600">
                      <a:latin typeface="Times New Roman" pitchFamily="18" charset="0"/>
                    </a:endParaRPr>
                  </a:p>
                </p:txBody>
              </p:sp>
            </p:grpSp>
            <p:grpSp>
              <p:nvGrpSpPr>
                <p:cNvPr id="1036" name="Group 44"/>
                <p:cNvGrpSpPr>
                  <a:grpSpLocks/>
                </p:cNvGrpSpPr>
                <p:nvPr/>
              </p:nvGrpSpPr>
              <p:grpSpPr bwMode="auto">
                <a:xfrm>
                  <a:off x="6400800" y="2209800"/>
                  <a:ext cx="1905000" cy="2098675"/>
                  <a:chOff x="6400800" y="2209800"/>
                  <a:chExt cx="1905000" cy="2098675"/>
                </a:xfrm>
              </p:grpSpPr>
              <p:grpSp>
                <p:nvGrpSpPr>
                  <p:cNvPr id="1037" name="Group 7"/>
                  <p:cNvGrpSpPr>
                    <a:grpSpLocks/>
                  </p:cNvGrpSpPr>
                  <p:nvPr/>
                </p:nvGrpSpPr>
                <p:grpSpPr bwMode="auto">
                  <a:xfrm rot="-5400000">
                    <a:off x="7205663" y="3732212"/>
                    <a:ext cx="508000" cy="136525"/>
                    <a:chOff x="1060" y="360"/>
                    <a:chExt cx="284" cy="76"/>
                  </a:xfrm>
                </p:grpSpPr>
                <p:sp>
                  <p:nvSpPr>
                    <p:cNvPr id="1052" name="Rectangle 8"/>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053" name="Line 9"/>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10"/>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11"/>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12"/>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038" name="Text Box 17"/>
                  <p:cNvSpPr txBox="1">
                    <a:spLocks noChangeArrowheads="1"/>
                  </p:cNvSpPr>
                  <p:nvPr/>
                </p:nvSpPr>
                <p:spPr bwMode="auto">
                  <a:xfrm>
                    <a:off x="7086600" y="3962400"/>
                    <a:ext cx="12192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Script MT Bold" pitchFamily="66" charset="0"/>
                      </a:rPr>
                      <a:t>1</a:t>
                    </a:r>
                    <a:r>
                      <a:rPr lang="en-US" sz="1600">
                        <a:latin typeface="Times New Roman" pitchFamily="18" charset="0"/>
                      </a:rPr>
                      <a:t> = 10 V</a:t>
                    </a:r>
                  </a:p>
                </p:txBody>
              </p:sp>
              <p:sp>
                <p:nvSpPr>
                  <p:cNvPr id="1039" name="Text Box 18"/>
                  <p:cNvSpPr txBox="1">
                    <a:spLocks noChangeArrowheads="1"/>
                  </p:cNvSpPr>
                  <p:nvPr/>
                </p:nvSpPr>
                <p:spPr bwMode="auto">
                  <a:xfrm>
                    <a:off x="6705600" y="3429000"/>
                    <a:ext cx="3683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B</a:t>
                    </a:r>
                    <a:endParaRPr lang="en-US" sz="1600">
                      <a:latin typeface="Times New Roman" pitchFamily="18" charset="0"/>
                    </a:endParaRPr>
                  </a:p>
                </p:txBody>
              </p:sp>
              <p:grpSp>
                <p:nvGrpSpPr>
                  <p:cNvPr id="1040" name="Group 21"/>
                  <p:cNvGrpSpPr>
                    <a:grpSpLocks/>
                  </p:cNvGrpSpPr>
                  <p:nvPr/>
                </p:nvGrpSpPr>
                <p:grpSpPr bwMode="auto">
                  <a:xfrm rot="-5400000">
                    <a:off x="6526213" y="2684462"/>
                    <a:ext cx="508000" cy="136525"/>
                    <a:chOff x="1060" y="360"/>
                    <a:chExt cx="284" cy="76"/>
                  </a:xfrm>
                </p:grpSpPr>
                <p:sp>
                  <p:nvSpPr>
                    <p:cNvPr id="1047" name="Rectangle 22"/>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048" name="Line 23"/>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9" name="Line 24"/>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25"/>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26"/>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041" name="Text Box 27"/>
                  <p:cNvSpPr txBox="1">
                    <a:spLocks noChangeArrowheads="1"/>
                  </p:cNvSpPr>
                  <p:nvPr/>
                </p:nvSpPr>
                <p:spPr bwMode="auto">
                  <a:xfrm>
                    <a:off x="6400800" y="2209800"/>
                    <a:ext cx="11430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Times New Roman" pitchFamily="18" charset="0"/>
                      </a:rPr>
                      <a:t>2</a:t>
                    </a:r>
                    <a:r>
                      <a:rPr lang="en-US" sz="1600">
                        <a:latin typeface="Times New Roman" pitchFamily="18" charset="0"/>
                      </a:rPr>
                      <a:t> = 5 V</a:t>
                    </a:r>
                  </a:p>
                </p:txBody>
              </p:sp>
              <p:sp>
                <p:nvSpPr>
                  <p:cNvPr id="1042" name="Line 33"/>
                  <p:cNvSpPr>
                    <a:spLocks noChangeShapeType="1"/>
                  </p:cNvSpPr>
                  <p:nvPr/>
                </p:nvSpPr>
                <p:spPr bwMode="auto">
                  <a:xfrm>
                    <a:off x="7010400" y="27432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43" name="Text Box 34"/>
                  <p:cNvSpPr txBox="1">
                    <a:spLocks noChangeArrowheads="1"/>
                  </p:cNvSpPr>
                  <p:nvPr/>
                </p:nvSpPr>
                <p:spPr bwMode="auto">
                  <a:xfrm>
                    <a:off x="7010400" y="23622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2</a:t>
                    </a:r>
                    <a:endParaRPr lang="en-US" sz="1600">
                      <a:latin typeface="Times New Roman" pitchFamily="18" charset="0"/>
                    </a:endParaRPr>
                  </a:p>
                </p:txBody>
              </p:sp>
              <p:sp>
                <p:nvSpPr>
                  <p:cNvPr id="1044" name="Line 35"/>
                  <p:cNvSpPr>
                    <a:spLocks noChangeShapeType="1"/>
                  </p:cNvSpPr>
                  <p:nvPr/>
                </p:nvSpPr>
                <p:spPr bwMode="auto">
                  <a:xfrm flipH="1">
                    <a:off x="6781800" y="38100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45" name="Text Box 45"/>
                  <p:cNvSpPr txBox="1">
                    <a:spLocks noChangeArrowheads="1"/>
                  </p:cNvSpPr>
                  <p:nvPr/>
                </p:nvSpPr>
                <p:spPr bwMode="auto">
                  <a:xfrm>
                    <a:off x="7162800" y="381000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sp>
                <p:nvSpPr>
                  <p:cNvPr id="1046" name="Text Box 46"/>
                  <p:cNvSpPr txBox="1">
                    <a:spLocks noChangeArrowheads="1"/>
                  </p:cNvSpPr>
                  <p:nvPr/>
                </p:nvSpPr>
                <p:spPr bwMode="auto">
                  <a:xfrm>
                    <a:off x="7467600" y="373380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grpSp>
          </p:grpSp>
        </p:grpSp>
      </p:gr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PQuestion"/>
          <p:cNvSpPr>
            <a:spLocks noGrp="1"/>
          </p:cNvSpPr>
          <p:nvPr>
            <p:ph type="title"/>
          </p:nvPr>
        </p:nvSpPr>
        <p:spPr>
          <a:xfrm>
            <a:off x="457200" y="228600"/>
            <a:ext cx="8229600" cy="808038"/>
          </a:xfrm>
        </p:spPr>
        <p:txBody>
          <a:bodyPr/>
          <a:lstStyle/>
          <a:p>
            <a:pPr algn="l" eaLnBrk="1" hangingPunct="1"/>
            <a:r>
              <a:rPr lang="en-US" smtClean="0">
                <a:solidFill>
                  <a:schemeClr val="tx2"/>
                </a:solidFill>
              </a:rPr>
              <a:t>Resistors R</a:t>
            </a:r>
            <a:r>
              <a:rPr lang="en-US" baseline="-25000" smtClean="0">
                <a:solidFill>
                  <a:schemeClr val="tx2"/>
                </a:solidFill>
              </a:rPr>
              <a:t>1</a:t>
            </a:r>
            <a:r>
              <a:rPr lang="en-US" smtClean="0">
                <a:solidFill>
                  <a:schemeClr val="tx2"/>
                </a:solidFill>
              </a:rPr>
              <a:t> and R</a:t>
            </a:r>
            <a:r>
              <a:rPr lang="en-US" baseline="-25000" smtClean="0">
                <a:solidFill>
                  <a:schemeClr val="tx2"/>
                </a:solidFill>
              </a:rPr>
              <a:t>2</a:t>
            </a:r>
            <a:r>
              <a:rPr lang="en-US" smtClean="0">
                <a:solidFill>
                  <a:schemeClr val="tx2"/>
                </a:solidFill>
              </a:rPr>
              <a:t> are</a:t>
            </a:r>
            <a:endParaRPr lang="en-US" smtClean="0"/>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80200996"/>
              </p:ext>
            </p:extLst>
          </p:nvPr>
        </p:nvGraphicFramePr>
        <p:xfrm>
          <a:off x="5867400" y="3179763"/>
          <a:ext cx="3213100" cy="3614737"/>
        </p:xfrm>
        <a:graphic>
          <a:graphicData uri="http://schemas.openxmlformats.org/presentationml/2006/ole">
            <mc:AlternateContent xmlns:mc="http://schemas.openxmlformats.org/markup-compatibility/2006">
              <mc:Choice xmlns:v="urn:schemas-microsoft-com:vml" Requires="v">
                <p:oleObj spid="_x0000_s2113"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srcRect/>
                      <a:stretch>
                        <a:fillRect/>
                      </a:stretch>
                    </p:blipFill>
                    <p:spPr bwMode="auto">
                      <a:xfrm>
                        <a:off x="5867400" y="3179763"/>
                        <a:ext cx="3213100" cy="3614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2" name="TPAnswers"/>
          <p:cNvSpPr>
            <a:spLocks noGrp="1"/>
          </p:cNvSpPr>
          <p:nvPr>
            <p:ph type="body" idx="1"/>
            <p:custDataLst>
              <p:tags r:id="rId4"/>
            </p:custDataLst>
          </p:nvPr>
        </p:nvSpPr>
        <p:spPr>
          <a:xfrm>
            <a:off x="457200" y="1600200"/>
            <a:ext cx="2743200" cy="2133600"/>
          </a:xfrm>
        </p:spPr>
        <p:txBody>
          <a:bodyPr/>
          <a:lstStyle/>
          <a:p>
            <a:pPr marL="514350" indent="-514350" eaLnBrk="1" hangingPunct="1">
              <a:buFont typeface="Arial" pitchFamily="34" charset="0"/>
              <a:buAutoNum type="arabicPeriod"/>
            </a:pPr>
            <a:r>
              <a:rPr lang="en-US" smtClean="0"/>
              <a:t>In parallel</a:t>
            </a:r>
          </a:p>
          <a:p>
            <a:pPr marL="514350" indent="-514350" eaLnBrk="1" hangingPunct="1">
              <a:buFont typeface="Arial" pitchFamily="34" charset="0"/>
              <a:buAutoNum type="arabicPeriod"/>
            </a:pPr>
            <a:r>
              <a:rPr lang="en-US" smtClean="0"/>
              <a:t>In series</a:t>
            </a:r>
          </a:p>
          <a:p>
            <a:pPr marL="514350" indent="-514350" eaLnBrk="1" hangingPunct="1">
              <a:buFont typeface="Arial" pitchFamily="34" charset="0"/>
              <a:buAutoNum type="arabicPeriod"/>
            </a:pPr>
            <a:r>
              <a:rPr lang="en-US" smtClean="0"/>
              <a:t>neither</a:t>
            </a:r>
          </a:p>
        </p:txBody>
      </p:sp>
      <p:grpSp>
        <p:nvGrpSpPr>
          <p:cNvPr id="2053" name="Group 7"/>
          <p:cNvGrpSpPr>
            <a:grpSpLocks/>
          </p:cNvGrpSpPr>
          <p:nvPr/>
        </p:nvGrpSpPr>
        <p:grpSpPr bwMode="auto">
          <a:xfrm>
            <a:off x="3124200" y="1371600"/>
            <a:ext cx="2743200" cy="2936875"/>
            <a:chOff x="6019800" y="1600200"/>
            <a:chExt cx="2743200" cy="2936875"/>
          </a:xfrm>
        </p:grpSpPr>
        <p:sp>
          <p:nvSpPr>
            <p:cNvPr id="2057" name="Line 32"/>
            <p:cNvSpPr>
              <a:spLocks noChangeShapeType="1"/>
            </p:cNvSpPr>
            <p:nvPr/>
          </p:nvSpPr>
          <p:spPr bwMode="auto">
            <a:xfrm>
              <a:off x="6477000" y="19812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058" name="Group 46"/>
            <p:cNvGrpSpPr>
              <a:grpSpLocks/>
            </p:cNvGrpSpPr>
            <p:nvPr/>
          </p:nvGrpSpPr>
          <p:grpSpPr bwMode="auto">
            <a:xfrm>
              <a:off x="6019800" y="1600200"/>
              <a:ext cx="2743200" cy="2936875"/>
              <a:chOff x="6019800" y="1371600"/>
              <a:chExt cx="2743200" cy="2936875"/>
            </a:xfrm>
          </p:grpSpPr>
          <p:sp>
            <p:nvSpPr>
              <p:cNvPr id="2059" name="Text Box 19"/>
              <p:cNvSpPr txBox="1">
                <a:spLocks noChangeArrowheads="1"/>
              </p:cNvSpPr>
              <p:nvPr/>
            </p:nvSpPr>
            <p:spPr bwMode="auto">
              <a:xfrm>
                <a:off x="6400800" y="13716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1</a:t>
                </a:r>
                <a:endParaRPr lang="en-US" sz="1600">
                  <a:latin typeface="Times New Roman" pitchFamily="18" charset="0"/>
                </a:endParaRPr>
              </a:p>
            </p:txBody>
          </p:sp>
          <p:sp>
            <p:nvSpPr>
              <p:cNvPr id="2060" name="Line 20"/>
              <p:cNvSpPr>
                <a:spLocks noChangeShapeType="1"/>
              </p:cNvSpPr>
              <p:nvPr/>
            </p:nvSpPr>
            <p:spPr bwMode="auto">
              <a:xfrm>
                <a:off x="6019800" y="27432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061" name="Group 45"/>
              <p:cNvGrpSpPr>
                <a:grpSpLocks/>
              </p:cNvGrpSpPr>
              <p:nvPr/>
            </p:nvGrpSpPr>
            <p:grpSpPr bwMode="auto">
              <a:xfrm>
                <a:off x="6019800" y="1371600"/>
                <a:ext cx="2743200" cy="2936875"/>
                <a:chOff x="6019800" y="1371600"/>
                <a:chExt cx="2743200" cy="2936875"/>
              </a:xfrm>
            </p:grpSpPr>
            <p:grpSp>
              <p:nvGrpSpPr>
                <p:cNvPr id="2062" name="Group 43"/>
                <p:cNvGrpSpPr>
                  <a:grpSpLocks/>
                </p:cNvGrpSpPr>
                <p:nvPr/>
              </p:nvGrpSpPr>
              <p:grpSpPr bwMode="auto">
                <a:xfrm>
                  <a:off x="6019800" y="1371600"/>
                  <a:ext cx="2743200" cy="2438400"/>
                  <a:chOff x="6019800" y="1371600"/>
                  <a:chExt cx="2743200" cy="2438400"/>
                </a:xfrm>
              </p:grpSpPr>
              <p:grpSp>
                <p:nvGrpSpPr>
                  <p:cNvPr id="2084" name="Group 42"/>
                  <p:cNvGrpSpPr>
                    <a:grpSpLocks/>
                  </p:cNvGrpSpPr>
                  <p:nvPr/>
                </p:nvGrpSpPr>
                <p:grpSpPr bwMode="auto">
                  <a:xfrm>
                    <a:off x="6019800" y="1752600"/>
                    <a:ext cx="2743200" cy="2057400"/>
                    <a:chOff x="6019800" y="1752600"/>
                    <a:chExt cx="2743200" cy="2057400"/>
                  </a:xfrm>
                </p:grpSpPr>
                <p:sp>
                  <p:nvSpPr>
                    <p:cNvPr id="2093" name="Line 3"/>
                    <p:cNvSpPr>
                      <a:spLocks noChangeShapeType="1"/>
                    </p:cNvSpPr>
                    <p:nvPr/>
                  </p:nvSpPr>
                  <p:spPr bwMode="auto">
                    <a:xfrm>
                      <a:off x="6019800" y="17526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94" name="Line 4"/>
                    <p:cNvSpPr>
                      <a:spLocks noChangeShapeType="1"/>
                    </p:cNvSpPr>
                    <p:nvPr/>
                  </p:nvSpPr>
                  <p:spPr bwMode="auto">
                    <a:xfrm>
                      <a:off x="6019800" y="17526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95" name="Line 5"/>
                    <p:cNvSpPr>
                      <a:spLocks noChangeShapeType="1"/>
                    </p:cNvSpPr>
                    <p:nvPr/>
                  </p:nvSpPr>
                  <p:spPr bwMode="auto">
                    <a:xfrm>
                      <a:off x="8763000" y="1752600"/>
                      <a:ext cx="0" cy="2057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96" name="Line 6"/>
                    <p:cNvSpPr>
                      <a:spLocks noChangeShapeType="1"/>
                    </p:cNvSpPr>
                    <p:nvPr/>
                  </p:nvSpPr>
                  <p:spPr bwMode="auto">
                    <a:xfrm>
                      <a:off x="6019800" y="3810000"/>
                      <a:ext cx="2743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2085" name="Group 13"/>
                  <p:cNvGrpSpPr>
                    <a:grpSpLocks/>
                  </p:cNvGrpSpPr>
                  <p:nvPr/>
                </p:nvGrpSpPr>
                <p:grpSpPr bwMode="auto">
                  <a:xfrm rot="10800000" flipH="1">
                    <a:off x="7056438" y="1676400"/>
                    <a:ext cx="593725" cy="182563"/>
                    <a:chOff x="1536" y="336"/>
                    <a:chExt cx="332" cy="102"/>
                  </a:xfrm>
                </p:grpSpPr>
                <p:sp>
                  <p:nvSpPr>
                    <p:cNvPr id="2091" name="Rectangle 14"/>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092" name="Freeform 15"/>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086" name="Text Box 16"/>
                  <p:cNvSpPr txBox="1">
                    <a:spLocks noChangeArrowheads="1"/>
                  </p:cNvSpPr>
                  <p:nvPr/>
                </p:nvSpPr>
                <p:spPr bwMode="auto">
                  <a:xfrm>
                    <a:off x="6934200" y="1371600"/>
                    <a:ext cx="9906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1</a:t>
                    </a:r>
                    <a:r>
                      <a:rPr lang="en-US" sz="1600">
                        <a:latin typeface="Times New Roman" pitchFamily="18" charset="0"/>
                      </a:rPr>
                      <a:t>=10 </a:t>
                    </a:r>
                    <a:r>
                      <a:rPr lang="en-US" sz="1600">
                        <a:latin typeface="Symbol" pitchFamily="18" charset="2"/>
                      </a:rPr>
                      <a:t>W</a:t>
                    </a:r>
                    <a:endParaRPr lang="en-US" sz="1600">
                      <a:latin typeface="Times New Roman" pitchFamily="18" charset="0"/>
                    </a:endParaRPr>
                  </a:p>
                </p:txBody>
              </p:sp>
              <p:grpSp>
                <p:nvGrpSpPr>
                  <p:cNvPr id="2087" name="Group 28"/>
                  <p:cNvGrpSpPr>
                    <a:grpSpLocks/>
                  </p:cNvGrpSpPr>
                  <p:nvPr/>
                </p:nvGrpSpPr>
                <p:grpSpPr bwMode="auto">
                  <a:xfrm rot="10800000" flipH="1">
                    <a:off x="7513638" y="2667000"/>
                    <a:ext cx="593725" cy="182563"/>
                    <a:chOff x="1536" y="336"/>
                    <a:chExt cx="332" cy="102"/>
                  </a:xfrm>
                </p:grpSpPr>
                <p:sp>
                  <p:nvSpPr>
                    <p:cNvPr id="2089" name="Rectangle 29"/>
                    <p:cNvSpPr>
                      <a:spLocks noChangeArrowheads="1"/>
                    </p:cNvSpPr>
                    <p:nvPr/>
                  </p:nvSpPr>
                  <p:spPr bwMode="auto">
                    <a:xfrm>
                      <a:off x="1540" y="336"/>
                      <a:ext cx="3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090" name="Freeform 30"/>
                    <p:cNvSpPr>
                      <a:spLocks/>
                    </p:cNvSpPr>
                    <p:nvPr/>
                  </p:nvSpPr>
                  <p:spPr bwMode="auto">
                    <a:xfrm>
                      <a:off x="1536" y="340"/>
                      <a:ext cx="332" cy="96"/>
                    </a:xfrm>
                    <a:custGeom>
                      <a:avLst/>
                      <a:gdLst>
                        <a:gd name="T0" fmla="*/ 0 w 332"/>
                        <a:gd name="T1" fmla="*/ 48 h 96"/>
                        <a:gd name="T2" fmla="*/ 27 w 332"/>
                        <a:gd name="T3" fmla="*/ 96 h 96"/>
                        <a:gd name="T4" fmla="*/ 82 w 332"/>
                        <a:gd name="T5" fmla="*/ 0 h 96"/>
                        <a:gd name="T6" fmla="*/ 137 w 332"/>
                        <a:gd name="T7" fmla="*/ 96 h 96"/>
                        <a:gd name="T8" fmla="*/ 193 w 332"/>
                        <a:gd name="T9" fmla="*/ 0 h 96"/>
                        <a:gd name="T10" fmla="*/ 249 w 332"/>
                        <a:gd name="T11" fmla="*/ 96 h 96"/>
                        <a:gd name="T12" fmla="*/ 304 w 332"/>
                        <a:gd name="T13" fmla="*/ 0 h 96"/>
                        <a:gd name="T14" fmla="*/ 332 w 332"/>
                        <a:gd name="T15" fmla="*/ 48 h 96"/>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96"/>
                        <a:gd name="T26" fmla="*/ 332 w 33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96">
                          <a:moveTo>
                            <a:pt x="0" y="48"/>
                          </a:moveTo>
                          <a:lnTo>
                            <a:pt x="27" y="96"/>
                          </a:lnTo>
                          <a:lnTo>
                            <a:pt x="82" y="0"/>
                          </a:lnTo>
                          <a:lnTo>
                            <a:pt x="137" y="96"/>
                          </a:lnTo>
                          <a:lnTo>
                            <a:pt x="193" y="0"/>
                          </a:lnTo>
                          <a:lnTo>
                            <a:pt x="249" y="96"/>
                          </a:lnTo>
                          <a:lnTo>
                            <a:pt x="304" y="0"/>
                          </a:lnTo>
                          <a:lnTo>
                            <a:pt x="332" y="4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088" name="Text Box 31"/>
                  <p:cNvSpPr txBox="1">
                    <a:spLocks noChangeArrowheads="1"/>
                  </p:cNvSpPr>
                  <p:nvPr/>
                </p:nvSpPr>
                <p:spPr bwMode="auto">
                  <a:xfrm>
                    <a:off x="7391400" y="2362200"/>
                    <a:ext cx="10668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R</a:t>
                    </a:r>
                    <a:r>
                      <a:rPr lang="en-US" sz="1600" baseline="-25000">
                        <a:latin typeface="Times New Roman" pitchFamily="18" charset="0"/>
                      </a:rPr>
                      <a:t>2</a:t>
                    </a:r>
                    <a:r>
                      <a:rPr lang="en-US" sz="1600">
                        <a:latin typeface="Times New Roman" pitchFamily="18" charset="0"/>
                      </a:rPr>
                      <a:t>=10 </a:t>
                    </a:r>
                    <a:r>
                      <a:rPr lang="en-US" sz="1600">
                        <a:latin typeface="Symbol" pitchFamily="18" charset="2"/>
                      </a:rPr>
                      <a:t>W</a:t>
                    </a:r>
                    <a:endParaRPr lang="en-US" sz="1600">
                      <a:latin typeface="Times New Roman" pitchFamily="18" charset="0"/>
                    </a:endParaRPr>
                  </a:p>
                </p:txBody>
              </p:sp>
            </p:grpSp>
            <p:grpSp>
              <p:nvGrpSpPr>
                <p:cNvPr id="2063" name="Group 44"/>
                <p:cNvGrpSpPr>
                  <a:grpSpLocks/>
                </p:cNvGrpSpPr>
                <p:nvPr/>
              </p:nvGrpSpPr>
              <p:grpSpPr bwMode="auto">
                <a:xfrm>
                  <a:off x="6400800" y="2209800"/>
                  <a:ext cx="1905000" cy="2098675"/>
                  <a:chOff x="6400800" y="2209800"/>
                  <a:chExt cx="1905000" cy="2098675"/>
                </a:xfrm>
              </p:grpSpPr>
              <p:grpSp>
                <p:nvGrpSpPr>
                  <p:cNvPr id="2064" name="Group 7"/>
                  <p:cNvGrpSpPr>
                    <a:grpSpLocks/>
                  </p:cNvGrpSpPr>
                  <p:nvPr/>
                </p:nvGrpSpPr>
                <p:grpSpPr bwMode="auto">
                  <a:xfrm rot="-5400000">
                    <a:off x="7205663" y="3732212"/>
                    <a:ext cx="508000" cy="136525"/>
                    <a:chOff x="1060" y="360"/>
                    <a:chExt cx="284" cy="76"/>
                  </a:xfrm>
                </p:grpSpPr>
                <p:sp>
                  <p:nvSpPr>
                    <p:cNvPr id="2079" name="Rectangle 8"/>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080" name="Line 9"/>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81" name="Line 10"/>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82" name="Line 11"/>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83" name="Line 12"/>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2065" name="Text Box 17"/>
                  <p:cNvSpPr txBox="1">
                    <a:spLocks noChangeArrowheads="1"/>
                  </p:cNvSpPr>
                  <p:nvPr/>
                </p:nvSpPr>
                <p:spPr bwMode="auto">
                  <a:xfrm>
                    <a:off x="7086600" y="3962400"/>
                    <a:ext cx="12192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Script MT Bold" pitchFamily="66" charset="0"/>
                      </a:rPr>
                      <a:t>1</a:t>
                    </a:r>
                    <a:r>
                      <a:rPr lang="en-US" sz="1600">
                        <a:latin typeface="Times New Roman" pitchFamily="18" charset="0"/>
                      </a:rPr>
                      <a:t> = 10 V</a:t>
                    </a:r>
                  </a:p>
                </p:txBody>
              </p:sp>
              <p:sp>
                <p:nvSpPr>
                  <p:cNvPr id="2066" name="Text Box 18"/>
                  <p:cNvSpPr txBox="1">
                    <a:spLocks noChangeArrowheads="1"/>
                  </p:cNvSpPr>
                  <p:nvPr/>
                </p:nvSpPr>
                <p:spPr bwMode="auto">
                  <a:xfrm>
                    <a:off x="6705600" y="3429000"/>
                    <a:ext cx="3683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B</a:t>
                    </a:r>
                    <a:endParaRPr lang="en-US" sz="1600">
                      <a:latin typeface="Times New Roman" pitchFamily="18" charset="0"/>
                    </a:endParaRPr>
                  </a:p>
                </p:txBody>
              </p:sp>
              <p:grpSp>
                <p:nvGrpSpPr>
                  <p:cNvPr id="2067" name="Group 21"/>
                  <p:cNvGrpSpPr>
                    <a:grpSpLocks/>
                  </p:cNvGrpSpPr>
                  <p:nvPr/>
                </p:nvGrpSpPr>
                <p:grpSpPr bwMode="auto">
                  <a:xfrm rot="-5400000">
                    <a:off x="6526213" y="2684462"/>
                    <a:ext cx="508000" cy="136525"/>
                    <a:chOff x="1060" y="360"/>
                    <a:chExt cx="284" cy="76"/>
                  </a:xfrm>
                </p:grpSpPr>
                <p:sp>
                  <p:nvSpPr>
                    <p:cNvPr id="2074" name="Rectangle 22"/>
                    <p:cNvSpPr>
                      <a:spLocks noChangeArrowheads="1"/>
                    </p:cNvSpPr>
                    <p:nvPr/>
                  </p:nvSpPr>
                  <p:spPr bwMode="auto">
                    <a:xfrm>
                      <a:off x="1060" y="364"/>
                      <a:ext cx="284"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075" name="Line 23"/>
                    <p:cNvSpPr>
                      <a:spLocks noChangeShapeType="1"/>
                    </p:cNvSpPr>
                    <p:nvPr/>
                  </p:nvSpPr>
                  <p:spPr bwMode="auto">
                    <a:xfrm>
                      <a:off x="1080" y="3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76" name="Line 24"/>
                    <p:cNvSpPr>
                      <a:spLocks noChangeShapeType="1"/>
                    </p:cNvSpPr>
                    <p:nvPr/>
                  </p:nvSpPr>
                  <p:spPr bwMode="auto">
                    <a:xfrm>
                      <a:off x="1152" y="38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77" name="Line 25"/>
                    <p:cNvSpPr>
                      <a:spLocks noChangeShapeType="1"/>
                    </p:cNvSpPr>
                    <p:nvPr/>
                  </p:nvSpPr>
                  <p:spPr bwMode="auto">
                    <a:xfrm>
                      <a:off x="1080" y="4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78" name="Line 26"/>
                    <p:cNvSpPr>
                      <a:spLocks noChangeShapeType="1"/>
                    </p:cNvSpPr>
                    <p:nvPr/>
                  </p:nvSpPr>
                  <p:spPr bwMode="auto">
                    <a:xfrm>
                      <a:off x="1152" y="432"/>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2068" name="Text Box 27"/>
                  <p:cNvSpPr txBox="1">
                    <a:spLocks noChangeArrowheads="1"/>
                  </p:cNvSpPr>
                  <p:nvPr/>
                </p:nvSpPr>
                <p:spPr bwMode="auto">
                  <a:xfrm>
                    <a:off x="6400800" y="2209800"/>
                    <a:ext cx="11430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Script MT Bold" pitchFamily="66" charset="0"/>
                      </a:rPr>
                      <a:t>E</a:t>
                    </a:r>
                    <a:r>
                      <a:rPr lang="en-US" sz="1600" baseline="-25000">
                        <a:latin typeface="Times New Roman" pitchFamily="18" charset="0"/>
                      </a:rPr>
                      <a:t>2</a:t>
                    </a:r>
                    <a:r>
                      <a:rPr lang="en-US" sz="1600">
                        <a:latin typeface="Times New Roman" pitchFamily="18" charset="0"/>
                      </a:rPr>
                      <a:t> = 5 V</a:t>
                    </a:r>
                  </a:p>
                </p:txBody>
              </p:sp>
              <p:sp>
                <p:nvSpPr>
                  <p:cNvPr id="2069" name="Line 33"/>
                  <p:cNvSpPr>
                    <a:spLocks noChangeShapeType="1"/>
                  </p:cNvSpPr>
                  <p:nvPr/>
                </p:nvSpPr>
                <p:spPr bwMode="auto">
                  <a:xfrm>
                    <a:off x="7010400" y="27432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0" name="Text Box 34"/>
                  <p:cNvSpPr txBox="1">
                    <a:spLocks noChangeArrowheads="1"/>
                  </p:cNvSpPr>
                  <p:nvPr/>
                </p:nvSpPr>
                <p:spPr bwMode="auto">
                  <a:xfrm>
                    <a:off x="7010400" y="2362200"/>
                    <a:ext cx="3444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02833" tIns="51417" rIns="102833" bIns="51417">
                    <a:spAutoFit/>
                  </a:bodyPr>
                  <a:lstStyle>
                    <a:lvl1pPr defTabSz="1028700" eaLnBrk="0" hangingPunct="0">
                      <a:defRPr>
                        <a:solidFill>
                          <a:schemeClr val="tx1"/>
                        </a:solidFill>
                        <a:latin typeface="Arial" pitchFamily="34" charset="0"/>
                        <a:cs typeface="Arial" pitchFamily="34" charset="0"/>
                      </a:defRPr>
                    </a:lvl1pPr>
                    <a:lvl2pPr marL="742950" indent="-285750" defTabSz="1028700" eaLnBrk="0" hangingPunct="0">
                      <a:defRPr>
                        <a:solidFill>
                          <a:schemeClr val="tx1"/>
                        </a:solidFill>
                        <a:latin typeface="Arial" pitchFamily="34" charset="0"/>
                        <a:cs typeface="Arial" pitchFamily="34" charset="0"/>
                      </a:defRPr>
                    </a:lvl2pPr>
                    <a:lvl3pPr marL="1143000" indent="-228600" defTabSz="1028700" eaLnBrk="0" hangingPunct="0">
                      <a:defRPr>
                        <a:solidFill>
                          <a:schemeClr val="tx1"/>
                        </a:solidFill>
                        <a:latin typeface="Arial" pitchFamily="34" charset="0"/>
                        <a:cs typeface="Arial" pitchFamily="34" charset="0"/>
                      </a:defRPr>
                    </a:lvl3pPr>
                    <a:lvl4pPr marL="1600200" indent="-228600" defTabSz="1028700" eaLnBrk="0" hangingPunct="0">
                      <a:defRPr>
                        <a:solidFill>
                          <a:schemeClr val="tx1"/>
                        </a:solidFill>
                        <a:latin typeface="Arial" pitchFamily="34" charset="0"/>
                        <a:cs typeface="Arial" pitchFamily="34" charset="0"/>
                      </a:defRPr>
                    </a:lvl4pPr>
                    <a:lvl5pPr marL="2057400" indent="-228600" defTabSz="1028700" eaLnBrk="0" hangingPunct="0">
                      <a:defRPr>
                        <a:solidFill>
                          <a:schemeClr val="tx1"/>
                        </a:solidFill>
                        <a:latin typeface="Arial" pitchFamily="34" charset="0"/>
                        <a:cs typeface="Arial" pitchFamily="34" charset="0"/>
                      </a:defRPr>
                    </a:lvl5pPr>
                    <a:lvl6pPr marL="2514600" indent="-228600" defTabSz="10287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10287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10287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10287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Times New Roman" pitchFamily="18" charset="0"/>
                      </a:rPr>
                      <a:t>I</a:t>
                    </a:r>
                    <a:r>
                      <a:rPr lang="en-US" sz="1600" baseline="-25000">
                        <a:latin typeface="Times New Roman" pitchFamily="18" charset="0"/>
                      </a:rPr>
                      <a:t>2</a:t>
                    </a:r>
                    <a:endParaRPr lang="en-US" sz="1600">
                      <a:latin typeface="Times New Roman" pitchFamily="18" charset="0"/>
                    </a:endParaRPr>
                  </a:p>
                </p:txBody>
              </p:sp>
              <p:sp>
                <p:nvSpPr>
                  <p:cNvPr id="2071" name="Line 35"/>
                  <p:cNvSpPr>
                    <a:spLocks noChangeShapeType="1"/>
                  </p:cNvSpPr>
                  <p:nvPr/>
                </p:nvSpPr>
                <p:spPr bwMode="auto">
                  <a:xfrm flipH="1">
                    <a:off x="6781800" y="38100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2" name="Text Box 45"/>
                  <p:cNvSpPr txBox="1">
                    <a:spLocks noChangeArrowheads="1"/>
                  </p:cNvSpPr>
                  <p:nvPr/>
                </p:nvSpPr>
                <p:spPr bwMode="auto">
                  <a:xfrm>
                    <a:off x="7162800" y="381000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sp>
                <p:nvSpPr>
                  <p:cNvPr id="2073" name="Text Box 46"/>
                  <p:cNvSpPr txBox="1">
                    <a:spLocks noChangeArrowheads="1"/>
                  </p:cNvSpPr>
                  <p:nvPr/>
                </p:nvSpPr>
                <p:spPr bwMode="auto">
                  <a:xfrm>
                    <a:off x="7467600" y="3733800"/>
                    <a:ext cx="304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1600">
                        <a:latin typeface="Times New Roman" pitchFamily="18" charset="0"/>
                      </a:rPr>
                      <a:t>-</a:t>
                    </a:r>
                  </a:p>
                </p:txBody>
              </p:sp>
            </p:grpSp>
          </p:grpSp>
        </p:grpSp>
      </p:grpSp>
      <p:sp>
        <p:nvSpPr>
          <p:cNvPr id="49" name="Text Box 52"/>
          <p:cNvSpPr txBox="1">
            <a:spLocks noChangeArrowheads="1"/>
          </p:cNvSpPr>
          <p:nvPr/>
        </p:nvSpPr>
        <p:spPr bwMode="auto">
          <a:xfrm>
            <a:off x="304800" y="4191000"/>
            <a:ext cx="51054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400">
                <a:latin typeface="Calibri" pitchFamily="34" charset="0"/>
              </a:rPr>
              <a:t>Definition of parallel: </a:t>
            </a:r>
          </a:p>
          <a:p>
            <a:pPr eaLnBrk="1" hangingPunct="1">
              <a:spcBef>
                <a:spcPct val="50000"/>
              </a:spcBef>
            </a:pPr>
            <a:r>
              <a:rPr lang="en-US" sz="2400">
                <a:latin typeface="Calibri" pitchFamily="34" charset="0"/>
              </a:rPr>
              <a:t>Two elements are in parallel if  (and only if) you can make a loop that contains only those two elements.</a:t>
            </a:r>
          </a:p>
        </p:txBody>
      </p:sp>
      <p:sp>
        <p:nvSpPr>
          <p:cNvPr id="50" name="Oval 55"/>
          <p:cNvSpPr>
            <a:spLocks noChangeArrowheads="1"/>
          </p:cNvSpPr>
          <p:nvPr/>
        </p:nvSpPr>
        <p:spPr bwMode="auto">
          <a:xfrm>
            <a:off x="457200" y="2667000"/>
            <a:ext cx="2057400" cy="762000"/>
          </a:xfrm>
          <a:prstGeom prst="ellipse">
            <a:avLst/>
          </a:prstGeom>
          <a:noFill/>
          <a:ln w="38100">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C00000"/>
              </a:solidFill>
              <a:latin typeface="Calibri" pitchFamily="34" charset="0"/>
            </a:endParaRPr>
          </a:p>
        </p:txBody>
      </p:sp>
      <p:sp>
        <p:nvSpPr>
          <p:cNvPr id="51" name="Text Box 54"/>
          <p:cNvSpPr txBox="1">
            <a:spLocks noChangeArrowheads="1"/>
          </p:cNvSpPr>
          <p:nvPr/>
        </p:nvSpPr>
        <p:spPr bwMode="auto">
          <a:xfrm>
            <a:off x="152400" y="6172200"/>
            <a:ext cx="563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2400">
                <a:solidFill>
                  <a:srgbClr val="C00000"/>
                </a:solidFill>
                <a:latin typeface="Calibri" pitchFamily="34" charset="0"/>
              </a:rPr>
              <a:t>Upper loop contains R</a:t>
            </a:r>
            <a:r>
              <a:rPr lang="en-US" sz="2400" baseline="-25000">
                <a:solidFill>
                  <a:srgbClr val="C00000"/>
                </a:solidFill>
                <a:latin typeface="Calibri" pitchFamily="34" charset="0"/>
              </a:rPr>
              <a:t>1</a:t>
            </a:r>
            <a:r>
              <a:rPr lang="en-US" sz="2400">
                <a:solidFill>
                  <a:srgbClr val="C00000"/>
                </a:solidFill>
                <a:latin typeface="Calibri" pitchFamily="34" charset="0"/>
              </a:rPr>
              <a:t> and R</a:t>
            </a:r>
            <a:r>
              <a:rPr lang="en-US" sz="2400" baseline="-25000">
                <a:solidFill>
                  <a:srgbClr val="C00000"/>
                </a:solidFill>
                <a:latin typeface="Calibri" pitchFamily="34" charset="0"/>
              </a:rPr>
              <a:t>2</a:t>
            </a:r>
            <a:r>
              <a:rPr lang="en-US" sz="2400">
                <a:solidFill>
                  <a:srgbClr val="C00000"/>
                </a:solidFill>
                <a:latin typeface="Calibri" pitchFamily="34" charset="0"/>
              </a:rPr>
              <a:t> but also E</a:t>
            </a:r>
            <a:r>
              <a:rPr lang="en-US" sz="2400" baseline="-25000">
                <a:solidFill>
                  <a:srgbClr val="C00000"/>
                </a:solidFill>
                <a:latin typeface="Calibri" pitchFamily="34" charset="0"/>
              </a:rPr>
              <a:t>2</a:t>
            </a:r>
            <a:r>
              <a:rPr lang="en-US" sz="2400">
                <a:solidFill>
                  <a:srgbClr val="C00000"/>
                </a:solidFill>
                <a:latin typeface="Calibri" pitchFamily="34" charset="0"/>
              </a:rPr>
              <a:t>.</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repeatDur="0" restart="never" fill="hold" grpId="0" nodeType="clickEffect">
                                  <p:stCondLst>
                                    <p:cond delay="0"/>
                                  </p:stCondLst>
                                  <p:childTnLst>
                                    <p:set>
                                      <p:cBhvr>
                                        <p:cTn id="10" dur="1" fill="hold">
                                          <p:stCondLst>
                                            <p:cond delay="0"/>
                                          </p:stCondLst>
                                        </p:cTn>
                                        <p:tgtEl>
                                          <p:spTgt spid="49"/>
                                        </p:tgtEl>
                                        <p:attrNameLst>
                                          <p:attrName>style.visibility</p:attrName>
                                        </p:attrNameLst>
                                      </p:cBhvr>
                                      <p:to>
                                        <p:strVal val="visible"/>
                                      </p:to>
                                    </p:set>
                                    <p:animEffect transition="in" filter="wipe(down)">
                                      <p:cBhvr>
                                        <p:cTn id="11" dur="500"/>
                                        <p:tgtEl>
                                          <p:spTgt spid="49"/>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repeatDur="0" restart="never" fill="hold" grpId="0" nodeType="clickEffect">
                                  <p:stCondLst>
                                    <p:cond delay="0"/>
                                  </p:stCondLst>
                                  <p:childTnLst>
                                    <p:set>
                                      <p:cBhvr>
                                        <p:cTn id="15" dur="1" fill="hold">
                                          <p:stCondLst>
                                            <p:cond delay="0"/>
                                          </p:stCondLst>
                                        </p:cTn>
                                        <p:tgtEl>
                                          <p:spTgt spid="50"/>
                                        </p:tgtEl>
                                        <p:attrNameLst>
                                          <p:attrName>style.visibility</p:attrName>
                                        </p:attrNameLst>
                                      </p:cBhvr>
                                      <p:to>
                                        <p:strVal val="visible"/>
                                      </p:to>
                                    </p:set>
                                    <p:anim calcmode="lin" valueType="num">
                                      <p:cBhvr additive="base">
                                        <p:cTn id="16" dur="500" fill="hold"/>
                                        <p:tgtEl>
                                          <p:spTgt spid="50"/>
                                        </p:tgtEl>
                                        <p:attrNameLst>
                                          <p:attrName>ppt_x</p:attrName>
                                        </p:attrNameLst>
                                      </p:cBhvr>
                                      <p:tavLst>
                                        <p:tav tm="0">
                                          <p:val>
                                            <p:strVal val="#ppt_x"/>
                                          </p:val>
                                        </p:tav>
                                        <p:tav tm="100000">
                                          <p:val>
                                            <p:strVal val="#ppt_x"/>
                                          </p:val>
                                        </p:tav>
                                      </p:tavLst>
                                    </p:anim>
                                    <p:anim calcmode="lin" valueType="num">
                                      <p:cBhvr additive="base">
                                        <p:cTn id="17"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repeatDur="0" restart="never" fill="hold" grpId="0" nodeType="clickEffect">
                                  <p:stCondLst>
                                    <p:cond delay="0"/>
                                  </p:stCondLst>
                                  <p:childTnLst>
                                    <p:set>
                                      <p:cBhvr>
                                        <p:cTn id="21" dur="1" fill="hold">
                                          <p:stCondLst>
                                            <p:cond delay="0"/>
                                          </p:stCondLst>
                                        </p:cTn>
                                        <p:tgtEl>
                                          <p:spTgt spid="51">
                                            <p:txEl>
                                              <p:pRg st="0" end="0"/>
                                            </p:txEl>
                                          </p:spTgt>
                                        </p:tgtEl>
                                        <p:attrNameLst>
                                          <p:attrName>style.visibility</p:attrName>
                                        </p:attrNameLst>
                                      </p:cBhvr>
                                      <p:to>
                                        <p:strVal val="visible"/>
                                      </p:to>
                                    </p:set>
                                    <p:animEffect transition="in" filter="wipe(down)">
                                      <p:cBhvr>
                                        <p:cTn id="22" dur="500"/>
                                        <p:tgtEl>
                                          <p:spTgt spid="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49" grpId="0"/>
      <p:bldP spid="50" grpId="0" animBg="1"/>
      <p:bldP spid="51"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DELIMITERS" val="3.1"/>
  <p:tag name="TPVERSION" val="2008"/>
  <p:tag name="PPVERSION" val="12.0"/>
  <p:tag name="SHOWBARVISIBLE" val="True"/>
  <p:tag name="USESECONDARYMONITOR" val="True"/>
  <p:tag name="SAVECSVWITHSESSION" val="False"/>
  <p:tag name="CSVFORMAT" val="0"/>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False"/>
  <p:tag name="REVIEWONLY" val="False"/>
  <p:tag name="ROTATIONINTERVAL" val="2"/>
  <p:tag name="AUTOUPDATEALIASES" val="True"/>
  <p:tag name="STDCHART" val="1"/>
  <p:tag name="RACEENDPOINTS" val="100"/>
  <p:tag name="RACERSMAXDISPLAYED" val="5"/>
  <p:tag name="RACEANIMATIONSPEED" val="3"/>
  <p:tag name="SKIPREMAININGRACESLIDES" val="True"/>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722948"/>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90"/>
  <p:tag name="GRIDROTATIONINTERVAL" val="2"/>
  <p:tag name="AUTOSIZEGRID" val="True"/>
  <p:tag name="GRIDSIZE" val="{Width=800, Height=600}"/>
  <p:tag name="GRIDPOSITION" val="1"/>
  <p:tag name="POLLINGCYCLE" val="2"/>
  <p:tag name="CHARTCOLORS" val="0"/>
  <p:tag name="CHARTLABELS" val="1"/>
  <p:tag name="RESETCHARTS" val="True"/>
  <p:tag name="INCLUDENONRESPONDERS" val="False"/>
  <p:tag name="MULTIRESPDIVISOR" val="1"/>
  <p:tag name="PARTLISTDEFAULT" val="1"/>
  <p:tag name="INCLUDEPPT" val="True"/>
  <p:tag name="ALLOWUSERFEEDBACK" val="True"/>
  <p:tag name="CORRECTPOINTVALUE" val="1"/>
  <p:tag name="INCORRECTPOINTVALUE" val="0"/>
  <p:tag name="REALTIMEBACKUP" val="False"/>
  <p:tag name="REALTIMEBACKUPPATH" val="(None)"/>
  <p:tag name="ZEROBASED" val="False"/>
  <p:tag name="AUTOADJUSTPARTRANGE" val="True"/>
  <p:tag name="CHARTSCALE" val="True"/>
  <p:tag name="ADVANCEDSETTINGSVIEW" val="Fals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SHOWFLASHWARNING" val="True"/>
  <p:tag name="ALWAYSOPENPOLL" val="False"/>
  <p:tag name="POWERPOINTVERSION" val="14.0"/>
  <p:tag name="TASKPANEKEY" val="039444ad-4a9b-49f7-b686-645cad3bc421"/>
  <p:tag name="TPFULLVERSION" val="4.3.2.1178"/>
  <p:tag name="INCLUDESESSION" val="True"/>
  <p:tag name="LUIDIAENABLED" val="False"/>
  <p:tag name="EXPANDSHOWBAR" val="True"/>
</p:tagLst>
</file>

<file path=ppt/tags/tag10.xml><?xml version="1.0" encoding="utf-8"?>
<p:tagLst xmlns:a="http://schemas.openxmlformats.org/drawingml/2006/main" xmlns:r="http://schemas.openxmlformats.org/officeDocument/2006/relationships" xmlns:p="http://schemas.openxmlformats.org/presentationml/2006/main">
  <p:tag name="CHARTTYPE" val="0"/>
</p:tagLst>
</file>

<file path=ppt/tags/tag11.xml><?xml version="1.0" encoding="utf-8"?>
<p:tagLst xmlns:a="http://schemas.openxmlformats.org/drawingml/2006/main" xmlns:r="http://schemas.openxmlformats.org/officeDocument/2006/relationships" xmlns:p="http://schemas.openxmlformats.org/presentationml/2006/main">
  <p:tag name="ANSWERBULLETS" val="3"/>
  <p:tag name="OLDNUMANSWERS" val="3"/>
  <p:tag name="TEXTLENGTH" val="29"/>
  <p:tag name="FONTSIZE" val="32"/>
  <p:tag name="BULLETTYPE" val="ppBulletArabicPeriod"/>
  <p:tag name="ANSWERTEXT" val="In parallel&#10;In series&#10;neither"/>
</p:tagLst>
</file>

<file path=ppt/tags/tag12.xml><?xml version="1.0" encoding="utf-8"?>
<p:tagLst xmlns:a="http://schemas.openxmlformats.org/drawingml/2006/main" xmlns:r="http://schemas.openxmlformats.org/officeDocument/2006/relationships" xmlns:p="http://schemas.openxmlformats.org/presentationml/2006/main">
  <p:tag name="SLIDEID" val="BF62FAB9EB7949068C33933E1E256012"/>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Resistors R1 and R2 are"/>
  <p:tag name="ANSWERSALIAS" val="In parallel|smicln|In series|smicln|neither"/>
  <p:tag name="SLIDEORDER" val="2"/>
  <p:tag name="SLIDEGUID" val="EA24835D96604006BFDF5C4BC397B3E9"/>
  <p:tag name="VALUES" val="Incorrect|smicln|Incorrect|smicln|Correct"/>
  <p:tag name="RESPONSESGATHERED" val="True"/>
  <p:tag name="TOTALRESPONSES" val="32"/>
  <p:tag name="RESPONSECOUNT" val="32"/>
  <p:tag name="SLICED" val="False"/>
  <p:tag name="RESPONSES" val="1;1;3;1;1;3;3;1;3;3;1;3;1;3;1;1;3;1;3;1;1;1;1;1;1;3;1;1;1;1;1;3;"/>
  <p:tag name="CHARTSTRINGSTD" val="21 0 11"/>
  <p:tag name="CHARTSTRINGREV" val="11 0 21"/>
  <p:tag name="CHARTSTRINGSTDPER" val="0.65625 0 0.34375"/>
  <p:tag name="CHARTSTRINGREVPER" val="0.34375 0 0.65625"/>
  <p:tag name="ANONYMOUSTEMP" val="False"/>
</p:tagLst>
</file>

<file path=ppt/tags/tag13.xml><?xml version="1.0" encoding="utf-8"?>
<p:tagLst xmlns:a="http://schemas.openxmlformats.org/drawingml/2006/main" xmlns:r="http://schemas.openxmlformats.org/officeDocument/2006/relationships" xmlns:p="http://schemas.openxmlformats.org/presentationml/2006/main">
  <p:tag name="CHARTTYPE" val="0"/>
</p:tagLst>
</file>

<file path=ppt/tags/tag14.xml><?xml version="1.0" encoding="utf-8"?>
<p:tagLst xmlns:a="http://schemas.openxmlformats.org/drawingml/2006/main" xmlns:r="http://schemas.openxmlformats.org/officeDocument/2006/relationships" xmlns:p="http://schemas.openxmlformats.org/presentationml/2006/main">
  <p:tag name="ANSWERBULLETS" val="3"/>
  <p:tag name="OLDNUMANSWERS" val="3"/>
  <p:tag name="TEXTLENGTH" val="29"/>
  <p:tag name="FONTSIZE" val="32"/>
  <p:tag name="BULLETTYPE" val="ppBulletArabicPeriod"/>
  <p:tag name="ANSWERTEXT" val="In parallel&#10;In series&#10;neither"/>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SLIDEGUID" val="FB00A14BFF734BEF89296C86B2165492"/>
  <p:tag name="SLIDEID" val="FB00A14BFF734BEF89296C86B2165492"/>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How would I1 change if the switch was opened?"/>
  <p:tag name="ANSWERSALIAS" val="Increase|smicln|No change|smicln|Decrease"/>
  <p:tag name="VALUES" val="No Value|smicln|No Value|smicln|No Value"/>
  <p:tag name="RESPONSESGATHERED" val="True"/>
  <p:tag name="TOTALRESPONSES" val="32"/>
  <p:tag name="RESPONSECOUNT" val="32"/>
  <p:tag name="SLICED" val="False"/>
  <p:tag name="RESPONSES" val="2;2;2;1;3;2;3;2;3;3;1;1;2;1;1;2;3;3;2;3;2;2;3;3;2;3;2;1;1;3;3;3;"/>
  <p:tag name="CHARTSTRINGSTD" val="7 12 13"/>
  <p:tag name="CHARTSTRINGREV" val="13 12 7"/>
  <p:tag name="CHARTSTRINGSTDPER" val="0.21875 0.375 0.40625"/>
  <p:tag name="CHARTSTRINGREVPER" val="0.40625 0.375 0.21875"/>
  <p:tag name="ANONYMOUSTEMP" val="False"/>
</p:tagLst>
</file>

<file path=ppt/tags/tag17.xml><?xml version="1.0" encoding="utf-8"?>
<p:tagLst xmlns:a="http://schemas.openxmlformats.org/drawingml/2006/main" xmlns:r="http://schemas.openxmlformats.org/officeDocument/2006/relationships" xmlns:p="http://schemas.openxmlformats.org/presentationml/2006/main">
  <p:tag name="CHARTTYPE" val="0"/>
</p:tagLst>
</file>

<file path=ppt/tags/tag18.xml><?xml version="1.0" encoding="utf-8"?>
<p:tagLst xmlns:a="http://schemas.openxmlformats.org/drawingml/2006/main" xmlns:r="http://schemas.openxmlformats.org/officeDocument/2006/relationships" xmlns:p="http://schemas.openxmlformats.org/presentationml/2006/main">
  <p:tag name="ANSWERBULLETS" val="3"/>
  <p:tag name="OLDNUMANSWERS" val="3"/>
  <p:tag name="TEXTLENGTH" val="27"/>
  <p:tag name="FONTSIZE" val="32"/>
  <p:tag name="BULLETTYPE" val="ppBulletArabicPeriod"/>
  <p:tag name="ANSWERTEXT" val="Increase&#10;No change&#10;Decrease"/>
</p:tagLst>
</file>

<file path=ppt/tags/tag19.xml><?xml version="1.0" encoding="utf-8"?>
<p:tagLst xmlns:a="http://schemas.openxmlformats.org/drawingml/2006/main" xmlns:r="http://schemas.openxmlformats.org/officeDocument/2006/relationships" xmlns:p="http://schemas.openxmlformats.org/presentationml/2006/main">
  <p:tag name="SLIDEID" val="FB00A14BFF734BEF89296C86B2165492"/>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How would I1 change if the switch was opened?"/>
  <p:tag name="ANSWERSALIAS" val="Increase|smicln|No change|smicln|Decrease"/>
  <p:tag name="SLIDEORDER" val="2"/>
  <p:tag name="SLIDEGUID" val="EF610752BEB84464B74087EC0D7672CB"/>
  <p:tag name="VALUES" val="No Value|smicln|No Value|smicln|No Value"/>
  <p:tag name="RESPONSESGATHERED" val="True"/>
  <p:tag name="TOTALRESPONSES" val="32"/>
  <p:tag name="RESPONSECOUNT" val="32"/>
  <p:tag name="SLICED" val="False"/>
  <p:tag name="RESPONSES" val="2;2;3;2;3;2;2;2;2;3;2;1;2;3;1;2;3;3;3;1;2;3;1;1;3;1;2;1;3;2;2;3;"/>
  <p:tag name="CHARTSTRINGSTD" val="7 14 11"/>
  <p:tag name="CHARTSTRINGREV" val="11 14 7"/>
  <p:tag name="CHARTSTRINGSTDPER" val="0.21875 0.4375 0.34375"/>
  <p:tag name="CHARTSTRINGREVPER" val="0.34375 0.4375 0.21875"/>
  <p:tag name="ANONYMOUSTEMP" val="False"/>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CHARTTYPE" val="0"/>
</p:tagLst>
</file>

<file path=ppt/tags/tag21.xml><?xml version="1.0" encoding="utf-8"?>
<p:tagLst xmlns:a="http://schemas.openxmlformats.org/drawingml/2006/main" xmlns:r="http://schemas.openxmlformats.org/officeDocument/2006/relationships" xmlns:p="http://schemas.openxmlformats.org/presentationml/2006/main">
  <p:tag name="ANSWERBULLETS" val="3"/>
  <p:tag name="OLDNUMANSWERS" val="3"/>
  <p:tag name="TEXTLENGTH" val="27"/>
  <p:tag name="FONTSIZE" val="32"/>
  <p:tag name="BULLETTYPE" val="ppBulletArabicPeriod"/>
  <p:tag name="ANSWERTEXT" val="Increase&#10;No change&#10;Decrease"/>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SLIDEGUID" val="BF62FAB9EB7949068C33933E1E256012"/>
  <p:tag name="SLIDEID" val="BF62FAB9EB7949068C33933E1E256012"/>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Resistors R1 and R2 are"/>
  <p:tag name="ANSWERSALIAS" val="In parallel|smicln|In series|smicln|neither"/>
  <p:tag name="VALUES" val="Incorrect|smicln|Incorrect|smicln|Correct"/>
  <p:tag name="RESPONSESGATHERED" val="True"/>
  <p:tag name="TOTALRESPONSES" val="31"/>
  <p:tag name="RESPONSECOUNT" val="31"/>
  <p:tag name="SLICED" val="False"/>
  <p:tag name="RESPONSES" val="1;2;3;1;1;3;1;1;1;3;1;3;1;3;3;1;1;1;3;1;1;1;1;1;1;3;1;1;3;3;1;"/>
  <p:tag name="CHARTSTRINGSTD" val="20 1 10"/>
  <p:tag name="CHARTSTRINGREV" val="10 1 20"/>
  <p:tag name="CHARTSTRINGSTDPER" val="0.645161290322581 0.032258064516129 0.32258064516129"/>
  <p:tag name="CHARTSTRINGREVPER" val="0.32258064516129 0.032258064516129 0.645161290322581"/>
  <p:tag name="ANONYMOUSTEMP" val="False"/>
</p:tagLst>
</file>

<file path=ppt/theme/theme1.xml><?xml version="1.0" encoding="utf-8"?>
<a:theme xmlns:a="http://schemas.openxmlformats.org/drawingml/2006/main" name="bluegrayturn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bluegrayturnpoint</Template>
  <TotalTime>9262</TotalTime>
  <Words>1109</Words>
  <Application>Microsoft Office PowerPoint</Application>
  <PresentationFormat>On-screen Show (4:3)</PresentationFormat>
  <Paragraphs>306</Paragraphs>
  <Slides>20</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bluegrayturnpoint</vt:lpstr>
      <vt:lpstr>Microsoft Graph Chart</vt:lpstr>
      <vt:lpstr>Physics 1161: Lecture 8  Kirchhoff’s Laws   </vt:lpstr>
      <vt:lpstr>Kirchhoff’s Rules</vt:lpstr>
      <vt:lpstr>PowerPoint Presentation</vt:lpstr>
      <vt:lpstr>PowerPoint Presentation</vt:lpstr>
      <vt:lpstr>Using Kirchhoff’s Rules</vt:lpstr>
      <vt:lpstr>Loop Rule Practice</vt:lpstr>
      <vt:lpstr>Loop Rule Practice</vt:lpstr>
      <vt:lpstr>Resistors R1 and R2 are</vt:lpstr>
      <vt:lpstr>Resistors R1 and R2 are</vt:lpstr>
      <vt:lpstr>Checkpoint 1</vt:lpstr>
      <vt:lpstr>How would I1 change if the switch was opened?</vt:lpstr>
      <vt:lpstr>How would I1 change if the switch was opened?</vt:lpstr>
      <vt:lpstr>Checkpoint 2</vt:lpstr>
      <vt:lpstr>Checkpoint 2</vt:lpstr>
      <vt:lpstr>Kirchhoff’s Junction Rule</vt:lpstr>
      <vt:lpstr>Kirchhoff’s Laws</vt:lpstr>
      <vt:lpstr>You try it!</vt:lpstr>
      <vt:lpstr>You try it!</vt:lpstr>
      <vt:lpstr>Let’s put in actual numbers</vt:lpstr>
      <vt:lpstr>PowerPoint Presentation</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Physics 1161: Lecture 06   Kirchhoff’s Laws</dc:title>
  <dc:creator>cherie</dc:creator>
  <cp:lastModifiedBy>Lehman, Cherie B.</cp:lastModifiedBy>
  <cp:revision>97</cp:revision>
  <dcterms:created xsi:type="dcterms:W3CDTF">2010-02-02T04:20:00Z</dcterms:created>
  <dcterms:modified xsi:type="dcterms:W3CDTF">2013-02-05T18:26:23Z</dcterms:modified>
</cp:coreProperties>
</file>