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6.xml" ContentType="application/vnd.openxmlformats-officedocument.presentationml.notesSlide+xml"/>
  <Override PartName="/ppt/tags/tag15.xml" ContentType="application/vnd.openxmlformats-officedocument.presentationml.tags+xml"/>
  <Override PartName="/ppt/notesSlides/notesSlide7.xml" ContentType="application/vnd.openxmlformats-officedocument.presentationml.notesSlide+xml"/>
  <Override PartName="/ppt/tags/tag16.xml" ContentType="application/vnd.openxmlformats-officedocument.presentationml.tags+xml"/>
  <Override PartName="/ppt/notesSlides/notesSlide8.xml" ContentType="application/vnd.openxmlformats-officedocument.presentationml.notesSlide+xml"/>
  <Override PartName="/ppt/tags/tag17.xml" ContentType="application/vnd.openxmlformats-officedocument.presentationml.tags+xml"/>
  <Override PartName="/ppt/notesSlides/notesSlide9.xml" ContentType="application/vnd.openxmlformats-officedocument.presentationml.notesSlide+xml"/>
  <Override PartName="/ppt/tags/tag18.xml" ContentType="application/vnd.openxmlformats-officedocument.presentationml.tags+xml"/>
  <Override PartName="/ppt/notesSlides/notesSlide10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2" r:id="rId6"/>
    <p:sldId id="263" r:id="rId7"/>
    <p:sldId id="276" r:id="rId8"/>
    <p:sldId id="277" r:id="rId9"/>
    <p:sldId id="264" r:id="rId10"/>
    <p:sldId id="265" r:id="rId11"/>
    <p:sldId id="266" r:id="rId12"/>
    <p:sldId id="267" r:id="rId13"/>
    <p:sldId id="269" r:id="rId14"/>
    <p:sldId id="274" r:id="rId15"/>
    <p:sldId id="275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2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593" autoAdjust="0"/>
  </p:normalViewPr>
  <p:slideViewPr>
    <p:cSldViewPr>
      <p:cViewPr>
        <p:scale>
          <a:sx n="60" d="100"/>
          <a:sy n="60" d="100"/>
        </p:scale>
        <p:origin x="-108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D7FC357-6BFF-4D37-8243-B130541431A2}" type="datetimeFigureOut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755450D-DC07-477C-BF5F-11BA273940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798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C2A001-23E7-408B-84C7-89EB27FF10FA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E15D88-8E35-47AD-A226-AB097C2A7D73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55450D-DC07-477C-BF5F-11BA273940A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B2C7EB-336E-442D-BAAA-97EB17109925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E9CF38-5465-42F0-878C-5BFAD82BFB67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783417-8882-4D8B-A00A-1A986DAFD1C8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A02F0E-F021-4741-8B4F-216E20C052C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0CBAB0-2BA1-4B26-BED1-C65A43CAD544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E9350F-2D2E-4E15-945E-7CDA780E1A05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32208E-340E-4E2C-9D3C-792EAE5C4C72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9D3D4D-DD4B-4D8A-9C8A-972097F384EA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alt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22229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5F384-DC38-4449-9CDA-F4AB4E831DCE}" type="datetimeFigureOut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28B2A-C75C-469B-9044-CD101D7DA7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EF503-A59F-4CEE-86CD-BFBC0EAF8B91}" type="datetimeFigureOut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1B3B0-C681-4173-A746-3FD1C6FE3E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B35A3-FFE6-4D3C-A619-981D5C87E5B8}" type="datetimeFigureOut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EDAF7-3C1E-4B67-92E4-4961594B69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62DFA-8D7B-42EE-AE8D-F12486E74E5A}" type="datetimeFigureOut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47B2-47AD-4294-AB1D-44D8F5E91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4644"/>
            <a:ext cx="8610600" cy="2057400"/>
          </a:xfrm>
        </p:spPr>
        <p:txBody>
          <a:bodyPr>
            <a:normAutofit/>
          </a:bodyPr>
          <a:lstStyle>
            <a:lvl1pPr algn="l">
              <a:defRPr sz="3200">
                <a:solidFill>
                  <a:srgbClr val="22229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305800" cy="3840163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F0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D1A7B-4B07-49B0-B128-9542DD0E2ABB}" type="datetimeFigureOut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9BA6C-EFDC-40DF-A230-F24747E47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83AB4-FD0C-4015-9E8A-E8931A2B3AE1}" type="datetimeFigureOut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D512F-4635-40E1-A8F0-334F6DF46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03776-C9FF-4BCA-A0FF-4C91E228E7A2}" type="datetimeFigureOut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AF9C2-CF1C-473A-BC91-78002616C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99672-E02B-4D7A-8D1C-8E42D8620F88}" type="datetimeFigureOut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A19A2-5F5D-4DD3-B399-0FF3126507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D6D54-A0C8-41E9-9B3B-138628FB8A5E}" type="datetimeFigureOut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37292-FD81-4BFB-BB62-C9B9DA4D0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3303-F829-4479-88F3-77295EE4D91E}" type="datetimeFigureOut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A0A00-8C75-43F6-839E-8393E7AEAB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20594-1E8E-4BD6-954E-EB9655C4581D}" type="datetimeFigureOut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26195-DBD3-4539-A5FB-5845D8FE05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7713A-692F-4C20-84A1-9FBD856A7D0D}" type="datetimeFigureOut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E3D10-A0F5-4139-991D-91D5F8C19B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93CB6A-3C68-4269-8A1B-1A0A5780F333}" type="datetimeFigureOut">
              <a:rPr lang="en-US"/>
              <a:pPr>
                <a:defRPr/>
              </a:pPr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023C55-7B54-4154-B89A-18816EE2C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7" Type="http://schemas.openxmlformats.org/officeDocument/2006/relationships/image" Target="../media/image13.emf"/><Relationship Id="rId2" Type="http://schemas.openxmlformats.org/officeDocument/2006/relationships/tags" Target="../tags/tag19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tags" Target="../tags/tag23.xml"/><Relationship Id="rId7" Type="http://schemas.openxmlformats.org/officeDocument/2006/relationships/oleObject" Target="../embeddings/oleObject6.bin"/><Relationship Id="rId2" Type="http://schemas.openxmlformats.org/officeDocument/2006/relationships/tags" Target="../tags/tag22.xml"/><Relationship Id="rId1" Type="http://schemas.openxmlformats.org/officeDocument/2006/relationships/vmlDrawing" Target="../drawings/vmlDrawing6.vml"/><Relationship Id="rId6" Type="http://schemas.openxmlformats.org/officeDocument/2006/relationships/notesSlide" Target="../notesSlides/notesSlide11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://web.hep.uiuc.edu/home/tstelzer/102PROJECT/RCbackup.ht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8.emf"/><Relationship Id="rId2" Type="http://schemas.openxmlformats.org/officeDocument/2006/relationships/tags" Target="../tags/tag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9.emf"/><Relationship Id="rId2" Type="http://schemas.openxmlformats.org/officeDocument/2006/relationships/tags" Target="../tags/tag1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Physics 1161 </a:t>
            </a:r>
            <a:r>
              <a:rPr lang="en-US" smtClean="0"/>
              <a:t>Lecture 09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RC Circuits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0"/>
            <a:ext cx="5791200" cy="1143000"/>
          </a:xfrm>
        </p:spPr>
        <p:txBody>
          <a:bodyPr/>
          <a:lstStyle/>
          <a:p>
            <a:pPr eaLnBrk="1" hangingPunct="1"/>
            <a:r>
              <a:rPr lang="en-US" smtClean="0"/>
              <a:t>Charging: Intermediate Times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5638800" y="4392613"/>
            <a:ext cx="339725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>
                <a:latin typeface="Symbol" pitchFamily="18" charset="2"/>
              </a:rPr>
              <a:t>e</a:t>
            </a:r>
          </a:p>
        </p:txBody>
      </p:sp>
      <p:sp>
        <p:nvSpPr>
          <p:cNvPr id="13316" name="Line 5"/>
          <p:cNvSpPr>
            <a:spLocks noChangeShapeType="1"/>
          </p:cNvSpPr>
          <p:nvPr/>
        </p:nvSpPr>
        <p:spPr bwMode="auto">
          <a:xfrm>
            <a:off x="6167438" y="363855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7" name="Line 6"/>
          <p:cNvSpPr>
            <a:spLocks noChangeShapeType="1"/>
          </p:cNvSpPr>
          <p:nvPr/>
        </p:nvSpPr>
        <p:spPr bwMode="auto">
          <a:xfrm>
            <a:off x="6167438" y="363855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8" name="Line 7"/>
          <p:cNvSpPr>
            <a:spLocks noChangeShapeType="1"/>
          </p:cNvSpPr>
          <p:nvPr/>
        </p:nvSpPr>
        <p:spPr bwMode="auto">
          <a:xfrm>
            <a:off x="7767638" y="363855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9" name="Line 8"/>
          <p:cNvSpPr>
            <a:spLocks noChangeShapeType="1"/>
          </p:cNvSpPr>
          <p:nvPr/>
        </p:nvSpPr>
        <p:spPr bwMode="auto">
          <a:xfrm>
            <a:off x="8910638" y="363855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0" name="Line 9"/>
          <p:cNvSpPr>
            <a:spLocks noChangeShapeType="1"/>
          </p:cNvSpPr>
          <p:nvPr/>
        </p:nvSpPr>
        <p:spPr bwMode="auto">
          <a:xfrm>
            <a:off x="6167438" y="569595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321" name="Group 10"/>
          <p:cNvGrpSpPr>
            <a:grpSpLocks/>
          </p:cNvGrpSpPr>
          <p:nvPr/>
        </p:nvGrpSpPr>
        <p:grpSpPr bwMode="auto">
          <a:xfrm>
            <a:off x="5913438" y="4630738"/>
            <a:ext cx="508000" cy="136525"/>
            <a:chOff x="1060" y="360"/>
            <a:chExt cx="284" cy="76"/>
          </a:xfrm>
        </p:grpSpPr>
        <p:sp>
          <p:nvSpPr>
            <p:cNvPr id="13371" name="Rectangle 11"/>
            <p:cNvSpPr>
              <a:spLocks noChangeArrowheads="1"/>
            </p:cNvSpPr>
            <p:nvPr/>
          </p:nvSpPr>
          <p:spPr bwMode="auto">
            <a:xfrm>
              <a:off x="1060" y="364"/>
              <a:ext cx="284" cy="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3372" name="Line 12"/>
            <p:cNvSpPr>
              <a:spLocks noChangeShapeType="1"/>
            </p:cNvSpPr>
            <p:nvPr/>
          </p:nvSpPr>
          <p:spPr bwMode="auto">
            <a:xfrm>
              <a:off x="1080" y="36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3" name="Line 13"/>
            <p:cNvSpPr>
              <a:spLocks noChangeShapeType="1"/>
            </p:cNvSpPr>
            <p:nvPr/>
          </p:nvSpPr>
          <p:spPr bwMode="auto">
            <a:xfrm>
              <a:off x="1152" y="384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4" name="Line 14"/>
            <p:cNvSpPr>
              <a:spLocks noChangeShapeType="1"/>
            </p:cNvSpPr>
            <p:nvPr/>
          </p:nvSpPr>
          <p:spPr bwMode="auto">
            <a:xfrm>
              <a:off x="1080" y="40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5" name="Line 15"/>
            <p:cNvSpPr>
              <a:spLocks noChangeShapeType="1"/>
            </p:cNvSpPr>
            <p:nvPr/>
          </p:nvSpPr>
          <p:spPr bwMode="auto">
            <a:xfrm>
              <a:off x="1152" y="432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322" name="Group 16"/>
          <p:cNvGrpSpPr>
            <a:grpSpLocks/>
          </p:cNvGrpSpPr>
          <p:nvPr/>
        </p:nvGrpSpPr>
        <p:grpSpPr bwMode="auto">
          <a:xfrm>
            <a:off x="7539038" y="4552950"/>
            <a:ext cx="471487" cy="95250"/>
            <a:chOff x="2280" y="572"/>
            <a:chExt cx="264" cy="54"/>
          </a:xfrm>
        </p:grpSpPr>
        <p:sp>
          <p:nvSpPr>
            <p:cNvPr id="13368" name="Rectangle 17"/>
            <p:cNvSpPr>
              <a:spLocks noChangeArrowheads="1"/>
            </p:cNvSpPr>
            <p:nvPr/>
          </p:nvSpPr>
          <p:spPr bwMode="auto">
            <a:xfrm>
              <a:off x="2280" y="572"/>
              <a:ext cx="264" cy="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3369" name="Line 18"/>
            <p:cNvSpPr>
              <a:spLocks noChangeShapeType="1"/>
            </p:cNvSpPr>
            <p:nvPr/>
          </p:nvSpPr>
          <p:spPr bwMode="auto">
            <a:xfrm>
              <a:off x="2296" y="57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0" name="Line 19"/>
            <p:cNvSpPr>
              <a:spLocks noChangeShapeType="1"/>
            </p:cNvSpPr>
            <p:nvPr/>
          </p:nvSpPr>
          <p:spPr bwMode="auto">
            <a:xfrm>
              <a:off x="2296" y="62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323" name="Group 20"/>
          <p:cNvGrpSpPr>
            <a:grpSpLocks/>
          </p:cNvGrpSpPr>
          <p:nvPr/>
        </p:nvGrpSpPr>
        <p:grpSpPr bwMode="auto">
          <a:xfrm rot="10800000" flipH="1">
            <a:off x="6700838" y="3557588"/>
            <a:ext cx="593725" cy="182562"/>
            <a:chOff x="1536" y="336"/>
            <a:chExt cx="332" cy="102"/>
          </a:xfrm>
        </p:grpSpPr>
        <p:sp>
          <p:nvSpPr>
            <p:cNvPr id="13366" name="Rectangle 21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3367" name="Freeform 22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>
                <a:gd name="T0" fmla="*/ 0 w 332"/>
                <a:gd name="T1" fmla="*/ 48 h 96"/>
                <a:gd name="T2" fmla="*/ 27 w 332"/>
                <a:gd name="T3" fmla="*/ 96 h 96"/>
                <a:gd name="T4" fmla="*/ 82 w 332"/>
                <a:gd name="T5" fmla="*/ 0 h 96"/>
                <a:gd name="T6" fmla="*/ 137 w 332"/>
                <a:gd name="T7" fmla="*/ 96 h 96"/>
                <a:gd name="T8" fmla="*/ 193 w 332"/>
                <a:gd name="T9" fmla="*/ 0 h 96"/>
                <a:gd name="T10" fmla="*/ 249 w 332"/>
                <a:gd name="T11" fmla="*/ 96 h 96"/>
                <a:gd name="T12" fmla="*/ 304 w 332"/>
                <a:gd name="T13" fmla="*/ 0 h 96"/>
                <a:gd name="T14" fmla="*/ 332 w 332"/>
                <a:gd name="T15" fmla="*/ 48 h 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2"/>
                <a:gd name="T25" fmla="*/ 0 h 96"/>
                <a:gd name="T26" fmla="*/ 332 w 332"/>
                <a:gd name="T27" fmla="*/ 96 h 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324" name="Group 23"/>
          <p:cNvGrpSpPr>
            <a:grpSpLocks/>
          </p:cNvGrpSpPr>
          <p:nvPr/>
        </p:nvGrpSpPr>
        <p:grpSpPr bwMode="auto">
          <a:xfrm rot="-5400000">
            <a:off x="6929438" y="5286375"/>
            <a:ext cx="454025" cy="454025"/>
            <a:chOff x="2928" y="960"/>
            <a:chExt cx="254" cy="254"/>
          </a:xfrm>
        </p:grpSpPr>
        <p:sp>
          <p:nvSpPr>
            <p:cNvPr id="13362" name="Rectangle 24"/>
            <p:cNvSpPr>
              <a:spLocks noChangeArrowheads="1"/>
            </p:cNvSpPr>
            <p:nvPr/>
          </p:nvSpPr>
          <p:spPr bwMode="auto">
            <a:xfrm>
              <a:off x="2928" y="960"/>
              <a:ext cx="254" cy="25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3363" name="Oval 25"/>
            <p:cNvSpPr>
              <a:spLocks noChangeArrowheads="1"/>
            </p:cNvSpPr>
            <p:nvPr/>
          </p:nvSpPr>
          <p:spPr bwMode="auto">
            <a:xfrm>
              <a:off x="2928" y="1152"/>
              <a:ext cx="62" cy="6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3364" name="Oval 26"/>
            <p:cNvSpPr>
              <a:spLocks noChangeArrowheads="1"/>
            </p:cNvSpPr>
            <p:nvPr/>
          </p:nvSpPr>
          <p:spPr bwMode="auto">
            <a:xfrm>
              <a:off x="2928" y="960"/>
              <a:ext cx="62" cy="6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3365" name="Line 27"/>
            <p:cNvSpPr>
              <a:spLocks noChangeShapeType="1"/>
            </p:cNvSpPr>
            <p:nvPr/>
          </p:nvSpPr>
          <p:spPr bwMode="auto">
            <a:xfrm>
              <a:off x="2980" y="1012"/>
              <a:ext cx="144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25" name="Text Box 29"/>
          <p:cNvSpPr txBox="1">
            <a:spLocks noChangeArrowheads="1"/>
          </p:cNvSpPr>
          <p:nvPr/>
        </p:nvSpPr>
        <p:spPr bwMode="auto">
          <a:xfrm>
            <a:off x="7234238" y="4400550"/>
            <a:ext cx="341312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C</a:t>
            </a:r>
          </a:p>
        </p:txBody>
      </p:sp>
      <p:grpSp>
        <p:nvGrpSpPr>
          <p:cNvPr id="13326" name="Group 30"/>
          <p:cNvGrpSpPr>
            <a:grpSpLocks/>
          </p:cNvGrpSpPr>
          <p:nvPr/>
        </p:nvGrpSpPr>
        <p:grpSpPr bwMode="auto">
          <a:xfrm rot="16200000" flipH="1">
            <a:off x="8603456" y="4607720"/>
            <a:ext cx="593725" cy="182562"/>
            <a:chOff x="1536" y="336"/>
            <a:chExt cx="332" cy="102"/>
          </a:xfrm>
        </p:grpSpPr>
        <p:sp>
          <p:nvSpPr>
            <p:cNvPr id="13360" name="Rectangle 31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3361" name="Freeform 32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>
                <a:gd name="T0" fmla="*/ 0 w 332"/>
                <a:gd name="T1" fmla="*/ 48 h 96"/>
                <a:gd name="T2" fmla="*/ 27 w 332"/>
                <a:gd name="T3" fmla="*/ 96 h 96"/>
                <a:gd name="T4" fmla="*/ 82 w 332"/>
                <a:gd name="T5" fmla="*/ 0 h 96"/>
                <a:gd name="T6" fmla="*/ 137 w 332"/>
                <a:gd name="T7" fmla="*/ 96 h 96"/>
                <a:gd name="T8" fmla="*/ 193 w 332"/>
                <a:gd name="T9" fmla="*/ 0 h 96"/>
                <a:gd name="T10" fmla="*/ 249 w 332"/>
                <a:gd name="T11" fmla="*/ 96 h 96"/>
                <a:gd name="T12" fmla="*/ 304 w 332"/>
                <a:gd name="T13" fmla="*/ 0 h 96"/>
                <a:gd name="T14" fmla="*/ 332 w 332"/>
                <a:gd name="T15" fmla="*/ 48 h 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2"/>
                <a:gd name="T25" fmla="*/ 0 h 96"/>
                <a:gd name="T26" fmla="*/ 332 w 332"/>
                <a:gd name="T27" fmla="*/ 96 h 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27" name="Text Box 33"/>
          <p:cNvSpPr txBox="1">
            <a:spLocks noChangeArrowheads="1"/>
          </p:cNvSpPr>
          <p:nvPr/>
        </p:nvSpPr>
        <p:spPr bwMode="auto">
          <a:xfrm>
            <a:off x="8382000" y="4476750"/>
            <a:ext cx="411163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R</a:t>
            </a:r>
            <a:r>
              <a:rPr lang="en-US" sz="1600" baseline="-25000">
                <a:latin typeface="Times New Roman" pitchFamily="18" charset="0"/>
              </a:rPr>
              <a:t>1</a:t>
            </a:r>
            <a:endParaRPr lang="en-US" sz="1600">
              <a:latin typeface="Times New Roman" pitchFamily="18" charset="0"/>
            </a:endParaRPr>
          </a:p>
        </p:txBody>
      </p:sp>
      <p:grpSp>
        <p:nvGrpSpPr>
          <p:cNvPr id="13328" name="Group 34"/>
          <p:cNvGrpSpPr>
            <a:grpSpLocks/>
          </p:cNvGrpSpPr>
          <p:nvPr/>
        </p:nvGrpSpPr>
        <p:grpSpPr bwMode="auto">
          <a:xfrm rot="-5400000">
            <a:off x="8158163" y="5286375"/>
            <a:ext cx="454025" cy="454025"/>
            <a:chOff x="2928" y="960"/>
            <a:chExt cx="254" cy="254"/>
          </a:xfrm>
        </p:grpSpPr>
        <p:sp>
          <p:nvSpPr>
            <p:cNvPr id="13356" name="Rectangle 35"/>
            <p:cNvSpPr>
              <a:spLocks noChangeArrowheads="1"/>
            </p:cNvSpPr>
            <p:nvPr/>
          </p:nvSpPr>
          <p:spPr bwMode="auto">
            <a:xfrm>
              <a:off x="2928" y="960"/>
              <a:ext cx="254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3357" name="Oval 36"/>
            <p:cNvSpPr>
              <a:spLocks noChangeArrowheads="1"/>
            </p:cNvSpPr>
            <p:nvPr/>
          </p:nvSpPr>
          <p:spPr bwMode="auto">
            <a:xfrm>
              <a:off x="2928" y="1152"/>
              <a:ext cx="62" cy="62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3358" name="Oval 37"/>
            <p:cNvSpPr>
              <a:spLocks noChangeArrowheads="1"/>
            </p:cNvSpPr>
            <p:nvPr/>
          </p:nvSpPr>
          <p:spPr bwMode="auto">
            <a:xfrm>
              <a:off x="2928" y="960"/>
              <a:ext cx="62" cy="62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3359" name="Line 38"/>
            <p:cNvSpPr>
              <a:spLocks noChangeShapeType="1"/>
            </p:cNvSpPr>
            <p:nvPr/>
          </p:nvSpPr>
          <p:spPr bwMode="auto">
            <a:xfrm>
              <a:off x="2980" y="1012"/>
              <a:ext cx="144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29" name="Text Box 39"/>
          <p:cNvSpPr txBox="1">
            <a:spLocks noChangeArrowheads="1"/>
          </p:cNvSpPr>
          <p:nvPr/>
        </p:nvSpPr>
        <p:spPr bwMode="auto">
          <a:xfrm>
            <a:off x="8015288" y="5267325"/>
            <a:ext cx="388937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S</a:t>
            </a:r>
            <a:r>
              <a:rPr lang="en-US" sz="1600" baseline="-25000">
                <a:latin typeface="Times New Roman" pitchFamily="18" charset="0"/>
              </a:rPr>
              <a:t>2</a:t>
            </a:r>
            <a:endParaRPr lang="en-US" sz="1600">
              <a:latin typeface="Times New Roman" pitchFamily="18" charset="0"/>
            </a:endParaRPr>
          </a:p>
        </p:txBody>
      </p:sp>
      <p:grpSp>
        <p:nvGrpSpPr>
          <p:cNvPr id="13330" name="Group 40"/>
          <p:cNvGrpSpPr>
            <a:grpSpLocks/>
          </p:cNvGrpSpPr>
          <p:nvPr/>
        </p:nvGrpSpPr>
        <p:grpSpPr bwMode="auto">
          <a:xfrm>
            <a:off x="6934200" y="5289550"/>
            <a:ext cx="455613" cy="454025"/>
            <a:chOff x="4175" y="2286"/>
            <a:chExt cx="287" cy="286"/>
          </a:xfrm>
        </p:grpSpPr>
        <p:sp>
          <p:nvSpPr>
            <p:cNvPr id="161833" name="Rectangle 41"/>
            <p:cNvSpPr>
              <a:spLocks noChangeArrowheads="1"/>
            </p:cNvSpPr>
            <p:nvPr/>
          </p:nvSpPr>
          <p:spPr bwMode="auto">
            <a:xfrm rot="16200000">
              <a:off x="4176" y="2286"/>
              <a:ext cx="286" cy="28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353" name="Oval 42"/>
            <p:cNvSpPr>
              <a:spLocks noChangeArrowheads="1"/>
            </p:cNvSpPr>
            <p:nvPr/>
          </p:nvSpPr>
          <p:spPr bwMode="auto">
            <a:xfrm rot="-5400000">
              <a:off x="4391" y="2501"/>
              <a:ext cx="70" cy="70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3354" name="Oval 43"/>
            <p:cNvSpPr>
              <a:spLocks noChangeArrowheads="1"/>
            </p:cNvSpPr>
            <p:nvPr/>
          </p:nvSpPr>
          <p:spPr bwMode="auto">
            <a:xfrm rot="-5400000">
              <a:off x="4175" y="2501"/>
              <a:ext cx="70" cy="70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3355" name="Line 44"/>
            <p:cNvSpPr>
              <a:spLocks noChangeShapeType="1"/>
            </p:cNvSpPr>
            <p:nvPr/>
          </p:nvSpPr>
          <p:spPr bwMode="auto">
            <a:xfrm rot="-5400000">
              <a:off x="4317" y="2413"/>
              <a:ext cx="16" cy="1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31" name="Text Box 45"/>
          <p:cNvSpPr txBox="1">
            <a:spLocks noChangeArrowheads="1"/>
          </p:cNvSpPr>
          <p:nvPr/>
        </p:nvSpPr>
        <p:spPr bwMode="auto">
          <a:xfrm>
            <a:off x="7005638" y="5695950"/>
            <a:ext cx="388937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S</a:t>
            </a:r>
            <a:r>
              <a:rPr lang="en-US" sz="1600" baseline="-25000">
                <a:latin typeface="Times New Roman" pitchFamily="18" charset="0"/>
              </a:rPr>
              <a:t>1</a:t>
            </a:r>
            <a:endParaRPr lang="en-US" sz="1600">
              <a:latin typeface="Times New Roman" pitchFamily="18" charset="0"/>
            </a:endParaRPr>
          </a:p>
        </p:txBody>
      </p:sp>
      <p:sp>
        <p:nvSpPr>
          <p:cNvPr id="13332" name="Line 46"/>
          <p:cNvSpPr>
            <a:spLocks noChangeShapeType="1"/>
          </p:cNvSpPr>
          <p:nvPr/>
        </p:nvSpPr>
        <p:spPr bwMode="auto">
          <a:xfrm flipV="1">
            <a:off x="6167438" y="4019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3" name="Text Box 47"/>
          <p:cNvSpPr txBox="1">
            <a:spLocks noChangeArrowheads="1"/>
          </p:cNvSpPr>
          <p:nvPr/>
        </p:nvSpPr>
        <p:spPr bwMode="auto">
          <a:xfrm>
            <a:off x="6167438" y="3943350"/>
            <a:ext cx="344487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I</a:t>
            </a:r>
            <a:r>
              <a:rPr lang="en-US" sz="1600" baseline="-25000">
                <a:latin typeface="Times New Roman" pitchFamily="18" charset="0"/>
              </a:rPr>
              <a:t>b</a:t>
            </a:r>
            <a:endParaRPr lang="en-US" sz="1600">
              <a:latin typeface="Times New Roman" pitchFamily="18" charset="0"/>
            </a:endParaRPr>
          </a:p>
        </p:txBody>
      </p:sp>
      <p:grpSp>
        <p:nvGrpSpPr>
          <p:cNvPr id="13334" name="Group 48"/>
          <p:cNvGrpSpPr>
            <a:grpSpLocks/>
          </p:cNvGrpSpPr>
          <p:nvPr/>
        </p:nvGrpSpPr>
        <p:grpSpPr bwMode="auto">
          <a:xfrm>
            <a:off x="6396038" y="3943350"/>
            <a:ext cx="1143000" cy="1676400"/>
            <a:chOff x="4029" y="2484"/>
            <a:chExt cx="720" cy="1056"/>
          </a:xfrm>
        </p:grpSpPr>
        <p:sp>
          <p:nvSpPr>
            <p:cNvPr id="13347" name="AutoShape 49"/>
            <p:cNvSpPr>
              <a:spLocks noChangeArrowheads="1"/>
            </p:cNvSpPr>
            <p:nvPr/>
          </p:nvSpPr>
          <p:spPr bwMode="auto">
            <a:xfrm>
              <a:off x="4125" y="2484"/>
              <a:ext cx="624" cy="1008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61842" name="Rectangle 50"/>
            <p:cNvSpPr>
              <a:spLocks noChangeArrowheads="1"/>
            </p:cNvSpPr>
            <p:nvPr/>
          </p:nvSpPr>
          <p:spPr bwMode="auto">
            <a:xfrm>
              <a:off x="4029" y="3252"/>
              <a:ext cx="288" cy="28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349" name="Line 51"/>
            <p:cNvSpPr>
              <a:spLocks noChangeShapeType="1"/>
            </p:cNvSpPr>
            <p:nvPr/>
          </p:nvSpPr>
          <p:spPr bwMode="auto">
            <a:xfrm flipV="1">
              <a:off x="4125" y="2820"/>
              <a:ext cx="0" cy="19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0" name="Line 52"/>
            <p:cNvSpPr>
              <a:spLocks noChangeShapeType="1"/>
            </p:cNvSpPr>
            <p:nvPr/>
          </p:nvSpPr>
          <p:spPr bwMode="auto">
            <a:xfrm rot="5400000" flipV="1">
              <a:off x="4413" y="2388"/>
              <a:ext cx="0" cy="19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51" name="Line 53"/>
            <p:cNvSpPr>
              <a:spLocks noChangeShapeType="1"/>
            </p:cNvSpPr>
            <p:nvPr/>
          </p:nvSpPr>
          <p:spPr bwMode="auto">
            <a:xfrm rot="10800000" flipV="1">
              <a:off x="4749" y="2868"/>
              <a:ext cx="0" cy="19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35" name="Text Box 54"/>
          <p:cNvSpPr txBox="1">
            <a:spLocks noChangeArrowheads="1"/>
          </p:cNvSpPr>
          <p:nvPr/>
        </p:nvSpPr>
        <p:spPr bwMode="auto">
          <a:xfrm>
            <a:off x="5788025" y="4344988"/>
            <a:ext cx="320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+</a:t>
            </a:r>
          </a:p>
        </p:txBody>
      </p:sp>
      <p:sp>
        <p:nvSpPr>
          <p:cNvPr id="13336" name="Text Box 55"/>
          <p:cNvSpPr txBox="1">
            <a:spLocks noChangeArrowheads="1"/>
          </p:cNvSpPr>
          <p:nvPr/>
        </p:nvSpPr>
        <p:spPr bwMode="auto">
          <a:xfrm>
            <a:off x="5824538" y="4722813"/>
            <a:ext cx="320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-</a:t>
            </a:r>
          </a:p>
        </p:txBody>
      </p:sp>
      <p:sp>
        <p:nvSpPr>
          <p:cNvPr id="13337" name="Text Box 56"/>
          <p:cNvSpPr txBox="1">
            <a:spLocks noChangeArrowheads="1"/>
          </p:cNvSpPr>
          <p:nvPr/>
        </p:nvSpPr>
        <p:spPr bwMode="auto">
          <a:xfrm>
            <a:off x="6472238" y="3333750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+</a:t>
            </a:r>
          </a:p>
        </p:txBody>
      </p:sp>
      <p:sp>
        <p:nvSpPr>
          <p:cNvPr id="13338" name="Text Box 57"/>
          <p:cNvSpPr txBox="1">
            <a:spLocks noChangeArrowheads="1"/>
          </p:cNvSpPr>
          <p:nvPr/>
        </p:nvSpPr>
        <p:spPr bwMode="auto">
          <a:xfrm>
            <a:off x="7497763" y="4235450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+</a:t>
            </a:r>
          </a:p>
        </p:txBody>
      </p:sp>
      <p:sp>
        <p:nvSpPr>
          <p:cNvPr id="13339" name="Text Box 58"/>
          <p:cNvSpPr txBox="1">
            <a:spLocks noChangeArrowheads="1"/>
          </p:cNvSpPr>
          <p:nvPr/>
        </p:nvSpPr>
        <p:spPr bwMode="auto">
          <a:xfrm>
            <a:off x="7234238" y="3333750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-</a:t>
            </a:r>
          </a:p>
        </p:txBody>
      </p:sp>
      <p:sp>
        <p:nvSpPr>
          <p:cNvPr id="13340" name="Text Box 59"/>
          <p:cNvSpPr txBox="1">
            <a:spLocks noChangeArrowheads="1"/>
          </p:cNvSpPr>
          <p:nvPr/>
        </p:nvSpPr>
        <p:spPr bwMode="auto">
          <a:xfrm>
            <a:off x="7546975" y="4549775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-</a:t>
            </a:r>
          </a:p>
        </p:txBody>
      </p:sp>
      <p:sp>
        <p:nvSpPr>
          <p:cNvPr id="13341" name="Text Box 60"/>
          <p:cNvSpPr txBox="1">
            <a:spLocks noChangeArrowheads="1"/>
          </p:cNvSpPr>
          <p:nvPr/>
        </p:nvSpPr>
        <p:spPr bwMode="auto">
          <a:xfrm>
            <a:off x="381000" y="1311275"/>
            <a:ext cx="830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Calculate the charge on the capacitor 3</a:t>
            </a:r>
            <a:r>
              <a:rPr lang="en-US">
                <a:latin typeface="Calibri" pitchFamily="34" charset="0"/>
                <a:sym typeface="Symbol" pitchFamily="18" charset="2"/>
              </a:rPr>
              <a:t>10</a:t>
            </a:r>
            <a:r>
              <a:rPr lang="en-US" baseline="30000">
                <a:latin typeface="Calibri" pitchFamily="34" charset="0"/>
                <a:sym typeface="Symbol" pitchFamily="18" charset="2"/>
              </a:rPr>
              <a:t>-3 </a:t>
            </a:r>
            <a:r>
              <a:rPr lang="en-US">
                <a:latin typeface="Calibri" pitchFamily="34" charset="0"/>
                <a:sym typeface="Symbol" pitchFamily="18" charset="2"/>
              </a:rPr>
              <a:t>seconds after switch 1 is closed.</a:t>
            </a:r>
            <a:endParaRPr lang="en-US">
              <a:latin typeface="Calibri" pitchFamily="34" charset="0"/>
            </a:endParaRPr>
          </a:p>
        </p:txBody>
      </p:sp>
      <p:sp>
        <p:nvSpPr>
          <p:cNvPr id="161853" name="Text Box 61"/>
          <p:cNvSpPr txBox="1">
            <a:spLocks noChangeArrowheads="1"/>
          </p:cNvSpPr>
          <p:nvPr/>
        </p:nvSpPr>
        <p:spPr bwMode="auto">
          <a:xfrm>
            <a:off x="76200" y="23622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q(t) = q</a:t>
            </a:r>
            <a:r>
              <a:rPr lang="en-US" sz="2800" baseline="-2500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</a:t>
            </a: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(1-e</a:t>
            </a:r>
            <a:r>
              <a:rPr lang="en-US" sz="2800" baseline="30000">
                <a:solidFill>
                  <a:schemeClr val="tx2"/>
                </a:solidFill>
                <a:latin typeface="Times New Roman" pitchFamily="18" charset="0"/>
              </a:rPr>
              <a:t>-t/R</a:t>
            </a:r>
            <a:r>
              <a:rPr lang="en-US" baseline="30000">
                <a:solidFill>
                  <a:schemeClr val="tx2"/>
                </a:solidFill>
                <a:latin typeface="Times New Roman" pitchFamily="18" charset="0"/>
              </a:rPr>
              <a:t>2</a:t>
            </a:r>
            <a:r>
              <a:rPr lang="en-US" sz="2800" baseline="30000">
                <a:solidFill>
                  <a:schemeClr val="tx2"/>
                </a:solidFill>
                <a:latin typeface="Times New Roman" pitchFamily="18" charset="0"/>
              </a:rPr>
              <a:t>C</a:t>
            </a: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61854" name="Rectangle 62"/>
          <p:cNvSpPr>
            <a:spLocks noChangeArrowheads="1"/>
          </p:cNvSpPr>
          <p:nvPr/>
        </p:nvSpPr>
        <p:spPr bwMode="auto">
          <a:xfrm>
            <a:off x="1143000" y="2971800"/>
            <a:ext cx="4572000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= q</a:t>
            </a:r>
            <a:r>
              <a:rPr lang="en-US" sz="2800" baseline="-2500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</a:t>
            </a: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(1-e</a:t>
            </a:r>
            <a:r>
              <a:rPr lang="en-US" sz="2800" baseline="30000">
                <a:solidFill>
                  <a:schemeClr val="tx2"/>
                </a:solidFill>
                <a:latin typeface="Times New Roman" pitchFamily="18" charset="0"/>
              </a:rPr>
              <a:t>-</a:t>
            </a:r>
            <a:r>
              <a:rPr lang="en-US" sz="2800" baseline="30000">
                <a:solidFill>
                  <a:schemeClr val="tx2"/>
                </a:solidFill>
                <a:latin typeface="Calibri" pitchFamily="34" charset="0"/>
              </a:rPr>
              <a:t>3</a:t>
            </a:r>
            <a:r>
              <a:rPr lang="en-US" sz="2800" baseline="3000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10</a:t>
            </a:r>
            <a:r>
              <a:rPr lang="en-US" baseline="8000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-3</a:t>
            </a:r>
            <a:r>
              <a:rPr lang="en-US" sz="2000" baseline="30000">
                <a:latin typeface="Calibri" pitchFamily="34" charset="0"/>
                <a:sym typeface="Symbol" pitchFamily="18" charset="2"/>
              </a:rPr>
              <a:t> </a:t>
            </a:r>
            <a:r>
              <a:rPr lang="en-US" sz="2800" baseline="30000">
                <a:solidFill>
                  <a:schemeClr val="tx2"/>
                </a:solidFill>
                <a:latin typeface="Times New Roman" pitchFamily="18" charset="0"/>
              </a:rPr>
              <a:t>/(40</a:t>
            </a:r>
            <a:r>
              <a:rPr lang="en-US" sz="2800" baseline="3000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</a:t>
            </a:r>
            <a:r>
              <a:rPr lang="en-US" sz="2800" baseline="30000">
                <a:solidFill>
                  <a:schemeClr val="tx2"/>
                </a:solidFill>
                <a:latin typeface="Calibri" pitchFamily="34" charset="0"/>
              </a:rPr>
              <a:t>100</a:t>
            </a:r>
            <a:r>
              <a:rPr lang="en-US" sz="2800" baseline="3000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10</a:t>
            </a:r>
            <a:r>
              <a:rPr lang="en-US" baseline="8000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-6)</a:t>
            </a:r>
            <a:r>
              <a:rPr lang="en-US" sz="2800" baseline="3000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) 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= q</a:t>
            </a:r>
            <a:r>
              <a:rPr lang="en-US" sz="2800" baseline="-2500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</a:t>
            </a: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 (0.53)</a:t>
            </a:r>
          </a:p>
          <a:p>
            <a:pPr>
              <a:spcBef>
                <a:spcPct val="50000"/>
              </a:spcBef>
            </a:pPr>
            <a:r>
              <a:rPr lang="en-US" sz="3200">
                <a:latin typeface="Calibri" pitchFamily="34" charset="0"/>
              </a:rPr>
              <a:t>	Recall</a:t>
            </a:r>
            <a:r>
              <a:rPr lang="en-US" sz="360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 q</a:t>
            </a:r>
            <a:r>
              <a:rPr lang="en-US" sz="3600" baseline="-2500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 </a:t>
            </a:r>
            <a:r>
              <a:rPr lang="en-US" sz="360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= </a:t>
            </a:r>
            <a:r>
              <a:rPr lang="el-GR" sz="3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ε</a:t>
            </a:r>
            <a:r>
              <a:rPr lang="en-US" sz="3200" baseline="-2500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60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C</a:t>
            </a: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= (50)(100x10</a:t>
            </a:r>
            <a:r>
              <a:rPr lang="en-US" sz="2800" baseline="30000">
                <a:solidFill>
                  <a:schemeClr val="tx2"/>
                </a:solidFill>
                <a:latin typeface="Times New Roman" pitchFamily="18" charset="0"/>
              </a:rPr>
              <a:t>-6</a:t>
            </a: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) (0.53)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= 2.7 x10</a:t>
            </a:r>
            <a:r>
              <a:rPr lang="en-US" sz="2800" baseline="30000">
                <a:solidFill>
                  <a:schemeClr val="tx2"/>
                </a:solidFill>
                <a:latin typeface="Times New Roman" pitchFamily="18" charset="0"/>
              </a:rPr>
              <a:t>-3</a:t>
            </a: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 Coulombs	</a:t>
            </a:r>
          </a:p>
        </p:txBody>
      </p:sp>
      <p:sp>
        <p:nvSpPr>
          <p:cNvPr id="13344" name="Text Box 63"/>
          <p:cNvSpPr txBox="1">
            <a:spLocks noChangeArrowheads="1"/>
          </p:cNvSpPr>
          <p:nvPr/>
        </p:nvSpPr>
        <p:spPr bwMode="auto">
          <a:xfrm>
            <a:off x="7467600" y="1752600"/>
            <a:ext cx="14478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R</a:t>
            </a:r>
            <a:r>
              <a:rPr lang="en-US" sz="2000" baseline="-25000">
                <a:latin typeface="Times New Roman" pitchFamily="18" charset="0"/>
              </a:rPr>
              <a:t>1</a:t>
            </a:r>
            <a:r>
              <a:rPr lang="en-US" sz="2000">
                <a:latin typeface="Times New Roman" pitchFamily="18" charset="0"/>
              </a:rPr>
              <a:t> = 20 </a:t>
            </a:r>
            <a:r>
              <a:rPr lang="en-US" sz="2000">
                <a:latin typeface="Symbol" pitchFamily="18" charset="2"/>
              </a:rPr>
              <a:t>W</a:t>
            </a:r>
            <a:r>
              <a:rPr lang="en-US" sz="2000">
                <a:latin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R</a:t>
            </a:r>
            <a:r>
              <a:rPr lang="en-US" sz="2000" baseline="-25000">
                <a:latin typeface="Times New Roman" pitchFamily="18" charset="0"/>
              </a:rPr>
              <a:t>2</a:t>
            </a:r>
            <a:r>
              <a:rPr lang="en-US" sz="2000">
                <a:latin typeface="Times New Roman" pitchFamily="18" charset="0"/>
              </a:rPr>
              <a:t> = 40 </a:t>
            </a:r>
            <a:r>
              <a:rPr lang="en-US" sz="2000">
                <a:latin typeface="Symbol" pitchFamily="18" charset="2"/>
              </a:rPr>
              <a:t>W</a:t>
            </a:r>
            <a:r>
              <a:rPr lang="en-US" sz="2000">
                <a:latin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l-GR" sz="200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en-US" sz="2000">
                <a:latin typeface="Times New Roman" pitchFamily="18" charset="0"/>
              </a:rPr>
              <a:t> = 50 Volts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C = 100</a:t>
            </a:r>
            <a:r>
              <a:rPr lang="en-US" sz="2000">
                <a:latin typeface="Symbol" pitchFamily="18" charset="2"/>
              </a:rPr>
              <a:t>m</a:t>
            </a:r>
            <a:r>
              <a:rPr lang="en-US" sz="2000">
                <a:latin typeface="Times New Roman" pitchFamily="18" charset="0"/>
              </a:rPr>
              <a:t>F</a:t>
            </a:r>
          </a:p>
        </p:txBody>
      </p:sp>
      <p:sp>
        <p:nvSpPr>
          <p:cNvPr id="13345" name="WordArt 65"/>
          <p:cNvSpPr>
            <a:spLocks noChangeArrowheads="1" noChangeShapeType="1"/>
          </p:cNvSpPr>
          <p:nvPr/>
        </p:nvSpPr>
        <p:spPr bwMode="auto">
          <a:xfrm>
            <a:off x="228600" y="1524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  <p:sp>
        <p:nvSpPr>
          <p:cNvPr id="13346" name="Text Box 66"/>
          <p:cNvSpPr txBox="1">
            <a:spLocks noChangeArrowheads="1"/>
          </p:cNvSpPr>
          <p:nvPr/>
        </p:nvSpPr>
        <p:spPr bwMode="auto">
          <a:xfrm>
            <a:off x="6781800" y="3159125"/>
            <a:ext cx="411163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R</a:t>
            </a:r>
            <a:r>
              <a:rPr lang="en-US" sz="1600" baseline="-25000">
                <a:latin typeface="Times New Roman" pitchFamily="18" charset="0"/>
              </a:rPr>
              <a:t>2</a:t>
            </a:r>
            <a:endParaRPr lang="en-US" sz="1600"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1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1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1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1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18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18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53" grpId="0" build="p" bldLvl="2" autoUpdateAnimBg="0"/>
      <p:bldP spid="161854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4613"/>
            <a:ext cx="8610600" cy="2057400"/>
          </a:xfrm>
        </p:spPr>
        <p:txBody>
          <a:bodyPr/>
          <a:lstStyle/>
          <a:p>
            <a:pPr eaLnBrk="1" hangingPunct="1"/>
            <a:r>
              <a:rPr lang="en-US" dirty="0" smtClean="0"/>
              <a:t>RC Circuits: Discharging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 smtClean="0"/>
              <a:t>KLR: </a:t>
            </a:r>
            <a:r>
              <a:rPr lang="en-US" sz="2000" dirty="0"/>
              <a:t>____________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US" sz="20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/>
              <a:t>Just after…:  ________</a:t>
            </a:r>
            <a:endParaRPr lang="en-US" sz="2000" baseline="-25000" dirty="0"/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/>
              <a:t>Capacitor is still fully charged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sz="2000" dirty="0"/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ym typeface="Symbol" pitchFamily="18" charset="2"/>
              </a:rPr>
              <a:t>   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US" sz="2000" dirty="0">
              <a:sym typeface="Symbol" pitchFamily="18" charset="2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>
                <a:sym typeface="Symbol" pitchFamily="18" charset="2"/>
              </a:rPr>
              <a:t>Long time after: ____________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US" sz="2000" dirty="0">
              <a:sym typeface="Symbol" pitchFamily="18" charset="2"/>
            </a:endParaRP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US" sz="2000" dirty="0">
              <a:sym typeface="Symbol" pitchFamily="18" charset="2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US" sz="2000" dirty="0">
              <a:sym typeface="Symbol" pitchFamily="18" charset="2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>
                <a:sym typeface="Symbol" pitchFamily="18" charset="2"/>
              </a:rPr>
              <a:t>Intermediate (more complex)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400" dirty="0"/>
              <a:t>q(t) = q</a:t>
            </a:r>
            <a:r>
              <a:rPr lang="en-US" sz="2400" baseline="-25000" dirty="0"/>
              <a:t>0</a:t>
            </a:r>
            <a:r>
              <a:rPr lang="en-US" sz="2400" dirty="0"/>
              <a:t> e</a:t>
            </a:r>
            <a:r>
              <a:rPr lang="en-US" sz="2400" baseline="30000" dirty="0"/>
              <a:t>-t/RC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400" dirty="0" err="1"/>
              <a:t>I</a:t>
            </a:r>
            <a:r>
              <a:rPr lang="en-US" sz="2400" baseline="-25000" dirty="0" err="1"/>
              <a:t>c</a:t>
            </a:r>
            <a:r>
              <a:rPr lang="en-US" sz="2400" dirty="0"/>
              <a:t>(t) = I</a:t>
            </a:r>
            <a:r>
              <a:rPr lang="en-US" sz="2400" baseline="-25000" dirty="0"/>
              <a:t>0</a:t>
            </a:r>
            <a:r>
              <a:rPr lang="en-US" sz="2400" dirty="0"/>
              <a:t> e</a:t>
            </a:r>
            <a:r>
              <a:rPr lang="en-US" sz="2400" baseline="30000" dirty="0"/>
              <a:t>-t/RC</a:t>
            </a:r>
          </a:p>
        </p:txBody>
      </p:sp>
      <p:sp>
        <p:nvSpPr>
          <p:cNvPr id="2053" name="Line 4"/>
          <p:cNvSpPr>
            <a:spLocks noChangeShapeType="1"/>
          </p:cNvSpPr>
          <p:nvPr/>
        </p:nvSpPr>
        <p:spPr bwMode="auto">
          <a:xfrm>
            <a:off x="6196013" y="19050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Line 5"/>
          <p:cNvSpPr>
            <a:spLocks noChangeShapeType="1"/>
          </p:cNvSpPr>
          <p:nvPr/>
        </p:nvSpPr>
        <p:spPr bwMode="auto">
          <a:xfrm>
            <a:off x="6196013" y="19050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5" name="Line 6"/>
          <p:cNvSpPr>
            <a:spLocks noChangeShapeType="1"/>
          </p:cNvSpPr>
          <p:nvPr/>
        </p:nvSpPr>
        <p:spPr bwMode="auto">
          <a:xfrm>
            <a:off x="7796213" y="19050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6" name="Line 7"/>
          <p:cNvSpPr>
            <a:spLocks noChangeShapeType="1"/>
          </p:cNvSpPr>
          <p:nvPr/>
        </p:nvSpPr>
        <p:spPr bwMode="auto">
          <a:xfrm>
            <a:off x="8939213" y="19050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7" name="Line 8"/>
          <p:cNvSpPr>
            <a:spLocks noChangeShapeType="1"/>
          </p:cNvSpPr>
          <p:nvPr/>
        </p:nvSpPr>
        <p:spPr bwMode="auto">
          <a:xfrm>
            <a:off x="6196013" y="39624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58" name="Group 9"/>
          <p:cNvGrpSpPr>
            <a:grpSpLocks/>
          </p:cNvGrpSpPr>
          <p:nvPr/>
        </p:nvGrpSpPr>
        <p:grpSpPr bwMode="auto">
          <a:xfrm>
            <a:off x="5942013" y="2897188"/>
            <a:ext cx="508000" cy="136525"/>
            <a:chOff x="1060" y="360"/>
            <a:chExt cx="284" cy="76"/>
          </a:xfrm>
        </p:grpSpPr>
        <p:sp>
          <p:nvSpPr>
            <p:cNvPr id="2102" name="Rectangle 10"/>
            <p:cNvSpPr>
              <a:spLocks noChangeArrowheads="1"/>
            </p:cNvSpPr>
            <p:nvPr/>
          </p:nvSpPr>
          <p:spPr bwMode="auto">
            <a:xfrm>
              <a:off x="1060" y="364"/>
              <a:ext cx="284" cy="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103" name="Line 11"/>
            <p:cNvSpPr>
              <a:spLocks noChangeShapeType="1"/>
            </p:cNvSpPr>
            <p:nvPr/>
          </p:nvSpPr>
          <p:spPr bwMode="auto">
            <a:xfrm>
              <a:off x="1080" y="36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4" name="Line 12"/>
            <p:cNvSpPr>
              <a:spLocks noChangeShapeType="1"/>
            </p:cNvSpPr>
            <p:nvPr/>
          </p:nvSpPr>
          <p:spPr bwMode="auto">
            <a:xfrm>
              <a:off x="1152" y="384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5" name="Line 13"/>
            <p:cNvSpPr>
              <a:spLocks noChangeShapeType="1"/>
            </p:cNvSpPr>
            <p:nvPr/>
          </p:nvSpPr>
          <p:spPr bwMode="auto">
            <a:xfrm>
              <a:off x="1080" y="40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6" name="Line 14"/>
            <p:cNvSpPr>
              <a:spLocks noChangeShapeType="1"/>
            </p:cNvSpPr>
            <p:nvPr/>
          </p:nvSpPr>
          <p:spPr bwMode="auto">
            <a:xfrm>
              <a:off x="1152" y="432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59" name="Group 15"/>
          <p:cNvGrpSpPr>
            <a:grpSpLocks/>
          </p:cNvGrpSpPr>
          <p:nvPr/>
        </p:nvGrpSpPr>
        <p:grpSpPr bwMode="auto">
          <a:xfrm>
            <a:off x="7567613" y="3505200"/>
            <a:ext cx="471487" cy="95250"/>
            <a:chOff x="2280" y="572"/>
            <a:chExt cx="264" cy="54"/>
          </a:xfrm>
        </p:grpSpPr>
        <p:sp>
          <p:nvSpPr>
            <p:cNvPr id="2099" name="Rectangle 16"/>
            <p:cNvSpPr>
              <a:spLocks noChangeArrowheads="1"/>
            </p:cNvSpPr>
            <p:nvPr/>
          </p:nvSpPr>
          <p:spPr bwMode="auto">
            <a:xfrm>
              <a:off x="2280" y="572"/>
              <a:ext cx="264" cy="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100" name="Line 17"/>
            <p:cNvSpPr>
              <a:spLocks noChangeShapeType="1"/>
            </p:cNvSpPr>
            <p:nvPr/>
          </p:nvSpPr>
          <p:spPr bwMode="auto">
            <a:xfrm>
              <a:off x="2296" y="57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1" name="Line 18"/>
            <p:cNvSpPr>
              <a:spLocks noChangeShapeType="1"/>
            </p:cNvSpPr>
            <p:nvPr/>
          </p:nvSpPr>
          <p:spPr bwMode="auto">
            <a:xfrm>
              <a:off x="2296" y="62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60" name="Group 19"/>
          <p:cNvGrpSpPr>
            <a:grpSpLocks/>
          </p:cNvGrpSpPr>
          <p:nvPr/>
        </p:nvGrpSpPr>
        <p:grpSpPr bwMode="auto">
          <a:xfrm>
            <a:off x="8231188" y="3584575"/>
            <a:ext cx="455612" cy="454025"/>
            <a:chOff x="4175" y="2286"/>
            <a:chExt cx="287" cy="286"/>
          </a:xfrm>
        </p:grpSpPr>
        <p:sp>
          <p:nvSpPr>
            <p:cNvPr id="2095" name="Rectangle 20"/>
            <p:cNvSpPr>
              <a:spLocks noChangeArrowheads="1"/>
            </p:cNvSpPr>
            <p:nvPr/>
          </p:nvSpPr>
          <p:spPr bwMode="auto">
            <a:xfrm rot="-5400000">
              <a:off x="4176" y="2286"/>
              <a:ext cx="286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96" name="Oval 21"/>
            <p:cNvSpPr>
              <a:spLocks noChangeArrowheads="1"/>
            </p:cNvSpPr>
            <p:nvPr/>
          </p:nvSpPr>
          <p:spPr bwMode="auto">
            <a:xfrm rot="-5400000">
              <a:off x="4391" y="2501"/>
              <a:ext cx="70" cy="70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97" name="Oval 22"/>
            <p:cNvSpPr>
              <a:spLocks noChangeArrowheads="1"/>
            </p:cNvSpPr>
            <p:nvPr/>
          </p:nvSpPr>
          <p:spPr bwMode="auto">
            <a:xfrm rot="-5400000">
              <a:off x="4175" y="2501"/>
              <a:ext cx="70" cy="70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98" name="Line 23"/>
            <p:cNvSpPr>
              <a:spLocks noChangeShapeType="1"/>
            </p:cNvSpPr>
            <p:nvPr/>
          </p:nvSpPr>
          <p:spPr bwMode="auto">
            <a:xfrm rot="-5400000">
              <a:off x="4317" y="2413"/>
              <a:ext cx="16" cy="1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61" name="Text Box 24"/>
          <p:cNvSpPr txBox="1">
            <a:spLocks noChangeArrowheads="1"/>
          </p:cNvSpPr>
          <p:nvPr/>
        </p:nvSpPr>
        <p:spPr bwMode="auto">
          <a:xfrm>
            <a:off x="7339013" y="3124200"/>
            <a:ext cx="341312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C</a:t>
            </a:r>
          </a:p>
        </p:txBody>
      </p:sp>
      <p:sp>
        <p:nvSpPr>
          <p:cNvPr id="2062" name="Text Box 25"/>
          <p:cNvSpPr txBox="1">
            <a:spLocks noChangeArrowheads="1"/>
          </p:cNvSpPr>
          <p:nvPr/>
        </p:nvSpPr>
        <p:spPr bwMode="auto">
          <a:xfrm>
            <a:off x="5662613" y="2644775"/>
            <a:ext cx="339725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>
                <a:latin typeface="Symbol" pitchFamily="18" charset="2"/>
              </a:rPr>
              <a:t>e</a:t>
            </a:r>
          </a:p>
        </p:txBody>
      </p:sp>
      <p:grpSp>
        <p:nvGrpSpPr>
          <p:cNvPr id="2063" name="Group 26"/>
          <p:cNvGrpSpPr>
            <a:grpSpLocks/>
          </p:cNvGrpSpPr>
          <p:nvPr/>
        </p:nvGrpSpPr>
        <p:grpSpPr bwMode="auto">
          <a:xfrm rot="16200000" flipH="1">
            <a:off x="7514431" y="2415382"/>
            <a:ext cx="593725" cy="182562"/>
            <a:chOff x="1536" y="336"/>
            <a:chExt cx="332" cy="102"/>
          </a:xfrm>
        </p:grpSpPr>
        <p:sp>
          <p:nvSpPr>
            <p:cNvPr id="2093" name="Rectangle 27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94" name="Freeform 28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>
                <a:gd name="T0" fmla="*/ 0 w 332"/>
                <a:gd name="T1" fmla="*/ 48 h 96"/>
                <a:gd name="T2" fmla="*/ 27 w 332"/>
                <a:gd name="T3" fmla="*/ 96 h 96"/>
                <a:gd name="T4" fmla="*/ 82 w 332"/>
                <a:gd name="T5" fmla="*/ 0 h 96"/>
                <a:gd name="T6" fmla="*/ 137 w 332"/>
                <a:gd name="T7" fmla="*/ 96 h 96"/>
                <a:gd name="T8" fmla="*/ 193 w 332"/>
                <a:gd name="T9" fmla="*/ 0 h 96"/>
                <a:gd name="T10" fmla="*/ 249 w 332"/>
                <a:gd name="T11" fmla="*/ 96 h 96"/>
                <a:gd name="T12" fmla="*/ 304 w 332"/>
                <a:gd name="T13" fmla="*/ 0 h 96"/>
                <a:gd name="T14" fmla="*/ 332 w 332"/>
                <a:gd name="T15" fmla="*/ 48 h 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2"/>
                <a:gd name="T25" fmla="*/ 0 h 96"/>
                <a:gd name="T26" fmla="*/ 332 w 332"/>
                <a:gd name="T27" fmla="*/ 96 h 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64" name="Text Box 29"/>
          <p:cNvSpPr txBox="1">
            <a:spLocks noChangeArrowheads="1"/>
          </p:cNvSpPr>
          <p:nvPr/>
        </p:nvSpPr>
        <p:spPr bwMode="auto">
          <a:xfrm>
            <a:off x="7496175" y="2263775"/>
            <a:ext cx="341313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R</a:t>
            </a:r>
          </a:p>
        </p:txBody>
      </p:sp>
      <p:sp>
        <p:nvSpPr>
          <p:cNvPr id="2065" name="Text Box 30"/>
          <p:cNvSpPr txBox="1">
            <a:spLocks noChangeArrowheads="1"/>
          </p:cNvSpPr>
          <p:nvPr/>
        </p:nvSpPr>
        <p:spPr bwMode="auto">
          <a:xfrm>
            <a:off x="6958013" y="3962400"/>
            <a:ext cx="388937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S</a:t>
            </a:r>
            <a:r>
              <a:rPr lang="en-US" sz="1600" baseline="-25000">
                <a:latin typeface="Times New Roman" pitchFamily="18" charset="0"/>
              </a:rPr>
              <a:t>1</a:t>
            </a:r>
            <a:endParaRPr lang="en-US" sz="1600">
              <a:latin typeface="Times New Roman" pitchFamily="18" charset="0"/>
            </a:endParaRPr>
          </a:p>
        </p:txBody>
      </p:sp>
      <p:sp>
        <p:nvSpPr>
          <p:cNvPr id="2067" name="Text Box 32"/>
          <p:cNvSpPr txBox="1">
            <a:spLocks noChangeArrowheads="1"/>
          </p:cNvSpPr>
          <p:nvPr/>
        </p:nvSpPr>
        <p:spPr bwMode="auto">
          <a:xfrm>
            <a:off x="5875338" y="2555875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+</a:t>
            </a:r>
          </a:p>
        </p:txBody>
      </p:sp>
      <p:sp>
        <p:nvSpPr>
          <p:cNvPr id="2068" name="Text Box 33"/>
          <p:cNvSpPr txBox="1">
            <a:spLocks noChangeArrowheads="1"/>
          </p:cNvSpPr>
          <p:nvPr/>
        </p:nvSpPr>
        <p:spPr bwMode="auto">
          <a:xfrm>
            <a:off x="7508875" y="3214688"/>
            <a:ext cx="320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+</a:t>
            </a:r>
          </a:p>
        </p:txBody>
      </p:sp>
      <p:sp>
        <p:nvSpPr>
          <p:cNvPr id="2069" name="Line 34"/>
          <p:cNvSpPr>
            <a:spLocks noChangeShapeType="1"/>
          </p:cNvSpPr>
          <p:nvPr/>
        </p:nvSpPr>
        <p:spPr bwMode="auto">
          <a:xfrm rot="5400000">
            <a:off x="7727196" y="30480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scene3d>
            <a:camera prst="orthographicFront">
              <a:rot lat="0" lon="0" rev="10800000"/>
            </a:camera>
            <a:lightRig rig="threePt" dir="t"/>
          </a:scene3d>
        </p:spPr>
        <p:txBody>
          <a:bodyPr/>
          <a:lstStyle/>
          <a:p>
            <a:endParaRPr lang="en-US"/>
          </a:p>
        </p:txBody>
      </p:sp>
      <p:sp>
        <p:nvSpPr>
          <p:cNvPr id="2070" name="Text Box 35"/>
          <p:cNvSpPr txBox="1">
            <a:spLocks noChangeArrowheads="1"/>
          </p:cNvSpPr>
          <p:nvPr/>
        </p:nvSpPr>
        <p:spPr bwMode="auto">
          <a:xfrm>
            <a:off x="7491413" y="2819400"/>
            <a:ext cx="274637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I</a:t>
            </a:r>
          </a:p>
        </p:txBody>
      </p:sp>
      <p:sp>
        <p:nvSpPr>
          <p:cNvPr id="2071" name="Text Box 36"/>
          <p:cNvSpPr txBox="1">
            <a:spLocks noChangeArrowheads="1"/>
          </p:cNvSpPr>
          <p:nvPr/>
        </p:nvSpPr>
        <p:spPr bwMode="auto">
          <a:xfrm>
            <a:off x="5911850" y="2933700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-</a:t>
            </a:r>
          </a:p>
        </p:txBody>
      </p:sp>
      <p:sp>
        <p:nvSpPr>
          <p:cNvPr id="2073" name="Text Box 38"/>
          <p:cNvSpPr txBox="1">
            <a:spLocks noChangeArrowheads="1"/>
          </p:cNvSpPr>
          <p:nvPr/>
        </p:nvSpPr>
        <p:spPr bwMode="auto">
          <a:xfrm>
            <a:off x="7521575" y="3519488"/>
            <a:ext cx="320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-</a:t>
            </a:r>
          </a:p>
        </p:txBody>
      </p:sp>
      <p:sp>
        <p:nvSpPr>
          <p:cNvPr id="2074" name="Line 39"/>
          <p:cNvSpPr>
            <a:spLocks noChangeShapeType="1"/>
          </p:cNvSpPr>
          <p:nvPr/>
        </p:nvSpPr>
        <p:spPr bwMode="auto">
          <a:xfrm>
            <a:off x="8101013" y="2667000"/>
            <a:ext cx="0" cy="304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5" name="Line 40"/>
          <p:cNvSpPr>
            <a:spLocks noChangeShapeType="1"/>
          </p:cNvSpPr>
          <p:nvPr/>
        </p:nvSpPr>
        <p:spPr bwMode="auto">
          <a:xfrm rot="5400000">
            <a:off x="8482013" y="1905000"/>
            <a:ext cx="0" cy="304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6" name="Line 41"/>
          <p:cNvSpPr>
            <a:spLocks noChangeShapeType="1"/>
          </p:cNvSpPr>
          <p:nvPr/>
        </p:nvSpPr>
        <p:spPr bwMode="auto">
          <a:xfrm flipV="1">
            <a:off x="8863013" y="2743200"/>
            <a:ext cx="0" cy="304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7" name="Line 42"/>
          <p:cNvSpPr>
            <a:spLocks noChangeShapeType="1"/>
          </p:cNvSpPr>
          <p:nvPr/>
        </p:nvSpPr>
        <p:spPr bwMode="auto">
          <a:xfrm rot="-5400000">
            <a:off x="7262813" y="3657600"/>
            <a:ext cx="0" cy="304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78" name="Group 43"/>
          <p:cNvGrpSpPr>
            <a:grpSpLocks/>
          </p:cNvGrpSpPr>
          <p:nvPr/>
        </p:nvGrpSpPr>
        <p:grpSpPr bwMode="auto">
          <a:xfrm rot="-5400000">
            <a:off x="7010400" y="3581400"/>
            <a:ext cx="454025" cy="454025"/>
            <a:chOff x="2928" y="960"/>
            <a:chExt cx="254" cy="254"/>
          </a:xfrm>
        </p:grpSpPr>
        <p:sp>
          <p:nvSpPr>
            <p:cNvPr id="2089" name="Rectangle 44"/>
            <p:cNvSpPr>
              <a:spLocks noChangeArrowheads="1"/>
            </p:cNvSpPr>
            <p:nvPr/>
          </p:nvSpPr>
          <p:spPr bwMode="auto">
            <a:xfrm>
              <a:off x="2928" y="960"/>
              <a:ext cx="254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90" name="Oval 45"/>
            <p:cNvSpPr>
              <a:spLocks noChangeArrowheads="1"/>
            </p:cNvSpPr>
            <p:nvPr/>
          </p:nvSpPr>
          <p:spPr bwMode="auto">
            <a:xfrm>
              <a:off x="2928" y="1152"/>
              <a:ext cx="62" cy="62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91" name="Oval 46"/>
            <p:cNvSpPr>
              <a:spLocks noChangeArrowheads="1"/>
            </p:cNvSpPr>
            <p:nvPr/>
          </p:nvSpPr>
          <p:spPr bwMode="auto">
            <a:xfrm>
              <a:off x="2928" y="960"/>
              <a:ext cx="62" cy="62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092" name="Line 47"/>
            <p:cNvSpPr>
              <a:spLocks noChangeShapeType="1"/>
            </p:cNvSpPr>
            <p:nvPr/>
          </p:nvSpPr>
          <p:spPr bwMode="auto">
            <a:xfrm>
              <a:off x="2980" y="1012"/>
              <a:ext cx="144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9" name="Text Box 48"/>
          <p:cNvSpPr txBox="1">
            <a:spLocks noChangeArrowheads="1"/>
          </p:cNvSpPr>
          <p:nvPr/>
        </p:nvSpPr>
        <p:spPr bwMode="auto">
          <a:xfrm>
            <a:off x="8177213" y="3962400"/>
            <a:ext cx="388937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S</a:t>
            </a:r>
            <a:r>
              <a:rPr lang="en-US" sz="1600" baseline="-25000">
                <a:latin typeface="Times New Roman" pitchFamily="18" charset="0"/>
              </a:rPr>
              <a:t>2</a:t>
            </a:r>
            <a:endParaRPr lang="en-US" sz="1600">
              <a:latin typeface="Times New Roman" pitchFamily="18" charset="0"/>
            </a:endParaRPr>
          </a:p>
        </p:txBody>
      </p:sp>
      <p:sp>
        <p:nvSpPr>
          <p:cNvPr id="2080" name="AutoShape 49"/>
          <p:cNvSpPr>
            <a:spLocks noChangeArrowheads="1"/>
          </p:cNvSpPr>
          <p:nvPr/>
        </p:nvSpPr>
        <p:spPr bwMode="auto">
          <a:xfrm>
            <a:off x="8101013" y="2057400"/>
            <a:ext cx="762000" cy="1676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4674" name="Rectangle 50"/>
          <p:cNvSpPr>
            <a:spLocks noChangeArrowheads="1"/>
          </p:cNvSpPr>
          <p:nvPr/>
        </p:nvSpPr>
        <p:spPr bwMode="auto">
          <a:xfrm>
            <a:off x="8431213" y="3244850"/>
            <a:ext cx="457200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2082" name="Group 52"/>
          <p:cNvGrpSpPr>
            <a:grpSpLocks/>
          </p:cNvGrpSpPr>
          <p:nvPr/>
        </p:nvGrpSpPr>
        <p:grpSpPr bwMode="auto">
          <a:xfrm>
            <a:off x="5586413" y="4648200"/>
            <a:ext cx="3481387" cy="1944688"/>
            <a:chOff x="2587" y="2195"/>
            <a:chExt cx="2193" cy="1728"/>
          </a:xfrm>
        </p:grpSpPr>
        <p:graphicFrame>
          <p:nvGraphicFramePr>
            <p:cNvPr id="2050" name="Object 3"/>
            <p:cNvGraphicFramePr>
              <a:graphicFrameLocks/>
            </p:cNvGraphicFramePr>
            <p:nvPr/>
          </p:nvGraphicFramePr>
          <p:xfrm>
            <a:off x="2883" y="2339"/>
            <a:ext cx="1897" cy="13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7" name="Mathcad 6.0" r:id="rId5" imgW="2466720" imgH="1609560" progId="">
                    <p:embed/>
                  </p:oleObj>
                </mc:Choice>
                <mc:Fallback>
                  <p:oleObj name="Mathcad 6.0" r:id="rId5" imgW="2466720" imgH="1609560" progId="">
                    <p:embed/>
                    <p:pic>
                      <p:nvPicPr>
                        <p:cNvPr id="0" name="Object 3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32039" t="8530" b="16960"/>
                        <a:stretch>
                          <a:fillRect/>
                        </a:stretch>
                      </p:blipFill>
                      <p:spPr bwMode="auto">
                        <a:xfrm>
                          <a:off x="2883" y="2339"/>
                          <a:ext cx="1897" cy="13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83" name="Rectangle 53"/>
            <p:cNvSpPr>
              <a:spLocks noChangeArrowheads="1"/>
            </p:cNvSpPr>
            <p:nvPr/>
          </p:nvSpPr>
          <p:spPr bwMode="auto">
            <a:xfrm>
              <a:off x="2587" y="2909"/>
              <a:ext cx="178" cy="2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7000"/>
                </a:lnSpc>
              </a:pPr>
              <a:r>
                <a:rPr lang="en-US" sz="2000" b="1"/>
                <a:t>q</a:t>
              </a:r>
            </a:p>
          </p:txBody>
        </p:sp>
        <p:sp>
          <p:nvSpPr>
            <p:cNvPr id="2084" name="Rectangle 54"/>
            <p:cNvSpPr>
              <a:spLocks noChangeArrowheads="1"/>
            </p:cNvSpPr>
            <p:nvPr/>
          </p:nvSpPr>
          <p:spPr bwMode="auto">
            <a:xfrm>
              <a:off x="3168" y="2195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b="1"/>
                <a:t>RC</a:t>
              </a:r>
            </a:p>
          </p:txBody>
        </p:sp>
        <p:sp>
          <p:nvSpPr>
            <p:cNvPr id="2085" name="Rectangle 55"/>
            <p:cNvSpPr>
              <a:spLocks noChangeArrowheads="1"/>
            </p:cNvSpPr>
            <p:nvPr/>
          </p:nvSpPr>
          <p:spPr bwMode="auto">
            <a:xfrm>
              <a:off x="3567" y="2195"/>
              <a:ext cx="3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b="1"/>
                <a:t>2RC</a:t>
              </a:r>
            </a:p>
          </p:txBody>
        </p:sp>
        <p:sp>
          <p:nvSpPr>
            <p:cNvPr id="2086" name="Rectangle 56"/>
            <p:cNvSpPr>
              <a:spLocks noChangeArrowheads="1"/>
            </p:cNvSpPr>
            <p:nvPr/>
          </p:nvSpPr>
          <p:spPr bwMode="auto">
            <a:xfrm>
              <a:off x="3607" y="3642"/>
              <a:ext cx="133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7000"/>
                </a:lnSpc>
              </a:pPr>
              <a:r>
                <a:rPr lang="en-US" sz="2000" b="1"/>
                <a:t>t</a:t>
              </a:r>
            </a:p>
          </p:txBody>
        </p:sp>
        <p:sp>
          <p:nvSpPr>
            <p:cNvPr id="2087" name="Line 58"/>
            <p:cNvSpPr>
              <a:spLocks noChangeShapeType="1"/>
            </p:cNvSpPr>
            <p:nvPr/>
          </p:nvSpPr>
          <p:spPr bwMode="auto">
            <a:xfrm>
              <a:off x="3329" y="2359"/>
              <a:ext cx="0" cy="129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8" name="Line 59"/>
            <p:cNvSpPr>
              <a:spLocks noChangeShapeType="1"/>
            </p:cNvSpPr>
            <p:nvPr/>
          </p:nvSpPr>
          <p:spPr bwMode="auto">
            <a:xfrm>
              <a:off x="3760" y="2366"/>
              <a:ext cx="0" cy="1284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4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4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46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46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4613"/>
            <a:ext cx="8610600" cy="2057400"/>
          </a:xfrm>
        </p:spPr>
        <p:txBody>
          <a:bodyPr/>
          <a:lstStyle/>
          <a:p>
            <a:pPr eaLnBrk="1" hangingPunct="1"/>
            <a:r>
              <a:rPr lang="en-US" dirty="0" smtClean="0"/>
              <a:t>RC Circuits: Discharging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 smtClean="0"/>
              <a:t>KLR:  </a:t>
            </a:r>
            <a:r>
              <a:rPr lang="en-US" sz="2000" dirty="0"/>
              <a:t>q(t) / C - I(t) R = 0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US" sz="20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/>
              <a:t>Just after…:  q=q</a:t>
            </a:r>
            <a:r>
              <a:rPr lang="en-US" sz="2000" baseline="-25000" dirty="0"/>
              <a:t>0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/>
              <a:t>Capacitor is still fully charged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 smtClean="0"/>
              <a:t>q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</a:t>
            </a:r>
            <a:r>
              <a:rPr lang="en-US" sz="2000" dirty="0">
                <a:sym typeface="Symbol" pitchFamily="18" charset="2"/>
              </a:rPr>
              <a:t>/ C </a:t>
            </a:r>
            <a:r>
              <a:rPr lang="en-US" sz="2000" dirty="0"/>
              <a:t>- I</a:t>
            </a:r>
            <a:r>
              <a:rPr lang="en-US" sz="2000" baseline="-25000" dirty="0"/>
              <a:t>0</a:t>
            </a:r>
            <a:r>
              <a:rPr lang="en-US" sz="2000" dirty="0"/>
              <a:t> R = 0 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ym typeface="Symbol" pitchFamily="18" charset="2"/>
              </a:rPr>
              <a:t>       I</a:t>
            </a:r>
            <a:r>
              <a:rPr lang="en-US" sz="2000" baseline="-25000" dirty="0">
                <a:sym typeface="Symbol" pitchFamily="18" charset="2"/>
              </a:rPr>
              <a:t>0</a:t>
            </a:r>
            <a:r>
              <a:rPr lang="en-US" sz="2000" dirty="0">
                <a:sym typeface="Symbol" pitchFamily="18" charset="2"/>
              </a:rPr>
              <a:t> = </a:t>
            </a:r>
            <a:r>
              <a:rPr lang="en-US" sz="2000" dirty="0"/>
              <a:t>q</a:t>
            </a:r>
            <a:r>
              <a:rPr lang="en-US" sz="2000" baseline="-25000" dirty="0"/>
              <a:t>0</a:t>
            </a:r>
            <a:r>
              <a:rPr lang="en-US" sz="2000" dirty="0">
                <a:sym typeface="Symbol" pitchFamily="18" charset="2"/>
              </a:rPr>
              <a:t>/(RC)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US" sz="2000" dirty="0">
              <a:sym typeface="Symbol" pitchFamily="18" charset="2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>
                <a:sym typeface="Symbol" pitchFamily="18" charset="2"/>
              </a:rPr>
              <a:t>Long time after: </a:t>
            </a:r>
            <a:r>
              <a:rPr lang="en-US" sz="2000" dirty="0" err="1">
                <a:sym typeface="Symbol" pitchFamily="18" charset="2"/>
              </a:rPr>
              <a:t>I</a:t>
            </a:r>
            <a:r>
              <a:rPr lang="en-US" sz="2000" baseline="-25000" dirty="0" err="1">
                <a:sym typeface="Symbol" pitchFamily="18" charset="2"/>
              </a:rPr>
              <a:t>c</a:t>
            </a:r>
            <a:r>
              <a:rPr lang="en-US" sz="2000" dirty="0">
                <a:sym typeface="Symbol" pitchFamily="18" charset="2"/>
              </a:rPr>
              <a:t>=0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>
                <a:sym typeface="Symbol" pitchFamily="18" charset="2"/>
              </a:rPr>
              <a:t>Capacitor is discharged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 smtClean="0"/>
              <a:t>q</a:t>
            </a:r>
            <a:r>
              <a:rPr lang="en-US" sz="2000" baseline="-25000" dirty="0">
                <a:sym typeface="Symbol" pitchFamily="18" charset="2"/>
              </a:rPr>
              <a:t> </a:t>
            </a:r>
            <a:r>
              <a:rPr lang="en-US" sz="2000" dirty="0"/>
              <a:t>/ C = 0 </a:t>
            </a:r>
            <a:r>
              <a:rPr lang="en-US" sz="2000" dirty="0">
                <a:sym typeface="Symbol" pitchFamily="18" charset="2"/>
              </a:rPr>
              <a:t> q</a:t>
            </a:r>
            <a:r>
              <a:rPr lang="en-US" sz="2000" baseline="-25000" dirty="0">
                <a:sym typeface="Symbol" pitchFamily="18" charset="2"/>
              </a:rPr>
              <a:t></a:t>
            </a:r>
            <a:r>
              <a:rPr lang="en-US" sz="2000" dirty="0">
                <a:sym typeface="Symbol" pitchFamily="18" charset="2"/>
              </a:rPr>
              <a:t> = </a:t>
            </a:r>
            <a:r>
              <a:rPr lang="en-US" sz="2000" dirty="0"/>
              <a:t>0</a:t>
            </a:r>
            <a:endParaRPr lang="en-US" sz="2000" dirty="0">
              <a:sym typeface="Symbol" pitchFamily="18" charset="2"/>
            </a:endParaRP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US" sz="2000" dirty="0">
              <a:sym typeface="Symbol" pitchFamily="18" charset="2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>
                <a:sym typeface="Symbol" pitchFamily="18" charset="2"/>
              </a:rPr>
              <a:t>Intermediate (more complex)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/>
              <a:t>q(t) = q</a:t>
            </a:r>
            <a:r>
              <a:rPr lang="en-US" sz="2000" baseline="-25000" dirty="0"/>
              <a:t>0</a:t>
            </a:r>
            <a:r>
              <a:rPr lang="en-US" sz="2000" dirty="0"/>
              <a:t> e</a:t>
            </a:r>
            <a:r>
              <a:rPr lang="en-US" sz="2000" baseline="30000" dirty="0"/>
              <a:t>-t/RC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 err="1"/>
              <a:t>I</a:t>
            </a:r>
            <a:r>
              <a:rPr lang="en-US" sz="2000" baseline="-25000" dirty="0" err="1"/>
              <a:t>c</a:t>
            </a:r>
            <a:r>
              <a:rPr lang="en-US" sz="2000" dirty="0"/>
              <a:t>(t) = I</a:t>
            </a:r>
            <a:r>
              <a:rPr lang="en-US" sz="2000" baseline="-25000" dirty="0"/>
              <a:t>0</a:t>
            </a:r>
            <a:r>
              <a:rPr lang="en-US" sz="2000" dirty="0"/>
              <a:t> e</a:t>
            </a:r>
            <a:r>
              <a:rPr lang="en-US" sz="2000" baseline="30000" dirty="0"/>
              <a:t>-t/RC</a:t>
            </a:r>
          </a:p>
        </p:txBody>
      </p:sp>
      <p:sp>
        <p:nvSpPr>
          <p:cNvPr id="3077" name="Line 4"/>
          <p:cNvSpPr>
            <a:spLocks noChangeShapeType="1"/>
          </p:cNvSpPr>
          <p:nvPr/>
        </p:nvSpPr>
        <p:spPr bwMode="auto">
          <a:xfrm>
            <a:off x="6196013" y="19050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6196013" y="19050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" name="Line 6"/>
          <p:cNvSpPr>
            <a:spLocks noChangeShapeType="1"/>
          </p:cNvSpPr>
          <p:nvPr/>
        </p:nvSpPr>
        <p:spPr bwMode="auto">
          <a:xfrm>
            <a:off x="7796213" y="19050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" name="Line 7"/>
          <p:cNvSpPr>
            <a:spLocks noChangeShapeType="1"/>
          </p:cNvSpPr>
          <p:nvPr/>
        </p:nvSpPr>
        <p:spPr bwMode="auto">
          <a:xfrm>
            <a:off x="8939213" y="19050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" name="Line 8"/>
          <p:cNvSpPr>
            <a:spLocks noChangeShapeType="1"/>
          </p:cNvSpPr>
          <p:nvPr/>
        </p:nvSpPr>
        <p:spPr bwMode="auto">
          <a:xfrm>
            <a:off x="6196013" y="39624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82" name="Group 9"/>
          <p:cNvGrpSpPr>
            <a:grpSpLocks/>
          </p:cNvGrpSpPr>
          <p:nvPr/>
        </p:nvGrpSpPr>
        <p:grpSpPr bwMode="auto">
          <a:xfrm>
            <a:off x="5942013" y="2897188"/>
            <a:ext cx="508000" cy="136525"/>
            <a:chOff x="1060" y="360"/>
            <a:chExt cx="284" cy="76"/>
          </a:xfrm>
        </p:grpSpPr>
        <p:sp>
          <p:nvSpPr>
            <p:cNvPr id="3126" name="Rectangle 10"/>
            <p:cNvSpPr>
              <a:spLocks noChangeArrowheads="1"/>
            </p:cNvSpPr>
            <p:nvPr/>
          </p:nvSpPr>
          <p:spPr bwMode="auto">
            <a:xfrm>
              <a:off x="1060" y="364"/>
              <a:ext cx="284" cy="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127" name="Line 11"/>
            <p:cNvSpPr>
              <a:spLocks noChangeShapeType="1"/>
            </p:cNvSpPr>
            <p:nvPr/>
          </p:nvSpPr>
          <p:spPr bwMode="auto">
            <a:xfrm>
              <a:off x="1080" y="36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8" name="Line 12"/>
            <p:cNvSpPr>
              <a:spLocks noChangeShapeType="1"/>
            </p:cNvSpPr>
            <p:nvPr/>
          </p:nvSpPr>
          <p:spPr bwMode="auto">
            <a:xfrm>
              <a:off x="1152" y="384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9" name="Line 13"/>
            <p:cNvSpPr>
              <a:spLocks noChangeShapeType="1"/>
            </p:cNvSpPr>
            <p:nvPr/>
          </p:nvSpPr>
          <p:spPr bwMode="auto">
            <a:xfrm>
              <a:off x="1080" y="40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0" name="Line 14"/>
            <p:cNvSpPr>
              <a:spLocks noChangeShapeType="1"/>
            </p:cNvSpPr>
            <p:nvPr/>
          </p:nvSpPr>
          <p:spPr bwMode="auto">
            <a:xfrm>
              <a:off x="1152" y="432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3" name="Group 15"/>
          <p:cNvGrpSpPr>
            <a:grpSpLocks/>
          </p:cNvGrpSpPr>
          <p:nvPr/>
        </p:nvGrpSpPr>
        <p:grpSpPr bwMode="auto">
          <a:xfrm>
            <a:off x="7567613" y="3505200"/>
            <a:ext cx="471487" cy="95250"/>
            <a:chOff x="2280" y="572"/>
            <a:chExt cx="264" cy="54"/>
          </a:xfrm>
        </p:grpSpPr>
        <p:sp>
          <p:nvSpPr>
            <p:cNvPr id="3123" name="Rectangle 16"/>
            <p:cNvSpPr>
              <a:spLocks noChangeArrowheads="1"/>
            </p:cNvSpPr>
            <p:nvPr/>
          </p:nvSpPr>
          <p:spPr bwMode="auto">
            <a:xfrm>
              <a:off x="2280" y="572"/>
              <a:ext cx="264" cy="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124" name="Line 17"/>
            <p:cNvSpPr>
              <a:spLocks noChangeShapeType="1"/>
            </p:cNvSpPr>
            <p:nvPr/>
          </p:nvSpPr>
          <p:spPr bwMode="auto">
            <a:xfrm>
              <a:off x="2296" y="57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5" name="Line 18"/>
            <p:cNvSpPr>
              <a:spLocks noChangeShapeType="1"/>
            </p:cNvSpPr>
            <p:nvPr/>
          </p:nvSpPr>
          <p:spPr bwMode="auto">
            <a:xfrm>
              <a:off x="2296" y="62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4" name="Group 19"/>
          <p:cNvGrpSpPr>
            <a:grpSpLocks/>
          </p:cNvGrpSpPr>
          <p:nvPr/>
        </p:nvGrpSpPr>
        <p:grpSpPr bwMode="auto">
          <a:xfrm>
            <a:off x="8229600" y="3581400"/>
            <a:ext cx="455613" cy="454025"/>
            <a:chOff x="4175" y="2286"/>
            <a:chExt cx="287" cy="286"/>
          </a:xfrm>
        </p:grpSpPr>
        <p:sp>
          <p:nvSpPr>
            <p:cNvPr id="3119" name="Rectangle 20"/>
            <p:cNvSpPr>
              <a:spLocks noChangeArrowheads="1"/>
            </p:cNvSpPr>
            <p:nvPr/>
          </p:nvSpPr>
          <p:spPr bwMode="auto">
            <a:xfrm rot="-5400000">
              <a:off x="4176" y="2286"/>
              <a:ext cx="286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120" name="Oval 21"/>
            <p:cNvSpPr>
              <a:spLocks noChangeArrowheads="1"/>
            </p:cNvSpPr>
            <p:nvPr/>
          </p:nvSpPr>
          <p:spPr bwMode="auto">
            <a:xfrm rot="-5400000">
              <a:off x="4391" y="2501"/>
              <a:ext cx="70" cy="70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121" name="Oval 22"/>
            <p:cNvSpPr>
              <a:spLocks noChangeArrowheads="1"/>
            </p:cNvSpPr>
            <p:nvPr/>
          </p:nvSpPr>
          <p:spPr bwMode="auto">
            <a:xfrm rot="-5400000">
              <a:off x="4175" y="2501"/>
              <a:ext cx="70" cy="70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122" name="Line 23"/>
            <p:cNvSpPr>
              <a:spLocks noChangeShapeType="1"/>
            </p:cNvSpPr>
            <p:nvPr/>
          </p:nvSpPr>
          <p:spPr bwMode="auto">
            <a:xfrm rot="-5400000">
              <a:off x="4317" y="2413"/>
              <a:ext cx="16" cy="1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5" name="Text Box 24"/>
          <p:cNvSpPr txBox="1">
            <a:spLocks noChangeArrowheads="1"/>
          </p:cNvSpPr>
          <p:nvPr/>
        </p:nvSpPr>
        <p:spPr bwMode="auto">
          <a:xfrm>
            <a:off x="7339013" y="3124200"/>
            <a:ext cx="341312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C</a:t>
            </a:r>
          </a:p>
        </p:txBody>
      </p:sp>
      <p:sp>
        <p:nvSpPr>
          <p:cNvPr id="3086" name="Text Box 25"/>
          <p:cNvSpPr txBox="1">
            <a:spLocks noChangeArrowheads="1"/>
          </p:cNvSpPr>
          <p:nvPr/>
        </p:nvSpPr>
        <p:spPr bwMode="auto">
          <a:xfrm>
            <a:off x="5662613" y="2644775"/>
            <a:ext cx="339725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>
                <a:latin typeface="Symbol" pitchFamily="18" charset="2"/>
              </a:rPr>
              <a:t>e</a:t>
            </a:r>
          </a:p>
        </p:txBody>
      </p:sp>
      <p:grpSp>
        <p:nvGrpSpPr>
          <p:cNvPr id="3087" name="Group 26"/>
          <p:cNvGrpSpPr>
            <a:grpSpLocks/>
          </p:cNvGrpSpPr>
          <p:nvPr/>
        </p:nvGrpSpPr>
        <p:grpSpPr bwMode="auto">
          <a:xfrm rot="16200000" flipH="1">
            <a:off x="7514431" y="2415382"/>
            <a:ext cx="593725" cy="182562"/>
            <a:chOff x="1536" y="336"/>
            <a:chExt cx="332" cy="102"/>
          </a:xfrm>
        </p:grpSpPr>
        <p:sp>
          <p:nvSpPr>
            <p:cNvPr id="3117" name="Rectangle 27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118" name="Freeform 28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>
                <a:gd name="T0" fmla="*/ 0 w 332"/>
                <a:gd name="T1" fmla="*/ 48 h 96"/>
                <a:gd name="T2" fmla="*/ 27 w 332"/>
                <a:gd name="T3" fmla="*/ 96 h 96"/>
                <a:gd name="T4" fmla="*/ 82 w 332"/>
                <a:gd name="T5" fmla="*/ 0 h 96"/>
                <a:gd name="T6" fmla="*/ 137 w 332"/>
                <a:gd name="T7" fmla="*/ 96 h 96"/>
                <a:gd name="T8" fmla="*/ 193 w 332"/>
                <a:gd name="T9" fmla="*/ 0 h 96"/>
                <a:gd name="T10" fmla="*/ 249 w 332"/>
                <a:gd name="T11" fmla="*/ 96 h 96"/>
                <a:gd name="T12" fmla="*/ 304 w 332"/>
                <a:gd name="T13" fmla="*/ 0 h 96"/>
                <a:gd name="T14" fmla="*/ 332 w 332"/>
                <a:gd name="T15" fmla="*/ 48 h 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2"/>
                <a:gd name="T25" fmla="*/ 0 h 96"/>
                <a:gd name="T26" fmla="*/ 332 w 332"/>
                <a:gd name="T27" fmla="*/ 96 h 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8" name="Text Box 29"/>
          <p:cNvSpPr txBox="1">
            <a:spLocks noChangeArrowheads="1"/>
          </p:cNvSpPr>
          <p:nvPr/>
        </p:nvSpPr>
        <p:spPr bwMode="auto">
          <a:xfrm>
            <a:off x="7496175" y="2263775"/>
            <a:ext cx="341313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R</a:t>
            </a:r>
          </a:p>
        </p:txBody>
      </p:sp>
      <p:sp>
        <p:nvSpPr>
          <p:cNvPr id="3089" name="Text Box 30"/>
          <p:cNvSpPr txBox="1">
            <a:spLocks noChangeArrowheads="1"/>
          </p:cNvSpPr>
          <p:nvPr/>
        </p:nvSpPr>
        <p:spPr bwMode="auto">
          <a:xfrm>
            <a:off x="6958013" y="3962400"/>
            <a:ext cx="388937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S</a:t>
            </a:r>
            <a:r>
              <a:rPr lang="en-US" sz="1600" baseline="-25000">
                <a:latin typeface="Times New Roman" pitchFamily="18" charset="0"/>
              </a:rPr>
              <a:t>1</a:t>
            </a:r>
            <a:endParaRPr lang="en-US" sz="1600">
              <a:latin typeface="Times New Roman" pitchFamily="18" charset="0"/>
            </a:endParaRPr>
          </a:p>
        </p:txBody>
      </p:sp>
      <p:sp>
        <p:nvSpPr>
          <p:cNvPr id="3091" name="Text Box 32"/>
          <p:cNvSpPr txBox="1">
            <a:spLocks noChangeArrowheads="1"/>
          </p:cNvSpPr>
          <p:nvPr/>
        </p:nvSpPr>
        <p:spPr bwMode="auto">
          <a:xfrm>
            <a:off x="5875338" y="2555875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+</a:t>
            </a:r>
          </a:p>
        </p:txBody>
      </p:sp>
      <p:sp>
        <p:nvSpPr>
          <p:cNvPr id="3092" name="Text Box 33"/>
          <p:cNvSpPr txBox="1">
            <a:spLocks noChangeArrowheads="1"/>
          </p:cNvSpPr>
          <p:nvPr/>
        </p:nvSpPr>
        <p:spPr bwMode="auto">
          <a:xfrm>
            <a:off x="7508875" y="3214688"/>
            <a:ext cx="320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+</a:t>
            </a:r>
          </a:p>
        </p:txBody>
      </p:sp>
      <p:sp>
        <p:nvSpPr>
          <p:cNvPr id="3093" name="Line 34"/>
          <p:cNvSpPr>
            <a:spLocks noChangeShapeType="1"/>
          </p:cNvSpPr>
          <p:nvPr/>
        </p:nvSpPr>
        <p:spPr bwMode="auto">
          <a:xfrm rot="16200000" flipV="1">
            <a:off x="7643813" y="3048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94" name="Text Box 35"/>
          <p:cNvSpPr txBox="1">
            <a:spLocks noChangeArrowheads="1"/>
          </p:cNvSpPr>
          <p:nvPr/>
        </p:nvSpPr>
        <p:spPr bwMode="auto">
          <a:xfrm>
            <a:off x="7491413" y="2819400"/>
            <a:ext cx="274637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I</a:t>
            </a:r>
          </a:p>
        </p:txBody>
      </p:sp>
      <p:sp>
        <p:nvSpPr>
          <p:cNvPr id="3095" name="Text Box 36"/>
          <p:cNvSpPr txBox="1">
            <a:spLocks noChangeArrowheads="1"/>
          </p:cNvSpPr>
          <p:nvPr/>
        </p:nvSpPr>
        <p:spPr bwMode="auto">
          <a:xfrm>
            <a:off x="5911850" y="2933700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-</a:t>
            </a:r>
          </a:p>
        </p:txBody>
      </p:sp>
      <p:sp>
        <p:nvSpPr>
          <p:cNvPr id="3097" name="Text Box 38"/>
          <p:cNvSpPr txBox="1">
            <a:spLocks noChangeArrowheads="1"/>
          </p:cNvSpPr>
          <p:nvPr/>
        </p:nvSpPr>
        <p:spPr bwMode="auto">
          <a:xfrm>
            <a:off x="7521575" y="3519488"/>
            <a:ext cx="320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-</a:t>
            </a:r>
          </a:p>
        </p:txBody>
      </p:sp>
      <p:sp>
        <p:nvSpPr>
          <p:cNvPr id="3098" name="Line 39"/>
          <p:cNvSpPr>
            <a:spLocks noChangeShapeType="1"/>
          </p:cNvSpPr>
          <p:nvPr/>
        </p:nvSpPr>
        <p:spPr bwMode="auto">
          <a:xfrm>
            <a:off x="8101013" y="2667000"/>
            <a:ext cx="0" cy="304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9" name="Line 40"/>
          <p:cNvSpPr>
            <a:spLocks noChangeShapeType="1"/>
          </p:cNvSpPr>
          <p:nvPr/>
        </p:nvSpPr>
        <p:spPr bwMode="auto">
          <a:xfrm rot="5400000">
            <a:off x="8482013" y="1905000"/>
            <a:ext cx="0" cy="304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0" name="Line 41"/>
          <p:cNvSpPr>
            <a:spLocks noChangeShapeType="1"/>
          </p:cNvSpPr>
          <p:nvPr/>
        </p:nvSpPr>
        <p:spPr bwMode="auto">
          <a:xfrm flipV="1">
            <a:off x="8863013" y="2743200"/>
            <a:ext cx="0" cy="304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1" name="Line 42"/>
          <p:cNvSpPr>
            <a:spLocks noChangeShapeType="1"/>
          </p:cNvSpPr>
          <p:nvPr/>
        </p:nvSpPr>
        <p:spPr bwMode="auto">
          <a:xfrm rot="-5400000">
            <a:off x="8458200" y="3581400"/>
            <a:ext cx="0" cy="304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102" name="Group 43"/>
          <p:cNvGrpSpPr>
            <a:grpSpLocks/>
          </p:cNvGrpSpPr>
          <p:nvPr/>
        </p:nvGrpSpPr>
        <p:grpSpPr bwMode="auto">
          <a:xfrm rot="-5400000">
            <a:off x="6958013" y="3568700"/>
            <a:ext cx="454025" cy="454025"/>
            <a:chOff x="2928" y="960"/>
            <a:chExt cx="254" cy="254"/>
          </a:xfrm>
        </p:grpSpPr>
        <p:sp>
          <p:nvSpPr>
            <p:cNvPr id="3113" name="Rectangle 44"/>
            <p:cNvSpPr>
              <a:spLocks noChangeArrowheads="1"/>
            </p:cNvSpPr>
            <p:nvPr/>
          </p:nvSpPr>
          <p:spPr bwMode="auto">
            <a:xfrm>
              <a:off x="2928" y="960"/>
              <a:ext cx="254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114" name="Oval 45"/>
            <p:cNvSpPr>
              <a:spLocks noChangeArrowheads="1"/>
            </p:cNvSpPr>
            <p:nvPr/>
          </p:nvSpPr>
          <p:spPr bwMode="auto">
            <a:xfrm>
              <a:off x="2928" y="1152"/>
              <a:ext cx="62" cy="62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115" name="Oval 46"/>
            <p:cNvSpPr>
              <a:spLocks noChangeArrowheads="1"/>
            </p:cNvSpPr>
            <p:nvPr/>
          </p:nvSpPr>
          <p:spPr bwMode="auto">
            <a:xfrm>
              <a:off x="2928" y="960"/>
              <a:ext cx="62" cy="62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116" name="Line 47"/>
            <p:cNvSpPr>
              <a:spLocks noChangeShapeType="1"/>
            </p:cNvSpPr>
            <p:nvPr/>
          </p:nvSpPr>
          <p:spPr bwMode="auto">
            <a:xfrm>
              <a:off x="2980" y="1012"/>
              <a:ext cx="144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8177213" y="3962400"/>
            <a:ext cx="388937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S</a:t>
            </a:r>
            <a:r>
              <a:rPr lang="en-US" sz="1600" baseline="-25000">
                <a:latin typeface="Times New Roman" pitchFamily="18" charset="0"/>
              </a:rPr>
              <a:t>2</a:t>
            </a:r>
            <a:endParaRPr lang="en-US" sz="1600">
              <a:latin typeface="Times New Roman" pitchFamily="18" charset="0"/>
            </a:endParaRPr>
          </a:p>
        </p:txBody>
      </p:sp>
      <p:sp>
        <p:nvSpPr>
          <p:cNvPr id="3104" name="AutoShape 49"/>
          <p:cNvSpPr>
            <a:spLocks noChangeArrowheads="1"/>
          </p:cNvSpPr>
          <p:nvPr/>
        </p:nvSpPr>
        <p:spPr bwMode="auto">
          <a:xfrm>
            <a:off x="8101013" y="2057400"/>
            <a:ext cx="762000" cy="1676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2866" name="Rectangle 50"/>
          <p:cNvSpPr>
            <a:spLocks noChangeArrowheads="1"/>
          </p:cNvSpPr>
          <p:nvPr/>
        </p:nvSpPr>
        <p:spPr bwMode="auto">
          <a:xfrm>
            <a:off x="8431213" y="3244850"/>
            <a:ext cx="457200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3106" name="Group 52"/>
          <p:cNvGrpSpPr>
            <a:grpSpLocks/>
          </p:cNvGrpSpPr>
          <p:nvPr/>
        </p:nvGrpSpPr>
        <p:grpSpPr bwMode="auto">
          <a:xfrm>
            <a:off x="5586413" y="4495800"/>
            <a:ext cx="3481387" cy="2097088"/>
            <a:chOff x="2587" y="2060"/>
            <a:chExt cx="2193" cy="1863"/>
          </a:xfrm>
        </p:grpSpPr>
        <p:sp>
          <p:nvSpPr>
            <p:cNvPr id="3107" name="Rectangle 53"/>
            <p:cNvSpPr>
              <a:spLocks noChangeArrowheads="1"/>
            </p:cNvSpPr>
            <p:nvPr/>
          </p:nvSpPr>
          <p:spPr bwMode="auto">
            <a:xfrm>
              <a:off x="2587" y="2909"/>
              <a:ext cx="178" cy="2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7000"/>
                </a:lnSpc>
              </a:pPr>
              <a:r>
                <a:rPr lang="en-US" sz="2000" b="1"/>
                <a:t>q</a:t>
              </a:r>
            </a:p>
          </p:txBody>
        </p:sp>
        <p:sp>
          <p:nvSpPr>
            <p:cNvPr id="3108" name="Rectangle 54"/>
            <p:cNvSpPr>
              <a:spLocks noChangeArrowheads="1"/>
            </p:cNvSpPr>
            <p:nvPr/>
          </p:nvSpPr>
          <p:spPr bwMode="auto">
            <a:xfrm>
              <a:off x="3168" y="2060"/>
              <a:ext cx="2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b="1"/>
                <a:t>RC</a:t>
              </a:r>
            </a:p>
          </p:txBody>
        </p:sp>
        <p:sp>
          <p:nvSpPr>
            <p:cNvPr id="3109" name="Rectangle 55"/>
            <p:cNvSpPr>
              <a:spLocks noChangeArrowheads="1"/>
            </p:cNvSpPr>
            <p:nvPr/>
          </p:nvSpPr>
          <p:spPr bwMode="auto">
            <a:xfrm>
              <a:off x="3567" y="2060"/>
              <a:ext cx="36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b="1"/>
                <a:t>2RC</a:t>
              </a:r>
            </a:p>
          </p:txBody>
        </p:sp>
        <p:sp>
          <p:nvSpPr>
            <p:cNvPr id="3110" name="Rectangle 56"/>
            <p:cNvSpPr>
              <a:spLocks noChangeArrowheads="1"/>
            </p:cNvSpPr>
            <p:nvPr/>
          </p:nvSpPr>
          <p:spPr bwMode="auto">
            <a:xfrm>
              <a:off x="3607" y="3642"/>
              <a:ext cx="133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7000"/>
                </a:lnSpc>
              </a:pPr>
              <a:r>
                <a:rPr lang="en-US" sz="2000" b="1"/>
                <a:t>t</a:t>
              </a:r>
            </a:p>
          </p:txBody>
        </p:sp>
        <p:graphicFrame>
          <p:nvGraphicFramePr>
            <p:cNvPr id="3074" name="Object 3"/>
            <p:cNvGraphicFramePr>
              <a:graphicFrameLocks/>
            </p:cNvGraphicFramePr>
            <p:nvPr/>
          </p:nvGraphicFramePr>
          <p:xfrm>
            <a:off x="2883" y="2339"/>
            <a:ext cx="1897" cy="13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Mathcad 6.0" r:id="rId5" imgW="2466720" imgH="1609560" progId="">
                    <p:embed/>
                  </p:oleObj>
                </mc:Choice>
                <mc:Fallback>
                  <p:oleObj name="Mathcad 6.0" r:id="rId5" imgW="2466720" imgH="1609560" progId="">
                    <p:embed/>
                    <p:pic>
                      <p:nvPicPr>
                        <p:cNvPr id="0" name="Object 3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32039" t="8530" b="16960"/>
                        <a:stretch>
                          <a:fillRect/>
                        </a:stretch>
                      </p:blipFill>
                      <p:spPr bwMode="auto">
                        <a:xfrm>
                          <a:off x="2883" y="2339"/>
                          <a:ext cx="1897" cy="13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11" name="Line 58"/>
            <p:cNvSpPr>
              <a:spLocks noChangeShapeType="1"/>
            </p:cNvSpPr>
            <p:nvPr/>
          </p:nvSpPr>
          <p:spPr bwMode="auto">
            <a:xfrm>
              <a:off x="3329" y="2359"/>
              <a:ext cx="0" cy="129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2" name="Line 59"/>
            <p:cNvSpPr>
              <a:spLocks noChangeShapeType="1"/>
            </p:cNvSpPr>
            <p:nvPr/>
          </p:nvSpPr>
          <p:spPr bwMode="auto">
            <a:xfrm>
              <a:off x="3760" y="2366"/>
              <a:ext cx="0" cy="1284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2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2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2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2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28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9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4343400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Checkpoint RC Circuits 5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685800"/>
            <a:ext cx="5257800" cy="2971800"/>
          </a:xfrm>
        </p:spPr>
        <p:txBody>
          <a:bodyPr/>
          <a:lstStyle/>
          <a:p>
            <a:pPr marL="0" indent="0" eaLnBrk="1" hangingPunct="1">
              <a:buFont typeface="Arial" pitchFamily="34" charset="0"/>
              <a:buNone/>
            </a:pPr>
            <a:r>
              <a:rPr lang="en-US" sz="2400" smtClean="0"/>
              <a:t>After switch 1 has been closed for a long time, it is opened and switch 2 is closed.  What is the current through the right resistor just after switch 2 is closed?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33400" y="2209800"/>
            <a:ext cx="32004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I</a:t>
            </a:r>
            <a:r>
              <a:rPr lang="en-US" sz="2000" baseline="-25000">
                <a:solidFill>
                  <a:schemeClr val="tx2"/>
                </a:solidFill>
                <a:latin typeface="Calibri" pitchFamily="34" charset="0"/>
              </a:rPr>
              <a:t>R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= 0		        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I</a:t>
            </a:r>
            <a:r>
              <a:rPr lang="en-US" sz="2000" baseline="-25000">
                <a:solidFill>
                  <a:schemeClr val="tx2"/>
                </a:solidFill>
                <a:latin typeface="Calibri" pitchFamily="34" charset="0"/>
              </a:rPr>
              <a:t>R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= </a:t>
            </a:r>
            <a:r>
              <a:rPr lang="en-US">
                <a:latin typeface="Symbol" pitchFamily="18" charset="2"/>
              </a:rPr>
              <a:t>e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/(3R)	</a:t>
            </a:r>
          </a:p>
          <a:p>
            <a:pPr marL="457200" indent="-457200">
              <a:spcBef>
                <a:spcPct val="50000"/>
              </a:spcBef>
              <a:buFontTx/>
              <a:buAutoNum type="arabicParenR" startAt="3"/>
            </a:pP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I</a:t>
            </a:r>
            <a:r>
              <a:rPr lang="en-US" sz="2000" baseline="-25000">
                <a:solidFill>
                  <a:schemeClr val="tx2"/>
                </a:solidFill>
                <a:latin typeface="Calibri" pitchFamily="34" charset="0"/>
              </a:rPr>
              <a:t>R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=  </a:t>
            </a:r>
            <a:r>
              <a:rPr lang="en-US">
                <a:latin typeface="Symbol" pitchFamily="18" charset="2"/>
              </a:rPr>
              <a:t>e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/(2R)	        </a:t>
            </a:r>
          </a:p>
          <a:p>
            <a:pPr marL="457200" indent="-457200">
              <a:spcBef>
                <a:spcPct val="50000"/>
              </a:spcBef>
              <a:buFontTx/>
              <a:buAutoNum type="arabicParenR" startAt="3"/>
            </a:pP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I</a:t>
            </a:r>
            <a:r>
              <a:rPr lang="en-US" sz="2000" baseline="-25000">
                <a:solidFill>
                  <a:schemeClr val="tx2"/>
                </a:solidFill>
                <a:latin typeface="Calibri" pitchFamily="34" charset="0"/>
              </a:rPr>
              <a:t>R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=  </a:t>
            </a:r>
            <a:r>
              <a:rPr lang="en-US">
                <a:latin typeface="Symbol" pitchFamily="18" charset="2"/>
              </a:rPr>
              <a:t>e</a:t>
            </a:r>
            <a:r>
              <a:rPr lang="en-US" sz="2000">
                <a:solidFill>
                  <a:schemeClr val="tx2"/>
                </a:solidFill>
                <a:latin typeface="Calibri" pitchFamily="34" charset="0"/>
              </a:rPr>
              <a:t> /R</a:t>
            </a:r>
          </a:p>
        </p:txBody>
      </p:sp>
      <p:sp>
        <p:nvSpPr>
          <p:cNvPr id="163845" name="Oval 5"/>
          <p:cNvSpPr>
            <a:spLocks noChangeArrowheads="1"/>
          </p:cNvSpPr>
          <p:nvPr/>
        </p:nvSpPr>
        <p:spPr bwMode="auto">
          <a:xfrm>
            <a:off x="838200" y="3527425"/>
            <a:ext cx="1371600" cy="5334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3846" name="Text Box 6"/>
          <p:cNvSpPr txBox="1">
            <a:spLocks noChangeArrowheads="1"/>
          </p:cNvSpPr>
          <p:nvPr/>
        </p:nvSpPr>
        <p:spPr bwMode="auto">
          <a:xfrm>
            <a:off x="179388" y="4127500"/>
            <a:ext cx="8534400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800" dirty="0">
                <a:latin typeface="Calibri" pitchFamily="34" charset="0"/>
              </a:rPr>
              <a:t>KLR:</a:t>
            </a:r>
            <a:r>
              <a:rPr lang="en-US" sz="2800" dirty="0">
                <a:solidFill>
                  <a:schemeClr val="tx2"/>
                </a:solidFill>
                <a:latin typeface="Calibri" pitchFamily="34" charset="0"/>
              </a:rPr>
              <a:t> -q</a:t>
            </a:r>
            <a:r>
              <a:rPr lang="en-US" sz="2800" baseline="-25000" dirty="0">
                <a:solidFill>
                  <a:schemeClr val="tx2"/>
                </a:solidFill>
                <a:latin typeface="Calibri" pitchFamily="34" charset="0"/>
              </a:rPr>
              <a:t>0</a:t>
            </a:r>
            <a:r>
              <a:rPr lang="en-US" sz="2800" dirty="0">
                <a:solidFill>
                  <a:schemeClr val="tx2"/>
                </a:solidFill>
                <a:latin typeface="Calibri" pitchFamily="34" charset="0"/>
              </a:rPr>
              <a:t>/C+IR = 0</a:t>
            </a:r>
          </a:p>
          <a:p>
            <a:pPr marL="457200" indent="-457200">
              <a:spcBef>
                <a:spcPct val="50000"/>
              </a:spcBef>
            </a:pPr>
            <a:r>
              <a:rPr lang="en-US" sz="2800" dirty="0">
                <a:latin typeface="Calibri" pitchFamily="34" charset="0"/>
              </a:rPr>
              <a:t>Recall q is charge on capacitor after charging:</a:t>
            </a:r>
          </a:p>
          <a:p>
            <a:pPr marL="457200" indent="-457200"/>
            <a:r>
              <a:rPr lang="en-US" sz="2800" dirty="0">
                <a:solidFill>
                  <a:schemeClr val="tx2"/>
                </a:solidFill>
                <a:latin typeface="Calibri" pitchFamily="34" charset="0"/>
              </a:rPr>
              <a:t>	q</a:t>
            </a:r>
            <a:r>
              <a:rPr lang="en-US" sz="2800" baseline="-25000" dirty="0">
                <a:solidFill>
                  <a:schemeClr val="tx2"/>
                </a:solidFill>
                <a:latin typeface="Calibri" pitchFamily="34" charset="0"/>
              </a:rPr>
              <a:t>0</a:t>
            </a:r>
            <a:r>
              <a:rPr lang="en-US" sz="2800" dirty="0">
                <a:solidFill>
                  <a:schemeClr val="tx2"/>
                </a:solidFill>
                <a:latin typeface="Calibri" pitchFamily="34" charset="0"/>
              </a:rPr>
              <a:t>= </a:t>
            </a:r>
            <a:r>
              <a:rPr lang="en-US" dirty="0">
                <a:latin typeface="Symbol" pitchFamily="18" charset="2"/>
              </a:rPr>
              <a:t>e</a:t>
            </a:r>
            <a:r>
              <a:rPr lang="en-US" sz="2800" dirty="0">
                <a:solidFill>
                  <a:schemeClr val="tx2"/>
                </a:solidFill>
                <a:latin typeface="Calibri" pitchFamily="34" charset="0"/>
              </a:rPr>
              <a:t> C   </a:t>
            </a:r>
            <a:r>
              <a:rPr lang="en-US" sz="2800" dirty="0">
                <a:latin typeface="Calibri" pitchFamily="34" charset="0"/>
              </a:rPr>
              <a:t>(since charged w/ switch 2 open!)</a:t>
            </a:r>
          </a:p>
          <a:p>
            <a:pPr marL="457200" indent="-457200"/>
            <a:r>
              <a:rPr lang="en-US" sz="2800" dirty="0">
                <a:solidFill>
                  <a:schemeClr val="tx2"/>
                </a:solidFill>
                <a:latin typeface="Calibri" pitchFamily="34" charset="0"/>
              </a:rPr>
              <a:t>	- </a:t>
            </a:r>
            <a:r>
              <a:rPr lang="en-US" dirty="0">
                <a:latin typeface="Symbol" pitchFamily="18" charset="2"/>
              </a:rPr>
              <a:t>e</a:t>
            </a:r>
            <a:r>
              <a:rPr lang="en-US" sz="2800" dirty="0">
                <a:solidFill>
                  <a:schemeClr val="tx2"/>
                </a:solidFill>
                <a:latin typeface="Calibri" pitchFamily="34" charset="0"/>
              </a:rPr>
              <a:t> + IR = 0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dirty="0">
                <a:solidFill>
                  <a:schemeClr val="tx2"/>
                </a:solidFill>
                <a:latin typeface="Calibri" pitchFamily="34" charset="0"/>
              </a:rPr>
              <a:t>	</a:t>
            </a:r>
            <a:r>
              <a:rPr lang="en-US" sz="2800" dirty="0">
                <a:solidFill>
                  <a:schemeClr val="accent1"/>
                </a:solidFill>
                <a:latin typeface="Calibri" pitchFamily="34" charset="0"/>
                <a:sym typeface="Symbol" pitchFamily="18" charset="2"/>
              </a:rPr>
              <a:t></a:t>
            </a:r>
            <a:r>
              <a:rPr lang="en-US" sz="280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 I = </a:t>
            </a:r>
            <a:r>
              <a:rPr lang="en-US" dirty="0">
                <a:latin typeface="Symbol" pitchFamily="18" charset="2"/>
              </a:rPr>
              <a:t>e</a:t>
            </a:r>
            <a:r>
              <a:rPr lang="en-US" sz="2800" dirty="0">
                <a:solidFill>
                  <a:schemeClr val="tx2"/>
                </a:solidFill>
                <a:latin typeface="Calibri" pitchFamily="34" charset="0"/>
                <a:sym typeface="Symbol" pitchFamily="18" charset="2"/>
              </a:rPr>
              <a:t> /R</a:t>
            </a:r>
            <a:r>
              <a:rPr lang="en-US" sz="2800" dirty="0">
                <a:latin typeface="Calibri" pitchFamily="34" charset="0"/>
              </a:rPr>
              <a:t> </a:t>
            </a:r>
          </a:p>
        </p:txBody>
      </p:sp>
      <p:grpSp>
        <p:nvGrpSpPr>
          <p:cNvPr id="14343" name="Group 7"/>
          <p:cNvGrpSpPr>
            <a:grpSpLocks/>
          </p:cNvGrpSpPr>
          <p:nvPr/>
        </p:nvGrpSpPr>
        <p:grpSpPr bwMode="auto">
          <a:xfrm>
            <a:off x="5457825" y="1981200"/>
            <a:ext cx="3686175" cy="2803525"/>
            <a:chOff x="3438" y="1248"/>
            <a:chExt cx="2322" cy="1766"/>
          </a:xfrm>
        </p:grpSpPr>
        <p:sp>
          <p:nvSpPr>
            <p:cNvPr id="14348" name="Line 8"/>
            <p:cNvSpPr>
              <a:spLocks noChangeShapeType="1"/>
            </p:cNvSpPr>
            <p:nvPr/>
          </p:nvSpPr>
          <p:spPr bwMode="auto">
            <a:xfrm>
              <a:off x="3792" y="1476"/>
              <a:ext cx="0" cy="12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9" name="Line 9"/>
            <p:cNvSpPr>
              <a:spLocks noChangeShapeType="1"/>
            </p:cNvSpPr>
            <p:nvPr/>
          </p:nvSpPr>
          <p:spPr bwMode="auto">
            <a:xfrm>
              <a:off x="3792" y="1476"/>
              <a:ext cx="17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0" name="Line 10"/>
            <p:cNvSpPr>
              <a:spLocks noChangeShapeType="1"/>
            </p:cNvSpPr>
            <p:nvPr/>
          </p:nvSpPr>
          <p:spPr bwMode="auto">
            <a:xfrm>
              <a:off x="4800" y="1476"/>
              <a:ext cx="0" cy="12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1" name="Line 11"/>
            <p:cNvSpPr>
              <a:spLocks noChangeShapeType="1"/>
            </p:cNvSpPr>
            <p:nvPr/>
          </p:nvSpPr>
          <p:spPr bwMode="auto">
            <a:xfrm>
              <a:off x="5520" y="1476"/>
              <a:ext cx="0" cy="12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2" name="Line 12"/>
            <p:cNvSpPr>
              <a:spLocks noChangeShapeType="1"/>
            </p:cNvSpPr>
            <p:nvPr/>
          </p:nvSpPr>
          <p:spPr bwMode="auto">
            <a:xfrm>
              <a:off x="3792" y="2772"/>
              <a:ext cx="17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53" name="Group 13"/>
            <p:cNvGrpSpPr>
              <a:grpSpLocks/>
            </p:cNvGrpSpPr>
            <p:nvPr/>
          </p:nvGrpSpPr>
          <p:grpSpPr bwMode="auto">
            <a:xfrm>
              <a:off x="3632" y="2101"/>
              <a:ext cx="320" cy="86"/>
              <a:chOff x="1060" y="360"/>
              <a:chExt cx="284" cy="76"/>
            </a:xfrm>
          </p:grpSpPr>
          <p:sp>
            <p:nvSpPr>
              <p:cNvPr id="14395" name="Rectangle 14"/>
              <p:cNvSpPr>
                <a:spLocks noChangeArrowheads="1"/>
              </p:cNvSpPr>
              <p:nvPr/>
            </p:nvSpPr>
            <p:spPr bwMode="auto">
              <a:xfrm>
                <a:off x="1060" y="364"/>
                <a:ext cx="284" cy="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4396" name="Line 15"/>
              <p:cNvSpPr>
                <a:spLocks noChangeShapeType="1"/>
              </p:cNvSpPr>
              <p:nvPr/>
            </p:nvSpPr>
            <p:spPr bwMode="auto">
              <a:xfrm>
                <a:off x="1080" y="3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97" name="Line 16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98" name="Line 17"/>
              <p:cNvSpPr>
                <a:spLocks noChangeShapeType="1"/>
              </p:cNvSpPr>
              <p:nvPr/>
            </p:nvSpPr>
            <p:spPr bwMode="auto">
              <a:xfrm>
                <a:off x="1080" y="40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99" name="Line 18"/>
              <p:cNvSpPr>
                <a:spLocks noChangeShapeType="1"/>
              </p:cNvSpPr>
              <p:nvPr/>
            </p:nvSpPr>
            <p:spPr bwMode="auto">
              <a:xfrm>
                <a:off x="1152" y="43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354" name="Group 19"/>
            <p:cNvGrpSpPr>
              <a:grpSpLocks/>
            </p:cNvGrpSpPr>
            <p:nvPr/>
          </p:nvGrpSpPr>
          <p:grpSpPr bwMode="auto">
            <a:xfrm>
              <a:off x="4656" y="2052"/>
              <a:ext cx="297" cy="60"/>
              <a:chOff x="2280" y="572"/>
              <a:chExt cx="264" cy="54"/>
            </a:xfrm>
          </p:grpSpPr>
          <p:sp>
            <p:nvSpPr>
              <p:cNvPr id="14392" name="Rectangle 20"/>
              <p:cNvSpPr>
                <a:spLocks noChangeArrowheads="1"/>
              </p:cNvSpPr>
              <p:nvPr/>
            </p:nvSpPr>
            <p:spPr bwMode="auto">
              <a:xfrm>
                <a:off x="2280" y="572"/>
                <a:ext cx="264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4393" name="Line 21"/>
              <p:cNvSpPr>
                <a:spLocks noChangeShapeType="1"/>
              </p:cNvSpPr>
              <p:nvPr/>
            </p:nvSpPr>
            <p:spPr bwMode="auto">
              <a:xfrm>
                <a:off x="2296" y="57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94" name="Line 22"/>
              <p:cNvSpPr>
                <a:spLocks noChangeShapeType="1"/>
              </p:cNvSpPr>
              <p:nvPr/>
            </p:nvSpPr>
            <p:spPr bwMode="auto">
              <a:xfrm>
                <a:off x="2296" y="626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355" name="Group 23"/>
            <p:cNvGrpSpPr>
              <a:grpSpLocks/>
            </p:cNvGrpSpPr>
            <p:nvPr/>
          </p:nvGrpSpPr>
          <p:grpSpPr bwMode="auto">
            <a:xfrm rot="10800000" flipH="1">
              <a:off x="4128" y="1425"/>
              <a:ext cx="374" cy="115"/>
              <a:chOff x="1536" y="336"/>
              <a:chExt cx="332" cy="102"/>
            </a:xfrm>
          </p:grpSpPr>
          <p:sp>
            <p:nvSpPr>
              <p:cNvPr id="14390" name="Rectangle 24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4391" name="Freeform 25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356" name="Group 26"/>
            <p:cNvGrpSpPr>
              <a:grpSpLocks/>
            </p:cNvGrpSpPr>
            <p:nvPr/>
          </p:nvGrpSpPr>
          <p:grpSpPr bwMode="auto">
            <a:xfrm rot="-5400000">
              <a:off x="4272" y="2546"/>
              <a:ext cx="286" cy="286"/>
              <a:chOff x="2928" y="960"/>
              <a:chExt cx="254" cy="254"/>
            </a:xfrm>
          </p:grpSpPr>
          <p:sp>
            <p:nvSpPr>
              <p:cNvPr id="14386" name="Rectangle 27"/>
              <p:cNvSpPr>
                <a:spLocks noChangeArrowheads="1"/>
              </p:cNvSpPr>
              <p:nvPr/>
            </p:nvSpPr>
            <p:spPr bwMode="auto">
              <a:xfrm>
                <a:off x="2928" y="960"/>
                <a:ext cx="254" cy="2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4387" name="Oval 28"/>
              <p:cNvSpPr>
                <a:spLocks noChangeArrowheads="1"/>
              </p:cNvSpPr>
              <p:nvPr/>
            </p:nvSpPr>
            <p:spPr bwMode="auto">
              <a:xfrm>
                <a:off x="2928" y="1152"/>
                <a:ext cx="62" cy="62"/>
              </a:xfrm>
              <a:prstGeom prst="ellipse">
                <a:avLst/>
              </a:prstGeom>
              <a:solidFill>
                <a:srgbClr val="000066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4388" name="Oval 29"/>
              <p:cNvSpPr>
                <a:spLocks noChangeArrowheads="1"/>
              </p:cNvSpPr>
              <p:nvPr/>
            </p:nvSpPr>
            <p:spPr bwMode="auto">
              <a:xfrm>
                <a:off x="2928" y="960"/>
                <a:ext cx="62" cy="62"/>
              </a:xfrm>
              <a:prstGeom prst="ellipse">
                <a:avLst/>
              </a:prstGeom>
              <a:solidFill>
                <a:srgbClr val="000066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4389" name="Line 30"/>
              <p:cNvSpPr>
                <a:spLocks noChangeShapeType="1"/>
              </p:cNvSpPr>
              <p:nvPr/>
            </p:nvSpPr>
            <p:spPr bwMode="auto">
              <a:xfrm>
                <a:off x="2980" y="1012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7" name="Text Box 31"/>
            <p:cNvSpPr txBox="1">
              <a:spLocks noChangeArrowheads="1"/>
            </p:cNvSpPr>
            <p:nvPr/>
          </p:nvSpPr>
          <p:spPr bwMode="auto">
            <a:xfrm>
              <a:off x="4194" y="1248"/>
              <a:ext cx="279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2833" tIns="51417" rIns="102833" bIns="51417">
              <a:spAutoFit/>
            </a:bodyPr>
            <a:lstStyle/>
            <a:p>
              <a:pPr defTabSz="1028700"/>
              <a:r>
                <a:rPr lang="en-US" sz="1600">
                  <a:latin typeface="Times New Roman" pitchFamily="18" charset="0"/>
                </a:rPr>
                <a:t>2R</a:t>
              </a:r>
            </a:p>
          </p:txBody>
        </p:sp>
        <p:sp>
          <p:nvSpPr>
            <p:cNvPr id="14358" name="Text Box 32"/>
            <p:cNvSpPr txBox="1">
              <a:spLocks noChangeArrowheads="1"/>
            </p:cNvSpPr>
            <p:nvPr/>
          </p:nvSpPr>
          <p:spPr bwMode="auto">
            <a:xfrm>
              <a:off x="4464" y="1956"/>
              <a:ext cx="215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2833" tIns="51417" rIns="102833" bIns="51417">
              <a:spAutoFit/>
            </a:bodyPr>
            <a:lstStyle/>
            <a:p>
              <a:pPr defTabSz="1028700"/>
              <a:r>
                <a:rPr lang="en-US" sz="160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4359" name="Text Box 33"/>
            <p:cNvSpPr txBox="1">
              <a:spLocks noChangeArrowheads="1"/>
            </p:cNvSpPr>
            <p:nvPr/>
          </p:nvSpPr>
          <p:spPr bwMode="auto">
            <a:xfrm>
              <a:off x="3438" y="1942"/>
              <a:ext cx="228" cy="3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2833" tIns="51417" rIns="102833" bIns="51417">
              <a:spAutoFit/>
            </a:bodyPr>
            <a:lstStyle/>
            <a:p>
              <a:pPr defTabSz="1028700"/>
              <a:r>
                <a:rPr lang="en-US" sz="2800">
                  <a:latin typeface="Symbol" pitchFamily="18" charset="2"/>
                </a:rPr>
                <a:t>e</a:t>
              </a:r>
            </a:p>
          </p:txBody>
        </p:sp>
        <p:grpSp>
          <p:nvGrpSpPr>
            <p:cNvPr id="14360" name="Group 34"/>
            <p:cNvGrpSpPr>
              <a:grpSpLocks/>
            </p:cNvGrpSpPr>
            <p:nvPr/>
          </p:nvGrpSpPr>
          <p:grpSpPr bwMode="auto">
            <a:xfrm rot="16200000" flipH="1">
              <a:off x="5327" y="2086"/>
              <a:ext cx="374" cy="115"/>
              <a:chOff x="1536" y="336"/>
              <a:chExt cx="332" cy="102"/>
            </a:xfrm>
          </p:grpSpPr>
          <p:sp>
            <p:nvSpPr>
              <p:cNvPr id="14384" name="Rectangle 35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4385" name="Freeform 36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61" name="Text Box 37"/>
            <p:cNvSpPr txBox="1">
              <a:spLocks noChangeArrowheads="1"/>
            </p:cNvSpPr>
            <p:nvPr/>
          </p:nvSpPr>
          <p:spPr bwMode="auto">
            <a:xfrm>
              <a:off x="5545" y="2004"/>
              <a:ext cx="215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2833" tIns="51417" rIns="102833" bIns="51417">
              <a:spAutoFit/>
            </a:bodyPr>
            <a:lstStyle/>
            <a:p>
              <a:pPr defTabSz="1028700"/>
              <a:r>
                <a:rPr lang="en-US" sz="1600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14362" name="Text Box 38"/>
            <p:cNvSpPr txBox="1">
              <a:spLocks noChangeArrowheads="1"/>
            </p:cNvSpPr>
            <p:nvPr/>
          </p:nvSpPr>
          <p:spPr bwMode="auto">
            <a:xfrm>
              <a:off x="5061" y="2796"/>
              <a:ext cx="245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2833" tIns="51417" rIns="102833" bIns="51417">
              <a:spAutoFit/>
            </a:bodyPr>
            <a:lstStyle/>
            <a:p>
              <a:pPr defTabSz="1028700"/>
              <a:r>
                <a:rPr lang="en-US" sz="1600">
                  <a:latin typeface="Times New Roman" pitchFamily="18" charset="0"/>
                </a:rPr>
                <a:t>S</a:t>
              </a:r>
              <a:r>
                <a:rPr lang="en-US" sz="1600" baseline="-25000">
                  <a:latin typeface="Times New Roman" pitchFamily="18" charset="0"/>
                </a:rPr>
                <a:t>2</a:t>
              </a:r>
              <a:endParaRPr lang="en-US" sz="1600">
                <a:latin typeface="Times New Roman" pitchFamily="18" charset="0"/>
              </a:endParaRPr>
            </a:p>
          </p:txBody>
        </p:sp>
        <p:sp>
          <p:nvSpPr>
            <p:cNvPr id="14363" name="Text Box 39"/>
            <p:cNvSpPr txBox="1">
              <a:spLocks noChangeArrowheads="1"/>
            </p:cNvSpPr>
            <p:nvPr/>
          </p:nvSpPr>
          <p:spPr bwMode="auto">
            <a:xfrm>
              <a:off x="4320" y="2772"/>
              <a:ext cx="245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2833" tIns="51417" rIns="102833" bIns="51417">
              <a:spAutoFit/>
            </a:bodyPr>
            <a:lstStyle/>
            <a:p>
              <a:pPr defTabSz="1028700"/>
              <a:r>
                <a:rPr lang="en-US" sz="1600">
                  <a:latin typeface="Times New Roman" pitchFamily="18" charset="0"/>
                </a:rPr>
                <a:t>S</a:t>
              </a:r>
              <a:r>
                <a:rPr lang="en-US" sz="1600" baseline="-25000">
                  <a:latin typeface="Times New Roman" pitchFamily="18" charset="0"/>
                </a:rPr>
                <a:t>1</a:t>
              </a:r>
              <a:endParaRPr lang="en-US" sz="1600">
                <a:latin typeface="Times New Roman" pitchFamily="18" charset="0"/>
              </a:endParaRPr>
            </a:p>
          </p:txBody>
        </p:sp>
        <p:sp>
          <p:nvSpPr>
            <p:cNvPr id="14364" name="Line 40"/>
            <p:cNvSpPr>
              <a:spLocks noChangeShapeType="1"/>
            </p:cNvSpPr>
            <p:nvPr/>
          </p:nvSpPr>
          <p:spPr bwMode="auto">
            <a:xfrm flipV="1">
              <a:off x="5520" y="166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5" name="Text Box 41"/>
            <p:cNvSpPr txBox="1">
              <a:spLocks noChangeArrowheads="1"/>
            </p:cNvSpPr>
            <p:nvPr/>
          </p:nvSpPr>
          <p:spPr bwMode="auto">
            <a:xfrm>
              <a:off x="5328" y="1572"/>
              <a:ext cx="232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2833" tIns="51417" rIns="102833" bIns="51417">
              <a:spAutoFit/>
            </a:bodyPr>
            <a:lstStyle/>
            <a:p>
              <a:pPr defTabSz="1028700"/>
              <a:r>
                <a:rPr lang="en-US" sz="1600">
                  <a:latin typeface="Times New Roman" pitchFamily="18" charset="0"/>
                </a:rPr>
                <a:t>I</a:t>
              </a:r>
              <a:r>
                <a:rPr lang="en-US" sz="1600" baseline="-25000">
                  <a:latin typeface="Times New Roman" pitchFamily="18" charset="0"/>
                </a:rPr>
                <a:t>R</a:t>
              </a:r>
              <a:endParaRPr lang="en-US" sz="1600">
                <a:latin typeface="Times New Roman" pitchFamily="18" charset="0"/>
              </a:endParaRPr>
            </a:p>
          </p:txBody>
        </p:sp>
        <p:sp>
          <p:nvSpPr>
            <p:cNvPr id="14366" name="AutoShape 42"/>
            <p:cNvSpPr>
              <a:spLocks noChangeArrowheads="1"/>
            </p:cNvSpPr>
            <p:nvPr/>
          </p:nvSpPr>
          <p:spPr bwMode="auto">
            <a:xfrm>
              <a:off x="4960" y="1572"/>
              <a:ext cx="416" cy="1008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63883" name="Rectangle 43"/>
            <p:cNvSpPr>
              <a:spLocks noChangeArrowheads="1"/>
            </p:cNvSpPr>
            <p:nvPr/>
          </p:nvSpPr>
          <p:spPr bwMode="auto">
            <a:xfrm>
              <a:off x="4896" y="2340"/>
              <a:ext cx="192" cy="28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4368" name="Line 44"/>
            <p:cNvSpPr>
              <a:spLocks noChangeShapeType="1"/>
            </p:cNvSpPr>
            <p:nvPr/>
          </p:nvSpPr>
          <p:spPr bwMode="auto">
            <a:xfrm flipV="1">
              <a:off x="4960" y="1908"/>
              <a:ext cx="0" cy="19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Line 45"/>
            <p:cNvSpPr>
              <a:spLocks noChangeShapeType="1"/>
            </p:cNvSpPr>
            <p:nvPr/>
          </p:nvSpPr>
          <p:spPr bwMode="auto">
            <a:xfrm rot="5400000" flipV="1">
              <a:off x="5152" y="1508"/>
              <a:ext cx="0" cy="128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0" name="Line 46"/>
            <p:cNvSpPr>
              <a:spLocks noChangeShapeType="1"/>
            </p:cNvSpPr>
            <p:nvPr/>
          </p:nvSpPr>
          <p:spPr bwMode="auto">
            <a:xfrm rot="10800000" flipV="1">
              <a:off x="5376" y="1956"/>
              <a:ext cx="0" cy="19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1" name="Text Box 47"/>
            <p:cNvSpPr txBox="1">
              <a:spLocks noChangeArrowheads="1"/>
            </p:cNvSpPr>
            <p:nvPr/>
          </p:nvSpPr>
          <p:spPr bwMode="auto">
            <a:xfrm>
              <a:off x="3553" y="1921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+</a:t>
              </a:r>
            </a:p>
          </p:txBody>
        </p:sp>
        <p:sp>
          <p:nvSpPr>
            <p:cNvPr id="14372" name="Text Box 48"/>
            <p:cNvSpPr txBox="1">
              <a:spLocks noChangeArrowheads="1"/>
            </p:cNvSpPr>
            <p:nvPr/>
          </p:nvSpPr>
          <p:spPr bwMode="auto">
            <a:xfrm>
              <a:off x="3576" y="2159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-</a:t>
              </a:r>
            </a:p>
          </p:txBody>
        </p:sp>
        <p:sp>
          <p:nvSpPr>
            <p:cNvPr id="14373" name="Text Box 49"/>
            <p:cNvSpPr txBox="1">
              <a:spLocks noChangeArrowheads="1"/>
            </p:cNvSpPr>
            <p:nvPr/>
          </p:nvSpPr>
          <p:spPr bwMode="auto">
            <a:xfrm>
              <a:off x="3984" y="1284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+</a:t>
              </a:r>
            </a:p>
          </p:txBody>
        </p:sp>
        <p:sp>
          <p:nvSpPr>
            <p:cNvPr id="14374" name="Text Box 50"/>
            <p:cNvSpPr txBox="1">
              <a:spLocks noChangeArrowheads="1"/>
            </p:cNvSpPr>
            <p:nvPr/>
          </p:nvSpPr>
          <p:spPr bwMode="auto">
            <a:xfrm>
              <a:off x="4630" y="1852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+</a:t>
              </a:r>
            </a:p>
          </p:txBody>
        </p:sp>
        <p:sp>
          <p:nvSpPr>
            <p:cNvPr id="14375" name="Text Box 51"/>
            <p:cNvSpPr txBox="1">
              <a:spLocks noChangeArrowheads="1"/>
            </p:cNvSpPr>
            <p:nvPr/>
          </p:nvSpPr>
          <p:spPr bwMode="auto">
            <a:xfrm>
              <a:off x="4464" y="1284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-</a:t>
              </a:r>
            </a:p>
          </p:txBody>
        </p:sp>
        <p:sp>
          <p:nvSpPr>
            <p:cNvPr id="14376" name="Text Box 52"/>
            <p:cNvSpPr txBox="1">
              <a:spLocks noChangeArrowheads="1"/>
            </p:cNvSpPr>
            <p:nvPr/>
          </p:nvSpPr>
          <p:spPr bwMode="auto">
            <a:xfrm>
              <a:off x="4661" y="2050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-</a:t>
              </a:r>
            </a:p>
          </p:txBody>
        </p:sp>
        <p:grpSp>
          <p:nvGrpSpPr>
            <p:cNvPr id="14377" name="Group 53"/>
            <p:cNvGrpSpPr>
              <a:grpSpLocks/>
            </p:cNvGrpSpPr>
            <p:nvPr/>
          </p:nvGrpSpPr>
          <p:grpSpPr bwMode="auto">
            <a:xfrm>
              <a:off x="4993" y="2546"/>
              <a:ext cx="287" cy="286"/>
              <a:chOff x="4175" y="2286"/>
              <a:chExt cx="287" cy="286"/>
            </a:xfrm>
          </p:grpSpPr>
          <p:sp>
            <p:nvSpPr>
              <p:cNvPr id="14380" name="Rectangle 54"/>
              <p:cNvSpPr>
                <a:spLocks noChangeArrowheads="1"/>
              </p:cNvSpPr>
              <p:nvPr/>
            </p:nvSpPr>
            <p:spPr bwMode="auto">
              <a:xfrm rot="-5400000">
                <a:off x="4176" y="2286"/>
                <a:ext cx="286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4381" name="Oval 55"/>
              <p:cNvSpPr>
                <a:spLocks noChangeArrowheads="1"/>
              </p:cNvSpPr>
              <p:nvPr/>
            </p:nvSpPr>
            <p:spPr bwMode="auto">
              <a:xfrm rot="-5400000">
                <a:off x="4391" y="2501"/>
                <a:ext cx="70" cy="70"/>
              </a:xfrm>
              <a:prstGeom prst="ellipse">
                <a:avLst/>
              </a:prstGeom>
              <a:solidFill>
                <a:srgbClr val="000066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4382" name="Oval 56"/>
              <p:cNvSpPr>
                <a:spLocks noChangeArrowheads="1"/>
              </p:cNvSpPr>
              <p:nvPr/>
            </p:nvSpPr>
            <p:spPr bwMode="auto">
              <a:xfrm rot="-5400000">
                <a:off x="4175" y="2501"/>
                <a:ext cx="70" cy="70"/>
              </a:xfrm>
              <a:prstGeom prst="ellipse">
                <a:avLst/>
              </a:prstGeom>
              <a:solidFill>
                <a:srgbClr val="000066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4383" name="Line 57"/>
              <p:cNvSpPr>
                <a:spLocks noChangeShapeType="1"/>
              </p:cNvSpPr>
              <p:nvPr/>
            </p:nvSpPr>
            <p:spPr bwMode="auto">
              <a:xfrm rot="-5400000">
                <a:off x="4317" y="2413"/>
                <a:ext cx="16" cy="18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78" name="Text Box 58"/>
            <p:cNvSpPr txBox="1">
              <a:spLocks noChangeArrowheads="1"/>
            </p:cNvSpPr>
            <p:nvPr/>
          </p:nvSpPr>
          <p:spPr bwMode="auto">
            <a:xfrm>
              <a:off x="5498" y="1794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+</a:t>
              </a:r>
            </a:p>
          </p:txBody>
        </p:sp>
        <p:sp>
          <p:nvSpPr>
            <p:cNvPr id="14379" name="Text Box 59"/>
            <p:cNvSpPr txBox="1">
              <a:spLocks noChangeArrowheads="1"/>
            </p:cNvSpPr>
            <p:nvPr/>
          </p:nvSpPr>
          <p:spPr bwMode="auto">
            <a:xfrm>
              <a:off x="5506" y="2216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-</a:t>
              </a:r>
            </a:p>
          </p:txBody>
        </p:sp>
      </p:grp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9805" y="90003"/>
            <a:ext cx="2472532" cy="1854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3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38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63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638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1638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5" grpId="0" animBg="1"/>
      <p:bldP spid="163846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spcBef>
                <a:spcPct val="50000"/>
              </a:spcBef>
            </a:pPr>
            <a:r>
              <a:rPr lang="en-US" sz="3200" smtClean="0"/>
              <a:t>After being closed for a long time, the switch is opened. What is the charge Q on the capacitor 0.06 seconds after the switch is opened?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72782586"/>
              </p:ext>
            </p:extLst>
          </p:nvPr>
        </p:nvGraphicFramePr>
        <p:xfrm>
          <a:off x="2819400" y="1600200"/>
          <a:ext cx="2303463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600200"/>
                        <a:ext cx="2303463" cy="259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5218113" y="1905000"/>
            <a:ext cx="3679825" cy="3603625"/>
            <a:chOff x="5464175" y="838200"/>
            <a:chExt cx="3679825" cy="3603625"/>
          </a:xfrm>
        </p:grpSpPr>
        <p:sp>
          <p:nvSpPr>
            <p:cNvPr id="4102" name="Oval 28"/>
            <p:cNvSpPr>
              <a:spLocks noChangeArrowheads="1"/>
            </p:cNvSpPr>
            <p:nvPr/>
          </p:nvSpPr>
          <p:spPr bwMode="auto">
            <a:xfrm rot="-5400000">
              <a:off x="6742113" y="4027488"/>
              <a:ext cx="111125" cy="111125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4103" name="Group 47"/>
            <p:cNvGrpSpPr>
              <a:grpSpLocks/>
            </p:cNvGrpSpPr>
            <p:nvPr/>
          </p:nvGrpSpPr>
          <p:grpSpPr bwMode="auto">
            <a:xfrm>
              <a:off x="5464175" y="838200"/>
              <a:ext cx="3679825" cy="3603625"/>
              <a:chOff x="5464175" y="838200"/>
              <a:chExt cx="3679825" cy="3603625"/>
            </a:xfrm>
          </p:grpSpPr>
          <p:sp>
            <p:nvSpPr>
              <p:cNvPr id="4104" name="Text Box 40"/>
              <p:cNvSpPr txBox="1">
                <a:spLocks noChangeArrowheads="1"/>
              </p:cNvSpPr>
              <p:nvPr/>
            </p:nvSpPr>
            <p:spPr bwMode="auto">
              <a:xfrm>
                <a:off x="7467600" y="838200"/>
                <a:ext cx="1371600" cy="9429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>
                    <a:latin typeface="Script"/>
                  </a:rPr>
                  <a:t>E</a:t>
                </a:r>
                <a:r>
                  <a:rPr lang="en-US" sz="1400">
                    <a:latin typeface="Calibri" pitchFamily="34" charset="0"/>
                  </a:rPr>
                  <a:t> </a:t>
                </a:r>
                <a:r>
                  <a:rPr lang="en-US" sz="1400">
                    <a:latin typeface="Times New Roman" pitchFamily="18" charset="0"/>
                  </a:rPr>
                  <a:t>= 24 Volts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1400">
                    <a:latin typeface="Times New Roman" pitchFamily="18" charset="0"/>
                  </a:rPr>
                  <a:t>R = 4</a:t>
                </a:r>
                <a:r>
                  <a:rPr lang="en-US" sz="1400">
                    <a:latin typeface="Calibri" pitchFamily="34" charset="0"/>
                  </a:rPr>
                  <a:t> </a:t>
                </a:r>
                <a:r>
                  <a:rPr lang="en-US" sz="1400">
                    <a:latin typeface="Symbol" pitchFamily="18" charset="2"/>
                  </a:rPr>
                  <a:t>W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1400">
                    <a:latin typeface="Times New Roman" pitchFamily="18" charset="0"/>
                  </a:rPr>
                  <a:t>C = 15 mF</a:t>
                </a:r>
              </a:p>
            </p:txBody>
          </p:sp>
          <p:grpSp>
            <p:nvGrpSpPr>
              <p:cNvPr id="4105" name="Group 46"/>
              <p:cNvGrpSpPr>
                <a:grpSpLocks/>
              </p:cNvGrpSpPr>
              <p:nvPr/>
            </p:nvGrpSpPr>
            <p:grpSpPr bwMode="auto">
              <a:xfrm>
                <a:off x="5464175" y="1676400"/>
                <a:ext cx="3679825" cy="2765425"/>
                <a:chOff x="5464175" y="1676400"/>
                <a:chExt cx="3679825" cy="2765425"/>
              </a:xfrm>
            </p:grpSpPr>
            <p:sp>
              <p:nvSpPr>
                <p:cNvPr id="4106" name="Line 11"/>
                <p:cNvSpPr>
                  <a:spLocks noChangeShapeType="1"/>
                </p:cNvSpPr>
                <p:nvPr/>
              </p:nvSpPr>
              <p:spPr bwMode="auto">
                <a:xfrm>
                  <a:off x="8724900" y="2038350"/>
                  <a:ext cx="0" cy="205740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4107" name="Group 33"/>
                <p:cNvGrpSpPr>
                  <a:grpSpLocks/>
                </p:cNvGrpSpPr>
                <p:nvPr/>
              </p:nvGrpSpPr>
              <p:grpSpPr bwMode="auto">
                <a:xfrm rot="16200000" flipH="1">
                  <a:off x="8417719" y="3007519"/>
                  <a:ext cx="593725" cy="182563"/>
                  <a:chOff x="1536" y="336"/>
                  <a:chExt cx="332" cy="102"/>
                </a:xfrm>
              </p:grpSpPr>
              <p:sp>
                <p:nvSpPr>
                  <p:cNvPr id="4142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1540" y="336"/>
                    <a:ext cx="326" cy="10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Calibri" pitchFamily="34" charset="0"/>
                    </a:endParaRPr>
                  </a:p>
                </p:txBody>
              </p:sp>
              <p:sp>
                <p:nvSpPr>
                  <p:cNvPr id="4143" name="Freeform 35"/>
                  <p:cNvSpPr>
                    <a:spLocks/>
                  </p:cNvSpPr>
                  <p:nvPr/>
                </p:nvSpPr>
                <p:spPr bwMode="auto">
                  <a:xfrm>
                    <a:off x="1536" y="340"/>
                    <a:ext cx="332" cy="96"/>
                  </a:xfrm>
                  <a:custGeom>
                    <a:avLst/>
                    <a:gdLst>
                      <a:gd name="T0" fmla="*/ 0 w 332"/>
                      <a:gd name="T1" fmla="*/ 48 h 96"/>
                      <a:gd name="T2" fmla="*/ 27 w 332"/>
                      <a:gd name="T3" fmla="*/ 96 h 96"/>
                      <a:gd name="T4" fmla="*/ 82 w 332"/>
                      <a:gd name="T5" fmla="*/ 0 h 96"/>
                      <a:gd name="T6" fmla="*/ 137 w 332"/>
                      <a:gd name="T7" fmla="*/ 96 h 96"/>
                      <a:gd name="T8" fmla="*/ 193 w 332"/>
                      <a:gd name="T9" fmla="*/ 0 h 96"/>
                      <a:gd name="T10" fmla="*/ 249 w 332"/>
                      <a:gd name="T11" fmla="*/ 96 h 96"/>
                      <a:gd name="T12" fmla="*/ 304 w 332"/>
                      <a:gd name="T13" fmla="*/ 0 h 96"/>
                      <a:gd name="T14" fmla="*/ 332 w 332"/>
                      <a:gd name="T15" fmla="*/ 48 h 9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332"/>
                      <a:gd name="T25" fmla="*/ 0 h 96"/>
                      <a:gd name="T26" fmla="*/ 332 w 332"/>
                      <a:gd name="T27" fmla="*/ 96 h 9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332" h="96">
                        <a:moveTo>
                          <a:pt x="0" y="48"/>
                        </a:moveTo>
                        <a:lnTo>
                          <a:pt x="27" y="96"/>
                        </a:lnTo>
                        <a:lnTo>
                          <a:pt x="82" y="0"/>
                        </a:lnTo>
                        <a:lnTo>
                          <a:pt x="137" y="96"/>
                        </a:lnTo>
                        <a:lnTo>
                          <a:pt x="193" y="0"/>
                        </a:lnTo>
                        <a:lnTo>
                          <a:pt x="249" y="96"/>
                        </a:lnTo>
                        <a:lnTo>
                          <a:pt x="304" y="0"/>
                        </a:lnTo>
                        <a:lnTo>
                          <a:pt x="332" y="48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8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8701088" y="2876550"/>
                  <a:ext cx="442912" cy="34607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102833" tIns="51417" rIns="102833" bIns="51417">
                  <a:spAutoFit/>
                </a:bodyPr>
                <a:lstStyle/>
                <a:p>
                  <a:pPr defTabSz="1028700"/>
                  <a:r>
                    <a:rPr lang="en-US" sz="1600">
                      <a:latin typeface="Times New Roman" pitchFamily="18" charset="0"/>
                    </a:rPr>
                    <a:t>  R</a:t>
                  </a:r>
                </a:p>
              </p:txBody>
            </p:sp>
            <p:grpSp>
              <p:nvGrpSpPr>
                <p:cNvPr id="4109" name="Group 45"/>
                <p:cNvGrpSpPr>
                  <a:grpSpLocks/>
                </p:cNvGrpSpPr>
                <p:nvPr/>
              </p:nvGrpSpPr>
              <p:grpSpPr bwMode="auto">
                <a:xfrm>
                  <a:off x="5464175" y="1676400"/>
                  <a:ext cx="3260725" cy="2765425"/>
                  <a:chOff x="5464175" y="1676400"/>
                  <a:chExt cx="3260725" cy="2765425"/>
                </a:xfrm>
              </p:grpSpPr>
              <p:grpSp>
                <p:nvGrpSpPr>
                  <p:cNvPr id="4110" name="Group 44"/>
                  <p:cNvGrpSpPr>
                    <a:grpSpLocks/>
                  </p:cNvGrpSpPr>
                  <p:nvPr/>
                </p:nvGrpSpPr>
                <p:grpSpPr bwMode="auto">
                  <a:xfrm>
                    <a:off x="5464175" y="1676400"/>
                    <a:ext cx="3260725" cy="2765425"/>
                    <a:chOff x="5464175" y="1676400"/>
                    <a:chExt cx="3260725" cy="2765425"/>
                  </a:xfrm>
                </p:grpSpPr>
                <p:sp>
                  <p:nvSpPr>
                    <p:cNvPr id="4117" name="Oval 27"/>
                    <p:cNvSpPr>
                      <a:spLocks noChangeArrowheads="1"/>
                    </p:cNvSpPr>
                    <p:nvPr/>
                  </p:nvSpPr>
                  <p:spPr bwMode="auto">
                    <a:xfrm rot="-5400000">
                      <a:off x="7085013" y="4027488"/>
                      <a:ext cx="111125" cy="111125"/>
                    </a:xfrm>
                    <a:prstGeom prst="ellipse">
                      <a:avLst/>
                    </a:prstGeom>
                    <a:solidFill>
                      <a:srgbClr val="000066"/>
                    </a:solidFill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Calibri" pitchFamily="34" charset="0"/>
                      </a:endParaRPr>
                    </a:p>
                  </p:txBody>
                </p:sp>
                <p:grpSp>
                  <p:nvGrpSpPr>
                    <p:cNvPr id="4118" name="Group 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464175" y="1676400"/>
                      <a:ext cx="3260725" cy="2765425"/>
                      <a:chOff x="5464175" y="1676400"/>
                      <a:chExt cx="3260725" cy="2765425"/>
                    </a:xfrm>
                  </p:grpSpPr>
                  <p:sp>
                    <p:nvSpPr>
                      <p:cNvPr id="4119" name="Line 1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581900" y="2038350"/>
                        <a:ext cx="0" cy="205740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120" name="Line 1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981700" y="4095750"/>
                        <a:ext cx="2743200" cy="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4121" name="Group 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353300" y="2952750"/>
                        <a:ext cx="471488" cy="95250"/>
                        <a:chOff x="2280" y="572"/>
                        <a:chExt cx="264" cy="54"/>
                      </a:xfrm>
                    </p:grpSpPr>
                    <p:sp>
                      <p:nvSpPr>
                        <p:cNvPr id="4139" name="Rectangle 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280" y="572"/>
                          <a:ext cx="264" cy="5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Calibri" pitchFamily="34" charset="0"/>
                          </a:endParaRPr>
                        </a:p>
                      </p:txBody>
                    </p:sp>
                    <p:sp>
                      <p:nvSpPr>
                        <p:cNvPr id="4140" name="Line 2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296" y="578"/>
                          <a:ext cx="240" cy="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141" name="Line 2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296" y="626"/>
                          <a:ext cx="240" cy="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4122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 rot="-8173070">
                        <a:off x="6858000" y="3810000"/>
                        <a:ext cx="25400" cy="288925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123" name="Text Box 3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48500" y="2800350"/>
                        <a:ext cx="341313" cy="346075"/>
                      </a:xfrm>
                      <a:prstGeom prst="rect">
                        <a:avLst/>
                      </a:prstGeom>
                      <a:noFill/>
                      <a:ln w="12700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 lIns="102833" tIns="51417" rIns="102833" bIns="51417">
                        <a:spAutoFit/>
                      </a:bodyPr>
                      <a:lstStyle/>
                      <a:p>
                        <a:pPr defTabSz="1028700"/>
                        <a:r>
                          <a:rPr lang="en-US" sz="1600">
                            <a:latin typeface="Times New Roman" pitchFamily="18" charset="0"/>
                          </a:rPr>
                          <a:t>C</a:t>
                        </a:r>
                      </a:p>
                    </p:txBody>
                  </p:sp>
                  <p:grpSp>
                    <p:nvGrpSpPr>
                      <p:cNvPr id="4124" name="Group 4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464175" y="1676400"/>
                        <a:ext cx="3260725" cy="2419350"/>
                        <a:chOff x="5464175" y="1676400"/>
                        <a:chExt cx="3260725" cy="2419350"/>
                      </a:xfrm>
                    </p:grpSpPr>
                    <p:sp>
                      <p:nvSpPr>
                        <p:cNvPr id="4126" name="Line 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5981700" y="2038350"/>
                          <a:ext cx="0" cy="205740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127" name="Line 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5981700" y="2038350"/>
                          <a:ext cx="2743200" cy="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4128" name="Group 1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5727700" y="3030538"/>
                          <a:ext cx="508000" cy="136525"/>
                          <a:chOff x="1060" y="360"/>
                          <a:chExt cx="284" cy="76"/>
                        </a:xfrm>
                      </p:grpSpPr>
                      <p:sp>
                        <p:nvSpPr>
                          <p:cNvPr id="4134" name="Rectangle 1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060" y="364"/>
                            <a:ext cx="284" cy="7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Calibri" pitchFamily="34" charset="0"/>
                            </a:endParaRPr>
                          </a:p>
                        </p:txBody>
                      </p:sp>
                      <p:sp>
                        <p:nvSpPr>
                          <p:cNvPr id="4135" name="Line 15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080" y="360"/>
                            <a:ext cx="240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4136" name="Line 16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152" y="384"/>
                            <a:ext cx="96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4137" name="Line 17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080" y="408"/>
                            <a:ext cx="240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4138" name="Line 18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152" y="432"/>
                            <a:ext cx="96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4129" name="Group 23"/>
                        <p:cNvGrpSpPr>
                          <a:grpSpLocks/>
                        </p:cNvGrpSpPr>
                        <p:nvPr/>
                      </p:nvGrpSpPr>
                      <p:grpSpPr bwMode="auto">
                        <a:xfrm rot="10800000" flipH="1">
                          <a:off x="6515100" y="1957388"/>
                          <a:ext cx="593725" cy="182562"/>
                          <a:chOff x="1536" y="336"/>
                          <a:chExt cx="332" cy="102"/>
                        </a:xfrm>
                      </p:grpSpPr>
                      <p:sp>
                        <p:nvSpPr>
                          <p:cNvPr id="4132" name="Rectangle 2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540" y="336"/>
                            <a:ext cx="326" cy="10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Calibri" pitchFamily="34" charset="0"/>
                            </a:endParaRPr>
                          </a:p>
                        </p:txBody>
                      </p:sp>
                      <p:sp>
                        <p:nvSpPr>
                          <p:cNvPr id="4133" name="Freeform 2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1536" y="340"/>
                            <a:ext cx="332" cy="96"/>
                          </a:xfrm>
                          <a:custGeom>
                            <a:avLst/>
                            <a:gdLst>
                              <a:gd name="T0" fmla="*/ 0 w 332"/>
                              <a:gd name="T1" fmla="*/ 48 h 96"/>
                              <a:gd name="T2" fmla="*/ 27 w 332"/>
                              <a:gd name="T3" fmla="*/ 96 h 96"/>
                              <a:gd name="T4" fmla="*/ 82 w 332"/>
                              <a:gd name="T5" fmla="*/ 0 h 96"/>
                              <a:gd name="T6" fmla="*/ 137 w 332"/>
                              <a:gd name="T7" fmla="*/ 96 h 96"/>
                              <a:gd name="T8" fmla="*/ 193 w 332"/>
                              <a:gd name="T9" fmla="*/ 0 h 96"/>
                              <a:gd name="T10" fmla="*/ 249 w 332"/>
                              <a:gd name="T11" fmla="*/ 96 h 96"/>
                              <a:gd name="T12" fmla="*/ 304 w 332"/>
                              <a:gd name="T13" fmla="*/ 0 h 96"/>
                              <a:gd name="T14" fmla="*/ 332 w 332"/>
                              <a:gd name="T15" fmla="*/ 48 h 96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  <a:gd name="T24" fmla="*/ 0 w 332"/>
                              <a:gd name="T25" fmla="*/ 0 h 96"/>
                              <a:gd name="T26" fmla="*/ 332 w 332"/>
                              <a:gd name="T27" fmla="*/ 96 h 9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T24" t="T25" r="T26" b="T27"/>
                            <a:pathLst>
                              <a:path w="332" h="96">
                                <a:moveTo>
                                  <a:pt x="0" y="48"/>
                                </a:moveTo>
                                <a:lnTo>
                                  <a:pt x="27" y="96"/>
                                </a:lnTo>
                                <a:lnTo>
                                  <a:pt x="82" y="0"/>
                                </a:lnTo>
                                <a:lnTo>
                                  <a:pt x="137" y="96"/>
                                </a:lnTo>
                                <a:lnTo>
                                  <a:pt x="193" y="0"/>
                                </a:lnTo>
                                <a:lnTo>
                                  <a:pt x="249" y="96"/>
                                </a:lnTo>
                                <a:lnTo>
                                  <a:pt x="304" y="0"/>
                                </a:lnTo>
                                <a:lnTo>
                                  <a:pt x="332" y="48"/>
                                </a:lnTo>
                              </a:path>
                            </a:pathLst>
                          </a:custGeom>
                          <a:noFill/>
                          <a:ln w="19050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4130" name="Text Box 30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19875" y="1676400"/>
                          <a:ext cx="442913" cy="346075"/>
                        </a:xfrm>
                        <a:prstGeom prst="rect">
                          <a:avLst/>
                        </a:prstGeom>
                        <a:noFill/>
                        <a:ln w="12700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 lIns="102833" tIns="51417" rIns="102833" bIns="51417">
                          <a:spAutoFit/>
                        </a:bodyPr>
                        <a:lstStyle/>
                        <a:p>
                          <a:pPr defTabSz="1028700"/>
                          <a:r>
                            <a:rPr lang="en-US" sz="1600">
                              <a:latin typeface="Times New Roman" pitchFamily="18" charset="0"/>
                            </a:rPr>
                            <a:t>2R</a:t>
                          </a:r>
                        </a:p>
                      </p:txBody>
                    </p:sp>
                    <p:sp>
                      <p:nvSpPr>
                        <p:cNvPr id="4131" name="Text Box 32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464175" y="2963863"/>
                          <a:ext cx="288925" cy="346075"/>
                        </a:xfrm>
                        <a:prstGeom prst="rect">
                          <a:avLst/>
                        </a:prstGeom>
                        <a:noFill/>
                        <a:ln w="12700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 lIns="102833" tIns="51417" rIns="102833" bIns="51417">
                          <a:spAutoFit/>
                        </a:bodyPr>
                        <a:lstStyle/>
                        <a:p>
                          <a:pPr defTabSz="1028700"/>
                          <a:r>
                            <a:rPr lang="en-US" sz="1600">
                              <a:latin typeface="Script"/>
                            </a:rPr>
                            <a:t>E</a:t>
                          </a:r>
                        </a:p>
                      </p:txBody>
                    </p:sp>
                  </p:grpSp>
                  <p:sp>
                    <p:nvSpPr>
                      <p:cNvPr id="4125" name="Text Box 3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6819900" y="4095750"/>
                        <a:ext cx="388938" cy="346075"/>
                      </a:xfrm>
                      <a:prstGeom prst="rect">
                        <a:avLst/>
                      </a:prstGeom>
                      <a:noFill/>
                      <a:ln w="12700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 lIns="102833" tIns="51417" rIns="102833" bIns="51417">
                        <a:spAutoFit/>
                      </a:bodyPr>
                      <a:lstStyle/>
                      <a:p>
                        <a:pPr defTabSz="1028700"/>
                        <a:r>
                          <a:rPr lang="en-US" sz="1600">
                            <a:latin typeface="Times New Roman" pitchFamily="18" charset="0"/>
                          </a:rPr>
                          <a:t>S</a:t>
                        </a:r>
                        <a:r>
                          <a:rPr lang="en-US" sz="1600" baseline="-25000">
                            <a:latin typeface="Times New Roman" pitchFamily="18" charset="0"/>
                          </a:rPr>
                          <a:t>1</a:t>
                        </a:r>
                        <a:endParaRPr lang="en-US" sz="1600">
                          <a:latin typeface="Times New Roman" pitchFamily="18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4111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7772400" y="2286000"/>
                    <a:ext cx="762000" cy="1676400"/>
                    <a:chOff x="4896" y="1440"/>
                    <a:chExt cx="480" cy="1056"/>
                  </a:xfrm>
                </p:grpSpPr>
                <p:sp>
                  <p:nvSpPr>
                    <p:cNvPr id="4112" name="AutoShape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60" y="1440"/>
                      <a:ext cx="416" cy="1008"/>
                    </a:xfrm>
                    <a:prstGeom prst="roundRect">
                      <a:avLst>
                        <a:gd name="adj" fmla="val 16667"/>
                      </a:avLst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7" name="Rectangle 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96" y="2208"/>
                      <a:ext cx="192" cy="288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4114" name="Line 50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4960" y="1776"/>
                      <a:ext cx="0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2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5" name="Line 51"/>
                    <p:cNvSpPr>
                      <a:spLocks noChangeShapeType="1"/>
                    </p:cNvSpPr>
                    <p:nvPr/>
                  </p:nvSpPr>
                  <p:spPr bwMode="auto">
                    <a:xfrm rot="5400000" flipV="1">
                      <a:off x="5152" y="1376"/>
                      <a:ext cx="0" cy="12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2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6" name="Line 52"/>
                    <p:cNvSpPr>
                      <a:spLocks noChangeShapeType="1"/>
                    </p:cNvSpPr>
                    <p:nvPr/>
                  </p:nvSpPr>
                  <p:spPr bwMode="auto">
                    <a:xfrm rot="10800000" flipV="1">
                      <a:off x="5376" y="1824"/>
                      <a:ext cx="0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2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</p:grpSp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3581400" cy="2438400"/>
          </a:xfrm>
        </p:spPr>
        <p:txBody>
          <a:bodyPr rtlCol="0">
            <a:noAutofit/>
          </a:bodyPr>
          <a:lstStyle/>
          <a:p>
            <a:pPr marL="512763" indent="-512763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0.368 q</a:t>
            </a:r>
            <a:r>
              <a:rPr lang="en-US" baseline="-25000" dirty="0" smtClean="0">
                <a:solidFill>
                  <a:schemeClr val="tx2"/>
                </a:solidFill>
                <a:sym typeface="Symbol" pitchFamily="18" charset="2"/>
              </a:rPr>
              <a:t>0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0.632 q</a:t>
            </a:r>
            <a:r>
              <a:rPr lang="en-US" baseline="-25000" dirty="0" smtClean="0">
                <a:solidFill>
                  <a:schemeClr val="tx2"/>
                </a:solidFill>
                <a:sym typeface="Symbol" pitchFamily="18" charset="2"/>
              </a:rPr>
              <a:t>0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0.135 q</a:t>
            </a:r>
            <a:r>
              <a:rPr lang="en-US" baseline="-25000" dirty="0" smtClean="0">
                <a:solidFill>
                  <a:schemeClr val="tx2"/>
                </a:solidFill>
                <a:sym typeface="Symbol" pitchFamily="18" charset="2"/>
              </a:rPr>
              <a:t>0</a:t>
            </a:r>
            <a:r>
              <a:rPr lang="en-US" dirty="0" smtClean="0">
                <a:solidFill>
                  <a:schemeClr val="tx2"/>
                </a:solidFill>
              </a:rPr>
              <a:t>  	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0.865 q</a:t>
            </a:r>
            <a:r>
              <a:rPr lang="en-US" baseline="-25000" dirty="0" smtClean="0">
                <a:solidFill>
                  <a:schemeClr val="tx2"/>
                </a:solidFill>
                <a:sym typeface="Symbol" pitchFamily="18" charset="2"/>
              </a:rPr>
              <a:t>0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endParaRPr lang="en-US" dirty="0">
              <a:solidFill>
                <a:schemeClr val="tx2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spcBef>
                <a:spcPct val="50000"/>
              </a:spcBef>
            </a:pPr>
            <a:r>
              <a:rPr lang="en-US" sz="3200" smtClean="0"/>
              <a:t>After being closed for a long time, the switch is opened. What is the charge Q on the capacitor 0.06 seconds after the switch is opened?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020736060"/>
              </p:ext>
            </p:extLst>
          </p:nvPr>
        </p:nvGraphicFramePr>
        <p:xfrm>
          <a:off x="2819400" y="1600200"/>
          <a:ext cx="2303463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Chart" r:id="rId7" imgW="4572000" imgH="5143500" progId="MSGraph.Chart.8">
                  <p:embed followColorScheme="full"/>
                </p:oleObj>
              </mc:Choice>
              <mc:Fallback>
                <p:oleObj name="Chart" r:id="rId7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600200"/>
                        <a:ext cx="2303463" cy="259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24" name="Group 4"/>
          <p:cNvGrpSpPr>
            <a:grpSpLocks/>
          </p:cNvGrpSpPr>
          <p:nvPr/>
        </p:nvGrpSpPr>
        <p:grpSpPr bwMode="auto">
          <a:xfrm>
            <a:off x="5218113" y="1905000"/>
            <a:ext cx="3679825" cy="3603625"/>
            <a:chOff x="5464175" y="838200"/>
            <a:chExt cx="3679825" cy="3603625"/>
          </a:xfrm>
        </p:grpSpPr>
        <p:sp>
          <p:nvSpPr>
            <p:cNvPr id="5130" name="Oval 28"/>
            <p:cNvSpPr>
              <a:spLocks noChangeArrowheads="1"/>
            </p:cNvSpPr>
            <p:nvPr/>
          </p:nvSpPr>
          <p:spPr bwMode="auto">
            <a:xfrm rot="-5400000">
              <a:off x="6742113" y="4027488"/>
              <a:ext cx="111125" cy="111125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5131" name="Group 47"/>
            <p:cNvGrpSpPr>
              <a:grpSpLocks/>
            </p:cNvGrpSpPr>
            <p:nvPr/>
          </p:nvGrpSpPr>
          <p:grpSpPr bwMode="auto">
            <a:xfrm>
              <a:off x="5464175" y="838200"/>
              <a:ext cx="3679825" cy="3603625"/>
              <a:chOff x="5464175" y="838200"/>
              <a:chExt cx="3679825" cy="3603625"/>
            </a:xfrm>
          </p:grpSpPr>
          <p:sp>
            <p:nvSpPr>
              <p:cNvPr id="5132" name="Text Box 40"/>
              <p:cNvSpPr txBox="1">
                <a:spLocks noChangeArrowheads="1"/>
              </p:cNvSpPr>
              <p:nvPr/>
            </p:nvSpPr>
            <p:spPr bwMode="auto">
              <a:xfrm>
                <a:off x="7467600" y="838200"/>
                <a:ext cx="1371600" cy="9429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>
                    <a:latin typeface="Script"/>
                  </a:rPr>
                  <a:t>E</a:t>
                </a:r>
                <a:r>
                  <a:rPr lang="en-US" sz="1400">
                    <a:latin typeface="Calibri" pitchFamily="34" charset="0"/>
                  </a:rPr>
                  <a:t> </a:t>
                </a:r>
                <a:r>
                  <a:rPr lang="en-US" sz="1400">
                    <a:latin typeface="Times New Roman" pitchFamily="18" charset="0"/>
                  </a:rPr>
                  <a:t>= 24 Volts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1400">
                    <a:latin typeface="Times New Roman" pitchFamily="18" charset="0"/>
                  </a:rPr>
                  <a:t>R = 4</a:t>
                </a:r>
                <a:r>
                  <a:rPr lang="en-US" sz="1400">
                    <a:latin typeface="Calibri" pitchFamily="34" charset="0"/>
                  </a:rPr>
                  <a:t> </a:t>
                </a:r>
                <a:r>
                  <a:rPr lang="en-US" sz="1400">
                    <a:latin typeface="Symbol" pitchFamily="18" charset="2"/>
                  </a:rPr>
                  <a:t>W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1400">
                    <a:latin typeface="Times New Roman" pitchFamily="18" charset="0"/>
                  </a:rPr>
                  <a:t>C = 15 mF</a:t>
                </a:r>
              </a:p>
            </p:txBody>
          </p:sp>
          <p:grpSp>
            <p:nvGrpSpPr>
              <p:cNvPr id="5133" name="Group 46"/>
              <p:cNvGrpSpPr>
                <a:grpSpLocks/>
              </p:cNvGrpSpPr>
              <p:nvPr/>
            </p:nvGrpSpPr>
            <p:grpSpPr bwMode="auto">
              <a:xfrm>
                <a:off x="5464175" y="1676400"/>
                <a:ext cx="3679825" cy="2765425"/>
                <a:chOff x="5464175" y="1676400"/>
                <a:chExt cx="3679825" cy="2765425"/>
              </a:xfrm>
            </p:grpSpPr>
            <p:sp>
              <p:nvSpPr>
                <p:cNvPr id="5134" name="Line 11"/>
                <p:cNvSpPr>
                  <a:spLocks noChangeShapeType="1"/>
                </p:cNvSpPr>
                <p:nvPr/>
              </p:nvSpPr>
              <p:spPr bwMode="auto">
                <a:xfrm>
                  <a:off x="8724900" y="2038350"/>
                  <a:ext cx="0" cy="205740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5135" name="Group 33"/>
                <p:cNvGrpSpPr>
                  <a:grpSpLocks/>
                </p:cNvGrpSpPr>
                <p:nvPr/>
              </p:nvGrpSpPr>
              <p:grpSpPr bwMode="auto">
                <a:xfrm rot="16200000" flipH="1">
                  <a:off x="8417719" y="3007519"/>
                  <a:ext cx="593725" cy="182563"/>
                  <a:chOff x="1536" y="336"/>
                  <a:chExt cx="332" cy="102"/>
                </a:xfrm>
              </p:grpSpPr>
              <p:sp>
                <p:nvSpPr>
                  <p:cNvPr id="5170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1540" y="336"/>
                    <a:ext cx="326" cy="10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Calibri" pitchFamily="34" charset="0"/>
                    </a:endParaRPr>
                  </a:p>
                </p:txBody>
              </p:sp>
              <p:sp>
                <p:nvSpPr>
                  <p:cNvPr id="5171" name="Freeform 35"/>
                  <p:cNvSpPr>
                    <a:spLocks/>
                  </p:cNvSpPr>
                  <p:nvPr/>
                </p:nvSpPr>
                <p:spPr bwMode="auto">
                  <a:xfrm>
                    <a:off x="1536" y="340"/>
                    <a:ext cx="332" cy="96"/>
                  </a:xfrm>
                  <a:custGeom>
                    <a:avLst/>
                    <a:gdLst>
                      <a:gd name="T0" fmla="*/ 0 w 332"/>
                      <a:gd name="T1" fmla="*/ 48 h 96"/>
                      <a:gd name="T2" fmla="*/ 27 w 332"/>
                      <a:gd name="T3" fmla="*/ 96 h 96"/>
                      <a:gd name="T4" fmla="*/ 82 w 332"/>
                      <a:gd name="T5" fmla="*/ 0 h 96"/>
                      <a:gd name="T6" fmla="*/ 137 w 332"/>
                      <a:gd name="T7" fmla="*/ 96 h 96"/>
                      <a:gd name="T8" fmla="*/ 193 w 332"/>
                      <a:gd name="T9" fmla="*/ 0 h 96"/>
                      <a:gd name="T10" fmla="*/ 249 w 332"/>
                      <a:gd name="T11" fmla="*/ 96 h 96"/>
                      <a:gd name="T12" fmla="*/ 304 w 332"/>
                      <a:gd name="T13" fmla="*/ 0 h 96"/>
                      <a:gd name="T14" fmla="*/ 332 w 332"/>
                      <a:gd name="T15" fmla="*/ 48 h 9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332"/>
                      <a:gd name="T25" fmla="*/ 0 h 96"/>
                      <a:gd name="T26" fmla="*/ 332 w 332"/>
                      <a:gd name="T27" fmla="*/ 96 h 9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332" h="96">
                        <a:moveTo>
                          <a:pt x="0" y="48"/>
                        </a:moveTo>
                        <a:lnTo>
                          <a:pt x="27" y="96"/>
                        </a:lnTo>
                        <a:lnTo>
                          <a:pt x="82" y="0"/>
                        </a:lnTo>
                        <a:lnTo>
                          <a:pt x="137" y="96"/>
                        </a:lnTo>
                        <a:lnTo>
                          <a:pt x="193" y="0"/>
                        </a:lnTo>
                        <a:lnTo>
                          <a:pt x="249" y="96"/>
                        </a:lnTo>
                        <a:lnTo>
                          <a:pt x="304" y="0"/>
                        </a:lnTo>
                        <a:lnTo>
                          <a:pt x="332" y="48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136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8701088" y="2876550"/>
                  <a:ext cx="442912" cy="34607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102833" tIns="51417" rIns="102833" bIns="51417">
                  <a:spAutoFit/>
                </a:bodyPr>
                <a:lstStyle/>
                <a:p>
                  <a:pPr defTabSz="1028700"/>
                  <a:r>
                    <a:rPr lang="en-US" sz="1600">
                      <a:latin typeface="Times New Roman" pitchFamily="18" charset="0"/>
                    </a:rPr>
                    <a:t>  R</a:t>
                  </a:r>
                </a:p>
              </p:txBody>
            </p:sp>
            <p:grpSp>
              <p:nvGrpSpPr>
                <p:cNvPr id="5137" name="Group 45"/>
                <p:cNvGrpSpPr>
                  <a:grpSpLocks/>
                </p:cNvGrpSpPr>
                <p:nvPr/>
              </p:nvGrpSpPr>
              <p:grpSpPr bwMode="auto">
                <a:xfrm>
                  <a:off x="5464175" y="1676400"/>
                  <a:ext cx="3260725" cy="2765425"/>
                  <a:chOff x="5464175" y="1676400"/>
                  <a:chExt cx="3260725" cy="2765425"/>
                </a:xfrm>
              </p:grpSpPr>
              <p:grpSp>
                <p:nvGrpSpPr>
                  <p:cNvPr id="5138" name="Group 44"/>
                  <p:cNvGrpSpPr>
                    <a:grpSpLocks/>
                  </p:cNvGrpSpPr>
                  <p:nvPr/>
                </p:nvGrpSpPr>
                <p:grpSpPr bwMode="auto">
                  <a:xfrm>
                    <a:off x="5464175" y="1676400"/>
                    <a:ext cx="3260725" cy="2765425"/>
                    <a:chOff x="5464175" y="1676400"/>
                    <a:chExt cx="3260725" cy="2765425"/>
                  </a:xfrm>
                </p:grpSpPr>
                <p:sp>
                  <p:nvSpPr>
                    <p:cNvPr id="5145" name="Oval 27"/>
                    <p:cNvSpPr>
                      <a:spLocks noChangeArrowheads="1"/>
                    </p:cNvSpPr>
                    <p:nvPr/>
                  </p:nvSpPr>
                  <p:spPr bwMode="auto">
                    <a:xfrm rot="-5400000">
                      <a:off x="7085013" y="4027488"/>
                      <a:ext cx="111125" cy="111125"/>
                    </a:xfrm>
                    <a:prstGeom prst="ellipse">
                      <a:avLst/>
                    </a:prstGeom>
                    <a:solidFill>
                      <a:srgbClr val="000066"/>
                    </a:solidFill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Calibri" pitchFamily="34" charset="0"/>
                      </a:endParaRPr>
                    </a:p>
                  </p:txBody>
                </p:sp>
                <p:grpSp>
                  <p:nvGrpSpPr>
                    <p:cNvPr id="5146" name="Group 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464175" y="1676400"/>
                      <a:ext cx="3260725" cy="2765425"/>
                      <a:chOff x="5464175" y="1676400"/>
                      <a:chExt cx="3260725" cy="2765425"/>
                    </a:xfrm>
                  </p:grpSpPr>
                  <p:sp>
                    <p:nvSpPr>
                      <p:cNvPr id="5147" name="Line 1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7581900" y="2038350"/>
                        <a:ext cx="0" cy="205740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148" name="Line 1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981700" y="4095750"/>
                        <a:ext cx="2743200" cy="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5149" name="Group 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353300" y="2952750"/>
                        <a:ext cx="471488" cy="95250"/>
                        <a:chOff x="2280" y="572"/>
                        <a:chExt cx="264" cy="54"/>
                      </a:xfrm>
                    </p:grpSpPr>
                    <p:sp>
                      <p:nvSpPr>
                        <p:cNvPr id="5167" name="Rectangle 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280" y="572"/>
                          <a:ext cx="264" cy="5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>
                            <a:latin typeface="Calibri" pitchFamily="34" charset="0"/>
                          </a:endParaRPr>
                        </a:p>
                      </p:txBody>
                    </p:sp>
                    <p:sp>
                      <p:nvSpPr>
                        <p:cNvPr id="5168" name="Line 2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296" y="578"/>
                          <a:ext cx="240" cy="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69" name="Line 2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296" y="626"/>
                          <a:ext cx="240" cy="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5150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 rot="-8173070">
                        <a:off x="6858000" y="3810000"/>
                        <a:ext cx="25400" cy="288925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151" name="Text Box 3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48500" y="2800350"/>
                        <a:ext cx="341313" cy="346075"/>
                      </a:xfrm>
                      <a:prstGeom prst="rect">
                        <a:avLst/>
                      </a:prstGeom>
                      <a:noFill/>
                      <a:ln w="12700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 lIns="102833" tIns="51417" rIns="102833" bIns="51417">
                        <a:spAutoFit/>
                      </a:bodyPr>
                      <a:lstStyle/>
                      <a:p>
                        <a:pPr defTabSz="1028700"/>
                        <a:r>
                          <a:rPr lang="en-US" sz="1600">
                            <a:latin typeface="Times New Roman" pitchFamily="18" charset="0"/>
                          </a:rPr>
                          <a:t>C</a:t>
                        </a:r>
                      </a:p>
                    </p:txBody>
                  </p:sp>
                  <p:grpSp>
                    <p:nvGrpSpPr>
                      <p:cNvPr id="5152" name="Group 4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464175" y="1676400"/>
                        <a:ext cx="3260725" cy="2419350"/>
                        <a:chOff x="5464175" y="1676400"/>
                        <a:chExt cx="3260725" cy="2419350"/>
                      </a:xfrm>
                    </p:grpSpPr>
                    <p:sp>
                      <p:nvSpPr>
                        <p:cNvPr id="5154" name="Line 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5981700" y="2038350"/>
                          <a:ext cx="0" cy="205740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55" name="Line 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5981700" y="2038350"/>
                          <a:ext cx="2743200" cy="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5156" name="Group 1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5727700" y="3030538"/>
                          <a:ext cx="508000" cy="136525"/>
                          <a:chOff x="1060" y="360"/>
                          <a:chExt cx="284" cy="76"/>
                        </a:xfrm>
                      </p:grpSpPr>
                      <p:sp>
                        <p:nvSpPr>
                          <p:cNvPr id="5162" name="Rectangle 1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060" y="364"/>
                            <a:ext cx="284" cy="7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Calibri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63" name="Line 15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080" y="360"/>
                            <a:ext cx="240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5164" name="Line 16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152" y="384"/>
                            <a:ext cx="96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5165" name="Line 17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080" y="408"/>
                            <a:ext cx="240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5166" name="Line 18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152" y="432"/>
                            <a:ext cx="96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5157" name="Group 23"/>
                        <p:cNvGrpSpPr>
                          <a:grpSpLocks/>
                        </p:cNvGrpSpPr>
                        <p:nvPr/>
                      </p:nvGrpSpPr>
                      <p:grpSpPr bwMode="auto">
                        <a:xfrm rot="10800000" flipH="1">
                          <a:off x="6515100" y="1957388"/>
                          <a:ext cx="593725" cy="182562"/>
                          <a:chOff x="1536" y="336"/>
                          <a:chExt cx="332" cy="102"/>
                        </a:xfrm>
                      </p:grpSpPr>
                      <p:sp>
                        <p:nvSpPr>
                          <p:cNvPr id="5160" name="Rectangle 2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540" y="336"/>
                            <a:ext cx="326" cy="10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>
                              <a:latin typeface="Calibri" pitchFamily="34" charset="0"/>
                            </a:endParaRPr>
                          </a:p>
                        </p:txBody>
                      </p:sp>
                      <p:sp>
                        <p:nvSpPr>
                          <p:cNvPr id="5161" name="Freeform 2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1536" y="340"/>
                            <a:ext cx="332" cy="96"/>
                          </a:xfrm>
                          <a:custGeom>
                            <a:avLst/>
                            <a:gdLst>
                              <a:gd name="T0" fmla="*/ 0 w 332"/>
                              <a:gd name="T1" fmla="*/ 48 h 96"/>
                              <a:gd name="T2" fmla="*/ 27 w 332"/>
                              <a:gd name="T3" fmla="*/ 96 h 96"/>
                              <a:gd name="T4" fmla="*/ 82 w 332"/>
                              <a:gd name="T5" fmla="*/ 0 h 96"/>
                              <a:gd name="T6" fmla="*/ 137 w 332"/>
                              <a:gd name="T7" fmla="*/ 96 h 96"/>
                              <a:gd name="T8" fmla="*/ 193 w 332"/>
                              <a:gd name="T9" fmla="*/ 0 h 96"/>
                              <a:gd name="T10" fmla="*/ 249 w 332"/>
                              <a:gd name="T11" fmla="*/ 96 h 96"/>
                              <a:gd name="T12" fmla="*/ 304 w 332"/>
                              <a:gd name="T13" fmla="*/ 0 h 96"/>
                              <a:gd name="T14" fmla="*/ 332 w 332"/>
                              <a:gd name="T15" fmla="*/ 48 h 96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  <a:gd name="T24" fmla="*/ 0 w 332"/>
                              <a:gd name="T25" fmla="*/ 0 h 96"/>
                              <a:gd name="T26" fmla="*/ 332 w 332"/>
                              <a:gd name="T27" fmla="*/ 96 h 9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T24" t="T25" r="T26" b="T27"/>
                            <a:pathLst>
                              <a:path w="332" h="96">
                                <a:moveTo>
                                  <a:pt x="0" y="48"/>
                                </a:moveTo>
                                <a:lnTo>
                                  <a:pt x="27" y="96"/>
                                </a:lnTo>
                                <a:lnTo>
                                  <a:pt x="82" y="0"/>
                                </a:lnTo>
                                <a:lnTo>
                                  <a:pt x="137" y="96"/>
                                </a:lnTo>
                                <a:lnTo>
                                  <a:pt x="193" y="0"/>
                                </a:lnTo>
                                <a:lnTo>
                                  <a:pt x="249" y="96"/>
                                </a:lnTo>
                                <a:lnTo>
                                  <a:pt x="304" y="0"/>
                                </a:lnTo>
                                <a:lnTo>
                                  <a:pt x="332" y="48"/>
                                </a:lnTo>
                              </a:path>
                            </a:pathLst>
                          </a:custGeom>
                          <a:noFill/>
                          <a:ln w="19050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5158" name="Text Box 30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19875" y="1676400"/>
                          <a:ext cx="442913" cy="346075"/>
                        </a:xfrm>
                        <a:prstGeom prst="rect">
                          <a:avLst/>
                        </a:prstGeom>
                        <a:noFill/>
                        <a:ln w="12700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 lIns="102833" tIns="51417" rIns="102833" bIns="51417">
                          <a:spAutoFit/>
                        </a:bodyPr>
                        <a:lstStyle/>
                        <a:p>
                          <a:pPr defTabSz="1028700"/>
                          <a:r>
                            <a:rPr lang="en-US" sz="1600">
                              <a:latin typeface="Times New Roman" pitchFamily="18" charset="0"/>
                            </a:rPr>
                            <a:t>2R</a:t>
                          </a:r>
                        </a:p>
                      </p:txBody>
                    </p:sp>
                    <p:sp>
                      <p:nvSpPr>
                        <p:cNvPr id="5159" name="Text Box 32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464175" y="2963863"/>
                          <a:ext cx="288925" cy="346075"/>
                        </a:xfrm>
                        <a:prstGeom prst="rect">
                          <a:avLst/>
                        </a:prstGeom>
                        <a:noFill/>
                        <a:ln w="12700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 wrap="none" lIns="102833" tIns="51417" rIns="102833" bIns="51417">
                          <a:spAutoFit/>
                        </a:bodyPr>
                        <a:lstStyle/>
                        <a:p>
                          <a:pPr defTabSz="1028700"/>
                          <a:r>
                            <a:rPr lang="en-US" sz="1600">
                              <a:latin typeface="Script"/>
                            </a:rPr>
                            <a:t>E</a:t>
                          </a:r>
                        </a:p>
                      </p:txBody>
                    </p:sp>
                  </p:grpSp>
                  <p:sp>
                    <p:nvSpPr>
                      <p:cNvPr id="5153" name="Text Box 3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6819900" y="4095750"/>
                        <a:ext cx="388938" cy="346075"/>
                      </a:xfrm>
                      <a:prstGeom prst="rect">
                        <a:avLst/>
                      </a:prstGeom>
                      <a:noFill/>
                      <a:ln w="12700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none" lIns="102833" tIns="51417" rIns="102833" bIns="51417">
                        <a:spAutoFit/>
                      </a:bodyPr>
                      <a:lstStyle/>
                      <a:p>
                        <a:pPr defTabSz="1028700"/>
                        <a:r>
                          <a:rPr lang="en-US" sz="1600">
                            <a:latin typeface="Times New Roman" pitchFamily="18" charset="0"/>
                          </a:rPr>
                          <a:t>S</a:t>
                        </a:r>
                        <a:r>
                          <a:rPr lang="en-US" sz="1600" baseline="-25000">
                            <a:latin typeface="Times New Roman" pitchFamily="18" charset="0"/>
                          </a:rPr>
                          <a:t>1</a:t>
                        </a:r>
                        <a:endParaRPr lang="en-US" sz="1600">
                          <a:latin typeface="Times New Roman" pitchFamily="18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513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7772400" y="2286000"/>
                    <a:ext cx="762000" cy="1676400"/>
                    <a:chOff x="4896" y="1440"/>
                    <a:chExt cx="480" cy="1056"/>
                  </a:xfrm>
                </p:grpSpPr>
                <p:sp>
                  <p:nvSpPr>
                    <p:cNvPr id="5140" name="AutoShape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60" y="1440"/>
                      <a:ext cx="416" cy="1008"/>
                    </a:xfrm>
                    <a:prstGeom prst="roundRect">
                      <a:avLst>
                        <a:gd name="adj" fmla="val 16667"/>
                      </a:avLst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17" name="Rectangle 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96" y="2208"/>
                      <a:ext cx="192" cy="288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5142" name="Line 50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4960" y="1776"/>
                      <a:ext cx="0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2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43" name="Line 51"/>
                    <p:cNvSpPr>
                      <a:spLocks noChangeShapeType="1"/>
                    </p:cNvSpPr>
                    <p:nvPr/>
                  </p:nvSpPr>
                  <p:spPr bwMode="auto">
                    <a:xfrm rot="5400000" flipV="1">
                      <a:off x="5152" y="1376"/>
                      <a:ext cx="0" cy="12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2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44" name="Line 52"/>
                    <p:cNvSpPr>
                      <a:spLocks noChangeShapeType="1"/>
                    </p:cNvSpPr>
                    <p:nvPr/>
                  </p:nvSpPr>
                  <p:spPr bwMode="auto">
                    <a:xfrm rot="10800000" flipV="1">
                      <a:off x="5376" y="1824"/>
                      <a:ext cx="0" cy="19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accent2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</p:grpSp>
      <p:sp>
        <p:nvSpPr>
          <p:cNvPr id="48" name="Text Box 36"/>
          <p:cNvSpPr txBox="1">
            <a:spLocks noChangeArrowheads="1"/>
          </p:cNvSpPr>
          <p:nvPr/>
        </p:nvSpPr>
        <p:spPr bwMode="auto">
          <a:xfrm>
            <a:off x="152400" y="44958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</a:pPr>
            <a:r>
              <a:rPr lang="en-US" sz="2800">
                <a:latin typeface="Times New Roman" pitchFamily="18" charset="0"/>
              </a:rPr>
              <a:t>q(t) = q</a:t>
            </a:r>
            <a:r>
              <a:rPr lang="en-US" sz="2800" baseline="-25000">
                <a:latin typeface="Times New Roman" pitchFamily="18" charset="0"/>
              </a:rPr>
              <a:t>0 </a:t>
            </a:r>
            <a:r>
              <a:rPr lang="en-US" sz="2800">
                <a:latin typeface="Times New Roman" pitchFamily="18" charset="0"/>
              </a:rPr>
              <a:t>e</a:t>
            </a:r>
            <a:r>
              <a:rPr lang="en-US" sz="2800" baseline="30000">
                <a:latin typeface="Times New Roman" pitchFamily="18" charset="0"/>
              </a:rPr>
              <a:t>-t/RC</a:t>
            </a:r>
          </a:p>
        </p:txBody>
      </p:sp>
      <p:sp>
        <p:nvSpPr>
          <p:cNvPr id="49" name="Rectangle 37"/>
          <p:cNvSpPr>
            <a:spLocks noChangeArrowheads="1"/>
          </p:cNvSpPr>
          <p:nvPr/>
        </p:nvSpPr>
        <p:spPr bwMode="auto">
          <a:xfrm>
            <a:off x="1219200" y="5164138"/>
            <a:ext cx="457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= q</a:t>
            </a:r>
            <a:r>
              <a:rPr lang="en-US" sz="2800" baseline="-25000">
                <a:latin typeface="Times New Roman" pitchFamily="18" charset="0"/>
              </a:rPr>
              <a:t>0 </a:t>
            </a:r>
            <a:r>
              <a:rPr lang="en-US" sz="2800">
                <a:latin typeface="Times New Roman" pitchFamily="18" charset="0"/>
              </a:rPr>
              <a:t>(e</a:t>
            </a:r>
            <a:r>
              <a:rPr lang="en-US" sz="2800" baseline="30000">
                <a:latin typeface="Times New Roman" pitchFamily="18" charset="0"/>
              </a:rPr>
              <a:t>-</a:t>
            </a:r>
            <a:r>
              <a:rPr lang="en-US" sz="2800" baseline="30000">
                <a:latin typeface="Calibri" pitchFamily="34" charset="0"/>
              </a:rPr>
              <a:t>0.06</a:t>
            </a:r>
            <a:r>
              <a:rPr lang="en-US" sz="2000" baseline="30000">
                <a:latin typeface="Calibri" pitchFamily="34" charset="0"/>
                <a:sym typeface="Symbol" pitchFamily="18" charset="2"/>
              </a:rPr>
              <a:t> </a:t>
            </a:r>
            <a:r>
              <a:rPr lang="en-US" sz="2800" baseline="30000">
                <a:latin typeface="Times New Roman" pitchFamily="18" charset="0"/>
              </a:rPr>
              <a:t>/(4</a:t>
            </a:r>
            <a:r>
              <a:rPr lang="en-US" sz="2800" baseline="30000">
                <a:latin typeface="Calibri" pitchFamily="34" charset="0"/>
                <a:sym typeface="Symbol" pitchFamily="18" charset="2"/>
              </a:rPr>
              <a:t>(</a:t>
            </a:r>
            <a:r>
              <a:rPr lang="en-US" sz="2800" baseline="30000">
                <a:latin typeface="Calibri" pitchFamily="34" charset="0"/>
              </a:rPr>
              <a:t>15</a:t>
            </a:r>
            <a:r>
              <a:rPr lang="en-US" sz="2800" baseline="30000">
                <a:latin typeface="Calibri" pitchFamily="34" charset="0"/>
                <a:sym typeface="Symbol" pitchFamily="18" charset="2"/>
              </a:rPr>
              <a:t>10</a:t>
            </a:r>
            <a:r>
              <a:rPr lang="en-US" baseline="80000">
                <a:latin typeface="Calibri" pitchFamily="34" charset="0"/>
                <a:sym typeface="Symbol" pitchFamily="18" charset="2"/>
              </a:rPr>
              <a:t>-3</a:t>
            </a:r>
            <a:r>
              <a:rPr lang="en-US" sz="2800" baseline="30000">
                <a:latin typeface="Times New Roman" pitchFamily="18" charset="0"/>
                <a:sym typeface="Symbol" pitchFamily="18" charset="2"/>
              </a:rPr>
              <a:t>))</a:t>
            </a:r>
            <a:r>
              <a:rPr lang="en-US" sz="2800">
                <a:latin typeface="Times New Roman" pitchFamily="18" charset="0"/>
              </a:rPr>
              <a:t>) </a:t>
            </a:r>
          </a:p>
        </p:txBody>
      </p:sp>
      <p:sp>
        <p:nvSpPr>
          <p:cNvPr id="50" name="Rectangle 45"/>
          <p:cNvSpPr>
            <a:spLocks noChangeArrowheads="1"/>
          </p:cNvSpPr>
          <p:nvPr/>
        </p:nvSpPr>
        <p:spPr bwMode="auto">
          <a:xfrm>
            <a:off x="1219200" y="5867400"/>
            <a:ext cx="1898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= q</a:t>
            </a:r>
            <a:r>
              <a:rPr lang="en-US" sz="2800" baseline="-25000">
                <a:latin typeface="Times New Roman" pitchFamily="18" charset="0"/>
                <a:sym typeface="Symbol" pitchFamily="18" charset="2"/>
              </a:rPr>
              <a:t>0</a:t>
            </a:r>
            <a:r>
              <a:rPr lang="en-US" sz="2800">
                <a:latin typeface="Times New Roman" pitchFamily="18" charset="0"/>
              </a:rPr>
              <a:t> (0.368)</a:t>
            </a:r>
          </a:p>
        </p:txBody>
      </p:sp>
      <p:sp>
        <p:nvSpPr>
          <p:cNvPr id="51" name="Oval 50"/>
          <p:cNvSpPr/>
          <p:nvPr/>
        </p:nvSpPr>
        <p:spPr>
          <a:xfrm>
            <a:off x="457200" y="1524000"/>
            <a:ext cx="2133600" cy="7620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3581400" cy="2438400"/>
          </a:xfrm>
        </p:spPr>
        <p:txBody>
          <a:bodyPr rtlCol="0">
            <a:noAutofit/>
          </a:bodyPr>
          <a:lstStyle/>
          <a:p>
            <a:pPr marL="512763" indent="-512763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0.368 q</a:t>
            </a:r>
            <a:r>
              <a:rPr lang="en-US" baseline="-25000" dirty="0" smtClean="0">
                <a:solidFill>
                  <a:schemeClr val="tx2"/>
                </a:solidFill>
                <a:sym typeface="Symbol" pitchFamily="18" charset="2"/>
              </a:rPr>
              <a:t>0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0.632 q</a:t>
            </a:r>
            <a:r>
              <a:rPr lang="en-US" baseline="-25000" dirty="0" smtClean="0">
                <a:solidFill>
                  <a:schemeClr val="tx2"/>
                </a:solidFill>
                <a:sym typeface="Symbol" pitchFamily="18" charset="2"/>
              </a:rPr>
              <a:t>0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0.135 q</a:t>
            </a:r>
            <a:r>
              <a:rPr lang="en-US" baseline="-25000" dirty="0" smtClean="0">
                <a:solidFill>
                  <a:schemeClr val="tx2"/>
                </a:solidFill>
                <a:sym typeface="Symbol" pitchFamily="18" charset="2"/>
              </a:rPr>
              <a:t>0</a:t>
            </a:r>
            <a:r>
              <a:rPr lang="en-US" dirty="0" smtClean="0">
                <a:solidFill>
                  <a:schemeClr val="tx2"/>
                </a:solidFill>
              </a:rPr>
              <a:t>  	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0.865 q</a:t>
            </a:r>
            <a:r>
              <a:rPr lang="en-US" baseline="-25000" dirty="0" smtClean="0">
                <a:solidFill>
                  <a:schemeClr val="tx2"/>
                </a:solidFill>
                <a:sym typeface="Symbol" pitchFamily="18" charset="2"/>
              </a:rPr>
              <a:t>0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endParaRPr lang="en-US" dirty="0">
              <a:solidFill>
                <a:schemeClr val="tx2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48" grpId="0"/>
      <p:bldP spid="49" grpId="0"/>
      <p:bldP spid="50" grpId="0"/>
      <p:bldP spid="5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title"/>
          </p:nvPr>
        </p:nvSpPr>
        <p:spPr>
          <a:xfrm>
            <a:off x="2667000" y="0"/>
            <a:ext cx="5029200" cy="1143000"/>
          </a:xfrm>
        </p:spPr>
        <p:txBody>
          <a:bodyPr/>
          <a:lstStyle/>
          <a:p>
            <a:pPr eaLnBrk="1" hangingPunct="1"/>
            <a:r>
              <a:rPr lang="en-US" smtClean="0"/>
              <a:t>Time Constant Demo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09600" y="2362200"/>
            <a:ext cx="7772400" cy="4114800"/>
          </a:xfrm>
        </p:spPr>
        <p:txBody>
          <a:bodyPr/>
          <a:lstStyle/>
          <a:p>
            <a:pPr eaLnBrk="1" hangingPunct="1"/>
            <a:r>
              <a:rPr lang="en-US" sz="2400" smtClean="0">
                <a:latin typeface="Arial Rounded MT Bold" pitchFamily="34" charset="0"/>
              </a:rPr>
              <a:t>Which system will be brightest?</a:t>
            </a:r>
          </a:p>
          <a:p>
            <a:pPr eaLnBrk="1" hangingPunct="1"/>
            <a:r>
              <a:rPr lang="en-US" sz="2400" smtClean="0">
                <a:latin typeface="Arial Rounded MT Bold" pitchFamily="34" charset="0"/>
              </a:rPr>
              <a:t>Which lights will stay on longest?</a:t>
            </a:r>
          </a:p>
          <a:p>
            <a:pPr eaLnBrk="1" hangingPunct="1"/>
            <a:r>
              <a:rPr lang="en-US" sz="2400" smtClean="0">
                <a:latin typeface="Arial Rounded MT Bold" pitchFamily="34" charset="0"/>
              </a:rPr>
              <a:t>Which lights consume more energy?</a:t>
            </a:r>
          </a:p>
        </p:txBody>
      </p:sp>
      <p:grpSp>
        <p:nvGrpSpPr>
          <p:cNvPr id="8196" name="Group 52"/>
          <p:cNvGrpSpPr>
            <a:grpSpLocks/>
          </p:cNvGrpSpPr>
          <p:nvPr/>
        </p:nvGrpSpPr>
        <p:grpSpPr bwMode="auto">
          <a:xfrm>
            <a:off x="5410200" y="4000500"/>
            <a:ext cx="2697163" cy="2184400"/>
            <a:chOff x="3408" y="2520"/>
            <a:chExt cx="1699" cy="1376"/>
          </a:xfrm>
        </p:grpSpPr>
        <p:sp>
          <p:nvSpPr>
            <p:cNvPr id="8222" name="Line 42"/>
            <p:cNvSpPr>
              <a:spLocks noChangeShapeType="1"/>
            </p:cNvSpPr>
            <p:nvPr/>
          </p:nvSpPr>
          <p:spPr bwMode="auto">
            <a:xfrm>
              <a:off x="4966" y="2743"/>
              <a:ext cx="0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3" name="Line 2"/>
            <p:cNvSpPr>
              <a:spLocks noChangeShapeType="1"/>
            </p:cNvSpPr>
            <p:nvPr/>
          </p:nvSpPr>
          <p:spPr bwMode="auto">
            <a:xfrm>
              <a:off x="3536" y="2757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4" name="Line 24"/>
            <p:cNvSpPr>
              <a:spLocks noChangeShapeType="1"/>
            </p:cNvSpPr>
            <p:nvPr/>
          </p:nvSpPr>
          <p:spPr bwMode="auto">
            <a:xfrm>
              <a:off x="3552" y="2744"/>
              <a:ext cx="0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5" name="Line 25"/>
            <p:cNvSpPr>
              <a:spLocks noChangeShapeType="1"/>
            </p:cNvSpPr>
            <p:nvPr/>
          </p:nvSpPr>
          <p:spPr bwMode="auto">
            <a:xfrm>
              <a:off x="4368" y="2736"/>
              <a:ext cx="0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26" name="Group 26"/>
            <p:cNvGrpSpPr>
              <a:grpSpLocks/>
            </p:cNvGrpSpPr>
            <p:nvPr/>
          </p:nvGrpSpPr>
          <p:grpSpPr bwMode="auto">
            <a:xfrm>
              <a:off x="3408" y="3192"/>
              <a:ext cx="297" cy="60"/>
              <a:chOff x="2280" y="572"/>
              <a:chExt cx="264" cy="54"/>
            </a:xfrm>
          </p:grpSpPr>
          <p:sp>
            <p:nvSpPr>
              <p:cNvPr id="8240" name="Rectangle 27"/>
              <p:cNvSpPr>
                <a:spLocks noChangeArrowheads="1"/>
              </p:cNvSpPr>
              <p:nvPr/>
            </p:nvSpPr>
            <p:spPr bwMode="auto">
              <a:xfrm>
                <a:off x="2280" y="572"/>
                <a:ext cx="264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8241" name="Line 28"/>
              <p:cNvSpPr>
                <a:spLocks noChangeShapeType="1"/>
              </p:cNvSpPr>
              <p:nvPr/>
            </p:nvSpPr>
            <p:spPr bwMode="auto">
              <a:xfrm>
                <a:off x="2296" y="57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42" name="Line 29"/>
              <p:cNvSpPr>
                <a:spLocks noChangeShapeType="1"/>
              </p:cNvSpPr>
              <p:nvPr/>
            </p:nvSpPr>
            <p:spPr bwMode="auto">
              <a:xfrm>
                <a:off x="2296" y="626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27" name="Group 30"/>
            <p:cNvGrpSpPr>
              <a:grpSpLocks noChangeAspect="1"/>
            </p:cNvGrpSpPr>
            <p:nvPr/>
          </p:nvGrpSpPr>
          <p:grpSpPr bwMode="auto">
            <a:xfrm>
              <a:off x="4860" y="3120"/>
              <a:ext cx="247" cy="248"/>
              <a:chOff x="3216" y="1152"/>
              <a:chExt cx="289" cy="290"/>
            </a:xfrm>
          </p:grpSpPr>
          <p:sp>
            <p:nvSpPr>
              <p:cNvPr id="8238" name="Oval 31"/>
              <p:cNvSpPr>
                <a:spLocks noChangeAspect="1" noChangeArrowheads="1"/>
              </p:cNvSpPr>
              <p:nvPr/>
            </p:nvSpPr>
            <p:spPr bwMode="auto">
              <a:xfrm>
                <a:off x="3216" y="1152"/>
                <a:ext cx="289" cy="28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8239" name="Freeform 32"/>
              <p:cNvSpPr>
                <a:spLocks noChangeAspect="1"/>
              </p:cNvSpPr>
              <p:nvPr/>
            </p:nvSpPr>
            <p:spPr bwMode="auto">
              <a:xfrm>
                <a:off x="3337" y="1152"/>
                <a:ext cx="133" cy="290"/>
              </a:xfrm>
              <a:custGeom>
                <a:avLst/>
                <a:gdLst>
                  <a:gd name="T0" fmla="*/ 23 w 133"/>
                  <a:gd name="T1" fmla="*/ 0 h 290"/>
                  <a:gd name="T2" fmla="*/ 1 w 133"/>
                  <a:gd name="T3" fmla="*/ 88 h 290"/>
                  <a:gd name="T4" fmla="*/ 29 w 133"/>
                  <a:gd name="T5" fmla="*/ 158 h 290"/>
                  <a:gd name="T6" fmla="*/ 93 w 133"/>
                  <a:gd name="T7" fmla="*/ 174 h 290"/>
                  <a:gd name="T8" fmla="*/ 133 w 133"/>
                  <a:gd name="T9" fmla="*/ 144 h 290"/>
                  <a:gd name="T10" fmla="*/ 93 w 133"/>
                  <a:gd name="T11" fmla="*/ 108 h 290"/>
                  <a:gd name="T12" fmla="*/ 27 w 133"/>
                  <a:gd name="T13" fmla="*/ 132 h 290"/>
                  <a:gd name="T14" fmla="*/ 3 w 133"/>
                  <a:gd name="T15" fmla="*/ 214 h 290"/>
                  <a:gd name="T16" fmla="*/ 25 w 133"/>
                  <a:gd name="T17" fmla="*/ 290 h 29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3"/>
                  <a:gd name="T28" fmla="*/ 0 h 290"/>
                  <a:gd name="T29" fmla="*/ 133 w 133"/>
                  <a:gd name="T30" fmla="*/ 290 h 29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3" h="290">
                    <a:moveTo>
                      <a:pt x="23" y="0"/>
                    </a:moveTo>
                    <a:cubicBezTo>
                      <a:pt x="10" y="32"/>
                      <a:pt x="0" y="62"/>
                      <a:pt x="1" y="88"/>
                    </a:cubicBezTo>
                    <a:cubicBezTo>
                      <a:pt x="2" y="114"/>
                      <a:pt x="14" y="144"/>
                      <a:pt x="29" y="158"/>
                    </a:cubicBezTo>
                    <a:cubicBezTo>
                      <a:pt x="44" y="172"/>
                      <a:pt x="76" y="176"/>
                      <a:pt x="93" y="174"/>
                    </a:cubicBezTo>
                    <a:cubicBezTo>
                      <a:pt x="110" y="172"/>
                      <a:pt x="133" y="155"/>
                      <a:pt x="133" y="144"/>
                    </a:cubicBezTo>
                    <a:cubicBezTo>
                      <a:pt x="133" y="133"/>
                      <a:pt x="111" y="110"/>
                      <a:pt x="93" y="108"/>
                    </a:cubicBezTo>
                    <a:cubicBezTo>
                      <a:pt x="75" y="106"/>
                      <a:pt x="42" y="114"/>
                      <a:pt x="27" y="132"/>
                    </a:cubicBezTo>
                    <a:cubicBezTo>
                      <a:pt x="12" y="150"/>
                      <a:pt x="3" y="188"/>
                      <a:pt x="3" y="214"/>
                    </a:cubicBezTo>
                    <a:cubicBezTo>
                      <a:pt x="3" y="240"/>
                      <a:pt x="21" y="274"/>
                      <a:pt x="25" y="290"/>
                    </a:cubicBezTo>
                  </a:path>
                </a:pathLst>
              </a:custGeom>
              <a:noFill/>
              <a:ln w="1905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28" name="Group 33"/>
            <p:cNvGrpSpPr>
              <a:grpSpLocks noChangeAspect="1"/>
            </p:cNvGrpSpPr>
            <p:nvPr/>
          </p:nvGrpSpPr>
          <p:grpSpPr bwMode="auto">
            <a:xfrm>
              <a:off x="4265" y="3120"/>
              <a:ext cx="247" cy="248"/>
              <a:chOff x="3216" y="1152"/>
              <a:chExt cx="289" cy="290"/>
            </a:xfrm>
          </p:grpSpPr>
          <p:sp>
            <p:nvSpPr>
              <p:cNvPr id="8236" name="Oval 34"/>
              <p:cNvSpPr>
                <a:spLocks noChangeAspect="1" noChangeArrowheads="1"/>
              </p:cNvSpPr>
              <p:nvPr/>
            </p:nvSpPr>
            <p:spPr bwMode="auto">
              <a:xfrm>
                <a:off x="3216" y="1152"/>
                <a:ext cx="289" cy="28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8237" name="Freeform 35"/>
              <p:cNvSpPr>
                <a:spLocks noChangeAspect="1"/>
              </p:cNvSpPr>
              <p:nvPr/>
            </p:nvSpPr>
            <p:spPr bwMode="auto">
              <a:xfrm>
                <a:off x="3337" y="1152"/>
                <a:ext cx="133" cy="290"/>
              </a:xfrm>
              <a:custGeom>
                <a:avLst/>
                <a:gdLst>
                  <a:gd name="T0" fmla="*/ 23 w 133"/>
                  <a:gd name="T1" fmla="*/ 0 h 290"/>
                  <a:gd name="T2" fmla="*/ 1 w 133"/>
                  <a:gd name="T3" fmla="*/ 88 h 290"/>
                  <a:gd name="T4" fmla="*/ 29 w 133"/>
                  <a:gd name="T5" fmla="*/ 158 h 290"/>
                  <a:gd name="T6" fmla="*/ 93 w 133"/>
                  <a:gd name="T7" fmla="*/ 174 h 290"/>
                  <a:gd name="T8" fmla="*/ 133 w 133"/>
                  <a:gd name="T9" fmla="*/ 144 h 290"/>
                  <a:gd name="T10" fmla="*/ 93 w 133"/>
                  <a:gd name="T11" fmla="*/ 108 h 290"/>
                  <a:gd name="T12" fmla="*/ 27 w 133"/>
                  <a:gd name="T13" fmla="*/ 132 h 290"/>
                  <a:gd name="T14" fmla="*/ 3 w 133"/>
                  <a:gd name="T15" fmla="*/ 214 h 290"/>
                  <a:gd name="T16" fmla="*/ 25 w 133"/>
                  <a:gd name="T17" fmla="*/ 290 h 29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3"/>
                  <a:gd name="T28" fmla="*/ 0 h 290"/>
                  <a:gd name="T29" fmla="*/ 133 w 133"/>
                  <a:gd name="T30" fmla="*/ 290 h 29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3" h="290">
                    <a:moveTo>
                      <a:pt x="23" y="0"/>
                    </a:moveTo>
                    <a:cubicBezTo>
                      <a:pt x="10" y="32"/>
                      <a:pt x="0" y="62"/>
                      <a:pt x="1" y="88"/>
                    </a:cubicBezTo>
                    <a:cubicBezTo>
                      <a:pt x="2" y="114"/>
                      <a:pt x="14" y="144"/>
                      <a:pt x="29" y="158"/>
                    </a:cubicBezTo>
                    <a:cubicBezTo>
                      <a:pt x="44" y="172"/>
                      <a:pt x="76" y="176"/>
                      <a:pt x="93" y="174"/>
                    </a:cubicBezTo>
                    <a:cubicBezTo>
                      <a:pt x="110" y="172"/>
                      <a:pt x="133" y="155"/>
                      <a:pt x="133" y="144"/>
                    </a:cubicBezTo>
                    <a:cubicBezTo>
                      <a:pt x="133" y="133"/>
                      <a:pt x="111" y="110"/>
                      <a:pt x="93" y="108"/>
                    </a:cubicBezTo>
                    <a:cubicBezTo>
                      <a:pt x="75" y="106"/>
                      <a:pt x="42" y="114"/>
                      <a:pt x="27" y="132"/>
                    </a:cubicBezTo>
                    <a:cubicBezTo>
                      <a:pt x="12" y="150"/>
                      <a:pt x="3" y="188"/>
                      <a:pt x="3" y="214"/>
                    </a:cubicBezTo>
                    <a:cubicBezTo>
                      <a:pt x="3" y="240"/>
                      <a:pt x="21" y="274"/>
                      <a:pt x="25" y="290"/>
                    </a:cubicBezTo>
                  </a:path>
                </a:pathLst>
              </a:custGeom>
              <a:noFill/>
              <a:ln w="1905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29" name="Group 36"/>
            <p:cNvGrpSpPr>
              <a:grpSpLocks/>
            </p:cNvGrpSpPr>
            <p:nvPr/>
          </p:nvGrpSpPr>
          <p:grpSpPr bwMode="auto">
            <a:xfrm rot="-5400000">
              <a:off x="3840" y="2520"/>
              <a:ext cx="286" cy="286"/>
              <a:chOff x="2928" y="960"/>
              <a:chExt cx="254" cy="254"/>
            </a:xfrm>
          </p:grpSpPr>
          <p:sp>
            <p:nvSpPr>
              <p:cNvPr id="8232" name="Rectangle 37"/>
              <p:cNvSpPr>
                <a:spLocks noChangeArrowheads="1"/>
              </p:cNvSpPr>
              <p:nvPr/>
            </p:nvSpPr>
            <p:spPr bwMode="auto">
              <a:xfrm>
                <a:off x="2928" y="960"/>
                <a:ext cx="254" cy="2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8233" name="Oval 38"/>
              <p:cNvSpPr>
                <a:spLocks noChangeArrowheads="1"/>
              </p:cNvSpPr>
              <p:nvPr/>
            </p:nvSpPr>
            <p:spPr bwMode="auto">
              <a:xfrm>
                <a:off x="2928" y="1152"/>
                <a:ext cx="62" cy="62"/>
              </a:xfrm>
              <a:prstGeom prst="ellipse">
                <a:avLst/>
              </a:prstGeom>
              <a:solidFill>
                <a:srgbClr val="000066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8234" name="Oval 39"/>
              <p:cNvSpPr>
                <a:spLocks noChangeArrowheads="1"/>
              </p:cNvSpPr>
              <p:nvPr/>
            </p:nvSpPr>
            <p:spPr bwMode="auto">
              <a:xfrm>
                <a:off x="2928" y="960"/>
                <a:ext cx="62" cy="62"/>
              </a:xfrm>
              <a:prstGeom prst="ellipse">
                <a:avLst/>
              </a:prstGeom>
              <a:solidFill>
                <a:srgbClr val="000066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8235" name="Line 40"/>
              <p:cNvSpPr>
                <a:spLocks noChangeShapeType="1"/>
              </p:cNvSpPr>
              <p:nvPr/>
            </p:nvSpPr>
            <p:spPr bwMode="auto">
              <a:xfrm>
                <a:off x="2980" y="1012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30" name="Line 41"/>
            <p:cNvSpPr>
              <a:spLocks noChangeShapeType="1"/>
            </p:cNvSpPr>
            <p:nvPr/>
          </p:nvSpPr>
          <p:spPr bwMode="auto">
            <a:xfrm>
              <a:off x="3552" y="3888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31" name="Text Box 44"/>
            <p:cNvSpPr txBox="1">
              <a:spLocks noChangeArrowheads="1"/>
            </p:cNvSpPr>
            <p:nvPr/>
          </p:nvSpPr>
          <p:spPr bwMode="auto">
            <a:xfrm>
              <a:off x="3792" y="345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2</a:t>
              </a:r>
            </a:p>
          </p:txBody>
        </p:sp>
      </p:grpSp>
      <p:sp>
        <p:nvSpPr>
          <p:cNvPr id="8197" name="Text Box 45"/>
          <p:cNvSpPr txBox="1">
            <a:spLocks noChangeArrowheads="1"/>
          </p:cNvSpPr>
          <p:nvPr/>
        </p:nvSpPr>
        <p:spPr bwMode="auto">
          <a:xfrm>
            <a:off x="304800" y="1295400"/>
            <a:ext cx="8077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>
                <a:latin typeface="Calibri" pitchFamily="34" charset="0"/>
              </a:rPr>
              <a:t>Each circuit has a 0.5  F capacitor charged to 9 Volts.</a:t>
            </a:r>
          </a:p>
          <a:p>
            <a:pPr>
              <a:spcBef>
                <a:spcPct val="20000"/>
              </a:spcBef>
            </a:pPr>
            <a:r>
              <a:rPr lang="en-US">
                <a:latin typeface="Calibri" pitchFamily="34" charset="0"/>
              </a:rPr>
              <a:t>When the switch is closed:</a:t>
            </a:r>
          </a:p>
        </p:txBody>
      </p:sp>
      <p:grpSp>
        <p:nvGrpSpPr>
          <p:cNvPr id="8198" name="Group 53"/>
          <p:cNvGrpSpPr>
            <a:grpSpLocks/>
          </p:cNvGrpSpPr>
          <p:nvPr/>
        </p:nvGrpSpPr>
        <p:grpSpPr bwMode="auto">
          <a:xfrm>
            <a:off x="1371600" y="3962400"/>
            <a:ext cx="1839913" cy="2667000"/>
            <a:chOff x="864" y="2496"/>
            <a:chExt cx="1159" cy="1680"/>
          </a:xfrm>
        </p:grpSpPr>
        <p:sp>
          <p:nvSpPr>
            <p:cNvPr id="8201" name="Line 3"/>
            <p:cNvSpPr>
              <a:spLocks noChangeShapeType="1"/>
            </p:cNvSpPr>
            <p:nvPr/>
          </p:nvSpPr>
          <p:spPr bwMode="auto">
            <a:xfrm>
              <a:off x="1008" y="2736"/>
              <a:ext cx="907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2" name="Line 4"/>
            <p:cNvSpPr>
              <a:spLocks noChangeShapeType="1"/>
            </p:cNvSpPr>
            <p:nvPr/>
          </p:nvSpPr>
          <p:spPr bwMode="auto">
            <a:xfrm>
              <a:off x="1008" y="2720"/>
              <a:ext cx="0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3" name="Line 5"/>
            <p:cNvSpPr>
              <a:spLocks noChangeShapeType="1"/>
            </p:cNvSpPr>
            <p:nvPr/>
          </p:nvSpPr>
          <p:spPr bwMode="auto">
            <a:xfrm>
              <a:off x="1890" y="2720"/>
              <a:ext cx="0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04" name="Group 8"/>
            <p:cNvGrpSpPr>
              <a:grpSpLocks/>
            </p:cNvGrpSpPr>
            <p:nvPr/>
          </p:nvGrpSpPr>
          <p:grpSpPr bwMode="auto">
            <a:xfrm>
              <a:off x="864" y="3168"/>
              <a:ext cx="297" cy="60"/>
              <a:chOff x="2280" y="572"/>
              <a:chExt cx="264" cy="54"/>
            </a:xfrm>
          </p:grpSpPr>
          <p:sp>
            <p:nvSpPr>
              <p:cNvPr id="8219" name="Rectangle 9"/>
              <p:cNvSpPr>
                <a:spLocks noChangeArrowheads="1"/>
              </p:cNvSpPr>
              <p:nvPr/>
            </p:nvSpPr>
            <p:spPr bwMode="auto">
              <a:xfrm>
                <a:off x="2280" y="572"/>
                <a:ext cx="264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8220" name="Line 10"/>
              <p:cNvSpPr>
                <a:spLocks noChangeShapeType="1"/>
              </p:cNvSpPr>
              <p:nvPr/>
            </p:nvSpPr>
            <p:spPr bwMode="auto">
              <a:xfrm>
                <a:off x="2296" y="57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1" name="Line 11"/>
              <p:cNvSpPr>
                <a:spLocks noChangeShapeType="1"/>
              </p:cNvSpPr>
              <p:nvPr/>
            </p:nvSpPr>
            <p:spPr bwMode="auto">
              <a:xfrm>
                <a:off x="2296" y="626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05" name="Group 12"/>
            <p:cNvGrpSpPr>
              <a:grpSpLocks noChangeAspect="1"/>
            </p:cNvGrpSpPr>
            <p:nvPr/>
          </p:nvGrpSpPr>
          <p:grpSpPr bwMode="auto">
            <a:xfrm>
              <a:off x="1776" y="2880"/>
              <a:ext cx="247" cy="248"/>
              <a:chOff x="3216" y="1152"/>
              <a:chExt cx="289" cy="290"/>
            </a:xfrm>
          </p:grpSpPr>
          <p:sp>
            <p:nvSpPr>
              <p:cNvPr id="8217" name="Oval 13"/>
              <p:cNvSpPr>
                <a:spLocks noChangeAspect="1" noChangeArrowheads="1"/>
              </p:cNvSpPr>
              <p:nvPr/>
            </p:nvSpPr>
            <p:spPr bwMode="auto">
              <a:xfrm>
                <a:off x="3216" y="1152"/>
                <a:ext cx="289" cy="28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8218" name="Freeform 14"/>
              <p:cNvSpPr>
                <a:spLocks noChangeAspect="1"/>
              </p:cNvSpPr>
              <p:nvPr/>
            </p:nvSpPr>
            <p:spPr bwMode="auto">
              <a:xfrm>
                <a:off x="3337" y="1152"/>
                <a:ext cx="133" cy="290"/>
              </a:xfrm>
              <a:custGeom>
                <a:avLst/>
                <a:gdLst>
                  <a:gd name="T0" fmla="*/ 23 w 133"/>
                  <a:gd name="T1" fmla="*/ 0 h 290"/>
                  <a:gd name="T2" fmla="*/ 1 w 133"/>
                  <a:gd name="T3" fmla="*/ 88 h 290"/>
                  <a:gd name="T4" fmla="*/ 29 w 133"/>
                  <a:gd name="T5" fmla="*/ 158 h 290"/>
                  <a:gd name="T6" fmla="*/ 93 w 133"/>
                  <a:gd name="T7" fmla="*/ 174 h 290"/>
                  <a:gd name="T8" fmla="*/ 133 w 133"/>
                  <a:gd name="T9" fmla="*/ 144 h 290"/>
                  <a:gd name="T10" fmla="*/ 93 w 133"/>
                  <a:gd name="T11" fmla="*/ 108 h 290"/>
                  <a:gd name="T12" fmla="*/ 27 w 133"/>
                  <a:gd name="T13" fmla="*/ 132 h 290"/>
                  <a:gd name="T14" fmla="*/ 3 w 133"/>
                  <a:gd name="T15" fmla="*/ 214 h 290"/>
                  <a:gd name="T16" fmla="*/ 25 w 133"/>
                  <a:gd name="T17" fmla="*/ 290 h 29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3"/>
                  <a:gd name="T28" fmla="*/ 0 h 290"/>
                  <a:gd name="T29" fmla="*/ 133 w 133"/>
                  <a:gd name="T30" fmla="*/ 290 h 29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3" h="290">
                    <a:moveTo>
                      <a:pt x="23" y="0"/>
                    </a:moveTo>
                    <a:cubicBezTo>
                      <a:pt x="10" y="32"/>
                      <a:pt x="0" y="62"/>
                      <a:pt x="1" y="88"/>
                    </a:cubicBezTo>
                    <a:cubicBezTo>
                      <a:pt x="2" y="114"/>
                      <a:pt x="14" y="144"/>
                      <a:pt x="29" y="158"/>
                    </a:cubicBezTo>
                    <a:cubicBezTo>
                      <a:pt x="44" y="172"/>
                      <a:pt x="76" y="176"/>
                      <a:pt x="93" y="174"/>
                    </a:cubicBezTo>
                    <a:cubicBezTo>
                      <a:pt x="110" y="172"/>
                      <a:pt x="133" y="155"/>
                      <a:pt x="133" y="144"/>
                    </a:cubicBezTo>
                    <a:cubicBezTo>
                      <a:pt x="133" y="133"/>
                      <a:pt x="111" y="110"/>
                      <a:pt x="93" y="108"/>
                    </a:cubicBezTo>
                    <a:cubicBezTo>
                      <a:pt x="75" y="106"/>
                      <a:pt x="42" y="114"/>
                      <a:pt x="27" y="132"/>
                    </a:cubicBezTo>
                    <a:cubicBezTo>
                      <a:pt x="12" y="150"/>
                      <a:pt x="3" y="188"/>
                      <a:pt x="3" y="214"/>
                    </a:cubicBezTo>
                    <a:cubicBezTo>
                      <a:pt x="3" y="240"/>
                      <a:pt x="21" y="274"/>
                      <a:pt x="25" y="290"/>
                    </a:cubicBezTo>
                  </a:path>
                </a:pathLst>
              </a:custGeom>
              <a:noFill/>
              <a:ln w="1905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06" name="Group 15"/>
            <p:cNvGrpSpPr>
              <a:grpSpLocks noChangeAspect="1"/>
            </p:cNvGrpSpPr>
            <p:nvPr/>
          </p:nvGrpSpPr>
          <p:grpSpPr bwMode="auto">
            <a:xfrm>
              <a:off x="1776" y="3312"/>
              <a:ext cx="247" cy="248"/>
              <a:chOff x="3216" y="1152"/>
              <a:chExt cx="289" cy="290"/>
            </a:xfrm>
          </p:grpSpPr>
          <p:sp>
            <p:nvSpPr>
              <p:cNvPr id="8215" name="Oval 16"/>
              <p:cNvSpPr>
                <a:spLocks noChangeAspect="1" noChangeArrowheads="1"/>
              </p:cNvSpPr>
              <p:nvPr/>
            </p:nvSpPr>
            <p:spPr bwMode="auto">
              <a:xfrm>
                <a:off x="3216" y="1152"/>
                <a:ext cx="289" cy="28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8216" name="Freeform 17"/>
              <p:cNvSpPr>
                <a:spLocks noChangeAspect="1"/>
              </p:cNvSpPr>
              <p:nvPr/>
            </p:nvSpPr>
            <p:spPr bwMode="auto">
              <a:xfrm>
                <a:off x="3337" y="1152"/>
                <a:ext cx="133" cy="290"/>
              </a:xfrm>
              <a:custGeom>
                <a:avLst/>
                <a:gdLst>
                  <a:gd name="T0" fmla="*/ 23 w 133"/>
                  <a:gd name="T1" fmla="*/ 0 h 290"/>
                  <a:gd name="T2" fmla="*/ 1 w 133"/>
                  <a:gd name="T3" fmla="*/ 88 h 290"/>
                  <a:gd name="T4" fmla="*/ 29 w 133"/>
                  <a:gd name="T5" fmla="*/ 158 h 290"/>
                  <a:gd name="T6" fmla="*/ 93 w 133"/>
                  <a:gd name="T7" fmla="*/ 174 h 290"/>
                  <a:gd name="T8" fmla="*/ 133 w 133"/>
                  <a:gd name="T9" fmla="*/ 144 h 290"/>
                  <a:gd name="T10" fmla="*/ 93 w 133"/>
                  <a:gd name="T11" fmla="*/ 108 h 290"/>
                  <a:gd name="T12" fmla="*/ 27 w 133"/>
                  <a:gd name="T13" fmla="*/ 132 h 290"/>
                  <a:gd name="T14" fmla="*/ 3 w 133"/>
                  <a:gd name="T15" fmla="*/ 214 h 290"/>
                  <a:gd name="T16" fmla="*/ 25 w 133"/>
                  <a:gd name="T17" fmla="*/ 290 h 29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3"/>
                  <a:gd name="T28" fmla="*/ 0 h 290"/>
                  <a:gd name="T29" fmla="*/ 133 w 133"/>
                  <a:gd name="T30" fmla="*/ 290 h 29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3" h="290">
                    <a:moveTo>
                      <a:pt x="23" y="0"/>
                    </a:moveTo>
                    <a:cubicBezTo>
                      <a:pt x="10" y="32"/>
                      <a:pt x="0" y="62"/>
                      <a:pt x="1" y="88"/>
                    </a:cubicBezTo>
                    <a:cubicBezTo>
                      <a:pt x="2" y="114"/>
                      <a:pt x="14" y="144"/>
                      <a:pt x="29" y="158"/>
                    </a:cubicBezTo>
                    <a:cubicBezTo>
                      <a:pt x="44" y="172"/>
                      <a:pt x="76" y="176"/>
                      <a:pt x="93" y="174"/>
                    </a:cubicBezTo>
                    <a:cubicBezTo>
                      <a:pt x="110" y="172"/>
                      <a:pt x="133" y="155"/>
                      <a:pt x="133" y="144"/>
                    </a:cubicBezTo>
                    <a:cubicBezTo>
                      <a:pt x="133" y="133"/>
                      <a:pt x="111" y="110"/>
                      <a:pt x="93" y="108"/>
                    </a:cubicBezTo>
                    <a:cubicBezTo>
                      <a:pt x="75" y="106"/>
                      <a:pt x="42" y="114"/>
                      <a:pt x="27" y="132"/>
                    </a:cubicBezTo>
                    <a:cubicBezTo>
                      <a:pt x="12" y="150"/>
                      <a:pt x="3" y="188"/>
                      <a:pt x="3" y="214"/>
                    </a:cubicBezTo>
                    <a:cubicBezTo>
                      <a:pt x="3" y="240"/>
                      <a:pt x="21" y="274"/>
                      <a:pt x="25" y="290"/>
                    </a:cubicBezTo>
                  </a:path>
                </a:pathLst>
              </a:custGeom>
              <a:noFill/>
              <a:ln w="1905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07" name="Group 18"/>
            <p:cNvGrpSpPr>
              <a:grpSpLocks/>
            </p:cNvGrpSpPr>
            <p:nvPr/>
          </p:nvGrpSpPr>
          <p:grpSpPr bwMode="auto">
            <a:xfrm rot="-5400000">
              <a:off x="1296" y="2496"/>
              <a:ext cx="286" cy="286"/>
              <a:chOff x="2928" y="960"/>
              <a:chExt cx="254" cy="254"/>
            </a:xfrm>
          </p:grpSpPr>
          <p:sp>
            <p:nvSpPr>
              <p:cNvPr id="8211" name="Rectangle 19"/>
              <p:cNvSpPr>
                <a:spLocks noChangeArrowheads="1"/>
              </p:cNvSpPr>
              <p:nvPr/>
            </p:nvSpPr>
            <p:spPr bwMode="auto">
              <a:xfrm>
                <a:off x="2928" y="960"/>
                <a:ext cx="254" cy="2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8212" name="Oval 20"/>
              <p:cNvSpPr>
                <a:spLocks noChangeArrowheads="1"/>
              </p:cNvSpPr>
              <p:nvPr/>
            </p:nvSpPr>
            <p:spPr bwMode="auto">
              <a:xfrm>
                <a:off x="2928" y="1152"/>
                <a:ext cx="62" cy="62"/>
              </a:xfrm>
              <a:prstGeom prst="ellipse">
                <a:avLst/>
              </a:prstGeom>
              <a:solidFill>
                <a:srgbClr val="000066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8213" name="Oval 21"/>
              <p:cNvSpPr>
                <a:spLocks noChangeArrowheads="1"/>
              </p:cNvSpPr>
              <p:nvPr/>
            </p:nvSpPr>
            <p:spPr bwMode="auto">
              <a:xfrm>
                <a:off x="2928" y="960"/>
                <a:ext cx="62" cy="62"/>
              </a:xfrm>
              <a:prstGeom prst="ellipse">
                <a:avLst/>
              </a:prstGeom>
              <a:solidFill>
                <a:srgbClr val="000066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8214" name="Line 22"/>
              <p:cNvSpPr>
                <a:spLocks noChangeShapeType="1"/>
              </p:cNvSpPr>
              <p:nvPr/>
            </p:nvSpPr>
            <p:spPr bwMode="auto">
              <a:xfrm>
                <a:off x="2980" y="1012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08" name="Line 23"/>
            <p:cNvSpPr>
              <a:spLocks noChangeShapeType="1"/>
            </p:cNvSpPr>
            <p:nvPr/>
          </p:nvSpPr>
          <p:spPr bwMode="auto">
            <a:xfrm>
              <a:off x="1008" y="3864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Text Box 43"/>
            <p:cNvSpPr txBox="1">
              <a:spLocks noChangeArrowheads="1"/>
            </p:cNvSpPr>
            <p:nvPr/>
          </p:nvSpPr>
          <p:spPr bwMode="auto">
            <a:xfrm>
              <a:off x="1152" y="3360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1</a:t>
              </a:r>
            </a:p>
          </p:txBody>
        </p:sp>
        <p:sp>
          <p:nvSpPr>
            <p:cNvPr id="8210" name="Text Box 46"/>
            <p:cNvSpPr txBox="1">
              <a:spLocks noChangeArrowheads="1"/>
            </p:cNvSpPr>
            <p:nvPr/>
          </p:nvSpPr>
          <p:spPr bwMode="auto">
            <a:xfrm>
              <a:off x="1008" y="3888"/>
              <a:ext cx="9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Symbol" pitchFamily="18" charset="2"/>
                </a:rPr>
                <a:t>t</a:t>
              </a:r>
              <a:r>
                <a:rPr lang="en-US">
                  <a:latin typeface="Calibri" pitchFamily="34" charset="0"/>
                </a:rPr>
                <a:t> = 2RC</a:t>
              </a:r>
            </a:p>
          </p:txBody>
        </p:sp>
      </p:grpSp>
      <p:sp>
        <p:nvSpPr>
          <p:cNvPr id="8199" name="Text Box 47"/>
          <p:cNvSpPr txBox="1">
            <a:spLocks noChangeArrowheads="1"/>
          </p:cNvSpPr>
          <p:nvPr/>
        </p:nvSpPr>
        <p:spPr bwMode="auto">
          <a:xfrm>
            <a:off x="5867400" y="6248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Symbol" pitchFamily="18" charset="2"/>
              </a:rPr>
              <a:t>t</a:t>
            </a:r>
            <a:r>
              <a:rPr lang="en-US">
                <a:latin typeface="Calibri" pitchFamily="34" charset="0"/>
              </a:rPr>
              <a:t> = RC/2</a:t>
            </a:r>
          </a:p>
        </p:txBody>
      </p:sp>
      <p:sp>
        <p:nvSpPr>
          <p:cNvPr id="8200" name="WordArt 54"/>
          <p:cNvSpPr>
            <a:spLocks noChangeArrowheads="1" noChangeShapeType="1"/>
          </p:cNvSpPr>
          <p:nvPr/>
        </p:nvSpPr>
        <p:spPr bwMode="auto">
          <a:xfrm>
            <a:off x="228600" y="1524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152400"/>
            <a:ext cx="4800600" cy="1143000"/>
          </a:xfrm>
        </p:spPr>
        <p:txBody>
          <a:bodyPr/>
          <a:lstStyle/>
          <a:p>
            <a:pPr eaLnBrk="1" hangingPunct="1"/>
            <a:r>
              <a:rPr lang="en-US" smtClean="0"/>
              <a:t>Time Constant Demo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62200"/>
            <a:ext cx="7772400" cy="4114800"/>
          </a:xfrm>
        </p:spPr>
        <p:txBody>
          <a:bodyPr/>
          <a:lstStyle/>
          <a:p>
            <a:pPr eaLnBrk="1" hangingPunct="1"/>
            <a:r>
              <a:rPr lang="en-US" sz="2400" smtClean="0">
                <a:latin typeface="Arial Rounded MT Bold" pitchFamily="34" charset="0"/>
              </a:rPr>
              <a:t>Which system will be brightest?</a:t>
            </a:r>
          </a:p>
          <a:p>
            <a:pPr eaLnBrk="1" hangingPunct="1"/>
            <a:r>
              <a:rPr lang="en-US" sz="2400" smtClean="0">
                <a:latin typeface="Arial Rounded MT Bold" pitchFamily="34" charset="0"/>
              </a:rPr>
              <a:t>Which lights will stay on longest?</a:t>
            </a:r>
          </a:p>
          <a:p>
            <a:pPr eaLnBrk="1" hangingPunct="1"/>
            <a:r>
              <a:rPr lang="en-US" sz="2400" smtClean="0">
                <a:latin typeface="Arial Rounded MT Bold" pitchFamily="34" charset="0"/>
              </a:rPr>
              <a:t>Which lights consume more energy?</a:t>
            </a:r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5410200" y="4000500"/>
            <a:ext cx="2697163" cy="2184400"/>
            <a:chOff x="3408" y="2520"/>
            <a:chExt cx="1699" cy="1376"/>
          </a:xfrm>
        </p:grpSpPr>
        <p:sp>
          <p:nvSpPr>
            <p:cNvPr id="9249" name="Line 5"/>
            <p:cNvSpPr>
              <a:spLocks noChangeShapeType="1"/>
            </p:cNvSpPr>
            <p:nvPr/>
          </p:nvSpPr>
          <p:spPr bwMode="auto">
            <a:xfrm>
              <a:off x="4966" y="2743"/>
              <a:ext cx="0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0" name="Line 6"/>
            <p:cNvSpPr>
              <a:spLocks noChangeShapeType="1"/>
            </p:cNvSpPr>
            <p:nvPr/>
          </p:nvSpPr>
          <p:spPr bwMode="auto">
            <a:xfrm>
              <a:off x="3536" y="2757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Line 7"/>
            <p:cNvSpPr>
              <a:spLocks noChangeShapeType="1"/>
            </p:cNvSpPr>
            <p:nvPr/>
          </p:nvSpPr>
          <p:spPr bwMode="auto">
            <a:xfrm>
              <a:off x="3552" y="2744"/>
              <a:ext cx="0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2" name="Line 8"/>
            <p:cNvSpPr>
              <a:spLocks noChangeShapeType="1"/>
            </p:cNvSpPr>
            <p:nvPr/>
          </p:nvSpPr>
          <p:spPr bwMode="auto">
            <a:xfrm>
              <a:off x="4368" y="2736"/>
              <a:ext cx="0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53" name="Group 9"/>
            <p:cNvGrpSpPr>
              <a:grpSpLocks/>
            </p:cNvGrpSpPr>
            <p:nvPr/>
          </p:nvGrpSpPr>
          <p:grpSpPr bwMode="auto">
            <a:xfrm>
              <a:off x="3408" y="3192"/>
              <a:ext cx="297" cy="60"/>
              <a:chOff x="2280" y="572"/>
              <a:chExt cx="264" cy="54"/>
            </a:xfrm>
          </p:grpSpPr>
          <p:sp>
            <p:nvSpPr>
              <p:cNvPr id="9267" name="Rectangle 10"/>
              <p:cNvSpPr>
                <a:spLocks noChangeArrowheads="1"/>
              </p:cNvSpPr>
              <p:nvPr/>
            </p:nvSpPr>
            <p:spPr bwMode="auto">
              <a:xfrm>
                <a:off x="2280" y="572"/>
                <a:ext cx="264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68" name="Line 11"/>
              <p:cNvSpPr>
                <a:spLocks noChangeShapeType="1"/>
              </p:cNvSpPr>
              <p:nvPr/>
            </p:nvSpPr>
            <p:spPr bwMode="auto">
              <a:xfrm>
                <a:off x="2296" y="57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9" name="Line 12"/>
              <p:cNvSpPr>
                <a:spLocks noChangeShapeType="1"/>
              </p:cNvSpPr>
              <p:nvPr/>
            </p:nvSpPr>
            <p:spPr bwMode="auto">
              <a:xfrm>
                <a:off x="2296" y="626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54" name="Group 13"/>
            <p:cNvGrpSpPr>
              <a:grpSpLocks noChangeAspect="1"/>
            </p:cNvGrpSpPr>
            <p:nvPr/>
          </p:nvGrpSpPr>
          <p:grpSpPr bwMode="auto">
            <a:xfrm>
              <a:off x="4860" y="3120"/>
              <a:ext cx="247" cy="248"/>
              <a:chOff x="3216" y="1152"/>
              <a:chExt cx="289" cy="290"/>
            </a:xfrm>
          </p:grpSpPr>
          <p:sp>
            <p:nvSpPr>
              <p:cNvPr id="9265" name="Oval 14"/>
              <p:cNvSpPr>
                <a:spLocks noChangeAspect="1" noChangeArrowheads="1"/>
              </p:cNvSpPr>
              <p:nvPr/>
            </p:nvSpPr>
            <p:spPr bwMode="auto">
              <a:xfrm>
                <a:off x="3216" y="1152"/>
                <a:ext cx="289" cy="28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66" name="Freeform 15"/>
              <p:cNvSpPr>
                <a:spLocks noChangeAspect="1"/>
              </p:cNvSpPr>
              <p:nvPr/>
            </p:nvSpPr>
            <p:spPr bwMode="auto">
              <a:xfrm>
                <a:off x="3337" y="1152"/>
                <a:ext cx="133" cy="290"/>
              </a:xfrm>
              <a:custGeom>
                <a:avLst/>
                <a:gdLst>
                  <a:gd name="T0" fmla="*/ 23 w 133"/>
                  <a:gd name="T1" fmla="*/ 0 h 290"/>
                  <a:gd name="T2" fmla="*/ 1 w 133"/>
                  <a:gd name="T3" fmla="*/ 88 h 290"/>
                  <a:gd name="T4" fmla="*/ 29 w 133"/>
                  <a:gd name="T5" fmla="*/ 158 h 290"/>
                  <a:gd name="T6" fmla="*/ 93 w 133"/>
                  <a:gd name="T7" fmla="*/ 174 h 290"/>
                  <a:gd name="T8" fmla="*/ 133 w 133"/>
                  <a:gd name="T9" fmla="*/ 144 h 290"/>
                  <a:gd name="T10" fmla="*/ 93 w 133"/>
                  <a:gd name="T11" fmla="*/ 108 h 290"/>
                  <a:gd name="T12" fmla="*/ 27 w 133"/>
                  <a:gd name="T13" fmla="*/ 132 h 290"/>
                  <a:gd name="T14" fmla="*/ 3 w 133"/>
                  <a:gd name="T15" fmla="*/ 214 h 290"/>
                  <a:gd name="T16" fmla="*/ 25 w 133"/>
                  <a:gd name="T17" fmla="*/ 290 h 29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3"/>
                  <a:gd name="T28" fmla="*/ 0 h 290"/>
                  <a:gd name="T29" fmla="*/ 133 w 133"/>
                  <a:gd name="T30" fmla="*/ 290 h 29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3" h="290">
                    <a:moveTo>
                      <a:pt x="23" y="0"/>
                    </a:moveTo>
                    <a:cubicBezTo>
                      <a:pt x="10" y="32"/>
                      <a:pt x="0" y="62"/>
                      <a:pt x="1" y="88"/>
                    </a:cubicBezTo>
                    <a:cubicBezTo>
                      <a:pt x="2" y="114"/>
                      <a:pt x="14" y="144"/>
                      <a:pt x="29" y="158"/>
                    </a:cubicBezTo>
                    <a:cubicBezTo>
                      <a:pt x="44" y="172"/>
                      <a:pt x="76" y="176"/>
                      <a:pt x="93" y="174"/>
                    </a:cubicBezTo>
                    <a:cubicBezTo>
                      <a:pt x="110" y="172"/>
                      <a:pt x="133" y="155"/>
                      <a:pt x="133" y="144"/>
                    </a:cubicBezTo>
                    <a:cubicBezTo>
                      <a:pt x="133" y="133"/>
                      <a:pt x="111" y="110"/>
                      <a:pt x="93" y="108"/>
                    </a:cubicBezTo>
                    <a:cubicBezTo>
                      <a:pt x="75" y="106"/>
                      <a:pt x="42" y="114"/>
                      <a:pt x="27" y="132"/>
                    </a:cubicBezTo>
                    <a:cubicBezTo>
                      <a:pt x="12" y="150"/>
                      <a:pt x="3" y="188"/>
                      <a:pt x="3" y="214"/>
                    </a:cubicBezTo>
                    <a:cubicBezTo>
                      <a:pt x="3" y="240"/>
                      <a:pt x="21" y="274"/>
                      <a:pt x="25" y="290"/>
                    </a:cubicBezTo>
                  </a:path>
                </a:pathLst>
              </a:custGeom>
              <a:noFill/>
              <a:ln w="1905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55" name="Group 16"/>
            <p:cNvGrpSpPr>
              <a:grpSpLocks noChangeAspect="1"/>
            </p:cNvGrpSpPr>
            <p:nvPr/>
          </p:nvGrpSpPr>
          <p:grpSpPr bwMode="auto">
            <a:xfrm>
              <a:off x="4265" y="3120"/>
              <a:ext cx="247" cy="248"/>
              <a:chOff x="3216" y="1152"/>
              <a:chExt cx="289" cy="290"/>
            </a:xfrm>
          </p:grpSpPr>
          <p:sp>
            <p:nvSpPr>
              <p:cNvPr id="9263" name="Oval 17"/>
              <p:cNvSpPr>
                <a:spLocks noChangeAspect="1" noChangeArrowheads="1"/>
              </p:cNvSpPr>
              <p:nvPr/>
            </p:nvSpPr>
            <p:spPr bwMode="auto">
              <a:xfrm>
                <a:off x="3216" y="1152"/>
                <a:ext cx="289" cy="28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64" name="Freeform 18"/>
              <p:cNvSpPr>
                <a:spLocks noChangeAspect="1"/>
              </p:cNvSpPr>
              <p:nvPr/>
            </p:nvSpPr>
            <p:spPr bwMode="auto">
              <a:xfrm>
                <a:off x="3337" y="1152"/>
                <a:ext cx="133" cy="290"/>
              </a:xfrm>
              <a:custGeom>
                <a:avLst/>
                <a:gdLst>
                  <a:gd name="T0" fmla="*/ 23 w 133"/>
                  <a:gd name="T1" fmla="*/ 0 h 290"/>
                  <a:gd name="T2" fmla="*/ 1 w 133"/>
                  <a:gd name="T3" fmla="*/ 88 h 290"/>
                  <a:gd name="T4" fmla="*/ 29 w 133"/>
                  <a:gd name="T5" fmla="*/ 158 h 290"/>
                  <a:gd name="T6" fmla="*/ 93 w 133"/>
                  <a:gd name="T7" fmla="*/ 174 h 290"/>
                  <a:gd name="T8" fmla="*/ 133 w 133"/>
                  <a:gd name="T9" fmla="*/ 144 h 290"/>
                  <a:gd name="T10" fmla="*/ 93 w 133"/>
                  <a:gd name="T11" fmla="*/ 108 h 290"/>
                  <a:gd name="T12" fmla="*/ 27 w 133"/>
                  <a:gd name="T13" fmla="*/ 132 h 290"/>
                  <a:gd name="T14" fmla="*/ 3 w 133"/>
                  <a:gd name="T15" fmla="*/ 214 h 290"/>
                  <a:gd name="T16" fmla="*/ 25 w 133"/>
                  <a:gd name="T17" fmla="*/ 290 h 29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3"/>
                  <a:gd name="T28" fmla="*/ 0 h 290"/>
                  <a:gd name="T29" fmla="*/ 133 w 133"/>
                  <a:gd name="T30" fmla="*/ 290 h 29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3" h="290">
                    <a:moveTo>
                      <a:pt x="23" y="0"/>
                    </a:moveTo>
                    <a:cubicBezTo>
                      <a:pt x="10" y="32"/>
                      <a:pt x="0" y="62"/>
                      <a:pt x="1" y="88"/>
                    </a:cubicBezTo>
                    <a:cubicBezTo>
                      <a:pt x="2" y="114"/>
                      <a:pt x="14" y="144"/>
                      <a:pt x="29" y="158"/>
                    </a:cubicBezTo>
                    <a:cubicBezTo>
                      <a:pt x="44" y="172"/>
                      <a:pt x="76" y="176"/>
                      <a:pt x="93" y="174"/>
                    </a:cubicBezTo>
                    <a:cubicBezTo>
                      <a:pt x="110" y="172"/>
                      <a:pt x="133" y="155"/>
                      <a:pt x="133" y="144"/>
                    </a:cubicBezTo>
                    <a:cubicBezTo>
                      <a:pt x="133" y="133"/>
                      <a:pt x="111" y="110"/>
                      <a:pt x="93" y="108"/>
                    </a:cubicBezTo>
                    <a:cubicBezTo>
                      <a:pt x="75" y="106"/>
                      <a:pt x="42" y="114"/>
                      <a:pt x="27" y="132"/>
                    </a:cubicBezTo>
                    <a:cubicBezTo>
                      <a:pt x="12" y="150"/>
                      <a:pt x="3" y="188"/>
                      <a:pt x="3" y="214"/>
                    </a:cubicBezTo>
                    <a:cubicBezTo>
                      <a:pt x="3" y="240"/>
                      <a:pt x="21" y="274"/>
                      <a:pt x="25" y="290"/>
                    </a:cubicBezTo>
                  </a:path>
                </a:pathLst>
              </a:custGeom>
              <a:noFill/>
              <a:ln w="1905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56" name="Group 19"/>
            <p:cNvGrpSpPr>
              <a:grpSpLocks/>
            </p:cNvGrpSpPr>
            <p:nvPr/>
          </p:nvGrpSpPr>
          <p:grpSpPr bwMode="auto">
            <a:xfrm rot="-5400000">
              <a:off x="3840" y="2520"/>
              <a:ext cx="286" cy="286"/>
              <a:chOff x="2928" y="960"/>
              <a:chExt cx="254" cy="254"/>
            </a:xfrm>
          </p:grpSpPr>
          <p:sp>
            <p:nvSpPr>
              <p:cNvPr id="9259" name="Rectangle 20"/>
              <p:cNvSpPr>
                <a:spLocks noChangeArrowheads="1"/>
              </p:cNvSpPr>
              <p:nvPr/>
            </p:nvSpPr>
            <p:spPr bwMode="auto">
              <a:xfrm>
                <a:off x="2928" y="960"/>
                <a:ext cx="254" cy="2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60" name="Oval 21"/>
              <p:cNvSpPr>
                <a:spLocks noChangeArrowheads="1"/>
              </p:cNvSpPr>
              <p:nvPr/>
            </p:nvSpPr>
            <p:spPr bwMode="auto">
              <a:xfrm>
                <a:off x="2928" y="1152"/>
                <a:ext cx="62" cy="62"/>
              </a:xfrm>
              <a:prstGeom prst="ellipse">
                <a:avLst/>
              </a:prstGeom>
              <a:solidFill>
                <a:srgbClr val="000066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61" name="Oval 22"/>
              <p:cNvSpPr>
                <a:spLocks noChangeArrowheads="1"/>
              </p:cNvSpPr>
              <p:nvPr/>
            </p:nvSpPr>
            <p:spPr bwMode="auto">
              <a:xfrm>
                <a:off x="2928" y="960"/>
                <a:ext cx="62" cy="62"/>
              </a:xfrm>
              <a:prstGeom prst="ellipse">
                <a:avLst/>
              </a:prstGeom>
              <a:solidFill>
                <a:srgbClr val="000066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62" name="Line 23"/>
              <p:cNvSpPr>
                <a:spLocks noChangeShapeType="1"/>
              </p:cNvSpPr>
              <p:nvPr/>
            </p:nvSpPr>
            <p:spPr bwMode="auto">
              <a:xfrm>
                <a:off x="2980" y="1012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57" name="Line 24"/>
            <p:cNvSpPr>
              <a:spLocks noChangeShapeType="1"/>
            </p:cNvSpPr>
            <p:nvPr/>
          </p:nvSpPr>
          <p:spPr bwMode="auto">
            <a:xfrm>
              <a:off x="3552" y="3888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8" name="Text Box 25"/>
            <p:cNvSpPr txBox="1">
              <a:spLocks noChangeArrowheads="1"/>
            </p:cNvSpPr>
            <p:nvPr/>
          </p:nvSpPr>
          <p:spPr bwMode="auto">
            <a:xfrm>
              <a:off x="3792" y="345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2</a:t>
              </a:r>
            </a:p>
          </p:txBody>
        </p:sp>
      </p:grpSp>
      <p:sp>
        <p:nvSpPr>
          <p:cNvPr id="9221" name="Text Box 26"/>
          <p:cNvSpPr txBox="1">
            <a:spLocks noChangeArrowheads="1"/>
          </p:cNvSpPr>
          <p:nvPr/>
        </p:nvSpPr>
        <p:spPr bwMode="auto">
          <a:xfrm>
            <a:off x="304800" y="1295400"/>
            <a:ext cx="8077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>
                <a:latin typeface="Calibri" pitchFamily="34" charset="0"/>
              </a:rPr>
              <a:t>Each circuit has a 0.5 F capacitor charged to 9 Volts.</a:t>
            </a:r>
          </a:p>
          <a:p>
            <a:pPr>
              <a:spcBef>
                <a:spcPct val="20000"/>
              </a:spcBef>
            </a:pPr>
            <a:r>
              <a:rPr lang="en-US">
                <a:latin typeface="Calibri" pitchFamily="34" charset="0"/>
              </a:rPr>
              <a:t>When the switch is closed:</a:t>
            </a:r>
          </a:p>
        </p:txBody>
      </p:sp>
      <p:grpSp>
        <p:nvGrpSpPr>
          <p:cNvPr id="9222" name="Group 27"/>
          <p:cNvGrpSpPr>
            <a:grpSpLocks/>
          </p:cNvGrpSpPr>
          <p:nvPr/>
        </p:nvGrpSpPr>
        <p:grpSpPr bwMode="auto">
          <a:xfrm>
            <a:off x="1371600" y="3962400"/>
            <a:ext cx="1839913" cy="2667000"/>
            <a:chOff x="864" y="2496"/>
            <a:chExt cx="1159" cy="1680"/>
          </a:xfrm>
        </p:grpSpPr>
        <p:sp>
          <p:nvSpPr>
            <p:cNvPr id="9228" name="Line 28"/>
            <p:cNvSpPr>
              <a:spLocks noChangeShapeType="1"/>
            </p:cNvSpPr>
            <p:nvPr/>
          </p:nvSpPr>
          <p:spPr bwMode="auto">
            <a:xfrm>
              <a:off x="1008" y="2736"/>
              <a:ext cx="907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Line 29"/>
            <p:cNvSpPr>
              <a:spLocks noChangeShapeType="1"/>
            </p:cNvSpPr>
            <p:nvPr/>
          </p:nvSpPr>
          <p:spPr bwMode="auto">
            <a:xfrm>
              <a:off x="1008" y="2720"/>
              <a:ext cx="0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30"/>
            <p:cNvSpPr>
              <a:spLocks noChangeShapeType="1"/>
            </p:cNvSpPr>
            <p:nvPr/>
          </p:nvSpPr>
          <p:spPr bwMode="auto">
            <a:xfrm>
              <a:off x="1890" y="2720"/>
              <a:ext cx="0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31" name="Group 31"/>
            <p:cNvGrpSpPr>
              <a:grpSpLocks/>
            </p:cNvGrpSpPr>
            <p:nvPr/>
          </p:nvGrpSpPr>
          <p:grpSpPr bwMode="auto">
            <a:xfrm>
              <a:off x="864" y="3168"/>
              <a:ext cx="297" cy="60"/>
              <a:chOff x="2280" y="572"/>
              <a:chExt cx="264" cy="54"/>
            </a:xfrm>
          </p:grpSpPr>
          <p:sp>
            <p:nvSpPr>
              <p:cNvPr id="9246" name="Rectangle 32"/>
              <p:cNvSpPr>
                <a:spLocks noChangeArrowheads="1"/>
              </p:cNvSpPr>
              <p:nvPr/>
            </p:nvSpPr>
            <p:spPr bwMode="auto">
              <a:xfrm>
                <a:off x="2280" y="572"/>
                <a:ext cx="264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47" name="Line 33"/>
              <p:cNvSpPr>
                <a:spLocks noChangeShapeType="1"/>
              </p:cNvSpPr>
              <p:nvPr/>
            </p:nvSpPr>
            <p:spPr bwMode="auto">
              <a:xfrm>
                <a:off x="2296" y="57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8" name="Line 34"/>
              <p:cNvSpPr>
                <a:spLocks noChangeShapeType="1"/>
              </p:cNvSpPr>
              <p:nvPr/>
            </p:nvSpPr>
            <p:spPr bwMode="auto">
              <a:xfrm>
                <a:off x="2296" y="626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32" name="Group 35"/>
            <p:cNvGrpSpPr>
              <a:grpSpLocks noChangeAspect="1"/>
            </p:cNvGrpSpPr>
            <p:nvPr/>
          </p:nvGrpSpPr>
          <p:grpSpPr bwMode="auto">
            <a:xfrm>
              <a:off x="1776" y="2880"/>
              <a:ext cx="247" cy="248"/>
              <a:chOff x="3216" y="1152"/>
              <a:chExt cx="289" cy="290"/>
            </a:xfrm>
          </p:grpSpPr>
          <p:sp>
            <p:nvSpPr>
              <p:cNvPr id="9244" name="Oval 36"/>
              <p:cNvSpPr>
                <a:spLocks noChangeAspect="1" noChangeArrowheads="1"/>
              </p:cNvSpPr>
              <p:nvPr/>
            </p:nvSpPr>
            <p:spPr bwMode="auto">
              <a:xfrm>
                <a:off x="3216" y="1152"/>
                <a:ext cx="289" cy="28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45" name="Freeform 37"/>
              <p:cNvSpPr>
                <a:spLocks noChangeAspect="1"/>
              </p:cNvSpPr>
              <p:nvPr/>
            </p:nvSpPr>
            <p:spPr bwMode="auto">
              <a:xfrm>
                <a:off x="3337" y="1152"/>
                <a:ext cx="133" cy="290"/>
              </a:xfrm>
              <a:custGeom>
                <a:avLst/>
                <a:gdLst>
                  <a:gd name="T0" fmla="*/ 23 w 133"/>
                  <a:gd name="T1" fmla="*/ 0 h 290"/>
                  <a:gd name="T2" fmla="*/ 1 w 133"/>
                  <a:gd name="T3" fmla="*/ 88 h 290"/>
                  <a:gd name="T4" fmla="*/ 29 w 133"/>
                  <a:gd name="T5" fmla="*/ 158 h 290"/>
                  <a:gd name="T6" fmla="*/ 93 w 133"/>
                  <a:gd name="T7" fmla="*/ 174 h 290"/>
                  <a:gd name="T8" fmla="*/ 133 w 133"/>
                  <a:gd name="T9" fmla="*/ 144 h 290"/>
                  <a:gd name="T10" fmla="*/ 93 w 133"/>
                  <a:gd name="T11" fmla="*/ 108 h 290"/>
                  <a:gd name="T12" fmla="*/ 27 w 133"/>
                  <a:gd name="T13" fmla="*/ 132 h 290"/>
                  <a:gd name="T14" fmla="*/ 3 w 133"/>
                  <a:gd name="T15" fmla="*/ 214 h 290"/>
                  <a:gd name="T16" fmla="*/ 25 w 133"/>
                  <a:gd name="T17" fmla="*/ 290 h 29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3"/>
                  <a:gd name="T28" fmla="*/ 0 h 290"/>
                  <a:gd name="T29" fmla="*/ 133 w 133"/>
                  <a:gd name="T30" fmla="*/ 290 h 29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3" h="290">
                    <a:moveTo>
                      <a:pt x="23" y="0"/>
                    </a:moveTo>
                    <a:cubicBezTo>
                      <a:pt x="10" y="32"/>
                      <a:pt x="0" y="62"/>
                      <a:pt x="1" y="88"/>
                    </a:cubicBezTo>
                    <a:cubicBezTo>
                      <a:pt x="2" y="114"/>
                      <a:pt x="14" y="144"/>
                      <a:pt x="29" y="158"/>
                    </a:cubicBezTo>
                    <a:cubicBezTo>
                      <a:pt x="44" y="172"/>
                      <a:pt x="76" y="176"/>
                      <a:pt x="93" y="174"/>
                    </a:cubicBezTo>
                    <a:cubicBezTo>
                      <a:pt x="110" y="172"/>
                      <a:pt x="133" y="155"/>
                      <a:pt x="133" y="144"/>
                    </a:cubicBezTo>
                    <a:cubicBezTo>
                      <a:pt x="133" y="133"/>
                      <a:pt x="111" y="110"/>
                      <a:pt x="93" y="108"/>
                    </a:cubicBezTo>
                    <a:cubicBezTo>
                      <a:pt x="75" y="106"/>
                      <a:pt x="42" y="114"/>
                      <a:pt x="27" y="132"/>
                    </a:cubicBezTo>
                    <a:cubicBezTo>
                      <a:pt x="12" y="150"/>
                      <a:pt x="3" y="188"/>
                      <a:pt x="3" y="214"/>
                    </a:cubicBezTo>
                    <a:cubicBezTo>
                      <a:pt x="3" y="240"/>
                      <a:pt x="21" y="274"/>
                      <a:pt x="25" y="290"/>
                    </a:cubicBezTo>
                  </a:path>
                </a:pathLst>
              </a:custGeom>
              <a:noFill/>
              <a:ln w="1905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33" name="Group 38"/>
            <p:cNvGrpSpPr>
              <a:grpSpLocks noChangeAspect="1"/>
            </p:cNvGrpSpPr>
            <p:nvPr/>
          </p:nvGrpSpPr>
          <p:grpSpPr bwMode="auto">
            <a:xfrm>
              <a:off x="1776" y="3312"/>
              <a:ext cx="247" cy="248"/>
              <a:chOff x="3216" y="1152"/>
              <a:chExt cx="289" cy="290"/>
            </a:xfrm>
          </p:grpSpPr>
          <p:sp>
            <p:nvSpPr>
              <p:cNvPr id="9242" name="Oval 39"/>
              <p:cNvSpPr>
                <a:spLocks noChangeAspect="1" noChangeArrowheads="1"/>
              </p:cNvSpPr>
              <p:nvPr/>
            </p:nvSpPr>
            <p:spPr bwMode="auto">
              <a:xfrm>
                <a:off x="3216" y="1152"/>
                <a:ext cx="289" cy="28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43" name="Freeform 40"/>
              <p:cNvSpPr>
                <a:spLocks noChangeAspect="1"/>
              </p:cNvSpPr>
              <p:nvPr/>
            </p:nvSpPr>
            <p:spPr bwMode="auto">
              <a:xfrm>
                <a:off x="3337" y="1152"/>
                <a:ext cx="133" cy="290"/>
              </a:xfrm>
              <a:custGeom>
                <a:avLst/>
                <a:gdLst>
                  <a:gd name="T0" fmla="*/ 23 w 133"/>
                  <a:gd name="T1" fmla="*/ 0 h 290"/>
                  <a:gd name="T2" fmla="*/ 1 w 133"/>
                  <a:gd name="T3" fmla="*/ 88 h 290"/>
                  <a:gd name="T4" fmla="*/ 29 w 133"/>
                  <a:gd name="T5" fmla="*/ 158 h 290"/>
                  <a:gd name="T6" fmla="*/ 93 w 133"/>
                  <a:gd name="T7" fmla="*/ 174 h 290"/>
                  <a:gd name="T8" fmla="*/ 133 w 133"/>
                  <a:gd name="T9" fmla="*/ 144 h 290"/>
                  <a:gd name="T10" fmla="*/ 93 w 133"/>
                  <a:gd name="T11" fmla="*/ 108 h 290"/>
                  <a:gd name="T12" fmla="*/ 27 w 133"/>
                  <a:gd name="T13" fmla="*/ 132 h 290"/>
                  <a:gd name="T14" fmla="*/ 3 w 133"/>
                  <a:gd name="T15" fmla="*/ 214 h 290"/>
                  <a:gd name="T16" fmla="*/ 25 w 133"/>
                  <a:gd name="T17" fmla="*/ 290 h 29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3"/>
                  <a:gd name="T28" fmla="*/ 0 h 290"/>
                  <a:gd name="T29" fmla="*/ 133 w 133"/>
                  <a:gd name="T30" fmla="*/ 290 h 29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3" h="290">
                    <a:moveTo>
                      <a:pt x="23" y="0"/>
                    </a:moveTo>
                    <a:cubicBezTo>
                      <a:pt x="10" y="32"/>
                      <a:pt x="0" y="62"/>
                      <a:pt x="1" y="88"/>
                    </a:cubicBezTo>
                    <a:cubicBezTo>
                      <a:pt x="2" y="114"/>
                      <a:pt x="14" y="144"/>
                      <a:pt x="29" y="158"/>
                    </a:cubicBezTo>
                    <a:cubicBezTo>
                      <a:pt x="44" y="172"/>
                      <a:pt x="76" y="176"/>
                      <a:pt x="93" y="174"/>
                    </a:cubicBezTo>
                    <a:cubicBezTo>
                      <a:pt x="110" y="172"/>
                      <a:pt x="133" y="155"/>
                      <a:pt x="133" y="144"/>
                    </a:cubicBezTo>
                    <a:cubicBezTo>
                      <a:pt x="133" y="133"/>
                      <a:pt x="111" y="110"/>
                      <a:pt x="93" y="108"/>
                    </a:cubicBezTo>
                    <a:cubicBezTo>
                      <a:pt x="75" y="106"/>
                      <a:pt x="42" y="114"/>
                      <a:pt x="27" y="132"/>
                    </a:cubicBezTo>
                    <a:cubicBezTo>
                      <a:pt x="12" y="150"/>
                      <a:pt x="3" y="188"/>
                      <a:pt x="3" y="214"/>
                    </a:cubicBezTo>
                    <a:cubicBezTo>
                      <a:pt x="3" y="240"/>
                      <a:pt x="21" y="274"/>
                      <a:pt x="25" y="290"/>
                    </a:cubicBezTo>
                  </a:path>
                </a:pathLst>
              </a:custGeom>
              <a:noFill/>
              <a:ln w="1905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34" name="Group 41"/>
            <p:cNvGrpSpPr>
              <a:grpSpLocks/>
            </p:cNvGrpSpPr>
            <p:nvPr/>
          </p:nvGrpSpPr>
          <p:grpSpPr bwMode="auto">
            <a:xfrm rot="-5400000">
              <a:off x="1296" y="2496"/>
              <a:ext cx="286" cy="286"/>
              <a:chOff x="2928" y="960"/>
              <a:chExt cx="254" cy="254"/>
            </a:xfrm>
          </p:grpSpPr>
          <p:sp>
            <p:nvSpPr>
              <p:cNvPr id="9238" name="Rectangle 42"/>
              <p:cNvSpPr>
                <a:spLocks noChangeArrowheads="1"/>
              </p:cNvSpPr>
              <p:nvPr/>
            </p:nvSpPr>
            <p:spPr bwMode="auto">
              <a:xfrm>
                <a:off x="2928" y="960"/>
                <a:ext cx="254" cy="2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39" name="Oval 43"/>
              <p:cNvSpPr>
                <a:spLocks noChangeArrowheads="1"/>
              </p:cNvSpPr>
              <p:nvPr/>
            </p:nvSpPr>
            <p:spPr bwMode="auto">
              <a:xfrm>
                <a:off x="2928" y="1152"/>
                <a:ext cx="62" cy="62"/>
              </a:xfrm>
              <a:prstGeom prst="ellipse">
                <a:avLst/>
              </a:prstGeom>
              <a:solidFill>
                <a:srgbClr val="000066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40" name="Oval 44"/>
              <p:cNvSpPr>
                <a:spLocks noChangeArrowheads="1"/>
              </p:cNvSpPr>
              <p:nvPr/>
            </p:nvSpPr>
            <p:spPr bwMode="auto">
              <a:xfrm>
                <a:off x="2928" y="960"/>
                <a:ext cx="62" cy="62"/>
              </a:xfrm>
              <a:prstGeom prst="ellipse">
                <a:avLst/>
              </a:prstGeom>
              <a:solidFill>
                <a:srgbClr val="000066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9241" name="Line 45"/>
              <p:cNvSpPr>
                <a:spLocks noChangeShapeType="1"/>
              </p:cNvSpPr>
              <p:nvPr/>
            </p:nvSpPr>
            <p:spPr bwMode="auto">
              <a:xfrm>
                <a:off x="2980" y="1012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35" name="Line 46"/>
            <p:cNvSpPr>
              <a:spLocks noChangeShapeType="1"/>
            </p:cNvSpPr>
            <p:nvPr/>
          </p:nvSpPr>
          <p:spPr bwMode="auto">
            <a:xfrm>
              <a:off x="1008" y="3864"/>
              <a:ext cx="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Text Box 47"/>
            <p:cNvSpPr txBox="1">
              <a:spLocks noChangeArrowheads="1"/>
            </p:cNvSpPr>
            <p:nvPr/>
          </p:nvSpPr>
          <p:spPr bwMode="auto">
            <a:xfrm>
              <a:off x="1152" y="3360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 pitchFamily="34" charset="0"/>
                </a:rPr>
                <a:t>1</a:t>
              </a:r>
            </a:p>
          </p:txBody>
        </p:sp>
        <p:sp>
          <p:nvSpPr>
            <p:cNvPr id="9237" name="Text Box 48"/>
            <p:cNvSpPr txBox="1">
              <a:spLocks noChangeArrowheads="1"/>
            </p:cNvSpPr>
            <p:nvPr/>
          </p:nvSpPr>
          <p:spPr bwMode="auto">
            <a:xfrm>
              <a:off x="1008" y="3888"/>
              <a:ext cx="9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Symbol" pitchFamily="18" charset="2"/>
                </a:rPr>
                <a:t>t</a:t>
              </a:r>
              <a:r>
                <a:rPr lang="en-US">
                  <a:latin typeface="Calibri" pitchFamily="34" charset="0"/>
                </a:rPr>
                <a:t> = 2RC</a:t>
              </a:r>
            </a:p>
          </p:txBody>
        </p:sp>
      </p:grpSp>
      <p:sp>
        <p:nvSpPr>
          <p:cNvPr id="9223" name="Text Box 49"/>
          <p:cNvSpPr txBox="1">
            <a:spLocks noChangeArrowheads="1"/>
          </p:cNvSpPr>
          <p:nvPr/>
        </p:nvSpPr>
        <p:spPr bwMode="auto">
          <a:xfrm>
            <a:off x="5867400" y="6248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Symbol" pitchFamily="18" charset="2"/>
              </a:rPr>
              <a:t>t</a:t>
            </a:r>
            <a:r>
              <a:rPr lang="en-US">
                <a:latin typeface="Calibri" pitchFamily="34" charset="0"/>
              </a:rPr>
              <a:t> = RC/2</a:t>
            </a:r>
          </a:p>
        </p:txBody>
      </p:sp>
      <p:sp>
        <p:nvSpPr>
          <p:cNvPr id="166962" name="Text Box 50"/>
          <p:cNvSpPr txBox="1">
            <a:spLocks noChangeArrowheads="1"/>
          </p:cNvSpPr>
          <p:nvPr/>
        </p:nvSpPr>
        <p:spPr bwMode="auto">
          <a:xfrm>
            <a:off x="7010400" y="2286000"/>
            <a:ext cx="152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>
                <a:solidFill>
                  <a:srgbClr val="F58B95"/>
                </a:solidFill>
                <a:latin typeface="Calibri" pitchFamily="34" charset="0"/>
              </a:rPr>
              <a:t>  </a:t>
            </a:r>
            <a:r>
              <a:rPr lang="en-US">
                <a:solidFill>
                  <a:srgbClr val="0070C0"/>
                </a:solidFill>
                <a:latin typeface="Calibri" pitchFamily="34" charset="0"/>
              </a:rPr>
              <a:t>I=2V/R</a:t>
            </a:r>
          </a:p>
        </p:txBody>
      </p:sp>
      <p:sp>
        <p:nvSpPr>
          <p:cNvPr id="166963" name="Text Box 51"/>
          <p:cNvSpPr txBox="1">
            <a:spLocks noChangeArrowheads="1"/>
          </p:cNvSpPr>
          <p:nvPr/>
        </p:nvSpPr>
        <p:spPr bwMode="auto">
          <a:xfrm>
            <a:off x="7010400" y="274320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66964" name="Text Box 52"/>
          <p:cNvSpPr txBox="1">
            <a:spLocks noChangeArrowheads="1"/>
          </p:cNvSpPr>
          <p:nvPr/>
        </p:nvSpPr>
        <p:spPr bwMode="auto">
          <a:xfrm>
            <a:off x="7010400" y="32004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00000"/>
                </a:solidFill>
                <a:latin typeface="Calibri" pitchFamily="34" charset="0"/>
              </a:rPr>
              <a:t>Same</a:t>
            </a:r>
            <a:r>
              <a:rPr lang="en-US">
                <a:solidFill>
                  <a:srgbClr val="F58B95"/>
                </a:solidFill>
                <a:latin typeface="Calibri" pitchFamily="34" charset="0"/>
              </a:rPr>
              <a:t> </a:t>
            </a:r>
            <a:r>
              <a:rPr lang="en-US">
                <a:solidFill>
                  <a:srgbClr val="0070C0"/>
                </a:solidFill>
                <a:latin typeface="Calibri" pitchFamily="34" charset="0"/>
              </a:rPr>
              <a:t>U=1/2 CV</a:t>
            </a:r>
            <a:r>
              <a:rPr lang="en-US" baseline="30000">
                <a:solidFill>
                  <a:srgbClr val="0070C0"/>
                </a:solidFill>
                <a:latin typeface="Calibri" pitchFamily="34" charset="0"/>
              </a:rPr>
              <a:t>2</a:t>
            </a:r>
            <a:endParaRPr lang="en-US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227" name="WordArt 53"/>
          <p:cNvSpPr>
            <a:spLocks noChangeArrowheads="1" noChangeShapeType="1"/>
          </p:cNvSpPr>
          <p:nvPr/>
        </p:nvSpPr>
        <p:spPr bwMode="auto">
          <a:xfrm>
            <a:off x="228600" y="1524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6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6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6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6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6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6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62" grpId="0" autoUpdateAnimBg="0"/>
      <p:bldP spid="166963" grpId="0" autoUpdateAnimBg="0"/>
      <p:bldP spid="16696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3581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RC Circuits</a:t>
            </a:r>
            <a:br>
              <a:rPr lang="en-US" dirty="0" smtClean="0"/>
            </a:br>
            <a:r>
              <a:rPr lang="en-US" dirty="0" smtClean="0"/>
              <a:t>Checkpoint 1 &amp; 3</a:t>
            </a: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6019800" y="25908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6019800" y="25908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7620000" y="25908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8763000" y="25908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6019800" y="46482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48" name="Group 8"/>
          <p:cNvGrpSpPr>
            <a:grpSpLocks/>
          </p:cNvGrpSpPr>
          <p:nvPr/>
        </p:nvGrpSpPr>
        <p:grpSpPr bwMode="auto">
          <a:xfrm>
            <a:off x="5765800" y="3582988"/>
            <a:ext cx="508000" cy="136525"/>
            <a:chOff x="1060" y="360"/>
            <a:chExt cx="284" cy="76"/>
          </a:xfrm>
        </p:grpSpPr>
        <p:sp>
          <p:nvSpPr>
            <p:cNvPr id="10308" name="Rectangle 9"/>
            <p:cNvSpPr>
              <a:spLocks noChangeArrowheads="1"/>
            </p:cNvSpPr>
            <p:nvPr/>
          </p:nvSpPr>
          <p:spPr bwMode="auto">
            <a:xfrm>
              <a:off x="1060" y="364"/>
              <a:ext cx="284" cy="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09" name="Line 10"/>
            <p:cNvSpPr>
              <a:spLocks noChangeShapeType="1"/>
            </p:cNvSpPr>
            <p:nvPr/>
          </p:nvSpPr>
          <p:spPr bwMode="auto">
            <a:xfrm>
              <a:off x="1080" y="36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0" name="Line 11"/>
            <p:cNvSpPr>
              <a:spLocks noChangeShapeType="1"/>
            </p:cNvSpPr>
            <p:nvPr/>
          </p:nvSpPr>
          <p:spPr bwMode="auto">
            <a:xfrm>
              <a:off x="1152" y="384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1" name="Line 12"/>
            <p:cNvSpPr>
              <a:spLocks noChangeShapeType="1"/>
            </p:cNvSpPr>
            <p:nvPr/>
          </p:nvSpPr>
          <p:spPr bwMode="auto">
            <a:xfrm>
              <a:off x="1080" y="40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" name="Line 13"/>
            <p:cNvSpPr>
              <a:spLocks noChangeShapeType="1"/>
            </p:cNvSpPr>
            <p:nvPr/>
          </p:nvSpPr>
          <p:spPr bwMode="auto">
            <a:xfrm>
              <a:off x="1152" y="432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49" name="Group 14"/>
          <p:cNvGrpSpPr>
            <a:grpSpLocks/>
          </p:cNvGrpSpPr>
          <p:nvPr/>
        </p:nvGrpSpPr>
        <p:grpSpPr bwMode="auto">
          <a:xfrm>
            <a:off x="7391400" y="3505200"/>
            <a:ext cx="471488" cy="95250"/>
            <a:chOff x="2280" y="572"/>
            <a:chExt cx="264" cy="54"/>
          </a:xfrm>
        </p:grpSpPr>
        <p:sp>
          <p:nvSpPr>
            <p:cNvPr id="10305" name="Rectangle 15"/>
            <p:cNvSpPr>
              <a:spLocks noChangeArrowheads="1"/>
            </p:cNvSpPr>
            <p:nvPr/>
          </p:nvSpPr>
          <p:spPr bwMode="auto">
            <a:xfrm>
              <a:off x="2280" y="572"/>
              <a:ext cx="264" cy="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06" name="Line 16"/>
            <p:cNvSpPr>
              <a:spLocks noChangeShapeType="1"/>
            </p:cNvSpPr>
            <p:nvPr/>
          </p:nvSpPr>
          <p:spPr bwMode="auto">
            <a:xfrm>
              <a:off x="2296" y="57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7" name="Line 17"/>
            <p:cNvSpPr>
              <a:spLocks noChangeShapeType="1"/>
            </p:cNvSpPr>
            <p:nvPr/>
          </p:nvSpPr>
          <p:spPr bwMode="auto">
            <a:xfrm>
              <a:off x="2296" y="62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50" name="Group 18"/>
          <p:cNvGrpSpPr>
            <a:grpSpLocks/>
          </p:cNvGrpSpPr>
          <p:nvPr/>
        </p:nvGrpSpPr>
        <p:grpSpPr bwMode="auto">
          <a:xfrm rot="10800000" flipH="1">
            <a:off x="6553200" y="2509838"/>
            <a:ext cx="593725" cy="182562"/>
            <a:chOff x="1536" y="336"/>
            <a:chExt cx="332" cy="102"/>
          </a:xfrm>
        </p:grpSpPr>
        <p:sp>
          <p:nvSpPr>
            <p:cNvPr id="10303" name="Rectangle 19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04" name="Freeform 20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>
                <a:gd name="T0" fmla="*/ 0 w 332"/>
                <a:gd name="T1" fmla="*/ 48 h 96"/>
                <a:gd name="T2" fmla="*/ 27 w 332"/>
                <a:gd name="T3" fmla="*/ 96 h 96"/>
                <a:gd name="T4" fmla="*/ 82 w 332"/>
                <a:gd name="T5" fmla="*/ 0 h 96"/>
                <a:gd name="T6" fmla="*/ 137 w 332"/>
                <a:gd name="T7" fmla="*/ 96 h 96"/>
                <a:gd name="T8" fmla="*/ 193 w 332"/>
                <a:gd name="T9" fmla="*/ 0 h 96"/>
                <a:gd name="T10" fmla="*/ 249 w 332"/>
                <a:gd name="T11" fmla="*/ 96 h 96"/>
                <a:gd name="T12" fmla="*/ 304 w 332"/>
                <a:gd name="T13" fmla="*/ 0 h 96"/>
                <a:gd name="T14" fmla="*/ 332 w 332"/>
                <a:gd name="T15" fmla="*/ 48 h 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2"/>
                <a:gd name="T25" fmla="*/ 0 h 96"/>
                <a:gd name="T26" fmla="*/ 332 w 332"/>
                <a:gd name="T27" fmla="*/ 96 h 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51" name="Group 21"/>
          <p:cNvGrpSpPr>
            <a:grpSpLocks/>
          </p:cNvGrpSpPr>
          <p:nvPr/>
        </p:nvGrpSpPr>
        <p:grpSpPr bwMode="auto">
          <a:xfrm rot="-5400000">
            <a:off x="6781800" y="4238625"/>
            <a:ext cx="454025" cy="454025"/>
            <a:chOff x="2928" y="960"/>
            <a:chExt cx="254" cy="254"/>
          </a:xfrm>
        </p:grpSpPr>
        <p:sp>
          <p:nvSpPr>
            <p:cNvPr id="10299" name="Rectangle 22"/>
            <p:cNvSpPr>
              <a:spLocks noChangeArrowheads="1"/>
            </p:cNvSpPr>
            <p:nvPr/>
          </p:nvSpPr>
          <p:spPr bwMode="auto">
            <a:xfrm>
              <a:off x="2928" y="960"/>
              <a:ext cx="254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00" name="Oval 23"/>
            <p:cNvSpPr>
              <a:spLocks noChangeArrowheads="1"/>
            </p:cNvSpPr>
            <p:nvPr/>
          </p:nvSpPr>
          <p:spPr bwMode="auto">
            <a:xfrm>
              <a:off x="2928" y="1152"/>
              <a:ext cx="62" cy="6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01" name="Oval 24"/>
            <p:cNvSpPr>
              <a:spLocks noChangeArrowheads="1"/>
            </p:cNvSpPr>
            <p:nvPr/>
          </p:nvSpPr>
          <p:spPr bwMode="auto">
            <a:xfrm>
              <a:off x="2928" y="960"/>
              <a:ext cx="62" cy="6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02" name="Line 25"/>
            <p:cNvSpPr>
              <a:spLocks noChangeShapeType="1"/>
            </p:cNvSpPr>
            <p:nvPr/>
          </p:nvSpPr>
          <p:spPr bwMode="auto">
            <a:xfrm>
              <a:off x="2980" y="1012"/>
              <a:ext cx="144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2" name="Text Box 26"/>
          <p:cNvSpPr txBox="1">
            <a:spLocks noChangeArrowheads="1"/>
          </p:cNvSpPr>
          <p:nvPr/>
        </p:nvSpPr>
        <p:spPr bwMode="auto">
          <a:xfrm>
            <a:off x="6657975" y="2228850"/>
            <a:ext cx="442913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2R</a:t>
            </a:r>
          </a:p>
        </p:txBody>
      </p:sp>
      <p:sp>
        <p:nvSpPr>
          <p:cNvPr id="10253" name="Text Box 27"/>
          <p:cNvSpPr txBox="1">
            <a:spLocks noChangeArrowheads="1"/>
          </p:cNvSpPr>
          <p:nvPr/>
        </p:nvSpPr>
        <p:spPr bwMode="auto">
          <a:xfrm>
            <a:off x="7086600" y="3352800"/>
            <a:ext cx="341313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C</a:t>
            </a:r>
          </a:p>
        </p:txBody>
      </p:sp>
      <p:sp>
        <p:nvSpPr>
          <p:cNvPr id="10254" name="Text Box 28"/>
          <p:cNvSpPr txBox="1">
            <a:spLocks noChangeArrowheads="1"/>
          </p:cNvSpPr>
          <p:nvPr/>
        </p:nvSpPr>
        <p:spPr bwMode="auto">
          <a:xfrm>
            <a:off x="5457825" y="3381375"/>
            <a:ext cx="339725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>
                <a:latin typeface="Symbol" pitchFamily="18" charset="2"/>
              </a:rPr>
              <a:t>e</a:t>
            </a:r>
          </a:p>
        </p:txBody>
      </p:sp>
      <p:grpSp>
        <p:nvGrpSpPr>
          <p:cNvPr id="10255" name="Group 29"/>
          <p:cNvGrpSpPr>
            <a:grpSpLocks/>
          </p:cNvGrpSpPr>
          <p:nvPr/>
        </p:nvGrpSpPr>
        <p:grpSpPr bwMode="auto">
          <a:xfrm rot="16200000" flipH="1">
            <a:off x="8455819" y="3559969"/>
            <a:ext cx="593725" cy="182563"/>
            <a:chOff x="1536" y="336"/>
            <a:chExt cx="332" cy="102"/>
          </a:xfrm>
        </p:grpSpPr>
        <p:sp>
          <p:nvSpPr>
            <p:cNvPr id="134174" name="Rectangle 30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4175" name="Freeform 31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7" y="96"/>
                </a:cxn>
                <a:cxn ang="0">
                  <a:pos x="82" y="0"/>
                </a:cxn>
                <a:cxn ang="0">
                  <a:pos x="137" y="96"/>
                </a:cxn>
                <a:cxn ang="0">
                  <a:pos x="193" y="0"/>
                </a:cxn>
                <a:cxn ang="0">
                  <a:pos x="249" y="96"/>
                </a:cxn>
                <a:cxn ang="0">
                  <a:pos x="304" y="0"/>
                </a:cxn>
                <a:cxn ang="0">
                  <a:pos x="332" y="48"/>
                </a:cxn>
              </a:cxnLst>
              <a:rect l="0" t="0" r="r" b="b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10256" name="Text Box 32"/>
          <p:cNvSpPr txBox="1">
            <a:spLocks noChangeArrowheads="1"/>
          </p:cNvSpPr>
          <p:nvPr/>
        </p:nvSpPr>
        <p:spPr bwMode="auto">
          <a:xfrm>
            <a:off x="8382000" y="3429000"/>
            <a:ext cx="341313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R</a:t>
            </a:r>
          </a:p>
        </p:txBody>
      </p:sp>
      <p:grpSp>
        <p:nvGrpSpPr>
          <p:cNvPr id="10257" name="Group 33"/>
          <p:cNvGrpSpPr>
            <a:grpSpLocks/>
          </p:cNvGrpSpPr>
          <p:nvPr/>
        </p:nvGrpSpPr>
        <p:grpSpPr bwMode="auto">
          <a:xfrm rot="-5400000">
            <a:off x="8010525" y="4238625"/>
            <a:ext cx="454025" cy="454025"/>
            <a:chOff x="2928" y="960"/>
            <a:chExt cx="254" cy="254"/>
          </a:xfrm>
        </p:grpSpPr>
        <p:sp>
          <p:nvSpPr>
            <p:cNvPr id="134178" name="Rectangle 34"/>
            <p:cNvSpPr>
              <a:spLocks noChangeArrowheads="1"/>
            </p:cNvSpPr>
            <p:nvPr/>
          </p:nvSpPr>
          <p:spPr bwMode="auto">
            <a:xfrm>
              <a:off x="2928" y="960"/>
              <a:ext cx="254" cy="25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294" name="Oval 35"/>
            <p:cNvSpPr>
              <a:spLocks noChangeArrowheads="1"/>
            </p:cNvSpPr>
            <p:nvPr/>
          </p:nvSpPr>
          <p:spPr bwMode="auto">
            <a:xfrm>
              <a:off x="2928" y="1152"/>
              <a:ext cx="62" cy="62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295" name="Oval 36"/>
            <p:cNvSpPr>
              <a:spLocks noChangeArrowheads="1"/>
            </p:cNvSpPr>
            <p:nvPr/>
          </p:nvSpPr>
          <p:spPr bwMode="auto">
            <a:xfrm>
              <a:off x="2928" y="960"/>
              <a:ext cx="62" cy="62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296" name="Line 37"/>
            <p:cNvSpPr>
              <a:spLocks noChangeShapeType="1"/>
            </p:cNvSpPr>
            <p:nvPr/>
          </p:nvSpPr>
          <p:spPr bwMode="auto">
            <a:xfrm>
              <a:off x="2980" y="1012"/>
              <a:ext cx="144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8" name="Text Box 38"/>
          <p:cNvSpPr txBox="1">
            <a:spLocks noChangeArrowheads="1"/>
          </p:cNvSpPr>
          <p:nvPr/>
        </p:nvSpPr>
        <p:spPr bwMode="auto">
          <a:xfrm>
            <a:off x="7867650" y="4219575"/>
            <a:ext cx="388938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S</a:t>
            </a:r>
            <a:r>
              <a:rPr lang="en-US" sz="1600" baseline="-25000">
                <a:latin typeface="Times New Roman" pitchFamily="18" charset="0"/>
              </a:rPr>
              <a:t>2</a:t>
            </a:r>
            <a:endParaRPr lang="en-US" sz="1600">
              <a:latin typeface="Times New Roman" pitchFamily="18" charset="0"/>
            </a:endParaRPr>
          </a:p>
        </p:txBody>
      </p:sp>
      <p:sp>
        <p:nvSpPr>
          <p:cNvPr id="10259" name="Text Box 39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5335588" cy="1143000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Both switches are initially open, and the capacitor is uncharged. What is the current through the battery </a:t>
            </a:r>
            <a:r>
              <a:rPr lang="en-US" sz="2400" u="sng" dirty="0" smtClean="0">
                <a:solidFill>
                  <a:schemeClr val="tx1"/>
                </a:solidFill>
              </a:rPr>
              <a:t>just after</a:t>
            </a:r>
            <a:r>
              <a:rPr lang="en-US" sz="2400" dirty="0" smtClean="0">
                <a:solidFill>
                  <a:schemeClr val="tx1"/>
                </a:solidFill>
              </a:rPr>
              <a:t> switch S</a:t>
            </a:r>
            <a:r>
              <a:rPr lang="en-US" sz="2400" baseline="-25000" dirty="0" smtClean="0">
                <a:solidFill>
                  <a:schemeClr val="tx1"/>
                </a:solidFill>
              </a:rPr>
              <a:t>1</a:t>
            </a:r>
            <a:r>
              <a:rPr lang="en-US" sz="2400" dirty="0" smtClean="0">
                <a:solidFill>
                  <a:schemeClr val="tx1"/>
                </a:solidFill>
              </a:rPr>
              <a:t> is closed?</a:t>
            </a:r>
          </a:p>
        </p:txBody>
      </p:sp>
      <p:sp>
        <p:nvSpPr>
          <p:cNvPr id="10260" name="Text Box 40"/>
          <p:cNvSpPr txBox="1">
            <a:spLocks noChangeArrowheads="1"/>
          </p:cNvSpPr>
          <p:nvPr/>
        </p:nvSpPr>
        <p:spPr bwMode="auto">
          <a:xfrm>
            <a:off x="381000" y="2489200"/>
            <a:ext cx="48768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000" dirty="0" err="1">
                <a:solidFill>
                  <a:schemeClr val="tx2"/>
                </a:solidFill>
                <a:latin typeface="Calibri" pitchFamily="34" charset="0"/>
              </a:rPr>
              <a:t>I</a:t>
            </a:r>
            <a:r>
              <a:rPr lang="en-US" sz="2000" baseline="-25000" dirty="0" err="1">
                <a:solidFill>
                  <a:schemeClr val="tx2"/>
                </a:solidFill>
                <a:latin typeface="Calibri" pitchFamily="34" charset="0"/>
              </a:rPr>
              <a:t>b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 = 0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000" dirty="0" err="1">
                <a:solidFill>
                  <a:schemeClr val="tx2"/>
                </a:solidFill>
                <a:latin typeface="Calibri" pitchFamily="34" charset="0"/>
              </a:rPr>
              <a:t>I</a:t>
            </a:r>
            <a:r>
              <a:rPr lang="en-US" sz="2000" baseline="-25000" dirty="0" err="1">
                <a:solidFill>
                  <a:schemeClr val="tx2"/>
                </a:solidFill>
                <a:latin typeface="Calibri" pitchFamily="34" charset="0"/>
              </a:rPr>
              <a:t>b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 = </a:t>
            </a:r>
            <a:r>
              <a:rPr lang="en-US" dirty="0">
                <a:latin typeface="Symbol" pitchFamily="18" charset="2"/>
              </a:rPr>
              <a:t>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/(3R)	</a:t>
            </a:r>
          </a:p>
          <a:p>
            <a:pPr marL="457200" indent="-457200">
              <a:spcBef>
                <a:spcPct val="50000"/>
              </a:spcBef>
              <a:buFontTx/>
              <a:buAutoNum type="arabicParenR" startAt="3"/>
            </a:pPr>
            <a:r>
              <a:rPr lang="en-US" sz="2000" dirty="0" err="1">
                <a:solidFill>
                  <a:schemeClr val="tx2"/>
                </a:solidFill>
                <a:latin typeface="Calibri" pitchFamily="34" charset="0"/>
              </a:rPr>
              <a:t>I</a:t>
            </a:r>
            <a:r>
              <a:rPr lang="en-US" sz="2000" baseline="-25000" dirty="0" err="1">
                <a:solidFill>
                  <a:schemeClr val="tx2"/>
                </a:solidFill>
                <a:latin typeface="Calibri" pitchFamily="34" charset="0"/>
              </a:rPr>
              <a:t>b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 = </a:t>
            </a:r>
            <a:r>
              <a:rPr lang="en-US" dirty="0">
                <a:latin typeface="Symbol" pitchFamily="18" charset="2"/>
              </a:rPr>
              <a:t>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/(2R)  		</a:t>
            </a:r>
          </a:p>
          <a:p>
            <a:pPr marL="457200" indent="-457200">
              <a:spcBef>
                <a:spcPct val="50000"/>
              </a:spcBef>
              <a:buFontTx/>
              <a:buAutoNum type="arabicParenR" startAt="3"/>
            </a:pPr>
            <a:r>
              <a:rPr lang="en-US" sz="2000" dirty="0" err="1">
                <a:solidFill>
                  <a:schemeClr val="tx2"/>
                </a:solidFill>
                <a:latin typeface="Calibri" pitchFamily="34" charset="0"/>
              </a:rPr>
              <a:t>I</a:t>
            </a:r>
            <a:r>
              <a:rPr lang="en-US" sz="2000" baseline="-25000" dirty="0" err="1">
                <a:solidFill>
                  <a:schemeClr val="tx2"/>
                </a:solidFill>
                <a:latin typeface="Calibri" pitchFamily="34" charset="0"/>
              </a:rPr>
              <a:t>b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 = </a:t>
            </a:r>
            <a:r>
              <a:rPr lang="en-US" dirty="0">
                <a:latin typeface="Symbol" pitchFamily="18" charset="2"/>
              </a:rPr>
              <a:t>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/R</a:t>
            </a:r>
          </a:p>
        </p:txBody>
      </p:sp>
      <p:grpSp>
        <p:nvGrpSpPr>
          <p:cNvPr id="10261" name="Group 41"/>
          <p:cNvGrpSpPr>
            <a:grpSpLocks/>
          </p:cNvGrpSpPr>
          <p:nvPr/>
        </p:nvGrpSpPr>
        <p:grpSpPr bwMode="auto">
          <a:xfrm>
            <a:off x="6783388" y="4191000"/>
            <a:ext cx="455612" cy="609600"/>
            <a:chOff x="4273" y="2640"/>
            <a:chExt cx="287" cy="336"/>
          </a:xfrm>
        </p:grpSpPr>
        <p:sp>
          <p:nvSpPr>
            <p:cNvPr id="10289" name="Rectangle 42"/>
            <p:cNvSpPr>
              <a:spLocks noChangeArrowheads="1"/>
            </p:cNvSpPr>
            <p:nvPr/>
          </p:nvSpPr>
          <p:spPr bwMode="auto">
            <a:xfrm rot="-5400000">
              <a:off x="4249" y="2665"/>
              <a:ext cx="336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290" name="Oval 43"/>
            <p:cNvSpPr>
              <a:spLocks noChangeArrowheads="1"/>
            </p:cNvSpPr>
            <p:nvPr/>
          </p:nvSpPr>
          <p:spPr bwMode="auto">
            <a:xfrm rot="-5400000">
              <a:off x="4489" y="2855"/>
              <a:ext cx="70" cy="70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291" name="Oval 44"/>
            <p:cNvSpPr>
              <a:spLocks noChangeArrowheads="1"/>
            </p:cNvSpPr>
            <p:nvPr/>
          </p:nvSpPr>
          <p:spPr bwMode="auto">
            <a:xfrm rot="-5400000">
              <a:off x="4273" y="2855"/>
              <a:ext cx="70" cy="70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292" name="Line 45"/>
            <p:cNvSpPr>
              <a:spLocks noChangeShapeType="1"/>
            </p:cNvSpPr>
            <p:nvPr/>
          </p:nvSpPr>
          <p:spPr bwMode="auto">
            <a:xfrm rot="-5400000">
              <a:off x="4415" y="2767"/>
              <a:ext cx="16" cy="1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62" name="Text Box 46"/>
          <p:cNvSpPr txBox="1">
            <a:spLocks noChangeArrowheads="1"/>
          </p:cNvSpPr>
          <p:nvPr/>
        </p:nvSpPr>
        <p:spPr bwMode="auto">
          <a:xfrm>
            <a:off x="6858000" y="4648200"/>
            <a:ext cx="388938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S</a:t>
            </a:r>
            <a:r>
              <a:rPr lang="en-US" sz="1600" baseline="-25000">
                <a:latin typeface="Times New Roman" pitchFamily="18" charset="0"/>
              </a:rPr>
              <a:t>1</a:t>
            </a:r>
            <a:endParaRPr lang="en-US" sz="1600">
              <a:latin typeface="Times New Roman" pitchFamily="18" charset="0"/>
            </a:endParaRPr>
          </a:p>
        </p:txBody>
      </p:sp>
      <p:sp>
        <p:nvSpPr>
          <p:cNvPr id="10263" name="Line 49"/>
          <p:cNvSpPr>
            <a:spLocks noChangeShapeType="1"/>
          </p:cNvSpPr>
          <p:nvPr/>
        </p:nvSpPr>
        <p:spPr bwMode="auto">
          <a:xfrm flipV="1">
            <a:off x="6019800" y="2971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64" name="Text Box 50"/>
          <p:cNvSpPr txBox="1">
            <a:spLocks noChangeArrowheads="1"/>
          </p:cNvSpPr>
          <p:nvPr/>
        </p:nvSpPr>
        <p:spPr bwMode="auto">
          <a:xfrm>
            <a:off x="6019800" y="2895600"/>
            <a:ext cx="344488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I</a:t>
            </a:r>
            <a:r>
              <a:rPr lang="en-US" sz="1600" baseline="-25000">
                <a:latin typeface="Times New Roman" pitchFamily="18" charset="0"/>
              </a:rPr>
              <a:t>b</a:t>
            </a:r>
            <a:endParaRPr lang="en-US" sz="1600">
              <a:latin typeface="Times New Roman" pitchFamily="18" charset="0"/>
            </a:endParaRPr>
          </a:p>
        </p:txBody>
      </p:sp>
      <p:grpSp>
        <p:nvGrpSpPr>
          <p:cNvPr id="10265" name="Group 51"/>
          <p:cNvGrpSpPr>
            <a:grpSpLocks/>
          </p:cNvGrpSpPr>
          <p:nvPr/>
        </p:nvGrpSpPr>
        <p:grpSpPr bwMode="auto">
          <a:xfrm>
            <a:off x="6248400" y="2895600"/>
            <a:ext cx="1143000" cy="1676400"/>
            <a:chOff x="3936" y="1824"/>
            <a:chExt cx="720" cy="1056"/>
          </a:xfrm>
        </p:grpSpPr>
        <p:sp>
          <p:nvSpPr>
            <p:cNvPr id="10284" name="AutoShape 52"/>
            <p:cNvSpPr>
              <a:spLocks noChangeArrowheads="1"/>
            </p:cNvSpPr>
            <p:nvPr/>
          </p:nvSpPr>
          <p:spPr bwMode="auto">
            <a:xfrm>
              <a:off x="4032" y="1824"/>
              <a:ext cx="624" cy="1008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34197" name="Rectangle 53"/>
            <p:cNvSpPr>
              <a:spLocks noChangeArrowheads="1"/>
            </p:cNvSpPr>
            <p:nvPr/>
          </p:nvSpPr>
          <p:spPr bwMode="auto">
            <a:xfrm>
              <a:off x="3936" y="2592"/>
              <a:ext cx="288" cy="28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286" name="Line 54"/>
            <p:cNvSpPr>
              <a:spLocks noChangeShapeType="1"/>
            </p:cNvSpPr>
            <p:nvPr/>
          </p:nvSpPr>
          <p:spPr bwMode="auto">
            <a:xfrm flipV="1">
              <a:off x="4032" y="2160"/>
              <a:ext cx="0" cy="19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7" name="Line 55"/>
            <p:cNvSpPr>
              <a:spLocks noChangeShapeType="1"/>
            </p:cNvSpPr>
            <p:nvPr/>
          </p:nvSpPr>
          <p:spPr bwMode="auto">
            <a:xfrm rot="5400000" flipV="1">
              <a:off x="4320" y="1728"/>
              <a:ext cx="0" cy="19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8" name="Line 56"/>
            <p:cNvSpPr>
              <a:spLocks noChangeShapeType="1"/>
            </p:cNvSpPr>
            <p:nvPr/>
          </p:nvSpPr>
          <p:spPr bwMode="auto">
            <a:xfrm rot="10800000" flipV="1">
              <a:off x="4656" y="2208"/>
              <a:ext cx="0" cy="19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66" name="Text Box 57"/>
          <p:cNvSpPr txBox="1">
            <a:spLocks noChangeArrowheads="1"/>
          </p:cNvSpPr>
          <p:nvPr/>
        </p:nvSpPr>
        <p:spPr bwMode="auto">
          <a:xfrm>
            <a:off x="5640388" y="3297238"/>
            <a:ext cx="320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+</a:t>
            </a:r>
          </a:p>
        </p:txBody>
      </p:sp>
      <p:sp>
        <p:nvSpPr>
          <p:cNvPr id="10267" name="Text Box 58"/>
          <p:cNvSpPr txBox="1">
            <a:spLocks noChangeArrowheads="1"/>
          </p:cNvSpPr>
          <p:nvPr/>
        </p:nvSpPr>
        <p:spPr bwMode="auto">
          <a:xfrm>
            <a:off x="5676900" y="3675063"/>
            <a:ext cx="320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-</a:t>
            </a:r>
          </a:p>
        </p:txBody>
      </p:sp>
      <p:sp>
        <p:nvSpPr>
          <p:cNvPr id="10268" name="Text Box 59"/>
          <p:cNvSpPr txBox="1">
            <a:spLocks noChangeArrowheads="1"/>
          </p:cNvSpPr>
          <p:nvPr/>
        </p:nvSpPr>
        <p:spPr bwMode="auto">
          <a:xfrm>
            <a:off x="6324600" y="2286000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+</a:t>
            </a:r>
          </a:p>
        </p:txBody>
      </p:sp>
      <p:sp>
        <p:nvSpPr>
          <p:cNvPr id="10269" name="Text Box 60"/>
          <p:cNvSpPr txBox="1">
            <a:spLocks noChangeArrowheads="1"/>
          </p:cNvSpPr>
          <p:nvPr/>
        </p:nvSpPr>
        <p:spPr bwMode="auto">
          <a:xfrm>
            <a:off x="7350125" y="3187700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+</a:t>
            </a:r>
          </a:p>
        </p:txBody>
      </p:sp>
      <p:sp>
        <p:nvSpPr>
          <p:cNvPr id="10270" name="Text Box 61"/>
          <p:cNvSpPr txBox="1">
            <a:spLocks noChangeArrowheads="1"/>
          </p:cNvSpPr>
          <p:nvPr/>
        </p:nvSpPr>
        <p:spPr bwMode="auto">
          <a:xfrm>
            <a:off x="7086600" y="2286000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-</a:t>
            </a:r>
          </a:p>
        </p:txBody>
      </p:sp>
      <p:sp>
        <p:nvSpPr>
          <p:cNvPr id="10271" name="Text Box 62"/>
          <p:cNvSpPr txBox="1">
            <a:spLocks noChangeArrowheads="1"/>
          </p:cNvSpPr>
          <p:nvPr/>
        </p:nvSpPr>
        <p:spPr bwMode="auto">
          <a:xfrm>
            <a:off x="7399338" y="3502025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-</a:t>
            </a:r>
          </a:p>
        </p:txBody>
      </p:sp>
      <p:sp>
        <p:nvSpPr>
          <p:cNvPr id="10272" name="Text Box 67"/>
          <p:cNvSpPr txBox="1">
            <a:spLocks noChangeArrowheads="1"/>
          </p:cNvSpPr>
          <p:nvPr/>
        </p:nvSpPr>
        <p:spPr bwMode="auto">
          <a:xfrm>
            <a:off x="304800" y="4495800"/>
            <a:ext cx="5562600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400" dirty="0">
                <a:latin typeface="Calibri" pitchFamily="34" charset="0"/>
              </a:rPr>
              <a:t>Both switches are initially open, and the capacitor is uncharged.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2400" dirty="0">
                <a:latin typeface="Calibri" pitchFamily="34" charset="0"/>
              </a:rPr>
              <a:t>What is the current through the battery after switch 1 has been closed a </a:t>
            </a:r>
            <a:r>
              <a:rPr lang="en-US" sz="2400" dirty="0">
                <a:latin typeface="Calibri" pitchFamily="34" charset="0"/>
                <a:hlinkClick r:id="rId4"/>
              </a:rPr>
              <a:t>long time</a:t>
            </a:r>
            <a:r>
              <a:rPr lang="en-US" sz="2000" dirty="0">
                <a:latin typeface="Calibri" pitchFamily="34" charset="0"/>
              </a:rPr>
              <a:t>?</a:t>
            </a:r>
          </a:p>
          <a:p>
            <a:endParaRPr lang="en-US" dirty="0">
              <a:latin typeface="Calibri" pitchFamily="34" charset="0"/>
            </a:endParaRPr>
          </a:p>
        </p:txBody>
      </p:sp>
      <p:sp>
        <p:nvSpPr>
          <p:cNvPr id="10273" name="Text Box 68"/>
          <p:cNvSpPr txBox="1">
            <a:spLocks noChangeArrowheads="1"/>
          </p:cNvSpPr>
          <p:nvPr/>
        </p:nvSpPr>
        <p:spPr bwMode="auto">
          <a:xfrm>
            <a:off x="304800" y="5816600"/>
            <a:ext cx="8610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AutoNum type="arabicParenR"/>
            </a:pPr>
            <a:r>
              <a:rPr lang="en-US" sz="2000" dirty="0" err="1" smtClean="0">
                <a:solidFill>
                  <a:schemeClr val="tx2"/>
                </a:solidFill>
                <a:latin typeface="Calibri" pitchFamily="34" charset="0"/>
              </a:rPr>
              <a:t>I</a:t>
            </a:r>
            <a:r>
              <a:rPr lang="en-US" sz="2000" baseline="-25000" dirty="0" err="1" smtClean="0">
                <a:solidFill>
                  <a:schemeClr val="tx2"/>
                </a:solidFill>
                <a:latin typeface="Calibri" pitchFamily="34" charset="0"/>
              </a:rPr>
              <a:t>b</a:t>
            </a:r>
            <a:r>
              <a:rPr lang="en-US" sz="2000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= 0	                  2) </a:t>
            </a:r>
            <a:r>
              <a:rPr lang="en-US" sz="2000" dirty="0" err="1">
                <a:solidFill>
                  <a:schemeClr val="tx2"/>
                </a:solidFill>
                <a:latin typeface="Calibri" pitchFamily="34" charset="0"/>
              </a:rPr>
              <a:t>I</a:t>
            </a:r>
            <a:r>
              <a:rPr lang="en-US" sz="2000" baseline="-25000" dirty="0" err="1">
                <a:solidFill>
                  <a:schemeClr val="tx2"/>
                </a:solidFill>
                <a:latin typeface="Calibri" pitchFamily="34" charset="0"/>
              </a:rPr>
              <a:t>b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 = V/(3R</a:t>
            </a:r>
            <a:r>
              <a:rPr lang="en-US" sz="2000" dirty="0" smtClean="0">
                <a:solidFill>
                  <a:schemeClr val="tx2"/>
                </a:solidFill>
                <a:latin typeface="Calibri" pitchFamily="34" charset="0"/>
              </a:rPr>
              <a:t>)</a:t>
            </a:r>
          </a:p>
          <a:p>
            <a:r>
              <a:rPr lang="en-US" sz="2000" dirty="0" smtClean="0">
                <a:solidFill>
                  <a:schemeClr val="tx2"/>
                </a:solidFill>
                <a:latin typeface="Calibri" pitchFamily="34" charset="0"/>
              </a:rPr>
              <a:t>                      </a:t>
            </a:r>
          </a:p>
          <a:p>
            <a:r>
              <a:rPr lang="en-US" sz="2000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3) </a:t>
            </a:r>
            <a:r>
              <a:rPr lang="en-US" sz="2000" dirty="0" err="1">
                <a:solidFill>
                  <a:schemeClr val="tx2"/>
                </a:solidFill>
                <a:latin typeface="Calibri" pitchFamily="34" charset="0"/>
              </a:rPr>
              <a:t>I</a:t>
            </a:r>
            <a:r>
              <a:rPr lang="en-US" sz="2000" baseline="-25000" dirty="0" err="1">
                <a:solidFill>
                  <a:schemeClr val="tx2"/>
                </a:solidFill>
                <a:latin typeface="Calibri" pitchFamily="34" charset="0"/>
              </a:rPr>
              <a:t>b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 = V/(2R)	 	 4) </a:t>
            </a:r>
            <a:r>
              <a:rPr lang="en-US" sz="2000" dirty="0" err="1">
                <a:solidFill>
                  <a:schemeClr val="tx2"/>
                </a:solidFill>
                <a:latin typeface="Calibri" pitchFamily="34" charset="0"/>
              </a:rPr>
              <a:t>I</a:t>
            </a:r>
            <a:r>
              <a:rPr lang="en-US" sz="2000" baseline="-25000" dirty="0" err="1">
                <a:solidFill>
                  <a:schemeClr val="tx2"/>
                </a:solidFill>
                <a:latin typeface="Calibri" pitchFamily="34" charset="0"/>
              </a:rPr>
              <a:t>b</a:t>
            </a:r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 = V/R</a:t>
            </a:r>
          </a:p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825500" y="3378200"/>
            <a:ext cx="1219200" cy="457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304800" y="5816600"/>
            <a:ext cx="1219200" cy="457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7924800" y="2362200"/>
            <a:ext cx="1219200" cy="251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AutoShape 2" descr="Student Lo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044" y="107665"/>
            <a:ext cx="2683175" cy="2012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556" y="4994275"/>
            <a:ext cx="2484967" cy="186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0"/>
            <a:ext cx="6096000" cy="1143000"/>
          </a:xfrm>
        </p:spPr>
        <p:txBody>
          <a:bodyPr/>
          <a:lstStyle/>
          <a:p>
            <a:pPr eaLnBrk="1" hangingPunct="1"/>
            <a:r>
              <a:rPr lang="en-US" smtClean="0"/>
              <a:t>Practice!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533400" y="1371600"/>
            <a:ext cx="5845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Calculate current immediately after switch is closed: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533400" y="2743200"/>
            <a:ext cx="670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Calculate current after switch has been closed for 0.5 seconds: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33400" y="4038600"/>
            <a:ext cx="7135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Calculate current after switch has been closed for a long time: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33400" y="5257800"/>
            <a:ext cx="8339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Calculate charge on capacitor after switch has been closed for a long time:</a:t>
            </a:r>
          </a:p>
        </p:txBody>
      </p:sp>
      <p:grpSp>
        <p:nvGrpSpPr>
          <p:cNvPr id="11271" name="Group 36"/>
          <p:cNvGrpSpPr>
            <a:grpSpLocks/>
          </p:cNvGrpSpPr>
          <p:nvPr/>
        </p:nvGrpSpPr>
        <p:grpSpPr bwMode="auto">
          <a:xfrm>
            <a:off x="7046913" y="781050"/>
            <a:ext cx="2097087" cy="3333750"/>
            <a:chOff x="4439" y="492"/>
            <a:chExt cx="1321" cy="2100"/>
          </a:xfrm>
        </p:grpSpPr>
        <p:sp>
          <p:nvSpPr>
            <p:cNvPr id="11274" name="Line 8"/>
            <p:cNvSpPr>
              <a:spLocks noChangeShapeType="1"/>
            </p:cNvSpPr>
            <p:nvPr/>
          </p:nvSpPr>
          <p:spPr bwMode="auto">
            <a:xfrm>
              <a:off x="4599" y="720"/>
              <a:ext cx="0" cy="12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5" name="Line 9"/>
            <p:cNvSpPr>
              <a:spLocks noChangeShapeType="1"/>
            </p:cNvSpPr>
            <p:nvPr/>
          </p:nvSpPr>
          <p:spPr bwMode="auto">
            <a:xfrm>
              <a:off x="4599" y="720"/>
              <a:ext cx="10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Line 10"/>
            <p:cNvSpPr>
              <a:spLocks noChangeShapeType="1"/>
            </p:cNvSpPr>
            <p:nvPr/>
          </p:nvSpPr>
          <p:spPr bwMode="auto">
            <a:xfrm>
              <a:off x="5607" y="720"/>
              <a:ext cx="0" cy="12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Line 11"/>
            <p:cNvSpPr>
              <a:spLocks noChangeShapeType="1"/>
            </p:cNvSpPr>
            <p:nvPr/>
          </p:nvSpPr>
          <p:spPr bwMode="auto">
            <a:xfrm>
              <a:off x="4599" y="2016"/>
              <a:ext cx="10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78" name="Group 12"/>
            <p:cNvGrpSpPr>
              <a:grpSpLocks/>
            </p:cNvGrpSpPr>
            <p:nvPr/>
          </p:nvGrpSpPr>
          <p:grpSpPr bwMode="auto">
            <a:xfrm>
              <a:off x="4439" y="1345"/>
              <a:ext cx="320" cy="86"/>
              <a:chOff x="1060" y="360"/>
              <a:chExt cx="284" cy="76"/>
            </a:xfrm>
          </p:grpSpPr>
          <p:sp>
            <p:nvSpPr>
              <p:cNvPr id="11296" name="Rectangle 13"/>
              <p:cNvSpPr>
                <a:spLocks noChangeArrowheads="1"/>
              </p:cNvSpPr>
              <p:nvPr/>
            </p:nvSpPr>
            <p:spPr bwMode="auto">
              <a:xfrm>
                <a:off x="1060" y="364"/>
                <a:ext cx="284" cy="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1297" name="Line 14"/>
              <p:cNvSpPr>
                <a:spLocks noChangeShapeType="1"/>
              </p:cNvSpPr>
              <p:nvPr/>
            </p:nvSpPr>
            <p:spPr bwMode="auto">
              <a:xfrm>
                <a:off x="1080" y="3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8" name="Line 15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9" name="Line 16"/>
              <p:cNvSpPr>
                <a:spLocks noChangeShapeType="1"/>
              </p:cNvSpPr>
              <p:nvPr/>
            </p:nvSpPr>
            <p:spPr bwMode="auto">
              <a:xfrm>
                <a:off x="1080" y="40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0" name="Line 17"/>
              <p:cNvSpPr>
                <a:spLocks noChangeShapeType="1"/>
              </p:cNvSpPr>
              <p:nvPr/>
            </p:nvSpPr>
            <p:spPr bwMode="auto">
              <a:xfrm>
                <a:off x="1152" y="43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79" name="Group 18"/>
            <p:cNvGrpSpPr>
              <a:grpSpLocks/>
            </p:cNvGrpSpPr>
            <p:nvPr/>
          </p:nvGrpSpPr>
          <p:grpSpPr bwMode="auto">
            <a:xfrm>
              <a:off x="5463" y="1296"/>
              <a:ext cx="297" cy="60"/>
              <a:chOff x="2280" y="572"/>
              <a:chExt cx="264" cy="54"/>
            </a:xfrm>
          </p:grpSpPr>
          <p:sp>
            <p:nvSpPr>
              <p:cNvPr id="11293" name="Rectangle 19"/>
              <p:cNvSpPr>
                <a:spLocks noChangeArrowheads="1"/>
              </p:cNvSpPr>
              <p:nvPr/>
            </p:nvSpPr>
            <p:spPr bwMode="auto">
              <a:xfrm>
                <a:off x="2280" y="572"/>
                <a:ext cx="264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1294" name="Line 20"/>
              <p:cNvSpPr>
                <a:spLocks noChangeShapeType="1"/>
              </p:cNvSpPr>
              <p:nvPr/>
            </p:nvSpPr>
            <p:spPr bwMode="auto">
              <a:xfrm>
                <a:off x="2296" y="57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5" name="Line 21"/>
              <p:cNvSpPr>
                <a:spLocks noChangeShapeType="1"/>
              </p:cNvSpPr>
              <p:nvPr/>
            </p:nvSpPr>
            <p:spPr bwMode="auto">
              <a:xfrm>
                <a:off x="2296" y="626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80" name="Group 22"/>
            <p:cNvGrpSpPr>
              <a:grpSpLocks/>
            </p:cNvGrpSpPr>
            <p:nvPr/>
          </p:nvGrpSpPr>
          <p:grpSpPr bwMode="auto">
            <a:xfrm rot="10800000" flipH="1">
              <a:off x="4935" y="672"/>
              <a:ext cx="374" cy="115"/>
              <a:chOff x="1536" y="336"/>
              <a:chExt cx="332" cy="102"/>
            </a:xfrm>
          </p:grpSpPr>
          <p:sp>
            <p:nvSpPr>
              <p:cNvPr id="11291" name="Rectangle 23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1292" name="Freeform 24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81" name="Group 25"/>
            <p:cNvGrpSpPr>
              <a:grpSpLocks/>
            </p:cNvGrpSpPr>
            <p:nvPr/>
          </p:nvGrpSpPr>
          <p:grpSpPr bwMode="auto">
            <a:xfrm rot="-5400000">
              <a:off x="5079" y="1758"/>
              <a:ext cx="286" cy="286"/>
              <a:chOff x="2928" y="960"/>
              <a:chExt cx="254" cy="254"/>
            </a:xfrm>
          </p:grpSpPr>
          <p:sp>
            <p:nvSpPr>
              <p:cNvPr id="11287" name="Rectangle 26"/>
              <p:cNvSpPr>
                <a:spLocks noChangeArrowheads="1"/>
              </p:cNvSpPr>
              <p:nvPr/>
            </p:nvSpPr>
            <p:spPr bwMode="auto">
              <a:xfrm>
                <a:off x="2928" y="960"/>
                <a:ext cx="254" cy="2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1288" name="Oval 27"/>
              <p:cNvSpPr>
                <a:spLocks noChangeArrowheads="1"/>
              </p:cNvSpPr>
              <p:nvPr/>
            </p:nvSpPr>
            <p:spPr bwMode="auto">
              <a:xfrm>
                <a:off x="2928" y="1152"/>
                <a:ext cx="62" cy="62"/>
              </a:xfrm>
              <a:prstGeom prst="ellipse">
                <a:avLst/>
              </a:prstGeom>
              <a:solidFill>
                <a:srgbClr val="000066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1289" name="Oval 28"/>
              <p:cNvSpPr>
                <a:spLocks noChangeArrowheads="1"/>
              </p:cNvSpPr>
              <p:nvPr/>
            </p:nvSpPr>
            <p:spPr bwMode="auto">
              <a:xfrm>
                <a:off x="2928" y="960"/>
                <a:ext cx="62" cy="62"/>
              </a:xfrm>
              <a:prstGeom prst="ellipse">
                <a:avLst/>
              </a:prstGeom>
              <a:solidFill>
                <a:srgbClr val="000066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1290" name="Line 29"/>
              <p:cNvSpPr>
                <a:spLocks noChangeShapeType="1"/>
              </p:cNvSpPr>
              <p:nvPr/>
            </p:nvSpPr>
            <p:spPr bwMode="auto">
              <a:xfrm>
                <a:off x="2980" y="1012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82" name="Text Box 30"/>
            <p:cNvSpPr txBox="1">
              <a:spLocks noChangeArrowheads="1"/>
            </p:cNvSpPr>
            <p:nvPr/>
          </p:nvSpPr>
          <p:spPr bwMode="auto">
            <a:xfrm>
              <a:off x="5001" y="492"/>
              <a:ext cx="215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2833" tIns="51417" rIns="102833" bIns="51417">
              <a:spAutoFit/>
            </a:bodyPr>
            <a:lstStyle/>
            <a:p>
              <a:pPr defTabSz="1028700"/>
              <a:r>
                <a:rPr lang="en-US" sz="1600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11283" name="Text Box 31"/>
            <p:cNvSpPr txBox="1">
              <a:spLocks noChangeArrowheads="1"/>
            </p:cNvSpPr>
            <p:nvPr/>
          </p:nvSpPr>
          <p:spPr bwMode="auto">
            <a:xfrm>
              <a:off x="5271" y="1200"/>
              <a:ext cx="215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2833" tIns="51417" rIns="102833" bIns="51417">
              <a:spAutoFit/>
            </a:bodyPr>
            <a:lstStyle/>
            <a:p>
              <a:pPr defTabSz="1028700"/>
              <a:r>
                <a:rPr lang="en-US" sz="160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1284" name="Text Box 32"/>
            <p:cNvSpPr txBox="1">
              <a:spLocks noChangeArrowheads="1"/>
            </p:cNvSpPr>
            <p:nvPr/>
          </p:nvSpPr>
          <p:spPr bwMode="auto">
            <a:xfrm>
              <a:off x="4745" y="1282"/>
              <a:ext cx="182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2833" tIns="51417" rIns="102833" bIns="51417">
              <a:spAutoFit/>
            </a:bodyPr>
            <a:lstStyle/>
            <a:p>
              <a:pPr defTabSz="1028700"/>
              <a:r>
                <a:rPr lang="en-US" sz="1600">
                  <a:latin typeface="Script"/>
                </a:rPr>
                <a:t>E</a:t>
              </a:r>
            </a:p>
          </p:txBody>
        </p:sp>
        <p:sp>
          <p:nvSpPr>
            <p:cNvPr id="11285" name="Text Box 33"/>
            <p:cNvSpPr txBox="1">
              <a:spLocks noChangeArrowheads="1"/>
            </p:cNvSpPr>
            <p:nvPr/>
          </p:nvSpPr>
          <p:spPr bwMode="auto">
            <a:xfrm>
              <a:off x="4935" y="1728"/>
              <a:ext cx="245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2833" tIns="51417" rIns="102833" bIns="51417">
              <a:spAutoFit/>
            </a:bodyPr>
            <a:lstStyle/>
            <a:p>
              <a:pPr defTabSz="1028700"/>
              <a:r>
                <a:rPr lang="en-US" sz="1600">
                  <a:latin typeface="Times New Roman" pitchFamily="18" charset="0"/>
                </a:rPr>
                <a:t>S</a:t>
              </a:r>
              <a:r>
                <a:rPr lang="en-US" sz="1600" baseline="-25000">
                  <a:latin typeface="Times New Roman" pitchFamily="18" charset="0"/>
                </a:rPr>
                <a:t>1</a:t>
              </a:r>
              <a:endParaRPr lang="en-US" sz="1600">
                <a:latin typeface="Times New Roman" pitchFamily="18" charset="0"/>
              </a:endParaRPr>
            </a:p>
          </p:txBody>
        </p:sp>
        <p:sp>
          <p:nvSpPr>
            <p:cNvPr id="11286" name="Rectangle 34"/>
            <p:cNvSpPr>
              <a:spLocks noChangeArrowheads="1"/>
            </p:cNvSpPr>
            <p:nvPr/>
          </p:nvSpPr>
          <p:spPr bwMode="auto">
            <a:xfrm>
              <a:off x="4695" y="2112"/>
              <a:ext cx="816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>
                  <a:latin typeface="Times New Roman" pitchFamily="18" charset="0"/>
                  <a:cs typeface="Times New Roman" pitchFamily="18" charset="0"/>
                </a:rPr>
                <a:t>R=10</a:t>
              </a:r>
              <a:r>
                <a:rPr lang="en-US" sz="1400">
                  <a:latin typeface="Symbol" pitchFamily="18" charset="2"/>
                  <a:cs typeface="Times New Roman" pitchFamily="18" charset="0"/>
                </a:rPr>
                <a:t>W</a:t>
              </a:r>
            </a:p>
            <a:p>
              <a:pPr algn="ctr"/>
              <a:r>
                <a:rPr lang="en-US" sz="1400">
                  <a:latin typeface="Times New Roman" pitchFamily="18" charset="0"/>
                  <a:cs typeface="Times New Roman" pitchFamily="18" charset="0"/>
                </a:rPr>
                <a:t>C=30 mF</a:t>
              </a:r>
            </a:p>
            <a:p>
              <a:pPr algn="ctr"/>
              <a:r>
                <a:rPr lang="en-US" sz="1600">
                  <a:latin typeface="Script"/>
                </a:rPr>
                <a:t>E</a:t>
              </a:r>
              <a:r>
                <a:rPr lang="en-US" sz="1400">
                  <a:latin typeface="Times New Roman" pitchFamily="18" charset="0"/>
                  <a:cs typeface="Times New Roman" pitchFamily="18" charset="0"/>
                </a:rPr>
                <a:t> =20 Volts</a:t>
              </a:r>
              <a:r>
                <a:rPr lang="en-US" sz="900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11272" name="WordArt 37"/>
          <p:cNvSpPr>
            <a:spLocks noChangeArrowheads="1" noChangeShapeType="1"/>
          </p:cNvSpPr>
          <p:nvPr/>
        </p:nvSpPr>
        <p:spPr bwMode="auto">
          <a:xfrm>
            <a:off x="228600" y="1524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  <p:sp>
        <p:nvSpPr>
          <p:cNvPr id="11273" name="Text Box 47"/>
          <p:cNvSpPr txBox="1">
            <a:spLocks noChangeArrowheads="1"/>
          </p:cNvSpPr>
          <p:nvPr/>
        </p:nvSpPr>
        <p:spPr bwMode="auto">
          <a:xfrm>
            <a:off x="8686800" y="202565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70C0"/>
                </a:solidFill>
                <a:latin typeface="Calibri" pitchFamily="34" charset="0"/>
              </a:rPr>
              <a:t>-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0"/>
            <a:ext cx="3200400" cy="1143000"/>
          </a:xfrm>
        </p:spPr>
        <p:txBody>
          <a:bodyPr/>
          <a:lstStyle/>
          <a:p>
            <a:pPr eaLnBrk="1" hangingPunct="1"/>
            <a:r>
              <a:rPr lang="en-US" smtClean="0"/>
              <a:t>Practice</a:t>
            </a:r>
          </a:p>
        </p:txBody>
      </p:sp>
      <p:sp>
        <p:nvSpPr>
          <p:cNvPr id="1032" name="Text Box 3"/>
          <p:cNvSpPr txBox="1">
            <a:spLocks noChangeArrowheads="1"/>
          </p:cNvSpPr>
          <p:nvPr/>
        </p:nvSpPr>
        <p:spPr bwMode="auto">
          <a:xfrm>
            <a:off x="533400" y="1371600"/>
            <a:ext cx="5845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Calculate current immediately after switch is closed:</a:t>
            </a:r>
          </a:p>
        </p:txBody>
      </p:sp>
      <p:sp>
        <p:nvSpPr>
          <p:cNvPr id="1033" name="Text Box 4"/>
          <p:cNvSpPr txBox="1">
            <a:spLocks noChangeArrowheads="1"/>
          </p:cNvSpPr>
          <p:nvPr/>
        </p:nvSpPr>
        <p:spPr bwMode="auto">
          <a:xfrm>
            <a:off x="533400" y="2743200"/>
            <a:ext cx="670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Calculate current after switch has been closed for 0.5 seconds:</a:t>
            </a:r>
          </a:p>
        </p:txBody>
      </p:sp>
      <p:sp>
        <p:nvSpPr>
          <p:cNvPr id="1034" name="Text Box 5"/>
          <p:cNvSpPr txBox="1">
            <a:spLocks noChangeArrowheads="1"/>
          </p:cNvSpPr>
          <p:nvPr/>
        </p:nvSpPr>
        <p:spPr bwMode="auto">
          <a:xfrm>
            <a:off x="533400" y="4038600"/>
            <a:ext cx="7135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Calculate current after switch has been closed for a long time:</a:t>
            </a:r>
          </a:p>
        </p:txBody>
      </p:sp>
      <p:sp>
        <p:nvSpPr>
          <p:cNvPr id="1035" name="Text Box 6"/>
          <p:cNvSpPr txBox="1">
            <a:spLocks noChangeArrowheads="1"/>
          </p:cNvSpPr>
          <p:nvPr/>
        </p:nvSpPr>
        <p:spPr bwMode="auto">
          <a:xfrm>
            <a:off x="609600" y="5029200"/>
            <a:ext cx="8339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Calculate charge on capacitor after switch has been closed for a long time:</a:t>
            </a:r>
          </a:p>
        </p:txBody>
      </p:sp>
      <p:grpSp>
        <p:nvGrpSpPr>
          <p:cNvPr id="1036" name="Group 7"/>
          <p:cNvGrpSpPr>
            <a:grpSpLocks/>
          </p:cNvGrpSpPr>
          <p:nvPr/>
        </p:nvGrpSpPr>
        <p:grpSpPr bwMode="auto">
          <a:xfrm>
            <a:off x="7046913" y="781050"/>
            <a:ext cx="2097087" cy="3333750"/>
            <a:chOff x="4439" y="492"/>
            <a:chExt cx="1321" cy="2100"/>
          </a:xfrm>
        </p:grpSpPr>
        <p:sp>
          <p:nvSpPr>
            <p:cNvPr id="1058" name="Line 8"/>
            <p:cNvSpPr>
              <a:spLocks noChangeShapeType="1"/>
            </p:cNvSpPr>
            <p:nvPr/>
          </p:nvSpPr>
          <p:spPr bwMode="auto">
            <a:xfrm>
              <a:off x="4599" y="720"/>
              <a:ext cx="0" cy="12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Line 9"/>
            <p:cNvSpPr>
              <a:spLocks noChangeShapeType="1"/>
            </p:cNvSpPr>
            <p:nvPr/>
          </p:nvSpPr>
          <p:spPr bwMode="auto">
            <a:xfrm>
              <a:off x="4599" y="720"/>
              <a:ext cx="10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0" name="Line 10"/>
            <p:cNvSpPr>
              <a:spLocks noChangeShapeType="1"/>
            </p:cNvSpPr>
            <p:nvPr/>
          </p:nvSpPr>
          <p:spPr bwMode="auto">
            <a:xfrm>
              <a:off x="5607" y="720"/>
              <a:ext cx="0" cy="12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1" name="Line 11"/>
            <p:cNvSpPr>
              <a:spLocks noChangeShapeType="1"/>
            </p:cNvSpPr>
            <p:nvPr/>
          </p:nvSpPr>
          <p:spPr bwMode="auto">
            <a:xfrm>
              <a:off x="4599" y="2016"/>
              <a:ext cx="10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2" name="Group 12"/>
            <p:cNvGrpSpPr>
              <a:grpSpLocks/>
            </p:cNvGrpSpPr>
            <p:nvPr/>
          </p:nvGrpSpPr>
          <p:grpSpPr bwMode="auto">
            <a:xfrm>
              <a:off x="4439" y="1345"/>
              <a:ext cx="320" cy="86"/>
              <a:chOff x="1060" y="360"/>
              <a:chExt cx="284" cy="76"/>
            </a:xfrm>
          </p:grpSpPr>
          <p:sp>
            <p:nvSpPr>
              <p:cNvPr id="1080" name="Rectangle 13"/>
              <p:cNvSpPr>
                <a:spLocks noChangeArrowheads="1"/>
              </p:cNvSpPr>
              <p:nvPr/>
            </p:nvSpPr>
            <p:spPr bwMode="auto">
              <a:xfrm>
                <a:off x="1060" y="364"/>
                <a:ext cx="284" cy="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081" name="Line 14"/>
              <p:cNvSpPr>
                <a:spLocks noChangeShapeType="1"/>
              </p:cNvSpPr>
              <p:nvPr/>
            </p:nvSpPr>
            <p:spPr bwMode="auto">
              <a:xfrm>
                <a:off x="1080" y="36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Line 15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Line 16"/>
              <p:cNvSpPr>
                <a:spLocks noChangeShapeType="1"/>
              </p:cNvSpPr>
              <p:nvPr/>
            </p:nvSpPr>
            <p:spPr bwMode="auto">
              <a:xfrm>
                <a:off x="1080" y="40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Line 17"/>
              <p:cNvSpPr>
                <a:spLocks noChangeShapeType="1"/>
              </p:cNvSpPr>
              <p:nvPr/>
            </p:nvSpPr>
            <p:spPr bwMode="auto">
              <a:xfrm>
                <a:off x="1152" y="432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63" name="Group 18"/>
            <p:cNvGrpSpPr>
              <a:grpSpLocks/>
            </p:cNvGrpSpPr>
            <p:nvPr/>
          </p:nvGrpSpPr>
          <p:grpSpPr bwMode="auto">
            <a:xfrm>
              <a:off x="5463" y="1296"/>
              <a:ext cx="297" cy="60"/>
              <a:chOff x="2280" y="572"/>
              <a:chExt cx="264" cy="54"/>
            </a:xfrm>
          </p:grpSpPr>
          <p:sp>
            <p:nvSpPr>
              <p:cNvPr id="1077" name="Rectangle 19"/>
              <p:cNvSpPr>
                <a:spLocks noChangeArrowheads="1"/>
              </p:cNvSpPr>
              <p:nvPr/>
            </p:nvSpPr>
            <p:spPr bwMode="auto">
              <a:xfrm>
                <a:off x="2280" y="572"/>
                <a:ext cx="264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078" name="Line 20"/>
              <p:cNvSpPr>
                <a:spLocks noChangeShapeType="1"/>
              </p:cNvSpPr>
              <p:nvPr/>
            </p:nvSpPr>
            <p:spPr bwMode="auto">
              <a:xfrm>
                <a:off x="2296" y="57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Line 21"/>
              <p:cNvSpPr>
                <a:spLocks noChangeShapeType="1"/>
              </p:cNvSpPr>
              <p:nvPr/>
            </p:nvSpPr>
            <p:spPr bwMode="auto">
              <a:xfrm>
                <a:off x="2296" y="626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64" name="Group 22"/>
            <p:cNvGrpSpPr>
              <a:grpSpLocks/>
            </p:cNvGrpSpPr>
            <p:nvPr/>
          </p:nvGrpSpPr>
          <p:grpSpPr bwMode="auto">
            <a:xfrm rot="10800000" flipH="1">
              <a:off x="4935" y="672"/>
              <a:ext cx="374" cy="115"/>
              <a:chOff x="1536" y="336"/>
              <a:chExt cx="332" cy="102"/>
            </a:xfrm>
          </p:grpSpPr>
          <p:sp>
            <p:nvSpPr>
              <p:cNvPr id="1075" name="Rectangle 23"/>
              <p:cNvSpPr>
                <a:spLocks noChangeArrowheads="1"/>
              </p:cNvSpPr>
              <p:nvPr/>
            </p:nvSpPr>
            <p:spPr bwMode="auto">
              <a:xfrm>
                <a:off x="1540" y="336"/>
                <a:ext cx="326" cy="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076" name="Freeform 24"/>
              <p:cNvSpPr>
                <a:spLocks/>
              </p:cNvSpPr>
              <p:nvPr/>
            </p:nvSpPr>
            <p:spPr bwMode="auto">
              <a:xfrm>
                <a:off x="1536" y="340"/>
                <a:ext cx="332" cy="96"/>
              </a:xfrm>
              <a:custGeom>
                <a:avLst/>
                <a:gdLst>
                  <a:gd name="T0" fmla="*/ 0 w 332"/>
                  <a:gd name="T1" fmla="*/ 48 h 96"/>
                  <a:gd name="T2" fmla="*/ 27 w 332"/>
                  <a:gd name="T3" fmla="*/ 96 h 96"/>
                  <a:gd name="T4" fmla="*/ 82 w 332"/>
                  <a:gd name="T5" fmla="*/ 0 h 96"/>
                  <a:gd name="T6" fmla="*/ 137 w 332"/>
                  <a:gd name="T7" fmla="*/ 96 h 96"/>
                  <a:gd name="T8" fmla="*/ 193 w 332"/>
                  <a:gd name="T9" fmla="*/ 0 h 96"/>
                  <a:gd name="T10" fmla="*/ 249 w 332"/>
                  <a:gd name="T11" fmla="*/ 96 h 96"/>
                  <a:gd name="T12" fmla="*/ 304 w 332"/>
                  <a:gd name="T13" fmla="*/ 0 h 96"/>
                  <a:gd name="T14" fmla="*/ 332 w 332"/>
                  <a:gd name="T15" fmla="*/ 48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2"/>
                  <a:gd name="T25" fmla="*/ 0 h 96"/>
                  <a:gd name="T26" fmla="*/ 332 w 332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2" h="96">
                    <a:moveTo>
                      <a:pt x="0" y="48"/>
                    </a:moveTo>
                    <a:lnTo>
                      <a:pt x="27" y="96"/>
                    </a:lnTo>
                    <a:lnTo>
                      <a:pt x="82" y="0"/>
                    </a:lnTo>
                    <a:lnTo>
                      <a:pt x="137" y="96"/>
                    </a:lnTo>
                    <a:lnTo>
                      <a:pt x="193" y="0"/>
                    </a:lnTo>
                    <a:lnTo>
                      <a:pt x="249" y="96"/>
                    </a:lnTo>
                    <a:lnTo>
                      <a:pt x="304" y="0"/>
                    </a:lnTo>
                    <a:lnTo>
                      <a:pt x="332" y="48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65" name="Group 25"/>
            <p:cNvGrpSpPr>
              <a:grpSpLocks/>
            </p:cNvGrpSpPr>
            <p:nvPr/>
          </p:nvGrpSpPr>
          <p:grpSpPr bwMode="auto">
            <a:xfrm rot="-5400000">
              <a:off x="5079" y="1758"/>
              <a:ext cx="286" cy="286"/>
              <a:chOff x="2928" y="960"/>
              <a:chExt cx="254" cy="254"/>
            </a:xfrm>
          </p:grpSpPr>
          <p:sp>
            <p:nvSpPr>
              <p:cNvPr id="1071" name="Rectangle 26"/>
              <p:cNvSpPr>
                <a:spLocks noChangeArrowheads="1"/>
              </p:cNvSpPr>
              <p:nvPr/>
            </p:nvSpPr>
            <p:spPr bwMode="auto">
              <a:xfrm>
                <a:off x="2928" y="960"/>
                <a:ext cx="254" cy="2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072" name="Oval 27"/>
              <p:cNvSpPr>
                <a:spLocks noChangeArrowheads="1"/>
              </p:cNvSpPr>
              <p:nvPr/>
            </p:nvSpPr>
            <p:spPr bwMode="auto">
              <a:xfrm>
                <a:off x="2928" y="1152"/>
                <a:ext cx="62" cy="62"/>
              </a:xfrm>
              <a:prstGeom prst="ellipse">
                <a:avLst/>
              </a:prstGeom>
              <a:solidFill>
                <a:srgbClr val="000066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073" name="Oval 28"/>
              <p:cNvSpPr>
                <a:spLocks noChangeArrowheads="1"/>
              </p:cNvSpPr>
              <p:nvPr/>
            </p:nvSpPr>
            <p:spPr bwMode="auto">
              <a:xfrm>
                <a:off x="2928" y="960"/>
                <a:ext cx="62" cy="62"/>
              </a:xfrm>
              <a:prstGeom prst="ellipse">
                <a:avLst/>
              </a:prstGeom>
              <a:solidFill>
                <a:srgbClr val="000066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074" name="Line 29"/>
              <p:cNvSpPr>
                <a:spLocks noChangeShapeType="1"/>
              </p:cNvSpPr>
              <p:nvPr/>
            </p:nvSpPr>
            <p:spPr bwMode="auto">
              <a:xfrm>
                <a:off x="2980" y="1012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66" name="Text Box 30"/>
            <p:cNvSpPr txBox="1">
              <a:spLocks noChangeArrowheads="1"/>
            </p:cNvSpPr>
            <p:nvPr/>
          </p:nvSpPr>
          <p:spPr bwMode="auto">
            <a:xfrm>
              <a:off x="5001" y="492"/>
              <a:ext cx="215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2833" tIns="51417" rIns="102833" bIns="51417">
              <a:spAutoFit/>
            </a:bodyPr>
            <a:lstStyle/>
            <a:p>
              <a:pPr defTabSz="1028700"/>
              <a:r>
                <a:rPr lang="en-US" sz="1600"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1067" name="Text Box 31"/>
            <p:cNvSpPr txBox="1">
              <a:spLocks noChangeArrowheads="1"/>
            </p:cNvSpPr>
            <p:nvPr/>
          </p:nvSpPr>
          <p:spPr bwMode="auto">
            <a:xfrm>
              <a:off x="5271" y="1200"/>
              <a:ext cx="215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2833" tIns="51417" rIns="102833" bIns="51417">
              <a:spAutoFit/>
            </a:bodyPr>
            <a:lstStyle/>
            <a:p>
              <a:pPr defTabSz="1028700"/>
              <a:r>
                <a:rPr lang="en-US" sz="160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068" name="Text Box 32"/>
            <p:cNvSpPr txBox="1">
              <a:spLocks noChangeArrowheads="1"/>
            </p:cNvSpPr>
            <p:nvPr/>
          </p:nvSpPr>
          <p:spPr bwMode="auto">
            <a:xfrm>
              <a:off x="4745" y="1282"/>
              <a:ext cx="182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2833" tIns="51417" rIns="102833" bIns="51417">
              <a:spAutoFit/>
            </a:bodyPr>
            <a:lstStyle/>
            <a:p>
              <a:pPr defTabSz="1028700"/>
              <a:r>
                <a:rPr lang="en-US" sz="1600">
                  <a:latin typeface="Script"/>
                </a:rPr>
                <a:t>E</a:t>
              </a:r>
            </a:p>
          </p:txBody>
        </p:sp>
        <p:sp>
          <p:nvSpPr>
            <p:cNvPr id="1069" name="Text Box 33"/>
            <p:cNvSpPr txBox="1">
              <a:spLocks noChangeArrowheads="1"/>
            </p:cNvSpPr>
            <p:nvPr/>
          </p:nvSpPr>
          <p:spPr bwMode="auto">
            <a:xfrm>
              <a:off x="4935" y="1728"/>
              <a:ext cx="245" cy="2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02833" tIns="51417" rIns="102833" bIns="51417">
              <a:spAutoFit/>
            </a:bodyPr>
            <a:lstStyle/>
            <a:p>
              <a:pPr defTabSz="1028700"/>
              <a:r>
                <a:rPr lang="en-US" sz="1600">
                  <a:latin typeface="Times New Roman" pitchFamily="18" charset="0"/>
                </a:rPr>
                <a:t>S</a:t>
              </a:r>
              <a:r>
                <a:rPr lang="en-US" sz="1600" baseline="-25000">
                  <a:latin typeface="Times New Roman" pitchFamily="18" charset="0"/>
                </a:rPr>
                <a:t>1</a:t>
              </a:r>
              <a:endParaRPr lang="en-US" sz="1600">
                <a:latin typeface="Times New Roman" pitchFamily="18" charset="0"/>
              </a:endParaRPr>
            </a:p>
          </p:txBody>
        </p:sp>
        <p:sp>
          <p:nvSpPr>
            <p:cNvPr id="1070" name="Rectangle 34"/>
            <p:cNvSpPr>
              <a:spLocks noChangeArrowheads="1"/>
            </p:cNvSpPr>
            <p:nvPr/>
          </p:nvSpPr>
          <p:spPr bwMode="auto">
            <a:xfrm>
              <a:off x="4695" y="2112"/>
              <a:ext cx="816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>
                  <a:latin typeface="Times New Roman" pitchFamily="18" charset="0"/>
                  <a:cs typeface="Times New Roman" pitchFamily="18" charset="0"/>
                </a:rPr>
                <a:t>R=10</a:t>
              </a:r>
              <a:r>
                <a:rPr lang="en-US" sz="1400">
                  <a:latin typeface="Symbol" pitchFamily="18" charset="2"/>
                  <a:cs typeface="Times New Roman" pitchFamily="18" charset="0"/>
                </a:rPr>
                <a:t>W</a:t>
              </a:r>
            </a:p>
            <a:p>
              <a:pPr algn="ctr"/>
              <a:r>
                <a:rPr lang="en-US" sz="1400">
                  <a:latin typeface="Times New Roman" pitchFamily="18" charset="0"/>
                  <a:cs typeface="Times New Roman" pitchFamily="18" charset="0"/>
                </a:rPr>
                <a:t>C=30 mF</a:t>
              </a:r>
            </a:p>
            <a:p>
              <a:pPr algn="ctr"/>
              <a:r>
                <a:rPr lang="en-US" sz="1600">
                  <a:latin typeface="Script"/>
                </a:rPr>
                <a:t>E</a:t>
              </a:r>
              <a:r>
                <a:rPr lang="en-US" sz="1400">
                  <a:latin typeface="Times New Roman" pitchFamily="18" charset="0"/>
                  <a:cs typeface="Times New Roman" pitchFamily="18" charset="0"/>
                </a:rPr>
                <a:t> =20 Volts</a:t>
              </a:r>
              <a:r>
                <a:rPr lang="en-US" sz="900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1037" name="WordArt 36"/>
          <p:cNvSpPr>
            <a:spLocks noChangeArrowheads="1" noChangeShapeType="1"/>
          </p:cNvSpPr>
          <p:nvPr/>
        </p:nvSpPr>
        <p:spPr bwMode="auto">
          <a:xfrm>
            <a:off x="228600" y="1524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  <p:sp>
        <p:nvSpPr>
          <p:cNvPr id="160805" name="Text Box 37"/>
          <p:cNvSpPr txBox="1">
            <a:spLocks noChangeArrowheads="1"/>
          </p:cNvSpPr>
          <p:nvPr/>
        </p:nvSpPr>
        <p:spPr bwMode="auto">
          <a:xfrm>
            <a:off x="1676400" y="1676400"/>
            <a:ext cx="426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00000"/>
                </a:solidFill>
                <a:latin typeface="Symbol" pitchFamily="18" charset="2"/>
              </a:rPr>
              <a:t>e</a:t>
            </a:r>
            <a:r>
              <a:rPr lang="en-US">
                <a:solidFill>
                  <a:srgbClr val="FF00FF"/>
                </a:solidFill>
                <a:latin typeface="Calibri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Calibri" pitchFamily="34" charset="0"/>
              </a:rPr>
              <a:t>- I</a:t>
            </a:r>
            <a:r>
              <a:rPr lang="en-US" baseline="-2500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US">
                <a:solidFill>
                  <a:srgbClr val="C00000"/>
                </a:solidFill>
                <a:latin typeface="Calibri" pitchFamily="34" charset="0"/>
              </a:rPr>
              <a:t>R - q</a:t>
            </a:r>
            <a:r>
              <a:rPr lang="en-US" baseline="-2500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US">
                <a:solidFill>
                  <a:srgbClr val="C00000"/>
                </a:solidFill>
                <a:latin typeface="Calibri" pitchFamily="34" charset="0"/>
              </a:rPr>
              <a:t>/C = 0</a:t>
            </a:r>
          </a:p>
        </p:txBody>
      </p:sp>
      <p:grpSp>
        <p:nvGrpSpPr>
          <p:cNvPr id="1039" name="Group 38"/>
          <p:cNvGrpSpPr>
            <a:grpSpLocks/>
          </p:cNvGrpSpPr>
          <p:nvPr/>
        </p:nvGrpSpPr>
        <p:grpSpPr bwMode="auto">
          <a:xfrm>
            <a:off x="7010400" y="1447800"/>
            <a:ext cx="457200" cy="381000"/>
            <a:chOff x="4416" y="912"/>
            <a:chExt cx="288" cy="240"/>
          </a:xfrm>
        </p:grpSpPr>
        <p:sp>
          <p:nvSpPr>
            <p:cNvPr id="1056" name="Line 39"/>
            <p:cNvSpPr>
              <a:spLocks noChangeShapeType="1"/>
            </p:cNvSpPr>
            <p:nvPr/>
          </p:nvSpPr>
          <p:spPr bwMode="auto">
            <a:xfrm flipV="1">
              <a:off x="4601" y="1008"/>
              <a:ext cx="0" cy="144"/>
            </a:xfrm>
            <a:prstGeom prst="line">
              <a:avLst/>
            </a:prstGeom>
            <a:noFill/>
            <a:ln w="9525">
              <a:solidFill>
                <a:srgbClr val="C0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Text Box 40"/>
            <p:cNvSpPr txBox="1">
              <a:spLocks noChangeArrowheads="1"/>
            </p:cNvSpPr>
            <p:nvPr/>
          </p:nvSpPr>
          <p:spPr bwMode="auto">
            <a:xfrm>
              <a:off x="4416" y="912"/>
              <a:ext cx="28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C00000"/>
                  </a:solidFill>
                  <a:latin typeface="Times New Roman" pitchFamily="18" charset="0"/>
                </a:rPr>
                <a:t>I</a:t>
              </a:r>
            </a:p>
          </p:txBody>
        </p:sp>
      </p:grpSp>
      <p:sp>
        <p:nvSpPr>
          <p:cNvPr id="1040" name="Text Box 41"/>
          <p:cNvSpPr txBox="1">
            <a:spLocks noChangeArrowheads="1"/>
          </p:cNvSpPr>
          <p:nvPr/>
        </p:nvSpPr>
        <p:spPr bwMode="auto">
          <a:xfrm>
            <a:off x="6934200" y="187325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00000"/>
                </a:solidFill>
                <a:latin typeface="Calibri" pitchFamily="34" charset="0"/>
              </a:rPr>
              <a:t>+</a:t>
            </a:r>
          </a:p>
        </p:txBody>
      </p:sp>
      <p:sp>
        <p:nvSpPr>
          <p:cNvPr id="1041" name="Text Box 42"/>
          <p:cNvSpPr txBox="1">
            <a:spLocks noChangeArrowheads="1"/>
          </p:cNvSpPr>
          <p:nvPr/>
        </p:nvSpPr>
        <p:spPr bwMode="auto">
          <a:xfrm>
            <a:off x="7607300" y="879475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00000"/>
                </a:solidFill>
                <a:latin typeface="Calibri" pitchFamily="34" charset="0"/>
              </a:rPr>
              <a:t>+</a:t>
            </a:r>
          </a:p>
        </p:txBody>
      </p:sp>
      <p:sp>
        <p:nvSpPr>
          <p:cNvPr id="1042" name="Text Box 43"/>
          <p:cNvSpPr txBox="1">
            <a:spLocks noChangeArrowheads="1"/>
          </p:cNvSpPr>
          <p:nvPr/>
        </p:nvSpPr>
        <p:spPr bwMode="auto">
          <a:xfrm>
            <a:off x="8637588" y="179705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00000"/>
                </a:solidFill>
                <a:latin typeface="Calibri" pitchFamily="34" charset="0"/>
              </a:rPr>
              <a:t>+</a:t>
            </a:r>
          </a:p>
        </p:txBody>
      </p:sp>
      <p:sp>
        <p:nvSpPr>
          <p:cNvPr id="1043" name="Text Box 44"/>
          <p:cNvSpPr txBox="1">
            <a:spLocks noChangeArrowheads="1"/>
          </p:cNvSpPr>
          <p:nvPr/>
        </p:nvSpPr>
        <p:spPr bwMode="auto">
          <a:xfrm>
            <a:off x="7010400" y="213360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00000"/>
                </a:solidFill>
                <a:latin typeface="Calibri" pitchFamily="34" charset="0"/>
              </a:rPr>
              <a:t>-</a:t>
            </a:r>
          </a:p>
        </p:txBody>
      </p:sp>
      <p:sp>
        <p:nvSpPr>
          <p:cNvPr id="1044" name="Text Box 45"/>
          <p:cNvSpPr txBox="1">
            <a:spLocks noChangeArrowheads="1"/>
          </p:cNvSpPr>
          <p:nvPr/>
        </p:nvSpPr>
        <p:spPr bwMode="auto">
          <a:xfrm>
            <a:off x="8382000" y="88265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00000"/>
                </a:solidFill>
                <a:latin typeface="Calibri" pitchFamily="34" charset="0"/>
              </a:rPr>
              <a:t>-</a:t>
            </a:r>
          </a:p>
        </p:txBody>
      </p:sp>
      <p:sp>
        <p:nvSpPr>
          <p:cNvPr id="1045" name="Text Box 46"/>
          <p:cNvSpPr txBox="1">
            <a:spLocks noChangeArrowheads="1"/>
          </p:cNvSpPr>
          <p:nvPr/>
        </p:nvSpPr>
        <p:spPr bwMode="auto">
          <a:xfrm>
            <a:off x="8686800" y="202565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00000"/>
                </a:solidFill>
                <a:latin typeface="Calibri" pitchFamily="34" charset="0"/>
              </a:rPr>
              <a:t>-</a:t>
            </a:r>
          </a:p>
        </p:txBody>
      </p:sp>
      <p:sp>
        <p:nvSpPr>
          <p:cNvPr id="160816" name="Text Box 48"/>
          <p:cNvSpPr txBox="1">
            <a:spLocks noChangeArrowheads="1"/>
          </p:cNvSpPr>
          <p:nvPr/>
        </p:nvSpPr>
        <p:spPr bwMode="auto">
          <a:xfrm>
            <a:off x="1752600" y="2133600"/>
            <a:ext cx="426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00000"/>
                </a:solidFill>
                <a:latin typeface="Symbol" pitchFamily="18" charset="2"/>
              </a:rPr>
              <a:t>e</a:t>
            </a:r>
            <a:r>
              <a:rPr lang="en-US">
                <a:solidFill>
                  <a:srgbClr val="FF00FF"/>
                </a:solidFill>
                <a:latin typeface="Calibri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Calibri" pitchFamily="34" charset="0"/>
              </a:rPr>
              <a:t>- I</a:t>
            </a:r>
            <a:r>
              <a:rPr lang="en-US" baseline="-2500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US">
                <a:solidFill>
                  <a:srgbClr val="C00000"/>
                </a:solidFill>
                <a:latin typeface="Calibri" pitchFamily="34" charset="0"/>
              </a:rPr>
              <a:t>R - 0 = 0</a:t>
            </a:r>
          </a:p>
        </p:txBody>
      </p:sp>
      <p:sp>
        <p:nvSpPr>
          <p:cNvPr id="160817" name="Text Box 49"/>
          <p:cNvSpPr txBox="1">
            <a:spLocks noChangeArrowheads="1"/>
          </p:cNvSpPr>
          <p:nvPr/>
        </p:nvSpPr>
        <p:spPr bwMode="auto">
          <a:xfrm>
            <a:off x="1828800" y="25146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baseline="-2500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US">
                <a:solidFill>
                  <a:srgbClr val="C00000"/>
                </a:solidFill>
                <a:latin typeface="Calibri" pitchFamily="34" charset="0"/>
              </a:rPr>
              <a:t> = </a:t>
            </a:r>
            <a:r>
              <a:rPr lang="en-US">
                <a:solidFill>
                  <a:srgbClr val="C00000"/>
                </a:solidFill>
                <a:latin typeface="Calibri" pitchFamily="34" charset="0"/>
                <a:sym typeface="Math3"/>
              </a:rPr>
              <a:t> </a:t>
            </a:r>
            <a:r>
              <a:rPr lang="en-US">
                <a:solidFill>
                  <a:srgbClr val="C00000"/>
                </a:solidFill>
                <a:latin typeface="Symbol" pitchFamily="18" charset="2"/>
              </a:rPr>
              <a:t>e</a:t>
            </a:r>
            <a:r>
              <a:rPr lang="en-US">
                <a:solidFill>
                  <a:srgbClr val="C00000"/>
                </a:solidFill>
                <a:latin typeface="Calibri" pitchFamily="34" charset="0"/>
                <a:sym typeface="Math3"/>
              </a:rPr>
              <a:t> </a:t>
            </a:r>
            <a:r>
              <a:rPr lang="en-US">
                <a:solidFill>
                  <a:srgbClr val="C00000"/>
                </a:solidFill>
                <a:latin typeface="Calibri" pitchFamily="34" charset="0"/>
              </a:rPr>
              <a:t>/R</a:t>
            </a:r>
          </a:p>
        </p:txBody>
      </p:sp>
      <p:sp>
        <p:nvSpPr>
          <p:cNvPr id="160818" name="Text Box 50"/>
          <p:cNvSpPr txBox="1">
            <a:spLocks noChangeArrowheads="1"/>
          </p:cNvSpPr>
          <p:nvPr/>
        </p:nvSpPr>
        <p:spPr bwMode="auto">
          <a:xfrm>
            <a:off x="1066800" y="4419600"/>
            <a:ext cx="6553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00000"/>
                </a:solidFill>
                <a:latin typeface="Calibri" pitchFamily="34" charset="0"/>
              </a:rPr>
              <a:t>After a long time current through capacitor is zero!</a:t>
            </a:r>
          </a:p>
        </p:txBody>
      </p:sp>
      <p:sp>
        <p:nvSpPr>
          <p:cNvPr id="160819" name="Text Box 51"/>
          <p:cNvSpPr txBox="1">
            <a:spLocks noChangeArrowheads="1"/>
          </p:cNvSpPr>
          <p:nvPr/>
        </p:nvSpPr>
        <p:spPr bwMode="auto">
          <a:xfrm>
            <a:off x="1828800" y="55626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olidFill>
                  <a:srgbClr val="C00000"/>
                </a:solidFill>
                <a:latin typeface="Calibri" pitchFamily="34" charset="0"/>
                <a:sym typeface="Math3"/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</a:rPr>
              <a:t>e </a:t>
            </a:r>
            <a:r>
              <a:rPr lang="en-US" sz="2000" dirty="0" smtClean="0">
                <a:solidFill>
                  <a:srgbClr val="C00000"/>
                </a:solidFill>
                <a:latin typeface="Calibri" pitchFamily="34" charset="0"/>
              </a:rPr>
              <a:t>- IR </a:t>
            </a:r>
            <a:r>
              <a:rPr lang="en-US" sz="2000" dirty="0">
                <a:solidFill>
                  <a:srgbClr val="C00000"/>
                </a:solidFill>
                <a:latin typeface="Calibri" pitchFamily="34" charset="0"/>
              </a:rPr>
              <a:t>-</a:t>
            </a:r>
            <a:r>
              <a:rPr lang="en-US" sz="2000" dirty="0" smtClean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2000" dirty="0">
                <a:solidFill>
                  <a:srgbClr val="C00000"/>
                </a:solidFill>
                <a:latin typeface="Calibri" pitchFamily="34" charset="0"/>
              </a:rPr>
              <a:t>q</a:t>
            </a:r>
            <a:r>
              <a:rPr lang="en-US" sz="2000" baseline="-25000" dirty="0">
                <a:solidFill>
                  <a:srgbClr val="C00000"/>
                </a:solidFill>
                <a:latin typeface="Calibri" pitchFamily="34" charset="0"/>
                <a:sym typeface="Math1"/>
              </a:rPr>
              <a:t>∞</a:t>
            </a:r>
            <a:r>
              <a:rPr lang="en-US" sz="2000" dirty="0">
                <a:solidFill>
                  <a:srgbClr val="C00000"/>
                </a:solidFill>
                <a:latin typeface="Calibri" pitchFamily="34" charset="0"/>
              </a:rPr>
              <a:t>/C = 0</a:t>
            </a:r>
          </a:p>
        </p:txBody>
      </p:sp>
      <p:sp>
        <p:nvSpPr>
          <p:cNvPr id="160820" name="Text Box 52"/>
          <p:cNvSpPr txBox="1">
            <a:spLocks noChangeArrowheads="1"/>
          </p:cNvSpPr>
          <p:nvPr/>
        </p:nvSpPr>
        <p:spPr bwMode="auto">
          <a:xfrm>
            <a:off x="1905000" y="60198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olidFill>
                  <a:srgbClr val="C00000"/>
                </a:solidFill>
                <a:latin typeface="Calibri" pitchFamily="34" charset="0"/>
                <a:sym typeface="Math3"/>
              </a:rPr>
              <a:t> </a:t>
            </a:r>
            <a:r>
              <a:rPr lang="en-US" sz="2000" dirty="0">
                <a:solidFill>
                  <a:srgbClr val="C00000"/>
                </a:solidFill>
                <a:latin typeface="Symbol" pitchFamily="18" charset="2"/>
              </a:rPr>
              <a:t>e</a:t>
            </a:r>
            <a:r>
              <a:rPr lang="en-US" sz="2000" dirty="0">
                <a:solidFill>
                  <a:srgbClr val="C00000"/>
                </a:solidFill>
                <a:latin typeface="Calibri" pitchFamily="34" charset="0"/>
              </a:rPr>
              <a:t> + 0 </a:t>
            </a:r>
            <a:r>
              <a:rPr lang="en-US" sz="2000" dirty="0" smtClean="0">
                <a:solidFill>
                  <a:srgbClr val="C00000"/>
                </a:solidFill>
                <a:latin typeface="Calibri" pitchFamily="34" charset="0"/>
              </a:rPr>
              <a:t>- </a:t>
            </a:r>
            <a:r>
              <a:rPr lang="en-US" sz="2000" dirty="0">
                <a:solidFill>
                  <a:srgbClr val="C00000"/>
                </a:solidFill>
                <a:latin typeface="Calibri" pitchFamily="34" charset="0"/>
              </a:rPr>
              <a:t>q</a:t>
            </a:r>
            <a:r>
              <a:rPr lang="en-US" sz="2000" baseline="-25000" dirty="0">
                <a:solidFill>
                  <a:srgbClr val="C00000"/>
                </a:solidFill>
                <a:latin typeface="Calibri" pitchFamily="34" charset="0"/>
                <a:sym typeface="Math1"/>
              </a:rPr>
              <a:t>∞</a:t>
            </a:r>
            <a:r>
              <a:rPr lang="en-US" sz="2000" dirty="0">
                <a:solidFill>
                  <a:srgbClr val="C00000"/>
                </a:solidFill>
                <a:latin typeface="Calibri" pitchFamily="34" charset="0"/>
              </a:rPr>
              <a:t> /C = 0</a:t>
            </a:r>
          </a:p>
        </p:txBody>
      </p:sp>
      <p:sp>
        <p:nvSpPr>
          <p:cNvPr id="160821" name="Text Box 53"/>
          <p:cNvSpPr txBox="1">
            <a:spLocks noChangeArrowheads="1"/>
          </p:cNvSpPr>
          <p:nvPr/>
        </p:nvSpPr>
        <p:spPr bwMode="auto">
          <a:xfrm>
            <a:off x="1981200" y="64008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C00000"/>
                </a:solidFill>
                <a:latin typeface="Calibri" pitchFamily="34" charset="0"/>
              </a:rPr>
              <a:t>q</a:t>
            </a:r>
            <a:r>
              <a:rPr lang="en-US" sz="2000" baseline="-25000">
                <a:solidFill>
                  <a:srgbClr val="C00000"/>
                </a:solidFill>
                <a:latin typeface="Calibri" pitchFamily="34" charset="0"/>
                <a:sym typeface="Math1"/>
              </a:rPr>
              <a:t>∞</a:t>
            </a:r>
            <a:r>
              <a:rPr lang="en-US" sz="2000">
                <a:solidFill>
                  <a:srgbClr val="C00000"/>
                </a:solidFill>
                <a:latin typeface="Calibri" pitchFamily="34" charset="0"/>
              </a:rPr>
              <a:t> = </a:t>
            </a:r>
            <a:r>
              <a:rPr lang="en-US" sz="2000">
                <a:solidFill>
                  <a:srgbClr val="C00000"/>
                </a:solidFill>
                <a:latin typeface="Calibri" pitchFamily="34" charset="0"/>
                <a:sym typeface="Math3"/>
              </a:rPr>
              <a:t> </a:t>
            </a:r>
            <a:r>
              <a:rPr lang="en-US" sz="2000">
                <a:solidFill>
                  <a:srgbClr val="C00000"/>
                </a:solidFill>
                <a:latin typeface="Symbol" pitchFamily="18" charset="2"/>
              </a:rPr>
              <a:t>e</a:t>
            </a:r>
            <a:r>
              <a:rPr lang="en-US" sz="2000">
                <a:solidFill>
                  <a:srgbClr val="C00000"/>
                </a:solidFill>
                <a:latin typeface="Calibri" pitchFamily="34" charset="0"/>
              </a:rPr>
              <a:t>C</a:t>
            </a:r>
          </a:p>
        </p:txBody>
      </p:sp>
      <p:pic>
        <p:nvPicPr>
          <p:cNvPr id="160822" name="Object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3200400"/>
            <a:ext cx="1219200" cy="700088"/>
          </a:xfrm>
          <a:prstGeom prst="rect">
            <a:avLst/>
          </a:prstGeom>
          <a:noFill/>
        </p:spPr>
      </p:pic>
      <p:pic>
        <p:nvPicPr>
          <p:cNvPr id="160823" name="Object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76400" y="3124200"/>
            <a:ext cx="1141413" cy="855663"/>
          </a:xfrm>
          <a:prstGeom prst="rect">
            <a:avLst/>
          </a:prstGeom>
          <a:noFill/>
        </p:spPr>
      </p:pic>
      <p:pic>
        <p:nvPicPr>
          <p:cNvPr id="160824" name="Object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19400" y="3124200"/>
            <a:ext cx="1479550" cy="855663"/>
          </a:xfrm>
          <a:prstGeom prst="rect">
            <a:avLst/>
          </a:prstGeom>
          <a:noFill/>
        </p:spPr>
      </p:pic>
      <p:pic>
        <p:nvPicPr>
          <p:cNvPr id="160825" name="Object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300538" y="3124200"/>
            <a:ext cx="1479550" cy="855663"/>
          </a:xfrm>
          <a:prstGeom prst="rect">
            <a:avLst/>
          </a:prstGeom>
          <a:noFill/>
        </p:spPr>
      </p:pic>
      <p:pic>
        <p:nvPicPr>
          <p:cNvPr id="160826" name="Object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38850" y="3378200"/>
            <a:ext cx="1193800" cy="363538"/>
          </a:xfrm>
          <a:prstGeom prst="rect">
            <a:avLst/>
          </a:prstGeom>
          <a:noFill/>
        </p:spPr>
      </p:pic>
      <p:sp>
        <p:nvSpPr>
          <p:cNvPr id="1052" name="AutoShape 51"/>
          <p:cNvSpPr>
            <a:spLocks noChangeArrowheads="1"/>
          </p:cNvSpPr>
          <p:nvPr/>
        </p:nvSpPr>
        <p:spPr bwMode="auto">
          <a:xfrm>
            <a:off x="7772400" y="1447800"/>
            <a:ext cx="660400" cy="1295400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620000" y="2362200"/>
            <a:ext cx="304800" cy="457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54" name="Line 39"/>
          <p:cNvSpPr>
            <a:spLocks noChangeShapeType="1"/>
          </p:cNvSpPr>
          <p:nvPr/>
        </p:nvSpPr>
        <p:spPr bwMode="auto">
          <a:xfrm flipV="1">
            <a:off x="7772400" y="1752600"/>
            <a:ext cx="0" cy="228600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55" name="Line 39"/>
          <p:cNvSpPr>
            <a:spLocks noChangeShapeType="1"/>
          </p:cNvSpPr>
          <p:nvPr/>
        </p:nvSpPr>
        <p:spPr bwMode="auto">
          <a:xfrm>
            <a:off x="8443913" y="2286000"/>
            <a:ext cx="0" cy="228600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0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0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0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0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0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0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0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0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0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0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0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0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0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0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0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0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805" grpId="0"/>
      <p:bldP spid="160816" grpId="0"/>
      <p:bldP spid="160817" grpId="0"/>
      <p:bldP spid="160818" grpId="0"/>
      <p:bldP spid="160819" grpId="0"/>
      <p:bldP spid="160820" grpId="0"/>
      <p:bldP spid="1608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6"/>
            <a:ext cx="8229600" cy="1325563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/>
              <a:t>Both switches are closed. What is the final charge on the capacitor after the switches have been closed a long time?</a:t>
            </a:r>
            <a:endParaRPr lang="en-US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41764839"/>
              </p:ext>
            </p:extLst>
          </p:nvPr>
        </p:nvGraphicFramePr>
        <p:xfrm>
          <a:off x="6386182" y="3429000"/>
          <a:ext cx="2652888" cy="2984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6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6182" y="3429000"/>
                        <a:ext cx="2652888" cy="29844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105"/>
          <p:cNvGrpSpPr/>
          <p:nvPr/>
        </p:nvGrpSpPr>
        <p:grpSpPr>
          <a:xfrm>
            <a:off x="2971800" y="1594512"/>
            <a:ext cx="3371850" cy="2814485"/>
            <a:chOff x="2971800" y="1594512"/>
            <a:chExt cx="3371850" cy="2814485"/>
          </a:xfrm>
        </p:grpSpPr>
        <p:grpSp>
          <p:nvGrpSpPr>
            <p:cNvPr id="6" name="Group 46"/>
            <p:cNvGrpSpPr/>
            <p:nvPr/>
          </p:nvGrpSpPr>
          <p:grpSpPr>
            <a:xfrm>
              <a:off x="2971800" y="1886460"/>
              <a:ext cx="3371850" cy="2522537"/>
              <a:chOff x="5813715" y="2320635"/>
              <a:chExt cx="3371850" cy="2522537"/>
            </a:xfrm>
          </p:grpSpPr>
          <p:grpSp>
            <p:nvGrpSpPr>
              <p:cNvPr id="7" name="Group 77"/>
              <p:cNvGrpSpPr/>
              <p:nvPr/>
            </p:nvGrpSpPr>
            <p:grpSpPr>
              <a:xfrm>
                <a:off x="8153402" y="2570424"/>
                <a:ext cx="735626" cy="1448724"/>
                <a:chOff x="8153402" y="2570424"/>
                <a:chExt cx="735626" cy="1448724"/>
              </a:xfrm>
            </p:grpSpPr>
            <p:grpSp>
              <p:nvGrpSpPr>
                <p:cNvPr id="8" name="Group 33"/>
                <p:cNvGrpSpPr>
                  <a:grpSpLocks/>
                </p:cNvGrpSpPr>
                <p:nvPr/>
              </p:nvGrpSpPr>
              <p:grpSpPr bwMode="auto">
                <a:xfrm rot="16200000" flipH="1">
                  <a:off x="8074133" y="3204253"/>
                  <a:ext cx="894164" cy="735626"/>
                  <a:chOff x="1366" y="336"/>
                  <a:chExt cx="500" cy="411"/>
                </a:xfrm>
              </p:grpSpPr>
              <p:sp>
                <p:nvSpPr>
                  <p:cNvPr id="94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1540" y="336"/>
                    <a:ext cx="326" cy="10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" name="Freeform 35"/>
                  <p:cNvSpPr>
                    <a:spLocks/>
                  </p:cNvSpPr>
                  <p:nvPr/>
                </p:nvSpPr>
                <p:spPr bwMode="auto">
                  <a:xfrm>
                    <a:off x="1366" y="651"/>
                    <a:ext cx="332" cy="96"/>
                  </a:xfrm>
                  <a:custGeom>
                    <a:avLst/>
                    <a:gdLst/>
                    <a:ahLst/>
                    <a:cxnLst>
                      <a:cxn ang="0">
                        <a:pos x="0" y="48"/>
                      </a:cxn>
                      <a:cxn ang="0">
                        <a:pos x="27" y="96"/>
                      </a:cxn>
                      <a:cxn ang="0">
                        <a:pos x="82" y="0"/>
                      </a:cxn>
                      <a:cxn ang="0">
                        <a:pos x="137" y="96"/>
                      </a:cxn>
                      <a:cxn ang="0">
                        <a:pos x="193" y="0"/>
                      </a:cxn>
                      <a:cxn ang="0">
                        <a:pos x="249" y="96"/>
                      </a:cxn>
                      <a:cxn ang="0">
                        <a:pos x="304" y="0"/>
                      </a:cxn>
                      <a:cxn ang="0">
                        <a:pos x="332" y="48"/>
                      </a:cxn>
                    </a:cxnLst>
                    <a:rect l="0" t="0" r="r" b="b"/>
                    <a:pathLst>
                      <a:path w="332" h="96">
                        <a:moveTo>
                          <a:pt x="0" y="48"/>
                        </a:moveTo>
                        <a:lnTo>
                          <a:pt x="27" y="96"/>
                        </a:lnTo>
                        <a:lnTo>
                          <a:pt x="82" y="0"/>
                        </a:lnTo>
                        <a:lnTo>
                          <a:pt x="137" y="96"/>
                        </a:lnTo>
                        <a:lnTo>
                          <a:pt x="193" y="0"/>
                        </a:lnTo>
                        <a:lnTo>
                          <a:pt x="249" y="96"/>
                        </a:lnTo>
                        <a:lnTo>
                          <a:pt x="304" y="0"/>
                        </a:lnTo>
                        <a:lnTo>
                          <a:pt x="332" y="48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2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8813071" y="2722824"/>
                  <a:ext cx="0" cy="3048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 type="triangle" w="med" len="med"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8508271" y="2570424"/>
                  <a:ext cx="368300" cy="34607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102833" tIns="51417" rIns="102833" bIns="51417">
                  <a:spAutoFit/>
                </a:bodyPr>
                <a:lstStyle/>
                <a:p>
                  <a:pPr defTabSz="1028700"/>
                  <a:r>
                    <a:rPr lang="en-US" sz="1600" dirty="0">
                      <a:latin typeface="Times New Roman" pitchFamily="18" charset="0"/>
                    </a:rPr>
                    <a:t>I</a:t>
                  </a:r>
                  <a:r>
                    <a:rPr lang="en-US" sz="1600" baseline="-25000" dirty="0">
                      <a:latin typeface="Times New Roman" pitchFamily="18" charset="0"/>
                    </a:rPr>
                    <a:t>R</a:t>
                  </a:r>
                  <a:endParaRPr lang="en-US" sz="1600" dirty="0"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9" name="Group 76"/>
              <p:cNvGrpSpPr/>
              <p:nvPr/>
            </p:nvGrpSpPr>
            <p:grpSpPr>
              <a:xfrm>
                <a:off x="5813715" y="2320635"/>
                <a:ext cx="3371850" cy="2522537"/>
                <a:chOff x="5794375" y="2338388"/>
                <a:chExt cx="3371850" cy="2522537"/>
              </a:xfrm>
            </p:grpSpPr>
            <p:grpSp>
              <p:nvGrpSpPr>
                <p:cNvPr id="10" name="Group 37"/>
                <p:cNvGrpSpPr>
                  <a:grpSpLocks/>
                </p:cNvGrpSpPr>
                <p:nvPr/>
              </p:nvGrpSpPr>
              <p:grpSpPr bwMode="auto">
                <a:xfrm rot="16200000">
                  <a:off x="8039100" y="4067175"/>
                  <a:ext cx="454025" cy="454025"/>
                  <a:chOff x="2928" y="960"/>
                  <a:chExt cx="254" cy="254"/>
                </a:xfrm>
              </p:grpSpPr>
              <p:sp>
                <p:nvSpPr>
                  <p:cNvPr id="87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960"/>
                    <a:ext cx="254" cy="2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8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152"/>
                    <a:ext cx="62" cy="62"/>
                  </a:xfrm>
                  <a:prstGeom prst="ellipse">
                    <a:avLst/>
                  </a:prstGeom>
                  <a:solidFill>
                    <a:srgbClr val="000066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960"/>
                    <a:ext cx="62" cy="62"/>
                  </a:xfrm>
                  <a:prstGeom prst="ellipse">
                    <a:avLst/>
                  </a:prstGeom>
                  <a:solidFill>
                    <a:srgbClr val="000066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0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2980" y="1012"/>
                    <a:ext cx="144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75"/>
                <p:cNvGrpSpPr/>
                <p:nvPr/>
              </p:nvGrpSpPr>
              <p:grpSpPr>
                <a:xfrm>
                  <a:off x="5794375" y="2338388"/>
                  <a:ext cx="3371850" cy="2522537"/>
                  <a:chOff x="5794375" y="2338388"/>
                  <a:chExt cx="3371850" cy="2522537"/>
                </a:xfrm>
              </p:grpSpPr>
              <p:sp>
                <p:nvSpPr>
                  <p:cNvPr id="52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062913" y="4514850"/>
                    <a:ext cx="388937" cy="346075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102833" tIns="51417" rIns="102833" bIns="51417">
                    <a:spAutoFit/>
                  </a:bodyPr>
                  <a:lstStyle/>
                  <a:p>
                    <a:pPr defTabSz="1028700"/>
                    <a:r>
                      <a:rPr lang="en-US" sz="1600">
                        <a:latin typeface="Times New Roman" pitchFamily="18" charset="0"/>
                      </a:rPr>
                      <a:t>S</a:t>
                    </a:r>
                    <a:r>
                      <a:rPr lang="en-US" sz="1600" baseline="-25000">
                        <a:latin typeface="Times New Roman" pitchFamily="18" charset="0"/>
                      </a:rPr>
                      <a:t>2</a:t>
                    </a:r>
                    <a:endParaRPr lang="en-US" sz="16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53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886575" y="4476750"/>
                    <a:ext cx="388938" cy="346075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102833" tIns="51417" rIns="102833" bIns="51417">
                    <a:spAutoFit/>
                  </a:bodyPr>
                  <a:lstStyle/>
                  <a:p>
                    <a:pPr defTabSz="1028700"/>
                    <a:r>
                      <a:rPr lang="en-US" sz="1600" dirty="0">
                        <a:latin typeface="Times New Roman" pitchFamily="18" charset="0"/>
                      </a:rPr>
                      <a:t>S</a:t>
                    </a:r>
                    <a:r>
                      <a:rPr lang="en-US" sz="1600" baseline="-25000" dirty="0">
                        <a:latin typeface="Times New Roman" pitchFamily="18" charset="0"/>
                      </a:rPr>
                      <a:t>1</a:t>
                    </a:r>
                    <a:endParaRPr lang="en-US" sz="1600" dirty="0">
                      <a:latin typeface="Times New Roman" pitchFamily="18" charset="0"/>
                    </a:endParaRPr>
                  </a:p>
                </p:txBody>
              </p:sp>
              <p:grpSp>
                <p:nvGrpSpPr>
                  <p:cNvPr id="12" name="Group 74"/>
                  <p:cNvGrpSpPr/>
                  <p:nvPr/>
                </p:nvGrpSpPr>
                <p:grpSpPr>
                  <a:xfrm>
                    <a:off x="5794375" y="2338388"/>
                    <a:ext cx="3371850" cy="2181225"/>
                    <a:chOff x="5794375" y="2338388"/>
                    <a:chExt cx="3371850" cy="2181225"/>
                  </a:xfrm>
                </p:grpSpPr>
                <p:grpSp>
                  <p:nvGrpSpPr>
                    <p:cNvPr id="13" name="Group 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800975" y="2571754"/>
                      <a:ext cx="762000" cy="1676402"/>
                      <a:chOff x="4914" y="1620"/>
                      <a:chExt cx="480" cy="1056"/>
                    </a:xfrm>
                  </p:grpSpPr>
                  <p:sp>
                    <p:nvSpPr>
                      <p:cNvPr id="82" name="AutoShape 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978" y="1623"/>
                        <a:ext cx="416" cy="1008"/>
                      </a:xfrm>
                      <a:prstGeom prst="roundRect">
                        <a:avLst>
                          <a:gd name="adj" fmla="val 16667"/>
                        </a:avLst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3" name="Rectangle 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914" y="2388"/>
                        <a:ext cx="192" cy="288"/>
                      </a:xfrm>
                      <a:prstGeom prst="rect">
                        <a:avLst/>
                      </a:prstGeom>
                      <a:solidFill>
                        <a:schemeClr val="bg1">
                          <a:lumMod val="75000"/>
                        </a:schemeClr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4" name="Line 53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4978" y="1956"/>
                        <a:ext cx="0" cy="19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round/>
                        <a:headEnd/>
                        <a:tailEnd type="triangl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5" name="Line 54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 flipV="1">
                        <a:off x="5170" y="1556"/>
                        <a:ext cx="0" cy="12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round/>
                        <a:headEnd/>
                        <a:tailEnd type="triangl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6" name="Line 55"/>
                      <p:cNvSpPr>
                        <a:spLocks noChangeShapeType="1"/>
                      </p:cNvSpPr>
                      <p:nvPr/>
                    </p:nvSpPr>
                    <p:spPr bwMode="auto">
                      <a:xfrm rot="10800000" flipV="1">
                        <a:off x="5394" y="2004"/>
                        <a:ext cx="0" cy="19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round/>
                        <a:headEnd/>
                        <a:tailEnd type="triangl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" name="Group 73"/>
                    <p:cNvGrpSpPr/>
                    <p:nvPr/>
                  </p:nvGrpSpPr>
                  <p:grpSpPr>
                    <a:xfrm>
                      <a:off x="5794375" y="2338388"/>
                      <a:ext cx="3371850" cy="2181225"/>
                      <a:chOff x="5794375" y="2338388"/>
                      <a:chExt cx="3371850" cy="2181225"/>
                    </a:xfrm>
                  </p:grpSpPr>
                  <p:sp>
                    <p:nvSpPr>
                      <p:cNvPr id="57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 rot="16200000">
                        <a:off x="7034213" y="4268787"/>
                        <a:ext cx="25400" cy="288925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15" name="Group 72"/>
                      <p:cNvGrpSpPr/>
                      <p:nvPr/>
                    </p:nvGrpSpPr>
                    <p:grpSpPr>
                      <a:xfrm>
                        <a:off x="5794375" y="2338388"/>
                        <a:ext cx="3371850" cy="2138362"/>
                        <a:chOff x="5794375" y="2338388"/>
                        <a:chExt cx="3371850" cy="2138362"/>
                      </a:xfrm>
                    </p:grpSpPr>
                    <p:sp>
                      <p:nvSpPr>
                        <p:cNvPr id="61" name="Line 1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048375" y="4476750"/>
                          <a:ext cx="2743200" cy="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2" name="Line 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048375" y="2419350"/>
                          <a:ext cx="0" cy="205740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3" name="Line 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048375" y="2419350"/>
                          <a:ext cx="2743200" cy="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4" name="Line 1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648575" y="2419350"/>
                          <a:ext cx="0" cy="205740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5" name="Line 1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791575" y="2419350"/>
                          <a:ext cx="0" cy="205740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16" name="Group 1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5794375" y="3411538"/>
                          <a:ext cx="508000" cy="136525"/>
                          <a:chOff x="1060" y="360"/>
                          <a:chExt cx="284" cy="76"/>
                        </a:xfrm>
                      </p:grpSpPr>
                      <p:sp>
                        <p:nvSpPr>
                          <p:cNvPr id="77" name="Rectangle 1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060" y="364"/>
                            <a:ext cx="284" cy="7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78" name="Line 15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080" y="360"/>
                            <a:ext cx="240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79" name="Line 16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152" y="384"/>
                            <a:ext cx="96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80" name="Line 17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080" y="408"/>
                            <a:ext cx="240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81" name="Line 18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152" y="432"/>
                            <a:ext cx="96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17" name="Group 23"/>
                        <p:cNvGrpSpPr>
                          <a:grpSpLocks/>
                        </p:cNvGrpSpPr>
                        <p:nvPr/>
                      </p:nvGrpSpPr>
                      <p:grpSpPr bwMode="auto">
                        <a:xfrm rot="10800000" flipH="1">
                          <a:off x="6581775" y="2338388"/>
                          <a:ext cx="593725" cy="182562"/>
                          <a:chOff x="1536" y="336"/>
                          <a:chExt cx="332" cy="102"/>
                        </a:xfrm>
                      </p:grpSpPr>
                      <p:sp>
                        <p:nvSpPr>
                          <p:cNvPr id="75" name="Rectangle 2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540" y="336"/>
                            <a:ext cx="326" cy="10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76" name="Freeform 2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1536" y="340"/>
                            <a:ext cx="332" cy="96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48"/>
                              </a:cxn>
                              <a:cxn ang="0">
                                <a:pos x="27" y="96"/>
                              </a:cxn>
                              <a:cxn ang="0">
                                <a:pos x="82" y="0"/>
                              </a:cxn>
                              <a:cxn ang="0">
                                <a:pos x="137" y="96"/>
                              </a:cxn>
                              <a:cxn ang="0">
                                <a:pos x="193" y="0"/>
                              </a:cxn>
                              <a:cxn ang="0">
                                <a:pos x="249" y="96"/>
                              </a:cxn>
                              <a:cxn ang="0">
                                <a:pos x="304" y="0"/>
                              </a:cxn>
                              <a:cxn ang="0">
                                <a:pos x="332" y="48"/>
                              </a:cxn>
                            </a:cxnLst>
                            <a:rect l="0" t="0" r="r" b="b"/>
                            <a:pathLst>
                              <a:path w="332" h="96">
                                <a:moveTo>
                                  <a:pt x="0" y="48"/>
                                </a:moveTo>
                                <a:lnTo>
                                  <a:pt x="27" y="96"/>
                                </a:lnTo>
                                <a:lnTo>
                                  <a:pt x="82" y="0"/>
                                </a:lnTo>
                                <a:lnTo>
                                  <a:pt x="137" y="96"/>
                                </a:lnTo>
                                <a:lnTo>
                                  <a:pt x="193" y="0"/>
                                </a:lnTo>
                                <a:lnTo>
                                  <a:pt x="249" y="96"/>
                                </a:lnTo>
                                <a:lnTo>
                                  <a:pt x="304" y="0"/>
                                </a:lnTo>
                                <a:lnTo>
                                  <a:pt x="332" y="48"/>
                                </a:lnTo>
                              </a:path>
                            </a:pathLst>
                          </a:custGeom>
                          <a:noFill/>
                          <a:ln w="19050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18" name="Group 71"/>
                        <p:cNvGrpSpPr/>
                        <p:nvPr/>
                      </p:nvGrpSpPr>
                      <p:grpSpPr>
                        <a:xfrm>
                          <a:off x="7378700" y="3016250"/>
                          <a:ext cx="369888" cy="681038"/>
                          <a:chOff x="7378700" y="3016250"/>
                          <a:chExt cx="369888" cy="681038"/>
                        </a:xfrm>
                      </p:grpSpPr>
                      <p:sp>
                        <p:nvSpPr>
                          <p:cNvPr id="73" name="Text Box 59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378700" y="3016250"/>
                            <a:ext cx="320675" cy="36671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>
                              <a:spcBef>
                                <a:spcPct val="50000"/>
                              </a:spcBef>
                            </a:pPr>
                            <a:r>
                              <a:rPr lang="en-US" sz="1800" dirty="0"/>
                              <a:t>+</a:t>
                            </a:r>
                          </a:p>
                        </p:txBody>
                      </p:sp>
                      <p:sp>
                        <p:nvSpPr>
                          <p:cNvPr id="74" name="Text Box 61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427913" y="3330575"/>
                            <a:ext cx="320675" cy="36671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>
                              <a:spcBef>
                                <a:spcPct val="50000"/>
                              </a:spcBef>
                            </a:pPr>
                            <a:r>
                              <a:rPr lang="en-US" sz="1800"/>
                              <a:t>-</a:t>
                            </a:r>
                          </a:p>
                        </p:txBody>
                      </p:sp>
                    </p:grpSp>
                    <p:grpSp>
                      <p:nvGrpSpPr>
                        <p:cNvPr id="19" name="Group 70"/>
                        <p:cNvGrpSpPr/>
                        <p:nvPr/>
                      </p:nvGrpSpPr>
                      <p:grpSpPr>
                        <a:xfrm>
                          <a:off x="8756650" y="2924175"/>
                          <a:ext cx="409575" cy="1036638"/>
                          <a:chOff x="8756650" y="2924175"/>
                          <a:chExt cx="409575" cy="1036638"/>
                        </a:xfrm>
                      </p:grpSpPr>
                      <p:sp>
                        <p:nvSpPr>
                          <p:cNvPr id="70" name="Text Box 36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8824913" y="3429000"/>
                            <a:ext cx="341312" cy="346075"/>
                          </a:xfrm>
                          <a:prstGeom prst="rect">
                            <a:avLst/>
                          </a:prstGeom>
                          <a:noFill/>
                          <a:ln w="12700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 wrap="none" lIns="102833" tIns="51417" rIns="102833" bIns="51417">
                            <a:spAutoFit/>
                          </a:bodyPr>
                          <a:lstStyle/>
                          <a:p>
                            <a:pPr defTabSz="1028700"/>
                            <a:r>
                              <a:rPr lang="en-US" sz="1600">
                                <a:latin typeface="Times New Roman" pitchFamily="18" charset="0"/>
                              </a:rPr>
                              <a:t>R</a:t>
                            </a:r>
                          </a:p>
                        </p:txBody>
                      </p:sp>
                      <p:sp>
                        <p:nvSpPr>
                          <p:cNvPr id="71" name="Text Box 67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8756650" y="2924175"/>
                            <a:ext cx="320675" cy="36671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>
                              <a:spcBef>
                                <a:spcPct val="50000"/>
                              </a:spcBef>
                            </a:pPr>
                            <a:r>
                              <a:rPr lang="en-US" sz="1800" dirty="0"/>
                              <a:t>+</a:t>
                            </a:r>
                          </a:p>
                        </p:txBody>
                      </p:sp>
                      <p:sp>
                        <p:nvSpPr>
                          <p:cNvPr id="72" name="Text Box 68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8769350" y="3594100"/>
                            <a:ext cx="320675" cy="36671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>
                              <a:spcBef>
                                <a:spcPct val="50000"/>
                              </a:spcBef>
                            </a:pPr>
                            <a:r>
                              <a:rPr lang="en-US" sz="1800"/>
                              <a:t>-</a:t>
                            </a:r>
                          </a:p>
                        </p:txBody>
                      </p:sp>
                    </p:grpSp>
                  </p:grpSp>
                  <p:sp>
                    <p:nvSpPr>
                      <p:cNvPr id="59" name="Oval 27"/>
                      <p:cNvSpPr>
                        <a:spLocks noChangeArrowheads="1"/>
                      </p:cNvSpPr>
                      <p:nvPr/>
                    </p:nvSpPr>
                    <p:spPr bwMode="auto">
                      <a:xfrm rot="16200000">
                        <a:off x="7151688" y="4408488"/>
                        <a:ext cx="111125" cy="111125"/>
                      </a:xfrm>
                      <a:prstGeom prst="ellipse">
                        <a:avLst/>
                      </a:prstGeom>
                      <a:solidFill>
                        <a:srgbClr val="000066"/>
                      </a:solidFill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0" name="Oval 28"/>
                      <p:cNvSpPr>
                        <a:spLocks noChangeArrowheads="1"/>
                      </p:cNvSpPr>
                      <p:nvPr/>
                    </p:nvSpPr>
                    <p:spPr bwMode="auto">
                      <a:xfrm rot="16200000">
                        <a:off x="6808788" y="4408488"/>
                        <a:ext cx="111125" cy="111125"/>
                      </a:xfrm>
                      <a:prstGeom prst="ellipse">
                        <a:avLst/>
                      </a:prstGeom>
                      <a:solidFill>
                        <a:srgbClr val="000066"/>
                      </a:solidFill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</p:grpSp>
        </p:grpSp>
        <p:grpSp>
          <p:nvGrpSpPr>
            <p:cNvPr id="20" name="Group 95"/>
            <p:cNvGrpSpPr/>
            <p:nvPr/>
          </p:nvGrpSpPr>
          <p:grpSpPr>
            <a:xfrm>
              <a:off x="3517712" y="1594512"/>
              <a:ext cx="1538288" cy="1470025"/>
              <a:chOff x="6353175" y="2057400"/>
              <a:chExt cx="1538288" cy="1470025"/>
            </a:xfrm>
          </p:grpSpPr>
          <p:grpSp>
            <p:nvGrpSpPr>
              <p:cNvPr id="21" name="Group 19"/>
              <p:cNvGrpSpPr>
                <a:grpSpLocks/>
              </p:cNvGrpSpPr>
              <p:nvPr/>
            </p:nvGrpSpPr>
            <p:grpSpPr bwMode="auto">
              <a:xfrm>
                <a:off x="7419975" y="3333750"/>
                <a:ext cx="471488" cy="95250"/>
                <a:chOff x="2280" y="572"/>
                <a:chExt cx="264" cy="54"/>
              </a:xfrm>
            </p:grpSpPr>
            <p:sp>
              <p:nvSpPr>
                <p:cNvPr id="103" name="Rectangle 20"/>
                <p:cNvSpPr>
                  <a:spLocks noChangeArrowheads="1"/>
                </p:cNvSpPr>
                <p:nvPr/>
              </p:nvSpPr>
              <p:spPr bwMode="auto">
                <a:xfrm>
                  <a:off x="2280" y="572"/>
                  <a:ext cx="264" cy="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" name="Line 21"/>
                <p:cNvSpPr>
                  <a:spLocks noChangeShapeType="1"/>
                </p:cNvSpPr>
                <p:nvPr/>
              </p:nvSpPr>
              <p:spPr bwMode="auto">
                <a:xfrm>
                  <a:off x="2296" y="57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" name="Line 22"/>
                <p:cNvSpPr>
                  <a:spLocks noChangeShapeType="1"/>
                </p:cNvSpPr>
                <p:nvPr/>
              </p:nvSpPr>
              <p:spPr bwMode="auto">
                <a:xfrm>
                  <a:off x="2296" y="626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8" name="Text Box 31"/>
              <p:cNvSpPr txBox="1">
                <a:spLocks noChangeArrowheads="1"/>
              </p:cNvSpPr>
              <p:nvPr/>
            </p:nvSpPr>
            <p:spPr bwMode="auto">
              <a:xfrm>
                <a:off x="7115175" y="3181350"/>
                <a:ext cx="341313" cy="34607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102833" tIns="51417" rIns="102833" bIns="51417">
                <a:spAutoFit/>
              </a:bodyPr>
              <a:lstStyle/>
              <a:p>
                <a:pPr defTabSz="1028700"/>
                <a:r>
                  <a:rPr lang="en-US" sz="1600">
                    <a:latin typeface="Times New Roman" pitchFamily="18" charset="0"/>
                  </a:rPr>
                  <a:t>C</a:t>
                </a:r>
              </a:p>
            </p:txBody>
          </p:sp>
          <p:grpSp>
            <p:nvGrpSpPr>
              <p:cNvPr id="22" name="Group 67"/>
              <p:cNvGrpSpPr/>
              <p:nvPr/>
            </p:nvGrpSpPr>
            <p:grpSpPr>
              <a:xfrm>
                <a:off x="6353175" y="2057400"/>
                <a:ext cx="1082675" cy="423863"/>
                <a:chOff x="6353175" y="2057400"/>
                <a:chExt cx="1082675" cy="423863"/>
              </a:xfrm>
            </p:grpSpPr>
            <p:sp>
              <p:nvSpPr>
                <p:cNvPr id="10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6686550" y="2057400"/>
                  <a:ext cx="442913" cy="34607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102833" tIns="51417" rIns="102833" bIns="51417">
                  <a:spAutoFit/>
                </a:bodyPr>
                <a:lstStyle/>
                <a:p>
                  <a:pPr defTabSz="1028700"/>
                  <a:r>
                    <a:rPr lang="en-US" sz="1600" dirty="0">
                      <a:latin typeface="Times New Roman" pitchFamily="18" charset="0"/>
                    </a:rPr>
                    <a:t>2R</a:t>
                  </a:r>
                </a:p>
              </p:txBody>
            </p:sp>
            <p:sp>
              <p:nvSpPr>
                <p:cNvPr id="101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6353175" y="2114550"/>
                  <a:ext cx="320675" cy="3667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800" dirty="0"/>
                    <a:t>+</a:t>
                  </a:r>
                </a:p>
              </p:txBody>
            </p:sp>
            <p:sp>
              <p:nvSpPr>
                <p:cNvPr id="102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7115175" y="2114550"/>
                  <a:ext cx="320675" cy="3667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800"/>
                    <a:t>-</a:t>
                  </a:r>
                </a:p>
              </p:txBody>
            </p:sp>
          </p:grpSp>
        </p:grpSp>
      </p:grpSp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752600"/>
            <a:ext cx="4114800" cy="2895600"/>
          </a:xfrm>
        </p:spPr>
        <p:txBody>
          <a:bodyPr>
            <a:noAutofit/>
          </a:bodyPr>
          <a:lstStyle/>
          <a:p>
            <a:pPr marL="457200" indent="-457200">
              <a:spcAft>
                <a:spcPts val="0"/>
              </a:spcAft>
              <a:buNone/>
            </a:pPr>
            <a:r>
              <a:rPr lang="en-US" dirty="0" smtClean="0">
                <a:solidFill>
                  <a:schemeClr val="tx2"/>
                </a:solidFill>
              </a:rPr>
              <a:t>1.  Q = 0</a:t>
            </a:r>
          </a:p>
          <a:p>
            <a:pPr marL="457200" indent="-457200">
              <a:spcAft>
                <a:spcPts val="0"/>
              </a:spcAft>
              <a:buNone/>
            </a:pPr>
            <a:r>
              <a:rPr lang="en-US" dirty="0" smtClean="0">
                <a:solidFill>
                  <a:schemeClr val="tx2"/>
                </a:solidFill>
              </a:rPr>
              <a:t>2. Q = C </a:t>
            </a:r>
            <a:r>
              <a:rPr lang="en-US" dirty="0" smtClean="0">
                <a:latin typeface="Symbol" pitchFamily="18" charset="2"/>
              </a:rPr>
              <a:t>e</a:t>
            </a:r>
            <a:r>
              <a:rPr lang="en-US" dirty="0" smtClean="0">
                <a:solidFill>
                  <a:schemeClr val="tx2"/>
                </a:solidFill>
              </a:rPr>
              <a:t> /3	</a:t>
            </a:r>
          </a:p>
          <a:p>
            <a:pPr marL="457200" indent="-457200">
              <a:spcAft>
                <a:spcPts val="0"/>
              </a:spcAft>
              <a:buNone/>
            </a:pPr>
            <a:r>
              <a:rPr lang="en-US" dirty="0" smtClean="0">
                <a:solidFill>
                  <a:schemeClr val="tx2"/>
                </a:solidFill>
              </a:rPr>
              <a:t>3. Q  = C </a:t>
            </a:r>
            <a:r>
              <a:rPr lang="en-US" dirty="0" smtClean="0">
                <a:latin typeface="Symbol" pitchFamily="18" charset="2"/>
              </a:rPr>
              <a:t>e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/2	</a:t>
            </a:r>
          </a:p>
          <a:p>
            <a:pPr marL="457200" indent="-457200">
              <a:spcAft>
                <a:spcPts val="0"/>
              </a:spcAft>
              <a:buNone/>
            </a:pPr>
            <a:r>
              <a:rPr lang="en-US" dirty="0" smtClean="0">
                <a:solidFill>
                  <a:schemeClr val="tx2"/>
                </a:solidFill>
              </a:rPr>
              <a:t>4. Q = C </a:t>
            </a:r>
            <a:r>
              <a:rPr lang="en-US" dirty="0" smtClean="0">
                <a:latin typeface="Symbol" pitchFamily="18" charset="2"/>
              </a:rPr>
              <a:t>e</a:t>
            </a:r>
            <a:endParaRPr lang="en-US" dirty="0">
              <a:latin typeface="Symbol" pitchFamily="18" charset="2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6"/>
            <a:ext cx="8229600" cy="1325563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/>
              <a:t>Both switches are closed. What is the final charge on the capacitor after the switches have been closed a long time?</a:t>
            </a:r>
            <a:endParaRPr lang="en-US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902587856"/>
              </p:ext>
            </p:extLst>
          </p:nvPr>
        </p:nvGraphicFramePr>
        <p:xfrm>
          <a:off x="6386182" y="3429000"/>
          <a:ext cx="2652888" cy="2984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0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6182" y="3429000"/>
                        <a:ext cx="2652888" cy="29844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105"/>
          <p:cNvGrpSpPr/>
          <p:nvPr/>
        </p:nvGrpSpPr>
        <p:grpSpPr>
          <a:xfrm>
            <a:off x="2971800" y="1594512"/>
            <a:ext cx="3371850" cy="2814485"/>
            <a:chOff x="2971800" y="1594512"/>
            <a:chExt cx="3371850" cy="2814485"/>
          </a:xfrm>
        </p:grpSpPr>
        <p:grpSp>
          <p:nvGrpSpPr>
            <p:cNvPr id="6" name="Group 46"/>
            <p:cNvGrpSpPr/>
            <p:nvPr/>
          </p:nvGrpSpPr>
          <p:grpSpPr>
            <a:xfrm>
              <a:off x="2971800" y="1886460"/>
              <a:ext cx="3371850" cy="2522537"/>
              <a:chOff x="5813715" y="2320635"/>
              <a:chExt cx="3371850" cy="2522537"/>
            </a:xfrm>
          </p:grpSpPr>
          <p:grpSp>
            <p:nvGrpSpPr>
              <p:cNvPr id="7" name="Group 77"/>
              <p:cNvGrpSpPr/>
              <p:nvPr/>
            </p:nvGrpSpPr>
            <p:grpSpPr>
              <a:xfrm>
                <a:off x="8153402" y="2570424"/>
                <a:ext cx="735626" cy="1448724"/>
                <a:chOff x="8153402" y="2570424"/>
                <a:chExt cx="735626" cy="1448724"/>
              </a:xfrm>
            </p:grpSpPr>
            <p:grpSp>
              <p:nvGrpSpPr>
                <p:cNvPr id="8" name="Group 33"/>
                <p:cNvGrpSpPr>
                  <a:grpSpLocks/>
                </p:cNvGrpSpPr>
                <p:nvPr/>
              </p:nvGrpSpPr>
              <p:grpSpPr bwMode="auto">
                <a:xfrm rot="16200000" flipH="1">
                  <a:off x="8074133" y="3204253"/>
                  <a:ext cx="894164" cy="735626"/>
                  <a:chOff x="1366" y="336"/>
                  <a:chExt cx="500" cy="411"/>
                </a:xfrm>
              </p:grpSpPr>
              <p:sp>
                <p:nvSpPr>
                  <p:cNvPr id="94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1540" y="336"/>
                    <a:ext cx="326" cy="10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" name="Freeform 35"/>
                  <p:cNvSpPr>
                    <a:spLocks/>
                  </p:cNvSpPr>
                  <p:nvPr/>
                </p:nvSpPr>
                <p:spPr bwMode="auto">
                  <a:xfrm>
                    <a:off x="1366" y="651"/>
                    <a:ext cx="332" cy="96"/>
                  </a:xfrm>
                  <a:custGeom>
                    <a:avLst/>
                    <a:gdLst/>
                    <a:ahLst/>
                    <a:cxnLst>
                      <a:cxn ang="0">
                        <a:pos x="0" y="48"/>
                      </a:cxn>
                      <a:cxn ang="0">
                        <a:pos x="27" y="96"/>
                      </a:cxn>
                      <a:cxn ang="0">
                        <a:pos x="82" y="0"/>
                      </a:cxn>
                      <a:cxn ang="0">
                        <a:pos x="137" y="96"/>
                      </a:cxn>
                      <a:cxn ang="0">
                        <a:pos x="193" y="0"/>
                      </a:cxn>
                      <a:cxn ang="0">
                        <a:pos x="249" y="96"/>
                      </a:cxn>
                      <a:cxn ang="0">
                        <a:pos x="304" y="0"/>
                      </a:cxn>
                      <a:cxn ang="0">
                        <a:pos x="332" y="48"/>
                      </a:cxn>
                    </a:cxnLst>
                    <a:rect l="0" t="0" r="r" b="b"/>
                    <a:pathLst>
                      <a:path w="332" h="96">
                        <a:moveTo>
                          <a:pt x="0" y="48"/>
                        </a:moveTo>
                        <a:lnTo>
                          <a:pt x="27" y="96"/>
                        </a:lnTo>
                        <a:lnTo>
                          <a:pt x="82" y="0"/>
                        </a:lnTo>
                        <a:lnTo>
                          <a:pt x="137" y="96"/>
                        </a:lnTo>
                        <a:lnTo>
                          <a:pt x="193" y="0"/>
                        </a:lnTo>
                        <a:lnTo>
                          <a:pt x="249" y="96"/>
                        </a:lnTo>
                        <a:lnTo>
                          <a:pt x="304" y="0"/>
                        </a:lnTo>
                        <a:lnTo>
                          <a:pt x="332" y="48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2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8813071" y="2722824"/>
                  <a:ext cx="0" cy="3048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 type="triangle" w="med" len="med"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8508271" y="2570424"/>
                  <a:ext cx="368300" cy="34607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102833" tIns="51417" rIns="102833" bIns="51417">
                  <a:spAutoFit/>
                </a:bodyPr>
                <a:lstStyle/>
                <a:p>
                  <a:pPr defTabSz="1028700"/>
                  <a:r>
                    <a:rPr lang="en-US" sz="1600" dirty="0">
                      <a:latin typeface="Times New Roman" pitchFamily="18" charset="0"/>
                    </a:rPr>
                    <a:t>I</a:t>
                  </a:r>
                  <a:r>
                    <a:rPr lang="en-US" sz="1600" baseline="-25000" dirty="0">
                      <a:latin typeface="Times New Roman" pitchFamily="18" charset="0"/>
                    </a:rPr>
                    <a:t>R</a:t>
                  </a:r>
                  <a:endParaRPr lang="en-US" sz="1600" dirty="0"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9" name="Group 76"/>
              <p:cNvGrpSpPr/>
              <p:nvPr/>
            </p:nvGrpSpPr>
            <p:grpSpPr>
              <a:xfrm>
                <a:off x="5813715" y="2320635"/>
                <a:ext cx="3371850" cy="2522537"/>
                <a:chOff x="5794375" y="2338388"/>
                <a:chExt cx="3371850" cy="2522537"/>
              </a:xfrm>
            </p:grpSpPr>
            <p:grpSp>
              <p:nvGrpSpPr>
                <p:cNvPr id="10" name="Group 37"/>
                <p:cNvGrpSpPr>
                  <a:grpSpLocks/>
                </p:cNvGrpSpPr>
                <p:nvPr/>
              </p:nvGrpSpPr>
              <p:grpSpPr bwMode="auto">
                <a:xfrm rot="16200000">
                  <a:off x="8039100" y="4067175"/>
                  <a:ext cx="454025" cy="454025"/>
                  <a:chOff x="2928" y="960"/>
                  <a:chExt cx="254" cy="254"/>
                </a:xfrm>
              </p:grpSpPr>
              <p:sp>
                <p:nvSpPr>
                  <p:cNvPr id="87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960"/>
                    <a:ext cx="254" cy="2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8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152"/>
                    <a:ext cx="62" cy="62"/>
                  </a:xfrm>
                  <a:prstGeom prst="ellipse">
                    <a:avLst/>
                  </a:prstGeom>
                  <a:solidFill>
                    <a:srgbClr val="000066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960"/>
                    <a:ext cx="62" cy="62"/>
                  </a:xfrm>
                  <a:prstGeom prst="ellipse">
                    <a:avLst/>
                  </a:prstGeom>
                  <a:solidFill>
                    <a:srgbClr val="000066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0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2980" y="1012"/>
                    <a:ext cx="144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75"/>
                <p:cNvGrpSpPr/>
                <p:nvPr/>
              </p:nvGrpSpPr>
              <p:grpSpPr>
                <a:xfrm>
                  <a:off x="5794375" y="2338388"/>
                  <a:ext cx="3371850" cy="2522537"/>
                  <a:chOff x="5794375" y="2338388"/>
                  <a:chExt cx="3371850" cy="2522537"/>
                </a:xfrm>
              </p:grpSpPr>
              <p:sp>
                <p:nvSpPr>
                  <p:cNvPr id="52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062913" y="4514850"/>
                    <a:ext cx="388937" cy="346075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102833" tIns="51417" rIns="102833" bIns="51417">
                    <a:spAutoFit/>
                  </a:bodyPr>
                  <a:lstStyle/>
                  <a:p>
                    <a:pPr defTabSz="1028700"/>
                    <a:r>
                      <a:rPr lang="en-US" sz="1600">
                        <a:latin typeface="Times New Roman" pitchFamily="18" charset="0"/>
                      </a:rPr>
                      <a:t>S</a:t>
                    </a:r>
                    <a:r>
                      <a:rPr lang="en-US" sz="1600" baseline="-25000">
                        <a:latin typeface="Times New Roman" pitchFamily="18" charset="0"/>
                      </a:rPr>
                      <a:t>2</a:t>
                    </a:r>
                    <a:endParaRPr lang="en-US" sz="16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53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886575" y="4476750"/>
                    <a:ext cx="388938" cy="346075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102833" tIns="51417" rIns="102833" bIns="51417">
                    <a:spAutoFit/>
                  </a:bodyPr>
                  <a:lstStyle/>
                  <a:p>
                    <a:pPr defTabSz="1028700"/>
                    <a:r>
                      <a:rPr lang="en-US" sz="1600" dirty="0">
                        <a:latin typeface="Times New Roman" pitchFamily="18" charset="0"/>
                      </a:rPr>
                      <a:t>S</a:t>
                    </a:r>
                    <a:r>
                      <a:rPr lang="en-US" sz="1600" baseline="-25000" dirty="0">
                        <a:latin typeface="Times New Roman" pitchFamily="18" charset="0"/>
                      </a:rPr>
                      <a:t>1</a:t>
                    </a:r>
                    <a:endParaRPr lang="en-US" sz="1600" dirty="0">
                      <a:latin typeface="Times New Roman" pitchFamily="18" charset="0"/>
                    </a:endParaRPr>
                  </a:p>
                </p:txBody>
              </p:sp>
              <p:grpSp>
                <p:nvGrpSpPr>
                  <p:cNvPr id="12" name="Group 74"/>
                  <p:cNvGrpSpPr/>
                  <p:nvPr/>
                </p:nvGrpSpPr>
                <p:grpSpPr>
                  <a:xfrm>
                    <a:off x="5794375" y="2338388"/>
                    <a:ext cx="3371850" cy="2181225"/>
                    <a:chOff x="5794375" y="2338388"/>
                    <a:chExt cx="3371850" cy="2181225"/>
                  </a:xfrm>
                </p:grpSpPr>
                <p:grpSp>
                  <p:nvGrpSpPr>
                    <p:cNvPr id="13" name="Group 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800975" y="2571754"/>
                      <a:ext cx="762000" cy="1676402"/>
                      <a:chOff x="4914" y="1620"/>
                      <a:chExt cx="480" cy="1056"/>
                    </a:xfrm>
                  </p:grpSpPr>
                  <p:sp>
                    <p:nvSpPr>
                      <p:cNvPr id="82" name="AutoShape 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978" y="1623"/>
                        <a:ext cx="416" cy="1008"/>
                      </a:xfrm>
                      <a:prstGeom prst="roundRect">
                        <a:avLst>
                          <a:gd name="adj" fmla="val 16667"/>
                        </a:avLst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3" name="Rectangle 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914" y="2388"/>
                        <a:ext cx="192" cy="288"/>
                      </a:xfrm>
                      <a:prstGeom prst="rect">
                        <a:avLst/>
                      </a:prstGeom>
                      <a:solidFill>
                        <a:schemeClr val="bg1">
                          <a:lumMod val="75000"/>
                        </a:schemeClr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4" name="Line 53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4978" y="1956"/>
                        <a:ext cx="0" cy="19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round/>
                        <a:headEnd/>
                        <a:tailEnd type="triangl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5" name="Line 54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 flipV="1">
                        <a:off x="5170" y="1556"/>
                        <a:ext cx="0" cy="12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round/>
                        <a:headEnd/>
                        <a:tailEnd type="triangl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6" name="Line 55"/>
                      <p:cNvSpPr>
                        <a:spLocks noChangeShapeType="1"/>
                      </p:cNvSpPr>
                      <p:nvPr/>
                    </p:nvSpPr>
                    <p:spPr bwMode="auto">
                      <a:xfrm rot="10800000" flipV="1">
                        <a:off x="5394" y="2004"/>
                        <a:ext cx="0" cy="19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round/>
                        <a:headEnd/>
                        <a:tailEnd type="triangle" w="med" len="med"/>
                      </a:ln>
                      <a:effectLst/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4" name="Group 73"/>
                    <p:cNvGrpSpPr/>
                    <p:nvPr/>
                  </p:nvGrpSpPr>
                  <p:grpSpPr>
                    <a:xfrm>
                      <a:off x="5794375" y="2338388"/>
                      <a:ext cx="3371850" cy="2181225"/>
                      <a:chOff x="5794375" y="2338388"/>
                      <a:chExt cx="3371850" cy="2181225"/>
                    </a:xfrm>
                  </p:grpSpPr>
                  <p:sp>
                    <p:nvSpPr>
                      <p:cNvPr id="57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 rot="16200000">
                        <a:off x="7034213" y="4268787"/>
                        <a:ext cx="25400" cy="288925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15" name="Group 72"/>
                      <p:cNvGrpSpPr/>
                      <p:nvPr/>
                    </p:nvGrpSpPr>
                    <p:grpSpPr>
                      <a:xfrm>
                        <a:off x="5794375" y="2338388"/>
                        <a:ext cx="3371850" cy="2138362"/>
                        <a:chOff x="5794375" y="2338388"/>
                        <a:chExt cx="3371850" cy="2138362"/>
                      </a:xfrm>
                    </p:grpSpPr>
                    <p:sp>
                      <p:nvSpPr>
                        <p:cNvPr id="61" name="Line 1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048375" y="4476750"/>
                          <a:ext cx="2743200" cy="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2" name="Line 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048375" y="2419350"/>
                          <a:ext cx="0" cy="205740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3" name="Line 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048375" y="2419350"/>
                          <a:ext cx="2743200" cy="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4" name="Line 1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648575" y="2419350"/>
                          <a:ext cx="0" cy="205740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5" name="Line 1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791575" y="2419350"/>
                          <a:ext cx="0" cy="205740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16" name="Group 1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5794375" y="3411538"/>
                          <a:ext cx="508000" cy="136525"/>
                          <a:chOff x="1060" y="360"/>
                          <a:chExt cx="284" cy="76"/>
                        </a:xfrm>
                      </p:grpSpPr>
                      <p:sp>
                        <p:nvSpPr>
                          <p:cNvPr id="77" name="Rectangle 1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060" y="364"/>
                            <a:ext cx="284" cy="7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78" name="Line 15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080" y="360"/>
                            <a:ext cx="240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79" name="Line 16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152" y="384"/>
                            <a:ext cx="96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80" name="Line 17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080" y="408"/>
                            <a:ext cx="240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81" name="Line 18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152" y="432"/>
                            <a:ext cx="96" cy="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17" name="Group 23"/>
                        <p:cNvGrpSpPr>
                          <a:grpSpLocks/>
                        </p:cNvGrpSpPr>
                        <p:nvPr/>
                      </p:nvGrpSpPr>
                      <p:grpSpPr bwMode="auto">
                        <a:xfrm rot="10800000" flipH="1">
                          <a:off x="6581775" y="2338388"/>
                          <a:ext cx="593725" cy="182562"/>
                          <a:chOff x="1536" y="336"/>
                          <a:chExt cx="332" cy="102"/>
                        </a:xfrm>
                      </p:grpSpPr>
                      <p:sp>
                        <p:nvSpPr>
                          <p:cNvPr id="75" name="Rectangle 2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540" y="336"/>
                            <a:ext cx="326" cy="10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76" name="Freeform 2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1536" y="340"/>
                            <a:ext cx="332" cy="96"/>
                          </a:xfrm>
                          <a:custGeom>
                            <a:avLst/>
                            <a:gdLst/>
                            <a:ahLst/>
                            <a:cxnLst>
                              <a:cxn ang="0">
                                <a:pos x="0" y="48"/>
                              </a:cxn>
                              <a:cxn ang="0">
                                <a:pos x="27" y="96"/>
                              </a:cxn>
                              <a:cxn ang="0">
                                <a:pos x="82" y="0"/>
                              </a:cxn>
                              <a:cxn ang="0">
                                <a:pos x="137" y="96"/>
                              </a:cxn>
                              <a:cxn ang="0">
                                <a:pos x="193" y="0"/>
                              </a:cxn>
                              <a:cxn ang="0">
                                <a:pos x="249" y="96"/>
                              </a:cxn>
                              <a:cxn ang="0">
                                <a:pos x="304" y="0"/>
                              </a:cxn>
                              <a:cxn ang="0">
                                <a:pos x="332" y="48"/>
                              </a:cxn>
                            </a:cxnLst>
                            <a:rect l="0" t="0" r="r" b="b"/>
                            <a:pathLst>
                              <a:path w="332" h="96">
                                <a:moveTo>
                                  <a:pt x="0" y="48"/>
                                </a:moveTo>
                                <a:lnTo>
                                  <a:pt x="27" y="96"/>
                                </a:lnTo>
                                <a:lnTo>
                                  <a:pt x="82" y="0"/>
                                </a:lnTo>
                                <a:lnTo>
                                  <a:pt x="137" y="96"/>
                                </a:lnTo>
                                <a:lnTo>
                                  <a:pt x="193" y="0"/>
                                </a:lnTo>
                                <a:lnTo>
                                  <a:pt x="249" y="96"/>
                                </a:lnTo>
                                <a:lnTo>
                                  <a:pt x="304" y="0"/>
                                </a:lnTo>
                                <a:lnTo>
                                  <a:pt x="332" y="48"/>
                                </a:lnTo>
                              </a:path>
                            </a:pathLst>
                          </a:custGeom>
                          <a:noFill/>
                          <a:ln w="19050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18" name="Group 71"/>
                        <p:cNvGrpSpPr/>
                        <p:nvPr/>
                      </p:nvGrpSpPr>
                      <p:grpSpPr>
                        <a:xfrm>
                          <a:off x="7378700" y="3016250"/>
                          <a:ext cx="369888" cy="681038"/>
                          <a:chOff x="7378700" y="3016250"/>
                          <a:chExt cx="369888" cy="681038"/>
                        </a:xfrm>
                      </p:grpSpPr>
                      <p:sp>
                        <p:nvSpPr>
                          <p:cNvPr id="73" name="Text Box 59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378700" y="3016250"/>
                            <a:ext cx="320675" cy="36671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>
                              <a:spcBef>
                                <a:spcPct val="50000"/>
                              </a:spcBef>
                            </a:pPr>
                            <a:r>
                              <a:rPr lang="en-US" sz="1800" dirty="0"/>
                              <a:t>+</a:t>
                            </a:r>
                          </a:p>
                        </p:txBody>
                      </p:sp>
                      <p:sp>
                        <p:nvSpPr>
                          <p:cNvPr id="74" name="Text Box 61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427913" y="3330575"/>
                            <a:ext cx="320675" cy="36671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>
                              <a:spcBef>
                                <a:spcPct val="50000"/>
                              </a:spcBef>
                            </a:pPr>
                            <a:r>
                              <a:rPr lang="en-US" sz="1800"/>
                              <a:t>-</a:t>
                            </a:r>
                          </a:p>
                        </p:txBody>
                      </p:sp>
                    </p:grpSp>
                    <p:grpSp>
                      <p:nvGrpSpPr>
                        <p:cNvPr id="19" name="Group 70"/>
                        <p:cNvGrpSpPr/>
                        <p:nvPr/>
                      </p:nvGrpSpPr>
                      <p:grpSpPr>
                        <a:xfrm>
                          <a:off x="8756650" y="2924175"/>
                          <a:ext cx="409575" cy="1036638"/>
                          <a:chOff x="8756650" y="2924175"/>
                          <a:chExt cx="409575" cy="1036638"/>
                        </a:xfrm>
                      </p:grpSpPr>
                      <p:sp>
                        <p:nvSpPr>
                          <p:cNvPr id="70" name="Text Box 36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8824913" y="3429000"/>
                            <a:ext cx="341312" cy="346075"/>
                          </a:xfrm>
                          <a:prstGeom prst="rect">
                            <a:avLst/>
                          </a:prstGeom>
                          <a:noFill/>
                          <a:ln w="12700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 wrap="none" lIns="102833" tIns="51417" rIns="102833" bIns="51417">
                            <a:spAutoFit/>
                          </a:bodyPr>
                          <a:lstStyle/>
                          <a:p>
                            <a:pPr defTabSz="1028700"/>
                            <a:r>
                              <a:rPr lang="en-US" sz="1600">
                                <a:latin typeface="Times New Roman" pitchFamily="18" charset="0"/>
                              </a:rPr>
                              <a:t>R</a:t>
                            </a:r>
                          </a:p>
                        </p:txBody>
                      </p:sp>
                      <p:sp>
                        <p:nvSpPr>
                          <p:cNvPr id="71" name="Text Box 67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8756650" y="2924175"/>
                            <a:ext cx="320675" cy="36671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>
                              <a:spcBef>
                                <a:spcPct val="50000"/>
                              </a:spcBef>
                            </a:pPr>
                            <a:r>
                              <a:rPr lang="en-US" sz="1800" dirty="0"/>
                              <a:t>+</a:t>
                            </a:r>
                          </a:p>
                        </p:txBody>
                      </p:sp>
                      <p:sp>
                        <p:nvSpPr>
                          <p:cNvPr id="72" name="Text Box 68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8769350" y="3594100"/>
                            <a:ext cx="320675" cy="36671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pPr>
                              <a:spcBef>
                                <a:spcPct val="50000"/>
                              </a:spcBef>
                            </a:pPr>
                            <a:r>
                              <a:rPr lang="en-US" sz="1800"/>
                              <a:t>-</a:t>
                            </a:r>
                          </a:p>
                        </p:txBody>
                      </p:sp>
                    </p:grpSp>
                  </p:grpSp>
                  <p:sp>
                    <p:nvSpPr>
                      <p:cNvPr id="59" name="Oval 27"/>
                      <p:cNvSpPr>
                        <a:spLocks noChangeArrowheads="1"/>
                      </p:cNvSpPr>
                      <p:nvPr/>
                    </p:nvSpPr>
                    <p:spPr bwMode="auto">
                      <a:xfrm rot="16200000">
                        <a:off x="7151688" y="4408488"/>
                        <a:ext cx="111125" cy="111125"/>
                      </a:xfrm>
                      <a:prstGeom prst="ellipse">
                        <a:avLst/>
                      </a:prstGeom>
                      <a:solidFill>
                        <a:srgbClr val="000066"/>
                      </a:solidFill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0" name="Oval 28"/>
                      <p:cNvSpPr>
                        <a:spLocks noChangeArrowheads="1"/>
                      </p:cNvSpPr>
                      <p:nvPr/>
                    </p:nvSpPr>
                    <p:spPr bwMode="auto">
                      <a:xfrm rot="16200000">
                        <a:off x="6808788" y="4408488"/>
                        <a:ext cx="111125" cy="111125"/>
                      </a:xfrm>
                      <a:prstGeom prst="ellipse">
                        <a:avLst/>
                      </a:prstGeom>
                      <a:solidFill>
                        <a:srgbClr val="000066"/>
                      </a:solidFill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</p:grpSp>
        </p:grpSp>
        <p:grpSp>
          <p:nvGrpSpPr>
            <p:cNvPr id="20" name="Group 95"/>
            <p:cNvGrpSpPr/>
            <p:nvPr/>
          </p:nvGrpSpPr>
          <p:grpSpPr>
            <a:xfrm>
              <a:off x="3517712" y="1594512"/>
              <a:ext cx="1538288" cy="1470025"/>
              <a:chOff x="6353175" y="2057400"/>
              <a:chExt cx="1538288" cy="1470025"/>
            </a:xfrm>
          </p:grpSpPr>
          <p:grpSp>
            <p:nvGrpSpPr>
              <p:cNvPr id="21" name="Group 19"/>
              <p:cNvGrpSpPr>
                <a:grpSpLocks/>
              </p:cNvGrpSpPr>
              <p:nvPr/>
            </p:nvGrpSpPr>
            <p:grpSpPr bwMode="auto">
              <a:xfrm>
                <a:off x="7419975" y="3333750"/>
                <a:ext cx="471488" cy="95250"/>
                <a:chOff x="2280" y="572"/>
                <a:chExt cx="264" cy="54"/>
              </a:xfrm>
            </p:grpSpPr>
            <p:sp>
              <p:nvSpPr>
                <p:cNvPr id="103" name="Rectangle 20"/>
                <p:cNvSpPr>
                  <a:spLocks noChangeArrowheads="1"/>
                </p:cNvSpPr>
                <p:nvPr/>
              </p:nvSpPr>
              <p:spPr bwMode="auto">
                <a:xfrm>
                  <a:off x="2280" y="572"/>
                  <a:ext cx="264" cy="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" name="Line 21"/>
                <p:cNvSpPr>
                  <a:spLocks noChangeShapeType="1"/>
                </p:cNvSpPr>
                <p:nvPr/>
              </p:nvSpPr>
              <p:spPr bwMode="auto">
                <a:xfrm>
                  <a:off x="2296" y="578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" name="Line 22"/>
                <p:cNvSpPr>
                  <a:spLocks noChangeShapeType="1"/>
                </p:cNvSpPr>
                <p:nvPr/>
              </p:nvSpPr>
              <p:spPr bwMode="auto">
                <a:xfrm>
                  <a:off x="2296" y="626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8" name="Text Box 31"/>
              <p:cNvSpPr txBox="1">
                <a:spLocks noChangeArrowheads="1"/>
              </p:cNvSpPr>
              <p:nvPr/>
            </p:nvSpPr>
            <p:spPr bwMode="auto">
              <a:xfrm>
                <a:off x="7115175" y="3181350"/>
                <a:ext cx="341313" cy="34607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102833" tIns="51417" rIns="102833" bIns="51417">
                <a:spAutoFit/>
              </a:bodyPr>
              <a:lstStyle/>
              <a:p>
                <a:pPr defTabSz="1028700"/>
                <a:r>
                  <a:rPr lang="en-US" sz="1600">
                    <a:latin typeface="Times New Roman" pitchFamily="18" charset="0"/>
                  </a:rPr>
                  <a:t>C</a:t>
                </a:r>
              </a:p>
            </p:txBody>
          </p:sp>
          <p:grpSp>
            <p:nvGrpSpPr>
              <p:cNvPr id="22" name="Group 67"/>
              <p:cNvGrpSpPr/>
              <p:nvPr/>
            </p:nvGrpSpPr>
            <p:grpSpPr>
              <a:xfrm>
                <a:off x="6353175" y="2057400"/>
                <a:ext cx="1082675" cy="423863"/>
                <a:chOff x="6353175" y="2057400"/>
                <a:chExt cx="1082675" cy="423863"/>
              </a:xfrm>
            </p:grpSpPr>
            <p:sp>
              <p:nvSpPr>
                <p:cNvPr id="10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6686550" y="2057400"/>
                  <a:ext cx="442913" cy="34607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102833" tIns="51417" rIns="102833" bIns="51417">
                  <a:spAutoFit/>
                </a:bodyPr>
                <a:lstStyle/>
                <a:p>
                  <a:pPr defTabSz="1028700"/>
                  <a:r>
                    <a:rPr lang="en-US" sz="1600" dirty="0">
                      <a:latin typeface="Times New Roman" pitchFamily="18" charset="0"/>
                    </a:rPr>
                    <a:t>2R</a:t>
                  </a:r>
                </a:p>
              </p:txBody>
            </p:sp>
            <p:sp>
              <p:nvSpPr>
                <p:cNvPr id="101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6353175" y="2114550"/>
                  <a:ext cx="320675" cy="3667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800" dirty="0"/>
                    <a:t>+</a:t>
                  </a:r>
                </a:p>
              </p:txBody>
            </p:sp>
            <p:sp>
              <p:nvSpPr>
                <p:cNvPr id="102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7115175" y="2114550"/>
                  <a:ext cx="320675" cy="3667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800"/>
                    <a:t>-</a:t>
                  </a:r>
                </a:p>
              </p:txBody>
            </p:sp>
          </p:grpSp>
        </p:grpSp>
      </p:grpSp>
      <p:sp>
        <p:nvSpPr>
          <p:cNvPr id="66" name="Oval 65"/>
          <p:cNvSpPr/>
          <p:nvPr/>
        </p:nvSpPr>
        <p:spPr>
          <a:xfrm>
            <a:off x="304800" y="2247881"/>
            <a:ext cx="2438400" cy="7620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752600"/>
            <a:ext cx="4114800" cy="2895600"/>
          </a:xfrm>
        </p:spPr>
        <p:txBody>
          <a:bodyPr>
            <a:noAutofit/>
          </a:bodyPr>
          <a:lstStyle/>
          <a:p>
            <a:pPr marL="457200" indent="-457200">
              <a:spcAft>
                <a:spcPts val="0"/>
              </a:spcAft>
              <a:buNone/>
            </a:pPr>
            <a:r>
              <a:rPr lang="en-US" dirty="0" smtClean="0">
                <a:solidFill>
                  <a:schemeClr val="tx2"/>
                </a:solidFill>
              </a:rPr>
              <a:t>1.  Q = 0</a:t>
            </a:r>
          </a:p>
          <a:p>
            <a:pPr marL="457200" indent="-457200">
              <a:spcAft>
                <a:spcPts val="0"/>
              </a:spcAft>
              <a:buNone/>
            </a:pPr>
            <a:r>
              <a:rPr lang="en-US" dirty="0" smtClean="0">
                <a:solidFill>
                  <a:schemeClr val="tx2"/>
                </a:solidFill>
              </a:rPr>
              <a:t>2. Q = C </a:t>
            </a:r>
            <a:r>
              <a:rPr lang="en-US" dirty="0" smtClean="0">
                <a:latin typeface="Symbol" pitchFamily="18" charset="2"/>
              </a:rPr>
              <a:t>e</a:t>
            </a:r>
            <a:r>
              <a:rPr lang="en-US" dirty="0" smtClean="0">
                <a:solidFill>
                  <a:schemeClr val="tx2"/>
                </a:solidFill>
              </a:rPr>
              <a:t> /3	</a:t>
            </a:r>
          </a:p>
          <a:p>
            <a:pPr marL="457200" indent="-457200">
              <a:spcAft>
                <a:spcPts val="0"/>
              </a:spcAft>
              <a:buNone/>
            </a:pPr>
            <a:r>
              <a:rPr lang="en-US" dirty="0" smtClean="0">
                <a:solidFill>
                  <a:schemeClr val="tx2"/>
                </a:solidFill>
              </a:rPr>
              <a:t>3. Q  = C </a:t>
            </a:r>
            <a:r>
              <a:rPr lang="en-US" dirty="0" smtClean="0">
                <a:latin typeface="Symbol" pitchFamily="18" charset="2"/>
              </a:rPr>
              <a:t>e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/2	</a:t>
            </a:r>
          </a:p>
          <a:p>
            <a:pPr marL="457200" indent="-457200">
              <a:spcAft>
                <a:spcPts val="0"/>
              </a:spcAft>
              <a:buNone/>
            </a:pPr>
            <a:r>
              <a:rPr lang="en-US" dirty="0" smtClean="0">
                <a:solidFill>
                  <a:schemeClr val="tx2"/>
                </a:solidFill>
              </a:rPr>
              <a:t>4. Q = C </a:t>
            </a:r>
            <a:r>
              <a:rPr lang="en-US" dirty="0" smtClean="0">
                <a:latin typeface="Symbol" pitchFamily="18" charset="2"/>
              </a:rPr>
              <a:t>e</a:t>
            </a:r>
            <a:endParaRPr lang="en-US" dirty="0">
              <a:latin typeface="Symbol" pitchFamily="18" charset="2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10353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6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5791200" cy="1143000"/>
          </a:xfrm>
        </p:spPr>
        <p:txBody>
          <a:bodyPr/>
          <a:lstStyle/>
          <a:p>
            <a:pPr eaLnBrk="1" hangingPunct="1"/>
            <a:r>
              <a:rPr lang="en-US" smtClean="0"/>
              <a:t>Charging: Intermediate Times</a:t>
            </a:r>
          </a:p>
        </p:txBody>
      </p:sp>
      <p:sp>
        <p:nvSpPr>
          <p:cNvPr id="12291" name="Text Box 61"/>
          <p:cNvSpPr txBox="1">
            <a:spLocks noChangeArrowheads="1"/>
          </p:cNvSpPr>
          <p:nvPr/>
        </p:nvSpPr>
        <p:spPr bwMode="auto">
          <a:xfrm>
            <a:off x="381000" y="1311275"/>
            <a:ext cx="830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Calculate the charge on the capacitor 3</a:t>
            </a:r>
            <a:r>
              <a:rPr lang="en-US">
                <a:latin typeface="Calibri" pitchFamily="34" charset="0"/>
                <a:sym typeface="Symbol" pitchFamily="18" charset="2"/>
              </a:rPr>
              <a:t>10</a:t>
            </a:r>
            <a:r>
              <a:rPr lang="en-US" baseline="30000">
                <a:latin typeface="Calibri" pitchFamily="34" charset="0"/>
                <a:sym typeface="Symbol" pitchFamily="18" charset="2"/>
              </a:rPr>
              <a:t>-3 </a:t>
            </a:r>
            <a:r>
              <a:rPr lang="en-US">
                <a:latin typeface="Calibri" pitchFamily="34" charset="0"/>
                <a:sym typeface="Symbol" pitchFamily="18" charset="2"/>
              </a:rPr>
              <a:t>seconds after switch 1 is closed.</a:t>
            </a:r>
            <a:endParaRPr lang="en-US">
              <a:latin typeface="Calibri" pitchFamily="34" charset="0"/>
            </a:endParaRPr>
          </a:p>
        </p:txBody>
      </p:sp>
      <p:sp>
        <p:nvSpPr>
          <p:cNvPr id="136254" name="Text Box 62"/>
          <p:cNvSpPr txBox="1">
            <a:spLocks noChangeArrowheads="1"/>
          </p:cNvSpPr>
          <p:nvPr/>
        </p:nvSpPr>
        <p:spPr bwMode="auto">
          <a:xfrm>
            <a:off x="76200" y="23622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q(t) = q</a:t>
            </a:r>
            <a:r>
              <a:rPr lang="en-US" sz="2800" baseline="-2500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</a:t>
            </a: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(1-e</a:t>
            </a:r>
            <a:r>
              <a:rPr lang="en-US" sz="2800" baseline="30000">
                <a:solidFill>
                  <a:schemeClr val="tx2"/>
                </a:solidFill>
                <a:latin typeface="Times New Roman" pitchFamily="18" charset="0"/>
              </a:rPr>
              <a:t>-t/RC</a:t>
            </a: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2293" name="WordArt 67"/>
          <p:cNvSpPr>
            <a:spLocks noChangeArrowheads="1" noChangeShapeType="1"/>
          </p:cNvSpPr>
          <p:nvPr/>
        </p:nvSpPr>
        <p:spPr bwMode="auto">
          <a:xfrm>
            <a:off x="228600" y="1524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  <p:sp>
        <p:nvSpPr>
          <p:cNvPr id="12294" name="Text Box 69"/>
          <p:cNvSpPr txBox="1">
            <a:spLocks noChangeArrowheads="1"/>
          </p:cNvSpPr>
          <p:nvPr/>
        </p:nvSpPr>
        <p:spPr bwMode="auto">
          <a:xfrm>
            <a:off x="5638800" y="4675188"/>
            <a:ext cx="339725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>
                <a:latin typeface="Symbol" pitchFamily="18" charset="2"/>
              </a:rPr>
              <a:t>e</a:t>
            </a:r>
          </a:p>
        </p:txBody>
      </p:sp>
      <p:sp>
        <p:nvSpPr>
          <p:cNvPr id="12295" name="Line 70"/>
          <p:cNvSpPr>
            <a:spLocks noChangeShapeType="1"/>
          </p:cNvSpPr>
          <p:nvPr/>
        </p:nvSpPr>
        <p:spPr bwMode="auto">
          <a:xfrm>
            <a:off x="6167438" y="3921125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Line 71"/>
          <p:cNvSpPr>
            <a:spLocks noChangeShapeType="1"/>
          </p:cNvSpPr>
          <p:nvPr/>
        </p:nvSpPr>
        <p:spPr bwMode="auto">
          <a:xfrm>
            <a:off x="6167438" y="3921125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7" name="Line 72"/>
          <p:cNvSpPr>
            <a:spLocks noChangeShapeType="1"/>
          </p:cNvSpPr>
          <p:nvPr/>
        </p:nvSpPr>
        <p:spPr bwMode="auto">
          <a:xfrm>
            <a:off x="7767638" y="3921125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Line 73"/>
          <p:cNvSpPr>
            <a:spLocks noChangeShapeType="1"/>
          </p:cNvSpPr>
          <p:nvPr/>
        </p:nvSpPr>
        <p:spPr bwMode="auto">
          <a:xfrm>
            <a:off x="8910638" y="3921125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9" name="Line 74"/>
          <p:cNvSpPr>
            <a:spLocks noChangeShapeType="1"/>
          </p:cNvSpPr>
          <p:nvPr/>
        </p:nvSpPr>
        <p:spPr bwMode="auto">
          <a:xfrm>
            <a:off x="6167438" y="5978525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2300" name="Group 75"/>
          <p:cNvGrpSpPr>
            <a:grpSpLocks/>
          </p:cNvGrpSpPr>
          <p:nvPr/>
        </p:nvGrpSpPr>
        <p:grpSpPr bwMode="auto">
          <a:xfrm>
            <a:off x="5913438" y="4913313"/>
            <a:ext cx="508000" cy="136525"/>
            <a:chOff x="1060" y="360"/>
            <a:chExt cx="284" cy="76"/>
          </a:xfrm>
        </p:grpSpPr>
        <p:sp>
          <p:nvSpPr>
            <p:cNvPr id="12346" name="Rectangle 76"/>
            <p:cNvSpPr>
              <a:spLocks noChangeArrowheads="1"/>
            </p:cNvSpPr>
            <p:nvPr/>
          </p:nvSpPr>
          <p:spPr bwMode="auto">
            <a:xfrm>
              <a:off x="1060" y="364"/>
              <a:ext cx="284" cy="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2347" name="Line 77"/>
            <p:cNvSpPr>
              <a:spLocks noChangeShapeType="1"/>
            </p:cNvSpPr>
            <p:nvPr/>
          </p:nvSpPr>
          <p:spPr bwMode="auto">
            <a:xfrm>
              <a:off x="1080" y="360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Line 78"/>
            <p:cNvSpPr>
              <a:spLocks noChangeShapeType="1"/>
            </p:cNvSpPr>
            <p:nvPr/>
          </p:nvSpPr>
          <p:spPr bwMode="auto">
            <a:xfrm>
              <a:off x="1152" y="384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Line 79"/>
            <p:cNvSpPr>
              <a:spLocks noChangeShapeType="1"/>
            </p:cNvSpPr>
            <p:nvPr/>
          </p:nvSpPr>
          <p:spPr bwMode="auto">
            <a:xfrm>
              <a:off x="1080" y="40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Line 80"/>
            <p:cNvSpPr>
              <a:spLocks noChangeShapeType="1"/>
            </p:cNvSpPr>
            <p:nvPr/>
          </p:nvSpPr>
          <p:spPr bwMode="auto">
            <a:xfrm>
              <a:off x="1152" y="432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301" name="Group 81"/>
          <p:cNvGrpSpPr>
            <a:grpSpLocks/>
          </p:cNvGrpSpPr>
          <p:nvPr/>
        </p:nvGrpSpPr>
        <p:grpSpPr bwMode="auto">
          <a:xfrm>
            <a:off x="7539038" y="4835525"/>
            <a:ext cx="471487" cy="95250"/>
            <a:chOff x="2280" y="572"/>
            <a:chExt cx="264" cy="54"/>
          </a:xfrm>
        </p:grpSpPr>
        <p:sp>
          <p:nvSpPr>
            <p:cNvPr id="12343" name="Rectangle 82"/>
            <p:cNvSpPr>
              <a:spLocks noChangeArrowheads="1"/>
            </p:cNvSpPr>
            <p:nvPr/>
          </p:nvSpPr>
          <p:spPr bwMode="auto">
            <a:xfrm>
              <a:off x="2280" y="572"/>
              <a:ext cx="264" cy="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2344" name="Line 83"/>
            <p:cNvSpPr>
              <a:spLocks noChangeShapeType="1"/>
            </p:cNvSpPr>
            <p:nvPr/>
          </p:nvSpPr>
          <p:spPr bwMode="auto">
            <a:xfrm>
              <a:off x="2296" y="57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Line 84"/>
            <p:cNvSpPr>
              <a:spLocks noChangeShapeType="1"/>
            </p:cNvSpPr>
            <p:nvPr/>
          </p:nvSpPr>
          <p:spPr bwMode="auto">
            <a:xfrm>
              <a:off x="2296" y="62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302" name="Group 85"/>
          <p:cNvGrpSpPr>
            <a:grpSpLocks/>
          </p:cNvGrpSpPr>
          <p:nvPr/>
        </p:nvGrpSpPr>
        <p:grpSpPr bwMode="auto">
          <a:xfrm rot="10800000" flipH="1">
            <a:off x="6700838" y="3840163"/>
            <a:ext cx="593725" cy="182562"/>
            <a:chOff x="1536" y="336"/>
            <a:chExt cx="332" cy="102"/>
          </a:xfrm>
        </p:grpSpPr>
        <p:sp>
          <p:nvSpPr>
            <p:cNvPr id="12341" name="Rectangle 86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2342" name="Freeform 87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>
                <a:gd name="T0" fmla="*/ 0 w 332"/>
                <a:gd name="T1" fmla="*/ 48 h 96"/>
                <a:gd name="T2" fmla="*/ 27 w 332"/>
                <a:gd name="T3" fmla="*/ 96 h 96"/>
                <a:gd name="T4" fmla="*/ 82 w 332"/>
                <a:gd name="T5" fmla="*/ 0 h 96"/>
                <a:gd name="T6" fmla="*/ 137 w 332"/>
                <a:gd name="T7" fmla="*/ 96 h 96"/>
                <a:gd name="T8" fmla="*/ 193 w 332"/>
                <a:gd name="T9" fmla="*/ 0 h 96"/>
                <a:gd name="T10" fmla="*/ 249 w 332"/>
                <a:gd name="T11" fmla="*/ 96 h 96"/>
                <a:gd name="T12" fmla="*/ 304 w 332"/>
                <a:gd name="T13" fmla="*/ 0 h 96"/>
                <a:gd name="T14" fmla="*/ 332 w 332"/>
                <a:gd name="T15" fmla="*/ 48 h 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2"/>
                <a:gd name="T25" fmla="*/ 0 h 96"/>
                <a:gd name="T26" fmla="*/ 332 w 332"/>
                <a:gd name="T27" fmla="*/ 96 h 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303" name="Group 88"/>
          <p:cNvGrpSpPr>
            <a:grpSpLocks/>
          </p:cNvGrpSpPr>
          <p:nvPr/>
        </p:nvGrpSpPr>
        <p:grpSpPr bwMode="auto">
          <a:xfrm rot="-5400000">
            <a:off x="6929438" y="5568950"/>
            <a:ext cx="454025" cy="454025"/>
            <a:chOff x="2928" y="960"/>
            <a:chExt cx="254" cy="254"/>
          </a:xfrm>
        </p:grpSpPr>
        <p:sp>
          <p:nvSpPr>
            <p:cNvPr id="12337" name="Rectangle 89"/>
            <p:cNvSpPr>
              <a:spLocks noChangeArrowheads="1"/>
            </p:cNvSpPr>
            <p:nvPr/>
          </p:nvSpPr>
          <p:spPr bwMode="auto">
            <a:xfrm>
              <a:off x="2928" y="960"/>
              <a:ext cx="254" cy="25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2338" name="Oval 90"/>
            <p:cNvSpPr>
              <a:spLocks noChangeArrowheads="1"/>
            </p:cNvSpPr>
            <p:nvPr/>
          </p:nvSpPr>
          <p:spPr bwMode="auto">
            <a:xfrm>
              <a:off x="2928" y="1152"/>
              <a:ext cx="62" cy="6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2339" name="Oval 91"/>
            <p:cNvSpPr>
              <a:spLocks noChangeArrowheads="1"/>
            </p:cNvSpPr>
            <p:nvPr/>
          </p:nvSpPr>
          <p:spPr bwMode="auto">
            <a:xfrm>
              <a:off x="2928" y="960"/>
              <a:ext cx="62" cy="6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2340" name="Line 92"/>
            <p:cNvSpPr>
              <a:spLocks noChangeShapeType="1"/>
            </p:cNvSpPr>
            <p:nvPr/>
          </p:nvSpPr>
          <p:spPr bwMode="auto">
            <a:xfrm>
              <a:off x="2980" y="1012"/>
              <a:ext cx="144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4" name="Text Box 93"/>
          <p:cNvSpPr txBox="1">
            <a:spLocks noChangeArrowheads="1"/>
          </p:cNvSpPr>
          <p:nvPr/>
        </p:nvSpPr>
        <p:spPr bwMode="auto">
          <a:xfrm>
            <a:off x="7234238" y="4683125"/>
            <a:ext cx="341312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C</a:t>
            </a:r>
          </a:p>
        </p:txBody>
      </p:sp>
      <p:grpSp>
        <p:nvGrpSpPr>
          <p:cNvPr id="12305" name="Group 94"/>
          <p:cNvGrpSpPr>
            <a:grpSpLocks/>
          </p:cNvGrpSpPr>
          <p:nvPr/>
        </p:nvGrpSpPr>
        <p:grpSpPr bwMode="auto">
          <a:xfrm rot="16200000" flipH="1">
            <a:off x="8603456" y="4890295"/>
            <a:ext cx="593725" cy="182562"/>
            <a:chOff x="1536" y="336"/>
            <a:chExt cx="332" cy="102"/>
          </a:xfrm>
        </p:grpSpPr>
        <p:sp>
          <p:nvSpPr>
            <p:cNvPr id="12335" name="Rectangle 95"/>
            <p:cNvSpPr>
              <a:spLocks noChangeArrowheads="1"/>
            </p:cNvSpPr>
            <p:nvPr/>
          </p:nvSpPr>
          <p:spPr bwMode="auto">
            <a:xfrm>
              <a:off x="1540" y="336"/>
              <a:ext cx="326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2336" name="Freeform 96"/>
            <p:cNvSpPr>
              <a:spLocks/>
            </p:cNvSpPr>
            <p:nvPr/>
          </p:nvSpPr>
          <p:spPr bwMode="auto">
            <a:xfrm>
              <a:off x="1536" y="340"/>
              <a:ext cx="332" cy="96"/>
            </a:xfrm>
            <a:custGeom>
              <a:avLst/>
              <a:gdLst>
                <a:gd name="T0" fmla="*/ 0 w 332"/>
                <a:gd name="T1" fmla="*/ 48 h 96"/>
                <a:gd name="T2" fmla="*/ 27 w 332"/>
                <a:gd name="T3" fmla="*/ 96 h 96"/>
                <a:gd name="T4" fmla="*/ 82 w 332"/>
                <a:gd name="T5" fmla="*/ 0 h 96"/>
                <a:gd name="T6" fmla="*/ 137 w 332"/>
                <a:gd name="T7" fmla="*/ 96 h 96"/>
                <a:gd name="T8" fmla="*/ 193 w 332"/>
                <a:gd name="T9" fmla="*/ 0 h 96"/>
                <a:gd name="T10" fmla="*/ 249 w 332"/>
                <a:gd name="T11" fmla="*/ 96 h 96"/>
                <a:gd name="T12" fmla="*/ 304 w 332"/>
                <a:gd name="T13" fmla="*/ 0 h 96"/>
                <a:gd name="T14" fmla="*/ 332 w 332"/>
                <a:gd name="T15" fmla="*/ 48 h 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2"/>
                <a:gd name="T25" fmla="*/ 0 h 96"/>
                <a:gd name="T26" fmla="*/ 332 w 332"/>
                <a:gd name="T27" fmla="*/ 96 h 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2" h="96">
                  <a:moveTo>
                    <a:pt x="0" y="48"/>
                  </a:moveTo>
                  <a:lnTo>
                    <a:pt x="27" y="96"/>
                  </a:lnTo>
                  <a:lnTo>
                    <a:pt x="82" y="0"/>
                  </a:lnTo>
                  <a:lnTo>
                    <a:pt x="137" y="96"/>
                  </a:lnTo>
                  <a:lnTo>
                    <a:pt x="193" y="0"/>
                  </a:lnTo>
                  <a:lnTo>
                    <a:pt x="249" y="96"/>
                  </a:lnTo>
                  <a:lnTo>
                    <a:pt x="304" y="0"/>
                  </a:lnTo>
                  <a:lnTo>
                    <a:pt x="332" y="4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6" name="Text Box 97"/>
          <p:cNvSpPr txBox="1">
            <a:spLocks noChangeArrowheads="1"/>
          </p:cNvSpPr>
          <p:nvPr/>
        </p:nvSpPr>
        <p:spPr bwMode="auto">
          <a:xfrm>
            <a:off x="8382000" y="4759325"/>
            <a:ext cx="411163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R</a:t>
            </a:r>
            <a:r>
              <a:rPr lang="en-US" sz="1600" baseline="-25000">
                <a:latin typeface="Times New Roman" pitchFamily="18" charset="0"/>
              </a:rPr>
              <a:t>1</a:t>
            </a:r>
            <a:endParaRPr lang="en-US" sz="1600">
              <a:latin typeface="Times New Roman" pitchFamily="18" charset="0"/>
            </a:endParaRPr>
          </a:p>
        </p:txBody>
      </p:sp>
      <p:grpSp>
        <p:nvGrpSpPr>
          <p:cNvPr id="12307" name="Group 98"/>
          <p:cNvGrpSpPr>
            <a:grpSpLocks/>
          </p:cNvGrpSpPr>
          <p:nvPr/>
        </p:nvGrpSpPr>
        <p:grpSpPr bwMode="auto">
          <a:xfrm rot="-5400000">
            <a:off x="8158163" y="5568950"/>
            <a:ext cx="454025" cy="454025"/>
            <a:chOff x="2928" y="960"/>
            <a:chExt cx="254" cy="254"/>
          </a:xfrm>
        </p:grpSpPr>
        <p:sp>
          <p:nvSpPr>
            <p:cNvPr id="12331" name="Rectangle 99"/>
            <p:cNvSpPr>
              <a:spLocks noChangeArrowheads="1"/>
            </p:cNvSpPr>
            <p:nvPr/>
          </p:nvSpPr>
          <p:spPr bwMode="auto">
            <a:xfrm>
              <a:off x="2928" y="960"/>
              <a:ext cx="254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2332" name="Oval 100"/>
            <p:cNvSpPr>
              <a:spLocks noChangeArrowheads="1"/>
            </p:cNvSpPr>
            <p:nvPr/>
          </p:nvSpPr>
          <p:spPr bwMode="auto">
            <a:xfrm>
              <a:off x="2928" y="1152"/>
              <a:ext cx="62" cy="62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2333" name="Oval 101"/>
            <p:cNvSpPr>
              <a:spLocks noChangeArrowheads="1"/>
            </p:cNvSpPr>
            <p:nvPr/>
          </p:nvSpPr>
          <p:spPr bwMode="auto">
            <a:xfrm>
              <a:off x="2928" y="960"/>
              <a:ext cx="62" cy="62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2334" name="Line 102"/>
            <p:cNvSpPr>
              <a:spLocks noChangeShapeType="1"/>
            </p:cNvSpPr>
            <p:nvPr/>
          </p:nvSpPr>
          <p:spPr bwMode="auto">
            <a:xfrm>
              <a:off x="2980" y="1012"/>
              <a:ext cx="144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8" name="Text Box 103"/>
          <p:cNvSpPr txBox="1">
            <a:spLocks noChangeArrowheads="1"/>
          </p:cNvSpPr>
          <p:nvPr/>
        </p:nvSpPr>
        <p:spPr bwMode="auto">
          <a:xfrm>
            <a:off x="8015288" y="5549900"/>
            <a:ext cx="388937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S</a:t>
            </a:r>
            <a:r>
              <a:rPr lang="en-US" sz="1600" baseline="-25000">
                <a:latin typeface="Times New Roman" pitchFamily="18" charset="0"/>
              </a:rPr>
              <a:t>2</a:t>
            </a:r>
            <a:endParaRPr lang="en-US" sz="1600">
              <a:latin typeface="Times New Roman" pitchFamily="18" charset="0"/>
            </a:endParaRPr>
          </a:p>
        </p:txBody>
      </p:sp>
      <p:grpSp>
        <p:nvGrpSpPr>
          <p:cNvPr id="12309" name="Group 104"/>
          <p:cNvGrpSpPr>
            <a:grpSpLocks/>
          </p:cNvGrpSpPr>
          <p:nvPr/>
        </p:nvGrpSpPr>
        <p:grpSpPr bwMode="auto">
          <a:xfrm>
            <a:off x="6934200" y="5572125"/>
            <a:ext cx="455613" cy="454025"/>
            <a:chOff x="4175" y="2286"/>
            <a:chExt cx="287" cy="286"/>
          </a:xfrm>
        </p:grpSpPr>
        <p:sp>
          <p:nvSpPr>
            <p:cNvPr id="136297" name="Rectangle 105"/>
            <p:cNvSpPr>
              <a:spLocks noChangeArrowheads="1"/>
            </p:cNvSpPr>
            <p:nvPr/>
          </p:nvSpPr>
          <p:spPr bwMode="auto">
            <a:xfrm rot="16200000">
              <a:off x="4176" y="2286"/>
              <a:ext cx="286" cy="28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328" name="Oval 106"/>
            <p:cNvSpPr>
              <a:spLocks noChangeArrowheads="1"/>
            </p:cNvSpPr>
            <p:nvPr/>
          </p:nvSpPr>
          <p:spPr bwMode="auto">
            <a:xfrm rot="-5400000">
              <a:off x="4391" y="2501"/>
              <a:ext cx="70" cy="70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2329" name="Oval 107"/>
            <p:cNvSpPr>
              <a:spLocks noChangeArrowheads="1"/>
            </p:cNvSpPr>
            <p:nvPr/>
          </p:nvSpPr>
          <p:spPr bwMode="auto">
            <a:xfrm rot="-5400000">
              <a:off x="4175" y="2501"/>
              <a:ext cx="70" cy="70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2330" name="Line 108"/>
            <p:cNvSpPr>
              <a:spLocks noChangeShapeType="1"/>
            </p:cNvSpPr>
            <p:nvPr/>
          </p:nvSpPr>
          <p:spPr bwMode="auto">
            <a:xfrm rot="-5400000">
              <a:off x="4317" y="2413"/>
              <a:ext cx="16" cy="1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10" name="Text Box 109"/>
          <p:cNvSpPr txBox="1">
            <a:spLocks noChangeArrowheads="1"/>
          </p:cNvSpPr>
          <p:nvPr/>
        </p:nvSpPr>
        <p:spPr bwMode="auto">
          <a:xfrm>
            <a:off x="7005638" y="5978525"/>
            <a:ext cx="388937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S</a:t>
            </a:r>
            <a:r>
              <a:rPr lang="en-US" sz="1600" baseline="-25000">
                <a:latin typeface="Times New Roman" pitchFamily="18" charset="0"/>
              </a:rPr>
              <a:t>1</a:t>
            </a:r>
            <a:endParaRPr lang="en-US" sz="1600">
              <a:latin typeface="Times New Roman" pitchFamily="18" charset="0"/>
            </a:endParaRPr>
          </a:p>
        </p:txBody>
      </p:sp>
      <p:sp>
        <p:nvSpPr>
          <p:cNvPr id="12311" name="Line 110"/>
          <p:cNvSpPr>
            <a:spLocks noChangeShapeType="1"/>
          </p:cNvSpPr>
          <p:nvPr/>
        </p:nvSpPr>
        <p:spPr bwMode="auto">
          <a:xfrm flipV="1">
            <a:off x="6167438" y="430212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12" name="Text Box 111"/>
          <p:cNvSpPr txBox="1">
            <a:spLocks noChangeArrowheads="1"/>
          </p:cNvSpPr>
          <p:nvPr/>
        </p:nvSpPr>
        <p:spPr bwMode="auto">
          <a:xfrm>
            <a:off x="6167438" y="4225925"/>
            <a:ext cx="344487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I</a:t>
            </a:r>
            <a:r>
              <a:rPr lang="en-US" sz="1600" baseline="-25000">
                <a:latin typeface="Times New Roman" pitchFamily="18" charset="0"/>
              </a:rPr>
              <a:t>b</a:t>
            </a:r>
            <a:endParaRPr lang="en-US" sz="1600">
              <a:latin typeface="Times New Roman" pitchFamily="18" charset="0"/>
            </a:endParaRPr>
          </a:p>
        </p:txBody>
      </p:sp>
      <p:grpSp>
        <p:nvGrpSpPr>
          <p:cNvPr id="12313" name="Group 112"/>
          <p:cNvGrpSpPr>
            <a:grpSpLocks/>
          </p:cNvGrpSpPr>
          <p:nvPr/>
        </p:nvGrpSpPr>
        <p:grpSpPr bwMode="auto">
          <a:xfrm>
            <a:off x="6396038" y="4225925"/>
            <a:ext cx="1143000" cy="1676400"/>
            <a:chOff x="4029" y="2484"/>
            <a:chExt cx="720" cy="1056"/>
          </a:xfrm>
        </p:grpSpPr>
        <p:sp>
          <p:nvSpPr>
            <p:cNvPr id="12322" name="AutoShape 113"/>
            <p:cNvSpPr>
              <a:spLocks noChangeArrowheads="1"/>
            </p:cNvSpPr>
            <p:nvPr/>
          </p:nvSpPr>
          <p:spPr bwMode="auto">
            <a:xfrm>
              <a:off x="4125" y="2484"/>
              <a:ext cx="624" cy="1008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36306" name="Rectangle 114"/>
            <p:cNvSpPr>
              <a:spLocks noChangeArrowheads="1"/>
            </p:cNvSpPr>
            <p:nvPr/>
          </p:nvSpPr>
          <p:spPr bwMode="auto">
            <a:xfrm>
              <a:off x="4029" y="3252"/>
              <a:ext cx="288" cy="28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2324" name="Line 115"/>
            <p:cNvSpPr>
              <a:spLocks noChangeShapeType="1"/>
            </p:cNvSpPr>
            <p:nvPr/>
          </p:nvSpPr>
          <p:spPr bwMode="auto">
            <a:xfrm flipV="1">
              <a:off x="4125" y="2820"/>
              <a:ext cx="0" cy="19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5" name="Line 116"/>
            <p:cNvSpPr>
              <a:spLocks noChangeShapeType="1"/>
            </p:cNvSpPr>
            <p:nvPr/>
          </p:nvSpPr>
          <p:spPr bwMode="auto">
            <a:xfrm rot="5400000" flipV="1">
              <a:off x="4413" y="2388"/>
              <a:ext cx="0" cy="19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6" name="Line 117"/>
            <p:cNvSpPr>
              <a:spLocks noChangeShapeType="1"/>
            </p:cNvSpPr>
            <p:nvPr/>
          </p:nvSpPr>
          <p:spPr bwMode="auto">
            <a:xfrm rot="10800000" flipV="1">
              <a:off x="4749" y="2868"/>
              <a:ext cx="0" cy="19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14" name="Text Box 118"/>
          <p:cNvSpPr txBox="1">
            <a:spLocks noChangeArrowheads="1"/>
          </p:cNvSpPr>
          <p:nvPr/>
        </p:nvSpPr>
        <p:spPr bwMode="auto">
          <a:xfrm>
            <a:off x="5788025" y="4627563"/>
            <a:ext cx="320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+</a:t>
            </a:r>
          </a:p>
        </p:txBody>
      </p:sp>
      <p:sp>
        <p:nvSpPr>
          <p:cNvPr id="12315" name="Text Box 119"/>
          <p:cNvSpPr txBox="1">
            <a:spLocks noChangeArrowheads="1"/>
          </p:cNvSpPr>
          <p:nvPr/>
        </p:nvSpPr>
        <p:spPr bwMode="auto">
          <a:xfrm>
            <a:off x="5824538" y="5005388"/>
            <a:ext cx="320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-</a:t>
            </a:r>
          </a:p>
        </p:txBody>
      </p:sp>
      <p:sp>
        <p:nvSpPr>
          <p:cNvPr id="12316" name="Text Box 120"/>
          <p:cNvSpPr txBox="1">
            <a:spLocks noChangeArrowheads="1"/>
          </p:cNvSpPr>
          <p:nvPr/>
        </p:nvSpPr>
        <p:spPr bwMode="auto">
          <a:xfrm>
            <a:off x="6472238" y="3616325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+</a:t>
            </a:r>
          </a:p>
        </p:txBody>
      </p:sp>
      <p:sp>
        <p:nvSpPr>
          <p:cNvPr id="12317" name="Text Box 121"/>
          <p:cNvSpPr txBox="1">
            <a:spLocks noChangeArrowheads="1"/>
          </p:cNvSpPr>
          <p:nvPr/>
        </p:nvSpPr>
        <p:spPr bwMode="auto">
          <a:xfrm>
            <a:off x="7497763" y="4518025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+</a:t>
            </a:r>
          </a:p>
        </p:txBody>
      </p:sp>
      <p:sp>
        <p:nvSpPr>
          <p:cNvPr id="12318" name="Text Box 122"/>
          <p:cNvSpPr txBox="1">
            <a:spLocks noChangeArrowheads="1"/>
          </p:cNvSpPr>
          <p:nvPr/>
        </p:nvSpPr>
        <p:spPr bwMode="auto">
          <a:xfrm>
            <a:off x="7234238" y="3616325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-</a:t>
            </a:r>
          </a:p>
        </p:txBody>
      </p:sp>
      <p:sp>
        <p:nvSpPr>
          <p:cNvPr id="12319" name="Text Box 123"/>
          <p:cNvSpPr txBox="1">
            <a:spLocks noChangeArrowheads="1"/>
          </p:cNvSpPr>
          <p:nvPr/>
        </p:nvSpPr>
        <p:spPr bwMode="auto">
          <a:xfrm>
            <a:off x="7546975" y="4832350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-</a:t>
            </a:r>
          </a:p>
        </p:txBody>
      </p:sp>
      <p:sp>
        <p:nvSpPr>
          <p:cNvPr id="12320" name="Text Box 124"/>
          <p:cNvSpPr txBox="1">
            <a:spLocks noChangeArrowheads="1"/>
          </p:cNvSpPr>
          <p:nvPr/>
        </p:nvSpPr>
        <p:spPr bwMode="auto">
          <a:xfrm>
            <a:off x="7467600" y="2035175"/>
            <a:ext cx="14478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R</a:t>
            </a:r>
            <a:r>
              <a:rPr lang="en-US" sz="2000" baseline="-25000">
                <a:latin typeface="Times New Roman" pitchFamily="18" charset="0"/>
              </a:rPr>
              <a:t>1</a:t>
            </a:r>
            <a:r>
              <a:rPr lang="en-US" sz="2000">
                <a:latin typeface="Times New Roman" pitchFamily="18" charset="0"/>
              </a:rPr>
              <a:t> = 20 </a:t>
            </a:r>
            <a:r>
              <a:rPr lang="en-US" sz="2000">
                <a:latin typeface="Symbol" pitchFamily="18" charset="2"/>
              </a:rPr>
              <a:t>W</a:t>
            </a:r>
            <a:r>
              <a:rPr lang="en-US" sz="2000">
                <a:latin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R</a:t>
            </a:r>
            <a:r>
              <a:rPr lang="en-US" sz="2000" baseline="-25000">
                <a:latin typeface="Times New Roman" pitchFamily="18" charset="0"/>
              </a:rPr>
              <a:t>2</a:t>
            </a:r>
            <a:r>
              <a:rPr lang="en-US" sz="2000">
                <a:latin typeface="Times New Roman" pitchFamily="18" charset="0"/>
              </a:rPr>
              <a:t> = 40 </a:t>
            </a:r>
            <a:r>
              <a:rPr lang="en-US" sz="2000">
                <a:latin typeface="Symbol" pitchFamily="18" charset="2"/>
              </a:rPr>
              <a:t>W</a:t>
            </a:r>
            <a:r>
              <a:rPr lang="en-US" sz="2000">
                <a:latin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l-GR" sz="200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en-US" sz="2000">
                <a:latin typeface="Times New Roman" pitchFamily="18" charset="0"/>
              </a:rPr>
              <a:t> = 50 Volts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C = 100</a:t>
            </a:r>
            <a:r>
              <a:rPr lang="en-US" sz="2000">
                <a:latin typeface="Symbol" pitchFamily="18" charset="2"/>
              </a:rPr>
              <a:t>m</a:t>
            </a:r>
            <a:r>
              <a:rPr lang="en-US" sz="2000">
                <a:latin typeface="Times New Roman" pitchFamily="18" charset="0"/>
              </a:rPr>
              <a:t>F</a:t>
            </a:r>
          </a:p>
        </p:txBody>
      </p:sp>
      <p:sp>
        <p:nvSpPr>
          <p:cNvPr id="12321" name="Text Box 125"/>
          <p:cNvSpPr txBox="1">
            <a:spLocks noChangeArrowheads="1"/>
          </p:cNvSpPr>
          <p:nvPr/>
        </p:nvSpPr>
        <p:spPr bwMode="auto">
          <a:xfrm>
            <a:off x="6781800" y="3441700"/>
            <a:ext cx="411163" cy="346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2833" tIns="51417" rIns="102833" bIns="51417">
            <a:spAutoFit/>
          </a:bodyPr>
          <a:lstStyle/>
          <a:p>
            <a:pPr defTabSz="1028700"/>
            <a:r>
              <a:rPr lang="en-US" sz="1600">
                <a:latin typeface="Times New Roman" pitchFamily="18" charset="0"/>
              </a:rPr>
              <a:t>R</a:t>
            </a:r>
            <a:r>
              <a:rPr lang="en-US" sz="1600" baseline="-25000">
                <a:latin typeface="Times New Roman" pitchFamily="18" charset="0"/>
              </a:rPr>
              <a:t>2</a:t>
            </a:r>
            <a:endParaRPr lang="en-US" sz="1600"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6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54" grpId="0" build="p" bldLvl="2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2008"/>
  <p:tag name="PPVERSION" val="12.0"/>
  <p:tag name="DELIMITERS" val="3.1"/>
  <p:tag name="SHOWBARVISIBLE" val="True"/>
  <p:tag name="USESECONDARYMONITOR" val="True"/>
  <p:tag name="SAVECSVWITHSESSION" val="False"/>
  <p:tag name="CSVFORMAT" val="0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722948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POLLINGCYCLE" val="2"/>
  <p:tag name="CHARTCOLORS" val="0"/>
  <p:tag name="CHARTLABELS" val="1"/>
  <p:tag name="RESETCHARTS" val="True"/>
  <p:tag name="INCLUDENONRESPONDERS" val="False"/>
  <p:tag name="MULTIRESPDIVISOR" val="1"/>
  <p:tag name="PARTLISTDEFAULT" val="1"/>
  <p:tag name="INCLUDEPPT" val="True"/>
  <p:tag name="ALLOWUSERFEEDBACK" val="True"/>
  <p:tag name="CORRECTPOINTVALUE" val="1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SHOWFLASHWARNING" val="True"/>
  <p:tag name="ALWAYSOPENPOLL" val="False"/>
  <p:tag name="POWERPOINTVERSION" val="14.0"/>
  <p:tag name="LUIDIAENABLED" val="False"/>
  <p:tag name="EXPANDSHOWBAR" val="True"/>
  <p:tag name="TASKPANEKEY" val="8bc29a96-4cc6-4c67-ba6f-d09fc3f1d9a7"/>
  <p:tag name="TPFULLVERSION" val="4.3.2.117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51"/>
  <p:tag name="FONTSIZE" val="32"/>
  <p:tag name="BULLETTYPE" val="ppBulletArabicPeriod"/>
  <p:tag name="ANSWERTEXT" val="1.  Q = 0&#10;2. Q = C e /3 &#10;3. Q  = C e /2 &#10;4. Q = C 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3141441EF4B748E3A5819C2C33FA0236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Both switches are closed. What is the final charge on the capacitor after the switches have been closed a long time?"/>
  <p:tag name="SLIDEORDER" val="3"/>
  <p:tag name="SLIDEGUID" val="287A681C81264F3C9166A684539DEFA5"/>
  <p:tag name="TOTALRESPONSES" val="20"/>
  <p:tag name="RESPONSECOUNT" val="20"/>
  <p:tag name="SLICED" val="False"/>
  <p:tag name="RESPONSES" val="3;1;3;4;3;2;2;3;1;1;4;2;4;3;3;3;3;2;1;2;"/>
  <p:tag name="CHARTSTRINGSTD" val="4 5 8 3"/>
  <p:tag name="CHARTSTRINGREV" val="3 8 5 4"/>
  <p:tag name="CHARTSTRINGSTDPER" val="0.2 0.25 0.4 0.15"/>
  <p:tag name="CHARTSTRINGREVPER" val="0.15 0.4 0.25 0.2"/>
  <p:tag name="RESPONSESGATHERED" val="False"/>
  <p:tag name="ANONYMOUSTEMP" val="False"/>
  <p:tag name="ANSWERSALIAS" val="1.  Q = 0|smicln|2. Q = C e /3 |smicln|3. Q  = C e /2 |smicln|4. Q = C e"/>
  <p:tag name="VALUES" val="No Value|smicln|No Value|smicln|No Value|smicln|No Val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51"/>
  <p:tag name="FONTSIZE" val="32"/>
  <p:tag name="BULLETTYPE" val="ppBulletArabicPeriod"/>
  <p:tag name="ANSWERTEXT" val="1.  Q = 0&#10;2. Q = C e /3 &#10;3. Q  = C e /2 &#10;4. Q = C 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3C7AA808D2DB4ACEBE1DF14D2DB0E224"/>
  <p:tag name="SLIDEID" val="3C7AA808D2DB4ACEBE1DF14D2DB0E224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After being closed for a long time, the switch is opened. What is the charge Q on the capacitor 0.06 seconds after the switch is opened?"/>
  <p:tag name="TOTALRESPONSES" val="17"/>
  <p:tag name="RESPONSECOUNT" val="17"/>
  <p:tag name="SLICED" val="False"/>
  <p:tag name="RESPONSES" val="2;1;2;2;4;2;-;1;1;1;2;2;1;1;1;1;1;3;-;-;"/>
  <p:tag name="CHARTSTRINGSTD" val="9 6 1 1"/>
  <p:tag name="CHARTSTRINGREV" val="1 1 6 9"/>
  <p:tag name="CHARTSTRINGSTDPER" val="0.529411764705882 0.352941176470588 0.0588235294117647 0.0588235294117647"/>
  <p:tag name="CHARTSTRINGREVPER" val="0.0588235294117647 0.0588235294117647 0.352941176470588 0.529411764705882"/>
  <p:tag name="RESPONSESGATHERED" val="False"/>
  <p:tag name="ANONYMOUSTEMP" val="False"/>
  <p:tag name="ANSWERSALIAS" val="0.368 q0 |smicln|0.632 q0 |smicln|0.135 q0   |smicln|0.865 q0 "/>
  <p:tag name="VALUES" val="No Value|smicln|No Value|smicln|No Value|smicln|No Val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41"/>
  <p:tag name="FONTSIZE" val="32"/>
  <p:tag name="BULLETTYPE" val="ppBulletArabicPeriod"/>
  <p:tag name="ANSWERTEXT" val="0.368 q0 &#10;0.632 q0 &#10;0.135 q0   &#10;0.865 q0 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3C7AA808D2DB4ACEBE1DF14D2DB0E224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After being closed for a long time, the switch is opened. What is the charge Q on the capacitor 0.06 seconds after the switch is opened?"/>
  <p:tag name="SLIDEORDER" val="2"/>
  <p:tag name="SLIDEGUID" val="434C58C5136F4BD98692289DBD54784A"/>
  <p:tag name="TOTALRESPONSES" val="20"/>
  <p:tag name="RESPONSECOUNT" val="20"/>
  <p:tag name="SLICED" val="False"/>
  <p:tag name="RESPONSES" val="2;1;1;1;4;4;2;1;1;1;2;3;2;1;1;1;1;3;2;2;"/>
  <p:tag name="CHARTSTRINGSTD" val="10 6 2 2"/>
  <p:tag name="CHARTSTRINGREV" val="2 2 6 10"/>
  <p:tag name="CHARTSTRINGSTDPER" val="0.5 0.3 0.1 0.1"/>
  <p:tag name="CHARTSTRINGREVPER" val="0.1 0.1 0.3 0.5"/>
  <p:tag name="RESPONSESGATHERED" val="False"/>
  <p:tag name="ANONYMOUSTEMP" val="False"/>
  <p:tag name="ANSWERSALIAS" val="0.368 q0 |smicln|0.632 q0 |smicln|0.135 q0   |smicln|0.865 q0 "/>
  <p:tag name="VALUES" val="No Value|smicln|No Value|smicln|No Value|smicln|No Val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41"/>
  <p:tag name="FONTSIZE" val="32"/>
  <p:tag name="BULLETTYPE" val="ppBulletArabicPeriod"/>
  <p:tag name="ANSWERTEXT" val="0.368 q0 &#10;0.632 q0 &#10;0.135 q0   &#10;0.865 q0 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3141441EF4B748E3A5819C2C33FA0236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Both switches are closed. What is the final charge on the capacitor after the switches have been closed a long time?"/>
  <p:tag name="SLIDEORDER" val="2"/>
  <p:tag name="SLIDEGUID" val="C47064DC37C542BAAE5B4A0EFEDC2F5C"/>
  <p:tag name="TOTALRESPONSES" val="20"/>
  <p:tag name="RESPONSECOUNT" val="20"/>
  <p:tag name="SLICED" val="False"/>
  <p:tag name="RESPONSES" val="2;3;1;1;1;4;3;3;1;1;2;3;4;4;3;4;4;2;4;4;"/>
  <p:tag name="CHARTSTRINGSTD" val="5 3 5 7"/>
  <p:tag name="CHARTSTRINGREV" val="7 5 3 5"/>
  <p:tag name="CHARTSTRINGSTDPER" val="0.25 0.15 0.25 0.35"/>
  <p:tag name="CHARTSTRINGREVPER" val="0.35 0.25 0.15 0.25"/>
  <p:tag name="RESPONSESGATHERED" val="False"/>
  <p:tag name="ANONYMOUSTEMP" val="False"/>
  <p:tag name="ANSWERSALIAS" val="1.  Q = 0|smicln|2. Q = C e /3 |smicln|3. Q  = C e /2 |smicln|4. Q = C e"/>
  <p:tag name="VALUES" val="No Value|smicln|No Value|smicln|No Value|smicln|No Val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heme/theme1.xml><?xml version="1.0" encoding="utf-8"?>
<a:theme xmlns:a="http://schemas.openxmlformats.org/drawingml/2006/main" name="bluegrayturnpoi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bluegrayturnpoint</Template>
  <TotalTime>6560</TotalTime>
  <Words>951</Words>
  <Application>Microsoft Office PowerPoint</Application>
  <PresentationFormat>On-screen Show (4:3)</PresentationFormat>
  <Paragraphs>296</Paragraphs>
  <Slides>15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bluegrayturnpoint</vt:lpstr>
      <vt:lpstr>Microsoft Graph Chart</vt:lpstr>
      <vt:lpstr>Mathcad 6.0</vt:lpstr>
      <vt:lpstr>Physics 1161 Lecture 09 RC Circuits</vt:lpstr>
      <vt:lpstr>Time Constant Demo</vt:lpstr>
      <vt:lpstr>Time Constant Demo</vt:lpstr>
      <vt:lpstr>RC Circuits Checkpoint 1 &amp; 3</vt:lpstr>
      <vt:lpstr>Practice!</vt:lpstr>
      <vt:lpstr>Practice</vt:lpstr>
      <vt:lpstr>Both switches are closed. What is the final charge on the capacitor after the switches have been closed a long time?</vt:lpstr>
      <vt:lpstr>Both switches are closed. What is the final charge on the capacitor after the switches have been closed a long time?</vt:lpstr>
      <vt:lpstr>Charging: Intermediate Times</vt:lpstr>
      <vt:lpstr>Charging: Intermediate Times</vt:lpstr>
      <vt:lpstr>RC Circuits: Discharging</vt:lpstr>
      <vt:lpstr>RC Circuits: Discharging</vt:lpstr>
      <vt:lpstr>Checkpoint RC Circuits 5</vt:lpstr>
      <vt:lpstr>After being closed for a long time, the switch is opened. What is the charge Q on the capacitor 0.06 seconds after the switch is opened?</vt:lpstr>
      <vt:lpstr>After being closed for a long time, the switch is opened. What is the charge Q on the capacitor 0.06 seconds after the switch is opened?</vt:lpstr>
    </vt:vector>
  </TitlesOfParts>
  <Company>Eastern Illinois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cherie</dc:creator>
  <cp:lastModifiedBy>Lehman, Cherie B.</cp:lastModifiedBy>
  <cp:revision>411</cp:revision>
  <dcterms:created xsi:type="dcterms:W3CDTF">2010-02-04T20:16:39Z</dcterms:created>
  <dcterms:modified xsi:type="dcterms:W3CDTF">2013-02-07T12:49:32Z</dcterms:modified>
</cp:coreProperties>
</file>