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0" r:id="rId4"/>
    <p:sldId id="292" r:id="rId5"/>
    <p:sldId id="261" r:id="rId6"/>
    <p:sldId id="262" r:id="rId7"/>
    <p:sldId id="263" r:id="rId8"/>
    <p:sldId id="284" r:id="rId9"/>
    <p:sldId id="285" r:id="rId10"/>
    <p:sldId id="268" r:id="rId11"/>
    <p:sldId id="286" r:id="rId12"/>
    <p:sldId id="287" r:id="rId13"/>
    <p:sldId id="288" r:id="rId14"/>
    <p:sldId id="291" r:id="rId15"/>
    <p:sldId id="290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99" autoAdjust="0"/>
  </p:normalViewPr>
  <p:slideViewPr>
    <p:cSldViewPr>
      <p:cViewPr>
        <p:scale>
          <a:sx n="51" d="100"/>
          <a:sy n="51" d="100"/>
        </p:scale>
        <p:origin x="-37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6E89CF-FE10-429D-94D5-A503FCEF68BB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3F88F-5C5D-417A-8515-19B0B766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7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14978-C65A-4ABD-88AD-D9A6FA78EB6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A139E-EDAE-4BA0-9220-A23A72B29A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523875"/>
            <a:ext cx="4008438" cy="3006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59275"/>
            <a:ext cx="5070475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42A96-850F-48CF-B874-56093EDFA27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2CE5-3DA9-4978-8219-DE377CEF85D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347F2-DDE5-4E6B-9326-0B535A201F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D6BF92-5B22-4015-A1AA-11E8D0EB24D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07ACC-391E-4CF2-9E27-409D6624D14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3DBCC-1439-4B1E-8FD9-CFE4E202D85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BBB1E-76F2-419F-BEA7-182D0CA291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513E4-23F3-473C-8A66-005223AE62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01D08-D56C-47FD-83B9-BD376F338E8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DEECD-7B1D-462E-81CA-20B2E3365A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5B406-8232-4995-A4B7-C1DE936E0F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CBFBF-4C49-4F0C-BBC1-CB0E6695A72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5C166-7E31-4847-A7DF-3A36AD5C5B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74E54-950E-4913-A07C-E003BADD407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523875"/>
            <a:ext cx="4008438" cy="3006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59275"/>
            <a:ext cx="5070475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5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A09D-D79D-4B43-9689-FDF6FA83EE9B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CDF6-9F69-4095-A233-FFC6AE35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B616-0031-4A71-BAFF-375F5A650BD3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8EC7-F530-4D40-9C91-F810DFA7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9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9123-7C0F-4396-BB91-59F5AAA78EBE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E52F1-A7BD-4478-8C01-9772F978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4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E867-96CA-4679-A7FE-057073B958FB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478F-8E63-4F92-BA55-0CF79E53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4D91-DF78-47F9-8FED-701BF1C2BF25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B138-4458-4742-B62C-7D352BB17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8292-1F1F-4254-815F-C0D95492CB2B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E6DB-C6BE-41DB-B028-EE3C992D7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264F-4E80-4BDA-B450-D09AB3780FA3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241A-4B1B-4EFB-97ED-BC270F6AC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07F1-DA27-4CCB-A571-4FF3E2DE6A64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5780-2CB5-4F53-BA79-0349DA98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8775-6086-48A3-90E0-DF730F34864C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F148-C1FA-4E54-A2A2-0E581893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586C-8580-4675-A98B-D085AF0ABB94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07DF-05AC-47C6-8184-CC2CE70F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D8E2-2814-49BB-8C0E-6299B303F4CA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A0070-A88E-4239-99B2-99FB0A603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1DDA3-92A5-4DB1-B82F-79DF3C2D6C80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114AA7-1A70-4658-858E-0DC3E89B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F505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4.emf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emf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7.emf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0Yb64ieGvQ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www.youtube.com/watch?v=hgll-XTqcS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12.e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image" Target="../media/image1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6248400" cy="1219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 Rounded MT Bold" pitchFamily="34" charset="0"/>
              </a:rPr>
              <a:t>Magnetism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553325" cy="1563688"/>
          </a:xfrm>
        </p:spPr>
        <p:txBody>
          <a:bodyPr lIns="90488" tIns="44450" rIns="90488" bIns="44450"/>
          <a:lstStyle/>
          <a:p>
            <a:pPr marL="0" indent="0" eaLnBrk="1" hangingPunct="1">
              <a:buFontTx/>
              <a:buNone/>
            </a:pPr>
            <a:r>
              <a:rPr lang="en-US" altLang="en-US" b="1" smtClean="0">
                <a:latin typeface="Arial Rounded MT Bold" pitchFamily="34" charset="0"/>
              </a:rPr>
              <a:t>Textbook Sections 22-1 – 22-3, 22-8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304800"/>
            <a:ext cx="7216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B0F0"/>
                </a:solidFill>
                <a:latin typeface="Calibri" pitchFamily="34" charset="0"/>
              </a:rPr>
              <a:t>Physics 1161:  Lecture 10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" y="4724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3078" name="Picture 6" descr="head_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2" descr="~AUT0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974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http://community.livinglakecountry.com/blogs/eagles_eye/wind%20farm%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The magnetic force on a charge depends on the magnitude of the charge, its velocity, and the magnetic field.</a:t>
            </a:r>
          </a:p>
          <a:p>
            <a:pPr eaLnBrk="1" hangingPunct="1"/>
            <a:endParaRPr lang="en-US" sz="50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9966FF"/>
                </a:solidFill>
              </a:rPr>
              <a:t>	</a:t>
            </a:r>
            <a:r>
              <a:rPr lang="en-US" smtClean="0"/>
              <a:t>F = q v B sin(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</a:p>
          <a:p>
            <a:pPr eaLnBrk="1" hangingPunct="1"/>
            <a:endParaRPr lang="en-US" sz="900" smtClean="0"/>
          </a:p>
          <a:p>
            <a:pPr lvl="1" eaLnBrk="1" hangingPunct="1"/>
            <a:r>
              <a:rPr lang="en-US" smtClean="0"/>
              <a:t>Direction from RHR</a:t>
            </a:r>
          </a:p>
          <a:p>
            <a:pPr lvl="2" eaLnBrk="1" hangingPunct="1"/>
            <a:r>
              <a:rPr lang="en-US" smtClean="0">
                <a:solidFill>
                  <a:schemeClr val="tx2"/>
                </a:solidFill>
              </a:rPr>
              <a:t>Thumb (__), fingers (__), palm (__)</a:t>
            </a:r>
          </a:p>
          <a:p>
            <a:pPr lvl="1" eaLnBrk="1" hangingPunct="1"/>
            <a:r>
              <a:rPr lang="en-US" smtClean="0"/>
              <a:t>Note if v is parallel to B then F = 0</a:t>
            </a: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6400800" y="4267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924800" y="4191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</a:t>
            </a:r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6324600" y="4191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V="1">
            <a:off x="6477000" y="3810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Arc 8"/>
          <p:cNvSpPr>
            <a:spLocks/>
          </p:cNvSpPr>
          <p:nvPr/>
        </p:nvSpPr>
        <p:spPr bwMode="auto">
          <a:xfrm>
            <a:off x="6629400" y="4038600"/>
            <a:ext cx="228600" cy="228600"/>
          </a:xfrm>
          <a:custGeom>
            <a:avLst/>
            <a:gdLst>
              <a:gd name="T0" fmla="*/ 2147483647 w 21600"/>
              <a:gd name="T1" fmla="*/ 0 h 33939"/>
              <a:gd name="T2" fmla="*/ 2147483647 w 21600"/>
              <a:gd name="T3" fmla="*/ 2147483647 h 33939"/>
              <a:gd name="T4" fmla="*/ 0 w 21600"/>
              <a:gd name="T5" fmla="*/ 2147483647 h 33939"/>
              <a:gd name="T6" fmla="*/ 0 60000 65536"/>
              <a:gd name="T7" fmla="*/ 0 60000 65536"/>
              <a:gd name="T8" fmla="*/ 0 60000 65536"/>
              <a:gd name="T9" fmla="*/ 0 w 21600"/>
              <a:gd name="T10" fmla="*/ 0 h 33939"/>
              <a:gd name="T11" fmla="*/ 21600 w 21600"/>
              <a:gd name="T12" fmla="*/ 33939 h 339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939" fill="none" extrusionOk="0">
                <a:moveTo>
                  <a:pt x="14055" y="0"/>
                </a:moveTo>
                <a:cubicBezTo>
                  <a:pt x="18844" y="4103"/>
                  <a:pt x="21600" y="10094"/>
                  <a:pt x="21600" y="16401"/>
                </a:cubicBezTo>
                <a:cubicBezTo>
                  <a:pt x="21600" y="23353"/>
                  <a:pt x="18253" y="29880"/>
                  <a:pt x="12608" y="33938"/>
                </a:cubicBezTo>
              </a:path>
              <a:path w="21600" h="33939" stroke="0" extrusionOk="0">
                <a:moveTo>
                  <a:pt x="14055" y="0"/>
                </a:moveTo>
                <a:cubicBezTo>
                  <a:pt x="18844" y="4103"/>
                  <a:pt x="21600" y="10094"/>
                  <a:pt x="21600" y="16401"/>
                </a:cubicBezTo>
                <a:cubicBezTo>
                  <a:pt x="21600" y="23353"/>
                  <a:pt x="18253" y="29880"/>
                  <a:pt x="12608" y="33938"/>
                </a:cubicBezTo>
                <a:lnTo>
                  <a:pt x="0" y="16401"/>
                </a:lnTo>
                <a:lnTo>
                  <a:pt x="1405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791325" y="38766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724650" y="34766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11274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Magnitude of Magnetic Force on Moving Charges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38200" y="3657600"/>
            <a:ext cx="29718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9400" y="4953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0" y="495300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4953000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F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3" autoUpdateAnimBg="0"/>
      <p:bldP spid="89095" grpId="0" animBg="1"/>
      <p:bldP spid="89096" grpId="0" animBg="1"/>
      <p:bldP spid="89097" grpId="0" autoUpdateAnimBg="0"/>
      <p:bldP spid="89098" grpId="0" autoUpdateAnimBg="0"/>
      <p:bldP spid="89103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2514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three charges below have equal charge and speed, but are traveling in different directions in a uniform magnetic field.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Which particle experiences the greatest magnetic force?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32651682"/>
              </p:ext>
            </p:extLst>
          </p:nvPr>
        </p:nvGraphicFramePr>
        <p:xfrm>
          <a:off x="6172200" y="353695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36950"/>
                        <a:ext cx="28956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2682875" y="1828800"/>
            <a:ext cx="3505200" cy="2405063"/>
            <a:chOff x="3733800" y="3886200"/>
            <a:chExt cx="3505200" cy="2404684"/>
          </a:xfrm>
        </p:grpSpPr>
        <p:grpSp>
          <p:nvGrpSpPr>
            <p:cNvPr id="12294" name="Group 28"/>
            <p:cNvGrpSpPr>
              <a:grpSpLocks/>
            </p:cNvGrpSpPr>
            <p:nvPr/>
          </p:nvGrpSpPr>
          <p:grpSpPr bwMode="auto">
            <a:xfrm>
              <a:off x="3733800" y="3886200"/>
              <a:ext cx="3505200" cy="2404684"/>
              <a:chOff x="1600200" y="3996116"/>
              <a:chExt cx="3505200" cy="2404684"/>
            </a:xfrm>
          </p:grpSpPr>
          <p:grpSp>
            <p:nvGrpSpPr>
              <p:cNvPr id="12299" name="Group 24"/>
              <p:cNvGrpSpPr>
                <a:grpSpLocks/>
              </p:cNvGrpSpPr>
              <p:nvPr/>
            </p:nvGrpSpPr>
            <p:grpSpPr bwMode="auto">
              <a:xfrm>
                <a:off x="1600200" y="3996116"/>
                <a:ext cx="3505200" cy="2404684"/>
                <a:chOff x="1600200" y="3996116"/>
                <a:chExt cx="3505200" cy="2404684"/>
              </a:xfrm>
            </p:grpSpPr>
            <p:sp>
              <p:nvSpPr>
                <p:cNvPr id="12309" name="Line 5"/>
                <p:cNvSpPr>
                  <a:spLocks noChangeShapeType="1"/>
                </p:cNvSpPr>
                <p:nvPr/>
              </p:nvSpPr>
              <p:spPr bwMode="auto">
                <a:xfrm>
                  <a:off x="1600200" y="4400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0" name="Line 6"/>
                <p:cNvSpPr>
                  <a:spLocks noChangeShapeType="1"/>
                </p:cNvSpPr>
                <p:nvPr/>
              </p:nvSpPr>
              <p:spPr bwMode="auto">
                <a:xfrm>
                  <a:off x="1600200" y="4686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1" name="Line 7"/>
                <p:cNvSpPr>
                  <a:spLocks noChangeShapeType="1"/>
                </p:cNvSpPr>
                <p:nvPr/>
              </p:nvSpPr>
              <p:spPr bwMode="auto">
                <a:xfrm>
                  <a:off x="1600200" y="4972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2" name="Line 8"/>
                <p:cNvSpPr>
                  <a:spLocks noChangeShapeType="1"/>
                </p:cNvSpPr>
                <p:nvPr/>
              </p:nvSpPr>
              <p:spPr bwMode="auto">
                <a:xfrm>
                  <a:off x="1600200" y="5257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3" name="Line 9"/>
                <p:cNvSpPr>
                  <a:spLocks noChangeShapeType="1"/>
                </p:cNvSpPr>
                <p:nvPr/>
              </p:nvSpPr>
              <p:spPr bwMode="auto">
                <a:xfrm>
                  <a:off x="1600200" y="5543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4" name="Line 10"/>
                <p:cNvSpPr>
                  <a:spLocks noChangeShapeType="1"/>
                </p:cNvSpPr>
                <p:nvPr/>
              </p:nvSpPr>
              <p:spPr bwMode="auto">
                <a:xfrm>
                  <a:off x="1600200" y="5829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5" name="Line 11"/>
                <p:cNvSpPr>
                  <a:spLocks noChangeShapeType="1"/>
                </p:cNvSpPr>
                <p:nvPr/>
              </p:nvSpPr>
              <p:spPr bwMode="auto">
                <a:xfrm>
                  <a:off x="1600200" y="6115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6" name="Line 12"/>
                <p:cNvSpPr>
                  <a:spLocks noChangeShapeType="1"/>
                </p:cNvSpPr>
                <p:nvPr/>
              </p:nvSpPr>
              <p:spPr bwMode="auto">
                <a:xfrm>
                  <a:off x="1600200" y="6400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3996116"/>
                  <a:ext cx="6096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Calibri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2300" name="Group 25"/>
              <p:cNvGrpSpPr>
                <a:grpSpLocks/>
              </p:cNvGrpSpPr>
              <p:nvPr/>
            </p:nvGrpSpPr>
            <p:grpSpPr bwMode="auto">
              <a:xfrm>
                <a:off x="2438400" y="5943600"/>
                <a:ext cx="1219200" cy="381000"/>
                <a:chOff x="2438400" y="5943600"/>
                <a:chExt cx="1219200" cy="381000"/>
              </a:xfrm>
            </p:grpSpPr>
            <p:sp>
              <p:nvSpPr>
                <p:cNvPr id="12307" name="Oval 14"/>
                <p:cNvSpPr>
                  <a:spLocks noChangeArrowheads="1"/>
                </p:cNvSpPr>
                <p:nvPr/>
              </p:nvSpPr>
              <p:spPr bwMode="auto">
                <a:xfrm>
                  <a:off x="2438400" y="60960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30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67000" y="5943600"/>
                  <a:ext cx="990600" cy="228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01" name="Group 26"/>
              <p:cNvGrpSpPr>
                <a:grpSpLocks/>
              </p:cNvGrpSpPr>
              <p:nvPr/>
            </p:nvGrpSpPr>
            <p:grpSpPr bwMode="auto">
              <a:xfrm>
                <a:off x="2514600" y="4692650"/>
                <a:ext cx="630238" cy="960438"/>
                <a:chOff x="2514600" y="4692650"/>
                <a:chExt cx="630238" cy="960438"/>
              </a:xfrm>
            </p:grpSpPr>
            <p:sp>
              <p:nvSpPr>
                <p:cNvPr id="12305" name="Oval 16"/>
                <p:cNvSpPr>
                  <a:spLocks noChangeArrowheads="1"/>
                </p:cNvSpPr>
                <p:nvPr/>
              </p:nvSpPr>
              <p:spPr bwMode="auto">
                <a:xfrm>
                  <a:off x="2514600" y="5424488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230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87638" y="4692650"/>
                  <a:ext cx="457200" cy="7620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02" name="Group 27"/>
              <p:cNvGrpSpPr>
                <a:grpSpLocks/>
              </p:cNvGrpSpPr>
              <p:nvPr/>
            </p:nvGrpSpPr>
            <p:grpSpPr bwMode="auto">
              <a:xfrm>
                <a:off x="1776413" y="4749800"/>
                <a:ext cx="890587" cy="508000"/>
                <a:chOff x="1776413" y="4749800"/>
                <a:chExt cx="890587" cy="508000"/>
              </a:xfrm>
            </p:grpSpPr>
            <p:sp>
              <p:nvSpPr>
                <p:cNvPr id="12303" name="Oval 18"/>
                <p:cNvSpPr>
                  <a:spLocks noChangeArrowheads="1"/>
                </p:cNvSpPr>
                <p:nvPr/>
              </p:nvSpPr>
              <p:spPr bwMode="auto">
                <a:xfrm>
                  <a:off x="2438400" y="50292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230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413" y="4749800"/>
                  <a:ext cx="758825" cy="355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295" name="Group 26"/>
            <p:cNvGrpSpPr>
              <a:grpSpLocks/>
            </p:cNvGrpSpPr>
            <p:nvPr/>
          </p:nvGrpSpPr>
          <p:grpSpPr bwMode="auto">
            <a:xfrm>
              <a:off x="4279900" y="4591893"/>
              <a:ext cx="1435100" cy="1414467"/>
              <a:chOff x="1296" y="2976"/>
              <a:chExt cx="904" cy="891"/>
            </a:xfrm>
          </p:grpSpPr>
          <p:sp>
            <p:nvSpPr>
              <p:cNvPr id="12296" name="Arc 23"/>
              <p:cNvSpPr>
                <a:spLocks/>
              </p:cNvSpPr>
              <p:nvPr/>
            </p:nvSpPr>
            <p:spPr bwMode="auto">
              <a:xfrm>
                <a:off x="2152" y="3780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7" name="Arc 24"/>
              <p:cNvSpPr>
                <a:spLocks/>
              </p:cNvSpPr>
              <p:nvPr/>
            </p:nvSpPr>
            <p:spPr bwMode="auto">
              <a:xfrm>
                <a:off x="1824" y="3216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Arc 25"/>
              <p:cNvSpPr>
                <a:spLocks/>
              </p:cNvSpPr>
              <p:nvPr/>
            </p:nvSpPr>
            <p:spPr bwMode="auto">
              <a:xfrm>
                <a:off x="1296" y="2976"/>
                <a:ext cx="189" cy="159"/>
              </a:xfrm>
              <a:custGeom>
                <a:avLst/>
                <a:gdLst>
                  <a:gd name="T0" fmla="*/ 0 w 42526"/>
                  <a:gd name="T1" fmla="*/ 0 h 26252"/>
                  <a:gd name="T2" fmla="*/ 0 w 42526"/>
                  <a:gd name="T3" fmla="*/ 0 h 26252"/>
                  <a:gd name="T4" fmla="*/ 0 w 42526"/>
                  <a:gd name="T5" fmla="*/ 0 h 26252"/>
                  <a:gd name="T6" fmla="*/ 0 60000 65536"/>
                  <a:gd name="T7" fmla="*/ 0 60000 65536"/>
                  <a:gd name="T8" fmla="*/ 0 60000 65536"/>
                  <a:gd name="T9" fmla="*/ 0 w 42526"/>
                  <a:gd name="T10" fmla="*/ 0 h 26252"/>
                  <a:gd name="T11" fmla="*/ 42526 w 42526"/>
                  <a:gd name="T12" fmla="*/ 26252 h 262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526" h="26252" fill="none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</a:path>
                  <a:path w="42526" h="26252" stroke="0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  <a:lnTo>
                      <a:pt x="20926" y="21600"/>
                    </a:lnTo>
                    <a:lnTo>
                      <a:pt x="-1" y="16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133600"/>
            <a:ext cx="2590800" cy="23622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1	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2	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3	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All Same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2514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three charges below have equal charge and speed, but are traveling in different directions in a uniform magnetic field.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Which particle experiences the greatest magnetic force?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5075449"/>
              </p:ext>
            </p:extLst>
          </p:nvPr>
        </p:nvGraphicFramePr>
        <p:xfrm>
          <a:off x="6172200" y="353695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36950"/>
                        <a:ext cx="28956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2682875" y="1828800"/>
            <a:ext cx="3505200" cy="2405063"/>
            <a:chOff x="3733800" y="3886200"/>
            <a:chExt cx="3505200" cy="2404684"/>
          </a:xfrm>
        </p:grpSpPr>
        <p:grpSp>
          <p:nvGrpSpPr>
            <p:cNvPr id="13320" name="Group 28"/>
            <p:cNvGrpSpPr>
              <a:grpSpLocks/>
            </p:cNvGrpSpPr>
            <p:nvPr/>
          </p:nvGrpSpPr>
          <p:grpSpPr bwMode="auto">
            <a:xfrm>
              <a:off x="3733800" y="3886200"/>
              <a:ext cx="3505200" cy="2404684"/>
              <a:chOff x="1600200" y="3996116"/>
              <a:chExt cx="3505200" cy="2404684"/>
            </a:xfrm>
          </p:grpSpPr>
          <p:grpSp>
            <p:nvGrpSpPr>
              <p:cNvPr id="13325" name="Group 24"/>
              <p:cNvGrpSpPr>
                <a:grpSpLocks/>
              </p:cNvGrpSpPr>
              <p:nvPr/>
            </p:nvGrpSpPr>
            <p:grpSpPr bwMode="auto">
              <a:xfrm>
                <a:off x="1600200" y="3996116"/>
                <a:ext cx="3505200" cy="2404684"/>
                <a:chOff x="1600200" y="3996116"/>
                <a:chExt cx="3505200" cy="2404684"/>
              </a:xfrm>
            </p:grpSpPr>
            <p:sp>
              <p:nvSpPr>
                <p:cNvPr id="13335" name="Line 5"/>
                <p:cNvSpPr>
                  <a:spLocks noChangeShapeType="1"/>
                </p:cNvSpPr>
                <p:nvPr/>
              </p:nvSpPr>
              <p:spPr bwMode="auto">
                <a:xfrm>
                  <a:off x="1600200" y="4400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6" name="Line 6"/>
                <p:cNvSpPr>
                  <a:spLocks noChangeShapeType="1"/>
                </p:cNvSpPr>
                <p:nvPr/>
              </p:nvSpPr>
              <p:spPr bwMode="auto">
                <a:xfrm>
                  <a:off x="1600200" y="4686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7" name="Line 7"/>
                <p:cNvSpPr>
                  <a:spLocks noChangeShapeType="1"/>
                </p:cNvSpPr>
                <p:nvPr/>
              </p:nvSpPr>
              <p:spPr bwMode="auto">
                <a:xfrm>
                  <a:off x="1600200" y="4972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8" name="Line 8"/>
                <p:cNvSpPr>
                  <a:spLocks noChangeShapeType="1"/>
                </p:cNvSpPr>
                <p:nvPr/>
              </p:nvSpPr>
              <p:spPr bwMode="auto">
                <a:xfrm>
                  <a:off x="1600200" y="5257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9" name="Line 9"/>
                <p:cNvSpPr>
                  <a:spLocks noChangeShapeType="1"/>
                </p:cNvSpPr>
                <p:nvPr/>
              </p:nvSpPr>
              <p:spPr bwMode="auto">
                <a:xfrm>
                  <a:off x="1600200" y="5543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0" name="Line 10"/>
                <p:cNvSpPr>
                  <a:spLocks noChangeShapeType="1"/>
                </p:cNvSpPr>
                <p:nvPr/>
              </p:nvSpPr>
              <p:spPr bwMode="auto">
                <a:xfrm>
                  <a:off x="1600200" y="5829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1" name="Line 11"/>
                <p:cNvSpPr>
                  <a:spLocks noChangeShapeType="1"/>
                </p:cNvSpPr>
                <p:nvPr/>
              </p:nvSpPr>
              <p:spPr bwMode="auto">
                <a:xfrm>
                  <a:off x="1600200" y="6115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2" name="Line 12"/>
                <p:cNvSpPr>
                  <a:spLocks noChangeShapeType="1"/>
                </p:cNvSpPr>
                <p:nvPr/>
              </p:nvSpPr>
              <p:spPr bwMode="auto">
                <a:xfrm>
                  <a:off x="1600200" y="6400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3996116"/>
                  <a:ext cx="6096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Calibri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3326" name="Group 25"/>
              <p:cNvGrpSpPr>
                <a:grpSpLocks/>
              </p:cNvGrpSpPr>
              <p:nvPr/>
            </p:nvGrpSpPr>
            <p:grpSpPr bwMode="auto">
              <a:xfrm>
                <a:off x="2438400" y="5943600"/>
                <a:ext cx="1219200" cy="381000"/>
                <a:chOff x="2438400" y="5943600"/>
                <a:chExt cx="1219200" cy="381000"/>
              </a:xfrm>
            </p:grpSpPr>
            <p:sp>
              <p:nvSpPr>
                <p:cNvPr id="13333" name="Oval 14"/>
                <p:cNvSpPr>
                  <a:spLocks noChangeArrowheads="1"/>
                </p:cNvSpPr>
                <p:nvPr/>
              </p:nvSpPr>
              <p:spPr bwMode="auto">
                <a:xfrm>
                  <a:off x="2438400" y="60960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33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67000" y="5943600"/>
                  <a:ext cx="990600" cy="228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7" name="Group 26"/>
              <p:cNvGrpSpPr>
                <a:grpSpLocks/>
              </p:cNvGrpSpPr>
              <p:nvPr/>
            </p:nvGrpSpPr>
            <p:grpSpPr bwMode="auto">
              <a:xfrm>
                <a:off x="2514600" y="4692650"/>
                <a:ext cx="630238" cy="960438"/>
                <a:chOff x="2514600" y="4692650"/>
                <a:chExt cx="630238" cy="960438"/>
              </a:xfrm>
            </p:grpSpPr>
            <p:sp>
              <p:nvSpPr>
                <p:cNvPr id="13331" name="Oval 16"/>
                <p:cNvSpPr>
                  <a:spLocks noChangeArrowheads="1"/>
                </p:cNvSpPr>
                <p:nvPr/>
              </p:nvSpPr>
              <p:spPr bwMode="auto">
                <a:xfrm>
                  <a:off x="2514600" y="5424488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333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87638" y="4692650"/>
                  <a:ext cx="457200" cy="7620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8" name="Group 27"/>
              <p:cNvGrpSpPr>
                <a:grpSpLocks/>
              </p:cNvGrpSpPr>
              <p:nvPr/>
            </p:nvGrpSpPr>
            <p:grpSpPr bwMode="auto">
              <a:xfrm>
                <a:off x="1776413" y="4749800"/>
                <a:ext cx="890587" cy="508000"/>
                <a:chOff x="1776413" y="4749800"/>
                <a:chExt cx="890587" cy="508000"/>
              </a:xfrm>
            </p:grpSpPr>
            <p:sp>
              <p:nvSpPr>
                <p:cNvPr id="13329" name="Oval 18"/>
                <p:cNvSpPr>
                  <a:spLocks noChangeArrowheads="1"/>
                </p:cNvSpPr>
                <p:nvPr/>
              </p:nvSpPr>
              <p:spPr bwMode="auto">
                <a:xfrm>
                  <a:off x="2438400" y="50292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3330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413" y="4749800"/>
                  <a:ext cx="758825" cy="355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21" name="Group 26"/>
            <p:cNvGrpSpPr>
              <a:grpSpLocks/>
            </p:cNvGrpSpPr>
            <p:nvPr/>
          </p:nvGrpSpPr>
          <p:grpSpPr bwMode="auto">
            <a:xfrm>
              <a:off x="4279900" y="4591893"/>
              <a:ext cx="1435100" cy="1414467"/>
              <a:chOff x="1296" y="2976"/>
              <a:chExt cx="904" cy="891"/>
            </a:xfrm>
          </p:grpSpPr>
          <p:sp>
            <p:nvSpPr>
              <p:cNvPr id="13322" name="Arc 23"/>
              <p:cNvSpPr>
                <a:spLocks/>
              </p:cNvSpPr>
              <p:nvPr/>
            </p:nvSpPr>
            <p:spPr bwMode="auto">
              <a:xfrm>
                <a:off x="2152" y="3780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Arc 24"/>
              <p:cNvSpPr>
                <a:spLocks/>
              </p:cNvSpPr>
              <p:nvPr/>
            </p:nvSpPr>
            <p:spPr bwMode="auto">
              <a:xfrm>
                <a:off x="1824" y="3216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Arc 25"/>
              <p:cNvSpPr>
                <a:spLocks/>
              </p:cNvSpPr>
              <p:nvPr/>
            </p:nvSpPr>
            <p:spPr bwMode="auto">
              <a:xfrm>
                <a:off x="1296" y="2976"/>
                <a:ext cx="189" cy="159"/>
              </a:xfrm>
              <a:custGeom>
                <a:avLst/>
                <a:gdLst>
                  <a:gd name="T0" fmla="*/ 0 w 42526"/>
                  <a:gd name="T1" fmla="*/ 0 h 26252"/>
                  <a:gd name="T2" fmla="*/ 0 w 42526"/>
                  <a:gd name="T3" fmla="*/ 0 h 26252"/>
                  <a:gd name="T4" fmla="*/ 0 w 42526"/>
                  <a:gd name="T5" fmla="*/ 0 h 26252"/>
                  <a:gd name="T6" fmla="*/ 0 60000 65536"/>
                  <a:gd name="T7" fmla="*/ 0 60000 65536"/>
                  <a:gd name="T8" fmla="*/ 0 60000 65536"/>
                  <a:gd name="T9" fmla="*/ 0 w 42526"/>
                  <a:gd name="T10" fmla="*/ 0 h 26252"/>
                  <a:gd name="T11" fmla="*/ 42526 w 42526"/>
                  <a:gd name="T12" fmla="*/ 26252 h 262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526" h="26252" fill="none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</a:path>
                  <a:path w="42526" h="26252" stroke="0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  <a:lnTo>
                      <a:pt x="20926" y="21600"/>
                    </a:lnTo>
                    <a:lnTo>
                      <a:pt x="-1" y="16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" name="Oval 30"/>
          <p:cNvSpPr/>
          <p:nvPr/>
        </p:nvSpPr>
        <p:spPr>
          <a:xfrm>
            <a:off x="119063" y="2667000"/>
            <a:ext cx="1295400" cy="685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990600" y="54102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00FF00"/>
                </a:solidFill>
                <a:latin typeface="Calibri" pitchFamily="34" charset="0"/>
              </a:rPr>
              <a:t>F = q v B sin(</a:t>
            </a:r>
            <a:r>
              <a:rPr lang="en-US" sz="3600">
                <a:solidFill>
                  <a:srgbClr val="00FF00"/>
                </a:solidFill>
                <a:latin typeface="Symbol" pitchFamily="18" charset="2"/>
              </a:rPr>
              <a:t>q</a:t>
            </a:r>
            <a:r>
              <a:rPr lang="en-US" sz="3600">
                <a:solidFill>
                  <a:srgbClr val="00FF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319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133600"/>
            <a:ext cx="2590800" cy="23622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1	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2	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3	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All Same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2514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three charges below have equal charge and speed, but are traveling in different directions in a uniform magnetic field.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The force on particle 3 is in the same direction as the force on particle 1. 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	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83332360"/>
              </p:ext>
            </p:extLst>
          </p:nvPr>
        </p:nvGraphicFramePr>
        <p:xfrm>
          <a:off x="6172200" y="353695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36950"/>
                        <a:ext cx="28956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2682875" y="2584450"/>
            <a:ext cx="3505200" cy="2405063"/>
            <a:chOff x="3733800" y="3886200"/>
            <a:chExt cx="3505200" cy="2404684"/>
          </a:xfrm>
        </p:grpSpPr>
        <p:grpSp>
          <p:nvGrpSpPr>
            <p:cNvPr id="14342" name="Group 28"/>
            <p:cNvGrpSpPr>
              <a:grpSpLocks/>
            </p:cNvGrpSpPr>
            <p:nvPr/>
          </p:nvGrpSpPr>
          <p:grpSpPr bwMode="auto">
            <a:xfrm>
              <a:off x="3733800" y="3886200"/>
              <a:ext cx="3505200" cy="2404684"/>
              <a:chOff x="1600200" y="3996116"/>
              <a:chExt cx="3505200" cy="2404684"/>
            </a:xfrm>
          </p:grpSpPr>
          <p:grpSp>
            <p:nvGrpSpPr>
              <p:cNvPr id="14347" name="Group 24"/>
              <p:cNvGrpSpPr>
                <a:grpSpLocks/>
              </p:cNvGrpSpPr>
              <p:nvPr/>
            </p:nvGrpSpPr>
            <p:grpSpPr bwMode="auto">
              <a:xfrm>
                <a:off x="1600200" y="3996116"/>
                <a:ext cx="3505200" cy="2404684"/>
                <a:chOff x="1600200" y="3996116"/>
                <a:chExt cx="3505200" cy="2404684"/>
              </a:xfrm>
            </p:grpSpPr>
            <p:sp>
              <p:nvSpPr>
                <p:cNvPr id="14357" name="Line 5"/>
                <p:cNvSpPr>
                  <a:spLocks noChangeShapeType="1"/>
                </p:cNvSpPr>
                <p:nvPr/>
              </p:nvSpPr>
              <p:spPr bwMode="auto">
                <a:xfrm>
                  <a:off x="1600200" y="4400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8" name="Line 6"/>
                <p:cNvSpPr>
                  <a:spLocks noChangeShapeType="1"/>
                </p:cNvSpPr>
                <p:nvPr/>
              </p:nvSpPr>
              <p:spPr bwMode="auto">
                <a:xfrm>
                  <a:off x="1600200" y="4686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9" name="Line 7"/>
                <p:cNvSpPr>
                  <a:spLocks noChangeShapeType="1"/>
                </p:cNvSpPr>
                <p:nvPr/>
              </p:nvSpPr>
              <p:spPr bwMode="auto">
                <a:xfrm>
                  <a:off x="1600200" y="4972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Line 8"/>
                <p:cNvSpPr>
                  <a:spLocks noChangeShapeType="1"/>
                </p:cNvSpPr>
                <p:nvPr/>
              </p:nvSpPr>
              <p:spPr bwMode="auto">
                <a:xfrm>
                  <a:off x="1600200" y="5257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1" name="Line 9"/>
                <p:cNvSpPr>
                  <a:spLocks noChangeShapeType="1"/>
                </p:cNvSpPr>
                <p:nvPr/>
              </p:nvSpPr>
              <p:spPr bwMode="auto">
                <a:xfrm>
                  <a:off x="1600200" y="5543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2" name="Line 10"/>
                <p:cNvSpPr>
                  <a:spLocks noChangeShapeType="1"/>
                </p:cNvSpPr>
                <p:nvPr/>
              </p:nvSpPr>
              <p:spPr bwMode="auto">
                <a:xfrm>
                  <a:off x="1600200" y="5829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3" name="Line 11"/>
                <p:cNvSpPr>
                  <a:spLocks noChangeShapeType="1"/>
                </p:cNvSpPr>
                <p:nvPr/>
              </p:nvSpPr>
              <p:spPr bwMode="auto">
                <a:xfrm>
                  <a:off x="1600200" y="6115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4" name="Line 12"/>
                <p:cNvSpPr>
                  <a:spLocks noChangeShapeType="1"/>
                </p:cNvSpPr>
                <p:nvPr/>
              </p:nvSpPr>
              <p:spPr bwMode="auto">
                <a:xfrm>
                  <a:off x="1600200" y="6400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3996116"/>
                  <a:ext cx="6096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Calibri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4348" name="Group 25"/>
              <p:cNvGrpSpPr>
                <a:grpSpLocks/>
              </p:cNvGrpSpPr>
              <p:nvPr/>
            </p:nvGrpSpPr>
            <p:grpSpPr bwMode="auto">
              <a:xfrm>
                <a:off x="2438400" y="5943600"/>
                <a:ext cx="1219200" cy="381000"/>
                <a:chOff x="2438400" y="5943600"/>
                <a:chExt cx="1219200" cy="381000"/>
              </a:xfrm>
            </p:grpSpPr>
            <p:sp>
              <p:nvSpPr>
                <p:cNvPr id="14355" name="Oval 14"/>
                <p:cNvSpPr>
                  <a:spLocks noChangeArrowheads="1"/>
                </p:cNvSpPr>
                <p:nvPr/>
              </p:nvSpPr>
              <p:spPr bwMode="auto">
                <a:xfrm>
                  <a:off x="2438400" y="60960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435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67000" y="5943600"/>
                  <a:ext cx="990600" cy="228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49" name="Group 26"/>
              <p:cNvGrpSpPr>
                <a:grpSpLocks/>
              </p:cNvGrpSpPr>
              <p:nvPr/>
            </p:nvGrpSpPr>
            <p:grpSpPr bwMode="auto">
              <a:xfrm>
                <a:off x="2514600" y="4692650"/>
                <a:ext cx="630238" cy="960438"/>
                <a:chOff x="2514600" y="4692650"/>
                <a:chExt cx="630238" cy="960438"/>
              </a:xfrm>
            </p:grpSpPr>
            <p:sp>
              <p:nvSpPr>
                <p:cNvPr id="14353" name="Oval 16"/>
                <p:cNvSpPr>
                  <a:spLocks noChangeArrowheads="1"/>
                </p:cNvSpPr>
                <p:nvPr/>
              </p:nvSpPr>
              <p:spPr bwMode="auto">
                <a:xfrm>
                  <a:off x="2514600" y="5424488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35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87638" y="4692650"/>
                  <a:ext cx="457200" cy="7620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0" name="Group 27"/>
              <p:cNvGrpSpPr>
                <a:grpSpLocks/>
              </p:cNvGrpSpPr>
              <p:nvPr/>
            </p:nvGrpSpPr>
            <p:grpSpPr bwMode="auto">
              <a:xfrm>
                <a:off x="1776413" y="4749800"/>
                <a:ext cx="890587" cy="508000"/>
                <a:chOff x="1776413" y="4749800"/>
                <a:chExt cx="890587" cy="508000"/>
              </a:xfrm>
            </p:grpSpPr>
            <p:sp>
              <p:nvSpPr>
                <p:cNvPr id="14351" name="Oval 18"/>
                <p:cNvSpPr>
                  <a:spLocks noChangeArrowheads="1"/>
                </p:cNvSpPr>
                <p:nvPr/>
              </p:nvSpPr>
              <p:spPr bwMode="auto">
                <a:xfrm>
                  <a:off x="2438400" y="50292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4352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413" y="4749800"/>
                  <a:ext cx="758825" cy="355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3" name="Group 26"/>
            <p:cNvGrpSpPr>
              <a:grpSpLocks/>
            </p:cNvGrpSpPr>
            <p:nvPr/>
          </p:nvGrpSpPr>
          <p:grpSpPr bwMode="auto">
            <a:xfrm>
              <a:off x="4279900" y="4591893"/>
              <a:ext cx="1435100" cy="1414467"/>
              <a:chOff x="1296" y="2976"/>
              <a:chExt cx="904" cy="891"/>
            </a:xfrm>
          </p:grpSpPr>
          <p:sp>
            <p:nvSpPr>
              <p:cNvPr id="14344" name="Arc 23"/>
              <p:cNvSpPr>
                <a:spLocks/>
              </p:cNvSpPr>
              <p:nvPr/>
            </p:nvSpPr>
            <p:spPr bwMode="auto">
              <a:xfrm>
                <a:off x="2152" y="3780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5" name="Arc 24"/>
              <p:cNvSpPr>
                <a:spLocks/>
              </p:cNvSpPr>
              <p:nvPr/>
            </p:nvSpPr>
            <p:spPr bwMode="auto">
              <a:xfrm>
                <a:off x="1824" y="3216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6" name="Arc 25"/>
              <p:cNvSpPr>
                <a:spLocks/>
              </p:cNvSpPr>
              <p:nvPr/>
            </p:nvSpPr>
            <p:spPr bwMode="auto">
              <a:xfrm>
                <a:off x="1296" y="2976"/>
                <a:ext cx="189" cy="159"/>
              </a:xfrm>
              <a:custGeom>
                <a:avLst/>
                <a:gdLst>
                  <a:gd name="T0" fmla="*/ 0 w 42526"/>
                  <a:gd name="T1" fmla="*/ 0 h 26252"/>
                  <a:gd name="T2" fmla="*/ 0 w 42526"/>
                  <a:gd name="T3" fmla="*/ 0 h 26252"/>
                  <a:gd name="T4" fmla="*/ 0 w 42526"/>
                  <a:gd name="T5" fmla="*/ 0 h 26252"/>
                  <a:gd name="T6" fmla="*/ 0 60000 65536"/>
                  <a:gd name="T7" fmla="*/ 0 60000 65536"/>
                  <a:gd name="T8" fmla="*/ 0 60000 65536"/>
                  <a:gd name="T9" fmla="*/ 0 w 42526"/>
                  <a:gd name="T10" fmla="*/ 0 h 26252"/>
                  <a:gd name="T11" fmla="*/ 42526 w 42526"/>
                  <a:gd name="T12" fmla="*/ 26252 h 262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526" h="26252" fill="none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</a:path>
                  <a:path w="42526" h="26252" stroke="0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  <a:lnTo>
                      <a:pt x="20926" y="21600"/>
                    </a:lnTo>
                    <a:lnTo>
                      <a:pt x="-1" y="16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1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743200"/>
            <a:ext cx="1905000" cy="23622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False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2514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three charges below have equal charge and speed, but are traveling in different directions in a uniform magnetic field.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The force on particle 3 is in the same direction as the force on particle 1. 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	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32366607"/>
              </p:ext>
            </p:extLst>
          </p:nvPr>
        </p:nvGraphicFramePr>
        <p:xfrm>
          <a:off x="6172200" y="353695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36950"/>
                        <a:ext cx="28956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2682875" y="2584450"/>
            <a:ext cx="3505200" cy="2405063"/>
            <a:chOff x="3733800" y="3886200"/>
            <a:chExt cx="3505200" cy="2404684"/>
          </a:xfrm>
        </p:grpSpPr>
        <p:grpSp>
          <p:nvGrpSpPr>
            <p:cNvPr id="15368" name="Group 28"/>
            <p:cNvGrpSpPr>
              <a:grpSpLocks/>
            </p:cNvGrpSpPr>
            <p:nvPr/>
          </p:nvGrpSpPr>
          <p:grpSpPr bwMode="auto">
            <a:xfrm>
              <a:off x="3733800" y="3886200"/>
              <a:ext cx="3505200" cy="2404684"/>
              <a:chOff x="1600200" y="3996116"/>
              <a:chExt cx="3505200" cy="2404684"/>
            </a:xfrm>
          </p:grpSpPr>
          <p:grpSp>
            <p:nvGrpSpPr>
              <p:cNvPr id="15373" name="Group 24"/>
              <p:cNvGrpSpPr>
                <a:grpSpLocks/>
              </p:cNvGrpSpPr>
              <p:nvPr/>
            </p:nvGrpSpPr>
            <p:grpSpPr bwMode="auto">
              <a:xfrm>
                <a:off x="1600200" y="3996116"/>
                <a:ext cx="3505200" cy="2404684"/>
                <a:chOff x="1600200" y="3996116"/>
                <a:chExt cx="3505200" cy="2404684"/>
              </a:xfrm>
            </p:grpSpPr>
            <p:sp>
              <p:nvSpPr>
                <p:cNvPr id="15383" name="Line 5"/>
                <p:cNvSpPr>
                  <a:spLocks noChangeShapeType="1"/>
                </p:cNvSpPr>
                <p:nvPr/>
              </p:nvSpPr>
              <p:spPr bwMode="auto">
                <a:xfrm>
                  <a:off x="1600200" y="4400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4" name="Line 6"/>
                <p:cNvSpPr>
                  <a:spLocks noChangeShapeType="1"/>
                </p:cNvSpPr>
                <p:nvPr/>
              </p:nvSpPr>
              <p:spPr bwMode="auto">
                <a:xfrm>
                  <a:off x="1600200" y="4686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5" name="Line 7"/>
                <p:cNvSpPr>
                  <a:spLocks noChangeShapeType="1"/>
                </p:cNvSpPr>
                <p:nvPr/>
              </p:nvSpPr>
              <p:spPr bwMode="auto">
                <a:xfrm>
                  <a:off x="1600200" y="4972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6" name="Line 8"/>
                <p:cNvSpPr>
                  <a:spLocks noChangeShapeType="1"/>
                </p:cNvSpPr>
                <p:nvPr/>
              </p:nvSpPr>
              <p:spPr bwMode="auto">
                <a:xfrm>
                  <a:off x="1600200" y="5257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7" name="Line 9"/>
                <p:cNvSpPr>
                  <a:spLocks noChangeShapeType="1"/>
                </p:cNvSpPr>
                <p:nvPr/>
              </p:nvSpPr>
              <p:spPr bwMode="auto">
                <a:xfrm>
                  <a:off x="1600200" y="55435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8" name="Line 10"/>
                <p:cNvSpPr>
                  <a:spLocks noChangeShapeType="1"/>
                </p:cNvSpPr>
                <p:nvPr/>
              </p:nvSpPr>
              <p:spPr bwMode="auto">
                <a:xfrm>
                  <a:off x="1600200" y="58293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9" name="Line 11"/>
                <p:cNvSpPr>
                  <a:spLocks noChangeShapeType="1"/>
                </p:cNvSpPr>
                <p:nvPr/>
              </p:nvSpPr>
              <p:spPr bwMode="auto">
                <a:xfrm>
                  <a:off x="1600200" y="611505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Line 12"/>
                <p:cNvSpPr>
                  <a:spLocks noChangeShapeType="1"/>
                </p:cNvSpPr>
                <p:nvPr/>
              </p:nvSpPr>
              <p:spPr bwMode="auto">
                <a:xfrm>
                  <a:off x="1600200" y="6400800"/>
                  <a:ext cx="3352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3996116"/>
                  <a:ext cx="6096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Calibri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5374" name="Group 25"/>
              <p:cNvGrpSpPr>
                <a:grpSpLocks/>
              </p:cNvGrpSpPr>
              <p:nvPr/>
            </p:nvGrpSpPr>
            <p:grpSpPr bwMode="auto">
              <a:xfrm>
                <a:off x="2438400" y="5943600"/>
                <a:ext cx="1219200" cy="381000"/>
                <a:chOff x="2438400" y="5943600"/>
                <a:chExt cx="1219200" cy="381000"/>
              </a:xfrm>
            </p:grpSpPr>
            <p:sp>
              <p:nvSpPr>
                <p:cNvPr id="15381" name="Oval 14"/>
                <p:cNvSpPr>
                  <a:spLocks noChangeArrowheads="1"/>
                </p:cNvSpPr>
                <p:nvPr/>
              </p:nvSpPr>
              <p:spPr bwMode="auto">
                <a:xfrm>
                  <a:off x="2438400" y="60960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38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67000" y="5943600"/>
                  <a:ext cx="990600" cy="228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5" name="Group 26"/>
              <p:cNvGrpSpPr>
                <a:grpSpLocks/>
              </p:cNvGrpSpPr>
              <p:nvPr/>
            </p:nvGrpSpPr>
            <p:grpSpPr bwMode="auto">
              <a:xfrm>
                <a:off x="2514600" y="4692650"/>
                <a:ext cx="630238" cy="960438"/>
                <a:chOff x="2514600" y="4692650"/>
                <a:chExt cx="630238" cy="960438"/>
              </a:xfrm>
            </p:grpSpPr>
            <p:sp>
              <p:nvSpPr>
                <p:cNvPr id="15379" name="Oval 16"/>
                <p:cNvSpPr>
                  <a:spLocks noChangeArrowheads="1"/>
                </p:cNvSpPr>
                <p:nvPr/>
              </p:nvSpPr>
              <p:spPr bwMode="auto">
                <a:xfrm>
                  <a:off x="2514600" y="5424488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87638" y="4692650"/>
                  <a:ext cx="457200" cy="7620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6" name="Group 27"/>
              <p:cNvGrpSpPr>
                <a:grpSpLocks/>
              </p:cNvGrpSpPr>
              <p:nvPr/>
            </p:nvGrpSpPr>
            <p:grpSpPr bwMode="auto">
              <a:xfrm>
                <a:off x="1776413" y="4749800"/>
                <a:ext cx="890587" cy="508000"/>
                <a:chOff x="1776413" y="4749800"/>
                <a:chExt cx="890587" cy="508000"/>
              </a:xfrm>
            </p:grpSpPr>
            <p:sp>
              <p:nvSpPr>
                <p:cNvPr id="15377" name="Oval 18"/>
                <p:cNvSpPr>
                  <a:spLocks noChangeArrowheads="1"/>
                </p:cNvSpPr>
                <p:nvPr/>
              </p:nvSpPr>
              <p:spPr bwMode="auto">
                <a:xfrm>
                  <a:off x="2438400" y="5029200"/>
                  <a:ext cx="228600" cy="2286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solidFill>
                        <a:schemeClr val="accent2"/>
                      </a:solidFill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5378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413" y="4749800"/>
                  <a:ext cx="758825" cy="35560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69" name="Group 26"/>
            <p:cNvGrpSpPr>
              <a:grpSpLocks/>
            </p:cNvGrpSpPr>
            <p:nvPr/>
          </p:nvGrpSpPr>
          <p:grpSpPr bwMode="auto">
            <a:xfrm>
              <a:off x="4279900" y="4591893"/>
              <a:ext cx="1435100" cy="1414467"/>
              <a:chOff x="1296" y="2976"/>
              <a:chExt cx="904" cy="891"/>
            </a:xfrm>
          </p:grpSpPr>
          <p:sp>
            <p:nvSpPr>
              <p:cNvPr id="15370" name="Arc 23"/>
              <p:cNvSpPr>
                <a:spLocks/>
              </p:cNvSpPr>
              <p:nvPr/>
            </p:nvSpPr>
            <p:spPr bwMode="auto">
              <a:xfrm>
                <a:off x="2152" y="3780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Arc 24"/>
              <p:cNvSpPr>
                <a:spLocks/>
              </p:cNvSpPr>
              <p:nvPr/>
            </p:nvSpPr>
            <p:spPr bwMode="auto">
              <a:xfrm>
                <a:off x="1824" y="3216"/>
                <a:ext cx="48" cy="87"/>
              </a:xfrm>
              <a:custGeom>
                <a:avLst/>
                <a:gdLst>
                  <a:gd name="T0" fmla="*/ 0 w 21600"/>
                  <a:gd name="T1" fmla="*/ 0 h 38355"/>
                  <a:gd name="T2" fmla="*/ 0 w 21600"/>
                  <a:gd name="T3" fmla="*/ 0 h 38355"/>
                  <a:gd name="T4" fmla="*/ 0 w 21600"/>
                  <a:gd name="T5" fmla="*/ 0 h 383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355"/>
                  <a:gd name="T11" fmla="*/ 21600 w 21600"/>
                  <a:gd name="T12" fmla="*/ 38355 h 38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355" fill="none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</a:path>
                  <a:path w="21600" h="38355" stroke="0" extrusionOk="0">
                    <a:moveTo>
                      <a:pt x="7529" y="0"/>
                    </a:moveTo>
                    <a:cubicBezTo>
                      <a:pt x="15988" y="3146"/>
                      <a:pt x="21600" y="11219"/>
                      <a:pt x="21600" y="20245"/>
                    </a:cubicBezTo>
                    <a:cubicBezTo>
                      <a:pt x="21600" y="27555"/>
                      <a:pt x="17901" y="34370"/>
                      <a:pt x="11772" y="38355"/>
                    </a:cubicBezTo>
                    <a:lnTo>
                      <a:pt x="0" y="20245"/>
                    </a:lnTo>
                    <a:lnTo>
                      <a:pt x="752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Arc 25"/>
              <p:cNvSpPr>
                <a:spLocks/>
              </p:cNvSpPr>
              <p:nvPr/>
            </p:nvSpPr>
            <p:spPr bwMode="auto">
              <a:xfrm>
                <a:off x="1296" y="2976"/>
                <a:ext cx="189" cy="159"/>
              </a:xfrm>
              <a:custGeom>
                <a:avLst/>
                <a:gdLst>
                  <a:gd name="T0" fmla="*/ 0 w 42526"/>
                  <a:gd name="T1" fmla="*/ 0 h 26252"/>
                  <a:gd name="T2" fmla="*/ 0 w 42526"/>
                  <a:gd name="T3" fmla="*/ 0 h 26252"/>
                  <a:gd name="T4" fmla="*/ 0 w 42526"/>
                  <a:gd name="T5" fmla="*/ 0 h 26252"/>
                  <a:gd name="T6" fmla="*/ 0 60000 65536"/>
                  <a:gd name="T7" fmla="*/ 0 60000 65536"/>
                  <a:gd name="T8" fmla="*/ 0 60000 65536"/>
                  <a:gd name="T9" fmla="*/ 0 w 42526"/>
                  <a:gd name="T10" fmla="*/ 0 h 26252"/>
                  <a:gd name="T11" fmla="*/ 42526 w 42526"/>
                  <a:gd name="T12" fmla="*/ 26252 h 262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526" h="26252" fill="none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</a:path>
                  <a:path w="42526" h="26252" stroke="0" extrusionOk="0">
                    <a:moveTo>
                      <a:pt x="-1" y="16247"/>
                    </a:moveTo>
                    <a:cubicBezTo>
                      <a:pt x="2444" y="6687"/>
                      <a:pt x="11058" y="-1"/>
                      <a:pt x="20926" y="0"/>
                    </a:cubicBezTo>
                    <a:cubicBezTo>
                      <a:pt x="32855" y="0"/>
                      <a:pt x="42526" y="9670"/>
                      <a:pt x="42526" y="21600"/>
                    </a:cubicBezTo>
                    <a:cubicBezTo>
                      <a:pt x="42526" y="23164"/>
                      <a:pt x="42356" y="24724"/>
                      <a:pt x="42019" y="26252"/>
                    </a:cubicBezTo>
                    <a:lnTo>
                      <a:pt x="20926" y="21600"/>
                    </a:lnTo>
                    <a:lnTo>
                      <a:pt x="-1" y="16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5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743200"/>
            <a:ext cx="1905000" cy="23622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False</a:t>
            </a:r>
          </a:p>
        </p:txBody>
      </p:sp>
      <p:sp>
        <p:nvSpPr>
          <p:cNvPr id="31" name="Oval 30"/>
          <p:cNvSpPr/>
          <p:nvPr/>
        </p:nvSpPr>
        <p:spPr>
          <a:xfrm>
            <a:off x="304800" y="2667000"/>
            <a:ext cx="1676400" cy="685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304800" y="5334000"/>
            <a:ext cx="5343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FF00"/>
                </a:solidFill>
                <a:latin typeface="Calibri" pitchFamily="34" charset="0"/>
              </a:rPr>
              <a:t>Thumb (v), fingers (B), palm (F)</a:t>
            </a:r>
          </a:p>
          <a:p>
            <a:r>
              <a:rPr lang="en-US" sz="3200">
                <a:solidFill>
                  <a:srgbClr val="00FF00"/>
                </a:solidFill>
                <a:latin typeface="Calibri" pitchFamily="34" charset="0"/>
              </a:rPr>
              <a:t>into page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Electric Force vs Magnetic Force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00200"/>
          <a:ext cx="7848600" cy="4937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86843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Electric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Magnetic</a:t>
                      </a:r>
                      <a:endParaRPr lang="en-US" sz="3200" dirty="0"/>
                    </a:p>
                  </a:txBody>
                  <a:tcPr marT="45708" marB="45708"/>
                </a:tc>
              </a:tr>
              <a:tr h="106674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Source: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Charges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Moving</a:t>
                      </a:r>
                    </a:p>
                    <a:p>
                      <a:r>
                        <a:rPr lang="en-US" sz="3200" dirty="0" smtClean="0"/>
                        <a:t>charges</a:t>
                      </a:r>
                      <a:endParaRPr lang="en-US" sz="3200" dirty="0"/>
                    </a:p>
                  </a:txBody>
                  <a:tcPr marT="45708" marB="45708"/>
                </a:tc>
              </a:tr>
              <a:tr h="106674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Acts on: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Charges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Moving </a:t>
                      </a:r>
                    </a:p>
                    <a:p>
                      <a:r>
                        <a:rPr lang="en-US" sz="3200" smtClean="0"/>
                        <a:t>charges</a:t>
                      </a:r>
                      <a:endParaRPr lang="en-US" sz="3200" dirty="0"/>
                    </a:p>
                  </a:txBody>
                  <a:tcPr marT="45708" marB="45708"/>
                </a:tc>
              </a:tr>
              <a:tr h="86843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Magnitude: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 = </a:t>
                      </a:r>
                      <a:r>
                        <a:rPr lang="en-US" sz="3200" dirty="0" err="1" smtClean="0"/>
                        <a:t>qE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 = </a:t>
                      </a:r>
                      <a:r>
                        <a:rPr lang="en-US" sz="3200" dirty="0" err="1" smtClean="0"/>
                        <a:t>qvB</a:t>
                      </a:r>
                      <a:r>
                        <a:rPr lang="en-US" sz="3200" baseline="0" dirty="0" smtClean="0"/>
                        <a:t> sin</a:t>
                      </a:r>
                      <a:r>
                        <a:rPr lang="en-US" sz="3200" baseline="0" dirty="0" smtClean="0">
                          <a:sym typeface="Euclid Symbol"/>
                        </a:rPr>
                        <a:t></a:t>
                      </a:r>
                      <a:endParaRPr lang="en-US" sz="3200" dirty="0"/>
                    </a:p>
                  </a:txBody>
                  <a:tcPr marT="45708" marB="45708"/>
                </a:tc>
              </a:tr>
              <a:tr h="106674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Direction: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Parallel to </a:t>
                      </a:r>
                      <a:r>
                        <a:rPr lang="en-US" sz="3200" b="1" dirty="0" smtClean="0"/>
                        <a:t>E</a:t>
                      </a:r>
                      <a:endParaRPr lang="en-US" sz="32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Perpendicular</a:t>
                      </a:r>
                    </a:p>
                    <a:p>
                      <a:r>
                        <a:rPr lang="en-US" sz="3200" dirty="0" smtClean="0"/>
                        <a:t>to </a:t>
                      </a:r>
                      <a:r>
                        <a:rPr lang="en-US" sz="3200" b="1" dirty="0" smtClean="0"/>
                        <a:t>v</a:t>
                      </a:r>
                      <a:r>
                        <a:rPr lang="en-US" sz="3200" baseline="0" dirty="0" smtClean="0"/>
                        <a:t> &amp; </a:t>
                      </a:r>
                      <a:r>
                        <a:rPr lang="en-US" sz="3200" b="1" baseline="0" dirty="0" smtClean="0"/>
                        <a:t>B</a:t>
                      </a:r>
                      <a:endParaRPr lang="en-US" sz="3200" b="1" dirty="0"/>
                    </a:p>
                  </a:txBody>
                  <a:tcPr marT="45708" marB="4570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Velocity Selector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7244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Determine magnitude and direction of magnetic field such that a positively charged particle with initial velocity v travels straight through and exits the other side.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638800" y="914400"/>
            <a:ext cx="3352800" cy="1828800"/>
          </a:xfrm>
          <a:prstGeom prst="rect">
            <a:avLst/>
          </a:prstGeom>
          <a:solidFill>
            <a:srgbClr val="00A4A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7244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953000" y="19812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933950" y="162877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686800" y="1219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8686800" y="1066800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638800" y="1905000"/>
            <a:ext cx="1588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991600" y="1885950"/>
            <a:ext cx="1588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304800" y="37338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For straight line, need |F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|= |F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 |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838200" y="4176713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q E= q v B sin(90)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B = E/v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28600" y="51054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What direction should B point if you want to select negative charges?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1) Into Page	2) Out of page	      3) Left 	4) Right</a:t>
            </a:r>
          </a:p>
        </p:txBody>
      </p:sp>
      <p:sp>
        <p:nvSpPr>
          <p:cNvPr id="157711" name="Oval 15"/>
          <p:cNvSpPr>
            <a:spLocks noChangeArrowheads="1"/>
          </p:cNvSpPr>
          <p:nvPr/>
        </p:nvSpPr>
        <p:spPr bwMode="auto">
          <a:xfrm>
            <a:off x="50292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2" name="Oval 16"/>
          <p:cNvSpPr>
            <a:spLocks noChangeArrowheads="1"/>
          </p:cNvSpPr>
          <p:nvPr/>
        </p:nvSpPr>
        <p:spPr bwMode="auto">
          <a:xfrm>
            <a:off x="53340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3" name="Oval 17"/>
          <p:cNvSpPr>
            <a:spLocks noChangeArrowheads="1"/>
          </p:cNvSpPr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4" name="Oval 18"/>
          <p:cNvSpPr>
            <a:spLocks noChangeArrowheads="1"/>
          </p:cNvSpPr>
          <p:nvPr/>
        </p:nvSpPr>
        <p:spPr bwMode="auto">
          <a:xfrm>
            <a:off x="59436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5" name="Oval 19"/>
          <p:cNvSpPr>
            <a:spLocks noChangeArrowheads="1"/>
          </p:cNvSpPr>
          <p:nvPr/>
        </p:nvSpPr>
        <p:spPr bwMode="auto">
          <a:xfrm>
            <a:off x="62484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6" name="Oval 20"/>
          <p:cNvSpPr>
            <a:spLocks noChangeArrowheads="1"/>
          </p:cNvSpPr>
          <p:nvPr/>
        </p:nvSpPr>
        <p:spPr bwMode="auto">
          <a:xfrm>
            <a:off x="65532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7" name="Oval 21"/>
          <p:cNvSpPr>
            <a:spLocks noChangeArrowheads="1"/>
          </p:cNvSpPr>
          <p:nvPr/>
        </p:nvSpPr>
        <p:spPr bwMode="auto">
          <a:xfrm>
            <a:off x="68580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8" name="Oval 22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74676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0" name="Oval 24"/>
          <p:cNvSpPr>
            <a:spLocks noChangeArrowheads="1"/>
          </p:cNvSpPr>
          <p:nvPr/>
        </p:nvSpPr>
        <p:spPr bwMode="auto">
          <a:xfrm>
            <a:off x="77724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80772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83820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86868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89916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228600" y="5562600"/>
            <a:ext cx="1828800" cy="685800"/>
          </a:xfrm>
          <a:prstGeom prst="ellipse">
            <a:avLst/>
          </a:prstGeom>
          <a:noFill/>
          <a:ln w="57150">
            <a:solidFill>
              <a:srgbClr val="F58B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3352800" y="6096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US" sz="2400" baseline="-2500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would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be up so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US" sz="2400" baseline="-2500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must be down.</a:t>
            </a:r>
            <a:endParaRPr lang="en-US">
              <a:latin typeface="Calibri" pitchFamily="34" charset="0"/>
            </a:endParaRPr>
          </a:p>
        </p:txBody>
      </p:sp>
      <p:sp>
        <p:nvSpPr>
          <p:cNvPr id="157727" name="Oval 3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239000" y="1981200"/>
            <a:ext cx="512763" cy="642938"/>
            <a:chOff x="4560" y="1728"/>
            <a:chExt cx="323" cy="405"/>
          </a:xfrm>
        </p:grpSpPr>
        <p:sp>
          <p:nvSpPr>
            <p:cNvPr id="17446" name="Line 33"/>
            <p:cNvSpPr>
              <a:spLocks noChangeShapeType="1"/>
            </p:cNvSpPr>
            <p:nvPr/>
          </p:nvSpPr>
          <p:spPr bwMode="auto">
            <a:xfrm>
              <a:off x="45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Text Box 34"/>
            <p:cNvSpPr txBox="1">
              <a:spLocks noChangeArrowheads="1"/>
            </p:cNvSpPr>
            <p:nvPr/>
          </p:nvSpPr>
          <p:spPr bwMode="auto">
            <a:xfrm>
              <a:off x="4595" y="1883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F</a:t>
              </a:r>
              <a:r>
                <a:rPr lang="en-US" sz="2000" b="1" baseline="-25000">
                  <a:latin typeface="Times New Roman" pitchFamily="18" charset="0"/>
                </a:rPr>
                <a:t>E</a:t>
              </a:r>
              <a:endParaRPr lang="en-US" sz="2000">
                <a:latin typeface="Times New Roman" pitchFamily="18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239000" y="1131888"/>
            <a:ext cx="533400" cy="773112"/>
            <a:chOff x="4560" y="1193"/>
            <a:chExt cx="336" cy="487"/>
          </a:xfrm>
        </p:grpSpPr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flipV="1">
              <a:off x="4560" y="1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4608" y="1193"/>
              <a:ext cx="28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F</a:t>
              </a:r>
              <a:r>
                <a:rPr lang="en-US" sz="2000" b="1" baseline="-25000">
                  <a:latin typeface="Times New Roman" pitchFamily="18" charset="0"/>
                </a:rPr>
                <a:t>B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157734" name="Text Box 38"/>
          <p:cNvSpPr txBox="1">
            <a:spLocks noChangeArrowheads="1"/>
          </p:cNvSpPr>
          <p:nvPr/>
        </p:nvSpPr>
        <p:spPr bwMode="auto">
          <a:xfrm>
            <a:off x="79375" y="2971800"/>
            <a:ext cx="8610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Electric force is down, so need magnetic force up. 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	</a:t>
            </a:r>
            <a:r>
              <a:rPr lang="en-US" sz="2400">
                <a:latin typeface="Calibri" pitchFamily="34" charset="0"/>
              </a:rPr>
              <a:t>By RHR, B must be </a:t>
            </a:r>
            <a:r>
              <a:rPr lang="en-US" sz="2400" u="sng">
                <a:latin typeface="Calibri" pitchFamily="34" charset="0"/>
              </a:rPr>
              <a:t>into page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43" name="WordArt 40"/>
          <p:cNvSpPr>
            <a:spLocks noChangeArrowheads="1" noChangeShapeType="1"/>
          </p:cNvSpPr>
          <p:nvPr/>
        </p:nvSpPr>
        <p:spPr bwMode="auto">
          <a:xfrm>
            <a:off x="152400" y="152400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7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7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 build="p" autoUpdateAnimBg="0"/>
      <p:bldP spid="157709" grpId="0" build="p" autoUpdateAnimBg="0"/>
      <p:bldP spid="157710" grpId="0" build="p" autoUpdateAnimBg="0"/>
      <p:bldP spid="157711" grpId="0" animBg="1"/>
      <p:bldP spid="157712" grpId="0" animBg="1"/>
      <p:bldP spid="157713" grpId="0" animBg="1"/>
      <p:bldP spid="157714" grpId="0" animBg="1"/>
      <p:bldP spid="157715" grpId="0" animBg="1"/>
      <p:bldP spid="157716" grpId="0" animBg="1"/>
      <p:bldP spid="157717" grpId="0" animBg="1"/>
      <p:bldP spid="157718" grpId="0" animBg="1"/>
      <p:bldP spid="157719" grpId="0" animBg="1"/>
      <p:bldP spid="157720" grpId="0" animBg="1"/>
      <p:bldP spid="157721" grpId="0" animBg="1"/>
      <p:bldP spid="157722" grpId="0" animBg="1"/>
      <p:bldP spid="157723" grpId="0" animBg="1"/>
      <p:bldP spid="157724" grpId="0" animBg="1"/>
      <p:bldP spid="157725" grpId="0" animBg="1"/>
      <p:bldP spid="157726" grpId="0" autoUpdateAnimBg="0"/>
      <p:bldP spid="157727" grpId="0" animBg="1"/>
      <p:bldP spid="1577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Motion of </a:t>
            </a:r>
            <a:r>
              <a:rPr lang="en-US" smtClean="0">
                <a:solidFill>
                  <a:schemeClr val="accent2"/>
                </a:solidFill>
              </a:rPr>
              <a:t>Q</a:t>
            </a:r>
            <a:r>
              <a:rPr lang="en-US" smtClean="0">
                <a:solidFill>
                  <a:schemeClr val="tx2"/>
                </a:solidFill>
              </a:rPr>
              <a:t> in uniform B field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5638800" cy="2209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Force is perpendicular to B,v</a:t>
            </a:r>
            <a:endParaRPr lang="en-US" sz="240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B does </a:t>
            </a:r>
            <a:r>
              <a:rPr lang="en-US" u="sng" smtClean="0">
                <a:solidFill>
                  <a:schemeClr val="tx2"/>
                </a:solidFill>
              </a:rPr>
              <a:t>no work</a:t>
            </a:r>
            <a:r>
              <a:rPr lang="en-US" smtClean="0">
                <a:solidFill>
                  <a:schemeClr val="tx2"/>
                </a:solidFill>
              </a:rPr>
              <a:t>! </a:t>
            </a:r>
            <a:r>
              <a:rPr lang="en-US" smtClean="0"/>
              <a:t>(W=F d cos </a:t>
            </a:r>
            <a:r>
              <a:rPr lang="en-US" smtClean="0">
                <a:latin typeface="Symbol" pitchFamily="18" charset="2"/>
              </a:rPr>
              <a:t>q 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Speed is constant </a:t>
            </a:r>
            <a:r>
              <a:rPr lang="en-US" smtClean="0"/>
              <a:t>(W=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 K.E.</a:t>
            </a:r>
            <a:r>
              <a:rPr lang="en-US" smtClean="0">
                <a:latin typeface="Symbol" pitchFamily="18" charset="2"/>
              </a:rPr>
              <a:t> 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Circular motion</a:t>
            </a:r>
            <a:r>
              <a:rPr lang="en-US" sz="2000" smtClean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5638800" y="1905000"/>
            <a:ext cx="4991100" cy="3898900"/>
            <a:chOff x="744" y="1552"/>
            <a:chExt cx="3144" cy="2456"/>
          </a:xfrm>
        </p:grpSpPr>
        <p:grpSp>
          <p:nvGrpSpPr>
            <p:cNvPr id="18446" name="Group 5"/>
            <p:cNvGrpSpPr>
              <a:grpSpLocks/>
            </p:cNvGrpSpPr>
            <p:nvPr/>
          </p:nvGrpSpPr>
          <p:grpSpPr bwMode="auto">
            <a:xfrm>
              <a:off x="776" y="1552"/>
              <a:ext cx="3112" cy="1224"/>
              <a:chOff x="776" y="1552"/>
              <a:chExt cx="3112" cy="1224"/>
            </a:xfrm>
          </p:grpSpPr>
          <p:grpSp>
            <p:nvGrpSpPr>
              <p:cNvPr id="18454" name="Group 6"/>
              <p:cNvGrpSpPr>
                <a:grpSpLocks/>
              </p:cNvGrpSpPr>
              <p:nvPr/>
            </p:nvGrpSpPr>
            <p:grpSpPr bwMode="auto">
              <a:xfrm>
                <a:off x="792" y="1552"/>
                <a:ext cx="3096" cy="608"/>
                <a:chOff x="792" y="1552"/>
                <a:chExt cx="3096" cy="608"/>
              </a:xfrm>
            </p:grpSpPr>
            <p:sp>
              <p:nvSpPr>
                <p:cNvPr id="184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0" y="155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x    x    x    x    x    x    x</a:t>
                  </a:r>
                </a:p>
              </p:txBody>
            </p:sp>
            <p:sp>
              <p:nvSpPr>
                <p:cNvPr id="1845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92" y="187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x    x    x    x    x    x    x</a:t>
                  </a:r>
                </a:p>
              </p:txBody>
            </p:sp>
          </p:grpSp>
          <p:grpSp>
            <p:nvGrpSpPr>
              <p:cNvPr id="18455" name="Group 9"/>
              <p:cNvGrpSpPr>
                <a:grpSpLocks/>
              </p:cNvGrpSpPr>
              <p:nvPr/>
            </p:nvGrpSpPr>
            <p:grpSpPr bwMode="auto">
              <a:xfrm>
                <a:off x="776" y="2168"/>
                <a:ext cx="3096" cy="608"/>
                <a:chOff x="792" y="1552"/>
                <a:chExt cx="3096" cy="608"/>
              </a:xfrm>
            </p:grpSpPr>
            <p:sp>
              <p:nvSpPr>
                <p:cNvPr id="184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00" y="155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x    x    x    x    x    x    x</a:t>
                  </a:r>
                </a:p>
              </p:txBody>
            </p:sp>
            <p:sp>
              <p:nvSpPr>
                <p:cNvPr id="184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92" y="187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x    x    x    x    x    x    x</a:t>
                  </a:r>
                </a:p>
              </p:txBody>
            </p:sp>
          </p:grpSp>
        </p:grpSp>
        <p:grpSp>
          <p:nvGrpSpPr>
            <p:cNvPr id="18447" name="Group 12"/>
            <p:cNvGrpSpPr>
              <a:grpSpLocks/>
            </p:cNvGrpSpPr>
            <p:nvPr/>
          </p:nvGrpSpPr>
          <p:grpSpPr bwMode="auto">
            <a:xfrm>
              <a:off x="744" y="2784"/>
              <a:ext cx="3112" cy="1224"/>
              <a:chOff x="776" y="1552"/>
              <a:chExt cx="3112" cy="1224"/>
            </a:xfrm>
          </p:grpSpPr>
          <p:grpSp>
            <p:nvGrpSpPr>
              <p:cNvPr id="18448" name="Group 13"/>
              <p:cNvGrpSpPr>
                <a:grpSpLocks/>
              </p:cNvGrpSpPr>
              <p:nvPr/>
            </p:nvGrpSpPr>
            <p:grpSpPr bwMode="auto">
              <a:xfrm>
                <a:off x="792" y="1552"/>
                <a:ext cx="3096" cy="608"/>
                <a:chOff x="792" y="1552"/>
                <a:chExt cx="3096" cy="608"/>
              </a:xfrm>
            </p:grpSpPr>
            <p:sp>
              <p:nvSpPr>
                <p:cNvPr id="1845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00" y="155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x    x    x    x    x    x    x</a:t>
                  </a:r>
                </a:p>
              </p:txBody>
            </p:sp>
            <p:sp>
              <p:nvSpPr>
                <p:cNvPr id="1845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92" y="187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x    x    x    x    x    x    x</a:t>
                  </a:r>
                </a:p>
              </p:txBody>
            </p:sp>
          </p:grpSp>
          <p:grpSp>
            <p:nvGrpSpPr>
              <p:cNvPr id="18449" name="Group 16"/>
              <p:cNvGrpSpPr>
                <a:grpSpLocks/>
              </p:cNvGrpSpPr>
              <p:nvPr/>
            </p:nvGrpSpPr>
            <p:grpSpPr bwMode="auto">
              <a:xfrm>
                <a:off x="776" y="2168"/>
                <a:ext cx="3096" cy="608"/>
                <a:chOff x="792" y="1552"/>
                <a:chExt cx="3096" cy="608"/>
              </a:xfrm>
            </p:grpSpPr>
            <p:sp>
              <p:nvSpPr>
                <p:cNvPr id="1845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00" y="155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b="1">
                    <a:latin typeface="Calibri" pitchFamily="34" charset="0"/>
                  </a:endParaRPr>
                </a:p>
              </p:txBody>
            </p:sp>
            <p:sp>
              <p:nvSpPr>
                <p:cNvPr id="1845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92" y="1872"/>
                  <a:ext cx="30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b="1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5638800" y="4800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Uniform B into page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8438" name="Group 75"/>
          <p:cNvGrpSpPr>
            <a:grpSpLocks/>
          </p:cNvGrpSpPr>
          <p:nvPr/>
        </p:nvGrpSpPr>
        <p:grpSpPr bwMode="auto">
          <a:xfrm>
            <a:off x="6611938" y="2001838"/>
            <a:ext cx="152400" cy="914400"/>
            <a:chOff x="4165" y="1261"/>
            <a:chExt cx="96" cy="576"/>
          </a:xfrm>
        </p:grpSpPr>
        <p:sp>
          <p:nvSpPr>
            <p:cNvPr id="18444" name="Oval 31"/>
            <p:cNvSpPr>
              <a:spLocks noChangeArrowheads="1"/>
            </p:cNvSpPr>
            <p:nvPr/>
          </p:nvSpPr>
          <p:spPr bwMode="auto">
            <a:xfrm rot="1680000">
              <a:off x="4165" y="1459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8445" name="Line 32"/>
            <p:cNvSpPr>
              <a:spLocks noChangeShapeType="1"/>
            </p:cNvSpPr>
            <p:nvPr/>
          </p:nvSpPr>
          <p:spPr bwMode="auto">
            <a:xfrm rot="1680000">
              <a:off x="4190" y="1261"/>
              <a:ext cx="0" cy="57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Text Box 33"/>
          <p:cNvSpPr txBox="1">
            <a:spLocks noChangeArrowheads="1"/>
          </p:cNvSpPr>
          <p:nvPr/>
        </p:nvSpPr>
        <p:spPr bwMode="auto">
          <a:xfrm rot="1680000">
            <a:off x="6500813" y="25320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v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381000" y="3429000"/>
          <a:ext cx="14478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5" imgW="495085" imgH="418918" progId="Equation.DSMT4">
                  <p:embed/>
                </p:oleObj>
              </mc:Choice>
              <mc:Fallback>
                <p:oleObj name="Equation" r:id="rId5" imgW="495085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4478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04788" y="4624388"/>
          <a:ext cx="18938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4624388"/>
                        <a:ext cx="189388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68275" y="5294313"/>
          <a:ext cx="20415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9" imgW="698500" imgH="419100" progId="Equation.DSMT4">
                  <p:embed/>
                </p:oleObj>
              </mc:Choice>
              <mc:Fallback>
                <p:oleObj name="Equation" r:id="rId9" imgW="6985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5294313"/>
                        <a:ext cx="204152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971800" y="5715000"/>
          <a:ext cx="1930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1" imgW="660400" imgH="228600" progId="Equation.DSMT4">
                  <p:embed/>
                </p:oleObj>
              </mc:Choice>
              <mc:Fallback>
                <p:oleObj name="Equation" r:id="rId11" imgW="660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15000"/>
                        <a:ext cx="19304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black">
          <a:xfrm>
            <a:off x="230188" y="871538"/>
            <a:ext cx="8813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12" tIns="28565" rIns="71412" bIns="28565">
            <a:spAutoFit/>
          </a:bodyPr>
          <a:lstStyle/>
          <a:p>
            <a:pPr marL="385763" indent="-385763" defTabSz="1028700">
              <a:lnSpc>
                <a:spcPct val="96000"/>
              </a:lnSpc>
              <a:spcBef>
                <a:spcPct val="48000"/>
              </a:spcBef>
              <a:buFontTx/>
              <a:buChar char="•"/>
            </a:pPr>
            <a:r>
              <a:rPr lang="en-US" sz="2700" b="1"/>
              <a:t>Suppose charge</a:t>
            </a:r>
            <a:r>
              <a:rPr lang="en-US" sz="2700" b="1">
                <a:solidFill>
                  <a:schemeClr val="tx2"/>
                </a:solidFill>
              </a:rPr>
              <a:t> </a:t>
            </a: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US" sz="2700" b="1">
                <a:solidFill>
                  <a:srgbClr val="66FF33"/>
                </a:solidFill>
              </a:rPr>
              <a:t> </a:t>
            </a:r>
            <a:r>
              <a:rPr lang="en-US" sz="2700" b="1"/>
              <a:t>enters</a:t>
            </a:r>
            <a:r>
              <a:rPr lang="en-US" sz="2700" b="1">
                <a:solidFill>
                  <a:srgbClr val="66FF33"/>
                </a:solidFill>
              </a:rPr>
              <a:t> </a:t>
            </a:r>
            <a:r>
              <a:rPr lang="en-US" sz="2700" b="1" i="1">
                <a:solidFill>
                  <a:schemeClr val="tx2"/>
                </a:solidFill>
              </a:rPr>
              <a:t>B</a:t>
            </a:r>
            <a:r>
              <a:rPr lang="en-US" sz="2700" b="1">
                <a:solidFill>
                  <a:schemeClr val="tx2"/>
                </a:solidFill>
              </a:rPr>
              <a:t>-field</a:t>
            </a:r>
            <a:r>
              <a:rPr lang="en-US" sz="2700" b="1"/>
              <a:t> with velocity</a:t>
            </a:r>
            <a:r>
              <a:rPr lang="en-US" sz="2700" b="1">
                <a:solidFill>
                  <a:schemeClr val="tx2"/>
                </a:solidFill>
              </a:rPr>
              <a:t> </a:t>
            </a: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v</a:t>
            </a:r>
            <a:r>
              <a:rPr lang="en-US" sz="2700" b="1">
                <a:solidFill>
                  <a:srgbClr val="66FF33"/>
                </a:solidFill>
              </a:rPr>
              <a:t> </a:t>
            </a:r>
            <a:r>
              <a:rPr lang="en-US" sz="2700" b="1"/>
              <a:t>as shown below.  What will be the</a:t>
            </a:r>
            <a:r>
              <a:rPr lang="en-US" sz="2700" b="1">
                <a:solidFill>
                  <a:srgbClr val="66FF33"/>
                </a:solidFill>
              </a:rPr>
              <a:t> </a:t>
            </a:r>
            <a:r>
              <a:rPr lang="en-US" sz="2700" b="1"/>
              <a:t>path </a:t>
            </a: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US" sz="2700" b="1">
                <a:solidFill>
                  <a:srgbClr val="66FF33"/>
                </a:solidFill>
              </a:rPr>
              <a:t> </a:t>
            </a:r>
            <a:r>
              <a:rPr lang="en-US" sz="2700" b="1"/>
              <a:t>follows?</a:t>
            </a:r>
            <a:r>
              <a:rPr lang="en-US" sz="2700" b="1">
                <a:solidFill>
                  <a:srgbClr val="66FF33"/>
                </a:solidFill>
              </a:rPr>
              <a:t> </a:t>
            </a:r>
            <a:endParaRPr lang="en-US" sz="27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01600"/>
            <a:ext cx="8458200" cy="701675"/>
          </a:xfrm>
        </p:spPr>
        <p:txBody>
          <a:bodyPr lIns="71412" tIns="28565" rIns="71412" bIns="28565" anchor="t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Trajectory in Constant B Field</a:t>
            </a:r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9460" name="Group 39"/>
          <p:cNvGrpSpPr>
            <a:grpSpLocks/>
          </p:cNvGrpSpPr>
          <p:nvPr/>
        </p:nvGrpSpPr>
        <p:grpSpPr bwMode="auto">
          <a:xfrm>
            <a:off x="2590800" y="1722438"/>
            <a:ext cx="5299075" cy="3013075"/>
            <a:chOff x="1928813" y="2314575"/>
            <a:chExt cx="5299075" cy="3013075"/>
          </a:xfrm>
        </p:grpSpPr>
        <p:grpSp>
          <p:nvGrpSpPr>
            <p:cNvPr id="19464" name="Group 4"/>
            <p:cNvGrpSpPr>
              <a:grpSpLocks/>
            </p:cNvGrpSpPr>
            <p:nvPr/>
          </p:nvGrpSpPr>
          <p:grpSpPr bwMode="auto">
            <a:xfrm>
              <a:off x="1928813" y="2843213"/>
              <a:ext cx="5299075" cy="1800225"/>
              <a:chOff x="1080" y="1593"/>
              <a:chExt cx="2968" cy="1008"/>
            </a:xfrm>
          </p:grpSpPr>
          <p:sp>
            <p:nvSpPr>
              <p:cNvPr id="19487" name="Oval 5"/>
              <p:cNvSpPr>
                <a:spLocks noChangeArrowheads="1"/>
              </p:cNvSpPr>
              <p:nvPr/>
            </p:nvSpPr>
            <p:spPr bwMode="black">
              <a:xfrm>
                <a:off x="3384" y="2409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9488" name="Group 6"/>
              <p:cNvGrpSpPr>
                <a:grpSpLocks/>
              </p:cNvGrpSpPr>
              <p:nvPr/>
            </p:nvGrpSpPr>
            <p:grpSpPr bwMode="auto">
              <a:xfrm>
                <a:off x="1080" y="1593"/>
                <a:ext cx="2968" cy="1008"/>
                <a:chOff x="1080" y="1593"/>
                <a:chExt cx="2968" cy="1008"/>
              </a:xfrm>
            </p:grpSpPr>
            <p:sp>
              <p:nvSpPr>
                <p:cNvPr id="19489" name="Rectangle 7"/>
                <p:cNvSpPr>
                  <a:spLocks noChangeArrowheads="1"/>
                </p:cNvSpPr>
                <p:nvPr/>
              </p:nvSpPr>
              <p:spPr bwMode="grayWhite">
                <a:xfrm>
                  <a:off x="2376" y="1593"/>
                  <a:ext cx="1672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1412" tIns="28565" rIns="71412" bIns="28565">
                  <a:spAutoFit/>
                </a:bodyPr>
                <a:lstStyle/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</a:t>
                  </a:r>
                </a:p>
              </p:txBody>
            </p:sp>
            <p:sp>
              <p:nvSpPr>
                <p:cNvPr id="19490" name="Line 8"/>
                <p:cNvSpPr>
                  <a:spLocks noChangeShapeType="1"/>
                </p:cNvSpPr>
                <p:nvPr/>
              </p:nvSpPr>
              <p:spPr bwMode="black">
                <a:xfrm flipV="1">
                  <a:off x="3424" y="1969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Rectangle 9"/>
                <p:cNvSpPr>
                  <a:spLocks noChangeArrowheads="1"/>
                </p:cNvSpPr>
                <p:nvPr/>
              </p:nvSpPr>
              <p:spPr bwMode="black">
                <a:xfrm>
                  <a:off x="3432" y="1985"/>
                  <a:ext cx="165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v</a:t>
                  </a:r>
                  <a:endParaRPr lang="en-US" sz="27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9492" name="Rectangle 10"/>
                <p:cNvSpPr>
                  <a:spLocks noChangeArrowheads="1"/>
                </p:cNvSpPr>
                <p:nvPr/>
              </p:nvSpPr>
              <p:spPr bwMode="black">
                <a:xfrm>
                  <a:off x="3720" y="1889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B</a:t>
                  </a:r>
                  <a:endParaRPr lang="en-US" sz="27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9493" name="Rectangle 11"/>
                <p:cNvSpPr>
                  <a:spLocks noChangeArrowheads="1"/>
                </p:cNvSpPr>
                <p:nvPr/>
              </p:nvSpPr>
              <p:spPr bwMode="black">
                <a:xfrm>
                  <a:off x="3432" y="2369"/>
                  <a:ext cx="176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q</a:t>
                  </a:r>
                  <a:endParaRPr lang="en-US" sz="2700" b="1" i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9494" name="Rectangle 12"/>
                <p:cNvSpPr>
                  <a:spLocks noChangeArrowheads="1"/>
                </p:cNvSpPr>
                <p:nvPr/>
              </p:nvSpPr>
              <p:spPr bwMode="grayWhite">
                <a:xfrm>
                  <a:off x="1080" y="1593"/>
                  <a:ext cx="1672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1412" tIns="28565" rIns="71412" bIns="28565">
                  <a:spAutoFit/>
                </a:bodyPr>
                <a:lstStyle/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</a:t>
                  </a:r>
                </a:p>
              </p:txBody>
            </p:sp>
            <p:sp>
              <p:nvSpPr>
                <p:cNvPr id="19495" name="Line 13"/>
                <p:cNvSpPr>
                  <a:spLocks noChangeShapeType="1"/>
                </p:cNvSpPr>
                <p:nvPr/>
              </p:nvSpPr>
              <p:spPr bwMode="black">
                <a:xfrm>
                  <a:off x="1120" y="2401"/>
                  <a:ext cx="2880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65" name="Group 14"/>
            <p:cNvGrpSpPr>
              <a:grpSpLocks/>
            </p:cNvGrpSpPr>
            <p:nvPr/>
          </p:nvGrpSpPr>
          <p:grpSpPr bwMode="auto">
            <a:xfrm>
              <a:off x="2014538" y="2314575"/>
              <a:ext cx="4184650" cy="3013075"/>
              <a:chOff x="1128" y="1297"/>
              <a:chExt cx="2344" cy="1688"/>
            </a:xfrm>
          </p:grpSpPr>
          <p:grpSp>
            <p:nvGrpSpPr>
              <p:cNvPr id="19466" name="Group 15"/>
              <p:cNvGrpSpPr>
                <a:grpSpLocks/>
              </p:cNvGrpSpPr>
              <p:nvPr/>
            </p:nvGrpSpPr>
            <p:grpSpPr bwMode="auto">
              <a:xfrm>
                <a:off x="2896" y="2449"/>
                <a:ext cx="480" cy="248"/>
                <a:chOff x="2896" y="2449"/>
                <a:chExt cx="480" cy="248"/>
              </a:xfrm>
            </p:grpSpPr>
            <p:sp>
              <p:nvSpPr>
                <p:cNvPr id="1948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96" y="2449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Rectangle 17"/>
                <p:cNvSpPr>
                  <a:spLocks noChangeArrowheads="1"/>
                </p:cNvSpPr>
                <p:nvPr/>
              </p:nvSpPr>
              <p:spPr bwMode="auto">
                <a:xfrm>
                  <a:off x="3048" y="2465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hlink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</p:grpSp>
          <p:grpSp>
            <p:nvGrpSpPr>
              <p:cNvPr id="19467" name="Group 18"/>
              <p:cNvGrpSpPr>
                <a:grpSpLocks/>
              </p:cNvGrpSpPr>
              <p:nvPr/>
            </p:nvGrpSpPr>
            <p:grpSpPr bwMode="auto">
              <a:xfrm>
                <a:off x="2752" y="1297"/>
                <a:ext cx="384" cy="768"/>
                <a:chOff x="2752" y="1297"/>
                <a:chExt cx="384" cy="768"/>
              </a:xfrm>
            </p:grpSpPr>
            <p:sp>
              <p:nvSpPr>
                <p:cNvPr id="19483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52" y="1297"/>
                  <a:ext cx="384" cy="43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00" y="1729"/>
                  <a:ext cx="336" cy="33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68" name="Group 21"/>
              <p:cNvGrpSpPr>
                <a:grpSpLocks/>
              </p:cNvGrpSpPr>
              <p:nvPr/>
            </p:nvGrpSpPr>
            <p:grpSpPr bwMode="auto">
              <a:xfrm>
                <a:off x="1744" y="1393"/>
                <a:ext cx="624" cy="528"/>
                <a:chOff x="1744" y="1393"/>
                <a:chExt cx="624" cy="528"/>
              </a:xfrm>
            </p:grpSpPr>
            <p:sp>
              <p:nvSpPr>
                <p:cNvPr id="1948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744" y="1393"/>
                  <a:ext cx="624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2" name="Line 23"/>
                <p:cNvSpPr>
                  <a:spLocks noChangeShapeType="1"/>
                </p:cNvSpPr>
                <p:nvPr/>
              </p:nvSpPr>
              <p:spPr bwMode="auto">
                <a:xfrm>
                  <a:off x="2368" y="1393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69" name="Group 24"/>
              <p:cNvGrpSpPr>
                <a:grpSpLocks/>
              </p:cNvGrpSpPr>
              <p:nvPr/>
            </p:nvGrpSpPr>
            <p:grpSpPr bwMode="auto">
              <a:xfrm>
                <a:off x="1264" y="1729"/>
                <a:ext cx="672" cy="432"/>
                <a:chOff x="1264" y="1729"/>
                <a:chExt cx="672" cy="432"/>
              </a:xfrm>
            </p:grpSpPr>
            <p:sp>
              <p:nvSpPr>
                <p:cNvPr id="1947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264" y="1729"/>
                  <a:ext cx="336" cy="43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Line 26"/>
                <p:cNvSpPr>
                  <a:spLocks noChangeShapeType="1"/>
                </p:cNvSpPr>
                <p:nvPr/>
              </p:nvSpPr>
              <p:spPr bwMode="auto">
                <a:xfrm>
                  <a:off x="1600" y="1729"/>
                  <a:ext cx="336" cy="33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70" name="Group 27"/>
              <p:cNvGrpSpPr>
                <a:grpSpLocks/>
              </p:cNvGrpSpPr>
              <p:nvPr/>
            </p:nvGrpSpPr>
            <p:grpSpPr bwMode="auto">
              <a:xfrm>
                <a:off x="1128" y="2401"/>
                <a:ext cx="784" cy="384"/>
                <a:chOff x="1128" y="2401"/>
                <a:chExt cx="784" cy="384"/>
              </a:xfrm>
            </p:grpSpPr>
            <p:sp>
              <p:nvSpPr>
                <p:cNvPr id="19475" name="Line 28"/>
                <p:cNvSpPr>
                  <a:spLocks noChangeShapeType="1"/>
                </p:cNvSpPr>
                <p:nvPr/>
              </p:nvSpPr>
              <p:spPr bwMode="auto">
                <a:xfrm>
                  <a:off x="1312" y="2401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6" name="Line 29"/>
                <p:cNvSpPr>
                  <a:spLocks noChangeShapeType="1"/>
                </p:cNvSpPr>
                <p:nvPr/>
              </p:nvSpPr>
              <p:spPr bwMode="auto">
                <a:xfrm>
                  <a:off x="1312" y="2449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7" name="Rectangle 30"/>
                <p:cNvSpPr>
                  <a:spLocks noChangeArrowheads="1"/>
                </p:cNvSpPr>
                <p:nvPr/>
              </p:nvSpPr>
              <p:spPr bwMode="auto">
                <a:xfrm>
                  <a:off x="1704" y="2466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hlink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9478" name="Rectangle 31"/>
                <p:cNvSpPr>
                  <a:spLocks noChangeArrowheads="1"/>
                </p:cNvSpPr>
                <p:nvPr/>
              </p:nvSpPr>
              <p:spPr bwMode="auto">
                <a:xfrm>
                  <a:off x="1128" y="2418"/>
                  <a:ext cx="165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v</a:t>
                  </a:r>
                </a:p>
              </p:txBody>
            </p:sp>
          </p:grpSp>
          <p:grpSp>
            <p:nvGrpSpPr>
              <p:cNvPr id="19471" name="Group 32"/>
              <p:cNvGrpSpPr>
                <a:grpSpLocks/>
              </p:cNvGrpSpPr>
              <p:nvPr/>
            </p:nvGrpSpPr>
            <p:grpSpPr bwMode="auto">
              <a:xfrm>
                <a:off x="1312" y="1393"/>
                <a:ext cx="2160" cy="1592"/>
                <a:chOff x="1312" y="1393"/>
                <a:chExt cx="2160" cy="1592"/>
              </a:xfrm>
            </p:grpSpPr>
            <p:pic>
              <p:nvPicPr>
                <p:cNvPr id="19472" name="Picture 3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2271"/>
                <a:stretch>
                  <a:fillRect/>
                </a:stretch>
              </p:blipFill>
              <p:spPr bwMode="black">
                <a:xfrm>
                  <a:off x="1312" y="1393"/>
                  <a:ext cx="2112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73" name="Line 34"/>
                <p:cNvSpPr>
                  <a:spLocks noChangeShapeType="1"/>
                </p:cNvSpPr>
                <p:nvPr/>
              </p:nvSpPr>
              <p:spPr bwMode="black">
                <a:xfrm>
                  <a:off x="2368" y="2737"/>
                  <a:ext cx="1104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4" name="Rectangle 35"/>
                <p:cNvSpPr>
                  <a:spLocks noChangeArrowheads="1"/>
                </p:cNvSpPr>
                <p:nvPr/>
              </p:nvSpPr>
              <p:spPr bwMode="black">
                <a:xfrm>
                  <a:off x="2856" y="2753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R</a:t>
                  </a:r>
                  <a:endParaRPr lang="en-US" sz="2700" b="1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0" y="4637088"/>
            <a:ext cx="9144000" cy="2108200"/>
            <a:chOff x="0" y="2894"/>
            <a:chExt cx="5121" cy="1181"/>
          </a:xfrm>
        </p:grpSpPr>
        <p:sp>
          <p:nvSpPr>
            <p:cNvPr id="19462" name="Rectangle 37"/>
            <p:cNvSpPr>
              <a:spLocks noChangeArrowheads="1"/>
            </p:cNvSpPr>
            <p:nvPr/>
          </p:nvSpPr>
          <p:spPr bwMode="auto">
            <a:xfrm>
              <a:off x="0" y="2894"/>
              <a:ext cx="498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12" tIns="28565" rIns="71412" bIns="28565">
              <a:spAutoFit/>
            </a:bodyPr>
            <a:lstStyle/>
            <a:p>
              <a:pPr marL="342900" indent="-342900">
                <a:lnSpc>
                  <a:spcPct val="102000"/>
                </a:lnSpc>
                <a:spcBef>
                  <a:spcPct val="51000"/>
                </a:spcBef>
                <a:buClr>
                  <a:schemeClr val="tx1"/>
                </a:buClr>
                <a:buFontTx/>
                <a:buChar char="•"/>
              </a:pPr>
              <a:r>
                <a:rPr lang="en-US" sz="3200">
                  <a:solidFill>
                    <a:schemeClr val="tx2"/>
                  </a:solidFill>
                  <a:latin typeface="Times New Roman" pitchFamily="18" charset="0"/>
                </a:rPr>
                <a:t>Force is always </a:t>
              </a:r>
              <a:r>
                <a:rPr lang="en-US" sz="3200">
                  <a:solidFill>
                    <a:schemeClr val="tx2"/>
                  </a:solidFill>
                  <a:latin typeface="Symbol" pitchFamily="18" charset="2"/>
                </a:rPr>
                <a:t>^</a:t>
              </a:r>
              <a:r>
                <a:rPr lang="en-US" sz="3200">
                  <a:solidFill>
                    <a:schemeClr val="tx2"/>
                  </a:solidFill>
                  <a:latin typeface="Times New Roman" pitchFamily="18" charset="0"/>
                </a:rPr>
                <a:t> to velocity and </a:t>
              </a:r>
              <a:r>
                <a:rPr lang="en-US" sz="3200" i="1">
                  <a:solidFill>
                    <a:schemeClr val="tx2"/>
                  </a:solidFill>
                  <a:latin typeface="Times New Roman" pitchFamily="18" charset="0"/>
                </a:rPr>
                <a:t>B</a:t>
              </a:r>
              <a:r>
                <a:rPr lang="en-US" sz="3200">
                  <a:solidFill>
                    <a:schemeClr val="tx2"/>
                  </a:solidFill>
                  <a:latin typeface="Times New Roman" pitchFamily="18" charset="0"/>
                </a:rPr>
                <a:t>.  What is path? </a:t>
              </a:r>
            </a:p>
          </p:txBody>
        </p:sp>
        <p:sp>
          <p:nvSpPr>
            <p:cNvPr id="19463" name="Rectangle 38"/>
            <p:cNvSpPr>
              <a:spLocks noChangeArrowheads="1"/>
            </p:cNvSpPr>
            <p:nvPr/>
          </p:nvSpPr>
          <p:spPr bwMode="auto">
            <a:xfrm>
              <a:off x="137" y="3195"/>
              <a:ext cx="498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12" tIns="28565" rIns="71412" bIns="28565">
              <a:spAutoFit/>
            </a:bodyPr>
            <a:lstStyle/>
            <a:p>
              <a:pPr marL="800100" lvl="1" indent="-342900">
                <a:lnSpc>
                  <a:spcPct val="102000"/>
                </a:lnSpc>
                <a:spcBef>
                  <a:spcPct val="51000"/>
                </a:spcBef>
                <a:buClr>
                  <a:schemeClr val="tx1"/>
                </a:buClr>
                <a:buFontTx/>
                <a:buChar char="–"/>
              </a:pPr>
              <a:r>
                <a:rPr lang="en-US" sz="2800">
                  <a:solidFill>
                    <a:schemeClr val="hlink"/>
                  </a:solidFill>
                  <a:latin typeface="Times New Roman" pitchFamily="18" charset="0"/>
                </a:rPr>
                <a:t>Path will be circle.</a:t>
              </a:r>
              <a:r>
                <a:rPr lang="en-US" sz="2800">
                  <a:solidFill>
                    <a:srgbClr val="66FF33"/>
                  </a:solidFill>
                  <a:latin typeface="Times New Roman" pitchFamily="18" charset="0"/>
                </a:rPr>
                <a:t>  </a:t>
              </a:r>
              <a:r>
                <a:rPr lang="en-US" sz="2800" i="1">
                  <a:latin typeface="Times New Roman" pitchFamily="18" charset="0"/>
                </a:rPr>
                <a:t>F</a:t>
              </a:r>
              <a:r>
                <a:rPr lang="en-US" sz="2800">
                  <a:solidFill>
                    <a:srgbClr val="66FF33"/>
                  </a:solidFill>
                  <a:latin typeface="Times New Roman" pitchFamily="18" charset="0"/>
                </a:rPr>
                <a:t> </a:t>
              </a:r>
              <a:r>
                <a:rPr lang="en-US" sz="2800">
                  <a:solidFill>
                    <a:schemeClr val="hlink"/>
                  </a:solidFill>
                  <a:latin typeface="Times New Roman" pitchFamily="18" charset="0"/>
                </a:rPr>
                <a:t>will be the centripetal force needed to keep the charge in its circular orbit.</a:t>
              </a:r>
              <a:r>
                <a:rPr lang="en-US" sz="2800">
                  <a:solidFill>
                    <a:srgbClr val="66FF33"/>
                  </a:solidFill>
                  <a:latin typeface="Times New Roman" pitchFamily="18" charset="0"/>
                </a:rPr>
                <a:t> </a:t>
              </a:r>
            </a:p>
            <a:p>
              <a:pPr marL="800100" lvl="1" indent="-342900">
                <a:lnSpc>
                  <a:spcPct val="102000"/>
                </a:lnSpc>
                <a:spcBef>
                  <a:spcPct val="51000"/>
                </a:spcBef>
                <a:buClr>
                  <a:schemeClr val="tx1"/>
                </a:buClr>
                <a:buFontTx/>
                <a:buChar char="–"/>
              </a:pPr>
              <a:r>
                <a:rPr lang="en-US" sz="2800">
                  <a:latin typeface="Times New Roman" pitchFamily="18" charset="0"/>
                </a:rPr>
                <a:t>Calculate </a:t>
              </a:r>
              <a:r>
                <a:rPr lang="en-US" sz="2800" i="1">
                  <a:latin typeface="Times New Roman" pitchFamily="18" charset="0"/>
                </a:rPr>
                <a:t>R</a:t>
              </a:r>
              <a:r>
                <a:rPr lang="en-US" sz="2800">
                  <a:latin typeface="Times New Roman" pitchFamily="18" charset="0"/>
                </a:rPr>
                <a:t>: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238" y="15875"/>
            <a:ext cx="5942012" cy="644525"/>
          </a:xfrm>
        </p:spPr>
        <p:txBody>
          <a:bodyPr wrap="none" lIns="71412" tIns="28565" rIns="71412" bIns="28565" anchor="t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Radius of Circular Orbit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8200" y="5289550"/>
            <a:ext cx="2984500" cy="331788"/>
          </a:xfrm>
        </p:spPr>
        <p:txBody>
          <a:bodyPr lIns="71412" tIns="28565" rIns="71412" bIns="28565">
            <a:spAutoFit/>
          </a:bodyPr>
          <a:lstStyle/>
          <a:p>
            <a:pPr eaLnBrk="1" hangingPunct="1">
              <a:spcBef>
                <a:spcPct val="45000"/>
              </a:spcBef>
              <a:buFontTx/>
              <a:buNone/>
            </a:pPr>
            <a:r>
              <a:rPr lang="en-US" smtClean="0"/>
              <a:t>  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39700" y="871538"/>
            <a:ext cx="3498850" cy="922337"/>
            <a:chOff x="78" y="488"/>
            <a:chExt cx="1960" cy="517"/>
          </a:xfrm>
        </p:grpSpPr>
        <p:sp>
          <p:nvSpPr>
            <p:cNvPr id="20558" name="Rectangle 5"/>
            <p:cNvSpPr>
              <a:spLocks noChangeArrowheads="1"/>
            </p:cNvSpPr>
            <p:nvPr/>
          </p:nvSpPr>
          <p:spPr bwMode="auto">
            <a:xfrm>
              <a:off x="78" y="488"/>
              <a:ext cx="196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12" tIns="28565" rIns="71412" bIns="28565">
              <a:spAutoFit/>
            </a:bodyPr>
            <a:lstStyle/>
            <a:p>
              <a:pPr marL="385763" indent="-385763" defTabSz="1028700">
                <a:lnSpc>
                  <a:spcPct val="104000"/>
                </a:lnSpc>
                <a:spcBef>
                  <a:spcPct val="52000"/>
                </a:spcBef>
                <a:buFontTx/>
                <a:buChar char="•"/>
              </a:pPr>
              <a:r>
                <a:rPr lang="en-US" sz="2700" b="1"/>
                <a:t>Lorentz force:</a:t>
              </a:r>
              <a:endParaRPr lang="en-US" sz="2700" b="1">
                <a:solidFill>
                  <a:srgbClr val="66FF33"/>
                </a:solidFill>
              </a:endParaRPr>
            </a:p>
          </p:txBody>
        </p:sp>
        <p:grpSp>
          <p:nvGrpSpPr>
            <p:cNvPr id="20559" name="Group 6"/>
            <p:cNvGrpSpPr>
              <a:grpSpLocks/>
            </p:cNvGrpSpPr>
            <p:nvPr/>
          </p:nvGrpSpPr>
          <p:grpSpPr bwMode="auto">
            <a:xfrm>
              <a:off x="710" y="800"/>
              <a:ext cx="633" cy="205"/>
              <a:chOff x="710" y="800"/>
              <a:chExt cx="633" cy="205"/>
            </a:xfrm>
          </p:grpSpPr>
          <p:sp>
            <p:nvSpPr>
              <p:cNvPr id="20560" name="Rectangle 7"/>
              <p:cNvSpPr>
                <a:spLocks noChangeArrowheads="1"/>
              </p:cNvSpPr>
              <p:nvPr/>
            </p:nvSpPr>
            <p:spPr bwMode="auto">
              <a:xfrm>
                <a:off x="1056" y="800"/>
                <a:ext cx="287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 i="1">
                    <a:solidFill>
                      <a:schemeClr val="tx2"/>
                    </a:solidFill>
                    <a:latin typeface="Times New Roman" pitchFamily="18" charset="0"/>
                  </a:rPr>
                  <a:t>qvB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61" name="Rectangle 8"/>
              <p:cNvSpPr>
                <a:spLocks noChangeArrowheads="1"/>
              </p:cNvSpPr>
              <p:nvPr/>
            </p:nvSpPr>
            <p:spPr bwMode="auto">
              <a:xfrm>
                <a:off x="710" y="800"/>
                <a:ext cx="11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 i="1">
                    <a:solidFill>
                      <a:schemeClr val="tx2"/>
                    </a:solidFill>
                    <a:latin typeface="Times New Roman" pitchFamily="18" charset="0"/>
                  </a:rPr>
                  <a:t>F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62" name="Rectangle 9"/>
              <p:cNvSpPr>
                <a:spLocks noChangeArrowheads="1"/>
              </p:cNvSpPr>
              <p:nvPr/>
            </p:nvSpPr>
            <p:spPr bwMode="auto">
              <a:xfrm>
                <a:off x="899" y="806"/>
                <a:ext cx="10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>
                    <a:solidFill>
                      <a:schemeClr val="tx2"/>
                    </a:solidFill>
                    <a:latin typeface="Symbol" pitchFamily="18" charset="2"/>
                  </a:rPr>
                  <a:t>=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8588" y="1901825"/>
            <a:ext cx="3586162" cy="1370013"/>
            <a:chOff x="72" y="1065"/>
            <a:chExt cx="2008" cy="768"/>
          </a:xfrm>
        </p:grpSpPr>
        <p:sp>
          <p:nvSpPr>
            <p:cNvPr id="20550" name="Rectangle 11"/>
            <p:cNvSpPr>
              <a:spLocks noChangeArrowheads="1"/>
            </p:cNvSpPr>
            <p:nvPr/>
          </p:nvSpPr>
          <p:spPr bwMode="auto">
            <a:xfrm>
              <a:off x="72" y="1065"/>
              <a:ext cx="200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12" tIns="28565" rIns="71412" bIns="28565">
              <a:spAutoFit/>
            </a:bodyPr>
            <a:lstStyle/>
            <a:p>
              <a:pPr marL="385763" indent="-385763" defTabSz="1028700">
                <a:lnSpc>
                  <a:spcPct val="104000"/>
                </a:lnSpc>
                <a:spcBef>
                  <a:spcPct val="52000"/>
                </a:spcBef>
                <a:buFontTx/>
                <a:buChar char="•"/>
              </a:pPr>
              <a:r>
                <a:rPr lang="en-US" sz="2700" b="1"/>
                <a:t>centripetal acc:</a:t>
              </a:r>
              <a:endParaRPr lang="en-US" sz="2700" b="1">
                <a:solidFill>
                  <a:schemeClr val="hlink"/>
                </a:solidFill>
              </a:endParaRPr>
            </a:p>
          </p:txBody>
        </p:sp>
        <p:grpSp>
          <p:nvGrpSpPr>
            <p:cNvPr id="20551" name="Group 12"/>
            <p:cNvGrpSpPr>
              <a:grpSpLocks/>
            </p:cNvGrpSpPr>
            <p:nvPr/>
          </p:nvGrpSpPr>
          <p:grpSpPr bwMode="auto">
            <a:xfrm>
              <a:off x="810" y="1360"/>
              <a:ext cx="602" cy="473"/>
              <a:chOff x="810" y="1360"/>
              <a:chExt cx="602" cy="473"/>
            </a:xfrm>
          </p:grpSpPr>
          <p:sp>
            <p:nvSpPr>
              <p:cNvPr id="20552" name="Line 13"/>
              <p:cNvSpPr>
                <a:spLocks noChangeShapeType="1"/>
              </p:cNvSpPr>
              <p:nvPr/>
            </p:nvSpPr>
            <p:spPr bwMode="auto">
              <a:xfrm>
                <a:off x="1176" y="1608"/>
                <a:ext cx="236" cy="1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Rectangle 14"/>
              <p:cNvSpPr>
                <a:spLocks noChangeArrowheads="1"/>
              </p:cNvSpPr>
              <p:nvPr/>
            </p:nvSpPr>
            <p:spPr bwMode="auto">
              <a:xfrm>
                <a:off x="1226" y="1634"/>
                <a:ext cx="11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 i="1">
                    <a:solidFill>
                      <a:schemeClr val="tx2"/>
                    </a:solidFill>
                    <a:latin typeface="Times New Roman" pitchFamily="18" charset="0"/>
                  </a:rPr>
                  <a:t>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54" name="Rectangle 15"/>
              <p:cNvSpPr>
                <a:spLocks noChangeArrowheads="1"/>
              </p:cNvSpPr>
              <p:nvPr/>
            </p:nvSpPr>
            <p:spPr bwMode="auto">
              <a:xfrm>
                <a:off x="1188" y="1375"/>
                <a:ext cx="8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 i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55" name="Rectangle 16"/>
              <p:cNvSpPr>
                <a:spLocks noChangeArrowheads="1"/>
              </p:cNvSpPr>
              <p:nvPr/>
            </p:nvSpPr>
            <p:spPr bwMode="auto">
              <a:xfrm>
                <a:off x="810" y="1491"/>
                <a:ext cx="9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 i="1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56" name="Rectangle 17"/>
              <p:cNvSpPr>
                <a:spLocks noChangeArrowheads="1"/>
              </p:cNvSpPr>
              <p:nvPr/>
            </p:nvSpPr>
            <p:spPr bwMode="auto">
              <a:xfrm>
                <a:off x="1308" y="1360"/>
                <a:ext cx="5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150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57" name="Rectangle 18"/>
              <p:cNvSpPr>
                <a:spLocks noChangeArrowheads="1"/>
              </p:cNvSpPr>
              <p:nvPr/>
            </p:nvSpPr>
            <p:spPr bwMode="auto">
              <a:xfrm>
                <a:off x="987" y="1470"/>
                <a:ext cx="10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2600">
                    <a:solidFill>
                      <a:schemeClr val="tx2"/>
                    </a:solidFill>
                    <a:latin typeface="Symbol" pitchFamily="18" charset="2"/>
                  </a:rPr>
                  <a:t>=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0" y="3124200"/>
            <a:ext cx="8534400" cy="3124200"/>
            <a:chOff x="86" y="1881"/>
            <a:chExt cx="4345" cy="1615"/>
          </a:xfrm>
        </p:grpSpPr>
        <p:sp>
          <p:nvSpPr>
            <p:cNvPr id="20528" name="Rectangle 44"/>
            <p:cNvSpPr>
              <a:spLocks noChangeArrowheads="1"/>
            </p:cNvSpPr>
            <p:nvPr/>
          </p:nvSpPr>
          <p:spPr bwMode="auto">
            <a:xfrm>
              <a:off x="86" y="1881"/>
              <a:ext cx="210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12" tIns="28565" rIns="71412" bIns="28565">
              <a:spAutoFit/>
            </a:bodyPr>
            <a:lstStyle/>
            <a:p>
              <a:pPr marL="385763" indent="-385763" defTabSz="1028700">
                <a:lnSpc>
                  <a:spcPct val="104000"/>
                </a:lnSpc>
                <a:spcBef>
                  <a:spcPct val="52000"/>
                </a:spcBef>
                <a:buFontTx/>
                <a:buChar char="•"/>
              </a:pPr>
              <a:r>
                <a:rPr lang="en-US" sz="2700" b="1"/>
                <a:t>Newton's 2nd Law:</a:t>
              </a:r>
              <a:endParaRPr lang="en-US" sz="2700" b="1">
                <a:solidFill>
                  <a:srgbClr val="FDA4B5"/>
                </a:solidFill>
              </a:endParaRPr>
            </a:p>
          </p:txBody>
        </p:sp>
        <p:grpSp>
          <p:nvGrpSpPr>
            <p:cNvPr id="20529" name="Group 45"/>
            <p:cNvGrpSpPr>
              <a:grpSpLocks/>
            </p:cNvGrpSpPr>
            <p:nvPr/>
          </p:nvGrpSpPr>
          <p:grpSpPr bwMode="auto">
            <a:xfrm>
              <a:off x="285" y="2379"/>
              <a:ext cx="762" cy="334"/>
              <a:chOff x="215" y="2309"/>
              <a:chExt cx="762" cy="334"/>
            </a:xfrm>
          </p:grpSpPr>
          <p:sp>
            <p:nvSpPr>
              <p:cNvPr id="20547" name="Rectangle 46"/>
              <p:cNvSpPr>
                <a:spLocks noChangeArrowheads="1"/>
              </p:cNvSpPr>
              <p:nvPr/>
            </p:nvSpPr>
            <p:spPr bwMode="auto">
              <a:xfrm>
                <a:off x="635" y="2341"/>
                <a:ext cx="34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900" i="1">
                    <a:solidFill>
                      <a:schemeClr val="tx2"/>
                    </a:solidFill>
                    <a:latin typeface="Times New Roman" pitchFamily="18" charset="0"/>
                  </a:rPr>
                  <a:t>ma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8" name="Rectangle 47"/>
              <p:cNvSpPr>
                <a:spLocks noChangeArrowheads="1"/>
              </p:cNvSpPr>
              <p:nvPr/>
            </p:nvSpPr>
            <p:spPr bwMode="auto">
              <a:xfrm>
                <a:off x="215" y="2341"/>
                <a:ext cx="171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900" i="1">
                    <a:solidFill>
                      <a:schemeClr val="tx2"/>
                    </a:solidFill>
                    <a:latin typeface="Times New Roman" pitchFamily="18" charset="0"/>
                  </a:rPr>
                  <a:t>F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9" name="Rectangle 48"/>
              <p:cNvSpPr>
                <a:spLocks noChangeArrowheads="1"/>
              </p:cNvSpPr>
              <p:nvPr/>
            </p:nvSpPr>
            <p:spPr bwMode="auto">
              <a:xfrm>
                <a:off x="444" y="2309"/>
                <a:ext cx="154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900">
                    <a:solidFill>
                      <a:schemeClr val="tx2"/>
                    </a:solidFill>
                    <a:latin typeface="Symbol" pitchFamily="18" charset="2"/>
                  </a:rPr>
                  <a:t>=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530" name="Rectangle 49"/>
            <p:cNvSpPr>
              <a:spLocks noChangeArrowheads="1"/>
            </p:cNvSpPr>
            <p:nvPr/>
          </p:nvSpPr>
          <p:spPr bwMode="auto">
            <a:xfrm>
              <a:off x="1110" y="2290"/>
              <a:ext cx="3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412" tIns="28565" rIns="71412" bIns="28565">
              <a:spAutoFit/>
            </a:bodyPr>
            <a:lstStyle/>
            <a:p>
              <a:pPr defTabSz="1028700">
                <a:lnSpc>
                  <a:spcPct val="111000"/>
                </a:lnSpc>
              </a:pPr>
              <a:r>
                <a:rPr lang="en-US" sz="4000" b="1">
                  <a:latin typeface="Symbol" pitchFamily="18" charset="2"/>
                </a:rPr>
                <a:t>Þ</a:t>
              </a:r>
            </a:p>
          </p:txBody>
        </p:sp>
        <p:grpSp>
          <p:nvGrpSpPr>
            <p:cNvPr id="20531" name="Group 50"/>
            <p:cNvGrpSpPr>
              <a:grpSpLocks/>
            </p:cNvGrpSpPr>
            <p:nvPr/>
          </p:nvGrpSpPr>
          <p:grpSpPr bwMode="auto">
            <a:xfrm>
              <a:off x="1622" y="2266"/>
              <a:ext cx="1095" cy="558"/>
              <a:chOff x="1622" y="2266"/>
              <a:chExt cx="1095" cy="558"/>
            </a:xfrm>
          </p:grpSpPr>
          <p:sp>
            <p:nvSpPr>
              <p:cNvPr id="20540" name="Line 51"/>
              <p:cNvSpPr>
                <a:spLocks noChangeShapeType="1"/>
              </p:cNvSpPr>
              <p:nvPr/>
            </p:nvSpPr>
            <p:spPr bwMode="auto">
              <a:xfrm flipV="1">
                <a:off x="2460" y="2548"/>
                <a:ext cx="257" cy="1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Rectangle 52"/>
              <p:cNvSpPr>
                <a:spLocks noChangeArrowheads="1"/>
              </p:cNvSpPr>
              <p:nvPr/>
            </p:nvSpPr>
            <p:spPr bwMode="auto">
              <a:xfrm>
                <a:off x="2512" y="2591"/>
                <a:ext cx="1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000" i="1">
                    <a:solidFill>
                      <a:schemeClr val="tx2"/>
                    </a:solidFill>
                    <a:latin typeface="Times New Roman" pitchFamily="18" charset="0"/>
                  </a:rPr>
                  <a:t>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2" name="Rectangle 53"/>
              <p:cNvSpPr>
                <a:spLocks noChangeArrowheads="1"/>
              </p:cNvSpPr>
              <p:nvPr/>
            </p:nvSpPr>
            <p:spPr bwMode="auto">
              <a:xfrm>
                <a:off x="2473" y="2284"/>
                <a:ext cx="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000" i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3" name="Rectangle 54"/>
              <p:cNvSpPr>
                <a:spLocks noChangeArrowheads="1"/>
              </p:cNvSpPr>
              <p:nvPr/>
            </p:nvSpPr>
            <p:spPr bwMode="auto">
              <a:xfrm>
                <a:off x="2248" y="2421"/>
                <a:ext cx="15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000" i="1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4" name="Rectangle 55"/>
              <p:cNvSpPr>
                <a:spLocks noChangeArrowheads="1"/>
              </p:cNvSpPr>
              <p:nvPr/>
            </p:nvSpPr>
            <p:spPr bwMode="auto">
              <a:xfrm>
                <a:off x="1622" y="2421"/>
                <a:ext cx="3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000" i="1">
                    <a:solidFill>
                      <a:schemeClr val="tx2"/>
                    </a:solidFill>
                    <a:latin typeface="Times New Roman" pitchFamily="18" charset="0"/>
                  </a:rPr>
                  <a:t>qvB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5" name="Rectangle 56"/>
              <p:cNvSpPr>
                <a:spLocks noChangeArrowheads="1"/>
              </p:cNvSpPr>
              <p:nvPr/>
            </p:nvSpPr>
            <p:spPr bwMode="auto">
              <a:xfrm>
                <a:off x="2596" y="2266"/>
                <a:ext cx="6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46" name="Rectangle 57"/>
              <p:cNvSpPr>
                <a:spLocks noChangeArrowheads="1"/>
              </p:cNvSpPr>
              <p:nvPr/>
            </p:nvSpPr>
            <p:spPr bwMode="auto">
              <a:xfrm>
                <a:off x="2058" y="2396"/>
                <a:ext cx="11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000">
                    <a:solidFill>
                      <a:schemeClr val="tx2"/>
                    </a:solidFill>
                    <a:latin typeface="Symbol" pitchFamily="18" charset="2"/>
                  </a:rPr>
                  <a:t>=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532" name="Rectangle 58"/>
            <p:cNvSpPr>
              <a:spLocks noChangeArrowheads="1"/>
            </p:cNvSpPr>
            <p:nvPr/>
          </p:nvSpPr>
          <p:spPr bwMode="auto">
            <a:xfrm>
              <a:off x="408" y="2963"/>
              <a:ext cx="3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412" tIns="28565" rIns="71412" bIns="28565">
              <a:spAutoFit/>
            </a:bodyPr>
            <a:lstStyle/>
            <a:p>
              <a:pPr defTabSz="1028700">
                <a:lnSpc>
                  <a:spcPct val="111000"/>
                </a:lnSpc>
              </a:pPr>
              <a:r>
                <a:rPr lang="en-US" sz="4000" b="1">
                  <a:latin typeface="Symbol" pitchFamily="18" charset="2"/>
                </a:rPr>
                <a:t>Þ</a:t>
              </a:r>
            </a:p>
          </p:txBody>
        </p:sp>
        <p:grpSp>
          <p:nvGrpSpPr>
            <p:cNvPr id="20533" name="Group 59"/>
            <p:cNvGrpSpPr>
              <a:grpSpLocks/>
            </p:cNvGrpSpPr>
            <p:nvPr/>
          </p:nvGrpSpPr>
          <p:grpSpPr bwMode="auto">
            <a:xfrm>
              <a:off x="1162" y="2938"/>
              <a:ext cx="704" cy="553"/>
              <a:chOff x="1162" y="2938"/>
              <a:chExt cx="704" cy="553"/>
            </a:xfrm>
          </p:grpSpPr>
          <p:sp>
            <p:nvSpPr>
              <p:cNvPr id="20535" name="Line 60"/>
              <p:cNvSpPr>
                <a:spLocks noChangeShapeType="1"/>
              </p:cNvSpPr>
              <p:nvPr/>
            </p:nvSpPr>
            <p:spPr bwMode="auto">
              <a:xfrm>
                <a:off x="1558" y="3221"/>
                <a:ext cx="308" cy="1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Rectangle 61"/>
              <p:cNvSpPr>
                <a:spLocks noChangeArrowheads="1"/>
              </p:cNvSpPr>
              <p:nvPr/>
            </p:nvSpPr>
            <p:spPr bwMode="auto">
              <a:xfrm>
                <a:off x="1579" y="3252"/>
                <a:ext cx="24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100" i="1">
                    <a:solidFill>
                      <a:schemeClr val="tx2"/>
                    </a:solidFill>
                    <a:latin typeface="Times New Roman" pitchFamily="18" charset="0"/>
                  </a:rPr>
                  <a:t>qB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37" name="Rectangle 62"/>
              <p:cNvSpPr>
                <a:spLocks noChangeArrowheads="1"/>
              </p:cNvSpPr>
              <p:nvPr/>
            </p:nvSpPr>
            <p:spPr bwMode="auto">
              <a:xfrm>
                <a:off x="1574" y="2938"/>
                <a:ext cx="257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100" i="1">
                    <a:solidFill>
                      <a:schemeClr val="tx2"/>
                    </a:solidFill>
                    <a:latin typeface="Times New Roman" pitchFamily="18" charset="0"/>
                  </a:rPr>
                  <a:t>mv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38" name="Rectangle 63"/>
              <p:cNvSpPr>
                <a:spLocks noChangeArrowheads="1"/>
              </p:cNvSpPr>
              <p:nvPr/>
            </p:nvSpPr>
            <p:spPr bwMode="auto">
              <a:xfrm>
                <a:off x="1162" y="3078"/>
                <a:ext cx="13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100" i="1">
                    <a:solidFill>
                      <a:schemeClr val="tx2"/>
                    </a:solidFill>
                    <a:latin typeface="Times New Roman" pitchFamily="18" charset="0"/>
                  </a:rPr>
                  <a:t>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539" name="Rectangle 64"/>
              <p:cNvSpPr>
                <a:spLocks noChangeArrowheads="1"/>
              </p:cNvSpPr>
              <p:nvPr/>
            </p:nvSpPr>
            <p:spPr bwMode="auto">
              <a:xfrm>
                <a:off x="1367" y="3053"/>
                <a:ext cx="12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28700">
                  <a:lnSpc>
                    <a:spcPct val="90000"/>
                  </a:lnSpc>
                </a:pPr>
                <a:r>
                  <a:rPr lang="en-US" sz="3100">
                    <a:solidFill>
                      <a:schemeClr val="tx2"/>
                    </a:solidFill>
                    <a:latin typeface="Symbol" pitchFamily="18" charset="2"/>
                  </a:rPr>
                  <a:t>=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534" name="Text Box 65"/>
            <p:cNvSpPr txBox="1">
              <a:spLocks noChangeArrowheads="1"/>
            </p:cNvSpPr>
            <p:nvPr/>
          </p:nvSpPr>
          <p:spPr bwMode="auto">
            <a:xfrm>
              <a:off x="2465" y="2970"/>
              <a:ext cx="196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33" tIns="51417" rIns="102833" bIns="51417">
              <a:spAutoFit/>
            </a:bodyPr>
            <a:lstStyle>
              <a:lvl1pPr defTabSz="10287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287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287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287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287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</a:rPr>
                <a:t>an important result, with useful experimental consequences !</a:t>
              </a:r>
              <a:endParaRPr lang="en-US" sz="2000" b="1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6629400" y="1219200"/>
            <a:ext cx="6096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48400" y="152400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67600" y="160020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90" name="Group 77"/>
          <p:cNvGrpSpPr>
            <a:grpSpLocks/>
          </p:cNvGrpSpPr>
          <p:nvPr/>
        </p:nvGrpSpPr>
        <p:grpSpPr bwMode="auto">
          <a:xfrm>
            <a:off x="6234113" y="1600200"/>
            <a:ext cx="1524000" cy="679450"/>
            <a:chOff x="6234440" y="1600200"/>
            <a:chExt cx="1524000" cy="678820"/>
          </a:xfrm>
        </p:grpSpPr>
        <p:sp>
          <p:nvSpPr>
            <p:cNvPr id="70" name="Rectangle 69"/>
            <p:cNvSpPr/>
            <p:nvPr/>
          </p:nvSpPr>
          <p:spPr>
            <a:xfrm>
              <a:off x="7148840" y="2126761"/>
              <a:ext cx="609600" cy="1522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20215" y="1600200"/>
              <a:ext cx="381000" cy="1522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34440" y="1635093"/>
              <a:ext cx="609600" cy="1522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39327" y="1676329"/>
              <a:ext cx="152400" cy="1522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491" name="Group 80"/>
          <p:cNvGrpSpPr>
            <a:grpSpLocks/>
          </p:cNvGrpSpPr>
          <p:nvPr/>
        </p:nvGrpSpPr>
        <p:grpSpPr bwMode="auto">
          <a:xfrm>
            <a:off x="3703638" y="777875"/>
            <a:ext cx="5299075" cy="3013075"/>
            <a:chOff x="1928813" y="2314575"/>
            <a:chExt cx="5299075" cy="3013075"/>
          </a:xfrm>
        </p:grpSpPr>
        <p:grpSp>
          <p:nvGrpSpPr>
            <p:cNvPr id="20492" name="Group 4"/>
            <p:cNvGrpSpPr>
              <a:grpSpLocks/>
            </p:cNvGrpSpPr>
            <p:nvPr/>
          </p:nvGrpSpPr>
          <p:grpSpPr bwMode="auto">
            <a:xfrm>
              <a:off x="1928811" y="2843213"/>
              <a:ext cx="5299068" cy="1800225"/>
              <a:chOff x="1080" y="1593"/>
              <a:chExt cx="2968" cy="1008"/>
            </a:xfrm>
          </p:grpSpPr>
          <p:sp>
            <p:nvSpPr>
              <p:cNvPr id="20515" name="Oval 5"/>
              <p:cNvSpPr>
                <a:spLocks noChangeArrowheads="1"/>
              </p:cNvSpPr>
              <p:nvPr/>
            </p:nvSpPr>
            <p:spPr bwMode="black">
              <a:xfrm>
                <a:off x="3384" y="2409"/>
                <a:ext cx="80" cy="8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20516" name="Group 6"/>
              <p:cNvGrpSpPr>
                <a:grpSpLocks/>
              </p:cNvGrpSpPr>
              <p:nvPr/>
            </p:nvGrpSpPr>
            <p:grpSpPr bwMode="auto">
              <a:xfrm>
                <a:off x="1080" y="1593"/>
                <a:ext cx="2968" cy="1008"/>
                <a:chOff x="1080" y="1593"/>
                <a:chExt cx="2968" cy="1008"/>
              </a:xfrm>
            </p:grpSpPr>
            <p:sp>
              <p:nvSpPr>
                <p:cNvPr id="20517" name="Rectangle 7"/>
                <p:cNvSpPr>
                  <a:spLocks noChangeArrowheads="1"/>
                </p:cNvSpPr>
                <p:nvPr/>
              </p:nvSpPr>
              <p:spPr bwMode="grayWhite">
                <a:xfrm>
                  <a:off x="2376" y="1593"/>
                  <a:ext cx="1672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1412" tIns="28565" rIns="71412" bIns="28565">
                  <a:spAutoFit/>
                </a:bodyPr>
                <a:lstStyle/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</a:t>
                  </a:r>
                </a:p>
              </p:txBody>
            </p:sp>
            <p:sp>
              <p:nvSpPr>
                <p:cNvPr id="20518" name="Line 8"/>
                <p:cNvSpPr>
                  <a:spLocks noChangeShapeType="1"/>
                </p:cNvSpPr>
                <p:nvPr/>
              </p:nvSpPr>
              <p:spPr bwMode="black">
                <a:xfrm flipV="1">
                  <a:off x="3424" y="1969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9" name="Rectangle 9"/>
                <p:cNvSpPr>
                  <a:spLocks noChangeArrowheads="1"/>
                </p:cNvSpPr>
                <p:nvPr/>
              </p:nvSpPr>
              <p:spPr bwMode="black">
                <a:xfrm>
                  <a:off x="3432" y="1985"/>
                  <a:ext cx="165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v</a:t>
                  </a:r>
                  <a:endParaRPr lang="en-US" sz="27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520" name="Rectangle 10"/>
                <p:cNvSpPr>
                  <a:spLocks noChangeArrowheads="1"/>
                </p:cNvSpPr>
                <p:nvPr/>
              </p:nvSpPr>
              <p:spPr bwMode="black">
                <a:xfrm>
                  <a:off x="3720" y="1889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B</a:t>
                  </a:r>
                  <a:endParaRPr lang="en-US" sz="27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521" name="Rectangle 11"/>
                <p:cNvSpPr>
                  <a:spLocks noChangeArrowheads="1"/>
                </p:cNvSpPr>
                <p:nvPr/>
              </p:nvSpPr>
              <p:spPr bwMode="black">
                <a:xfrm>
                  <a:off x="3432" y="2369"/>
                  <a:ext cx="176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q</a:t>
                  </a:r>
                  <a:endParaRPr lang="en-US" sz="2700" b="1" i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522" name="Rectangle 12"/>
                <p:cNvSpPr>
                  <a:spLocks noChangeArrowheads="1"/>
                </p:cNvSpPr>
                <p:nvPr/>
              </p:nvSpPr>
              <p:spPr bwMode="grayWhite">
                <a:xfrm>
                  <a:off x="1080" y="1593"/>
                  <a:ext cx="1672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1412" tIns="28565" rIns="71412" bIns="28565">
                  <a:spAutoFit/>
                </a:bodyPr>
                <a:lstStyle/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 </a:t>
                  </a:r>
                </a:p>
                <a:p>
                  <a:pPr marL="385763" indent="-385763" defTabSz="1028700">
                    <a:lnSpc>
                      <a:spcPct val="90000"/>
                    </a:lnSpc>
                    <a:spcBef>
                      <a:spcPct val="45000"/>
                    </a:spcBef>
                  </a:pPr>
                  <a:r>
                    <a:rPr lang="en-US" sz="2700" b="1"/>
                    <a:t>x  x  x  x  x  x</a:t>
                  </a:r>
                </a:p>
              </p:txBody>
            </p:sp>
            <p:sp>
              <p:nvSpPr>
                <p:cNvPr id="20523" name="Line 13"/>
                <p:cNvSpPr>
                  <a:spLocks noChangeShapeType="1"/>
                </p:cNvSpPr>
                <p:nvPr/>
              </p:nvSpPr>
              <p:spPr bwMode="black">
                <a:xfrm>
                  <a:off x="1120" y="2401"/>
                  <a:ext cx="2880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3" name="Group 14"/>
            <p:cNvGrpSpPr>
              <a:grpSpLocks/>
            </p:cNvGrpSpPr>
            <p:nvPr/>
          </p:nvGrpSpPr>
          <p:grpSpPr bwMode="auto">
            <a:xfrm>
              <a:off x="2014539" y="2314573"/>
              <a:ext cx="4184651" cy="3013073"/>
              <a:chOff x="1128" y="1297"/>
              <a:chExt cx="2344" cy="1688"/>
            </a:xfrm>
          </p:grpSpPr>
          <p:grpSp>
            <p:nvGrpSpPr>
              <p:cNvPr id="20494" name="Group 15"/>
              <p:cNvGrpSpPr>
                <a:grpSpLocks/>
              </p:cNvGrpSpPr>
              <p:nvPr/>
            </p:nvGrpSpPr>
            <p:grpSpPr bwMode="auto">
              <a:xfrm>
                <a:off x="2896" y="2449"/>
                <a:ext cx="480" cy="248"/>
                <a:chOff x="2896" y="2449"/>
                <a:chExt cx="480" cy="248"/>
              </a:xfrm>
            </p:grpSpPr>
            <p:sp>
              <p:nvSpPr>
                <p:cNvPr id="20513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96" y="2449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4" name="Rectangle 17"/>
                <p:cNvSpPr>
                  <a:spLocks noChangeArrowheads="1"/>
                </p:cNvSpPr>
                <p:nvPr/>
              </p:nvSpPr>
              <p:spPr bwMode="auto">
                <a:xfrm>
                  <a:off x="3048" y="2465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hlink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</p:grpSp>
          <p:grpSp>
            <p:nvGrpSpPr>
              <p:cNvPr id="20495" name="Group 18"/>
              <p:cNvGrpSpPr>
                <a:grpSpLocks/>
              </p:cNvGrpSpPr>
              <p:nvPr/>
            </p:nvGrpSpPr>
            <p:grpSpPr bwMode="auto">
              <a:xfrm>
                <a:off x="2752" y="1297"/>
                <a:ext cx="384" cy="768"/>
                <a:chOff x="2752" y="1297"/>
                <a:chExt cx="384" cy="768"/>
              </a:xfrm>
            </p:grpSpPr>
            <p:sp>
              <p:nvSpPr>
                <p:cNvPr id="2051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52" y="1297"/>
                  <a:ext cx="384" cy="43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00" y="1729"/>
                  <a:ext cx="336" cy="33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6" name="Group 21"/>
              <p:cNvGrpSpPr>
                <a:grpSpLocks/>
              </p:cNvGrpSpPr>
              <p:nvPr/>
            </p:nvGrpSpPr>
            <p:grpSpPr bwMode="auto">
              <a:xfrm>
                <a:off x="1744" y="1393"/>
                <a:ext cx="624" cy="528"/>
                <a:chOff x="1744" y="1393"/>
                <a:chExt cx="624" cy="528"/>
              </a:xfrm>
            </p:grpSpPr>
            <p:sp>
              <p:nvSpPr>
                <p:cNvPr id="2050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744" y="1393"/>
                  <a:ext cx="624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0" name="Line 23"/>
                <p:cNvSpPr>
                  <a:spLocks noChangeShapeType="1"/>
                </p:cNvSpPr>
                <p:nvPr/>
              </p:nvSpPr>
              <p:spPr bwMode="auto">
                <a:xfrm>
                  <a:off x="2368" y="1393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7" name="Group 24"/>
              <p:cNvGrpSpPr>
                <a:grpSpLocks/>
              </p:cNvGrpSpPr>
              <p:nvPr/>
            </p:nvGrpSpPr>
            <p:grpSpPr bwMode="auto">
              <a:xfrm>
                <a:off x="1264" y="1729"/>
                <a:ext cx="672" cy="432"/>
                <a:chOff x="1264" y="1729"/>
                <a:chExt cx="672" cy="432"/>
              </a:xfrm>
            </p:grpSpPr>
            <p:sp>
              <p:nvSpPr>
                <p:cNvPr id="2050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264" y="1729"/>
                  <a:ext cx="336" cy="43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8" name="Line 26"/>
                <p:cNvSpPr>
                  <a:spLocks noChangeShapeType="1"/>
                </p:cNvSpPr>
                <p:nvPr/>
              </p:nvSpPr>
              <p:spPr bwMode="auto">
                <a:xfrm>
                  <a:off x="1600" y="1729"/>
                  <a:ext cx="336" cy="33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8" name="Group 27"/>
              <p:cNvGrpSpPr>
                <a:grpSpLocks/>
              </p:cNvGrpSpPr>
              <p:nvPr/>
            </p:nvGrpSpPr>
            <p:grpSpPr bwMode="auto">
              <a:xfrm>
                <a:off x="1128" y="2401"/>
                <a:ext cx="784" cy="384"/>
                <a:chOff x="1128" y="2401"/>
                <a:chExt cx="784" cy="384"/>
              </a:xfrm>
            </p:grpSpPr>
            <p:sp>
              <p:nvSpPr>
                <p:cNvPr id="20503" name="Line 28"/>
                <p:cNvSpPr>
                  <a:spLocks noChangeShapeType="1"/>
                </p:cNvSpPr>
                <p:nvPr/>
              </p:nvSpPr>
              <p:spPr bwMode="auto">
                <a:xfrm>
                  <a:off x="1312" y="2401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4" name="Line 29"/>
                <p:cNvSpPr>
                  <a:spLocks noChangeShapeType="1"/>
                </p:cNvSpPr>
                <p:nvPr/>
              </p:nvSpPr>
              <p:spPr bwMode="auto">
                <a:xfrm>
                  <a:off x="1312" y="2449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5" name="Rectangle 30"/>
                <p:cNvSpPr>
                  <a:spLocks noChangeArrowheads="1"/>
                </p:cNvSpPr>
                <p:nvPr/>
              </p:nvSpPr>
              <p:spPr bwMode="auto">
                <a:xfrm>
                  <a:off x="1704" y="2466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hlink"/>
                      </a:solidFill>
                      <a:latin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20506" name="Rectangle 31"/>
                <p:cNvSpPr>
                  <a:spLocks noChangeArrowheads="1"/>
                </p:cNvSpPr>
                <p:nvPr/>
              </p:nvSpPr>
              <p:spPr bwMode="auto">
                <a:xfrm>
                  <a:off x="1128" y="2418"/>
                  <a:ext cx="165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v</a:t>
                  </a:r>
                </a:p>
              </p:txBody>
            </p:sp>
          </p:grpSp>
          <p:grpSp>
            <p:nvGrpSpPr>
              <p:cNvPr id="20499" name="Group 32"/>
              <p:cNvGrpSpPr>
                <a:grpSpLocks/>
              </p:cNvGrpSpPr>
              <p:nvPr/>
            </p:nvGrpSpPr>
            <p:grpSpPr bwMode="auto">
              <a:xfrm>
                <a:off x="1312" y="1393"/>
                <a:ext cx="2160" cy="1592"/>
                <a:chOff x="1312" y="1393"/>
                <a:chExt cx="2160" cy="1592"/>
              </a:xfrm>
            </p:grpSpPr>
            <p:pic>
              <p:nvPicPr>
                <p:cNvPr id="20500" name="Picture 3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2271"/>
                <a:stretch>
                  <a:fillRect/>
                </a:stretch>
              </p:blipFill>
              <p:spPr bwMode="black">
                <a:xfrm>
                  <a:off x="1312" y="1393"/>
                  <a:ext cx="2112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01" name="Line 34"/>
                <p:cNvSpPr>
                  <a:spLocks noChangeShapeType="1"/>
                </p:cNvSpPr>
                <p:nvPr/>
              </p:nvSpPr>
              <p:spPr bwMode="black">
                <a:xfrm>
                  <a:off x="2368" y="2737"/>
                  <a:ext cx="1104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2" name="Rectangle 35"/>
                <p:cNvSpPr>
                  <a:spLocks noChangeArrowheads="1"/>
                </p:cNvSpPr>
                <p:nvPr/>
              </p:nvSpPr>
              <p:spPr bwMode="black">
                <a:xfrm>
                  <a:off x="2856" y="2753"/>
                  <a:ext cx="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1412" tIns="28565" rIns="71412" bIns="28565">
                  <a:spAutoFit/>
                </a:bodyPr>
                <a:lstStyle/>
                <a:p>
                  <a:pPr defTabSz="1028700">
                    <a:lnSpc>
                      <a:spcPct val="87000"/>
                    </a:lnSpc>
                  </a:pPr>
                  <a:r>
                    <a:rPr lang="en-US" sz="2700" b="1" i="1">
                      <a:solidFill>
                        <a:schemeClr val="tx2"/>
                      </a:solidFill>
                      <a:latin typeface="Times New Roman" pitchFamily="18" charset="0"/>
                    </a:rPr>
                    <a:t>R</a:t>
                  </a:r>
                  <a:endParaRPr lang="en-US" sz="2700" b="1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181600" y="-152400"/>
            <a:ext cx="3962400" cy="7010400"/>
            <a:chOff x="3264" y="-96"/>
            <a:chExt cx="2496" cy="4416"/>
          </a:xfrm>
        </p:grpSpPr>
        <p:grpSp>
          <p:nvGrpSpPr>
            <p:cNvPr id="4106" name="Group 3"/>
            <p:cNvGrpSpPr>
              <a:grpSpLocks/>
            </p:cNvGrpSpPr>
            <p:nvPr/>
          </p:nvGrpSpPr>
          <p:grpSpPr bwMode="auto">
            <a:xfrm>
              <a:off x="3264" y="0"/>
              <a:ext cx="2496" cy="4320"/>
              <a:chOff x="3264" y="0"/>
              <a:chExt cx="2496" cy="4320"/>
            </a:xfrm>
          </p:grpSpPr>
          <p:sp>
            <p:nvSpPr>
              <p:cNvPr id="4108" name="Rectangle 4"/>
              <p:cNvSpPr>
                <a:spLocks noChangeArrowheads="1"/>
              </p:cNvSpPr>
              <p:nvPr/>
            </p:nvSpPr>
            <p:spPr bwMode="auto">
              <a:xfrm>
                <a:off x="3264" y="0"/>
                <a:ext cx="2496" cy="4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4109" name="Group 5"/>
              <p:cNvGrpSpPr>
                <a:grpSpLocks/>
              </p:cNvGrpSpPr>
              <p:nvPr/>
            </p:nvGrpSpPr>
            <p:grpSpPr bwMode="auto">
              <a:xfrm>
                <a:off x="3312" y="1536"/>
                <a:ext cx="2352" cy="1344"/>
                <a:chOff x="3408" y="1536"/>
                <a:chExt cx="2352" cy="1344"/>
              </a:xfrm>
            </p:grpSpPr>
            <p:sp>
              <p:nvSpPr>
                <p:cNvPr id="4169" name="Rectangle 6"/>
                <p:cNvSpPr>
                  <a:spLocks noChangeArrowheads="1"/>
                </p:cNvSpPr>
                <p:nvPr/>
              </p:nvSpPr>
              <p:spPr bwMode="auto">
                <a:xfrm>
                  <a:off x="4128" y="2112"/>
                  <a:ext cx="912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latin typeface="Calibri" pitchFamily="34" charset="0"/>
                    </a:rPr>
                    <a:t>S                N</a:t>
                  </a:r>
                </a:p>
              </p:txBody>
            </p:sp>
            <p:sp>
              <p:nvSpPr>
                <p:cNvPr id="4170" name="Line 7"/>
                <p:cNvSpPr>
                  <a:spLocks noChangeShapeType="1"/>
                </p:cNvSpPr>
                <p:nvPr/>
              </p:nvSpPr>
              <p:spPr bwMode="auto">
                <a:xfrm>
                  <a:off x="3493" y="2206"/>
                  <a:ext cx="212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71" name="Group 8"/>
                <p:cNvGrpSpPr>
                  <a:grpSpLocks/>
                </p:cNvGrpSpPr>
                <p:nvPr/>
              </p:nvGrpSpPr>
              <p:grpSpPr bwMode="auto">
                <a:xfrm>
                  <a:off x="3408" y="1536"/>
                  <a:ext cx="2352" cy="680"/>
                  <a:chOff x="-314" y="0"/>
                  <a:chExt cx="6386" cy="1827"/>
                </a:xfrm>
              </p:grpSpPr>
              <p:sp>
                <p:nvSpPr>
                  <p:cNvPr id="4196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" y="1152"/>
                    <a:ext cx="3456" cy="57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97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9" y="588"/>
                    <a:ext cx="4560" cy="11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98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14" y="0"/>
                    <a:ext cx="6386" cy="182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4172" name="Group 12"/>
                <p:cNvGrpSpPr>
                  <a:grpSpLocks/>
                </p:cNvGrpSpPr>
                <p:nvPr/>
              </p:nvGrpSpPr>
              <p:grpSpPr bwMode="auto">
                <a:xfrm flipV="1">
                  <a:off x="3408" y="2197"/>
                  <a:ext cx="2352" cy="680"/>
                  <a:chOff x="-314" y="0"/>
                  <a:chExt cx="6386" cy="1827"/>
                </a:xfrm>
              </p:grpSpPr>
              <p:sp>
                <p:nvSpPr>
                  <p:cNvPr id="419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" y="1152"/>
                    <a:ext cx="3456" cy="57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94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9" y="588"/>
                    <a:ext cx="4560" cy="11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95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14" y="0"/>
                    <a:ext cx="6386" cy="182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4173" name="Group 16"/>
                <p:cNvGrpSpPr>
                  <a:grpSpLocks/>
                </p:cNvGrpSpPr>
                <p:nvPr/>
              </p:nvGrpSpPr>
              <p:grpSpPr bwMode="auto">
                <a:xfrm>
                  <a:off x="3917" y="1536"/>
                  <a:ext cx="1500" cy="1344"/>
                  <a:chOff x="1141" y="336"/>
                  <a:chExt cx="4074" cy="3612"/>
                </a:xfrm>
              </p:grpSpPr>
              <p:sp>
                <p:nvSpPr>
                  <p:cNvPr id="4180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7" y="278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1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1" y="394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69" y="336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3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5" y="148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4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5" y="91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5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7" y="336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5" y="1872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7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23" y="1902"/>
                    <a:ext cx="192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2136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2256"/>
                    <a:ext cx="178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717" y="2376"/>
                    <a:ext cx="136" cy="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016"/>
                    <a:ext cx="209" cy="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2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41" y="2227"/>
                    <a:ext cx="210" cy="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74" name="Line 30"/>
                <p:cNvSpPr>
                  <a:spLocks noChangeShapeType="1"/>
                </p:cNvSpPr>
                <p:nvPr/>
              </p:nvSpPr>
              <p:spPr bwMode="auto">
                <a:xfrm>
                  <a:off x="4656" y="22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Line 31"/>
                <p:cNvSpPr>
                  <a:spLocks noChangeShapeType="1"/>
                </p:cNvSpPr>
                <p:nvPr/>
              </p:nvSpPr>
              <p:spPr bwMode="auto">
                <a:xfrm>
                  <a:off x="4752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Line 32"/>
                <p:cNvSpPr>
                  <a:spLocks noChangeShapeType="1"/>
                </p:cNvSpPr>
                <p:nvPr/>
              </p:nvSpPr>
              <p:spPr bwMode="auto">
                <a:xfrm>
                  <a:off x="4512" y="22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Line 33"/>
                <p:cNvSpPr>
                  <a:spLocks noChangeShapeType="1"/>
                </p:cNvSpPr>
                <p:nvPr/>
              </p:nvSpPr>
              <p:spPr bwMode="auto">
                <a:xfrm>
                  <a:off x="4752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1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Line 35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0" name="Group 36"/>
              <p:cNvGrpSpPr>
                <a:grpSpLocks/>
              </p:cNvGrpSpPr>
              <p:nvPr/>
            </p:nvGrpSpPr>
            <p:grpSpPr bwMode="auto">
              <a:xfrm>
                <a:off x="3312" y="96"/>
                <a:ext cx="2352" cy="1344"/>
                <a:chOff x="3408" y="96"/>
                <a:chExt cx="2352" cy="1344"/>
              </a:xfrm>
            </p:grpSpPr>
            <p:sp>
              <p:nvSpPr>
                <p:cNvPr id="413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28" y="672"/>
                  <a:ext cx="912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latin typeface="Calibri" pitchFamily="34" charset="0"/>
                    </a:rPr>
                    <a:t>S                N</a:t>
                  </a:r>
                </a:p>
              </p:txBody>
            </p:sp>
            <p:sp>
              <p:nvSpPr>
                <p:cNvPr id="4140" name="Line 38"/>
                <p:cNvSpPr>
                  <a:spLocks noChangeShapeType="1"/>
                </p:cNvSpPr>
                <p:nvPr/>
              </p:nvSpPr>
              <p:spPr bwMode="auto">
                <a:xfrm>
                  <a:off x="3493" y="766"/>
                  <a:ext cx="212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41" name="Group 39"/>
                <p:cNvGrpSpPr>
                  <a:grpSpLocks/>
                </p:cNvGrpSpPr>
                <p:nvPr/>
              </p:nvGrpSpPr>
              <p:grpSpPr bwMode="auto">
                <a:xfrm>
                  <a:off x="3408" y="96"/>
                  <a:ext cx="2352" cy="680"/>
                  <a:chOff x="-314" y="0"/>
                  <a:chExt cx="6386" cy="1827"/>
                </a:xfrm>
              </p:grpSpPr>
              <p:sp>
                <p:nvSpPr>
                  <p:cNvPr id="416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151" y="1152"/>
                    <a:ext cx="3456" cy="57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67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9" y="588"/>
                    <a:ext cx="4560" cy="11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68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14" y="0"/>
                    <a:ext cx="6386" cy="182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4142" name="Group 43"/>
                <p:cNvGrpSpPr>
                  <a:grpSpLocks/>
                </p:cNvGrpSpPr>
                <p:nvPr/>
              </p:nvGrpSpPr>
              <p:grpSpPr bwMode="auto">
                <a:xfrm flipV="1">
                  <a:off x="3408" y="757"/>
                  <a:ext cx="2352" cy="680"/>
                  <a:chOff x="-314" y="0"/>
                  <a:chExt cx="6386" cy="1827"/>
                </a:xfrm>
              </p:grpSpPr>
              <p:sp>
                <p:nvSpPr>
                  <p:cNvPr id="4163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151" y="1152"/>
                    <a:ext cx="3456" cy="57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64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9" y="588"/>
                    <a:ext cx="4560" cy="11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165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14" y="0"/>
                    <a:ext cx="6386" cy="182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4143" name="Group 47"/>
                <p:cNvGrpSpPr>
                  <a:grpSpLocks/>
                </p:cNvGrpSpPr>
                <p:nvPr/>
              </p:nvGrpSpPr>
              <p:grpSpPr bwMode="auto">
                <a:xfrm>
                  <a:off x="3917" y="96"/>
                  <a:ext cx="1500" cy="1344"/>
                  <a:chOff x="1141" y="336"/>
                  <a:chExt cx="4074" cy="3612"/>
                </a:xfrm>
              </p:grpSpPr>
              <p:sp>
                <p:nvSpPr>
                  <p:cNvPr id="4150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7" y="278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1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1" y="394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69" y="336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3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5" y="148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4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5" y="91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5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7" y="336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6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5" y="1872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23" y="1902"/>
                    <a:ext cx="192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2136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2256"/>
                    <a:ext cx="178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717" y="2376"/>
                    <a:ext cx="136" cy="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016"/>
                    <a:ext cx="209" cy="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2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41" y="2227"/>
                    <a:ext cx="210" cy="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4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8" y="8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7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4368" y="7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7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4752" y="81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4752" y="7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1" name="Group 67"/>
              <p:cNvGrpSpPr>
                <a:grpSpLocks/>
              </p:cNvGrpSpPr>
              <p:nvPr/>
            </p:nvGrpSpPr>
            <p:grpSpPr bwMode="auto">
              <a:xfrm>
                <a:off x="3312" y="2976"/>
                <a:ext cx="2352" cy="1344"/>
                <a:chOff x="3408" y="2976"/>
                <a:chExt cx="2352" cy="1344"/>
              </a:xfrm>
            </p:grpSpPr>
            <p:sp>
              <p:nvSpPr>
                <p:cNvPr id="4114" name="Line 68"/>
                <p:cNvSpPr>
                  <a:spLocks noChangeShapeType="1"/>
                </p:cNvSpPr>
                <p:nvPr/>
              </p:nvSpPr>
              <p:spPr bwMode="auto">
                <a:xfrm>
                  <a:off x="3493" y="3646"/>
                  <a:ext cx="212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15" name="Group 69"/>
                <p:cNvGrpSpPr>
                  <a:grpSpLocks/>
                </p:cNvGrpSpPr>
                <p:nvPr/>
              </p:nvGrpSpPr>
              <p:grpSpPr bwMode="auto">
                <a:xfrm>
                  <a:off x="3408" y="2976"/>
                  <a:ext cx="2352" cy="1341"/>
                  <a:chOff x="-229" y="0"/>
                  <a:chExt cx="6386" cy="3603"/>
                </a:xfrm>
              </p:grpSpPr>
              <p:grpSp>
                <p:nvGrpSpPr>
                  <p:cNvPr id="413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-229" y="0"/>
                    <a:ext cx="6386" cy="1827"/>
                    <a:chOff x="-314" y="0"/>
                    <a:chExt cx="6386" cy="1827"/>
                  </a:xfrm>
                </p:grpSpPr>
                <p:sp>
                  <p:nvSpPr>
                    <p:cNvPr id="4136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" y="1152"/>
                      <a:ext cx="3456" cy="57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137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9" y="588"/>
                      <a:ext cx="4560" cy="118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138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314" y="0"/>
                      <a:ext cx="6386" cy="18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4132" name="Group 74"/>
                  <p:cNvGrpSpPr>
                    <a:grpSpLocks/>
                  </p:cNvGrpSpPr>
                  <p:nvPr/>
                </p:nvGrpSpPr>
                <p:grpSpPr bwMode="auto">
                  <a:xfrm flipV="1">
                    <a:off x="-229" y="1776"/>
                    <a:ext cx="6386" cy="1827"/>
                    <a:chOff x="-314" y="0"/>
                    <a:chExt cx="6386" cy="1827"/>
                  </a:xfrm>
                </p:grpSpPr>
                <p:sp>
                  <p:nvSpPr>
                    <p:cNvPr id="4133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" y="1152"/>
                      <a:ext cx="3456" cy="57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13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99" y="588"/>
                      <a:ext cx="4560" cy="118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13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314" y="0"/>
                      <a:ext cx="6386" cy="18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16" name="Group 78"/>
                <p:cNvGrpSpPr>
                  <a:grpSpLocks/>
                </p:cNvGrpSpPr>
                <p:nvPr/>
              </p:nvGrpSpPr>
              <p:grpSpPr bwMode="auto">
                <a:xfrm>
                  <a:off x="3917" y="2976"/>
                  <a:ext cx="1500" cy="1344"/>
                  <a:chOff x="1141" y="336"/>
                  <a:chExt cx="4074" cy="3612"/>
                </a:xfrm>
              </p:grpSpPr>
              <p:sp>
                <p:nvSpPr>
                  <p:cNvPr id="4118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7" y="278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1" y="394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69" y="336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5" y="148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2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65" y="91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7" y="336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4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5" y="1872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5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23" y="1902"/>
                    <a:ext cx="192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6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2136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2256"/>
                    <a:ext cx="178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717" y="2376"/>
                    <a:ext cx="136" cy="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9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016"/>
                    <a:ext cx="209" cy="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0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41" y="2227"/>
                    <a:ext cx="210" cy="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7" name="Rectangle 92"/>
                <p:cNvSpPr>
                  <a:spLocks noChangeArrowheads="1"/>
                </p:cNvSpPr>
                <p:nvPr/>
              </p:nvSpPr>
              <p:spPr bwMode="auto">
                <a:xfrm>
                  <a:off x="4128" y="3552"/>
                  <a:ext cx="912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>
                      <a:latin typeface="Calibri" pitchFamily="34" charset="0"/>
                    </a:rPr>
                    <a:t>S                N</a:t>
                  </a:r>
                </a:p>
              </p:txBody>
            </p:sp>
          </p:grpSp>
          <p:sp>
            <p:nvSpPr>
              <p:cNvPr id="4112" name="Text Box 93"/>
              <p:cNvSpPr txBox="1">
                <a:spLocks noChangeArrowheads="1"/>
              </p:cNvSpPr>
              <p:nvPr/>
            </p:nvSpPr>
            <p:spPr bwMode="auto">
              <a:xfrm>
                <a:off x="3360" y="2784"/>
                <a:ext cx="43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000" b="1">
                    <a:latin typeface="Calibri" pitchFamily="34" charset="0"/>
                    <a:sym typeface="Monotype Sorts"/>
                  </a:rPr>
                  <a:t>3</a:t>
                </a:r>
                <a:endParaRPr lang="en-US" sz="6000" b="1">
                  <a:latin typeface="Calibri" pitchFamily="34" charset="0"/>
                </a:endParaRPr>
              </a:p>
            </p:txBody>
          </p:sp>
          <p:sp>
            <p:nvSpPr>
              <p:cNvPr id="4113" name="Text Box 94"/>
              <p:cNvSpPr txBox="1">
                <a:spLocks noChangeArrowheads="1"/>
              </p:cNvSpPr>
              <p:nvPr/>
            </p:nvSpPr>
            <p:spPr bwMode="auto">
              <a:xfrm>
                <a:off x="3360" y="1344"/>
                <a:ext cx="33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000" b="1">
                    <a:latin typeface="Calibri" pitchFamily="34" charset="0"/>
                    <a:sym typeface="Monotype Sorts"/>
                  </a:rPr>
                  <a:t>2</a:t>
                </a:r>
                <a:endParaRPr lang="en-US" sz="6000" b="1">
                  <a:latin typeface="Calibri" pitchFamily="34" charset="0"/>
                </a:endParaRPr>
              </a:p>
            </p:txBody>
          </p:sp>
        </p:grpSp>
        <p:sp>
          <p:nvSpPr>
            <p:cNvPr id="4107" name="Text Box 95"/>
            <p:cNvSpPr txBox="1">
              <a:spLocks noChangeArrowheads="1"/>
            </p:cNvSpPr>
            <p:nvPr/>
          </p:nvSpPr>
          <p:spPr bwMode="auto">
            <a:xfrm>
              <a:off x="3312" y="-96"/>
              <a:ext cx="4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 b="1">
                  <a:latin typeface="Calibri" pitchFamily="34" charset="0"/>
                  <a:sym typeface="Monotype Sorts"/>
                </a:rPr>
                <a:t>1</a:t>
              </a:r>
              <a:endParaRPr lang="en-US" sz="6000" b="1">
                <a:latin typeface="Calibri" pitchFamily="34" charset="0"/>
              </a:endParaRPr>
            </a:p>
          </p:txBody>
        </p:sp>
      </p:grpSp>
      <p:sp>
        <p:nvSpPr>
          <p:cNvPr id="4099" name="Text Box 97"/>
          <p:cNvSpPr txBox="1">
            <a:spLocks noChangeArrowheads="1"/>
          </p:cNvSpPr>
          <p:nvPr/>
        </p:nvSpPr>
        <p:spPr bwMode="auto">
          <a:xfrm>
            <a:off x="288925" y="1103313"/>
            <a:ext cx="481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Which drawing shows the correct field lines for a bar magnet?</a:t>
            </a:r>
          </a:p>
        </p:txBody>
      </p:sp>
      <p:sp>
        <p:nvSpPr>
          <p:cNvPr id="4100" name="Text Box 98"/>
          <p:cNvSpPr txBox="1">
            <a:spLocks noChangeArrowheads="1"/>
          </p:cNvSpPr>
          <p:nvPr/>
        </p:nvSpPr>
        <p:spPr bwMode="auto">
          <a:xfrm>
            <a:off x="219075" y="2046288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(1)       (2)</a:t>
            </a:r>
            <a:r>
              <a:rPr lang="en-US" sz="2000">
                <a:solidFill>
                  <a:srgbClr val="FFFF2D"/>
                </a:solidFill>
                <a:latin typeface="Times New Roman" pitchFamily="18" charset="0"/>
              </a:rPr>
              <a:t>       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(3)</a:t>
            </a:r>
            <a:endParaRPr lang="en-US" sz="2000">
              <a:solidFill>
                <a:srgbClr val="FFFF2D"/>
              </a:solidFill>
              <a:latin typeface="Times New Roman" pitchFamily="18" charset="0"/>
            </a:endParaRPr>
          </a:p>
        </p:txBody>
      </p:sp>
      <p:sp>
        <p:nvSpPr>
          <p:cNvPr id="4101" name="Rectangle 99"/>
          <p:cNvSpPr>
            <a:spLocks noChangeArrowheads="1"/>
          </p:cNvSpPr>
          <p:nvPr/>
        </p:nvSpPr>
        <p:spPr bwMode="auto">
          <a:xfrm>
            <a:off x="0" y="60356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150813" y="2636838"/>
            <a:ext cx="502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Magnetic field lines are continuous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Arrows go from N to S outside the      magnet (S to N inside).</a:t>
            </a:r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1371600" y="19431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4" name="Rectangle 96"/>
          <p:cNvSpPr>
            <a:spLocks noChangeArrowheads="1"/>
          </p:cNvSpPr>
          <p:nvPr/>
        </p:nvSpPr>
        <p:spPr bwMode="auto">
          <a:xfrm>
            <a:off x="533400" y="0"/>
            <a:ext cx="434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Checkpoint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Magnets</a:t>
            </a:r>
          </a:p>
        </p:txBody>
      </p:sp>
      <p:pic>
        <p:nvPicPr>
          <p:cNvPr id="410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409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8" y="2514600"/>
            <a:ext cx="6621462" cy="3600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What is the speed of the particle when it leaves chamber 2?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6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1)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&lt; v</a:t>
            </a:r>
            <a:r>
              <a:rPr lang="en-US" sz="2800" baseline="-25000" dirty="0" smtClean="0"/>
              <a:t>1</a:t>
            </a:r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2)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1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3)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&gt; v</a:t>
            </a:r>
            <a:r>
              <a:rPr lang="en-US" sz="2800" baseline="-25000" dirty="0" smtClean="0"/>
              <a:t>1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1507" name="Text Box 26"/>
          <p:cNvSpPr txBox="1">
            <a:spLocks noChangeArrowheads="1"/>
          </p:cNvSpPr>
          <p:nvPr/>
        </p:nvSpPr>
        <p:spPr bwMode="auto">
          <a:xfrm>
            <a:off x="76200" y="11430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Each chamber has a unique magnetic field. A positively charged particle enters chamber 1 with velocity v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= 75 m/s up, and follows the dashed trajectory.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7488"/>
            <a:ext cx="31242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81300"/>
            <a:ext cx="60198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What is the speed of the particle when it leaves chamber 2?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6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1)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&lt; v</a:t>
            </a:r>
            <a:r>
              <a:rPr lang="en-US" sz="2800" baseline="-25000" dirty="0" smtClean="0"/>
              <a:t>1</a:t>
            </a:r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2)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1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3)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&gt; v</a:t>
            </a:r>
            <a:r>
              <a:rPr lang="en-US" sz="2800" baseline="-25000" dirty="0" smtClean="0"/>
              <a:t>1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2531" name="Text Box 26"/>
          <p:cNvSpPr txBox="1">
            <a:spLocks noChangeArrowheads="1"/>
          </p:cNvSpPr>
          <p:nvPr/>
        </p:nvSpPr>
        <p:spPr bwMode="auto">
          <a:xfrm>
            <a:off x="76200" y="11430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Each chamber has a unique magnetic field. A positively charged particle enters chamber 1 with velocity 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= 75 m/s up, and follows the dashed trajectory.</a:t>
            </a:r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76200" y="4343400"/>
            <a:ext cx="2743200" cy="838200"/>
          </a:xfrm>
          <a:prstGeom prst="ellipse">
            <a:avLst/>
          </a:prstGeom>
          <a:noFill/>
          <a:ln w="19050">
            <a:solidFill>
              <a:srgbClr val="F58B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3" name="Text Box 28"/>
          <p:cNvSpPr txBox="1">
            <a:spLocks noChangeArrowheads="1"/>
          </p:cNvSpPr>
          <p:nvPr/>
        </p:nvSpPr>
        <p:spPr bwMode="auto">
          <a:xfrm>
            <a:off x="8229600" y="63246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43</a:t>
            </a:r>
          </a:p>
        </p:txBody>
      </p: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914400" y="5867400"/>
            <a:ext cx="7848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Magnetic force is always perpendicular to velocity, so it changes direction, not speed of particle.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09550"/>
            <a:ext cx="281305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1" grpId="0" animBg="1"/>
      <p:bldP spid="15977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979738"/>
            <a:ext cx="59436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Compare the magnitude of the magnetic field in chambers 1 and 2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1)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B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eaLnBrk="1" fontAlgn="auto" hangingPunct="1"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2)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B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eaLnBrk="1" fontAlgn="auto" hangingPunct="1"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3)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&lt; B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23555" name="Text Box 32"/>
          <p:cNvSpPr txBox="1">
            <a:spLocks noChangeArrowheads="1"/>
          </p:cNvSpPr>
          <p:nvPr/>
        </p:nvSpPr>
        <p:spPr bwMode="auto">
          <a:xfrm>
            <a:off x="76200" y="11430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Each chamber has a unique magnetic field. A positively charged particle enters chamber 1 with velocity 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= 75 m/s up, and follows the dashed trajectory.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695575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5413"/>
            <a:ext cx="33623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086100"/>
            <a:ext cx="7772400" cy="3124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Compare the magnitude of the magnetic field in chambers 1 and 2</a:t>
            </a:r>
          </a:p>
          <a:p>
            <a:pPr eaLnBrk="1" hangingPunct="1">
              <a:spcBef>
                <a:spcPct val="100000"/>
              </a:spcBef>
              <a:buFontTx/>
              <a:buNone/>
              <a:defRPr/>
            </a:pPr>
            <a:r>
              <a:rPr lang="en-US" sz="2400" dirty="0" smtClean="0"/>
              <a:t>1)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B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eaLnBrk="1" hangingPunct="1">
              <a:spcBef>
                <a:spcPct val="100000"/>
              </a:spcBef>
              <a:buFontTx/>
              <a:buNone/>
              <a:defRPr/>
            </a:pPr>
            <a:r>
              <a:rPr lang="en-US" sz="2400" dirty="0" smtClean="0"/>
              <a:t>2)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ct val="100000"/>
              </a:spcBef>
              <a:buFontTx/>
              <a:buNone/>
              <a:defRPr/>
            </a:pPr>
            <a:r>
              <a:rPr lang="en-US" sz="2400" dirty="0" smtClean="0"/>
              <a:t>3)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&lt; B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-36513" y="4038600"/>
            <a:ext cx="1712913" cy="762000"/>
          </a:xfrm>
          <a:prstGeom prst="ellipse">
            <a:avLst/>
          </a:prstGeom>
          <a:noFill/>
          <a:ln w="38100">
            <a:solidFill>
              <a:srgbClr val="F58B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2971800" y="525780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Larger B, greater force, smaller R</a:t>
            </a:r>
          </a:p>
        </p:txBody>
      </p:sp>
      <p:graphicFrame>
        <p:nvGraphicFramePr>
          <p:cNvPr id="160796" name="Object 28"/>
          <p:cNvGraphicFramePr>
            <a:graphicFrameLocks noChangeAspect="1"/>
          </p:cNvGraphicFramePr>
          <p:nvPr/>
        </p:nvGraphicFramePr>
        <p:xfrm>
          <a:off x="4481513" y="4025900"/>
          <a:ext cx="8651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5" imgW="508000" imgH="419100" progId="Equation.DSMT4">
                  <p:embed/>
                </p:oleObj>
              </mc:Choice>
              <mc:Fallback>
                <p:oleObj name="Equation" r:id="rId5" imgW="508000" imgH="419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025900"/>
                        <a:ext cx="865187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29"/>
          <p:cNvSpPr txBox="1">
            <a:spLocks noChangeArrowheads="1"/>
          </p:cNvSpPr>
          <p:nvPr/>
        </p:nvSpPr>
        <p:spPr bwMode="auto">
          <a:xfrm>
            <a:off x="76200" y="11430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Each chamber has a unique magnetic field. A positively charged particle enters chamber 1 with velocity 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= 75 m/s up, and follows the dashed trajectory.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01600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6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4" grpId="0" animBg="1"/>
      <p:bldP spid="1607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2998788"/>
            <a:ext cx="5819775" cy="3124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A second particle with mass 2m enters the chamber and follows the same path as the particle with mass m and charge q=25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mC.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What is its charge?</a:t>
            </a:r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1) Q = 12.5 </a:t>
            </a:r>
            <a:r>
              <a:rPr lang="en-US" sz="2400" dirty="0" err="1" smtClean="0"/>
              <a:t>mC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2) Q = 25 </a:t>
            </a:r>
            <a:r>
              <a:rPr lang="en-US" sz="2400" dirty="0" err="1" smtClean="0"/>
              <a:t>mC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3) Q = 50 </a:t>
            </a:r>
            <a:r>
              <a:rPr lang="en-US" sz="2400" dirty="0" err="1" smtClean="0"/>
              <a:t>mC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25603" name="Text Box 26"/>
          <p:cNvSpPr txBox="1">
            <a:spLocks noChangeArrowheads="1"/>
          </p:cNvSpPr>
          <p:nvPr/>
        </p:nvSpPr>
        <p:spPr bwMode="auto">
          <a:xfrm>
            <a:off x="76200" y="11430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Each chamber has a unique magnetic field. A positively charged particle enters chamber 1 with velocity 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= 75 m/s up, and follows the dashed trajectory.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1000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3525"/>
            <a:ext cx="32194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77724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A second particle with mass 2m enters the chamber and follows the same path as the particle with mass m and charge q=25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</a:rPr>
              <a:t>mC.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What is its charge?</a:t>
            </a:r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1) Q = 12.5 </a:t>
            </a:r>
            <a:r>
              <a:rPr lang="en-US" sz="2400" dirty="0" err="1" smtClean="0"/>
              <a:t>mC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2) Q = 25 </a:t>
            </a:r>
            <a:r>
              <a:rPr lang="en-US" sz="2400" dirty="0" err="1" smtClean="0"/>
              <a:t>mC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3) Q = 50 </a:t>
            </a:r>
            <a:r>
              <a:rPr lang="en-US" sz="2400" dirty="0" err="1" smtClean="0"/>
              <a:t>mC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914400" y="5410200"/>
            <a:ext cx="2057400" cy="762000"/>
          </a:xfrm>
          <a:prstGeom prst="ellipse">
            <a:avLst/>
          </a:prstGeom>
          <a:noFill/>
          <a:ln w="38100">
            <a:solidFill>
              <a:srgbClr val="F58B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61819" name="Object 27"/>
          <p:cNvGraphicFramePr>
            <a:graphicFrameLocks noChangeAspect="1"/>
          </p:cNvGraphicFramePr>
          <p:nvPr/>
        </p:nvGraphicFramePr>
        <p:xfrm>
          <a:off x="4635500" y="4756150"/>
          <a:ext cx="14398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5" imgW="508000" imgH="419100" progId="Equation.DSMT4">
                  <p:embed/>
                </p:oleObj>
              </mc:Choice>
              <mc:Fallback>
                <p:oleObj name="Equation" r:id="rId5" imgW="5080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756150"/>
                        <a:ext cx="1439863" cy="1187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28"/>
          <p:cNvSpPr txBox="1">
            <a:spLocks noChangeArrowheads="1"/>
          </p:cNvSpPr>
          <p:nvPr/>
        </p:nvSpPr>
        <p:spPr bwMode="auto">
          <a:xfrm>
            <a:off x="76200" y="1143000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Each chamber has a unique magnetic field. A positively charged particle enters chamber 1 with velocity v</a:t>
            </a:r>
            <a:r>
              <a:rPr lang="en-US" sz="2400" baseline="-25000">
                <a:latin typeface="Calibri" pitchFamily="34" charset="0"/>
              </a:rPr>
              <a:t>1</a:t>
            </a:r>
            <a:r>
              <a:rPr lang="en-US" sz="2400">
                <a:latin typeface="Calibri" pitchFamily="34" charset="0"/>
              </a:rPr>
              <a:t>= 75 m/s up, and follows the dashed trajectory.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81000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7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0099"/>
                </a:solidFill>
              </a:rPr>
              <a:t>Magnetic Field Units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724400" cy="5943600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800" b="1" smtClean="0">
                <a:solidFill>
                  <a:srgbClr val="0000FF"/>
                </a:solidFill>
              </a:rPr>
              <a:t>F</a:t>
            </a:r>
            <a:r>
              <a:rPr lang="en-US" sz="2800" smtClean="0">
                <a:solidFill>
                  <a:srgbClr val="0000FF"/>
                </a:solidFill>
              </a:rPr>
              <a:t> = q </a:t>
            </a:r>
            <a:r>
              <a:rPr lang="en-US" sz="2800" b="1" smtClean="0">
                <a:solidFill>
                  <a:srgbClr val="0000FF"/>
                </a:solidFill>
              </a:rPr>
              <a:t>v </a:t>
            </a:r>
            <a:r>
              <a:rPr lang="en-US" sz="2800" smtClean="0">
                <a:solidFill>
                  <a:srgbClr val="0000FF"/>
                </a:solidFill>
              </a:rPr>
              <a:t>x </a:t>
            </a:r>
            <a:r>
              <a:rPr lang="en-US" sz="2800" b="1" smtClean="0">
                <a:solidFill>
                  <a:srgbClr val="0000FF"/>
                </a:solidFill>
              </a:rPr>
              <a:t>B</a:t>
            </a:r>
          </a:p>
          <a:p>
            <a:pPr marL="285750" indent="-285750" eaLnBrk="1" hangingPunct="1">
              <a:spcAft>
                <a:spcPts val="1800"/>
              </a:spcAft>
            </a:pPr>
            <a:r>
              <a:rPr lang="en-US" sz="2800" smtClean="0">
                <a:solidFill>
                  <a:srgbClr val="0000FF"/>
                </a:solidFill>
              </a:rPr>
              <a:t>SI units:  N-s/C-m = Tesla </a:t>
            </a:r>
          </a:p>
          <a:p>
            <a:pPr marL="285750" indent="-285750" eaLnBrk="1" hangingPunct="1">
              <a:spcAft>
                <a:spcPts val="1800"/>
              </a:spcAft>
            </a:pPr>
            <a:r>
              <a:rPr lang="en-US" sz="2800" smtClean="0">
                <a:solidFill>
                  <a:srgbClr val="0000FF"/>
                </a:solidFill>
              </a:rPr>
              <a:t>1 Tesla = 10,000 Gauss</a:t>
            </a:r>
          </a:p>
          <a:p>
            <a:pPr marL="285750" indent="-285750" eaLnBrk="1" hangingPunct="1">
              <a:spcAft>
                <a:spcPts val="1800"/>
              </a:spcAft>
            </a:pPr>
            <a:r>
              <a:rPr lang="en-US" sz="2800" smtClean="0">
                <a:solidFill>
                  <a:srgbClr val="0000FF"/>
                </a:solidFill>
              </a:rPr>
              <a:t>Earth’s magnetic field is approximately 0.5 Gauss</a:t>
            </a:r>
          </a:p>
          <a:p>
            <a:pPr marL="285750" indent="-285750" eaLnBrk="1" hangingPunct="1">
              <a:spcAft>
                <a:spcPts val="1800"/>
              </a:spcAft>
            </a:pPr>
            <a:r>
              <a:rPr lang="en-US" sz="2800" smtClean="0">
                <a:solidFill>
                  <a:srgbClr val="0000FF"/>
                </a:solidFill>
              </a:rPr>
              <a:t>Refrigerator magnets are about 100 Gauss</a:t>
            </a:r>
          </a:p>
          <a:p>
            <a:pPr marL="285750" indent="-285750" eaLnBrk="1" hangingPunct="1">
              <a:spcAft>
                <a:spcPts val="1800"/>
              </a:spcAft>
            </a:pPr>
            <a:r>
              <a:rPr lang="en-US" sz="2800" smtClean="0">
                <a:solidFill>
                  <a:srgbClr val="0000FF"/>
                </a:solidFill>
              </a:rPr>
              <a:t>Superconducting electromagnets can be as much as 40 Tesla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0" y="37338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/>
              <a:t>Nikola Tesla</a:t>
            </a:r>
            <a:br>
              <a:rPr lang="en-US" sz="2000" b="1" i="1"/>
            </a:br>
            <a:r>
              <a:rPr lang="en-US" sz="2000" b="1" i="1"/>
              <a:t>1856- 1943</a:t>
            </a:r>
            <a:r>
              <a:rPr lang="en-US" sz="2000"/>
              <a:t> </a:t>
            </a:r>
          </a:p>
        </p:txBody>
      </p:sp>
      <p:pic>
        <p:nvPicPr>
          <p:cNvPr id="5125" name="Picture 5" descr="Tes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514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es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1655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62400" y="5791200"/>
            <a:ext cx="4648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Carl Friedrich Gauss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/>
              <a:t>  1777-1855</a:t>
            </a:r>
            <a:r>
              <a:rPr lang="en-US" sz="2000"/>
              <a:t> </a:t>
            </a:r>
          </a:p>
        </p:txBody>
      </p:sp>
      <p:pic>
        <p:nvPicPr>
          <p:cNvPr id="5128" name="Picture 8" descr="Gau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3657600"/>
            <a:ext cx="13922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http://www.youtube.com/watch?v=l0Yb64ieGvQ&amp;feature=youtu.be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http://www.youtube.com/watch?v=hgll-XTqcS4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01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/>
                </a:solidFill>
              </a:rPr>
              <a:t>Direction of Magnetic Force on Moving Charges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6294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Velocity		B		Force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out of screen 	right </a:t>
            </a:r>
            <a:r>
              <a:rPr lang="en-US" smtClean="0"/>
              <a:t>	 	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out of screen 	left</a:t>
            </a:r>
            <a:r>
              <a:rPr lang="en-US" smtClean="0">
                <a:solidFill>
                  <a:srgbClr val="FF5050"/>
                </a:solidFill>
              </a:rPr>
              <a:t> </a:t>
            </a:r>
            <a:r>
              <a:rPr lang="en-US" smtClean="0"/>
              <a:t>	 	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out of screen 	up </a:t>
            </a:r>
            <a:r>
              <a:rPr 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out of screen 	down </a:t>
            </a:r>
            <a:r>
              <a:rPr lang="en-US" smtClean="0"/>
              <a:t>	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Right Hand Rule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2000" y="5257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Thumb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</a:rPr>
              <a:t>v</a:t>
            </a:r>
            <a:r>
              <a:rPr lang="en-US" sz="3200">
                <a:latin typeface="Times New Roman" pitchFamily="18" charset="0"/>
              </a:rPr>
              <a:t>, Fingers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en-US" sz="3200">
                <a:latin typeface="Times New Roman" pitchFamily="18" charset="0"/>
              </a:rPr>
              <a:t>,   palm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</a:rPr>
              <a:t>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1295400" y="1524000"/>
            <a:ext cx="6781800" cy="2971800"/>
            <a:chOff x="384" y="1056"/>
            <a:chExt cx="4272" cy="1872"/>
          </a:xfrm>
        </p:grpSpPr>
        <p:sp>
          <p:nvSpPr>
            <p:cNvPr id="6162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4272" cy="18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384" y="1440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9"/>
            <p:cNvSpPr>
              <a:spLocks noChangeShapeType="1"/>
            </p:cNvSpPr>
            <p:nvPr/>
          </p:nvSpPr>
          <p:spPr bwMode="auto">
            <a:xfrm>
              <a:off x="1920" y="1056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10"/>
            <p:cNvSpPr>
              <a:spLocks noChangeShapeType="1"/>
            </p:cNvSpPr>
            <p:nvPr/>
          </p:nvSpPr>
          <p:spPr bwMode="auto">
            <a:xfrm>
              <a:off x="384" y="1776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11"/>
            <p:cNvSpPr>
              <a:spLocks noChangeShapeType="1"/>
            </p:cNvSpPr>
            <p:nvPr/>
          </p:nvSpPr>
          <p:spPr bwMode="auto">
            <a:xfrm>
              <a:off x="384" y="2160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12"/>
            <p:cNvSpPr>
              <a:spLocks noChangeShapeType="1"/>
            </p:cNvSpPr>
            <p:nvPr/>
          </p:nvSpPr>
          <p:spPr bwMode="auto">
            <a:xfrm>
              <a:off x="384" y="2592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13"/>
            <p:cNvSpPr>
              <a:spLocks noChangeShapeType="1"/>
            </p:cNvSpPr>
            <p:nvPr/>
          </p:nvSpPr>
          <p:spPr bwMode="auto">
            <a:xfrm>
              <a:off x="2976" y="1056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6019800" y="3810000"/>
            <a:ext cx="950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right</a:t>
            </a: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6019800" y="3276600"/>
            <a:ext cx="73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left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609600" y="59436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>
                <a:latin typeface="Times New Roman" pitchFamily="18" charset="0"/>
              </a:rPr>
              <a:t>  Negative charge has opposite F!</a:t>
            </a:r>
          </a:p>
        </p:txBody>
      </p:sp>
      <p:pic>
        <p:nvPicPr>
          <p:cNvPr id="6154" name="Picture 17" descr="j02114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3"/>
          <a:stretch>
            <a:fillRect/>
          </a:stretch>
        </p:blipFill>
        <p:spPr bwMode="auto">
          <a:xfrm>
            <a:off x="7315200" y="4648200"/>
            <a:ext cx="13985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8"/>
          <p:cNvSpPr>
            <a:spLocks noChangeShapeType="1"/>
          </p:cNvSpPr>
          <p:nvPr/>
        </p:nvSpPr>
        <p:spPr bwMode="auto">
          <a:xfrm flipV="1">
            <a:off x="8001000" y="5638800"/>
            <a:ext cx="8382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8534400" y="52355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6157" name="Line 20"/>
          <p:cNvSpPr>
            <a:spLocks noChangeShapeType="1"/>
          </p:cNvSpPr>
          <p:nvPr/>
        </p:nvSpPr>
        <p:spPr bwMode="auto">
          <a:xfrm flipV="1">
            <a:off x="8001000" y="4724400"/>
            <a:ext cx="30480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82296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</a:t>
            </a: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7086600" y="548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042025" y="2590800"/>
            <a:ext cx="109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down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043613" y="1981200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up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8" grpId="0" autoUpdateAnimBg="0"/>
      <p:bldP spid="149519" grpId="0"/>
      <p:bldP spid="149520" grpId="0" autoUpdateAnimBg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4800" y="2971800"/>
            <a:ext cx="495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What is the direction of the 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+mn-cs"/>
              </a:rPr>
              <a:t>force</a:t>
            </a:r>
            <a:r>
              <a:rPr lang="en-US" sz="2400" dirty="0">
                <a:latin typeface="+mn-lt"/>
                <a:cs typeface="+mn-cs"/>
              </a:rPr>
              <a:t> on the particle just as it enters region 1?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1) up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2) down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3) left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4) right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5) into page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6) out of page</a:t>
            </a:r>
          </a:p>
        </p:txBody>
      </p:sp>
      <p:sp>
        <p:nvSpPr>
          <p:cNvPr id="7171" name="Text Box 26"/>
          <p:cNvSpPr txBox="1">
            <a:spLocks noChangeArrowheads="1"/>
          </p:cNvSpPr>
          <p:nvPr/>
        </p:nvSpPr>
        <p:spPr bwMode="auto">
          <a:xfrm>
            <a:off x="133350" y="1066800"/>
            <a:ext cx="5124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Each chamber has a unique magnetic field. A positively charged particle enters chamber 1 with velocity 75 m/s up, and follows the dashed trajectory.</a:t>
            </a:r>
          </a:p>
        </p:txBody>
      </p:sp>
      <p:sp>
        <p:nvSpPr>
          <p:cNvPr id="153627" name="Oval 27"/>
          <p:cNvSpPr>
            <a:spLocks noChangeArrowheads="1"/>
          </p:cNvSpPr>
          <p:nvPr/>
        </p:nvSpPr>
        <p:spPr bwMode="auto">
          <a:xfrm>
            <a:off x="0" y="5048250"/>
            <a:ext cx="19812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2781300" y="5060950"/>
            <a:ext cx="56483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Particle is moving straight upwards then veers to the right. 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725738"/>
            <a:ext cx="2811462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79388"/>
            <a:ext cx="3286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7" grpId="0" animBg="1"/>
      <p:bldP spid="15362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667000"/>
            <a:ext cx="5791200" cy="3429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What is the direction of the</a:t>
            </a:r>
            <a:r>
              <a:rPr lang="en-US" sz="2800" dirty="0" smtClean="0"/>
              <a:t> </a:t>
            </a:r>
            <a:r>
              <a:rPr lang="en-US" sz="2800" u="sng" dirty="0" smtClean="0">
                <a:solidFill>
                  <a:schemeClr val="accent2"/>
                </a:solidFill>
              </a:rPr>
              <a:t>magnetic field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 region 1?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1) up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2) down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3) left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4) right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5) into page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6) out of page</a:t>
            </a:r>
          </a:p>
        </p:txBody>
      </p:sp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152400" y="1096963"/>
            <a:ext cx="5181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Each chamber has a unique magnetic field. A positively charged particle enters chamber 1 with velocity 75 m/s up, and follows the dashed trajectory.</a:t>
            </a: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0" y="6113463"/>
            <a:ext cx="2362200" cy="6096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197" name="Text Box 32"/>
          <p:cNvSpPr txBox="1">
            <a:spLocks noChangeArrowheads="1"/>
          </p:cNvSpPr>
          <p:nvPr/>
        </p:nvSpPr>
        <p:spPr bwMode="auto">
          <a:xfrm>
            <a:off x="3276600" y="5186363"/>
            <a:ext cx="5715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B163FF"/>
                </a:solidFill>
                <a:latin typeface="Comic Sans MS" pitchFamily="66" charset="0"/>
              </a:rPr>
              <a:t>v (thumb) points up, F(palm) points right: so B(fingers)  must point out.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817813"/>
            <a:ext cx="28130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228600" y="10795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Checkpoint</a:t>
            </a:r>
          </a:p>
          <a:p>
            <a:r>
              <a:rPr lang="en-US" sz="2800">
                <a:solidFill>
                  <a:schemeClr val="tx2"/>
                </a:solidFill>
              </a:rPr>
              <a:t>Particle in a Magnetic Field 2</a:t>
            </a:r>
          </a:p>
        </p:txBody>
      </p:sp>
      <p:pic>
        <p:nvPicPr>
          <p:cNvPr id="8200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8275"/>
            <a:ext cx="33718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2713" y="379413"/>
            <a:ext cx="8915400" cy="2819400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Each chamber has a unique magnetic field. A positively charged particle enters chamber 2 with velocity 75 m/s to the right, and follows the dashed trajectory.</a:t>
            </a:r>
            <a:br>
              <a:rPr lang="en-US" sz="2800" dirty="0" smtClean="0">
                <a:solidFill>
                  <a:srgbClr val="0000FF"/>
                </a:solidFill>
                <a:latin typeface="+mn-lt"/>
              </a:rPr>
            </a:br>
            <a:r>
              <a:rPr lang="en-US" sz="2800" dirty="0" smtClean="0">
                <a:solidFill>
                  <a:srgbClr val="FF5050"/>
                </a:solidFill>
                <a:latin typeface="+mn-lt"/>
              </a:rPr>
              <a:t>What is the direction of the </a:t>
            </a:r>
            <a:br>
              <a:rPr lang="en-US" sz="2800" dirty="0" smtClean="0">
                <a:solidFill>
                  <a:srgbClr val="FF5050"/>
                </a:solidFill>
                <a:latin typeface="+mn-lt"/>
              </a:rPr>
            </a:br>
            <a:r>
              <a:rPr lang="en-US" sz="2800" dirty="0" smtClean="0">
                <a:solidFill>
                  <a:srgbClr val="FF5050"/>
                </a:solidFill>
                <a:latin typeface="+mn-lt"/>
              </a:rPr>
              <a:t>magnetic field in region 2?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+mn-lt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+mn-lt"/>
              </a:rPr>
            </a:b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35310842"/>
              </p:ext>
            </p:extLst>
          </p:nvPr>
        </p:nvGraphicFramePr>
        <p:xfrm>
          <a:off x="6096000" y="353695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36950"/>
                        <a:ext cx="28956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484438"/>
            <a:ext cx="4114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 up</a:t>
            </a:r>
          </a:p>
          <a:p>
            <a:pPr eaLnBrk="1" hangingPunct="1">
              <a:buFontTx/>
              <a:buNone/>
            </a:pPr>
            <a:r>
              <a:rPr lang="en-US" smtClean="0"/>
              <a:t>2. down</a:t>
            </a:r>
          </a:p>
          <a:p>
            <a:pPr eaLnBrk="1" hangingPunct="1">
              <a:buFontTx/>
              <a:buNone/>
            </a:pPr>
            <a:r>
              <a:rPr lang="en-US" smtClean="0"/>
              <a:t>3. left</a:t>
            </a:r>
          </a:p>
          <a:p>
            <a:pPr eaLnBrk="1" hangingPunct="1">
              <a:buFontTx/>
              <a:buNone/>
            </a:pPr>
            <a:r>
              <a:rPr lang="en-US" smtClean="0"/>
              <a:t>4. right</a:t>
            </a:r>
          </a:p>
          <a:p>
            <a:pPr eaLnBrk="1" hangingPunct="1">
              <a:buFontTx/>
              <a:buNone/>
            </a:pPr>
            <a:r>
              <a:rPr lang="en-US" smtClean="0"/>
              <a:t>5. into page</a:t>
            </a:r>
          </a:p>
          <a:p>
            <a:pPr eaLnBrk="1" hangingPunct="1">
              <a:buFontTx/>
              <a:buNone/>
            </a:pPr>
            <a:r>
              <a:rPr lang="en-US" smtClean="0"/>
              <a:t>6. out of page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2819400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Each chamber has a unique magnetic field. A positively charged particle enters chamber 2 with velocity 75 m/s to the right, and follows the dashed trajectory.</a:t>
            </a:r>
            <a:br>
              <a:rPr lang="en-US" sz="2800" dirty="0" smtClean="0">
                <a:solidFill>
                  <a:srgbClr val="0000FF"/>
                </a:solidFill>
                <a:latin typeface="+mn-lt"/>
              </a:rPr>
            </a:br>
            <a:r>
              <a:rPr lang="en-US" sz="2800" dirty="0" smtClean="0">
                <a:solidFill>
                  <a:srgbClr val="FF5050"/>
                </a:solidFill>
                <a:latin typeface="+mn-lt"/>
              </a:rPr>
              <a:t>What is the direction of the </a:t>
            </a:r>
            <a:br>
              <a:rPr lang="en-US" sz="2800" dirty="0" smtClean="0">
                <a:solidFill>
                  <a:srgbClr val="FF5050"/>
                </a:solidFill>
                <a:latin typeface="+mn-lt"/>
              </a:rPr>
            </a:br>
            <a:r>
              <a:rPr lang="en-US" sz="2800" dirty="0" smtClean="0">
                <a:solidFill>
                  <a:srgbClr val="FF5050"/>
                </a:solidFill>
                <a:latin typeface="+mn-lt"/>
              </a:rPr>
              <a:t>magnetic field in region 2?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+mn-lt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+mn-lt"/>
              </a:rPr>
            </a:b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4269044"/>
              </p:ext>
            </p:extLst>
          </p:nvPr>
        </p:nvGraphicFramePr>
        <p:xfrm>
          <a:off x="6096000" y="3536950"/>
          <a:ext cx="2895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36950"/>
                        <a:ext cx="28956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484438"/>
            <a:ext cx="4114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 up</a:t>
            </a:r>
          </a:p>
          <a:p>
            <a:pPr eaLnBrk="1" hangingPunct="1">
              <a:buFontTx/>
              <a:buNone/>
            </a:pPr>
            <a:r>
              <a:rPr lang="en-US" smtClean="0"/>
              <a:t>2. down</a:t>
            </a:r>
          </a:p>
          <a:p>
            <a:pPr eaLnBrk="1" hangingPunct="1">
              <a:buFontTx/>
              <a:buNone/>
            </a:pPr>
            <a:r>
              <a:rPr lang="en-US" smtClean="0"/>
              <a:t>3. left</a:t>
            </a:r>
          </a:p>
          <a:p>
            <a:pPr eaLnBrk="1" hangingPunct="1">
              <a:buFontTx/>
              <a:buNone/>
            </a:pPr>
            <a:r>
              <a:rPr lang="en-US" smtClean="0"/>
              <a:t>4. right</a:t>
            </a:r>
          </a:p>
          <a:p>
            <a:pPr eaLnBrk="1" hangingPunct="1">
              <a:buFontTx/>
              <a:buNone/>
            </a:pPr>
            <a:r>
              <a:rPr lang="en-US" smtClean="0"/>
              <a:t>5. into page</a:t>
            </a:r>
          </a:p>
          <a:p>
            <a:pPr eaLnBrk="1" hangingPunct="1">
              <a:buFontTx/>
              <a:buNone/>
            </a:pPr>
            <a:r>
              <a:rPr lang="en-US" smtClean="0"/>
              <a:t>6. out of page</a:t>
            </a: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381000" y="4800600"/>
            <a:ext cx="2362200" cy="685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362200" y="3849688"/>
            <a:ext cx="3733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Calibri" pitchFamily="34" charset="0"/>
              </a:rPr>
              <a:t>v (thumb) points right, F(palm) points up, B(fingers) point in</a:t>
            </a:r>
            <a:r>
              <a:rPr lang="en-US">
                <a:solidFill>
                  <a:srgbClr val="B163FF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813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LUIDIAENABLED" val="False"/>
  <p:tag name="POWERPOINTVERSION" val="14.0"/>
  <p:tag name="TASKPANEKEY" val="74f89a86-bd95-46d5-9f12-f2e6645d17f8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8"/>
  <p:tag name="FONTSIZE" val="32"/>
  <p:tag name="BULLETTYPE" val="ppBulletArabicPeriod"/>
  <p:tag name="ANSWERTEXT" val="1. up&#10;2. down&#10;3. left&#10;4. right&#10;5. into page&#10;6. out of p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67E7038FE6C49EBBE63893CE8C7D175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1. up|smicln|2. down|smicln|3. left|smicln|4. right|smicln|5. into page|smicln|6. out of page"/>
  <p:tag name="SLIDEORDER" val="2"/>
  <p:tag name="SLIDEGUID" val="5D2165C97A06472CB76C31968646C20E"/>
  <p:tag name="QUESTIONALIAS" val="Each chamber has a unique magnetic field. A positively charged particle enters chamber 2 with velocity 75 m/s to the right, and follows the dashed trajectory. What is the direction of the  magnetic field in region 2?  "/>
  <p:tag name="VALUES" val="Incorrect|smicln|Incorrect|smicln|Incorrect|smicln|Incorrect|smicln|Correct|smicln|Incorrect"/>
  <p:tag name="RESPONSESGATHERED" val="True"/>
  <p:tag name="TOTALRESPONSES" val="29"/>
  <p:tag name="RESPONSECOUNT" val="29"/>
  <p:tag name="SLICED" val="False"/>
  <p:tag name="RESPONSES" val="5;5;1;5;1;6;5;5;5;1;5;5;5;5;5;6;1;5;5;5;1;5;5;5;5;5;5;1;1;"/>
  <p:tag name="CHARTSTRINGSTD" val="7 0 0 0 20 2"/>
  <p:tag name="CHARTSTRINGREV" val="2 20 0 0 0 7"/>
  <p:tag name="CHARTSTRINGSTDPER" val="0.241379310344828 0 0 0 0.689655172413793 0.0689655172413793"/>
  <p:tag name="CHARTSTRINGREVPER" val="0.0689655172413793 0.689655172413793 0 0 0 0.241379310344828"/>
  <p:tag name="ANONYMOUSTEMP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8"/>
  <p:tag name="FONTSIZE" val="32"/>
  <p:tag name="BULLETTYPE" val="ppBulletArabicPeriod"/>
  <p:tag name="ANSWERTEXT" val="1. up&#10;2. down&#10;3. left&#10;4. right&#10;5. into page&#10;6. out of pa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21A612ED6F341E891924CD41820D4E3"/>
  <p:tag name="SLIDEID" val="321A612ED6F341E891924CD41820D4E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The three charges below have equal charge and speed, but are traveling in different directions in a uniform magnetic field.  Which particle experiences the greatest magnetic force?  "/>
  <p:tag name="ANSWERSALIAS" val="1 |smicln|2 |smicln|3 |smicln|All Same"/>
  <p:tag name="VALUES" val="No Value|smicln|No Value|smicln|No Value|smicln|No Value"/>
  <p:tag name="RESPONSESGATHERED" val="True"/>
  <p:tag name="TOTALRESPONSES" val="29"/>
  <p:tag name="RESPONSECOUNT" val="29"/>
  <p:tag name="SLICED" val="False"/>
  <p:tag name="RESPONSES" val="4;3;4;2;3;3;2;2;3;3;3;1;3;2;2;1;3;3;2;1;3;2;3;3;2;3;3;1;3;"/>
  <p:tag name="CHARTSTRINGSTD" val="4 8 15 2"/>
  <p:tag name="CHARTSTRINGREV" val="2 15 8 4"/>
  <p:tag name="CHARTSTRINGSTDPER" val="0.137931034482759 0.275862068965517 0.517241379310345 0.0689655172413793"/>
  <p:tag name="CHARTSTRINGREVPER" val="0.0689655172413793 0.517241379310345 0.275862068965517 0.137931034482759"/>
  <p:tag name="ANONYMOUSTEMP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7"/>
  <p:tag name="FONTSIZE" val="32"/>
  <p:tag name="BULLETTYPE" val="ppBulletArabicPeriod"/>
  <p:tag name="ANSWERTEXT" val="1 &#10;2 &#10;3 &#10;All Sam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21A612ED6F341E891924CD41820D4E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2"/>
  <p:tag name="SLIDEGUID" val="7550963E3A3F4F03AC034DA7C2A6EAD1"/>
  <p:tag name="QUESTIONALIAS" val="The three charges below have equal charge and speed, but are traveling in different directions in a uniform magnetic field.  Which particle experiences the greatest magnetic force?  "/>
  <p:tag name="ANSWERSALIAS" val="1 |smicln|2 |smicln|3 |smicln|All Same"/>
  <p:tag name="VALUES" val="Incorrect|smicln|Correct|smicln|Incorrect|smicln|Incorrect"/>
  <p:tag name="RESPONSESGATHERED" val="True"/>
  <p:tag name="TOTALRESPONSES" val="28"/>
  <p:tag name="RESPONSECOUNT" val="28"/>
  <p:tag name="SLICED" val="False"/>
  <p:tag name="RESPONSES" val="3;2;3;2;3;3;2;2;3;3;2;3;2;2;2;2;2;3;2;2;3;2;3;2;2;3;3;-;3;"/>
  <p:tag name="CHARTSTRINGSTD" val="0 15 13 0"/>
  <p:tag name="CHARTSTRINGREV" val="0 13 15 0"/>
  <p:tag name="CHARTSTRINGSTDPER" val="0 0.535714285714286 0.464285714285714 0"/>
  <p:tag name="CHARTSTRINGREVPER" val="0 0.464285714285714 0.535714285714286 0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7"/>
  <p:tag name="FONTSIZE" val="32"/>
  <p:tag name="BULLETTYPE" val="ppBulletArabicPeriod"/>
  <p:tag name="ANSWERTEXT" val="1 &#10;2 &#10;3 &#10;All Sa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21A612ED6F341E891924CD41820D4E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2"/>
  <p:tag name="SLIDEGUID" val="7451B5C070EA471D8380EDDDFE44EBC8"/>
  <p:tag name="ANSWERSALIAS" val="True|smicln|False"/>
  <p:tag name="QUESTIONALIAS" val="The three charges below have equal charge and speed, but are traveling in different directions in a uniform magnetic field.  The force on particle 3 is in the same direction as the force on particle 1.  "/>
  <p:tag name="VALUES" val="Correct|smicln|Incorrect"/>
  <p:tag name="RESPONSESGATHERED" val="True"/>
  <p:tag name="TOTALRESPONSES" val="26"/>
  <p:tag name="RESPONSECOUNT" val="26"/>
  <p:tag name="SLICED" val="False"/>
  <p:tag name="RESPONSES" val="1;2;1;2;2;1;2;2;1;2;2;2;1;-;2;2;1;1;2;2;2;2;2;1;2;1;1;-;-;"/>
  <p:tag name="CHARTSTRINGSTD" val="10 16"/>
  <p:tag name="CHARTSTRINGREV" val="16 10"/>
  <p:tag name="CHARTSTRINGSTDPER" val="0.384615384615385 0.615384615384615"/>
  <p:tag name="CHARTSTRINGREVPER" val="0.615384615384615 0.384615384615385"/>
  <p:tag name="ANONYMOUSTEMP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21A612ED6F341E891924CD41820D4E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True|smicln|False"/>
  <p:tag name="QUESTIONALIAS" val="The three charges below have equal charge and speed, but are traveling in different directions in a uniform magnetic field.  The force on particle 3 is in the same direction as the force on particle 1.  "/>
  <p:tag name="SLIDEORDER" val="4"/>
  <p:tag name="SLIDEGUID" val="94546576B9FE4E06A098DBC7338137EA"/>
  <p:tag name="RESPONSECOUNT" val="7"/>
  <p:tag name="SLICED" val="False"/>
  <p:tag name="RESPONSES" val="1;1;1;1;1;1;1;"/>
  <p:tag name="CHARTSTRINGSTD" val="7 0"/>
  <p:tag name="CHARTSTRINGREV" val="0 7"/>
  <p:tag name="CHARTSTRINGSTDPER" val="1 0"/>
  <p:tag name="CHARTSTRINGREVPER" val="0 1"/>
  <p:tag name="VALUES" val="Incorrect|smicln|Correct"/>
  <p:tag name="RESPONSESGATHERED" val="False"/>
  <p:tag name="TOTALRESPONSES" val="0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67E7038FE6C49EBBE63893CE8C7D175"/>
  <p:tag name="SLIDEID" val="867E7038FE6C49EBBE63893CE8C7D175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1. up|smicln|2. down|smicln|3. left|smicln|4. right|smicln|5. into page|smicln|6. out of page"/>
  <p:tag name="QUESTIONALIAS" val="Each chamber has a unique magnetic field. A positively charged particle enters chamber 2 with velocity 75 m/s to the right, and follows the dashed trajectory. What is the direction of the  magnetic field in region 2?  "/>
  <p:tag name="VALUES" val="Incorrect|smicln|Incorrect|smicln|Incorrect|smicln|Incorrect|smicln|Correct|smicln|Incorrect"/>
  <p:tag name="RESPONSESGATHERED" val="True"/>
  <p:tag name="TOTALRESPONSES" val="29"/>
  <p:tag name="RESPONSECOUNT" val="29"/>
  <p:tag name="SLICED" val="False"/>
  <p:tag name="RESPONSES" val="5;5;1;5;5;6;5;5;1;1;5;5;1;5;5;5;1;1;5;1;6;5;5;1;5;5;1;5;1;"/>
  <p:tag name="CHARTSTRINGSTD" val="10 0 0 0 17 2"/>
  <p:tag name="CHARTSTRINGREV" val="2 17 0 0 0 10"/>
  <p:tag name="CHARTSTRINGSTDPER" val="0.344827586206897 0 0 0 0.586206896551724 0.0689655172413793"/>
  <p:tag name="CHARTSTRINGREVPER" val="0.0689655172413793 0.586206896551724 0 0 0 0.344827586206897"/>
  <p:tag name="ANONYMOUSTEMP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10429</TotalTime>
  <Words>1471</Words>
  <Application>Microsoft Office PowerPoint</Application>
  <PresentationFormat>On-screen Show (4:3)</PresentationFormat>
  <Paragraphs>300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Arial Rounded MT Bold</vt:lpstr>
      <vt:lpstr>Monotype Sorts</vt:lpstr>
      <vt:lpstr>Times New Roman</vt:lpstr>
      <vt:lpstr>Comic Sans MS</vt:lpstr>
      <vt:lpstr>Symbol</vt:lpstr>
      <vt:lpstr>Euclid Symbol</vt:lpstr>
      <vt:lpstr>Office Theme</vt:lpstr>
      <vt:lpstr>Microsoft Graph Chart</vt:lpstr>
      <vt:lpstr>Equation</vt:lpstr>
      <vt:lpstr>Magnetism</vt:lpstr>
      <vt:lpstr>PowerPoint Presentation</vt:lpstr>
      <vt:lpstr>Magnetic Field Units</vt:lpstr>
      <vt:lpstr>Tesla Videos</vt:lpstr>
      <vt:lpstr>Direction of Magnetic Force on Moving Charges</vt:lpstr>
      <vt:lpstr>PowerPoint Presentation</vt:lpstr>
      <vt:lpstr>PowerPoint Presentation</vt:lpstr>
      <vt:lpstr>Each chamber has a unique magnetic field. A positively charged particle enters chamber 2 with velocity 75 m/s to the right, and follows the dashed trajectory. What is the direction of the  magnetic field in region 2?  </vt:lpstr>
      <vt:lpstr>Each chamber has a unique magnetic field. A positively charged particle enters chamber 2 with velocity 75 m/s to the right, and follows the dashed trajectory. What is the direction of the  magnetic field in region 2?  </vt:lpstr>
      <vt:lpstr>Magnitude of Magnetic Force on Moving Charges</vt:lpstr>
      <vt:lpstr>The three charges below have equal charge and speed, but are traveling in different directions in a uniform magnetic field.  Which particle experiences the greatest magnetic force?  </vt:lpstr>
      <vt:lpstr>The three charges below have equal charge and speed, but are traveling in different directions in a uniform magnetic field.  Which particle experiences the greatest magnetic force?  </vt:lpstr>
      <vt:lpstr>The three charges below have equal charge and speed, but are traveling in different directions in a uniform magnetic field.  The force on particle 3 is in the same direction as the force on particle 1.  </vt:lpstr>
      <vt:lpstr>The three charges below have equal charge and speed, but are traveling in different directions in a uniform magnetic field.  The force on particle 3 is in the same direction as the force on particle 1.  </vt:lpstr>
      <vt:lpstr>Electric Force vs Magnetic Force</vt:lpstr>
      <vt:lpstr>Velocity Selector</vt:lpstr>
      <vt:lpstr>Motion of Q in uniform B field</vt:lpstr>
      <vt:lpstr>Trajectory in Constant B Field</vt:lpstr>
      <vt:lpstr>Radius of Circular 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</dc:creator>
  <cp:lastModifiedBy>Lehman, Cherie B.</cp:lastModifiedBy>
  <cp:revision>492</cp:revision>
  <dcterms:created xsi:type="dcterms:W3CDTF">2010-02-14T15:40:03Z</dcterms:created>
  <dcterms:modified xsi:type="dcterms:W3CDTF">2013-02-18T04:13:51Z</dcterms:modified>
</cp:coreProperties>
</file>