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9.xml" ContentType="application/vnd.openxmlformats-officedocument.presentationml.notesSlide+xml"/>
  <Override PartName="/ppt/tags/tag17.xml" ContentType="application/vnd.openxmlformats-officedocument.presentationml.tags+xml"/>
  <Override PartName="/ppt/notesSlides/notesSlide10.xml" ContentType="application/vnd.openxmlformats-officedocument.presentationml.notesSlide+xml"/>
  <Override PartName="/ppt/tags/tag18.xml" ContentType="application/vnd.openxmlformats-officedocument.presentationml.tags+xml"/>
  <Override PartName="/ppt/notesSlides/notesSlide11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12.xml" ContentType="application/vnd.openxmlformats-officedocument.presentationml.notesSlide+xml"/>
  <Override PartName="/ppt/tags/tag26.xml" ContentType="application/vnd.openxmlformats-officedocument.presentationml.tags+xml"/>
  <Override PartName="/ppt/notesSlides/notesSlide13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14.xml" ContentType="application/vnd.openxmlformats-officedocument.presentationml.notesSl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58" r:id="rId3"/>
    <p:sldId id="260" r:id="rId4"/>
    <p:sldId id="261" r:id="rId5"/>
    <p:sldId id="265" r:id="rId6"/>
    <p:sldId id="266" r:id="rId7"/>
    <p:sldId id="267" r:id="rId8"/>
    <p:sldId id="268" r:id="rId9"/>
    <p:sldId id="288" r:id="rId10"/>
    <p:sldId id="290" r:id="rId11"/>
    <p:sldId id="272" r:id="rId12"/>
    <p:sldId id="273" r:id="rId13"/>
    <p:sldId id="275" r:id="rId14"/>
    <p:sldId id="291" r:id="rId15"/>
    <p:sldId id="292" r:id="rId16"/>
    <p:sldId id="279" r:id="rId17"/>
    <p:sldId id="280" r:id="rId18"/>
    <p:sldId id="297" r:id="rId19"/>
    <p:sldId id="281" r:id="rId20"/>
    <p:sldId id="296" r:id="rId21"/>
    <p:sldId id="283" r:id="rId22"/>
    <p:sldId id="293" r:id="rId23"/>
    <p:sldId id="295" r:id="rId24"/>
  </p:sldIdLst>
  <p:sldSz cx="9144000" cy="6858000" type="screen4x3"/>
  <p:notesSz cx="6858000" cy="9144000"/>
  <p:custDataLst>
    <p:tags r:id="rId2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713B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020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C4291C7-5F13-4419-A538-DBAA22BEDE2B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08D5D48-F78C-40CE-A859-2E131FA8CE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8516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36594-361A-42A2-A7A9-1CFE1F43AE21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en-US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en-US" sz="1000" i="1">
                <a:latin typeface="Calibri" pitchFamily="34" charset="0"/>
              </a:rPr>
              <a:t>1</a:t>
            </a: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7655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6" name="Rectangle 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CB4AAC-94C5-432A-B5CF-6E0E30E6D69E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alt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9CD9B0-50E0-433C-B5FF-3D962B58BA1D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alt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489A73D-1DBE-4B5E-9569-D4A57EE5F872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alt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9740C6-42D1-4E45-8972-7D42CDB2F6E4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alt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073BB-1453-4A27-B410-DCB66C782C63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alt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93869F-6B57-407C-B959-A7E09C4DA8AD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B4DA9A-9421-4F42-88C0-AC9CE635BB64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alt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41FA83-D291-4752-A40D-C34CDB25D8D8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alt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79C286-8A97-47E2-AF5D-D4D50C7CD95C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86% got that the net force was zero; 45% said it wouldn’t move --  Could be confusion about move vs spin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4E83D6-CD83-445F-92BE-41688F37B7A1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alt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A94C28-C8AB-4C22-83A9-BAAFDC34E51D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alt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A7454A-E9C6-461C-8514-00E4A7593B9C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alt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9E802A6-94A5-4E69-A57D-FE4311C28E80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alt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395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D78BC-E36D-42DC-9F88-333DAA8B55FB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1A211-EDA0-4B75-93CA-B0F213ED0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27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F3BAB-2C4A-46F2-87D2-723E978524E8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2B20A-8338-4D34-A7EC-D777807C4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5200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3BEDF-9AF9-4F70-B44B-8053527292F5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8541F-1590-48F6-BA3C-7559D943E0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85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63FC-BBF7-449A-8A65-6A149E62521C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27A14-FC0C-4170-8408-9609116F2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137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82589-B8D4-4A70-8120-D73FED87E2DB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41E34-3996-4052-9864-5F7C3FACE6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836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ED4F8-F6F3-49C3-B11D-C8F76C1389CC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C94FF-4F5F-4E49-BECA-620C4ED146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77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E758E-0F92-4999-9D40-419B4ADC712F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DE515-CB2D-417A-9771-3CDBE2DE4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569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3B694-0535-465B-99A6-5318ADDD5178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14385-9CA2-409F-BC08-1482A431C7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34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F4969-6981-46C5-B7BC-32E347D95C48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C941C-C7ED-4187-A019-AC063CCFAA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588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2BA0B-C18C-48C4-95E7-B70ED7C195C6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48FAA-10A1-4AA0-A3DE-C5E45B8FF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615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4539B-F098-4676-B554-A66622C5EF8F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D89F1-64CE-45CE-90C1-E1A8418F2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01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29CEF47-4FBA-406E-9961-290F4ABAEEAE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050FA78-B834-445B-83F2-CBCDDCF6F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558ED5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rgbClr val="00B0F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FF505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14.xml"/><Relationship Id="rId7" Type="http://schemas.openxmlformats.org/officeDocument/2006/relationships/image" Target="../media/image7.emf"/><Relationship Id="rId2" Type="http://schemas.openxmlformats.org/officeDocument/2006/relationships/tags" Target="../tags/tag1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4.bin"/><Relationship Id="rId2" Type="http://schemas.openxmlformats.org/officeDocument/2006/relationships/tags" Target="../tags/tag1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6.bin"/><Relationship Id="rId2" Type="http://schemas.openxmlformats.org/officeDocument/2006/relationships/tags" Target="../tags/tag1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11.xml"/><Relationship Id="rId9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7" Type="http://schemas.openxmlformats.org/officeDocument/2006/relationships/image" Target="../media/image13.emf"/><Relationship Id="rId2" Type="http://schemas.openxmlformats.org/officeDocument/2006/relationships/tags" Target="../tags/tag19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image" Target="../media/image14.emf"/><Relationship Id="rId2" Type="http://schemas.openxmlformats.org/officeDocument/2006/relationships/tags" Target="../tags/tag2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hyperphysics.phy-astr.gsu.edu/hbase/magnetic/magfie.htm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0.xml"/><Relationship Id="rId4" Type="http://schemas.openxmlformats.org/officeDocument/2006/relationships/image" Target="../media/image2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7" Type="http://schemas.openxmlformats.org/officeDocument/2006/relationships/image" Target="../media/image22.emf"/><Relationship Id="rId2" Type="http://schemas.openxmlformats.org/officeDocument/2006/relationships/tags" Target="../tags/tag3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9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3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tags" Target="../tags/tag35.xml"/><Relationship Id="rId7" Type="http://schemas.openxmlformats.org/officeDocument/2006/relationships/image" Target="../media/image23.emf"/><Relationship Id="rId2" Type="http://schemas.openxmlformats.org/officeDocument/2006/relationships/tags" Target="../tags/tag34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0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3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11.xml"/><Relationship Id="rId7" Type="http://schemas.openxmlformats.org/officeDocument/2006/relationships/image" Target="../media/image5.emf"/><Relationship Id="rId2" Type="http://schemas.openxmlformats.org/officeDocument/2006/relationships/tags" Target="../tags/tag10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981200"/>
            <a:ext cx="7010400" cy="1219200"/>
          </a:xfrm>
        </p:spPr>
        <p:txBody>
          <a:bodyPr lIns="90488" tIns="44450" rIns="90488" bIns="44450"/>
          <a:lstStyle/>
          <a:p>
            <a:pPr eaLnBrk="1" hangingPunct="1"/>
            <a:r>
              <a:rPr lang="en-US" altLang="en-US" smtClean="0">
                <a:solidFill>
                  <a:schemeClr val="tx2"/>
                </a:solidFill>
                <a:latin typeface="Arial Rounded MT Bold" pitchFamily="34" charset="0"/>
              </a:rPr>
              <a:t>Currents and Magnetism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3505200"/>
            <a:ext cx="7553325" cy="1600200"/>
          </a:xfrm>
        </p:spPr>
        <p:txBody>
          <a:bodyPr lIns="90488" tIns="44450" rIns="90488" bIns="44450"/>
          <a:lstStyle/>
          <a:p>
            <a:pPr eaLnBrk="1" hangingPunct="1"/>
            <a:r>
              <a:rPr lang="en-US" altLang="en-US" b="1" dirty="0" smtClean="0">
                <a:solidFill>
                  <a:schemeClr val="tx1"/>
                </a:solidFill>
                <a:latin typeface="Arial Rounded MT Bold" pitchFamily="34" charset="0"/>
              </a:rPr>
              <a:t>Textbook Sections </a:t>
            </a:r>
            <a:r>
              <a:rPr lang="en-US" altLang="en-US" b="1" dirty="0" smtClean="0">
                <a:solidFill>
                  <a:srgbClr val="B163FF"/>
                </a:solidFill>
                <a:latin typeface="Arial Rounded MT Bold" pitchFamily="34" charset="0"/>
              </a:rPr>
              <a:t>22-4 – 22-7</a:t>
            </a:r>
          </a:p>
          <a:p>
            <a:pPr eaLnBrk="1" hangingPunct="1"/>
            <a:endParaRPr lang="en-US" altLang="en-US" b="1" dirty="0" smtClean="0">
              <a:solidFill>
                <a:srgbClr val="B163FF"/>
              </a:solidFill>
              <a:latin typeface="Arial Rounded MT Bold" pitchFamily="34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28600" y="228600"/>
            <a:ext cx="6705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600" b="1">
                <a:solidFill>
                  <a:srgbClr val="F58B95"/>
                </a:solidFill>
                <a:latin typeface="Arial Rounded MT Bold" pitchFamily="34" charset="0"/>
              </a:rPr>
              <a:t>Physics 1161:</a:t>
            </a:r>
            <a:r>
              <a:rPr lang="en-US" altLang="en-US" sz="3600" b="1">
                <a:solidFill>
                  <a:schemeClr val="accent1"/>
                </a:solidFill>
                <a:latin typeface="Arial Rounded MT Bold" pitchFamily="34" charset="0"/>
              </a:rPr>
              <a:t> </a:t>
            </a:r>
            <a:r>
              <a:rPr lang="en-US" altLang="en-US" sz="3600" b="1">
                <a:latin typeface="Arial Rounded MT Bold" pitchFamily="34" charset="0"/>
              </a:rPr>
              <a:t> </a:t>
            </a:r>
            <a:r>
              <a:rPr lang="en-US" altLang="en-US" sz="3600" b="1">
                <a:solidFill>
                  <a:srgbClr val="B163FF"/>
                </a:solidFill>
                <a:latin typeface="Arial Rounded MT Bold" pitchFamily="34" charset="0"/>
              </a:rPr>
              <a:t>Lecture 11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85800" y="4724400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1">
              <a:solidFill>
                <a:srgbClr val="FF3300"/>
              </a:solidFill>
              <a:latin typeface="Arial Rounded MT Bold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Compare the torque on loop 1 and 2 which have identical area, and current.</a:t>
            </a:r>
            <a:endParaRPr lang="en-US" altLang="en-US" sz="3200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074611006"/>
              </p:ext>
            </p:extLst>
          </p:nvPr>
        </p:nvGraphicFramePr>
        <p:xfrm>
          <a:off x="6565900" y="3962400"/>
          <a:ext cx="2517775" cy="283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5900" y="3962400"/>
                        <a:ext cx="2517775" cy="283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292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382713"/>
            <a:ext cx="7620000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54"/>
          <p:cNvSpPr>
            <a:spLocks noChangeArrowheads="1"/>
          </p:cNvSpPr>
          <p:nvPr/>
        </p:nvSpPr>
        <p:spPr bwMode="auto">
          <a:xfrm>
            <a:off x="990600" y="4724400"/>
            <a:ext cx="2133600" cy="838200"/>
          </a:xfrm>
          <a:prstGeom prst="ellipse">
            <a:avLst/>
          </a:prstGeom>
          <a:noFill/>
          <a:ln w="38100">
            <a:solidFill>
              <a:srgbClr val="F58B9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7" name="Text Box 55"/>
          <p:cNvSpPr txBox="1">
            <a:spLocks noChangeArrowheads="1"/>
          </p:cNvSpPr>
          <p:nvPr/>
        </p:nvSpPr>
        <p:spPr bwMode="auto">
          <a:xfrm>
            <a:off x="3429000" y="5219700"/>
            <a:ext cx="2819400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  <a:latin typeface="Arial Rounded MT Bold" pitchFamily="34" charset="0"/>
              </a:rPr>
              <a:t>Area points out of page for both! 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  <a:latin typeface="Symbol" pitchFamily="18" charset="2"/>
              </a:rPr>
              <a:t>f</a:t>
            </a:r>
            <a:r>
              <a:rPr lang="en-US" sz="2400">
                <a:solidFill>
                  <a:schemeClr val="tx2"/>
                </a:solidFill>
                <a:latin typeface="Arial Rounded MT Bold" pitchFamily="34" charset="0"/>
              </a:rPr>
              <a:t> = 90 degrees</a:t>
            </a:r>
          </a:p>
        </p:txBody>
      </p:sp>
      <p:sp>
        <p:nvSpPr>
          <p:cNvPr id="8" name="Rectangle 56"/>
          <p:cNvSpPr>
            <a:spLocks noChangeArrowheads="1"/>
          </p:cNvSpPr>
          <p:nvPr/>
        </p:nvSpPr>
        <p:spPr bwMode="auto">
          <a:xfrm>
            <a:off x="3581400" y="4572000"/>
            <a:ext cx="22526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B163FF"/>
                </a:solidFill>
                <a:latin typeface="Symbol" pitchFamily="18" charset="2"/>
              </a:rPr>
              <a:t>t</a:t>
            </a:r>
            <a:r>
              <a:rPr lang="en-US" altLang="en-US" sz="2800">
                <a:solidFill>
                  <a:srgbClr val="B163FF"/>
                </a:solidFill>
                <a:latin typeface="Arial Rounded MT Bold" pitchFamily="34" charset="0"/>
              </a:rPr>
              <a:t> = I A B sin</a:t>
            </a:r>
            <a:r>
              <a:rPr lang="en-US" altLang="en-US" sz="2800" b="1">
                <a:solidFill>
                  <a:srgbClr val="B163FF"/>
                </a:solidFill>
                <a:latin typeface="Symbol" pitchFamily="18" charset="2"/>
              </a:rPr>
              <a:t>f</a:t>
            </a:r>
            <a:endParaRPr lang="en-US" sz="2800" b="1">
              <a:solidFill>
                <a:srgbClr val="B163FF"/>
              </a:solidFill>
              <a:latin typeface="Symbol" pitchFamily="18" charset="2"/>
            </a:endParaRPr>
          </a:p>
        </p:txBody>
      </p:sp>
      <p:sp>
        <p:nvSpPr>
          <p:cNvPr id="12296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1143000" y="4038600"/>
            <a:ext cx="4114800" cy="2438400"/>
          </a:xfrm>
        </p:spPr>
        <p:txBody>
          <a:bodyPr>
            <a:noAutofit/>
          </a:bodyPr>
          <a:lstStyle/>
          <a:p>
            <a:pPr marL="514350" indent="-514350" eaLnBrk="1" hangingPunct="1">
              <a:spcAft>
                <a:spcPts val="0"/>
              </a:spcAft>
              <a:buFont typeface="Arial" pitchFamily="34" charset="0"/>
              <a:buAutoNum type="arabicPeriod"/>
            </a:pPr>
            <a:r>
              <a:rPr lang="en-US" altLang="en-US" sz="4000" smtClean="0">
                <a:solidFill>
                  <a:schemeClr val="tx2"/>
                </a:solidFill>
                <a:latin typeface="Symbol" pitchFamily="18" charset="2"/>
              </a:rPr>
              <a:t>t</a:t>
            </a:r>
            <a:r>
              <a:rPr lang="en-US" altLang="en-US" baseline="-25000" smtClean="0">
                <a:solidFill>
                  <a:schemeClr val="tx2"/>
                </a:solidFill>
                <a:latin typeface="Arial Rounded MT Bold" pitchFamily="34" charset="0"/>
              </a:rPr>
              <a:t>1</a:t>
            </a:r>
            <a:r>
              <a:rPr lang="en-US" altLang="en-US" smtClean="0">
                <a:solidFill>
                  <a:schemeClr val="tx2"/>
                </a:solidFill>
                <a:latin typeface="Arial Rounded MT Bold" pitchFamily="34" charset="0"/>
              </a:rPr>
              <a:t> &gt; </a:t>
            </a:r>
            <a:r>
              <a:rPr lang="en-US" altLang="en-US" sz="4000" smtClean="0">
                <a:solidFill>
                  <a:schemeClr val="tx2"/>
                </a:solidFill>
                <a:latin typeface="Symbol" pitchFamily="18" charset="2"/>
              </a:rPr>
              <a:t>t</a:t>
            </a:r>
            <a:r>
              <a:rPr lang="en-US" altLang="en-US" baseline="-25000" smtClean="0">
                <a:solidFill>
                  <a:schemeClr val="tx2"/>
                </a:solidFill>
                <a:latin typeface="Arial Rounded MT Bold" pitchFamily="34" charset="0"/>
              </a:rPr>
              <a:t>2</a:t>
            </a:r>
          </a:p>
          <a:p>
            <a:pPr marL="514350" indent="-514350" eaLnBrk="1" hangingPunct="1">
              <a:spcAft>
                <a:spcPts val="0"/>
              </a:spcAft>
              <a:buFont typeface="Arial" pitchFamily="34" charset="0"/>
              <a:buAutoNum type="arabicPeriod"/>
            </a:pPr>
            <a:r>
              <a:rPr lang="en-US" altLang="en-US" sz="4000" smtClean="0">
                <a:solidFill>
                  <a:schemeClr val="tx2"/>
                </a:solidFill>
                <a:latin typeface="Symbol" pitchFamily="18" charset="2"/>
              </a:rPr>
              <a:t>t</a:t>
            </a:r>
            <a:r>
              <a:rPr lang="en-US" altLang="en-US" baseline="-25000" smtClean="0">
                <a:solidFill>
                  <a:schemeClr val="tx2"/>
                </a:solidFill>
                <a:latin typeface="Arial Rounded MT Bold" pitchFamily="34" charset="0"/>
              </a:rPr>
              <a:t>1</a:t>
            </a:r>
            <a:r>
              <a:rPr lang="en-US" altLang="en-US" smtClean="0">
                <a:solidFill>
                  <a:schemeClr val="tx2"/>
                </a:solidFill>
                <a:latin typeface="Arial Rounded MT Bold" pitchFamily="34" charset="0"/>
              </a:rPr>
              <a:t> = </a:t>
            </a:r>
            <a:r>
              <a:rPr lang="en-US" altLang="en-US" sz="4000" smtClean="0">
                <a:solidFill>
                  <a:schemeClr val="tx2"/>
                </a:solidFill>
                <a:latin typeface="Symbol" pitchFamily="18" charset="2"/>
              </a:rPr>
              <a:t>t</a:t>
            </a:r>
            <a:r>
              <a:rPr lang="en-US" altLang="en-US" baseline="-25000" smtClean="0">
                <a:solidFill>
                  <a:schemeClr val="tx2"/>
                </a:solidFill>
                <a:latin typeface="Arial Rounded MT Bold" pitchFamily="34" charset="0"/>
              </a:rPr>
              <a:t>2</a:t>
            </a:r>
            <a:r>
              <a:rPr lang="en-US" altLang="en-US" smtClean="0">
                <a:solidFill>
                  <a:schemeClr val="tx2"/>
                </a:solidFill>
                <a:latin typeface="Arial Rounded MT Bold" pitchFamily="34" charset="0"/>
              </a:rPr>
              <a:t> 	 </a:t>
            </a:r>
          </a:p>
          <a:p>
            <a:pPr marL="514350" indent="-514350" eaLnBrk="1" hangingPunct="1">
              <a:spcAft>
                <a:spcPts val="0"/>
              </a:spcAft>
              <a:buFont typeface="Arial" pitchFamily="34" charset="0"/>
              <a:buAutoNum type="arabicPeriod"/>
            </a:pPr>
            <a:r>
              <a:rPr lang="en-US" altLang="en-US" sz="4000" smtClean="0">
                <a:solidFill>
                  <a:schemeClr val="tx2"/>
                </a:solidFill>
                <a:latin typeface="Symbol" pitchFamily="18" charset="2"/>
              </a:rPr>
              <a:t>t</a:t>
            </a:r>
            <a:r>
              <a:rPr lang="en-US" altLang="en-US" baseline="-25000" smtClean="0">
                <a:solidFill>
                  <a:schemeClr val="tx2"/>
                </a:solidFill>
                <a:latin typeface="Arial Rounded MT Bold" pitchFamily="34" charset="0"/>
              </a:rPr>
              <a:t>1</a:t>
            </a:r>
            <a:r>
              <a:rPr lang="en-US" altLang="en-US" smtClean="0">
                <a:solidFill>
                  <a:schemeClr val="tx2"/>
                </a:solidFill>
                <a:latin typeface="Arial Rounded MT Bold" pitchFamily="34" charset="0"/>
              </a:rPr>
              <a:t> &lt; </a:t>
            </a:r>
            <a:r>
              <a:rPr lang="en-US" altLang="en-US" sz="4000" smtClean="0">
                <a:solidFill>
                  <a:schemeClr val="tx2"/>
                </a:solidFill>
                <a:latin typeface="Symbol" pitchFamily="18" charset="2"/>
              </a:rPr>
              <a:t>t</a:t>
            </a:r>
            <a:r>
              <a:rPr lang="en-US" altLang="en-US" baseline="-25000" smtClean="0">
                <a:solidFill>
                  <a:schemeClr val="tx2"/>
                </a:solidFill>
                <a:latin typeface="Arial Rounded MT Bold" pitchFamily="34" charset="0"/>
              </a:rPr>
              <a:t>2</a:t>
            </a:r>
            <a:endParaRPr lang="en-US" smtClean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repeatDur="0" restart="neve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6" grpId="0" animBg="1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762000" y="381000"/>
            <a:ext cx="7772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chemeClr val="tx2"/>
                </a:solidFill>
                <a:latin typeface="Arial Rounded MT Bold" pitchFamily="34" charset="0"/>
              </a:rPr>
              <a:t>Currents </a:t>
            </a:r>
            <a:r>
              <a:rPr lang="en-US" altLang="en-US" sz="4000" b="1" i="1">
                <a:solidFill>
                  <a:schemeClr val="tx2"/>
                </a:solidFill>
                <a:latin typeface="Arial Rounded MT Bold" pitchFamily="34" charset="0"/>
              </a:rPr>
              <a:t>Create</a:t>
            </a:r>
            <a:r>
              <a:rPr lang="en-US" altLang="en-US" sz="4000" b="1">
                <a:solidFill>
                  <a:schemeClr val="tx2"/>
                </a:solidFill>
                <a:latin typeface="Arial Rounded MT Bold" pitchFamily="34" charset="0"/>
              </a:rPr>
              <a:t> B Fields</a:t>
            </a:r>
          </a:p>
        </p:txBody>
      </p:sp>
      <p:sp>
        <p:nvSpPr>
          <p:cNvPr id="13315" name="Oval 3"/>
          <p:cNvSpPr>
            <a:spLocks noChangeArrowheads="1"/>
          </p:cNvSpPr>
          <p:nvPr/>
        </p:nvSpPr>
        <p:spPr bwMode="auto">
          <a:xfrm>
            <a:off x="5230813" y="2646363"/>
            <a:ext cx="206375" cy="2063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H="1">
            <a:off x="5380038" y="2627313"/>
            <a:ext cx="115887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173538" y="1576388"/>
            <a:ext cx="5807075" cy="2995612"/>
            <a:chOff x="2629" y="993"/>
            <a:chExt cx="3658" cy="1887"/>
          </a:xfrm>
        </p:grpSpPr>
        <p:grpSp>
          <p:nvGrpSpPr>
            <p:cNvPr id="13336" name="Group 6"/>
            <p:cNvGrpSpPr>
              <a:grpSpLocks/>
            </p:cNvGrpSpPr>
            <p:nvPr/>
          </p:nvGrpSpPr>
          <p:grpSpPr bwMode="auto">
            <a:xfrm>
              <a:off x="2629" y="993"/>
              <a:ext cx="3658" cy="1887"/>
              <a:chOff x="2629" y="993"/>
              <a:chExt cx="3658" cy="1887"/>
            </a:xfrm>
          </p:grpSpPr>
          <p:sp>
            <p:nvSpPr>
              <p:cNvPr id="13341" name="Freeform 7"/>
              <p:cNvSpPr>
                <a:spLocks/>
              </p:cNvSpPr>
              <p:nvPr/>
            </p:nvSpPr>
            <p:spPr bwMode="auto">
              <a:xfrm>
                <a:off x="3506" y="1975"/>
                <a:ext cx="1062" cy="690"/>
              </a:xfrm>
              <a:custGeom>
                <a:avLst/>
                <a:gdLst>
                  <a:gd name="T0" fmla="*/ 0 w 1062"/>
                  <a:gd name="T1" fmla="*/ 0 h 690"/>
                  <a:gd name="T2" fmla="*/ 89 w 1062"/>
                  <a:gd name="T3" fmla="*/ 446 h 690"/>
                  <a:gd name="T4" fmla="*/ 381 w 1062"/>
                  <a:gd name="T5" fmla="*/ 471 h 690"/>
                  <a:gd name="T6" fmla="*/ 1062 w 1062"/>
                  <a:gd name="T7" fmla="*/ 690 h 69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62"/>
                  <a:gd name="T13" fmla="*/ 0 h 690"/>
                  <a:gd name="T14" fmla="*/ 1062 w 1062"/>
                  <a:gd name="T15" fmla="*/ 690 h 69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62" h="690">
                    <a:moveTo>
                      <a:pt x="0" y="0"/>
                    </a:moveTo>
                    <a:cubicBezTo>
                      <a:pt x="12" y="184"/>
                      <a:pt x="25" y="368"/>
                      <a:pt x="89" y="446"/>
                    </a:cubicBezTo>
                    <a:cubicBezTo>
                      <a:pt x="153" y="524"/>
                      <a:pt x="219" y="430"/>
                      <a:pt x="381" y="471"/>
                    </a:cubicBezTo>
                    <a:cubicBezTo>
                      <a:pt x="543" y="512"/>
                      <a:pt x="802" y="601"/>
                      <a:pt x="1062" y="69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2" name="Freeform 8"/>
              <p:cNvSpPr>
                <a:spLocks/>
              </p:cNvSpPr>
              <p:nvPr/>
            </p:nvSpPr>
            <p:spPr bwMode="auto">
              <a:xfrm>
                <a:off x="3928" y="2219"/>
                <a:ext cx="657" cy="454"/>
              </a:xfrm>
              <a:custGeom>
                <a:avLst/>
                <a:gdLst>
                  <a:gd name="T0" fmla="*/ 0 w 657"/>
                  <a:gd name="T1" fmla="*/ 0 h 454"/>
                  <a:gd name="T2" fmla="*/ 657 w 657"/>
                  <a:gd name="T3" fmla="*/ 454 h 454"/>
                  <a:gd name="T4" fmla="*/ 0 60000 65536"/>
                  <a:gd name="T5" fmla="*/ 0 60000 65536"/>
                  <a:gd name="T6" fmla="*/ 0 w 657"/>
                  <a:gd name="T7" fmla="*/ 0 h 454"/>
                  <a:gd name="T8" fmla="*/ 657 w 657"/>
                  <a:gd name="T9" fmla="*/ 454 h 45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57" h="454">
                    <a:moveTo>
                      <a:pt x="0" y="0"/>
                    </a:moveTo>
                    <a:cubicBezTo>
                      <a:pt x="273" y="189"/>
                      <a:pt x="547" y="378"/>
                      <a:pt x="657" y="45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343" name="Group 9"/>
              <p:cNvGrpSpPr>
                <a:grpSpLocks/>
              </p:cNvGrpSpPr>
              <p:nvPr/>
            </p:nvGrpSpPr>
            <p:grpSpPr bwMode="auto">
              <a:xfrm>
                <a:off x="2629" y="993"/>
                <a:ext cx="3658" cy="1887"/>
                <a:chOff x="2629" y="993"/>
                <a:chExt cx="3658" cy="1887"/>
              </a:xfrm>
            </p:grpSpPr>
            <p:sp>
              <p:nvSpPr>
                <p:cNvPr id="13344" name="Oval 10"/>
                <p:cNvSpPr>
                  <a:spLocks noChangeArrowheads="1"/>
                </p:cNvSpPr>
                <p:nvPr/>
              </p:nvSpPr>
              <p:spPr bwMode="auto">
                <a:xfrm>
                  <a:off x="3080" y="1442"/>
                  <a:ext cx="576" cy="576"/>
                </a:xfrm>
                <a:prstGeom prst="ellipse">
                  <a:avLst/>
                </a:prstGeom>
                <a:noFill/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Calibri" pitchFamily="34" charset="0"/>
                  </a:endParaRPr>
                </a:p>
              </p:txBody>
            </p:sp>
            <p:sp>
              <p:nvSpPr>
                <p:cNvPr id="13345" name="Oval 11"/>
                <p:cNvSpPr>
                  <a:spLocks noChangeArrowheads="1"/>
                </p:cNvSpPr>
                <p:nvPr/>
              </p:nvSpPr>
              <p:spPr bwMode="auto">
                <a:xfrm>
                  <a:off x="2834" y="1209"/>
                  <a:ext cx="1070" cy="1025"/>
                </a:xfrm>
                <a:prstGeom prst="ellipse">
                  <a:avLst/>
                </a:prstGeom>
                <a:noFill/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Calibri" pitchFamily="34" charset="0"/>
                  </a:endParaRPr>
                </a:p>
              </p:txBody>
            </p:sp>
            <p:sp>
              <p:nvSpPr>
                <p:cNvPr id="13346" name="Oval 12"/>
                <p:cNvSpPr>
                  <a:spLocks noChangeArrowheads="1"/>
                </p:cNvSpPr>
                <p:nvPr/>
              </p:nvSpPr>
              <p:spPr bwMode="auto">
                <a:xfrm>
                  <a:off x="2629" y="993"/>
                  <a:ext cx="1508" cy="1445"/>
                </a:xfrm>
                <a:prstGeom prst="ellipse">
                  <a:avLst/>
                </a:prstGeom>
                <a:noFill/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Calibri" pitchFamily="34" charset="0"/>
                  </a:endParaRPr>
                </a:p>
              </p:txBody>
            </p:sp>
            <p:sp>
              <p:nvSpPr>
                <p:cNvPr id="13347" name="Freeform 13"/>
                <p:cNvSpPr>
                  <a:spLocks/>
                </p:cNvSpPr>
                <p:nvPr/>
              </p:nvSpPr>
              <p:spPr bwMode="auto">
                <a:xfrm>
                  <a:off x="3631" y="2121"/>
                  <a:ext cx="945" cy="552"/>
                </a:xfrm>
                <a:custGeom>
                  <a:avLst/>
                  <a:gdLst>
                    <a:gd name="T0" fmla="*/ 62 w 945"/>
                    <a:gd name="T1" fmla="*/ 0 h 552"/>
                    <a:gd name="T2" fmla="*/ 62 w 945"/>
                    <a:gd name="T3" fmla="*/ 187 h 552"/>
                    <a:gd name="T4" fmla="*/ 435 w 945"/>
                    <a:gd name="T5" fmla="*/ 276 h 552"/>
                    <a:gd name="T6" fmla="*/ 945 w 945"/>
                    <a:gd name="T7" fmla="*/ 552 h 55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945"/>
                    <a:gd name="T13" fmla="*/ 0 h 552"/>
                    <a:gd name="T14" fmla="*/ 945 w 945"/>
                    <a:gd name="T15" fmla="*/ 552 h 55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945" h="552">
                      <a:moveTo>
                        <a:pt x="62" y="0"/>
                      </a:moveTo>
                      <a:cubicBezTo>
                        <a:pt x="31" y="70"/>
                        <a:pt x="0" y="141"/>
                        <a:pt x="62" y="187"/>
                      </a:cubicBezTo>
                      <a:cubicBezTo>
                        <a:pt x="124" y="233"/>
                        <a:pt x="288" y="215"/>
                        <a:pt x="435" y="276"/>
                      </a:cubicBezTo>
                      <a:cubicBezTo>
                        <a:pt x="582" y="337"/>
                        <a:pt x="763" y="444"/>
                        <a:pt x="945" y="55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4649" y="2592"/>
                  <a:ext cx="163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400" b="1">
                      <a:solidFill>
                        <a:schemeClr val="tx2"/>
                      </a:solidFill>
                      <a:latin typeface="Arial Rounded MT Bold" pitchFamily="34" charset="0"/>
                    </a:rPr>
                    <a:t>Lines of</a:t>
                  </a:r>
                  <a:r>
                    <a:rPr lang="en-US" altLang="en-US" sz="2400" b="1">
                      <a:solidFill>
                        <a:srgbClr val="FF3300"/>
                      </a:solidFill>
                      <a:latin typeface="Arial Rounded MT Bold" pitchFamily="34" charset="0"/>
                    </a:rPr>
                    <a:t> B</a:t>
                  </a:r>
                </a:p>
              </p:txBody>
            </p:sp>
          </p:grpSp>
        </p:grpSp>
        <p:grpSp>
          <p:nvGrpSpPr>
            <p:cNvPr id="13337" name="Group 15"/>
            <p:cNvGrpSpPr>
              <a:grpSpLocks/>
            </p:cNvGrpSpPr>
            <p:nvPr/>
          </p:nvGrpSpPr>
          <p:grpSpPr bwMode="auto">
            <a:xfrm>
              <a:off x="3490" y="1975"/>
              <a:ext cx="511" cy="296"/>
              <a:chOff x="3490" y="1975"/>
              <a:chExt cx="511" cy="296"/>
            </a:xfrm>
          </p:grpSpPr>
          <p:sp>
            <p:nvSpPr>
              <p:cNvPr id="13338" name="Line 16"/>
              <p:cNvSpPr>
                <a:spLocks noChangeShapeType="1"/>
              </p:cNvSpPr>
              <p:nvPr/>
            </p:nvSpPr>
            <p:spPr bwMode="auto">
              <a:xfrm flipH="1" flipV="1">
                <a:off x="3490" y="1975"/>
                <a:ext cx="16" cy="10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9" name="Line 17"/>
              <p:cNvSpPr>
                <a:spLocks noChangeShapeType="1"/>
              </p:cNvSpPr>
              <p:nvPr/>
            </p:nvSpPr>
            <p:spPr bwMode="auto">
              <a:xfrm flipV="1">
                <a:off x="3668" y="2121"/>
                <a:ext cx="17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0" name="Line 18"/>
              <p:cNvSpPr>
                <a:spLocks noChangeShapeType="1"/>
              </p:cNvSpPr>
              <p:nvPr/>
            </p:nvSpPr>
            <p:spPr bwMode="auto">
              <a:xfrm flipH="1" flipV="1">
                <a:off x="3928" y="2231"/>
                <a:ext cx="73" cy="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5218113" y="1579563"/>
            <a:ext cx="180975" cy="722312"/>
            <a:chOff x="3287" y="995"/>
            <a:chExt cx="114" cy="455"/>
          </a:xfrm>
        </p:grpSpPr>
        <p:sp>
          <p:nvSpPr>
            <p:cNvPr id="13333" name="Line 20"/>
            <p:cNvSpPr>
              <a:spLocks noChangeShapeType="1"/>
            </p:cNvSpPr>
            <p:nvPr/>
          </p:nvSpPr>
          <p:spPr bwMode="auto">
            <a:xfrm flipH="1" flipV="1">
              <a:off x="3303" y="995"/>
              <a:ext cx="98" cy="8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4" name="Line 21"/>
            <p:cNvSpPr>
              <a:spLocks noChangeShapeType="1"/>
            </p:cNvSpPr>
            <p:nvPr/>
          </p:nvSpPr>
          <p:spPr bwMode="auto">
            <a:xfrm flipH="1" flipV="1">
              <a:off x="3287" y="1442"/>
              <a:ext cx="98" cy="8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5" name="Line 22"/>
            <p:cNvSpPr>
              <a:spLocks noChangeShapeType="1"/>
            </p:cNvSpPr>
            <p:nvPr/>
          </p:nvSpPr>
          <p:spPr bwMode="auto">
            <a:xfrm flipH="1" flipV="1">
              <a:off x="3287" y="1207"/>
              <a:ext cx="98" cy="8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319" name="Group 23"/>
          <p:cNvGrpSpPr>
            <a:grpSpLocks/>
          </p:cNvGrpSpPr>
          <p:nvPr/>
        </p:nvGrpSpPr>
        <p:grpSpPr bwMode="auto">
          <a:xfrm>
            <a:off x="5189538" y="1836738"/>
            <a:ext cx="4868862" cy="1160462"/>
            <a:chOff x="3269" y="1157"/>
            <a:chExt cx="3067" cy="731"/>
          </a:xfrm>
        </p:grpSpPr>
        <p:sp>
          <p:nvSpPr>
            <p:cNvPr id="13330" name="Freeform 24"/>
            <p:cNvSpPr>
              <a:spLocks/>
            </p:cNvSpPr>
            <p:nvPr/>
          </p:nvSpPr>
          <p:spPr bwMode="auto">
            <a:xfrm>
              <a:off x="3417" y="1278"/>
              <a:ext cx="851" cy="414"/>
            </a:xfrm>
            <a:custGeom>
              <a:avLst/>
              <a:gdLst>
                <a:gd name="T0" fmla="*/ 0 w 851"/>
                <a:gd name="T1" fmla="*/ 414 h 414"/>
                <a:gd name="T2" fmla="*/ 235 w 851"/>
                <a:gd name="T3" fmla="*/ 195 h 414"/>
                <a:gd name="T4" fmla="*/ 292 w 851"/>
                <a:gd name="T5" fmla="*/ 365 h 414"/>
                <a:gd name="T6" fmla="*/ 851 w 851"/>
                <a:gd name="T7" fmla="*/ 0 h 41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51"/>
                <a:gd name="T13" fmla="*/ 0 h 414"/>
                <a:gd name="T14" fmla="*/ 851 w 851"/>
                <a:gd name="T15" fmla="*/ 414 h 41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51" h="414">
                  <a:moveTo>
                    <a:pt x="0" y="414"/>
                  </a:moveTo>
                  <a:cubicBezTo>
                    <a:pt x="93" y="308"/>
                    <a:pt x="186" y="203"/>
                    <a:pt x="235" y="195"/>
                  </a:cubicBezTo>
                  <a:cubicBezTo>
                    <a:pt x="284" y="187"/>
                    <a:pt x="189" y="397"/>
                    <a:pt x="292" y="365"/>
                  </a:cubicBezTo>
                  <a:cubicBezTo>
                    <a:pt x="395" y="333"/>
                    <a:pt x="755" y="61"/>
                    <a:pt x="851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1" name="Text Box 25"/>
            <p:cNvSpPr txBox="1">
              <a:spLocks noChangeArrowheads="1"/>
            </p:cNvSpPr>
            <p:nvPr/>
          </p:nvSpPr>
          <p:spPr bwMode="auto">
            <a:xfrm>
              <a:off x="4333" y="1157"/>
              <a:ext cx="20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solidFill>
                    <a:schemeClr val="tx2"/>
                  </a:solidFill>
                  <a:latin typeface="Arial Rounded MT Bold" pitchFamily="34" charset="0"/>
                </a:rPr>
                <a:t>Current</a:t>
              </a:r>
              <a:r>
                <a:rPr lang="en-US" altLang="en-US" sz="2400" b="1">
                  <a:solidFill>
                    <a:srgbClr val="FF3300"/>
                  </a:solidFill>
                  <a:latin typeface="Arial Rounded MT Bold" pitchFamily="34" charset="0"/>
                </a:rPr>
                <a:t> </a:t>
              </a:r>
              <a:r>
                <a:rPr lang="en-US" altLang="en-US" sz="2400" b="1">
                  <a:solidFill>
                    <a:schemeClr val="accent1"/>
                  </a:solidFill>
                  <a:latin typeface="Arial Rounded MT Bold" pitchFamily="34" charset="0"/>
                </a:rPr>
                <a:t>I</a:t>
              </a:r>
              <a:r>
                <a:rPr lang="en-US" altLang="en-US" sz="2400" b="1">
                  <a:solidFill>
                    <a:srgbClr val="FF3300"/>
                  </a:solidFill>
                  <a:latin typeface="Arial Rounded MT Bold" pitchFamily="34" charset="0"/>
                </a:rPr>
                <a:t> </a:t>
              </a:r>
              <a:r>
                <a:rPr lang="en-US" altLang="en-US" sz="2400" b="1">
                  <a:solidFill>
                    <a:schemeClr val="tx2"/>
                  </a:solidFill>
                  <a:latin typeface="Arial Rounded MT Bold" pitchFamily="34" charset="0"/>
                </a:rPr>
                <a:t>OUT</a:t>
              </a:r>
              <a:endParaRPr lang="en-US" altLang="en-US" sz="2400" b="1">
                <a:solidFill>
                  <a:srgbClr val="FF3300"/>
                </a:solidFill>
                <a:latin typeface="Arial Rounded MT Bold" pitchFamily="34" charset="0"/>
              </a:endParaRPr>
            </a:p>
          </p:txBody>
        </p:sp>
        <p:sp>
          <p:nvSpPr>
            <p:cNvPr id="13332" name="Text Box 26"/>
            <p:cNvSpPr txBox="1">
              <a:spLocks noChangeArrowheads="1"/>
            </p:cNvSpPr>
            <p:nvPr/>
          </p:nvSpPr>
          <p:spPr bwMode="auto">
            <a:xfrm>
              <a:off x="3269" y="1561"/>
              <a:ext cx="41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>
                  <a:latin typeface="Arial Rounded MT Bold" pitchFamily="34" charset="0"/>
                </a:rPr>
                <a:t>•</a:t>
              </a:r>
              <a:endParaRPr lang="en-US" altLang="en-US" sz="2400">
                <a:latin typeface="Arial Rounded MT Bold" pitchFamily="34" charset="0"/>
              </a:endParaRPr>
            </a:p>
          </p:txBody>
        </p:sp>
      </p:grpSp>
      <p:sp>
        <p:nvSpPr>
          <p:cNvPr id="172059" name="Text Box 27"/>
          <p:cNvSpPr txBox="1">
            <a:spLocks noChangeArrowheads="1"/>
          </p:cNvSpPr>
          <p:nvPr/>
        </p:nvSpPr>
        <p:spPr bwMode="auto">
          <a:xfrm>
            <a:off x="152400" y="4419600"/>
            <a:ext cx="89154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2800">
                <a:latin typeface="Arial Rounded MT Bold" pitchFamily="34" charset="0"/>
              </a:rPr>
              <a:t>Right-Hand Rule-2 </a:t>
            </a:r>
            <a:endParaRPr lang="en-US" altLang="en-US" sz="900">
              <a:latin typeface="Arial Rounded MT Bold" pitchFamily="34" charset="0"/>
            </a:endParaRPr>
          </a:p>
          <a:p>
            <a:pPr eaLnBrk="1" hangingPunct="1"/>
            <a:r>
              <a:rPr lang="en-US" altLang="en-US" sz="2400">
                <a:latin typeface="Arial Rounded MT Bold" pitchFamily="34" charset="0"/>
              </a:rPr>
              <a:t>	</a:t>
            </a:r>
            <a:r>
              <a:rPr lang="en-US" altLang="en-US" sz="2800">
                <a:solidFill>
                  <a:schemeClr val="tx2"/>
                </a:solidFill>
                <a:latin typeface="Arial Rounded MT Bold" pitchFamily="34" charset="0"/>
              </a:rPr>
              <a:t>Thumb:     </a:t>
            </a:r>
            <a:r>
              <a:rPr lang="en-US" altLang="en-US" sz="2800">
                <a:solidFill>
                  <a:schemeClr val="accent2"/>
                </a:solidFill>
                <a:latin typeface="Arial Rounded MT Bold" pitchFamily="34" charset="0"/>
              </a:rPr>
              <a:t>along I</a:t>
            </a:r>
          </a:p>
          <a:p>
            <a:pPr eaLnBrk="1" hangingPunct="1"/>
            <a:r>
              <a:rPr lang="en-US" altLang="en-US" sz="2800">
                <a:solidFill>
                  <a:schemeClr val="tx2"/>
                </a:solidFill>
                <a:latin typeface="Arial Rounded MT Bold" pitchFamily="34" charset="0"/>
              </a:rPr>
              <a:t>	Fingers:    </a:t>
            </a:r>
            <a:r>
              <a:rPr lang="en-US" altLang="en-US" sz="2800">
                <a:solidFill>
                  <a:schemeClr val="accent2"/>
                </a:solidFill>
                <a:latin typeface="Arial Rounded MT Bold" pitchFamily="34" charset="0"/>
              </a:rPr>
              <a:t>curl along B field lines</a:t>
            </a:r>
          </a:p>
          <a:p>
            <a:pPr eaLnBrk="1" hangingPunct="1"/>
            <a:endParaRPr lang="en-US" altLang="en-US" sz="2800">
              <a:solidFill>
                <a:schemeClr val="accent2"/>
              </a:solidFill>
              <a:latin typeface="Arial Rounded MT Bold" pitchFamily="34" charset="0"/>
            </a:endParaRPr>
          </a:p>
        </p:txBody>
      </p:sp>
      <p:sp>
        <p:nvSpPr>
          <p:cNvPr id="172060" name="Text Box 28"/>
          <p:cNvSpPr txBox="1">
            <a:spLocks noChangeArrowheads="1"/>
          </p:cNvSpPr>
          <p:nvPr/>
        </p:nvSpPr>
        <p:spPr bwMode="auto">
          <a:xfrm>
            <a:off x="838200" y="327660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tx2"/>
                </a:solidFill>
                <a:latin typeface="Arial Rounded MT Bold" pitchFamily="34" charset="0"/>
              </a:rPr>
              <a:t>r =  distance from wire</a:t>
            </a:r>
            <a:endParaRPr lang="en-US" altLang="en-US" sz="2400" b="1">
              <a:solidFill>
                <a:schemeClr val="tx2"/>
              </a:solidFill>
              <a:latin typeface="Arial Rounded MT Bold" pitchFamily="34" charset="0"/>
            </a:endParaRPr>
          </a:p>
        </p:txBody>
      </p:sp>
      <p:graphicFrame>
        <p:nvGraphicFramePr>
          <p:cNvPr id="17206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866646"/>
              </p:ext>
            </p:extLst>
          </p:nvPr>
        </p:nvGraphicFramePr>
        <p:xfrm>
          <a:off x="838200" y="2667000"/>
          <a:ext cx="3263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7" name="Equation" r:id="rId5" imgW="2806700" imgH="431800" progId="Equation.DSMT36">
                  <p:embed/>
                </p:oleObj>
              </mc:Choice>
              <mc:Fallback>
                <p:oleObj name="Equation" r:id="rId5" imgW="2806700" imgH="431800" progId="Equation.DSMT36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667000"/>
                        <a:ext cx="3263900" cy="431800"/>
                      </a:xfrm>
                      <a:prstGeom prst="rect">
                        <a:avLst/>
                      </a:prstGeom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206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5332180"/>
              </p:ext>
            </p:extLst>
          </p:nvPr>
        </p:nvGraphicFramePr>
        <p:xfrm>
          <a:off x="861391" y="1752600"/>
          <a:ext cx="1057275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8" name="Equation" r:id="rId7" imgW="1041400" imgH="749300" progId="Equation.DSMT4">
                  <p:embed/>
                </p:oleObj>
              </mc:Choice>
              <mc:Fallback>
                <p:oleObj name="Equation" r:id="rId7" imgW="1041400" imgH="7493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391" y="1752600"/>
                        <a:ext cx="1057275" cy="760413"/>
                      </a:xfrm>
                      <a:prstGeom prst="rect">
                        <a:avLst/>
                      </a:prstGeom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2063" name="Line 31"/>
          <p:cNvSpPr>
            <a:spLocks noChangeShapeType="1"/>
          </p:cNvSpPr>
          <p:nvPr/>
        </p:nvSpPr>
        <p:spPr bwMode="auto">
          <a:xfrm flipH="1" flipV="1">
            <a:off x="4400550" y="2030413"/>
            <a:ext cx="927100" cy="71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2064" name="Text Box 32"/>
          <p:cNvSpPr txBox="1">
            <a:spLocks noChangeArrowheads="1"/>
          </p:cNvSpPr>
          <p:nvPr/>
        </p:nvSpPr>
        <p:spPr bwMode="auto">
          <a:xfrm>
            <a:off x="4749800" y="2019300"/>
            <a:ext cx="546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 Rounded MT Bold" pitchFamily="34" charset="0"/>
              </a:rPr>
              <a:t>r</a:t>
            </a:r>
          </a:p>
        </p:txBody>
      </p:sp>
      <p:sp>
        <p:nvSpPr>
          <p:cNvPr id="172065" name="Text Box 33"/>
          <p:cNvSpPr txBox="1">
            <a:spLocks noChangeArrowheads="1"/>
          </p:cNvSpPr>
          <p:nvPr/>
        </p:nvSpPr>
        <p:spPr bwMode="auto">
          <a:xfrm>
            <a:off x="381000" y="1295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 Rounded MT Bold" pitchFamily="34" charset="0"/>
              </a:rPr>
              <a:t>Magnitude:</a:t>
            </a:r>
          </a:p>
        </p:txBody>
      </p:sp>
      <p:sp>
        <p:nvSpPr>
          <p:cNvPr id="13327" name="Oval 35"/>
          <p:cNvSpPr>
            <a:spLocks noChangeArrowheads="1"/>
          </p:cNvSpPr>
          <p:nvPr/>
        </p:nvSpPr>
        <p:spPr bwMode="auto">
          <a:xfrm>
            <a:off x="4364038" y="200342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72068" name="Line 36"/>
          <p:cNvSpPr>
            <a:spLocks noChangeShapeType="1"/>
          </p:cNvSpPr>
          <p:nvPr/>
        </p:nvSpPr>
        <p:spPr bwMode="auto">
          <a:xfrm rot="-5400000" flipH="1" flipV="1">
            <a:off x="4006056" y="2108994"/>
            <a:ext cx="442913" cy="339725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Text Box 37"/>
          <p:cNvSpPr txBox="1">
            <a:spLocks noChangeArrowheads="1"/>
          </p:cNvSpPr>
          <p:nvPr/>
        </p:nvSpPr>
        <p:spPr bwMode="auto">
          <a:xfrm>
            <a:off x="3913188" y="1836738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  <a:latin typeface="Arial Rounded MT Bold" pitchFamily="34" charset="0"/>
              </a:rPr>
              <a:t>B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7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7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7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7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7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7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59" grpId="0" autoUpdateAnimBg="0"/>
      <p:bldP spid="172060" grpId="0" autoUpdateAnimBg="0"/>
      <p:bldP spid="172063" grpId="0" animBg="1"/>
      <p:bldP spid="172064" grpId="0" autoUpdateAnimBg="0"/>
      <p:bldP spid="172065" grpId="0" autoUpdateAnimBg="0"/>
      <p:bldP spid="17206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Right Hand Rule 2!</a:t>
            </a:r>
          </a:p>
        </p:txBody>
      </p:sp>
      <p:pic>
        <p:nvPicPr>
          <p:cNvPr id="14339" name="Picture 3" descr="CNB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1676400"/>
            <a:ext cx="4038600" cy="4191000"/>
          </a:xfrm>
        </p:spPr>
      </p:pic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175000" y="5029200"/>
            <a:ext cx="63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>
                <a:solidFill>
                  <a:srgbClr val="990000"/>
                </a:solidFill>
                <a:latin typeface="Calibri" pitchFamily="34" charset="0"/>
              </a:rPr>
              <a:t>wire</a:t>
            </a:r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 flipV="1">
            <a:off x="2438400" y="4953000"/>
            <a:ext cx="762000" cy="228600"/>
          </a:xfrm>
          <a:prstGeom prst="line">
            <a:avLst/>
          </a:prstGeom>
          <a:noFill/>
          <a:ln w="9525">
            <a:solidFill>
              <a:srgbClr val="99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76600" y="2514600"/>
            <a:ext cx="38100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990000"/>
                </a:solidFill>
                <a:latin typeface="Calibri" pitchFamily="34" charset="0"/>
              </a:rPr>
              <a:t>I</a:t>
            </a:r>
          </a:p>
        </p:txBody>
      </p:sp>
      <p:sp>
        <p:nvSpPr>
          <p:cNvPr id="14343" name="Text Box 8"/>
          <p:cNvSpPr txBox="1">
            <a:spLocks noChangeArrowheads="1"/>
          </p:cNvSpPr>
          <p:nvPr/>
        </p:nvSpPr>
        <p:spPr bwMode="auto">
          <a:xfrm>
            <a:off x="5292725" y="2249488"/>
            <a:ext cx="3155950" cy="3382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7200">
                <a:latin typeface="Calibri" pitchFamily="34" charset="0"/>
              </a:rPr>
              <a:t>Fingers </a:t>
            </a:r>
          </a:p>
          <a:p>
            <a:pPr algn="ctr" eaLnBrk="1" hangingPunct="1"/>
            <a:r>
              <a:rPr lang="en-US" sz="7200">
                <a:latin typeface="Calibri" pitchFamily="34" charset="0"/>
              </a:rPr>
              <a:t>give </a:t>
            </a:r>
          </a:p>
          <a:p>
            <a:pPr algn="ctr" eaLnBrk="1" hangingPunct="1"/>
            <a:r>
              <a:rPr lang="en-US" sz="7200">
                <a:latin typeface="Calibri" pitchFamily="34" charset="0"/>
              </a:rPr>
              <a:t>B!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ext Box 2"/>
          <p:cNvSpPr txBox="1">
            <a:spLocks noChangeArrowheads="1"/>
          </p:cNvSpPr>
          <p:nvPr/>
        </p:nvSpPr>
        <p:spPr bwMode="auto">
          <a:xfrm>
            <a:off x="4114800" y="5638800"/>
            <a:ext cx="4292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2400">
                <a:solidFill>
                  <a:schemeClr val="tx2"/>
                </a:solidFill>
                <a:latin typeface="Arial Rounded MT Bold" pitchFamily="34" charset="0"/>
              </a:rPr>
              <a:t>θ</a:t>
            </a:r>
            <a:r>
              <a:rPr lang="en-US" altLang="en-US" sz="2400">
                <a:solidFill>
                  <a:schemeClr val="tx2"/>
                </a:solidFill>
                <a:latin typeface="Arial Rounded MT Bold" pitchFamily="34" charset="0"/>
              </a:rPr>
              <a:t> is angle between v and B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tx2"/>
                </a:solidFill>
                <a:latin typeface="Arial Rounded MT Bold" pitchFamily="34" charset="0"/>
              </a:rPr>
              <a:t>(</a:t>
            </a:r>
            <a:r>
              <a:rPr lang="el-GR" altLang="en-US" sz="2400">
                <a:solidFill>
                  <a:schemeClr val="tx2"/>
                </a:solidFill>
                <a:latin typeface="Arial Rounded MT Bold" pitchFamily="34" charset="0"/>
              </a:rPr>
              <a:t>θ</a:t>
            </a:r>
            <a:r>
              <a:rPr lang="en-US" altLang="en-US" sz="2400">
                <a:solidFill>
                  <a:schemeClr val="tx2"/>
                </a:solidFill>
                <a:latin typeface="Arial Rounded MT Bold" pitchFamily="34" charset="0"/>
              </a:rPr>
              <a:t> = 90° in both cases)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400">
              <a:solidFill>
                <a:schemeClr val="tx2"/>
              </a:solidFill>
              <a:latin typeface="Arial Rounded MT Bold" pitchFamily="34" charset="0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289339" y="888821"/>
            <a:ext cx="56356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Arial Rounded MT Bold" pitchFamily="34" charset="0"/>
              </a:rPr>
              <a:t>A long straight wire is carrying current from left to right. Near the wire is a charge </a:t>
            </a:r>
            <a:r>
              <a:rPr lang="en-US" altLang="en-US" sz="2400" dirty="0">
                <a:solidFill>
                  <a:schemeClr val="accent2"/>
                </a:solidFill>
                <a:latin typeface="Arial Rounded MT Bold" pitchFamily="34" charset="0"/>
              </a:rPr>
              <a:t>q</a:t>
            </a:r>
            <a:r>
              <a:rPr lang="en-US" altLang="en-US" sz="2400" dirty="0">
                <a:latin typeface="Arial Rounded MT Bold" pitchFamily="34" charset="0"/>
              </a:rPr>
              <a:t> with velocity</a:t>
            </a:r>
            <a:r>
              <a:rPr lang="en-US" altLang="en-US" sz="2400" b="1" dirty="0">
                <a:latin typeface="Arial Rounded MT Bold" pitchFamily="34" charset="0"/>
              </a:rPr>
              <a:t> v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781050" y="3457575"/>
            <a:ext cx="7980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 Rounded MT Bold" pitchFamily="34" charset="0"/>
              </a:rPr>
              <a:t>Compare magnetic force on q in (a) vs. (b)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762000" y="3962400"/>
            <a:ext cx="5740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chemeClr val="tx2"/>
                </a:solidFill>
                <a:latin typeface="Arial Rounded MT Bold" pitchFamily="34" charset="0"/>
              </a:rPr>
              <a:t>(a) has the larger force                              (b) has the larger force                                </a:t>
            </a:r>
            <a:r>
              <a:rPr lang="en-US" altLang="en-US" sz="2400" dirty="0" err="1">
                <a:solidFill>
                  <a:schemeClr val="tx2"/>
                </a:solidFill>
                <a:latin typeface="Arial Rounded MT Bold" pitchFamily="34" charset="0"/>
              </a:rPr>
              <a:t>force</a:t>
            </a:r>
            <a:r>
              <a:rPr lang="en-US" altLang="en-US" sz="2400" dirty="0">
                <a:solidFill>
                  <a:schemeClr val="tx2"/>
                </a:solidFill>
                <a:latin typeface="Arial Rounded MT Bold" pitchFamily="34" charset="0"/>
              </a:rPr>
              <a:t> is the same for (a) and (b) 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89339" y="2419212"/>
            <a:ext cx="4394200" cy="4206875"/>
            <a:chOff x="384" y="1526"/>
            <a:chExt cx="2768" cy="2650"/>
          </a:xfrm>
        </p:grpSpPr>
        <p:grpSp>
          <p:nvGrpSpPr>
            <p:cNvPr id="15393" name="Group 7"/>
            <p:cNvGrpSpPr>
              <a:grpSpLocks/>
            </p:cNvGrpSpPr>
            <p:nvPr/>
          </p:nvGrpSpPr>
          <p:grpSpPr bwMode="auto">
            <a:xfrm>
              <a:off x="384" y="3444"/>
              <a:ext cx="1304" cy="472"/>
              <a:chOff x="4296" y="300"/>
              <a:chExt cx="1304" cy="472"/>
            </a:xfrm>
          </p:grpSpPr>
          <p:graphicFrame>
            <p:nvGraphicFramePr>
              <p:cNvPr id="15402" name="Object 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06542978"/>
                  </p:ext>
                </p:extLst>
              </p:nvPr>
            </p:nvGraphicFramePr>
            <p:xfrm>
              <a:off x="4944" y="300"/>
              <a:ext cx="656" cy="47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437" name="Equation" r:id="rId5" imgW="1041400" imgH="749300" progId="Equation.DSMT36">
                      <p:embed/>
                    </p:oleObj>
                  </mc:Choice>
                  <mc:Fallback>
                    <p:oleObj name="Equation" r:id="rId5" imgW="1041400" imgH="749300" progId="Equation.DSMT36">
                      <p:embed/>
                      <p:pic>
                        <p:nvPicPr>
                          <p:cNvPr id="0" name="Object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944" y="300"/>
                            <a:ext cx="656" cy="472"/>
                          </a:xfrm>
                          <a:prstGeom prst="rect">
                            <a:avLst/>
                          </a:prstGeom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  <a:ln>
                            <a:noFill/>
                          </a:ln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5403" name="Text Box 9"/>
              <p:cNvSpPr txBox="1">
                <a:spLocks noChangeArrowheads="1"/>
              </p:cNvSpPr>
              <p:nvPr/>
            </p:nvSpPr>
            <p:spPr bwMode="auto">
              <a:xfrm>
                <a:off x="4296" y="400"/>
                <a:ext cx="6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>
                    <a:latin typeface="Arial Rounded MT Bold" pitchFamily="34" charset="0"/>
                  </a:rPr>
                  <a:t>same</a:t>
                </a:r>
              </a:p>
            </p:txBody>
          </p:sp>
        </p:grpSp>
        <p:grpSp>
          <p:nvGrpSpPr>
            <p:cNvPr id="15394" name="Group 10"/>
            <p:cNvGrpSpPr>
              <a:grpSpLocks/>
            </p:cNvGrpSpPr>
            <p:nvPr/>
          </p:nvGrpSpPr>
          <p:grpSpPr bwMode="auto">
            <a:xfrm>
              <a:off x="400" y="3888"/>
              <a:ext cx="1680" cy="288"/>
              <a:chOff x="3952" y="1024"/>
              <a:chExt cx="1680" cy="288"/>
            </a:xfrm>
          </p:grpSpPr>
          <p:graphicFrame>
            <p:nvGraphicFramePr>
              <p:cNvPr id="15400" name="Object 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82224064"/>
                  </p:ext>
                </p:extLst>
              </p:nvPr>
            </p:nvGraphicFramePr>
            <p:xfrm>
              <a:off x="4560" y="1096"/>
              <a:ext cx="1072" cy="19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438" name="Equation" r:id="rId7" imgW="1701800" imgH="304800" progId="Equation.DSMT36">
                      <p:embed/>
                    </p:oleObj>
                  </mc:Choice>
                  <mc:Fallback>
                    <p:oleObj name="Equation" r:id="rId7" imgW="1701800" imgH="304800" progId="Equation.DSMT36">
                      <p:embed/>
                      <p:pic>
                        <p:nvPicPr>
                          <p:cNvPr id="0" name="Object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60" y="1096"/>
                            <a:ext cx="1072" cy="192"/>
                          </a:xfrm>
                          <a:prstGeom prst="rect">
                            <a:avLst/>
                          </a:prstGeom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  <a:ln>
                            <a:noFill/>
                          </a:ln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5401" name="Text Box 12"/>
              <p:cNvSpPr txBox="1">
                <a:spLocks noChangeArrowheads="1"/>
              </p:cNvSpPr>
              <p:nvPr/>
            </p:nvSpPr>
            <p:spPr bwMode="auto">
              <a:xfrm>
                <a:off x="3952" y="1024"/>
                <a:ext cx="7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>
                    <a:latin typeface="Arial Rounded MT Bold" pitchFamily="34" charset="0"/>
                  </a:rPr>
                  <a:t>same</a:t>
                </a:r>
              </a:p>
            </p:txBody>
          </p:sp>
        </p:grpSp>
        <p:grpSp>
          <p:nvGrpSpPr>
            <p:cNvPr id="15395" name="Group 13"/>
            <p:cNvGrpSpPr>
              <a:grpSpLocks/>
            </p:cNvGrpSpPr>
            <p:nvPr/>
          </p:nvGrpSpPr>
          <p:grpSpPr bwMode="auto">
            <a:xfrm>
              <a:off x="2656" y="1526"/>
              <a:ext cx="496" cy="288"/>
              <a:chOff x="2184" y="422"/>
              <a:chExt cx="496" cy="288"/>
            </a:xfrm>
          </p:grpSpPr>
          <p:grpSp>
            <p:nvGrpSpPr>
              <p:cNvPr id="15396" name="Group 14"/>
              <p:cNvGrpSpPr>
                <a:grpSpLocks/>
              </p:cNvGrpSpPr>
              <p:nvPr/>
            </p:nvGrpSpPr>
            <p:grpSpPr bwMode="auto">
              <a:xfrm>
                <a:off x="2344" y="422"/>
                <a:ext cx="336" cy="288"/>
                <a:chOff x="832" y="1054"/>
                <a:chExt cx="336" cy="288"/>
              </a:xfrm>
            </p:grpSpPr>
            <p:sp>
              <p:nvSpPr>
                <p:cNvPr id="15398" name="Oval 15"/>
                <p:cNvSpPr>
                  <a:spLocks noChangeArrowheads="1"/>
                </p:cNvSpPr>
                <p:nvPr/>
              </p:nvSpPr>
              <p:spPr bwMode="auto">
                <a:xfrm>
                  <a:off x="851" y="1134"/>
                  <a:ext cx="128" cy="128"/>
                </a:xfrm>
                <a:prstGeom prst="ellipse">
                  <a:avLst/>
                </a:prstGeom>
                <a:solidFill>
                  <a:srgbClr val="FFFF99"/>
                </a:solidFill>
                <a:ln w="952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Calibri" pitchFamily="34" charset="0"/>
                  </a:endParaRPr>
                </a:p>
              </p:txBody>
            </p:sp>
            <p:sp>
              <p:nvSpPr>
                <p:cNvPr id="15399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832" y="1054"/>
                  <a:ext cx="336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400" dirty="0">
                      <a:solidFill>
                        <a:srgbClr val="FF3300"/>
                      </a:solidFill>
                      <a:latin typeface="Arial Rounded MT Bold" pitchFamily="34" charset="0"/>
                    </a:rPr>
                    <a:t>•</a:t>
                  </a:r>
                  <a:endParaRPr lang="en-US" altLang="en-US" sz="2400" dirty="0">
                    <a:latin typeface="Arial Rounded MT Bold" pitchFamily="34" charset="0"/>
                  </a:endParaRPr>
                </a:p>
              </p:txBody>
            </p:sp>
          </p:grpSp>
          <p:sp>
            <p:nvSpPr>
              <p:cNvPr id="15397" name="Text Box 17"/>
              <p:cNvSpPr txBox="1">
                <a:spLocks noChangeArrowheads="1"/>
              </p:cNvSpPr>
              <p:nvPr/>
            </p:nvSpPr>
            <p:spPr bwMode="auto">
              <a:xfrm>
                <a:off x="2184" y="424"/>
                <a:ext cx="27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dirty="0">
                    <a:solidFill>
                      <a:srgbClr val="FF3300"/>
                    </a:solidFill>
                    <a:latin typeface="Arial Rounded MT Bold" pitchFamily="34" charset="0"/>
                  </a:rPr>
                  <a:t>B</a:t>
                </a:r>
                <a:endParaRPr lang="en-US" altLang="en-US" sz="2400" dirty="0">
                  <a:latin typeface="Arial Rounded MT Bold" pitchFamily="34" charset="0"/>
                </a:endParaRPr>
              </a:p>
            </p:txBody>
          </p:sp>
        </p:grpSp>
      </p:grpSp>
      <p:grpSp>
        <p:nvGrpSpPr>
          <p:cNvPr id="15367" name="Group 18"/>
          <p:cNvGrpSpPr>
            <a:grpSpLocks/>
          </p:cNvGrpSpPr>
          <p:nvPr/>
        </p:nvGrpSpPr>
        <p:grpSpPr bwMode="auto">
          <a:xfrm>
            <a:off x="1600200" y="2003425"/>
            <a:ext cx="5534025" cy="1273175"/>
            <a:chOff x="1008" y="1104"/>
            <a:chExt cx="3486" cy="802"/>
          </a:xfrm>
        </p:grpSpPr>
        <p:sp>
          <p:nvSpPr>
            <p:cNvPr id="15373" name="Line 19"/>
            <p:cNvSpPr>
              <a:spLocks noChangeShapeType="1"/>
            </p:cNvSpPr>
            <p:nvPr/>
          </p:nvSpPr>
          <p:spPr bwMode="auto">
            <a:xfrm>
              <a:off x="1960" y="1522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4" name="Text Box 20"/>
            <p:cNvSpPr txBox="1">
              <a:spLocks noChangeArrowheads="1"/>
            </p:cNvSpPr>
            <p:nvPr/>
          </p:nvSpPr>
          <p:spPr bwMode="auto">
            <a:xfrm>
              <a:off x="3844" y="1104"/>
              <a:ext cx="27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>
                  <a:latin typeface="Arial Rounded MT Bold" pitchFamily="34" charset="0"/>
                </a:rPr>
                <a:t>v</a:t>
              </a:r>
            </a:p>
          </p:txBody>
        </p:sp>
        <p:sp>
          <p:nvSpPr>
            <p:cNvPr id="15375" name="Text Box 21"/>
            <p:cNvSpPr txBox="1">
              <a:spLocks noChangeArrowheads="1"/>
            </p:cNvSpPr>
            <p:nvPr/>
          </p:nvSpPr>
          <p:spPr bwMode="auto">
            <a:xfrm>
              <a:off x="4108" y="1602"/>
              <a:ext cx="1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66FFFF"/>
                  </a:solidFill>
                  <a:latin typeface="Calibri" pitchFamily="34" charset="0"/>
                </a:rPr>
                <a:t>I</a:t>
              </a:r>
            </a:p>
          </p:txBody>
        </p:sp>
        <p:sp>
          <p:nvSpPr>
            <p:cNvPr id="15376" name="Line 22"/>
            <p:cNvSpPr>
              <a:spLocks noChangeShapeType="1"/>
            </p:cNvSpPr>
            <p:nvPr/>
          </p:nvSpPr>
          <p:spPr bwMode="auto">
            <a:xfrm>
              <a:off x="1008" y="1900"/>
              <a:ext cx="3486" cy="0"/>
            </a:xfrm>
            <a:prstGeom prst="line">
              <a:avLst/>
            </a:prstGeom>
            <a:noFill/>
            <a:ln w="3810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7" name="Line 23"/>
            <p:cNvSpPr>
              <a:spLocks noChangeShapeType="1"/>
            </p:cNvSpPr>
            <p:nvPr/>
          </p:nvSpPr>
          <p:spPr bwMode="auto">
            <a:xfrm>
              <a:off x="1952" y="1522"/>
              <a:ext cx="4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8" name="Text Box 24"/>
            <p:cNvSpPr txBox="1">
              <a:spLocks noChangeArrowheads="1"/>
            </p:cNvSpPr>
            <p:nvPr/>
          </p:nvSpPr>
          <p:spPr bwMode="auto">
            <a:xfrm>
              <a:off x="2168" y="1264"/>
              <a:ext cx="27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>
                  <a:latin typeface="Arial Rounded MT Bold" pitchFamily="34" charset="0"/>
                </a:rPr>
                <a:t>v</a:t>
              </a:r>
            </a:p>
          </p:txBody>
        </p:sp>
        <p:sp>
          <p:nvSpPr>
            <p:cNvPr id="15379" name="Text Box 25"/>
            <p:cNvSpPr txBox="1">
              <a:spLocks noChangeArrowheads="1"/>
            </p:cNvSpPr>
            <p:nvPr/>
          </p:nvSpPr>
          <p:spPr bwMode="auto">
            <a:xfrm>
              <a:off x="1500" y="1432"/>
              <a:ext cx="36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>
                  <a:latin typeface="Arial Rounded MT Bold" pitchFamily="34" charset="0"/>
                </a:rPr>
                <a:t>(a)</a:t>
              </a:r>
            </a:p>
          </p:txBody>
        </p:sp>
        <p:sp>
          <p:nvSpPr>
            <p:cNvPr id="15380" name="Text Box 26"/>
            <p:cNvSpPr txBox="1">
              <a:spLocks noChangeArrowheads="1"/>
            </p:cNvSpPr>
            <p:nvPr/>
          </p:nvSpPr>
          <p:spPr bwMode="auto">
            <a:xfrm>
              <a:off x="1960" y="1602"/>
              <a:ext cx="2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Arial Rounded MT Bold" pitchFamily="34" charset="0"/>
                </a:rPr>
                <a:t>r</a:t>
              </a:r>
              <a:endParaRPr lang="en-US" altLang="en-US" sz="2400">
                <a:latin typeface="Arial Rounded MT Bold" pitchFamily="34" charset="0"/>
              </a:endParaRPr>
            </a:p>
          </p:txBody>
        </p:sp>
        <p:sp>
          <p:nvSpPr>
            <p:cNvPr id="15381" name="Text Box 27"/>
            <p:cNvSpPr txBox="1">
              <a:spLocks noChangeArrowheads="1"/>
            </p:cNvSpPr>
            <p:nvPr/>
          </p:nvSpPr>
          <p:spPr bwMode="auto">
            <a:xfrm>
              <a:off x="1872" y="1378"/>
              <a:ext cx="2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chemeClr val="accent2"/>
                  </a:solidFill>
                  <a:latin typeface="Arial Rounded MT Bold" pitchFamily="34" charset="0"/>
                </a:rPr>
                <a:t>•</a:t>
              </a:r>
              <a:endParaRPr lang="en-US" altLang="en-US" sz="2400">
                <a:latin typeface="Arial Rounded MT Bold" pitchFamily="34" charset="0"/>
              </a:endParaRPr>
            </a:p>
          </p:txBody>
        </p:sp>
        <p:sp>
          <p:nvSpPr>
            <p:cNvPr id="15382" name="Line 28"/>
            <p:cNvSpPr>
              <a:spLocks noChangeShapeType="1"/>
            </p:cNvSpPr>
            <p:nvPr/>
          </p:nvSpPr>
          <p:spPr bwMode="auto">
            <a:xfrm flipV="1">
              <a:off x="3488" y="1234"/>
              <a:ext cx="356" cy="2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3" name="Text Box 29"/>
            <p:cNvSpPr txBox="1">
              <a:spLocks noChangeArrowheads="1"/>
            </p:cNvSpPr>
            <p:nvPr/>
          </p:nvSpPr>
          <p:spPr bwMode="auto">
            <a:xfrm>
              <a:off x="3408" y="1386"/>
              <a:ext cx="2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chemeClr val="accent2"/>
                  </a:solidFill>
                  <a:latin typeface="Arial Rounded MT Bold" pitchFamily="34" charset="0"/>
                </a:rPr>
                <a:t>•</a:t>
              </a:r>
              <a:endParaRPr lang="en-US" altLang="en-US" sz="2400">
                <a:latin typeface="Arial Rounded MT Bold" pitchFamily="34" charset="0"/>
              </a:endParaRPr>
            </a:p>
          </p:txBody>
        </p:sp>
        <p:sp>
          <p:nvSpPr>
            <p:cNvPr id="15384" name="Text Box 30"/>
            <p:cNvSpPr txBox="1">
              <a:spLocks noChangeArrowheads="1"/>
            </p:cNvSpPr>
            <p:nvPr/>
          </p:nvSpPr>
          <p:spPr bwMode="auto">
            <a:xfrm>
              <a:off x="3296" y="1602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Arial Rounded MT Bold" pitchFamily="34" charset="0"/>
                </a:rPr>
                <a:t>r</a:t>
              </a:r>
              <a:endParaRPr lang="en-US" altLang="en-US" sz="2400">
                <a:latin typeface="Arial Rounded MT Bold" pitchFamily="34" charset="0"/>
              </a:endParaRPr>
            </a:p>
          </p:txBody>
        </p:sp>
        <p:sp>
          <p:nvSpPr>
            <p:cNvPr id="15385" name="Line 31"/>
            <p:cNvSpPr>
              <a:spLocks noChangeShapeType="1"/>
            </p:cNvSpPr>
            <p:nvPr/>
          </p:nvSpPr>
          <p:spPr bwMode="auto">
            <a:xfrm>
              <a:off x="3496" y="1530"/>
              <a:ext cx="0" cy="3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6" name="Text Box 32"/>
            <p:cNvSpPr txBox="1">
              <a:spLocks noChangeArrowheads="1"/>
            </p:cNvSpPr>
            <p:nvPr/>
          </p:nvSpPr>
          <p:spPr bwMode="auto">
            <a:xfrm>
              <a:off x="3184" y="1406"/>
              <a:ext cx="36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>
                  <a:latin typeface="Arial Rounded MT Bold" pitchFamily="34" charset="0"/>
                </a:rPr>
                <a:t>(b)</a:t>
              </a:r>
            </a:p>
          </p:txBody>
        </p:sp>
        <p:grpSp>
          <p:nvGrpSpPr>
            <p:cNvPr id="15387" name="Group 33"/>
            <p:cNvGrpSpPr>
              <a:grpSpLocks/>
            </p:cNvGrpSpPr>
            <p:nvPr/>
          </p:nvGrpSpPr>
          <p:grpSpPr bwMode="auto">
            <a:xfrm>
              <a:off x="1672" y="1602"/>
              <a:ext cx="256" cy="250"/>
              <a:chOff x="4568" y="416"/>
              <a:chExt cx="256" cy="250"/>
            </a:xfrm>
          </p:grpSpPr>
          <p:sp>
            <p:nvSpPr>
              <p:cNvPr id="15391" name="AutoShape 34"/>
              <p:cNvSpPr>
                <a:spLocks noChangeArrowheads="1"/>
              </p:cNvSpPr>
              <p:nvPr/>
            </p:nvSpPr>
            <p:spPr bwMode="auto">
              <a:xfrm>
                <a:off x="4736" y="432"/>
                <a:ext cx="88" cy="224"/>
              </a:xfrm>
              <a:prstGeom prst="downArrow">
                <a:avLst>
                  <a:gd name="adj1" fmla="val 50000"/>
                  <a:gd name="adj2" fmla="val 63636"/>
                </a:avLst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altLang="en-US" sz="2400">
                  <a:solidFill>
                    <a:schemeClr val="tx2"/>
                  </a:solidFill>
                  <a:latin typeface="Arial Rounded MT Bold" pitchFamily="34" charset="0"/>
                </a:endParaRPr>
              </a:p>
            </p:txBody>
          </p:sp>
          <p:sp>
            <p:nvSpPr>
              <p:cNvPr id="15392" name="Text Box 35"/>
              <p:cNvSpPr txBox="1">
                <a:spLocks noChangeArrowheads="1"/>
              </p:cNvSpPr>
              <p:nvPr/>
            </p:nvSpPr>
            <p:spPr bwMode="auto">
              <a:xfrm>
                <a:off x="4568" y="416"/>
                <a:ext cx="21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>
                    <a:latin typeface="Arial Rounded MT Bold" pitchFamily="34" charset="0"/>
                  </a:rPr>
                  <a:t>F</a:t>
                </a:r>
                <a:endParaRPr lang="en-US" altLang="en-US" sz="2400">
                  <a:latin typeface="Arial Rounded MT Bold" pitchFamily="34" charset="0"/>
                </a:endParaRPr>
              </a:p>
            </p:txBody>
          </p:sp>
        </p:grpSp>
        <p:grpSp>
          <p:nvGrpSpPr>
            <p:cNvPr id="15388" name="Group 36"/>
            <p:cNvGrpSpPr>
              <a:grpSpLocks/>
            </p:cNvGrpSpPr>
            <p:nvPr/>
          </p:nvGrpSpPr>
          <p:grpSpPr bwMode="auto">
            <a:xfrm>
              <a:off x="3588" y="1410"/>
              <a:ext cx="280" cy="336"/>
              <a:chOff x="4832" y="848"/>
              <a:chExt cx="280" cy="336"/>
            </a:xfrm>
          </p:grpSpPr>
          <p:sp>
            <p:nvSpPr>
              <p:cNvPr id="15389" name="AutoShape 37"/>
              <p:cNvSpPr>
                <a:spLocks noChangeArrowheads="1"/>
              </p:cNvSpPr>
              <p:nvPr/>
            </p:nvSpPr>
            <p:spPr bwMode="auto">
              <a:xfrm rot="-2339810">
                <a:off x="4832" y="960"/>
                <a:ext cx="88" cy="224"/>
              </a:xfrm>
              <a:prstGeom prst="downArrow">
                <a:avLst>
                  <a:gd name="adj1" fmla="val 50000"/>
                  <a:gd name="adj2" fmla="val 63636"/>
                </a:avLst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altLang="en-US" sz="2400">
                  <a:solidFill>
                    <a:schemeClr val="tx2"/>
                  </a:solidFill>
                  <a:latin typeface="Arial Rounded MT Bold" pitchFamily="34" charset="0"/>
                </a:endParaRPr>
              </a:p>
            </p:txBody>
          </p:sp>
          <p:sp>
            <p:nvSpPr>
              <p:cNvPr id="15390" name="Text Box 38"/>
              <p:cNvSpPr txBox="1">
                <a:spLocks noChangeArrowheads="1"/>
              </p:cNvSpPr>
              <p:nvPr/>
            </p:nvSpPr>
            <p:spPr bwMode="auto">
              <a:xfrm>
                <a:off x="4864" y="848"/>
                <a:ext cx="24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>
                    <a:latin typeface="Arial Rounded MT Bold" pitchFamily="34" charset="0"/>
                  </a:rPr>
                  <a:t>F</a:t>
                </a:r>
                <a:endParaRPr lang="en-US" altLang="en-US" sz="2400">
                  <a:latin typeface="Arial Rounded MT Bold" pitchFamily="34" charset="0"/>
                </a:endParaRPr>
              </a:p>
            </p:txBody>
          </p:sp>
        </p:grpSp>
      </p:grpSp>
      <p:sp>
        <p:nvSpPr>
          <p:cNvPr id="174119" name="Oval 39"/>
          <p:cNvSpPr>
            <a:spLocks noChangeArrowheads="1"/>
          </p:cNvSpPr>
          <p:nvPr/>
        </p:nvSpPr>
        <p:spPr bwMode="auto">
          <a:xfrm>
            <a:off x="381000" y="4675188"/>
            <a:ext cx="6248400" cy="609600"/>
          </a:xfrm>
          <a:prstGeom prst="ellipse">
            <a:avLst/>
          </a:prstGeom>
          <a:noFill/>
          <a:ln w="38100">
            <a:solidFill>
              <a:srgbClr val="F58B9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4" name="Text Box 40"/>
          <p:cNvSpPr txBox="1">
            <a:spLocks noChangeArrowheads="1"/>
          </p:cNvSpPr>
          <p:nvPr/>
        </p:nvSpPr>
        <p:spPr bwMode="auto">
          <a:xfrm>
            <a:off x="304800" y="83403"/>
            <a:ext cx="7772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en-US" sz="2400" b="1" dirty="0" smtClean="0">
                <a:solidFill>
                  <a:schemeClr val="tx2"/>
                </a:solidFill>
              </a:rPr>
              <a:t>Checkpoint</a:t>
            </a:r>
          </a:p>
          <a:p>
            <a:r>
              <a:rPr lang="en-US" altLang="en-US" sz="2400" b="1" dirty="0" smtClean="0">
                <a:solidFill>
                  <a:schemeClr val="tx2"/>
                </a:solidFill>
              </a:rPr>
              <a:t>Charge Moving Near Current</a:t>
            </a:r>
            <a:endParaRPr lang="en-US" altLang="en-US" sz="2400" b="1" dirty="0">
              <a:solidFill>
                <a:schemeClr val="tx2"/>
              </a:solidFill>
            </a:endParaRPr>
          </a:p>
        </p:txBody>
      </p:sp>
      <p:pic>
        <p:nvPicPr>
          <p:cNvPr id="15434" name="Picture 7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71590"/>
            <a:ext cx="2291444" cy="1718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2" grpId="0" autoUpdateAnimBg="0"/>
      <p:bldP spid="1741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685800" y="0"/>
            <a:ext cx="8229600" cy="23622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Two long wires carry opposite current. What is the direction of the magnetic field above, and midway between the two wires carrying current – at the point marked “X”?</a:t>
            </a:r>
            <a:r>
              <a:rPr lang="en-US" alt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lbertus Extra Bold (PCL6)" pitchFamily="34" charset="0"/>
              </a:rPr>
              <a:t/>
            </a:r>
            <a:br>
              <a:rPr lang="en-US" alt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lbertus Extra Bold (PCL6)" pitchFamily="34" charset="0"/>
              </a:rPr>
            </a:br>
            <a:r>
              <a:rPr lang="en-US" alt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 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290780262"/>
              </p:ext>
            </p:extLst>
          </p:nvPr>
        </p:nvGraphicFramePr>
        <p:xfrm>
          <a:off x="6172200" y="3522663"/>
          <a:ext cx="2908300" cy="327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0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522663"/>
                        <a:ext cx="2908300" cy="3271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09563" y="3714750"/>
            <a:ext cx="4114800" cy="3078163"/>
          </a:xfrm>
        </p:spPr>
        <p:txBody>
          <a:bodyPr/>
          <a:lstStyle/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Arial Rounded MT Bold" pitchFamily="34" charset="0"/>
              </a:rPr>
              <a:t>Left   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Arial Rounded MT Bold" pitchFamily="34" charset="0"/>
              </a:rPr>
              <a:t>Right    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Arial Rounded MT Bold" pitchFamily="34" charset="0"/>
              </a:rPr>
              <a:t>Up    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Arial Rounded MT Bold" pitchFamily="34" charset="0"/>
              </a:rPr>
              <a:t>Down   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Arial Rounded MT Bold" pitchFamily="34" charset="0"/>
              </a:rPr>
              <a:t>Zero</a:t>
            </a:r>
            <a:endParaRPr lang="en-US" smtClean="0"/>
          </a:p>
        </p:txBody>
      </p:sp>
      <p:sp>
        <p:nvSpPr>
          <p:cNvPr id="16389" name="Oval 13"/>
          <p:cNvSpPr>
            <a:spLocks noChangeArrowheads="1"/>
          </p:cNvSpPr>
          <p:nvPr/>
        </p:nvSpPr>
        <p:spPr bwMode="auto">
          <a:xfrm>
            <a:off x="4343400" y="3581400"/>
            <a:ext cx="312738" cy="325438"/>
          </a:xfrm>
          <a:prstGeom prst="ellipse">
            <a:avLst/>
          </a:prstGeom>
          <a:solidFill>
            <a:schemeClr val="accent2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alibri" pitchFamily="34" charset="0"/>
            </a:endParaRPr>
          </a:p>
        </p:txBody>
      </p:sp>
      <p:sp>
        <p:nvSpPr>
          <p:cNvPr id="16390" name="Oval 16"/>
          <p:cNvSpPr>
            <a:spLocks noChangeArrowheads="1"/>
          </p:cNvSpPr>
          <p:nvPr/>
        </p:nvSpPr>
        <p:spPr bwMode="auto">
          <a:xfrm>
            <a:off x="3200400" y="3581400"/>
            <a:ext cx="312738" cy="325438"/>
          </a:xfrm>
          <a:prstGeom prst="ellipse">
            <a:avLst/>
          </a:prstGeom>
          <a:solidFill>
            <a:srgbClr val="FF505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latin typeface="Calibri" pitchFamily="34" charset="0"/>
            </a:endParaRPr>
          </a:p>
        </p:txBody>
      </p:sp>
      <p:sp>
        <p:nvSpPr>
          <p:cNvPr id="16391" name="Oval 17"/>
          <p:cNvSpPr>
            <a:spLocks noChangeArrowheads="1"/>
          </p:cNvSpPr>
          <p:nvPr/>
        </p:nvSpPr>
        <p:spPr bwMode="auto">
          <a:xfrm>
            <a:off x="3325813" y="3711575"/>
            <a:ext cx="61912" cy="65088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6392" name="Text Box 46"/>
          <p:cNvSpPr txBox="1">
            <a:spLocks noChangeArrowheads="1"/>
          </p:cNvSpPr>
          <p:nvPr/>
        </p:nvSpPr>
        <p:spPr bwMode="auto">
          <a:xfrm>
            <a:off x="3733800" y="1828800"/>
            <a:ext cx="304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>
                <a:latin typeface="Arial Rounded MT Bold" pitchFamily="34" charset="0"/>
              </a:rPr>
              <a:t>x</a:t>
            </a:r>
          </a:p>
        </p:txBody>
      </p:sp>
      <p:sp>
        <p:nvSpPr>
          <p:cNvPr id="16393" name="Text Box 99"/>
          <p:cNvSpPr txBox="1">
            <a:spLocks noChangeArrowheads="1"/>
          </p:cNvSpPr>
          <p:nvPr/>
        </p:nvSpPr>
        <p:spPr bwMode="auto">
          <a:xfrm>
            <a:off x="4343400" y="3429000"/>
            <a:ext cx="30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latin typeface="Arial Rounded MT Bold" pitchFamily="34" charset="0"/>
              </a:rPr>
              <a:t>x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23622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Two long wires carry opposite current. What is the direction of the magnetic field above, and midway between the two wires carrying current – at the point marked “X”?</a:t>
            </a:r>
            <a:r>
              <a:rPr lang="en-US" alt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lbertus Extra Bold (PCL6)" pitchFamily="34" charset="0"/>
              </a:rPr>
              <a:t/>
            </a:r>
            <a:br>
              <a:rPr lang="en-US" alt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lbertus Extra Bold (PCL6)" pitchFamily="34" charset="0"/>
              </a:rPr>
            </a:br>
            <a:r>
              <a:rPr lang="en-US" alt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 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95838087"/>
              </p:ext>
            </p:extLst>
          </p:nvPr>
        </p:nvGraphicFramePr>
        <p:xfrm>
          <a:off x="6172200" y="3522663"/>
          <a:ext cx="2908300" cy="327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1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522663"/>
                        <a:ext cx="2908300" cy="3271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09563" y="3714750"/>
            <a:ext cx="4114800" cy="3078163"/>
          </a:xfrm>
        </p:spPr>
        <p:txBody>
          <a:bodyPr/>
          <a:lstStyle/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Arial Rounded MT Bold" pitchFamily="34" charset="0"/>
              </a:rPr>
              <a:t>Left   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Arial Rounded MT Bold" pitchFamily="34" charset="0"/>
              </a:rPr>
              <a:t>Right    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Arial Rounded MT Bold" pitchFamily="34" charset="0"/>
              </a:rPr>
              <a:t>Up    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Arial Rounded MT Bold" pitchFamily="34" charset="0"/>
              </a:rPr>
              <a:t>Down   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Arial Rounded MT Bold" pitchFamily="34" charset="0"/>
              </a:rPr>
              <a:t>Zero</a:t>
            </a:r>
            <a:endParaRPr lang="en-US" smtClean="0"/>
          </a:p>
        </p:txBody>
      </p:sp>
      <p:sp>
        <p:nvSpPr>
          <p:cNvPr id="17413" name="Oval 13"/>
          <p:cNvSpPr>
            <a:spLocks noChangeArrowheads="1"/>
          </p:cNvSpPr>
          <p:nvPr/>
        </p:nvSpPr>
        <p:spPr bwMode="auto">
          <a:xfrm>
            <a:off x="4343400" y="3581400"/>
            <a:ext cx="312738" cy="325438"/>
          </a:xfrm>
          <a:prstGeom prst="ellipse">
            <a:avLst/>
          </a:prstGeom>
          <a:solidFill>
            <a:schemeClr val="accent2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alibri" pitchFamily="34" charset="0"/>
            </a:endParaRPr>
          </a:p>
        </p:txBody>
      </p:sp>
      <p:sp>
        <p:nvSpPr>
          <p:cNvPr id="17414" name="Oval 16"/>
          <p:cNvSpPr>
            <a:spLocks noChangeArrowheads="1"/>
          </p:cNvSpPr>
          <p:nvPr/>
        </p:nvSpPr>
        <p:spPr bwMode="auto">
          <a:xfrm>
            <a:off x="3200400" y="3581400"/>
            <a:ext cx="312738" cy="325438"/>
          </a:xfrm>
          <a:prstGeom prst="ellipse">
            <a:avLst/>
          </a:prstGeom>
          <a:solidFill>
            <a:srgbClr val="FF505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latin typeface="Calibri" pitchFamily="34" charset="0"/>
            </a:endParaRPr>
          </a:p>
        </p:txBody>
      </p:sp>
      <p:sp>
        <p:nvSpPr>
          <p:cNvPr id="17415" name="Oval 17"/>
          <p:cNvSpPr>
            <a:spLocks noChangeArrowheads="1"/>
          </p:cNvSpPr>
          <p:nvPr/>
        </p:nvSpPr>
        <p:spPr bwMode="auto">
          <a:xfrm>
            <a:off x="3325813" y="3711575"/>
            <a:ext cx="61912" cy="65088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7416" name="Text Box 46"/>
          <p:cNvSpPr txBox="1">
            <a:spLocks noChangeArrowheads="1"/>
          </p:cNvSpPr>
          <p:nvPr/>
        </p:nvSpPr>
        <p:spPr bwMode="auto">
          <a:xfrm>
            <a:off x="3733800" y="1828800"/>
            <a:ext cx="304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>
                <a:latin typeface="Arial Rounded MT Bold" pitchFamily="34" charset="0"/>
              </a:rPr>
              <a:t>x</a:t>
            </a:r>
          </a:p>
        </p:txBody>
      </p:sp>
      <p:sp>
        <p:nvSpPr>
          <p:cNvPr id="17417" name="Text Box 99"/>
          <p:cNvSpPr txBox="1">
            <a:spLocks noChangeArrowheads="1"/>
          </p:cNvSpPr>
          <p:nvPr/>
        </p:nvSpPr>
        <p:spPr bwMode="auto">
          <a:xfrm>
            <a:off x="4343400" y="3429000"/>
            <a:ext cx="30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latin typeface="Arial Rounded MT Bold" pitchFamily="34" charset="0"/>
              </a:rPr>
              <a:t>x</a:t>
            </a:r>
          </a:p>
        </p:txBody>
      </p:sp>
      <p:sp>
        <p:nvSpPr>
          <p:cNvPr id="17" name="Line 7"/>
          <p:cNvSpPr>
            <a:spLocks noChangeShapeType="1"/>
          </p:cNvSpPr>
          <p:nvPr/>
        </p:nvSpPr>
        <p:spPr bwMode="auto">
          <a:xfrm rot="21562705" flipH="1">
            <a:off x="3930650" y="1870075"/>
            <a:ext cx="800100" cy="355600"/>
          </a:xfrm>
          <a:prstGeom prst="line">
            <a:avLst/>
          </a:prstGeom>
          <a:noFill/>
          <a:ln w="38100">
            <a:solidFill>
              <a:srgbClr val="D1713B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8"/>
          <p:cNvSpPr>
            <a:spLocks noChangeShapeType="1"/>
          </p:cNvSpPr>
          <p:nvPr/>
        </p:nvSpPr>
        <p:spPr bwMode="auto">
          <a:xfrm flipH="1" flipV="1">
            <a:off x="3983038" y="2230438"/>
            <a:ext cx="520700" cy="15113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9"/>
          <p:cNvSpPr>
            <a:spLocks noChangeShapeType="1"/>
          </p:cNvSpPr>
          <p:nvPr/>
        </p:nvSpPr>
        <p:spPr bwMode="auto">
          <a:xfrm rot="-474593" flipH="1" flipV="1">
            <a:off x="3194050" y="1852613"/>
            <a:ext cx="750888" cy="425450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rot="5400000" flipH="1">
            <a:off x="3581400" y="1828800"/>
            <a:ext cx="7620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3962400" y="1295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  <a:latin typeface="Arial Rounded MT Bold" pitchFamily="34" charset="0"/>
              </a:rPr>
              <a:t>B</a:t>
            </a:r>
          </a:p>
        </p:txBody>
      </p:sp>
      <p:sp>
        <p:nvSpPr>
          <p:cNvPr id="22" name="Oval 20"/>
          <p:cNvSpPr>
            <a:spLocks noChangeArrowheads="1"/>
          </p:cNvSpPr>
          <p:nvPr/>
        </p:nvSpPr>
        <p:spPr bwMode="auto">
          <a:xfrm>
            <a:off x="228600" y="4800600"/>
            <a:ext cx="1600200" cy="762000"/>
          </a:xfrm>
          <a:prstGeom prst="ellipse">
            <a:avLst/>
          </a:prstGeom>
          <a:noFill/>
          <a:ln w="38100">
            <a:solidFill>
              <a:srgbClr val="F58B9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V="1">
            <a:off x="3352800" y="2209800"/>
            <a:ext cx="604838" cy="15240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 type="oval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repeatDur="0" restart="neve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8" repeatDur="0" restart="neve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17" grpId="0" animBg="1"/>
      <p:bldP spid="18" grpId="0" animBg="1"/>
      <p:bldP spid="19" grpId="0" animBg="1"/>
      <p:bldP spid="20" grpId="0" animBg="1"/>
      <p:bldP spid="21" grpId="0"/>
      <p:bldP spid="22" grpId="0" animBg="1"/>
      <p:bldP spid="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81000" y="76200"/>
            <a:ext cx="8712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latin typeface="Calibri" pitchFamily="34" charset="0"/>
              </a:rPr>
              <a:t>Force between current-carrying wires</a:t>
            </a:r>
          </a:p>
        </p:txBody>
      </p:sp>
      <p:sp>
        <p:nvSpPr>
          <p:cNvPr id="18435" name="Oval 3"/>
          <p:cNvSpPr>
            <a:spLocks noChangeArrowheads="1"/>
          </p:cNvSpPr>
          <p:nvPr/>
        </p:nvSpPr>
        <p:spPr bwMode="auto">
          <a:xfrm>
            <a:off x="1727200" y="1511300"/>
            <a:ext cx="381000" cy="3429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779588" y="1450975"/>
            <a:ext cx="34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accent1"/>
                </a:solidFill>
                <a:latin typeface="Calibri" pitchFamily="34" charset="0"/>
              </a:rPr>
              <a:t>•</a:t>
            </a:r>
            <a:endParaRPr lang="en-US" altLang="en-US" sz="2400">
              <a:latin typeface="Calibri" pitchFamily="34" charset="0"/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952500" y="1054100"/>
            <a:ext cx="16637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Calibri" pitchFamily="34" charset="0"/>
              </a:rPr>
              <a:t>I</a:t>
            </a:r>
            <a:r>
              <a:rPr lang="en-US" altLang="en-US" sz="2400">
                <a:latin typeface="Calibri" pitchFamily="34" charset="0"/>
              </a:rPr>
              <a:t> towards us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905000" y="1016000"/>
            <a:ext cx="1981200" cy="685800"/>
            <a:chOff x="1224" y="936"/>
            <a:chExt cx="1248" cy="432"/>
          </a:xfrm>
        </p:grpSpPr>
        <p:sp>
          <p:nvSpPr>
            <p:cNvPr id="18466" name="Line 7"/>
            <p:cNvSpPr>
              <a:spLocks noChangeShapeType="1"/>
            </p:cNvSpPr>
            <p:nvPr/>
          </p:nvSpPr>
          <p:spPr bwMode="auto">
            <a:xfrm>
              <a:off x="1224" y="1360"/>
              <a:ext cx="936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7" name="Line 8"/>
            <p:cNvSpPr>
              <a:spLocks noChangeShapeType="1"/>
            </p:cNvSpPr>
            <p:nvPr/>
          </p:nvSpPr>
          <p:spPr bwMode="auto">
            <a:xfrm flipV="1">
              <a:off x="2168" y="936"/>
              <a:ext cx="0" cy="432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8" name="Text Box 9"/>
            <p:cNvSpPr txBox="1">
              <a:spLocks noChangeArrowheads="1"/>
            </p:cNvSpPr>
            <p:nvPr/>
          </p:nvSpPr>
          <p:spPr bwMode="auto">
            <a:xfrm>
              <a:off x="2144" y="984"/>
              <a:ext cx="3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3300"/>
                  </a:solidFill>
                  <a:latin typeface="Calibri" pitchFamily="34" charset="0"/>
                </a:rPr>
                <a:t>B</a:t>
              </a:r>
              <a:endParaRPr lang="en-US" altLang="en-US" sz="2400">
                <a:latin typeface="Calibri" pitchFamily="34" charset="0"/>
              </a:endParaRP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3429000" y="1498600"/>
            <a:ext cx="3467100" cy="635000"/>
            <a:chOff x="2184" y="1240"/>
            <a:chExt cx="2184" cy="400"/>
          </a:xfrm>
        </p:grpSpPr>
        <p:grpSp>
          <p:nvGrpSpPr>
            <p:cNvPr id="18462" name="Group 11"/>
            <p:cNvGrpSpPr>
              <a:grpSpLocks/>
            </p:cNvGrpSpPr>
            <p:nvPr/>
          </p:nvGrpSpPr>
          <p:grpSpPr bwMode="auto">
            <a:xfrm>
              <a:off x="2184" y="1240"/>
              <a:ext cx="280" cy="288"/>
              <a:chOff x="2072" y="1440"/>
              <a:chExt cx="280" cy="288"/>
            </a:xfrm>
          </p:grpSpPr>
          <p:sp>
            <p:nvSpPr>
              <p:cNvPr id="18464" name="Oval 12"/>
              <p:cNvSpPr>
                <a:spLocks noChangeArrowheads="1"/>
              </p:cNvSpPr>
              <p:nvPr/>
            </p:nvSpPr>
            <p:spPr bwMode="auto">
              <a:xfrm>
                <a:off x="2072" y="1496"/>
                <a:ext cx="176" cy="176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8465" name="Text Box 13"/>
              <p:cNvSpPr txBox="1">
                <a:spLocks noChangeArrowheads="1"/>
              </p:cNvSpPr>
              <p:nvPr/>
            </p:nvSpPr>
            <p:spPr bwMode="auto">
              <a:xfrm>
                <a:off x="2072" y="1440"/>
                <a:ext cx="2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>
                    <a:solidFill>
                      <a:schemeClr val="accent1"/>
                    </a:solidFill>
                    <a:latin typeface="Calibri" pitchFamily="34" charset="0"/>
                  </a:rPr>
                  <a:t>•</a:t>
                </a:r>
                <a:endParaRPr lang="en-US" altLang="en-US" sz="2400">
                  <a:latin typeface="Calibri" pitchFamily="34" charset="0"/>
                </a:endParaRPr>
              </a:p>
            </p:txBody>
          </p:sp>
        </p:grpSp>
        <p:sp>
          <p:nvSpPr>
            <p:cNvPr id="18463" name="Text Box 14"/>
            <p:cNvSpPr txBox="1">
              <a:spLocks noChangeArrowheads="1"/>
            </p:cNvSpPr>
            <p:nvPr/>
          </p:nvSpPr>
          <p:spPr bwMode="auto">
            <a:xfrm>
              <a:off x="2304" y="1352"/>
              <a:ext cx="20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Calibri" pitchFamily="34" charset="0"/>
                </a:rPr>
                <a:t>Another </a:t>
              </a:r>
              <a:r>
                <a:rPr lang="en-US" altLang="en-US" sz="2400">
                  <a:solidFill>
                    <a:schemeClr val="accent1"/>
                  </a:solidFill>
                  <a:latin typeface="Calibri" pitchFamily="34" charset="0"/>
                </a:rPr>
                <a:t>I</a:t>
              </a:r>
              <a:r>
                <a:rPr lang="en-US" altLang="en-US" sz="2400">
                  <a:latin typeface="Calibri" pitchFamily="34" charset="0"/>
                </a:rPr>
                <a:t> towards us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3035300" y="1739900"/>
            <a:ext cx="381000" cy="508000"/>
            <a:chOff x="1936" y="1392"/>
            <a:chExt cx="240" cy="320"/>
          </a:xfrm>
        </p:grpSpPr>
        <p:sp>
          <p:nvSpPr>
            <p:cNvPr id="18460" name="AutoShape 16"/>
            <p:cNvSpPr>
              <a:spLocks noChangeArrowheads="1"/>
            </p:cNvSpPr>
            <p:nvPr/>
          </p:nvSpPr>
          <p:spPr bwMode="auto">
            <a:xfrm>
              <a:off x="1936" y="1392"/>
              <a:ext cx="240" cy="64"/>
            </a:xfrm>
            <a:prstGeom prst="leftArrow">
              <a:avLst>
                <a:gd name="adj1" fmla="val 50000"/>
                <a:gd name="adj2" fmla="val 93750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8461" name="Text Box 17"/>
            <p:cNvSpPr txBox="1">
              <a:spLocks noChangeArrowheads="1"/>
            </p:cNvSpPr>
            <p:nvPr/>
          </p:nvSpPr>
          <p:spPr bwMode="auto">
            <a:xfrm>
              <a:off x="1944" y="1424"/>
              <a:ext cx="2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Calibri" pitchFamily="34" charset="0"/>
                </a:rPr>
                <a:t>F</a:t>
              </a:r>
            </a:p>
          </p:txBody>
        </p:sp>
      </p:grpSp>
      <p:sp>
        <p:nvSpPr>
          <p:cNvPr id="178194" name="Text Box 18"/>
          <p:cNvSpPr txBox="1">
            <a:spLocks noChangeArrowheads="1"/>
          </p:cNvSpPr>
          <p:nvPr/>
        </p:nvSpPr>
        <p:spPr bwMode="auto">
          <a:xfrm>
            <a:off x="914400" y="2667000"/>
            <a:ext cx="7353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tx2"/>
                </a:solidFill>
                <a:latin typeface="Calibri" pitchFamily="34" charset="0"/>
              </a:rPr>
              <a:t>Conclusion:  </a:t>
            </a:r>
            <a:r>
              <a:rPr lang="en-US" altLang="en-US" sz="2400" u="sng">
                <a:solidFill>
                  <a:schemeClr val="tx2"/>
                </a:solidFill>
                <a:latin typeface="Calibri" pitchFamily="34" charset="0"/>
              </a:rPr>
              <a:t>Currents in same direction attract!</a:t>
            </a:r>
          </a:p>
        </p:txBody>
      </p:sp>
      <p:sp>
        <p:nvSpPr>
          <p:cNvPr id="178195" name="Oval 19"/>
          <p:cNvSpPr>
            <a:spLocks noChangeArrowheads="1"/>
          </p:cNvSpPr>
          <p:nvPr/>
        </p:nvSpPr>
        <p:spPr bwMode="auto">
          <a:xfrm>
            <a:off x="1866900" y="4241800"/>
            <a:ext cx="381000" cy="3429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1181100" y="3632200"/>
            <a:ext cx="1663700" cy="1012825"/>
            <a:chOff x="760" y="2488"/>
            <a:chExt cx="1048" cy="638"/>
          </a:xfrm>
        </p:grpSpPr>
        <p:sp>
          <p:nvSpPr>
            <p:cNvPr id="18458" name="Text Box 21"/>
            <p:cNvSpPr txBox="1">
              <a:spLocks noChangeArrowheads="1"/>
            </p:cNvSpPr>
            <p:nvPr/>
          </p:nvSpPr>
          <p:spPr bwMode="auto">
            <a:xfrm>
              <a:off x="1218" y="2838"/>
              <a:ext cx="2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chemeClr val="accent1"/>
                  </a:solidFill>
                  <a:latin typeface="Calibri" pitchFamily="34" charset="0"/>
                </a:rPr>
                <a:t>•</a:t>
              </a:r>
              <a:endParaRPr lang="en-US" altLang="en-US" sz="2400">
                <a:latin typeface="Calibri" pitchFamily="34" charset="0"/>
              </a:endParaRPr>
            </a:p>
          </p:txBody>
        </p:sp>
        <p:sp>
          <p:nvSpPr>
            <p:cNvPr id="18459" name="Text Box 22"/>
            <p:cNvSpPr txBox="1">
              <a:spLocks noChangeArrowheads="1"/>
            </p:cNvSpPr>
            <p:nvPr/>
          </p:nvSpPr>
          <p:spPr bwMode="auto">
            <a:xfrm>
              <a:off x="760" y="2488"/>
              <a:ext cx="1048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chemeClr val="accent2"/>
                  </a:solidFill>
                  <a:latin typeface="Calibri" pitchFamily="34" charset="0"/>
                </a:rPr>
                <a:t>I</a:t>
              </a:r>
              <a:r>
                <a:rPr lang="en-US" altLang="en-US" sz="2400">
                  <a:latin typeface="Calibri" pitchFamily="34" charset="0"/>
                </a:rPr>
                <a:t> towards us</a:t>
              </a:r>
            </a:p>
          </p:txBody>
        </p:sp>
      </p:grpSp>
      <p:grpSp>
        <p:nvGrpSpPr>
          <p:cNvPr id="7" name="Group 23"/>
          <p:cNvGrpSpPr>
            <a:grpSpLocks/>
          </p:cNvGrpSpPr>
          <p:nvPr/>
        </p:nvGrpSpPr>
        <p:grpSpPr bwMode="auto">
          <a:xfrm>
            <a:off x="2108200" y="3759200"/>
            <a:ext cx="1981200" cy="685800"/>
            <a:chOff x="1224" y="936"/>
            <a:chExt cx="1248" cy="432"/>
          </a:xfrm>
        </p:grpSpPr>
        <p:sp>
          <p:nvSpPr>
            <p:cNvPr id="18455" name="Line 24"/>
            <p:cNvSpPr>
              <a:spLocks noChangeShapeType="1"/>
            </p:cNvSpPr>
            <p:nvPr/>
          </p:nvSpPr>
          <p:spPr bwMode="auto">
            <a:xfrm>
              <a:off x="1224" y="1360"/>
              <a:ext cx="936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6" name="Line 25"/>
            <p:cNvSpPr>
              <a:spLocks noChangeShapeType="1"/>
            </p:cNvSpPr>
            <p:nvPr/>
          </p:nvSpPr>
          <p:spPr bwMode="auto">
            <a:xfrm flipV="1">
              <a:off x="2168" y="936"/>
              <a:ext cx="0" cy="432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7" name="Text Box 26"/>
            <p:cNvSpPr txBox="1">
              <a:spLocks noChangeArrowheads="1"/>
            </p:cNvSpPr>
            <p:nvPr/>
          </p:nvSpPr>
          <p:spPr bwMode="auto">
            <a:xfrm>
              <a:off x="2144" y="984"/>
              <a:ext cx="3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3300"/>
                  </a:solidFill>
                  <a:latin typeface="Calibri" pitchFamily="34" charset="0"/>
                </a:rPr>
                <a:t>B</a:t>
              </a:r>
              <a:endParaRPr lang="en-US" altLang="en-US" sz="2400">
                <a:latin typeface="Calibri" pitchFamily="34" charset="0"/>
              </a:endParaRPr>
            </a:p>
          </p:txBody>
        </p:sp>
      </p:grpSp>
      <p:grpSp>
        <p:nvGrpSpPr>
          <p:cNvPr id="8" name="Group 27"/>
          <p:cNvGrpSpPr>
            <a:grpSpLocks/>
          </p:cNvGrpSpPr>
          <p:nvPr/>
        </p:nvGrpSpPr>
        <p:grpSpPr bwMode="auto">
          <a:xfrm>
            <a:off x="3470275" y="4178300"/>
            <a:ext cx="3819525" cy="822325"/>
            <a:chOff x="2174" y="2944"/>
            <a:chExt cx="2406" cy="518"/>
          </a:xfrm>
        </p:grpSpPr>
        <p:grpSp>
          <p:nvGrpSpPr>
            <p:cNvPr id="18451" name="Group 28"/>
            <p:cNvGrpSpPr>
              <a:grpSpLocks/>
            </p:cNvGrpSpPr>
            <p:nvPr/>
          </p:nvGrpSpPr>
          <p:grpSpPr bwMode="auto">
            <a:xfrm>
              <a:off x="2264" y="2944"/>
              <a:ext cx="328" cy="288"/>
              <a:chOff x="2648" y="2944"/>
              <a:chExt cx="328" cy="288"/>
            </a:xfrm>
          </p:grpSpPr>
          <p:sp>
            <p:nvSpPr>
              <p:cNvPr id="18453" name="Oval 29"/>
              <p:cNvSpPr>
                <a:spLocks noChangeArrowheads="1"/>
              </p:cNvSpPr>
              <p:nvPr/>
            </p:nvSpPr>
            <p:spPr bwMode="auto">
              <a:xfrm>
                <a:off x="2648" y="3008"/>
                <a:ext cx="208" cy="224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8454" name="Text Box 30"/>
              <p:cNvSpPr txBox="1">
                <a:spLocks noChangeArrowheads="1"/>
              </p:cNvSpPr>
              <p:nvPr/>
            </p:nvSpPr>
            <p:spPr bwMode="auto">
              <a:xfrm>
                <a:off x="2648" y="2944"/>
                <a:ext cx="32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solidFill>
                      <a:schemeClr val="accent1"/>
                    </a:solidFill>
                    <a:latin typeface="Calibri" pitchFamily="34" charset="0"/>
                    <a:sym typeface="Symbol" pitchFamily="18" charset="2"/>
                  </a:rPr>
                  <a:t></a:t>
                </a:r>
                <a:endParaRPr lang="en-US" altLang="en-US" sz="2400" b="1">
                  <a:latin typeface="Calibri" pitchFamily="34" charset="0"/>
                </a:endParaRPr>
              </a:p>
            </p:txBody>
          </p:sp>
        </p:grpSp>
        <p:sp>
          <p:nvSpPr>
            <p:cNvPr id="18452" name="Text Box 31"/>
            <p:cNvSpPr txBox="1">
              <a:spLocks noChangeArrowheads="1"/>
            </p:cNvSpPr>
            <p:nvPr/>
          </p:nvSpPr>
          <p:spPr bwMode="auto">
            <a:xfrm>
              <a:off x="2174" y="3174"/>
              <a:ext cx="24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Calibri" pitchFamily="34" charset="0"/>
                </a:rPr>
                <a:t>Another </a:t>
              </a:r>
              <a:r>
                <a:rPr lang="en-US" altLang="en-US" sz="2400">
                  <a:solidFill>
                    <a:schemeClr val="accent1"/>
                  </a:solidFill>
                  <a:latin typeface="Calibri" pitchFamily="34" charset="0"/>
                </a:rPr>
                <a:t>I</a:t>
              </a:r>
              <a:r>
                <a:rPr lang="en-US" altLang="en-US" sz="2400">
                  <a:latin typeface="Calibri" pitchFamily="34" charset="0"/>
                </a:rPr>
                <a:t> away from us</a:t>
              </a:r>
            </a:p>
          </p:txBody>
        </p:sp>
      </p:grpSp>
      <p:grpSp>
        <p:nvGrpSpPr>
          <p:cNvPr id="10" name="Group 32"/>
          <p:cNvGrpSpPr>
            <a:grpSpLocks/>
          </p:cNvGrpSpPr>
          <p:nvPr/>
        </p:nvGrpSpPr>
        <p:grpSpPr bwMode="auto">
          <a:xfrm>
            <a:off x="3937000" y="4102100"/>
            <a:ext cx="508000" cy="469900"/>
            <a:chOff x="2472" y="2824"/>
            <a:chExt cx="320" cy="296"/>
          </a:xfrm>
        </p:grpSpPr>
        <p:sp>
          <p:nvSpPr>
            <p:cNvPr id="18449" name="AutoShape 33"/>
            <p:cNvSpPr>
              <a:spLocks noChangeArrowheads="1"/>
            </p:cNvSpPr>
            <p:nvPr/>
          </p:nvSpPr>
          <p:spPr bwMode="auto">
            <a:xfrm flipH="1">
              <a:off x="2472" y="3056"/>
              <a:ext cx="240" cy="64"/>
            </a:xfrm>
            <a:prstGeom prst="leftArrow">
              <a:avLst>
                <a:gd name="adj1" fmla="val 50000"/>
                <a:gd name="adj2" fmla="val 93750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8450" name="Text Box 34"/>
            <p:cNvSpPr txBox="1">
              <a:spLocks noChangeArrowheads="1"/>
            </p:cNvSpPr>
            <p:nvPr/>
          </p:nvSpPr>
          <p:spPr bwMode="auto">
            <a:xfrm>
              <a:off x="2568" y="2824"/>
              <a:ext cx="2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Calibri" pitchFamily="34" charset="0"/>
                </a:rPr>
                <a:t>F</a:t>
              </a:r>
            </a:p>
          </p:txBody>
        </p:sp>
      </p:grpSp>
      <p:sp>
        <p:nvSpPr>
          <p:cNvPr id="178211" name="Text Box 35"/>
          <p:cNvSpPr txBox="1">
            <a:spLocks noChangeArrowheads="1"/>
          </p:cNvSpPr>
          <p:nvPr/>
        </p:nvSpPr>
        <p:spPr bwMode="auto">
          <a:xfrm>
            <a:off x="990600" y="5181600"/>
            <a:ext cx="751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tx2"/>
                </a:solidFill>
                <a:latin typeface="Calibri" pitchFamily="34" charset="0"/>
              </a:rPr>
              <a:t>Conclusion: </a:t>
            </a:r>
            <a:r>
              <a:rPr lang="en-US" altLang="en-US" sz="2400" u="sng">
                <a:solidFill>
                  <a:schemeClr val="tx2"/>
                </a:solidFill>
                <a:latin typeface="Calibri" pitchFamily="34" charset="0"/>
              </a:rPr>
              <a:t>Currents in opposite direction repel!</a:t>
            </a:r>
          </a:p>
        </p:txBody>
      </p:sp>
      <p:sp>
        <p:nvSpPr>
          <p:cNvPr id="178212" name="Text Box 36"/>
          <p:cNvSpPr txBox="1">
            <a:spLocks noChangeArrowheads="1"/>
          </p:cNvSpPr>
          <p:nvPr/>
        </p:nvSpPr>
        <p:spPr bwMode="auto">
          <a:xfrm>
            <a:off x="406400" y="6019800"/>
            <a:ext cx="8280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Calibri" pitchFamily="34" charset="0"/>
              </a:rPr>
              <a:t>Note: this is different from the Coulomb force between like or unlike charges.</a:t>
            </a:r>
            <a:endParaRPr lang="en-US" altLang="en-US" sz="2400"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8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8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94" grpId="0" autoUpdateAnimBg="0"/>
      <p:bldP spid="178195" grpId="0" animBg="1"/>
      <p:bldP spid="178211" grpId="0" autoUpdateAnimBg="0"/>
      <p:bldP spid="178212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/>
                </a:solidFill>
              </a:rPr>
              <a:t>Comparison:</a:t>
            </a:r>
            <a:br>
              <a:rPr lang="en-US">
                <a:solidFill>
                  <a:schemeClr val="tx2"/>
                </a:solidFill>
              </a:rPr>
            </a:br>
            <a:r>
              <a:rPr lang="en-US" i="1">
                <a:solidFill>
                  <a:schemeClr val="tx2"/>
                </a:solidFill>
              </a:rPr>
              <a:t>Electric</a:t>
            </a:r>
            <a:r>
              <a:rPr lang="en-US">
                <a:solidFill>
                  <a:schemeClr val="tx2"/>
                </a:solidFill>
              </a:rPr>
              <a:t> Field vs. </a:t>
            </a:r>
            <a:r>
              <a:rPr lang="en-US" i="1">
                <a:solidFill>
                  <a:schemeClr val="tx2"/>
                </a:solidFill>
              </a:rPr>
              <a:t>Magnetic</a:t>
            </a:r>
            <a:r>
              <a:rPr lang="en-US">
                <a:solidFill>
                  <a:schemeClr val="tx2"/>
                </a:solidFill>
              </a:rPr>
              <a:t> Field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685800" y="1828800"/>
            <a:ext cx="81534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Calibri" pitchFamily="34" charset="0"/>
              </a:rPr>
              <a:t>			  </a:t>
            </a:r>
            <a:r>
              <a:rPr lang="en-US" sz="3200">
                <a:latin typeface="Calibri" pitchFamily="34" charset="0"/>
              </a:rPr>
              <a:t>Electric		Magnetic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Calibri" pitchFamily="34" charset="0"/>
              </a:rPr>
              <a:t>Source</a:t>
            </a:r>
            <a:r>
              <a:rPr lang="en-US" sz="2800">
                <a:solidFill>
                  <a:schemeClr val="tx2"/>
                </a:solidFill>
                <a:latin typeface="Calibri" pitchFamily="34" charset="0"/>
              </a:rPr>
              <a:t>	  Charges		Moving Charges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Calibri" pitchFamily="34" charset="0"/>
              </a:rPr>
              <a:t>Acts on</a:t>
            </a:r>
            <a:r>
              <a:rPr lang="en-US" sz="2800">
                <a:solidFill>
                  <a:schemeClr val="tx2"/>
                </a:solidFill>
                <a:latin typeface="Calibri" pitchFamily="34" charset="0"/>
              </a:rPr>
              <a:t>	  Charges 		Moving Charges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Calibri" pitchFamily="34" charset="0"/>
              </a:rPr>
              <a:t>Force 		 </a:t>
            </a:r>
            <a:r>
              <a:rPr lang="en-US" sz="2800">
                <a:solidFill>
                  <a:schemeClr val="tx2"/>
                </a:solidFill>
                <a:latin typeface="Calibri" pitchFamily="34" charset="0"/>
              </a:rPr>
              <a:t> F = Eq 		F = q v B sin(</a:t>
            </a:r>
            <a:r>
              <a:rPr lang="en-US" sz="2800">
                <a:solidFill>
                  <a:schemeClr val="tx2"/>
                </a:solidFill>
                <a:latin typeface="Symbol" pitchFamily="18" charset="2"/>
              </a:rPr>
              <a:t>q</a:t>
            </a:r>
            <a:r>
              <a:rPr lang="en-US" sz="2800">
                <a:solidFill>
                  <a:schemeClr val="tx2"/>
                </a:solidFill>
                <a:latin typeface="Calibri" pitchFamily="34" charset="0"/>
              </a:rPr>
              <a:t>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Calibri" pitchFamily="34" charset="0"/>
              </a:rPr>
              <a:t>Direction</a:t>
            </a:r>
            <a:r>
              <a:rPr lang="en-US" sz="2800">
                <a:solidFill>
                  <a:schemeClr val="tx2"/>
                </a:solidFill>
                <a:latin typeface="Calibri" pitchFamily="34" charset="0"/>
              </a:rPr>
              <a:t>        Parallel E		Perpendicular to v,B		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609600" y="1828800"/>
            <a:ext cx="7848600" cy="457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>
            <a:off x="2667000" y="1828800"/>
            <a:ext cx="0" cy="457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>
            <a:off x="5181600" y="1828800"/>
            <a:ext cx="0" cy="457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609600" y="2362200"/>
            <a:ext cx="784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>
            <a:off x="609600" y="2819400"/>
            <a:ext cx="784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>
            <a:off x="609600" y="3276600"/>
            <a:ext cx="784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>
            <a:off x="609600" y="3810000"/>
            <a:ext cx="784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>
            <a:off x="609600" y="4267200"/>
            <a:ext cx="784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396" name="Rectangle 12"/>
          <p:cNvSpPr>
            <a:spLocks noChangeArrowheads="1"/>
          </p:cNvSpPr>
          <p:nvPr/>
        </p:nvSpPr>
        <p:spPr bwMode="auto">
          <a:xfrm>
            <a:off x="609600" y="4495800"/>
            <a:ext cx="8153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Calibri" pitchFamily="34" charset="0"/>
              </a:rPr>
              <a:t> Field Lines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>
              <a:latin typeface="Calibri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>
              <a:latin typeface="Calibri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2"/>
                </a:solidFill>
                <a:latin typeface="Calibri" pitchFamily="34" charset="0"/>
              </a:rPr>
              <a:t>		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3048000" y="4378325"/>
            <a:ext cx="1392238" cy="1395413"/>
            <a:chOff x="1746" y="2758"/>
            <a:chExt cx="877" cy="879"/>
          </a:xfrm>
        </p:grpSpPr>
        <p:sp>
          <p:nvSpPr>
            <p:cNvPr id="19481" name="Oval 14"/>
            <p:cNvSpPr>
              <a:spLocks noChangeArrowheads="1"/>
            </p:cNvSpPr>
            <p:nvPr/>
          </p:nvSpPr>
          <p:spPr bwMode="auto">
            <a:xfrm>
              <a:off x="2112" y="3120"/>
              <a:ext cx="144" cy="14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grpSp>
          <p:nvGrpSpPr>
            <p:cNvPr id="19482" name="Group 15"/>
            <p:cNvGrpSpPr>
              <a:grpSpLocks/>
            </p:cNvGrpSpPr>
            <p:nvPr/>
          </p:nvGrpSpPr>
          <p:grpSpPr bwMode="auto">
            <a:xfrm>
              <a:off x="1746" y="3196"/>
              <a:ext cx="877" cy="2"/>
              <a:chOff x="1746" y="3196"/>
              <a:chExt cx="877" cy="2"/>
            </a:xfrm>
          </p:grpSpPr>
          <p:sp>
            <p:nvSpPr>
              <p:cNvPr id="19492" name="Line 16"/>
              <p:cNvSpPr>
                <a:spLocks noChangeShapeType="1"/>
              </p:cNvSpPr>
              <p:nvPr/>
            </p:nvSpPr>
            <p:spPr bwMode="auto">
              <a:xfrm>
                <a:off x="2257" y="3198"/>
                <a:ext cx="36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3" name="Line 17"/>
              <p:cNvSpPr>
                <a:spLocks noChangeShapeType="1"/>
              </p:cNvSpPr>
              <p:nvPr/>
            </p:nvSpPr>
            <p:spPr bwMode="auto">
              <a:xfrm flipH="1">
                <a:off x="1746" y="3196"/>
                <a:ext cx="36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83" name="Group 18"/>
            <p:cNvGrpSpPr>
              <a:grpSpLocks/>
            </p:cNvGrpSpPr>
            <p:nvPr/>
          </p:nvGrpSpPr>
          <p:grpSpPr bwMode="auto">
            <a:xfrm rot="5400000">
              <a:off x="1751" y="3198"/>
              <a:ext cx="877" cy="2"/>
              <a:chOff x="1746" y="3196"/>
              <a:chExt cx="877" cy="2"/>
            </a:xfrm>
          </p:grpSpPr>
          <p:sp>
            <p:nvSpPr>
              <p:cNvPr id="19490" name="Line 19"/>
              <p:cNvSpPr>
                <a:spLocks noChangeShapeType="1"/>
              </p:cNvSpPr>
              <p:nvPr/>
            </p:nvSpPr>
            <p:spPr bwMode="auto">
              <a:xfrm>
                <a:off x="2257" y="3198"/>
                <a:ext cx="36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1" name="Line 20"/>
              <p:cNvSpPr>
                <a:spLocks noChangeShapeType="1"/>
              </p:cNvSpPr>
              <p:nvPr/>
            </p:nvSpPr>
            <p:spPr bwMode="auto">
              <a:xfrm flipH="1">
                <a:off x="1746" y="3196"/>
                <a:ext cx="36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84" name="Group 21"/>
            <p:cNvGrpSpPr>
              <a:grpSpLocks/>
            </p:cNvGrpSpPr>
            <p:nvPr/>
          </p:nvGrpSpPr>
          <p:grpSpPr bwMode="auto">
            <a:xfrm rot="2700000">
              <a:off x="1736" y="3196"/>
              <a:ext cx="877" cy="2"/>
              <a:chOff x="1746" y="3196"/>
              <a:chExt cx="877" cy="2"/>
            </a:xfrm>
          </p:grpSpPr>
          <p:sp>
            <p:nvSpPr>
              <p:cNvPr id="19488" name="Line 22"/>
              <p:cNvSpPr>
                <a:spLocks noChangeShapeType="1"/>
              </p:cNvSpPr>
              <p:nvPr/>
            </p:nvSpPr>
            <p:spPr bwMode="auto">
              <a:xfrm>
                <a:off x="2257" y="3198"/>
                <a:ext cx="36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9" name="Line 23"/>
              <p:cNvSpPr>
                <a:spLocks noChangeShapeType="1"/>
              </p:cNvSpPr>
              <p:nvPr/>
            </p:nvSpPr>
            <p:spPr bwMode="auto">
              <a:xfrm flipH="1">
                <a:off x="1746" y="3196"/>
                <a:ext cx="36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85" name="Group 24"/>
            <p:cNvGrpSpPr>
              <a:grpSpLocks/>
            </p:cNvGrpSpPr>
            <p:nvPr/>
          </p:nvGrpSpPr>
          <p:grpSpPr bwMode="auto">
            <a:xfrm rot="8100000">
              <a:off x="1746" y="3188"/>
              <a:ext cx="877" cy="2"/>
              <a:chOff x="1746" y="3196"/>
              <a:chExt cx="877" cy="2"/>
            </a:xfrm>
          </p:grpSpPr>
          <p:sp>
            <p:nvSpPr>
              <p:cNvPr id="19486" name="Line 25"/>
              <p:cNvSpPr>
                <a:spLocks noChangeShapeType="1"/>
              </p:cNvSpPr>
              <p:nvPr/>
            </p:nvSpPr>
            <p:spPr bwMode="auto">
              <a:xfrm>
                <a:off x="2257" y="3198"/>
                <a:ext cx="36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7" name="Line 26"/>
              <p:cNvSpPr>
                <a:spLocks noChangeShapeType="1"/>
              </p:cNvSpPr>
              <p:nvPr/>
            </p:nvSpPr>
            <p:spPr bwMode="auto">
              <a:xfrm flipH="1">
                <a:off x="1746" y="3196"/>
                <a:ext cx="36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" name="Group 38"/>
          <p:cNvGrpSpPr>
            <a:grpSpLocks/>
          </p:cNvGrpSpPr>
          <p:nvPr/>
        </p:nvGrpSpPr>
        <p:grpSpPr bwMode="auto">
          <a:xfrm>
            <a:off x="6248400" y="4724400"/>
            <a:ext cx="685800" cy="685800"/>
            <a:chOff x="3552" y="2926"/>
            <a:chExt cx="432" cy="432"/>
          </a:xfrm>
        </p:grpSpPr>
        <p:grpSp>
          <p:nvGrpSpPr>
            <p:cNvPr id="19473" name="Group 27"/>
            <p:cNvGrpSpPr>
              <a:grpSpLocks/>
            </p:cNvGrpSpPr>
            <p:nvPr/>
          </p:nvGrpSpPr>
          <p:grpSpPr bwMode="auto">
            <a:xfrm>
              <a:off x="3696" y="3072"/>
              <a:ext cx="144" cy="144"/>
              <a:chOff x="3936" y="3120"/>
              <a:chExt cx="144" cy="144"/>
            </a:xfrm>
          </p:grpSpPr>
          <p:sp>
            <p:nvSpPr>
              <p:cNvPr id="19479" name="Oval 28"/>
              <p:cNvSpPr>
                <a:spLocks noChangeArrowheads="1"/>
              </p:cNvSpPr>
              <p:nvPr/>
            </p:nvSpPr>
            <p:spPr bwMode="auto">
              <a:xfrm>
                <a:off x="3936" y="3120"/>
                <a:ext cx="144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9480" name="Oval 29"/>
              <p:cNvSpPr>
                <a:spLocks noChangeArrowheads="1"/>
              </p:cNvSpPr>
              <p:nvPr/>
            </p:nvSpPr>
            <p:spPr bwMode="auto">
              <a:xfrm>
                <a:off x="3984" y="316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</p:grpSp>
        <p:sp>
          <p:nvSpPr>
            <p:cNvPr id="19474" name="Oval 30"/>
            <p:cNvSpPr>
              <a:spLocks noChangeArrowheads="1"/>
            </p:cNvSpPr>
            <p:nvPr/>
          </p:nvSpPr>
          <p:spPr bwMode="auto">
            <a:xfrm>
              <a:off x="3552" y="2926"/>
              <a:ext cx="432" cy="432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475" name="Line 31"/>
            <p:cNvSpPr>
              <a:spLocks noChangeShapeType="1"/>
            </p:cNvSpPr>
            <p:nvPr/>
          </p:nvSpPr>
          <p:spPr bwMode="auto">
            <a:xfrm flipV="1">
              <a:off x="3978" y="3077"/>
              <a:ext cx="0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6" name="Line 32"/>
            <p:cNvSpPr>
              <a:spLocks noChangeShapeType="1"/>
            </p:cNvSpPr>
            <p:nvPr/>
          </p:nvSpPr>
          <p:spPr bwMode="auto">
            <a:xfrm rot="16200000" flipV="1">
              <a:off x="3731" y="2903"/>
              <a:ext cx="0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7" name="Line 33"/>
            <p:cNvSpPr>
              <a:spLocks noChangeShapeType="1"/>
            </p:cNvSpPr>
            <p:nvPr/>
          </p:nvSpPr>
          <p:spPr bwMode="auto">
            <a:xfrm>
              <a:off x="3552" y="3120"/>
              <a:ext cx="0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8" name="Line 34"/>
            <p:cNvSpPr>
              <a:spLocks noChangeShapeType="1"/>
            </p:cNvSpPr>
            <p:nvPr/>
          </p:nvSpPr>
          <p:spPr bwMode="auto">
            <a:xfrm rot="5400000" flipV="1">
              <a:off x="3780" y="3320"/>
              <a:ext cx="0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71" name="Line 35"/>
          <p:cNvSpPr>
            <a:spLocks noChangeShapeType="1"/>
          </p:cNvSpPr>
          <p:nvPr/>
        </p:nvSpPr>
        <p:spPr bwMode="auto">
          <a:xfrm>
            <a:off x="635000" y="5835650"/>
            <a:ext cx="784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421" name="Rectangle 37"/>
          <p:cNvSpPr>
            <a:spLocks noChangeArrowheads="1"/>
          </p:cNvSpPr>
          <p:nvPr/>
        </p:nvSpPr>
        <p:spPr bwMode="auto">
          <a:xfrm>
            <a:off x="762000" y="5867400"/>
            <a:ext cx="68961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Calibri" pitchFamily="34" charset="0"/>
              </a:rPr>
              <a:t>Opposites 	 </a:t>
            </a:r>
            <a:r>
              <a:rPr lang="en-US" sz="2800">
                <a:solidFill>
                  <a:schemeClr val="tx2"/>
                </a:solidFill>
                <a:latin typeface="Calibri" pitchFamily="34" charset="0"/>
              </a:rPr>
              <a:t>Charges</a:t>
            </a:r>
            <a:r>
              <a:rPr lang="en-US" sz="2800">
                <a:latin typeface="Calibri" pitchFamily="34" charset="0"/>
              </a:rPr>
              <a:t> </a:t>
            </a:r>
            <a:r>
              <a:rPr lang="en-US" sz="2800">
                <a:solidFill>
                  <a:schemeClr val="tx2"/>
                </a:solidFill>
                <a:latin typeface="Calibri" pitchFamily="34" charset="0"/>
              </a:rPr>
              <a:t>Attract	Currents Repel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44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2000"/>
                                        <p:tgtEl>
                                          <p:spTgt spid="144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Checkpoint</a:t>
            </a:r>
            <a:br>
              <a:rPr lang="en-US" sz="3200" dirty="0" smtClean="0"/>
            </a:br>
            <a:r>
              <a:rPr lang="en-US" sz="3200" dirty="0" smtClean="0"/>
              <a:t>Solenoid</a:t>
            </a:r>
            <a:endParaRPr lang="en-US" sz="32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03" y="2594112"/>
            <a:ext cx="3476625" cy="180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2400" y="1345098"/>
            <a:ext cx="5486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A solenoid is wrapped with wire carrying a current, as shown in the figure. 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4572000"/>
            <a:ext cx="8153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What is the direction of the magnetic field produced by the solenoid? </a:t>
            </a:r>
            <a:endParaRPr lang="en-US" sz="2400" dirty="0" smtClean="0"/>
          </a:p>
          <a:p>
            <a:r>
              <a:rPr lang="en-US" sz="2400" dirty="0" smtClean="0"/>
              <a:t>a.</a:t>
            </a:r>
            <a:r>
              <a:rPr lang="en-US" sz="2400" dirty="0"/>
              <a:t> into the right end of the solenoid and out of the left </a:t>
            </a:r>
            <a:r>
              <a:rPr lang="en-US" sz="2400" dirty="0" smtClean="0"/>
              <a:t>end</a:t>
            </a:r>
          </a:p>
          <a:p>
            <a:r>
              <a:rPr lang="en-US" sz="2400" dirty="0" smtClean="0"/>
              <a:t>b. out </a:t>
            </a:r>
            <a:r>
              <a:rPr lang="en-US" sz="2400" dirty="0"/>
              <a:t>of the right end of the solenoid and into the left end</a:t>
            </a:r>
          </a:p>
        </p:txBody>
      </p:sp>
      <p:sp>
        <p:nvSpPr>
          <p:cNvPr id="3" name="Oval 2"/>
          <p:cNvSpPr/>
          <p:nvPr/>
        </p:nvSpPr>
        <p:spPr>
          <a:xfrm>
            <a:off x="245166" y="5221356"/>
            <a:ext cx="8153400" cy="609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73523"/>
            <a:ext cx="3124200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9360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ChangeArrowheads="1"/>
          </p:cNvSpPr>
          <p:nvPr/>
        </p:nvSpPr>
        <p:spPr bwMode="auto">
          <a:xfrm>
            <a:off x="228600" y="1346200"/>
            <a:ext cx="8686800" cy="3149600"/>
          </a:xfrm>
          <a:prstGeom prst="rect">
            <a:avLst/>
          </a:prstGeom>
          <a:solidFill>
            <a:srgbClr val="F0EAD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62000"/>
          </a:xfrm>
        </p:spPr>
        <p:txBody>
          <a:bodyPr/>
          <a:lstStyle/>
          <a:p>
            <a:pPr eaLnBrk="1" hangingPunct="1"/>
            <a:r>
              <a:rPr lang="en-US" smtClean="0"/>
              <a:t>Magnetic Fields of Currents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5181600"/>
            <a:ext cx="86106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hlinkClick r:id="rId3"/>
              </a:rPr>
              <a:t>http://hyperphysics.phy-astr.gsu.edu/hbase/magnetic/magfie.html#c1</a:t>
            </a:r>
            <a:endParaRPr lang="en-US" sz="2800" smtClean="0"/>
          </a:p>
        </p:txBody>
      </p:sp>
      <p:pic>
        <p:nvPicPr>
          <p:cNvPr id="20485" name="Picture 4" descr="magnetsourc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8534400" cy="296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V="1">
            <a:off x="5715000" y="1752600"/>
            <a:ext cx="19812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tx2"/>
                </a:solidFill>
              </a:rPr>
              <a:t>Force of B-field on Current</a:t>
            </a:r>
          </a:p>
        </p:txBody>
      </p:sp>
      <p:sp>
        <p:nvSpPr>
          <p:cNvPr id="4100" name="Oval 4"/>
          <p:cNvSpPr>
            <a:spLocks noChangeArrowheads="1"/>
          </p:cNvSpPr>
          <p:nvPr/>
        </p:nvSpPr>
        <p:spPr bwMode="auto">
          <a:xfrm>
            <a:off x="6324600" y="2667000"/>
            <a:ext cx="190500" cy="228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 Rounded MT Bold" pitchFamily="34" charset="0"/>
              </a:rPr>
              <a:t>+</a:t>
            </a: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6529388" y="277971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7391400" y="2414588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  <a:latin typeface="Arial Rounded MT Bold" pitchFamily="34" charset="0"/>
              </a:rPr>
              <a:t>v</a:t>
            </a:r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 flipV="1">
            <a:off x="6172200" y="1752600"/>
            <a:ext cx="19812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 flipV="1">
            <a:off x="6553200" y="1752600"/>
            <a:ext cx="19812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V="1">
            <a:off x="6934200" y="1752600"/>
            <a:ext cx="19812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V="1">
            <a:off x="5257800" y="1752600"/>
            <a:ext cx="19812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V="1">
            <a:off x="4800600" y="1752600"/>
            <a:ext cx="19812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Arc 12"/>
          <p:cNvSpPr>
            <a:spLocks noChangeAspect="1"/>
          </p:cNvSpPr>
          <p:nvPr/>
        </p:nvSpPr>
        <p:spPr bwMode="auto">
          <a:xfrm>
            <a:off x="6629400" y="2590800"/>
            <a:ext cx="55563" cy="168275"/>
          </a:xfrm>
          <a:custGeom>
            <a:avLst/>
            <a:gdLst>
              <a:gd name="T0" fmla="*/ 64388 w 23749"/>
              <a:gd name="T1" fmla="*/ 0 h 43200"/>
              <a:gd name="T2" fmla="*/ 0 w 23749"/>
              <a:gd name="T3" fmla="*/ 9920871 h 43200"/>
              <a:gd name="T4" fmla="*/ 64388 w 23749"/>
              <a:gd name="T5" fmla="*/ 4972787 h 43200"/>
              <a:gd name="T6" fmla="*/ 0 60000 65536"/>
              <a:gd name="T7" fmla="*/ 0 60000 65536"/>
              <a:gd name="T8" fmla="*/ 0 60000 65536"/>
              <a:gd name="T9" fmla="*/ 0 w 23749"/>
              <a:gd name="T10" fmla="*/ 0 h 43200"/>
              <a:gd name="T11" fmla="*/ 23749 w 23749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749" h="43200" fill="none" extrusionOk="0">
                <a:moveTo>
                  <a:pt x="2148" y="0"/>
                </a:moveTo>
                <a:cubicBezTo>
                  <a:pt x="14078" y="0"/>
                  <a:pt x="23749" y="9670"/>
                  <a:pt x="23749" y="21600"/>
                </a:cubicBezTo>
                <a:cubicBezTo>
                  <a:pt x="23749" y="33529"/>
                  <a:pt x="14078" y="43200"/>
                  <a:pt x="2149" y="43200"/>
                </a:cubicBezTo>
                <a:cubicBezTo>
                  <a:pt x="1431" y="43200"/>
                  <a:pt x="714" y="43164"/>
                  <a:pt x="0" y="43092"/>
                </a:cubicBezTo>
              </a:path>
              <a:path w="23749" h="43200" stroke="0" extrusionOk="0">
                <a:moveTo>
                  <a:pt x="2148" y="0"/>
                </a:moveTo>
                <a:cubicBezTo>
                  <a:pt x="14078" y="0"/>
                  <a:pt x="23749" y="9670"/>
                  <a:pt x="23749" y="21600"/>
                </a:cubicBezTo>
                <a:cubicBezTo>
                  <a:pt x="23749" y="33529"/>
                  <a:pt x="14078" y="43200"/>
                  <a:pt x="2149" y="43200"/>
                </a:cubicBezTo>
                <a:cubicBezTo>
                  <a:pt x="1431" y="43200"/>
                  <a:pt x="714" y="43164"/>
                  <a:pt x="0" y="43092"/>
                </a:cubicBezTo>
                <a:lnTo>
                  <a:pt x="2149" y="21600"/>
                </a:lnTo>
                <a:lnTo>
                  <a:pt x="2148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6629400" y="24384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Symbol" pitchFamily="18" charset="2"/>
              </a:rPr>
              <a:t>q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8518525" y="6324600"/>
            <a:ext cx="4730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200">
              <a:latin typeface="Arial Rounded MT Bold" pitchFamily="34" charset="0"/>
            </a:endParaRP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8382000" y="6477000"/>
            <a:ext cx="457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200">
              <a:latin typeface="Calibri" pitchFamily="34" charset="0"/>
            </a:endParaRPr>
          </a:p>
        </p:txBody>
      </p:sp>
      <p:sp>
        <p:nvSpPr>
          <p:cNvPr id="206864" name="Rectangle 16"/>
          <p:cNvSpPr>
            <a:spLocks noChangeArrowheads="1"/>
          </p:cNvSpPr>
          <p:nvPr/>
        </p:nvSpPr>
        <p:spPr bwMode="auto">
          <a:xfrm>
            <a:off x="685800" y="1600200"/>
            <a:ext cx="777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>
                <a:latin typeface="Calibri" pitchFamily="34" charset="0"/>
              </a:rPr>
              <a:t>Force on 1 moving charge: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400">
                <a:solidFill>
                  <a:schemeClr val="tx2"/>
                </a:solidFill>
                <a:latin typeface="Calibri" pitchFamily="34" charset="0"/>
              </a:rPr>
              <a:t>F = q v B sin(</a:t>
            </a:r>
            <a:r>
              <a:rPr lang="en-US" sz="2400">
                <a:solidFill>
                  <a:schemeClr val="tx2"/>
                </a:solidFill>
                <a:latin typeface="Symbol" pitchFamily="18" charset="2"/>
              </a:rPr>
              <a:t>q</a:t>
            </a:r>
            <a:r>
              <a:rPr lang="en-US" sz="2400">
                <a:solidFill>
                  <a:schemeClr val="tx2"/>
                </a:solidFill>
                <a:latin typeface="Calibri" pitchFamily="34" charset="0"/>
              </a:rPr>
              <a:t>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400">
                <a:solidFill>
                  <a:schemeClr val="tx2"/>
                </a:solidFill>
                <a:latin typeface="Calibri" pitchFamily="34" charset="0"/>
              </a:rPr>
              <a:t>Out of the page (RHR)</a:t>
            </a:r>
          </a:p>
        </p:txBody>
      </p:sp>
      <p:sp>
        <p:nvSpPr>
          <p:cNvPr id="206865" name="Rectangle 17"/>
          <p:cNvSpPr>
            <a:spLocks noChangeArrowheads="1"/>
          </p:cNvSpPr>
          <p:nvPr/>
        </p:nvSpPr>
        <p:spPr bwMode="auto">
          <a:xfrm>
            <a:off x="762000" y="3962400"/>
            <a:ext cx="7772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>
                <a:latin typeface="Calibri" pitchFamily="34" charset="0"/>
              </a:rPr>
              <a:t>Force on many moving charges: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400">
                <a:solidFill>
                  <a:schemeClr val="tx2"/>
                </a:solidFill>
                <a:latin typeface="Calibri" pitchFamily="34" charset="0"/>
              </a:rPr>
              <a:t>F = (q/t)(vt)B sin(</a:t>
            </a:r>
            <a:r>
              <a:rPr lang="en-US" sz="2400">
                <a:solidFill>
                  <a:schemeClr val="tx2"/>
                </a:solidFill>
                <a:latin typeface="Symbol" pitchFamily="18" charset="2"/>
              </a:rPr>
              <a:t>q</a:t>
            </a:r>
            <a:r>
              <a:rPr lang="en-US" sz="2400">
                <a:solidFill>
                  <a:schemeClr val="tx2"/>
                </a:solidFill>
                <a:latin typeface="Calibri" pitchFamily="34" charset="0"/>
              </a:rPr>
              <a:t>)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solidFill>
                  <a:schemeClr val="tx2"/>
                </a:solidFill>
                <a:latin typeface="Calibri" pitchFamily="34" charset="0"/>
              </a:rPr>
              <a:t>	         = I L B sin(</a:t>
            </a:r>
            <a:r>
              <a:rPr lang="en-US" sz="2400">
                <a:solidFill>
                  <a:schemeClr val="tx2"/>
                </a:solidFill>
                <a:latin typeface="Symbol" pitchFamily="18" charset="2"/>
              </a:rPr>
              <a:t>q</a:t>
            </a:r>
            <a:r>
              <a:rPr lang="en-US" sz="2400">
                <a:solidFill>
                  <a:schemeClr val="tx2"/>
                </a:solidFill>
                <a:latin typeface="Calibri" pitchFamily="34" charset="0"/>
              </a:rPr>
              <a:t>) </a:t>
            </a:r>
            <a:endParaRPr lang="en-US" sz="2800">
              <a:solidFill>
                <a:schemeClr val="tx2"/>
              </a:solidFill>
              <a:latin typeface="Calibri" pitchFamily="34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800">
                <a:latin typeface="Calibri" pitchFamily="34" charset="0"/>
              </a:rPr>
              <a:t>Out of the page!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4724400" y="4114800"/>
            <a:ext cx="4419600" cy="2057400"/>
            <a:chOff x="2736" y="2640"/>
            <a:chExt cx="2784" cy="1296"/>
          </a:xfrm>
        </p:grpSpPr>
        <p:sp>
          <p:nvSpPr>
            <p:cNvPr id="4115" name="AutoShape 19"/>
            <p:cNvSpPr>
              <a:spLocks noChangeArrowheads="1"/>
            </p:cNvSpPr>
            <p:nvPr/>
          </p:nvSpPr>
          <p:spPr bwMode="auto">
            <a:xfrm rot="-5400000">
              <a:off x="3912" y="2520"/>
              <a:ext cx="288" cy="1488"/>
            </a:xfrm>
            <a:prstGeom prst="can">
              <a:avLst>
                <a:gd name="adj" fmla="val 40927"/>
              </a:avLst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116" name="Line 20"/>
            <p:cNvSpPr>
              <a:spLocks noChangeShapeType="1"/>
            </p:cNvSpPr>
            <p:nvPr/>
          </p:nvSpPr>
          <p:spPr bwMode="auto">
            <a:xfrm>
              <a:off x="3825" y="3287"/>
              <a:ext cx="816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7" name="Line 21"/>
            <p:cNvSpPr>
              <a:spLocks noChangeShapeType="1"/>
            </p:cNvSpPr>
            <p:nvPr/>
          </p:nvSpPr>
          <p:spPr bwMode="auto">
            <a:xfrm flipV="1">
              <a:off x="3312" y="2640"/>
              <a:ext cx="1248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8" name="Text Box 22"/>
            <p:cNvSpPr txBox="1">
              <a:spLocks noChangeArrowheads="1"/>
            </p:cNvSpPr>
            <p:nvPr/>
          </p:nvSpPr>
          <p:spPr bwMode="auto">
            <a:xfrm>
              <a:off x="4368" y="3057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chemeClr val="tx2"/>
                  </a:solidFill>
                  <a:latin typeface="Arial Rounded MT Bold" pitchFamily="34" charset="0"/>
                </a:rPr>
                <a:t>v</a:t>
              </a:r>
            </a:p>
          </p:txBody>
        </p:sp>
        <p:sp>
          <p:nvSpPr>
            <p:cNvPr id="4119" name="Line 23"/>
            <p:cNvSpPr>
              <a:spLocks noChangeShapeType="1"/>
            </p:cNvSpPr>
            <p:nvPr/>
          </p:nvSpPr>
          <p:spPr bwMode="auto">
            <a:xfrm flipV="1">
              <a:off x="3600" y="2640"/>
              <a:ext cx="1248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0" name="Line 24"/>
            <p:cNvSpPr>
              <a:spLocks noChangeShapeType="1"/>
            </p:cNvSpPr>
            <p:nvPr/>
          </p:nvSpPr>
          <p:spPr bwMode="auto">
            <a:xfrm flipV="1">
              <a:off x="3840" y="2640"/>
              <a:ext cx="1248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1" name="Line 25"/>
            <p:cNvSpPr>
              <a:spLocks noChangeShapeType="1"/>
            </p:cNvSpPr>
            <p:nvPr/>
          </p:nvSpPr>
          <p:spPr bwMode="auto">
            <a:xfrm flipV="1">
              <a:off x="4080" y="2640"/>
              <a:ext cx="1248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2" name="Line 26"/>
            <p:cNvSpPr>
              <a:spLocks noChangeShapeType="1"/>
            </p:cNvSpPr>
            <p:nvPr/>
          </p:nvSpPr>
          <p:spPr bwMode="auto">
            <a:xfrm flipV="1">
              <a:off x="3024" y="2640"/>
              <a:ext cx="1248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3" name="Line 27"/>
            <p:cNvSpPr>
              <a:spLocks noChangeShapeType="1"/>
            </p:cNvSpPr>
            <p:nvPr/>
          </p:nvSpPr>
          <p:spPr bwMode="auto">
            <a:xfrm flipV="1">
              <a:off x="2736" y="2640"/>
              <a:ext cx="1248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4" name="Line 28"/>
            <p:cNvSpPr>
              <a:spLocks noChangeShapeType="1"/>
            </p:cNvSpPr>
            <p:nvPr/>
          </p:nvSpPr>
          <p:spPr bwMode="auto">
            <a:xfrm>
              <a:off x="3696" y="3696"/>
              <a:ext cx="86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5" name="Text Box 29"/>
            <p:cNvSpPr txBox="1">
              <a:spLocks noChangeArrowheads="1"/>
            </p:cNvSpPr>
            <p:nvPr/>
          </p:nvSpPr>
          <p:spPr bwMode="auto">
            <a:xfrm>
              <a:off x="3792" y="3648"/>
              <a:ext cx="9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Calibri" pitchFamily="34" charset="0"/>
                </a:rPr>
                <a:t>L = vt</a:t>
              </a:r>
            </a:p>
          </p:txBody>
        </p:sp>
        <p:sp>
          <p:nvSpPr>
            <p:cNvPr id="4126" name="Text Box 30"/>
            <p:cNvSpPr txBox="1">
              <a:spLocks noChangeArrowheads="1"/>
            </p:cNvSpPr>
            <p:nvPr/>
          </p:nvSpPr>
          <p:spPr bwMode="auto">
            <a:xfrm>
              <a:off x="42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Calibri" pitchFamily="34" charset="0"/>
                </a:rPr>
                <a:t>B</a:t>
              </a:r>
            </a:p>
          </p:txBody>
        </p:sp>
        <p:sp>
          <p:nvSpPr>
            <p:cNvPr id="4127" name="Text Box 31"/>
            <p:cNvSpPr txBox="1">
              <a:spLocks noChangeArrowheads="1"/>
            </p:cNvSpPr>
            <p:nvPr/>
          </p:nvSpPr>
          <p:spPr bwMode="auto">
            <a:xfrm>
              <a:off x="4848" y="3168"/>
              <a:ext cx="6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Calibri" pitchFamily="34" charset="0"/>
                </a:rPr>
                <a:t>I = q/t</a:t>
              </a:r>
            </a:p>
          </p:txBody>
        </p:sp>
        <p:sp>
          <p:nvSpPr>
            <p:cNvPr id="4128" name="Oval 32"/>
            <p:cNvSpPr>
              <a:spLocks noChangeArrowheads="1"/>
            </p:cNvSpPr>
            <p:nvPr/>
          </p:nvSpPr>
          <p:spPr bwMode="auto">
            <a:xfrm>
              <a:off x="3888" y="3216"/>
              <a:ext cx="120" cy="14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bg1"/>
                  </a:solidFill>
                  <a:latin typeface="Arial Rounded MT Bold" pitchFamily="34" charset="0"/>
                </a:rPr>
                <a:t>+</a:t>
              </a:r>
            </a:p>
          </p:txBody>
        </p:sp>
        <p:sp>
          <p:nvSpPr>
            <p:cNvPr id="4129" name="Oval 33"/>
            <p:cNvSpPr>
              <a:spLocks noChangeArrowheads="1"/>
            </p:cNvSpPr>
            <p:nvPr/>
          </p:nvSpPr>
          <p:spPr bwMode="auto">
            <a:xfrm>
              <a:off x="4080" y="3216"/>
              <a:ext cx="120" cy="14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bg1"/>
                  </a:solidFill>
                  <a:latin typeface="Arial Rounded MT Bold" pitchFamily="34" charset="0"/>
                </a:rPr>
                <a:t>+</a:t>
              </a:r>
            </a:p>
          </p:txBody>
        </p:sp>
        <p:sp>
          <p:nvSpPr>
            <p:cNvPr id="4130" name="Oval 34"/>
            <p:cNvSpPr>
              <a:spLocks noChangeArrowheads="1"/>
            </p:cNvSpPr>
            <p:nvPr/>
          </p:nvSpPr>
          <p:spPr bwMode="auto">
            <a:xfrm>
              <a:off x="4272" y="3216"/>
              <a:ext cx="120" cy="14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bg1"/>
                  </a:solidFill>
                  <a:latin typeface="Arial Rounded MT Bold" pitchFamily="34" charset="0"/>
                </a:rPr>
                <a:t>+</a:t>
              </a:r>
            </a:p>
          </p:txBody>
        </p:sp>
        <p:sp>
          <p:nvSpPr>
            <p:cNvPr id="4131" name="Oval 35"/>
            <p:cNvSpPr>
              <a:spLocks noChangeArrowheads="1"/>
            </p:cNvSpPr>
            <p:nvPr/>
          </p:nvSpPr>
          <p:spPr bwMode="auto">
            <a:xfrm>
              <a:off x="3696" y="3216"/>
              <a:ext cx="120" cy="14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bg1"/>
                  </a:solidFill>
                  <a:latin typeface="Arial Rounded MT Bold" pitchFamily="34" charset="0"/>
                </a:rPr>
                <a:t>+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68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68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68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68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68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68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68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68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68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68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68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64" grpId="0" build="p" bldLvl="2" autoUpdateAnimBg="0"/>
      <p:bldP spid="206865" grpId="0" build="p" bldLvl="2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Right Hand Rule 3</a:t>
            </a:r>
            <a:b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Magnetic Field of Solenoid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33525"/>
            <a:ext cx="4614863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1441450"/>
            <a:ext cx="3810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813" y="3505200"/>
            <a:ext cx="5992812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 rot="-5400000">
            <a:off x="7038975" y="1495425"/>
            <a:ext cx="952500" cy="2228850"/>
          </a:xfrm>
          <a:prstGeom prst="can">
            <a:avLst>
              <a:gd name="adj" fmla="val 58500"/>
            </a:avLst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22531" name="Group 3"/>
          <p:cNvGrpSpPr>
            <a:grpSpLocks/>
          </p:cNvGrpSpPr>
          <p:nvPr/>
        </p:nvGrpSpPr>
        <p:grpSpPr bwMode="auto">
          <a:xfrm>
            <a:off x="6970713" y="2114550"/>
            <a:ext cx="201612" cy="952500"/>
            <a:chOff x="1128" y="1758"/>
            <a:chExt cx="127" cy="600"/>
          </a:xfrm>
        </p:grpSpPr>
        <p:sp>
          <p:nvSpPr>
            <p:cNvPr id="22565" name="Freeform 4"/>
            <p:cNvSpPr>
              <a:spLocks/>
            </p:cNvSpPr>
            <p:nvPr/>
          </p:nvSpPr>
          <p:spPr bwMode="auto">
            <a:xfrm>
              <a:off x="1128" y="1758"/>
              <a:ext cx="127" cy="600"/>
            </a:xfrm>
            <a:custGeom>
              <a:avLst/>
              <a:gdLst>
                <a:gd name="T0" fmla="*/ 0 w 127"/>
                <a:gd name="T1" fmla="*/ 600 h 600"/>
                <a:gd name="T2" fmla="*/ 54 w 127"/>
                <a:gd name="T3" fmla="*/ 558 h 600"/>
                <a:gd name="T4" fmla="*/ 102 w 127"/>
                <a:gd name="T5" fmla="*/ 480 h 600"/>
                <a:gd name="T6" fmla="*/ 114 w 127"/>
                <a:gd name="T7" fmla="*/ 390 h 600"/>
                <a:gd name="T8" fmla="*/ 126 w 127"/>
                <a:gd name="T9" fmla="*/ 300 h 600"/>
                <a:gd name="T10" fmla="*/ 120 w 127"/>
                <a:gd name="T11" fmla="*/ 204 h 600"/>
                <a:gd name="T12" fmla="*/ 96 w 127"/>
                <a:gd name="T13" fmla="*/ 102 h 600"/>
                <a:gd name="T14" fmla="*/ 72 w 127"/>
                <a:gd name="T15" fmla="*/ 66 h 600"/>
                <a:gd name="T16" fmla="*/ 48 w 127"/>
                <a:gd name="T17" fmla="*/ 24 h 600"/>
                <a:gd name="T18" fmla="*/ 0 w 127"/>
                <a:gd name="T19" fmla="*/ 0 h 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7"/>
                <a:gd name="T31" fmla="*/ 0 h 600"/>
                <a:gd name="T32" fmla="*/ 127 w 127"/>
                <a:gd name="T33" fmla="*/ 600 h 60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7" h="600">
                  <a:moveTo>
                    <a:pt x="0" y="600"/>
                  </a:moveTo>
                  <a:cubicBezTo>
                    <a:pt x="18" y="589"/>
                    <a:pt x="37" y="578"/>
                    <a:pt x="54" y="558"/>
                  </a:cubicBezTo>
                  <a:cubicBezTo>
                    <a:pt x="71" y="538"/>
                    <a:pt x="92" y="508"/>
                    <a:pt x="102" y="480"/>
                  </a:cubicBezTo>
                  <a:cubicBezTo>
                    <a:pt x="112" y="452"/>
                    <a:pt x="110" y="420"/>
                    <a:pt x="114" y="390"/>
                  </a:cubicBezTo>
                  <a:cubicBezTo>
                    <a:pt x="118" y="360"/>
                    <a:pt x="125" y="331"/>
                    <a:pt x="126" y="300"/>
                  </a:cubicBezTo>
                  <a:cubicBezTo>
                    <a:pt x="127" y="269"/>
                    <a:pt x="125" y="237"/>
                    <a:pt x="120" y="204"/>
                  </a:cubicBezTo>
                  <a:cubicBezTo>
                    <a:pt x="115" y="171"/>
                    <a:pt x="104" y="125"/>
                    <a:pt x="96" y="102"/>
                  </a:cubicBezTo>
                  <a:cubicBezTo>
                    <a:pt x="88" y="79"/>
                    <a:pt x="80" y="79"/>
                    <a:pt x="72" y="66"/>
                  </a:cubicBezTo>
                  <a:cubicBezTo>
                    <a:pt x="64" y="53"/>
                    <a:pt x="60" y="35"/>
                    <a:pt x="48" y="24"/>
                  </a:cubicBezTo>
                  <a:cubicBezTo>
                    <a:pt x="36" y="13"/>
                    <a:pt x="6" y="4"/>
                    <a:pt x="0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6" name="Line 5"/>
            <p:cNvSpPr>
              <a:spLocks noChangeShapeType="1"/>
            </p:cNvSpPr>
            <p:nvPr/>
          </p:nvSpPr>
          <p:spPr bwMode="auto">
            <a:xfrm flipV="1">
              <a:off x="1248" y="203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32" name="Group 6"/>
          <p:cNvGrpSpPr>
            <a:grpSpLocks/>
          </p:cNvGrpSpPr>
          <p:nvPr/>
        </p:nvGrpSpPr>
        <p:grpSpPr bwMode="auto">
          <a:xfrm>
            <a:off x="7151688" y="2119313"/>
            <a:ext cx="201612" cy="952500"/>
            <a:chOff x="1128" y="1758"/>
            <a:chExt cx="127" cy="600"/>
          </a:xfrm>
        </p:grpSpPr>
        <p:sp>
          <p:nvSpPr>
            <p:cNvPr id="22563" name="Freeform 7"/>
            <p:cNvSpPr>
              <a:spLocks/>
            </p:cNvSpPr>
            <p:nvPr/>
          </p:nvSpPr>
          <p:spPr bwMode="auto">
            <a:xfrm>
              <a:off x="1128" y="1758"/>
              <a:ext cx="127" cy="600"/>
            </a:xfrm>
            <a:custGeom>
              <a:avLst/>
              <a:gdLst>
                <a:gd name="T0" fmla="*/ 0 w 127"/>
                <a:gd name="T1" fmla="*/ 600 h 600"/>
                <a:gd name="T2" fmla="*/ 54 w 127"/>
                <a:gd name="T3" fmla="*/ 558 h 600"/>
                <a:gd name="T4" fmla="*/ 102 w 127"/>
                <a:gd name="T5" fmla="*/ 480 h 600"/>
                <a:gd name="T6" fmla="*/ 114 w 127"/>
                <a:gd name="T7" fmla="*/ 390 h 600"/>
                <a:gd name="T8" fmla="*/ 126 w 127"/>
                <a:gd name="T9" fmla="*/ 300 h 600"/>
                <a:gd name="T10" fmla="*/ 120 w 127"/>
                <a:gd name="T11" fmla="*/ 204 h 600"/>
                <a:gd name="T12" fmla="*/ 96 w 127"/>
                <a:gd name="T13" fmla="*/ 102 h 600"/>
                <a:gd name="T14" fmla="*/ 72 w 127"/>
                <a:gd name="T15" fmla="*/ 66 h 600"/>
                <a:gd name="T16" fmla="*/ 48 w 127"/>
                <a:gd name="T17" fmla="*/ 24 h 600"/>
                <a:gd name="T18" fmla="*/ 0 w 127"/>
                <a:gd name="T19" fmla="*/ 0 h 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7"/>
                <a:gd name="T31" fmla="*/ 0 h 600"/>
                <a:gd name="T32" fmla="*/ 127 w 127"/>
                <a:gd name="T33" fmla="*/ 600 h 60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7" h="600">
                  <a:moveTo>
                    <a:pt x="0" y="600"/>
                  </a:moveTo>
                  <a:cubicBezTo>
                    <a:pt x="18" y="589"/>
                    <a:pt x="37" y="578"/>
                    <a:pt x="54" y="558"/>
                  </a:cubicBezTo>
                  <a:cubicBezTo>
                    <a:pt x="71" y="538"/>
                    <a:pt x="92" y="508"/>
                    <a:pt x="102" y="480"/>
                  </a:cubicBezTo>
                  <a:cubicBezTo>
                    <a:pt x="112" y="452"/>
                    <a:pt x="110" y="420"/>
                    <a:pt x="114" y="390"/>
                  </a:cubicBezTo>
                  <a:cubicBezTo>
                    <a:pt x="118" y="360"/>
                    <a:pt x="125" y="331"/>
                    <a:pt x="126" y="300"/>
                  </a:cubicBezTo>
                  <a:cubicBezTo>
                    <a:pt x="127" y="269"/>
                    <a:pt x="125" y="237"/>
                    <a:pt x="120" y="204"/>
                  </a:cubicBezTo>
                  <a:cubicBezTo>
                    <a:pt x="115" y="171"/>
                    <a:pt x="104" y="125"/>
                    <a:pt x="96" y="102"/>
                  </a:cubicBezTo>
                  <a:cubicBezTo>
                    <a:pt x="88" y="79"/>
                    <a:pt x="80" y="79"/>
                    <a:pt x="72" y="66"/>
                  </a:cubicBezTo>
                  <a:cubicBezTo>
                    <a:pt x="64" y="53"/>
                    <a:pt x="60" y="35"/>
                    <a:pt x="48" y="24"/>
                  </a:cubicBezTo>
                  <a:cubicBezTo>
                    <a:pt x="36" y="13"/>
                    <a:pt x="6" y="4"/>
                    <a:pt x="0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4" name="Line 8"/>
            <p:cNvSpPr>
              <a:spLocks noChangeShapeType="1"/>
            </p:cNvSpPr>
            <p:nvPr/>
          </p:nvSpPr>
          <p:spPr bwMode="auto">
            <a:xfrm flipV="1">
              <a:off x="1248" y="203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33" name="Group 9"/>
          <p:cNvGrpSpPr>
            <a:grpSpLocks/>
          </p:cNvGrpSpPr>
          <p:nvPr/>
        </p:nvGrpSpPr>
        <p:grpSpPr bwMode="auto">
          <a:xfrm>
            <a:off x="7313613" y="2124075"/>
            <a:ext cx="201612" cy="952500"/>
            <a:chOff x="1128" y="1758"/>
            <a:chExt cx="127" cy="600"/>
          </a:xfrm>
        </p:grpSpPr>
        <p:sp>
          <p:nvSpPr>
            <p:cNvPr id="22561" name="Freeform 10"/>
            <p:cNvSpPr>
              <a:spLocks/>
            </p:cNvSpPr>
            <p:nvPr/>
          </p:nvSpPr>
          <p:spPr bwMode="auto">
            <a:xfrm>
              <a:off x="1128" y="1758"/>
              <a:ext cx="127" cy="600"/>
            </a:xfrm>
            <a:custGeom>
              <a:avLst/>
              <a:gdLst>
                <a:gd name="T0" fmla="*/ 0 w 127"/>
                <a:gd name="T1" fmla="*/ 600 h 600"/>
                <a:gd name="T2" fmla="*/ 54 w 127"/>
                <a:gd name="T3" fmla="*/ 558 h 600"/>
                <a:gd name="T4" fmla="*/ 102 w 127"/>
                <a:gd name="T5" fmla="*/ 480 h 600"/>
                <a:gd name="T6" fmla="*/ 114 w 127"/>
                <a:gd name="T7" fmla="*/ 390 h 600"/>
                <a:gd name="T8" fmla="*/ 126 w 127"/>
                <a:gd name="T9" fmla="*/ 300 h 600"/>
                <a:gd name="T10" fmla="*/ 120 w 127"/>
                <a:gd name="T11" fmla="*/ 204 h 600"/>
                <a:gd name="T12" fmla="*/ 96 w 127"/>
                <a:gd name="T13" fmla="*/ 102 h 600"/>
                <a:gd name="T14" fmla="*/ 72 w 127"/>
                <a:gd name="T15" fmla="*/ 66 h 600"/>
                <a:gd name="T16" fmla="*/ 48 w 127"/>
                <a:gd name="T17" fmla="*/ 24 h 600"/>
                <a:gd name="T18" fmla="*/ 0 w 127"/>
                <a:gd name="T19" fmla="*/ 0 h 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7"/>
                <a:gd name="T31" fmla="*/ 0 h 600"/>
                <a:gd name="T32" fmla="*/ 127 w 127"/>
                <a:gd name="T33" fmla="*/ 600 h 60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7" h="600">
                  <a:moveTo>
                    <a:pt x="0" y="600"/>
                  </a:moveTo>
                  <a:cubicBezTo>
                    <a:pt x="18" y="589"/>
                    <a:pt x="37" y="578"/>
                    <a:pt x="54" y="558"/>
                  </a:cubicBezTo>
                  <a:cubicBezTo>
                    <a:pt x="71" y="538"/>
                    <a:pt x="92" y="508"/>
                    <a:pt x="102" y="480"/>
                  </a:cubicBezTo>
                  <a:cubicBezTo>
                    <a:pt x="112" y="452"/>
                    <a:pt x="110" y="420"/>
                    <a:pt x="114" y="390"/>
                  </a:cubicBezTo>
                  <a:cubicBezTo>
                    <a:pt x="118" y="360"/>
                    <a:pt x="125" y="331"/>
                    <a:pt x="126" y="300"/>
                  </a:cubicBezTo>
                  <a:cubicBezTo>
                    <a:pt x="127" y="269"/>
                    <a:pt x="125" y="237"/>
                    <a:pt x="120" y="204"/>
                  </a:cubicBezTo>
                  <a:cubicBezTo>
                    <a:pt x="115" y="171"/>
                    <a:pt x="104" y="125"/>
                    <a:pt x="96" y="102"/>
                  </a:cubicBezTo>
                  <a:cubicBezTo>
                    <a:pt x="88" y="79"/>
                    <a:pt x="80" y="79"/>
                    <a:pt x="72" y="66"/>
                  </a:cubicBezTo>
                  <a:cubicBezTo>
                    <a:pt x="64" y="53"/>
                    <a:pt x="60" y="35"/>
                    <a:pt x="48" y="24"/>
                  </a:cubicBezTo>
                  <a:cubicBezTo>
                    <a:pt x="36" y="13"/>
                    <a:pt x="6" y="4"/>
                    <a:pt x="0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2" name="Line 11"/>
            <p:cNvSpPr>
              <a:spLocks noChangeShapeType="1"/>
            </p:cNvSpPr>
            <p:nvPr/>
          </p:nvSpPr>
          <p:spPr bwMode="auto">
            <a:xfrm flipV="1">
              <a:off x="1248" y="203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34" name="Group 12"/>
          <p:cNvGrpSpPr>
            <a:grpSpLocks/>
          </p:cNvGrpSpPr>
          <p:nvPr/>
        </p:nvGrpSpPr>
        <p:grpSpPr bwMode="auto">
          <a:xfrm>
            <a:off x="7515225" y="2135188"/>
            <a:ext cx="201613" cy="952500"/>
            <a:chOff x="1128" y="1758"/>
            <a:chExt cx="127" cy="600"/>
          </a:xfrm>
        </p:grpSpPr>
        <p:sp>
          <p:nvSpPr>
            <p:cNvPr id="22559" name="Freeform 13"/>
            <p:cNvSpPr>
              <a:spLocks/>
            </p:cNvSpPr>
            <p:nvPr/>
          </p:nvSpPr>
          <p:spPr bwMode="auto">
            <a:xfrm>
              <a:off x="1128" y="1758"/>
              <a:ext cx="127" cy="600"/>
            </a:xfrm>
            <a:custGeom>
              <a:avLst/>
              <a:gdLst>
                <a:gd name="T0" fmla="*/ 0 w 127"/>
                <a:gd name="T1" fmla="*/ 600 h 600"/>
                <a:gd name="T2" fmla="*/ 54 w 127"/>
                <a:gd name="T3" fmla="*/ 558 h 600"/>
                <a:gd name="T4" fmla="*/ 102 w 127"/>
                <a:gd name="T5" fmla="*/ 480 h 600"/>
                <a:gd name="T6" fmla="*/ 114 w 127"/>
                <a:gd name="T7" fmla="*/ 390 h 600"/>
                <a:gd name="T8" fmla="*/ 126 w 127"/>
                <a:gd name="T9" fmla="*/ 300 h 600"/>
                <a:gd name="T10" fmla="*/ 120 w 127"/>
                <a:gd name="T11" fmla="*/ 204 h 600"/>
                <a:gd name="T12" fmla="*/ 96 w 127"/>
                <a:gd name="T13" fmla="*/ 102 h 600"/>
                <a:gd name="T14" fmla="*/ 72 w 127"/>
                <a:gd name="T15" fmla="*/ 66 h 600"/>
                <a:gd name="T16" fmla="*/ 48 w 127"/>
                <a:gd name="T17" fmla="*/ 24 h 600"/>
                <a:gd name="T18" fmla="*/ 0 w 127"/>
                <a:gd name="T19" fmla="*/ 0 h 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7"/>
                <a:gd name="T31" fmla="*/ 0 h 600"/>
                <a:gd name="T32" fmla="*/ 127 w 127"/>
                <a:gd name="T33" fmla="*/ 600 h 60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7" h="600">
                  <a:moveTo>
                    <a:pt x="0" y="600"/>
                  </a:moveTo>
                  <a:cubicBezTo>
                    <a:pt x="18" y="589"/>
                    <a:pt x="37" y="578"/>
                    <a:pt x="54" y="558"/>
                  </a:cubicBezTo>
                  <a:cubicBezTo>
                    <a:pt x="71" y="538"/>
                    <a:pt x="92" y="508"/>
                    <a:pt x="102" y="480"/>
                  </a:cubicBezTo>
                  <a:cubicBezTo>
                    <a:pt x="112" y="452"/>
                    <a:pt x="110" y="420"/>
                    <a:pt x="114" y="390"/>
                  </a:cubicBezTo>
                  <a:cubicBezTo>
                    <a:pt x="118" y="360"/>
                    <a:pt x="125" y="331"/>
                    <a:pt x="126" y="300"/>
                  </a:cubicBezTo>
                  <a:cubicBezTo>
                    <a:pt x="127" y="269"/>
                    <a:pt x="125" y="237"/>
                    <a:pt x="120" y="204"/>
                  </a:cubicBezTo>
                  <a:cubicBezTo>
                    <a:pt x="115" y="171"/>
                    <a:pt x="104" y="125"/>
                    <a:pt x="96" y="102"/>
                  </a:cubicBezTo>
                  <a:cubicBezTo>
                    <a:pt x="88" y="79"/>
                    <a:pt x="80" y="79"/>
                    <a:pt x="72" y="66"/>
                  </a:cubicBezTo>
                  <a:cubicBezTo>
                    <a:pt x="64" y="53"/>
                    <a:pt x="60" y="35"/>
                    <a:pt x="48" y="24"/>
                  </a:cubicBezTo>
                  <a:cubicBezTo>
                    <a:pt x="36" y="13"/>
                    <a:pt x="6" y="4"/>
                    <a:pt x="0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0" name="Line 14"/>
            <p:cNvSpPr>
              <a:spLocks noChangeShapeType="1"/>
            </p:cNvSpPr>
            <p:nvPr/>
          </p:nvSpPr>
          <p:spPr bwMode="auto">
            <a:xfrm flipV="1">
              <a:off x="1248" y="203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35" name="Group 15"/>
          <p:cNvGrpSpPr>
            <a:grpSpLocks/>
          </p:cNvGrpSpPr>
          <p:nvPr/>
        </p:nvGrpSpPr>
        <p:grpSpPr bwMode="auto">
          <a:xfrm>
            <a:off x="7724775" y="2139950"/>
            <a:ext cx="201613" cy="952500"/>
            <a:chOff x="1128" y="1758"/>
            <a:chExt cx="127" cy="600"/>
          </a:xfrm>
        </p:grpSpPr>
        <p:sp>
          <p:nvSpPr>
            <p:cNvPr id="22557" name="Freeform 16"/>
            <p:cNvSpPr>
              <a:spLocks/>
            </p:cNvSpPr>
            <p:nvPr/>
          </p:nvSpPr>
          <p:spPr bwMode="auto">
            <a:xfrm>
              <a:off x="1128" y="1758"/>
              <a:ext cx="127" cy="600"/>
            </a:xfrm>
            <a:custGeom>
              <a:avLst/>
              <a:gdLst>
                <a:gd name="T0" fmla="*/ 0 w 127"/>
                <a:gd name="T1" fmla="*/ 600 h 600"/>
                <a:gd name="T2" fmla="*/ 54 w 127"/>
                <a:gd name="T3" fmla="*/ 558 h 600"/>
                <a:gd name="T4" fmla="*/ 102 w 127"/>
                <a:gd name="T5" fmla="*/ 480 h 600"/>
                <a:gd name="T6" fmla="*/ 114 w 127"/>
                <a:gd name="T7" fmla="*/ 390 h 600"/>
                <a:gd name="T8" fmla="*/ 126 w 127"/>
                <a:gd name="T9" fmla="*/ 300 h 600"/>
                <a:gd name="T10" fmla="*/ 120 w 127"/>
                <a:gd name="T11" fmla="*/ 204 h 600"/>
                <a:gd name="T12" fmla="*/ 96 w 127"/>
                <a:gd name="T13" fmla="*/ 102 h 600"/>
                <a:gd name="T14" fmla="*/ 72 w 127"/>
                <a:gd name="T15" fmla="*/ 66 h 600"/>
                <a:gd name="T16" fmla="*/ 48 w 127"/>
                <a:gd name="T17" fmla="*/ 24 h 600"/>
                <a:gd name="T18" fmla="*/ 0 w 127"/>
                <a:gd name="T19" fmla="*/ 0 h 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7"/>
                <a:gd name="T31" fmla="*/ 0 h 600"/>
                <a:gd name="T32" fmla="*/ 127 w 127"/>
                <a:gd name="T33" fmla="*/ 600 h 60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7" h="600">
                  <a:moveTo>
                    <a:pt x="0" y="600"/>
                  </a:moveTo>
                  <a:cubicBezTo>
                    <a:pt x="18" y="589"/>
                    <a:pt x="37" y="578"/>
                    <a:pt x="54" y="558"/>
                  </a:cubicBezTo>
                  <a:cubicBezTo>
                    <a:pt x="71" y="538"/>
                    <a:pt x="92" y="508"/>
                    <a:pt x="102" y="480"/>
                  </a:cubicBezTo>
                  <a:cubicBezTo>
                    <a:pt x="112" y="452"/>
                    <a:pt x="110" y="420"/>
                    <a:pt x="114" y="390"/>
                  </a:cubicBezTo>
                  <a:cubicBezTo>
                    <a:pt x="118" y="360"/>
                    <a:pt x="125" y="331"/>
                    <a:pt x="126" y="300"/>
                  </a:cubicBezTo>
                  <a:cubicBezTo>
                    <a:pt x="127" y="269"/>
                    <a:pt x="125" y="237"/>
                    <a:pt x="120" y="204"/>
                  </a:cubicBezTo>
                  <a:cubicBezTo>
                    <a:pt x="115" y="171"/>
                    <a:pt x="104" y="125"/>
                    <a:pt x="96" y="102"/>
                  </a:cubicBezTo>
                  <a:cubicBezTo>
                    <a:pt x="88" y="79"/>
                    <a:pt x="80" y="79"/>
                    <a:pt x="72" y="66"/>
                  </a:cubicBezTo>
                  <a:cubicBezTo>
                    <a:pt x="64" y="53"/>
                    <a:pt x="60" y="35"/>
                    <a:pt x="48" y="24"/>
                  </a:cubicBezTo>
                  <a:cubicBezTo>
                    <a:pt x="36" y="13"/>
                    <a:pt x="6" y="4"/>
                    <a:pt x="0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8" name="Line 17"/>
            <p:cNvSpPr>
              <a:spLocks noChangeShapeType="1"/>
            </p:cNvSpPr>
            <p:nvPr/>
          </p:nvSpPr>
          <p:spPr bwMode="auto">
            <a:xfrm flipV="1">
              <a:off x="1248" y="203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36" name="Group 18"/>
          <p:cNvGrpSpPr>
            <a:grpSpLocks/>
          </p:cNvGrpSpPr>
          <p:nvPr/>
        </p:nvGrpSpPr>
        <p:grpSpPr bwMode="auto">
          <a:xfrm>
            <a:off x="7905750" y="2143125"/>
            <a:ext cx="201613" cy="952500"/>
            <a:chOff x="1128" y="1758"/>
            <a:chExt cx="127" cy="600"/>
          </a:xfrm>
        </p:grpSpPr>
        <p:sp>
          <p:nvSpPr>
            <p:cNvPr id="22555" name="Freeform 19"/>
            <p:cNvSpPr>
              <a:spLocks/>
            </p:cNvSpPr>
            <p:nvPr/>
          </p:nvSpPr>
          <p:spPr bwMode="auto">
            <a:xfrm>
              <a:off x="1128" y="1758"/>
              <a:ext cx="127" cy="600"/>
            </a:xfrm>
            <a:custGeom>
              <a:avLst/>
              <a:gdLst>
                <a:gd name="T0" fmla="*/ 0 w 127"/>
                <a:gd name="T1" fmla="*/ 600 h 600"/>
                <a:gd name="T2" fmla="*/ 54 w 127"/>
                <a:gd name="T3" fmla="*/ 558 h 600"/>
                <a:gd name="T4" fmla="*/ 102 w 127"/>
                <a:gd name="T5" fmla="*/ 480 h 600"/>
                <a:gd name="T6" fmla="*/ 114 w 127"/>
                <a:gd name="T7" fmla="*/ 390 h 600"/>
                <a:gd name="T8" fmla="*/ 126 w 127"/>
                <a:gd name="T9" fmla="*/ 300 h 600"/>
                <a:gd name="T10" fmla="*/ 120 w 127"/>
                <a:gd name="T11" fmla="*/ 204 h 600"/>
                <a:gd name="T12" fmla="*/ 96 w 127"/>
                <a:gd name="T13" fmla="*/ 102 h 600"/>
                <a:gd name="T14" fmla="*/ 72 w 127"/>
                <a:gd name="T15" fmla="*/ 66 h 600"/>
                <a:gd name="T16" fmla="*/ 48 w 127"/>
                <a:gd name="T17" fmla="*/ 24 h 600"/>
                <a:gd name="T18" fmla="*/ 0 w 127"/>
                <a:gd name="T19" fmla="*/ 0 h 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7"/>
                <a:gd name="T31" fmla="*/ 0 h 600"/>
                <a:gd name="T32" fmla="*/ 127 w 127"/>
                <a:gd name="T33" fmla="*/ 600 h 60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7" h="600">
                  <a:moveTo>
                    <a:pt x="0" y="600"/>
                  </a:moveTo>
                  <a:cubicBezTo>
                    <a:pt x="18" y="589"/>
                    <a:pt x="37" y="578"/>
                    <a:pt x="54" y="558"/>
                  </a:cubicBezTo>
                  <a:cubicBezTo>
                    <a:pt x="71" y="538"/>
                    <a:pt x="92" y="508"/>
                    <a:pt x="102" y="480"/>
                  </a:cubicBezTo>
                  <a:cubicBezTo>
                    <a:pt x="112" y="452"/>
                    <a:pt x="110" y="420"/>
                    <a:pt x="114" y="390"/>
                  </a:cubicBezTo>
                  <a:cubicBezTo>
                    <a:pt x="118" y="360"/>
                    <a:pt x="125" y="331"/>
                    <a:pt x="126" y="300"/>
                  </a:cubicBezTo>
                  <a:cubicBezTo>
                    <a:pt x="127" y="269"/>
                    <a:pt x="125" y="237"/>
                    <a:pt x="120" y="204"/>
                  </a:cubicBezTo>
                  <a:cubicBezTo>
                    <a:pt x="115" y="171"/>
                    <a:pt x="104" y="125"/>
                    <a:pt x="96" y="102"/>
                  </a:cubicBezTo>
                  <a:cubicBezTo>
                    <a:pt x="88" y="79"/>
                    <a:pt x="80" y="79"/>
                    <a:pt x="72" y="66"/>
                  </a:cubicBezTo>
                  <a:cubicBezTo>
                    <a:pt x="64" y="53"/>
                    <a:pt x="60" y="35"/>
                    <a:pt x="48" y="24"/>
                  </a:cubicBezTo>
                  <a:cubicBezTo>
                    <a:pt x="36" y="13"/>
                    <a:pt x="6" y="4"/>
                    <a:pt x="0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6" name="Line 20"/>
            <p:cNvSpPr>
              <a:spLocks noChangeShapeType="1"/>
            </p:cNvSpPr>
            <p:nvPr/>
          </p:nvSpPr>
          <p:spPr bwMode="auto">
            <a:xfrm flipV="1">
              <a:off x="1248" y="203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37" name="Group 21"/>
          <p:cNvGrpSpPr>
            <a:grpSpLocks/>
          </p:cNvGrpSpPr>
          <p:nvPr/>
        </p:nvGrpSpPr>
        <p:grpSpPr bwMode="auto">
          <a:xfrm>
            <a:off x="8048625" y="2127250"/>
            <a:ext cx="201613" cy="952500"/>
            <a:chOff x="1128" y="1758"/>
            <a:chExt cx="127" cy="600"/>
          </a:xfrm>
        </p:grpSpPr>
        <p:sp>
          <p:nvSpPr>
            <p:cNvPr id="22553" name="Freeform 22"/>
            <p:cNvSpPr>
              <a:spLocks/>
            </p:cNvSpPr>
            <p:nvPr/>
          </p:nvSpPr>
          <p:spPr bwMode="auto">
            <a:xfrm>
              <a:off x="1128" y="1758"/>
              <a:ext cx="127" cy="600"/>
            </a:xfrm>
            <a:custGeom>
              <a:avLst/>
              <a:gdLst>
                <a:gd name="T0" fmla="*/ 0 w 127"/>
                <a:gd name="T1" fmla="*/ 600 h 600"/>
                <a:gd name="T2" fmla="*/ 54 w 127"/>
                <a:gd name="T3" fmla="*/ 558 h 600"/>
                <a:gd name="T4" fmla="*/ 102 w 127"/>
                <a:gd name="T5" fmla="*/ 480 h 600"/>
                <a:gd name="T6" fmla="*/ 114 w 127"/>
                <a:gd name="T7" fmla="*/ 390 h 600"/>
                <a:gd name="T8" fmla="*/ 126 w 127"/>
                <a:gd name="T9" fmla="*/ 300 h 600"/>
                <a:gd name="T10" fmla="*/ 120 w 127"/>
                <a:gd name="T11" fmla="*/ 204 h 600"/>
                <a:gd name="T12" fmla="*/ 96 w 127"/>
                <a:gd name="T13" fmla="*/ 102 h 600"/>
                <a:gd name="T14" fmla="*/ 72 w 127"/>
                <a:gd name="T15" fmla="*/ 66 h 600"/>
                <a:gd name="T16" fmla="*/ 48 w 127"/>
                <a:gd name="T17" fmla="*/ 24 h 600"/>
                <a:gd name="T18" fmla="*/ 0 w 127"/>
                <a:gd name="T19" fmla="*/ 0 h 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7"/>
                <a:gd name="T31" fmla="*/ 0 h 600"/>
                <a:gd name="T32" fmla="*/ 127 w 127"/>
                <a:gd name="T33" fmla="*/ 600 h 60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7" h="600">
                  <a:moveTo>
                    <a:pt x="0" y="600"/>
                  </a:moveTo>
                  <a:cubicBezTo>
                    <a:pt x="18" y="589"/>
                    <a:pt x="37" y="578"/>
                    <a:pt x="54" y="558"/>
                  </a:cubicBezTo>
                  <a:cubicBezTo>
                    <a:pt x="71" y="538"/>
                    <a:pt x="92" y="508"/>
                    <a:pt x="102" y="480"/>
                  </a:cubicBezTo>
                  <a:cubicBezTo>
                    <a:pt x="112" y="452"/>
                    <a:pt x="110" y="420"/>
                    <a:pt x="114" y="390"/>
                  </a:cubicBezTo>
                  <a:cubicBezTo>
                    <a:pt x="118" y="360"/>
                    <a:pt x="125" y="331"/>
                    <a:pt x="126" y="300"/>
                  </a:cubicBezTo>
                  <a:cubicBezTo>
                    <a:pt x="127" y="269"/>
                    <a:pt x="125" y="237"/>
                    <a:pt x="120" y="204"/>
                  </a:cubicBezTo>
                  <a:cubicBezTo>
                    <a:pt x="115" y="171"/>
                    <a:pt x="104" y="125"/>
                    <a:pt x="96" y="102"/>
                  </a:cubicBezTo>
                  <a:cubicBezTo>
                    <a:pt x="88" y="79"/>
                    <a:pt x="80" y="79"/>
                    <a:pt x="72" y="66"/>
                  </a:cubicBezTo>
                  <a:cubicBezTo>
                    <a:pt x="64" y="53"/>
                    <a:pt x="60" y="35"/>
                    <a:pt x="48" y="24"/>
                  </a:cubicBezTo>
                  <a:cubicBezTo>
                    <a:pt x="36" y="13"/>
                    <a:pt x="6" y="4"/>
                    <a:pt x="0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4" name="Line 23"/>
            <p:cNvSpPr>
              <a:spLocks noChangeShapeType="1"/>
            </p:cNvSpPr>
            <p:nvPr/>
          </p:nvSpPr>
          <p:spPr bwMode="auto">
            <a:xfrm flipV="1">
              <a:off x="1248" y="203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38" name="Group 24"/>
          <p:cNvGrpSpPr>
            <a:grpSpLocks/>
          </p:cNvGrpSpPr>
          <p:nvPr/>
        </p:nvGrpSpPr>
        <p:grpSpPr bwMode="auto">
          <a:xfrm>
            <a:off x="8201025" y="2132013"/>
            <a:ext cx="201613" cy="952500"/>
            <a:chOff x="1128" y="1758"/>
            <a:chExt cx="127" cy="600"/>
          </a:xfrm>
        </p:grpSpPr>
        <p:sp>
          <p:nvSpPr>
            <p:cNvPr id="22551" name="Freeform 25"/>
            <p:cNvSpPr>
              <a:spLocks/>
            </p:cNvSpPr>
            <p:nvPr/>
          </p:nvSpPr>
          <p:spPr bwMode="auto">
            <a:xfrm>
              <a:off x="1128" y="1758"/>
              <a:ext cx="127" cy="600"/>
            </a:xfrm>
            <a:custGeom>
              <a:avLst/>
              <a:gdLst>
                <a:gd name="T0" fmla="*/ 0 w 127"/>
                <a:gd name="T1" fmla="*/ 600 h 600"/>
                <a:gd name="T2" fmla="*/ 54 w 127"/>
                <a:gd name="T3" fmla="*/ 558 h 600"/>
                <a:gd name="T4" fmla="*/ 102 w 127"/>
                <a:gd name="T5" fmla="*/ 480 h 600"/>
                <a:gd name="T6" fmla="*/ 114 w 127"/>
                <a:gd name="T7" fmla="*/ 390 h 600"/>
                <a:gd name="T8" fmla="*/ 126 w 127"/>
                <a:gd name="T9" fmla="*/ 300 h 600"/>
                <a:gd name="T10" fmla="*/ 120 w 127"/>
                <a:gd name="T11" fmla="*/ 204 h 600"/>
                <a:gd name="T12" fmla="*/ 96 w 127"/>
                <a:gd name="T13" fmla="*/ 102 h 600"/>
                <a:gd name="T14" fmla="*/ 72 w 127"/>
                <a:gd name="T15" fmla="*/ 66 h 600"/>
                <a:gd name="T16" fmla="*/ 48 w 127"/>
                <a:gd name="T17" fmla="*/ 24 h 600"/>
                <a:gd name="T18" fmla="*/ 0 w 127"/>
                <a:gd name="T19" fmla="*/ 0 h 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7"/>
                <a:gd name="T31" fmla="*/ 0 h 600"/>
                <a:gd name="T32" fmla="*/ 127 w 127"/>
                <a:gd name="T33" fmla="*/ 600 h 60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7" h="600">
                  <a:moveTo>
                    <a:pt x="0" y="600"/>
                  </a:moveTo>
                  <a:cubicBezTo>
                    <a:pt x="18" y="589"/>
                    <a:pt x="37" y="578"/>
                    <a:pt x="54" y="558"/>
                  </a:cubicBezTo>
                  <a:cubicBezTo>
                    <a:pt x="71" y="538"/>
                    <a:pt x="92" y="508"/>
                    <a:pt x="102" y="480"/>
                  </a:cubicBezTo>
                  <a:cubicBezTo>
                    <a:pt x="112" y="452"/>
                    <a:pt x="110" y="420"/>
                    <a:pt x="114" y="390"/>
                  </a:cubicBezTo>
                  <a:cubicBezTo>
                    <a:pt x="118" y="360"/>
                    <a:pt x="125" y="331"/>
                    <a:pt x="126" y="300"/>
                  </a:cubicBezTo>
                  <a:cubicBezTo>
                    <a:pt x="127" y="269"/>
                    <a:pt x="125" y="237"/>
                    <a:pt x="120" y="204"/>
                  </a:cubicBezTo>
                  <a:cubicBezTo>
                    <a:pt x="115" y="171"/>
                    <a:pt x="104" y="125"/>
                    <a:pt x="96" y="102"/>
                  </a:cubicBezTo>
                  <a:cubicBezTo>
                    <a:pt x="88" y="79"/>
                    <a:pt x="80" y="79"/>
                    <a:pt x="72" y="66"/>
                  </a:cubicBezTo>
                  <a:cubicBezTo>
                    <a:pt x="64" y="53"/>
                    <a:pt x="60" y="35"/>
                    <a:pt x="48" y="24"/>
                  </a:cubicBezTo>
                  <a:cubicBezTo>
                    <a:pt x="36" y="13"/>
                    <a:pt x="6" y="4"/>
                    <a:pt x="0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2" name="Line 26"/>
            <p:cNvSpPr>
              <a:spLocks noChangeShapeType="1"/>
            </p:cNvSpPr>
            <p:nvPr/>
          </p:nvSpPr>
          <p:spPr bwMode="auto">
            <a:xfrm flipV="1">
              <a:off x="1248" y="203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539" name="Freeform 27"/>
          <p:cNvSpPr>
            <a:spLocks/>
          </p:cNvSpPr>
          <p:nvPr/>
        </p:nvSpPr>
        <p:spPr bwMode="auto">
          <a:xfrm>
            <a:off x="7991475" y="3086100"/>
            <a:ext cx="542925" cy="736600"/>
          </a:xfrm>
          <a:custGeom>
            <a:avLst/>
            <a:gdLst>
              <a:gd name="T0" fmla="*/ 2147483647 w 342"/>
              <a:gd name="T1" fmla="*/ 0 h 464"/>
              <a:gd name="T2" fmla="*/ 2147483647 w 342"/>
              <a:gd name="T3" fmla="*/ 2147483647 h 464"/>
              <a:gd name="T4" fmla="*/ 2147483647 w 342"/>
              <a:gd name="T5" fmla="*/ 2147483647 h 464"/>
              <a:gd name="T6" fmla="*/ 2147483647 w 342"/>
              <a:gd name="T7" fmla="*/ 2147483647 h 464"/>
              <a:gd name="T8" fmla="*/ 0 60000 65536"/>
              <a:gd name="T9" fmla="*/ 0 60000 65536"/>
              <a:gd name="T10" fmla="*/ 0 60000 65536"/>
              <a:gd name="T11" fmla="*/ 0 60000 65536"/>
              <a:gd name="T12" fmla="*/ 0 w 342"/>
              <a:gd name="T13" fmla="*/ 0 h 464"/>
              <a:gd name="T14" fmla="*/ 342 w 342"/>
              <a:gd name="T15" fmla="*/ 464 h 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42" h="464">
                <a:moveTo>
                  <a:pt x="144" y="0"/>
                </a:moveTo>
                <a:cubicBezTo>
                  <a:pt x="72" y="34"/>
                  <a:pt x="0" y="69"/>
                  <a:pt x="24" y="138"/>
                </a:cubicBezTo>
                <a:cubicBezTo>
                  <a:pt x="48" y="207"/>
                  <a:pt x="235" y="364"/>
                  <a:pt x="288" y="414"/>
                </a:cubicBezTo>
                <a:cubicBezTo>
                  <a:pt x="341" y="464"/>
                  <a:pt x="341" y="451"/>
                  <a:pt x="342" y="438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0" name="Freeform 28"/>
          <p:cNvSpPr>
            <a:spLocks/>
          </p:cNvSpPr>
          <p:nvPr/>
        </p:nvSpPr>
        <p:spPr bwMode="auto">
          <a:xfrm>
            <a:off x="6769100" y="3076575"/>
            <a:ext cx="203200" cy="742950"/>
          </a:xfrm>
          <a:custGeom>
            <a:avLst/>
            <a:gdLst>
              <a:gd name="T0" fmla="*/ 2147483647 w 128"/>
              <a:gd name="T1" fmla="*/ 0 h 468"/>
              <a:gd name="T2" fmla="*/ 2147483647 w 128"/>
              <a:gd name="T3" fmla="*/ 2147483647 h 468"/>
              <a:gd name="T4" fmla="*/ 2147483647 w 128"/>
              <a:gd name="T5" fmla="*/ 2147483647 h 468"/>
              <a:gd name="T6" fmla="*/ 2147483647 w 128"/>
              <a:gd name="T7" fmla="*/ 2147483647 h 468"/>
              <a:gd name="T8" fmla="*/ 2147483647 w 128"/>
              <a:gd name="T9" fmla="*/ 2147483647 h 4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8"/>
              <a:gd name="T16" fmla="*/ 0 h 468"/>
              <a:gd name="T17" fmla="*/ 128 w 128"/>
              <a:gd name="T18" fmla="*/ 468 h 4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8" h="468">
                <a:moveTo>
                  <a:pt x="32" y="0"/>
                </a:moveTo>
                <a:cubicBezTo>
                  <a:pt x="18" y="49"/>
                  <a:pt x="4" y="99"/>
                  <a:pt x="2" y="150"/>
                </a:cubicBezTo>
                <a:cubicBezTo>
                  <a:pt x="0" y="201"/>
                  <a:pt x="8" y="260"/>
                  <a:pt x="20" y="306"/>
                </a:cubicBezTo>
                <a:cubicBezTo>
                  <a:pt x="32" y="352"/>
                  <a:pt x="56" y="399"/>
                  <a:pt x="74" y="426"/>
                </a:cubicBezTo>
                <a:cubicBezTo>
                  <a:pt x="92" y="453"/>
                  <a:pt x="119" y="461"/>
                  <a:pt x="128" y="468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1" name="Line 29"/>
          <p:cNvSpPr>
            <a:spLocks noChangeShapeType="1"/>
          </p:cNvSpPr>
          <p:nvPr/>
        </p:nvSpPr>
        <p:spPr bwMode="auto">
          <a:xfrm>
            <a:off x="6877050" y="3743325"/>
            <a:ext cx="104775" cy="104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Line 30"/>
          <p:cNvSpPr>
            <a:spLocks noChangeShapeType="1"/>
          </p:cNvSpPr>
          <p:nvPr/>
        </p:nvSpPr>
        <p:spPr bwMode="auto">
          <a:xfrm flipH="1" flipV="1">
            <a:off x="8286750" y="3581400"/>
            <a:ext cx="95250" cy="95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15071" name="Picture 3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163" y="3962400"/>
            <a:ext cx="2420937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4" name="Text Box 32"/>
          <p:cNvSpPr txBox="1">
            <a:spLocks noChangeArrowheads="1"/>
          </p:cNvSpPr>
          <p:nvPr/>
        </p:nvSpPr>
        <p:spPr bwMode="auto">
          <a:xfrm>
            <a:off x="457200" y="0"/>
            <a:ext cx="8382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>
                <a:solidFill>
                  <a:schemeClr val="tx2"/>
                </a:solidFill>
                <a:latin typeface="Arial Rounded MT Bold" pitchFamily="34" charset="0"/>
              </a:rPr>
              <a:t>B Field Inside Solenoids</a:t>
            </a:r>
          </a:p>
        </p:txBody>
      </p:sp>
      <p:sp>
        <p:nvSpPr>
          <p:cNvPr id="22545" name="Text Box 33"/>
          <p:cNvSpPr txBox="1">
            <a:spLocks noChangeArrowheads="1"/>
          </p:cNvSpPr>
          <p:nvPr/>
        </p:nvSpPr>
        <p:spPr bwMode="auto">
          <a:xfrm>
            <a:off x="152400" y="914400"/>
            <a:ext cx="891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Arial Rounded MT Bold" pitchFamily="34" charset="0"/>
              </a:rPr>
              <a:t>Magnitude of Field anywhere </a:t>
            </a:r>
            <a:r>
              <a:rPr lang="en-US" altLang="en-US" sz="2400" b="1">
                <a:solidFill>
                  <a:schemeClr val="accent2"/>
                </a:solidFill>
                <a:latin typeface="Arial Rounded MT Bold" pitchFamily="34" charset="0"/>
              </a:rPr>
              <a:t>inside</a:t>
            </a:r>
            <a:r>
              <a:rPr lang="en-US" altLang="en-US" sz="2400" b="1">
                <a:solidFill>
                  <a:srgbClr val="FF0000"/>
                </a:solidFill>
                <a:latin typeface="Arial Rounded MT Bold" pitchFamily="34" charset="0"/>
              </a:rPr>
              <a:t> </a:t>
            </a:r>
            <a:r>
              <a:rPr lang="en-US" altLang="en-US" sz="2400" b="1">
                <a:latin typeface="Arial Rounded MT Bold" pitchFamily="34" charset="0"/>
              </a:rPr>
              <a:t>of solenoid :</a:t>
            </a:r>
            <a:r>
              <a:rPr lang="en-US" altLang="en-US" sz="2400" b="1">
                <a:solidFill>
                  <a:srgbClr val="FF0000"/>
                </a:solidFill>
                <a:latin typeface="Arial Rounded MT Bold" pitchFamily="34" charset="0"/>
              </a:rPr>
              <a:t>    </a:t>
            </a:r>
            <a:r>
              <a:rPr lang="en-US" altLang="en-US" sz="2400" b="1">
                <a:solidFill>
                  <a:schemeClr val="tx2"/>
                </a:solidFill>
                <a:latin typeface="Arial Rounded MT Bold" pitchFamily="34" charset="0"/>
              </a:rPr>
              <a:t>B=</a:t>
            </a:r>
            <a:r>
              <a:rPr lang="en-US" altLang="en-US" sz="2400" b="1">
                <a:solidFill>
                  <a:schemeClr val="tx2"/>
                </a:solidFill>
                <a:latin typeface="Symbol" pitchFamily="18" charset="2"/>
              </a:rPr>
              <a:t>m</a:t>
            </a:r>
            <a:r>
              <a:rPr lang="en-US" altLang="en-US" sz="2400" b="1" baseline="-25000">
                <a:solidFill>
                  <a:schemeClr val="tx2"/>
                </a:solidFill>
                <a:latin typeface="Arial Rounded MT Bold" pitchFamily="34" charset="0"/>
              </a:rPr>
              <a:t>0</a:t>
            </a:r>
            <a:r>
              <a:rPr lang="en-US" altLang="en-US" sz="2400" b="1">
                <a:solidFill>
                  <a:srgbClr val="FF0000"/>
                </a:solidFill>
                <a:latin typeface="Arial Rounded MT Bold" pitchFamily="34" charset="0"/>
              </a:rPr>
              <a:t> </a:t>
            </a:r>
            <a:r>
              <a:rPr lang="en-US" altLang="en-US" sz="2400" b="1">
                <a:solidFill>
                  <a:schemeClr val="tx2"/>
                </a:solidFill>
                <a:latin typeface="Arial Rounded MT Bold" pitchFamily="34" charset="0"/>
              </a:rPr>
              <a:t>n</a:t>
            </a:r>
            <a:r>
              <a:rPr lang="en-US" altLang="en-US" sz="2400" b="1">
                <a:solidFill>
                  <a:srgbClr val="FF0000"/>
                </a:solidFill>
                <a:latin typeface="Arial Rounded MT Bold" pitchFamily="34" charset="0"/>
              </a:rPr>
              <a:t> </a:t>
            </a:r>
            <a:r>
              <a:rPr lang="en-US" altLang="en-US" sz="2400" b="1">
                <a:solidFill>
                  <a:schemeClr val="tx2"/>
                </a:solidFill>
                <a:latin typeface="Arial Rounded MT Bold" pitchFamily="34" charset="0"/>
              </a:rPr>
              <a:t>I</a:t>
            </a:r>
            <a:r>
              <a:rPr lang="en-US" altLang="en-US" sz="2400" b="1">
                <a:solidFill>
                  <a:srgbClr val="660033"/>
                </a:solidFill>
                <a:latin typeface="Arial Rounded MT Bold" pitchFamily="34" charset="0"/>
              </a:rPr>
              <a:t> </a:t>
            </a:r>
          </a:p>
        </p:txBody>
      </p:sp>
      <p:sp>
        <p:nvSpPr>
          <p:cNvPr id="215074" name="Text Box 34"/>
          <p:cNvSpPr txBox="1">
            <a:spLocks noChangeArrowheads="1"/>
          </p:cNvSpPr>
          <p:nvPr/>
        </p:nvSpPr>
        <p:spPr bwMode="auto">
          <a:xfrm>
            <a:off x="228600" y="3581400"/>
            <a:ext cx="64293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 Rounded MT Bold" pitchFamily="34" charset="0"/>
              </a:rPr>
              <a:t>Right-Hand Rule for loop/solenoid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tx2"/>
                </a:solidFill>
                <a:latin typeface="Arial Rounded MT Bold" pitchFamily="34" charset="0"/>
              </a:rPr>
              <a:t>Fingers – curl around coil in direction of conventional (+) current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tx2"/>
                </a:solidFill>
                <a:latin typeface="Arial Rounded MT Bold" pitchFamily="34" charset="0"/>
              </a:rPr>
              <a:t>Thumb -  points in direction of B along axis</a:t>
            </a:r>
          </a:p>
        </p:txBody>
      </p:sp>
      <p:sp>
        <p:nvSpPr>
          <p:cNvPr id="22547" name="Text Box 35"/>
          <p:cNvSpPr txBox="1">
            <a:spLocks noChangeArrowheads="1"/>
          </p:cNvSpPr>
          <p:nvPr/>
        </p:nvSpPr>
        <p:spPr bwMode="auto">
          <a:xfrm>
            <a:off x="7467600" y="838200"/>
            <a:ext cx="1447800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400">
              <a:latin typeface="Arial Rounded MT Bold" pitchFamily="34" charset="0"/>
            </a:endParaRPr>
          </a:p>
        </p:txBody>
      </p:sp>
      <p:sp>
        <p:nvSpPr>
          <p:cNvPr id="22548" name="Text Box 36"/>
          <p:cNvSpPr txBox="1">
            <a:spLocks noChangeArrowheads="1"/>
          </p:cNvSpPr>
          <p:nvPr/>
        </p:nvSpPr>
        <p:spPr bwMode="auto">
          <a:xfrm>
            <a:off x="838200" y="1371600"/>
            <a:ext cx="5588000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accent2"/>
                </a:solidFill>
                <a:latin typeface="Arial Rounded MT Bold" pitchFamily="34" charset="0"/>
              </a:rPr>
              <a:t>n</a:t>
            </a:r>
            <a:r>
              <a:rPr lang="en-US" altLang="en-US" sz="2400" b="1">
                <a:solidFill>
                  <a:schemeClr val="tx2"/>
                </a:solidFill>
                <a:latin typeface="Arial Rounded MT Bold" pitchFamily="34" charset="0"/>
              </a:rPr>
              <a:t> is the number of turns of wire/meter on solenoid.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accent2"/>
                </a:solidFill>
                <a:latin typeface="Symbol" pitchFamily="18" charset="2"/>
              </a:rPr>
              <a:t>m</a:t>
            </a:r>
            <a:r>
              <a:rPr lang="en-US" altLang="en-US" sz="2400" b="1" baseline="-25000">
                <a:solidFill>
                  <a:schemeClr val="accent2"/>
                </a:solidFill>
                <a:latin typeface="Symbol" pitchFamily="18" charset="2"/>
              </a:rPr>
              <a:t>0</a:t>
            </a:r>
            <a:r>
              <a:rPr lang="en-US" altLang="en-US" sz="2400" b="1">
                <a:solidFill>
                  <a:schemeClr val="accent2"/>
                </a:solidFill>
                <a:latin typeface="Arial Rounded MT Bold" pitchFamily="34" charset="0"/>
              </a:rPr>
              <a:t> </a:t>
            </a:r>
            <a:r>
              <a:rPr lang="en-US" altLang="en-US" sz="2400" b="1">
                <a:solidFill>
                  <a:schemeClr val="tx2"/>
                </a:solidFill>
                <a:latin typeface="Arial Rounded MT Bold" pitchFamily="34" charset="0"/>
              </a:rPr>
              <a:t>= 4</a:t>
            </a:r>
            <a:r>
              <a:rPr lang="en-US" altLang="en-US" sz="2400" b="1">
                <a:solidFill>
                  <a:schemeClr val="tx2"/>
                </a:solidFill>
                <a:latin typeface="Symbol" pitchFamily="18" charset="2"/>
              </a:rPr>
              <a:t>p</a:t>
            </a:r>
            <a:r>
              <a:rPr lang="en-US" altLang="en-US" sz="2400" b="1">
                <a:solidFill>
                  <a:schemeClr val="tx2"/>
                </a:solidFill>
                <a:latin typeface="Arial Rounded MT Bold" pitchFamily="34" charset="0"/>
              </a:rPr>
              <a:t> x10</a:t>
            </a:r>
            <a:r>
              <a:rPr lang="en-US" altLang="en-US" sz="2400" b="1" baseline="30000">
                <a:solidFill>
                  <a:schemeClr val="tx2"/>
                </a:solidFill>
                <a:latin typeface="Arial Rounded MT Bold" pitchFamily="34" charset="0"/>
              </a:rPr>
              <a:t>-7 </a:t>
            </a:r>
            <a:r>
              <a:rPr lang="en-US" altLang="en-US" sz="2400" b="1">
                <a:solidFill>
                  <a:schemeClr val="tx2"/>
                </a:solidFill>
                <a:latin typeface="Arial Rounded MT Bold" pitchFamily="34" charset="0"/>
              </a:rPr>
              <a:t>T m /A</a:t>
            </a:r>
          </a:p>
        </p:txBody>
      </p:sp>
      <p:sp>
        <p:nvSpPr>
          <p:cNvPr id="22549" name="Text Box 37"/>
          <p:cNvSpPr txBox="1">
            <a:spLocks noChangeArrowheads="1"/>
          </p:cNvSpPr>
          <p:nvPr/>
        </p:nvSpPr>
        <p:spPr bwMode="auto">
          <a:xfrm>
            <a:off x="152400" y="2909888"/>
            <a:ext cx="5334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Arial Rounded MT Bold" pitchFamily="34" charset="0"/>
              </a:rPr>
              <a:t>(Note: N is the total number of turns,  n = N / L)</a:t>
            </a:r>
          </a:p>
        </p:txBody>
      </p:sp>
      <p:sp>
        <p:nvSpPr>
          <p:cNvPr id="22550" name="Text Box 38"/>
          <p:cNvSpPr txBox="1">
            <a:spLocks noChangeArrowheads="1"/>
          </p:cNvSpPr>
          <p:nvPr/>
        </p:nvSpPr>
        <p:spPr bwMode="auto">
          <a:xfrm>
            <a:off x="533400" y="5791200"/>
            <a:ext cx="525780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C00000"/>
                </a:solidFill>
                <a:latin typeface="Arial Rounded MT Bold" pitchFamily="34" charset="0"/>
              </a:rPr>
              <a:t>Magnetic field lines look like bar magnet!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C00000"/>
                </a:solidFill>
                <a:latin typeface="Arial Rounded MT Bold" pitchFamily="34" charset="0"/>
              </a:rPr>
              <a:t>          Solenoid has N and S poles!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1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4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What is the force between the two solenoids?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429133125"/>
              </p:ext>
            </p:extLst>
          </p:nvPr>
        </p:nvGraphicFramePr>
        <p:xfrm>
          <a:off x="5867400" y="3179763"/>
          <a:ext cx="3213100" cy="3614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4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179763"/>
                        <a:ext cx="3213100" cy="3614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0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4191000"/>
            <a:ext cx="4114800" cy="2362200"/>
          </a:xfrm>
        </p:spPr>
        <p:txBody>
          <a:bodyPr/>
          <a:lstStyle/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altLang="en-US" smtClean="0">
                <a:solidFill>
                  <a:schemeClr val="tx2"/>
                </a:solidFill>
                <a:latin typeface="Arial Rounded MT Bold" pitchFamily="34" charset="0"/>
              </a:rPr>
              <a:t>Attractive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altLang="en-US" smtClean="0">
                <a:solidFill>
                  <a:schemeClr val="tx2"/>
                </a:solidFill>
                <a:latin typeface="Arial Rounded MT Bold" pitchFamily="34" charset="0"/>
              </a:rPr>
              <a:t>Zero            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altLang="en-US" smtClean="0">
                <a:solidFill>
                  <a:schemeClr val="tx2"/>
                </a:solidFill>
                <a:latin typeface="Arial Rounded MT Bold" pitchFamily="34" charset="0"/>
              </a:rPr>
              <a:t>Repulsive</a:t>
            </a:r>
            <a:endParaRPr lang="en-US" smtClean="0"/>
          </a:p>
        </p:txBody>
      </p:sp>
      <p:grpSp>
        <p:nvGrpSpPr>
          <p:cNvPr id="24581" name="Group 4"/>
          <p:cNvGrpSpPr>
            <a:grpSpLocks/>
          </p:cNvGrpSpPr>
          <p:nvPr/>
        </p:nvGrpSpPr>
        <p:grpSpPr bwMode="auto">
          <a:xfrm>
            <a:off x="3733800" y="1828800"/>
            <a:ext cx="2228850" cy="1708150"/>
            <a:chOff x="4648200" y="2533650"/>
            <a:chExt cx="2228850" cy="1708150"/>
          </a:xfrm>
        </p:grpSpPr>
        <p:sp>
          <p:nvSpPr>
            <p:cNvPr id="24611" name="AutoShape 3"/>
            <p:cNvSpPr>
              <a:spLocks noChangeArrowheads="1"/>
            </p:cNvSpPr>
            <p:nvPr/>
          </p:nvSpPr>
          <p:spPr bwMode="auto">
            <a:xfrm rot="-5400000">
              <a:off x="5286375" y="1914525"/>
              <a:ext cx="952500" cy="2228850"/>
            </a:xfrm>
            <a:prstGeom prst="can">
              <a:avLst>
                <a:gd name="adj" fmla="val 58500"/>
              </a:avLst>
            </a:prstGeom>
            <a:solidFill>
              <a:srgbClr val="99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grpSp>
          <p:nvGrpSpPr>
            <p:cNvPr id="24612" name="Group 4"/>
            <p:cNvGrpSpPr>
              <a:grpSpLocks/>
            </p:cNvGrpSpPr>
            <p:nvPr/>
          </p:nvGrpSpPr>
          <p:grpSpPr bwMode="auto">
            <a:xfrm>
              <a:off x="5218113" y="2533650"/>
              <a:ext cx="201612" cy="952500"/>
              <a:chOff x="1128" y="1758"/>
              <a:chExt cx="127" cy="600"/>
            </a:xfrm>
          </p:grpSpPr>
          <p:sp>
            <p:nvSpPr>
              <p:cNvPr id="24636" name="Freeform 5"/>
              <p:cNvSpPr>
                <a:spLocks/>
              </p:cNvSpPr>
              <p:nvPr/>
            </p:nvSpPr>
            <p:spPr bwMode="auto">
              <a:xfrm>
                <a:off x="1128" y="1758"/>
                <a:ext cx="127" cy="600"/>
              </a:xfrm>
              <a:custGeom>
                <a:avLst/>
                <a:gdLst>
                  <a:gd name="T0" fmla="*/ 0 w 127"/>
                  <a:gd name="T1" fmla="*/ 600 h 600"/>
                  <a:gd name="T2" fmla="*/ 54 w 127"/>
                  <a:gd name="T3" fmla="*/ 558 h 600"/>
                  <a:gd name="T4" fmla="*/ 102 w 127"/>
                  <a:gd name="T5" fmla="*/ 480 h 600"/>
                  <a:gd name="T6" fmla="*/ 114 w 127"/>
                  <a:gd name="T7" fmla="*/ 390 h 600"/>
                  <a:gd name="T8" fmla="*/ 126 w 127"/>
                  <a:gd name="T9" fmla="*/ 300 h 600"/>
                  <a:gd name="T10" fmla="*/ 120 w 127"/>
                  <a:gd name="T11" fmla="*/ 204 h 600"/>
                  <a:gd name="T12" fmla="*/ 96 w 127"/>
                  <a:gd name="T13" fmla="*/ 102 h 600"/>
                  <a:gd name="T14" fmla="*/ 72 w 127"/>
                  <a:gd name="T15" fmla="*/ 66 h 600"/>
                  <a:gd name="T16" fmla="*/ 48 w 127"/>
                  <a:gd name="T17" fmla="*/ 24 h 600"/>
                  <a:gd name="T18" fmla="*/ 0 w 127"/>
                  <a:gd name="T19" fmla="*/ 0 h 60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7"/>
                  <a:gd name="T31" fmla="*/ 0 h 600"/>
                  <a:gd name="T32" fmla="*/ 127 w 127"/>
                  <a:gd name="T33" fmla="*/ 600 h 60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7" h="600">
                    <a:moveTo>
                      <a:pt x="0" y="600"/>
                    </a:moveTo>
                    <a:cubicBezTo>
                      <a:pt x="18" y="589"/>
                      <a:pt x="37" y="578"/>
                      <a:pt x="54" y="558"/>
                    </a:cubicBezTo>
                    <a:cubicBezTo>
                      <a:pt x="71" y="538"/>
                      <a:pt x="92" y="508"/>
                      <a:pt x="102" y="480"/>
                    </a:cubicBezTo>
                    <a:cubicBezTo>
                      <a:pt x="112" y="452"/>
                      <a:pt x="110" y="420"/>
                      <a:pt x="114" y="390"/>
                    </a:cubicBezTo>
                    <a:cubicBezTo>
                      <a:pt x="118" y="360"/>
                      <a:pt x="125" y="331"/>
                      <a:pt x="126" y="300"/>
                    </a:cubicBezTo>
                    <a:cubicBezTo>
                      <a:pt x="127" y="269"/>
                      <a:pt x="125" y="237"/>
                      <a:pt x="120" y="204"/>
                    </a:cubicBezTo>
                    <a:cubicBezTo>
                      <a:pt x="115" y="171"/>
                      <a:pt x="104" y="125"/>
                      <a:pt x="96" y="102"/>
                    </a:cubicBezTo>
                    <a:cubicBezTo>
                      <a:pt x="88" y="79"/>
                      <a:pt x="80" y="79"/>
                      <a:pt x="72" y="66"/>
                    </a:cubicBezTo>
                    <a:cubicBezTo>
                      <a:pt x="64" y="53"/>
                      <a:pt x="60" y="35"/>
                      <a:pt x="48" y="24"/>
                    </a:cubicBezTo>
                    <a:cubicBezTo>
                      <a:pt x="36" y="13"/>
                      <a:pt x="6" y="4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7" name="Line 6"/>
              <p:cNvSpPr>
                <a:spLocks noChangeShapeType="1"/>
              </p:cNvSpPr>
              <p:nvPr/>
            </p:nvSpPr>
            <p:spPr bwMode="auto">
              <a:xfrm flipV="1">
                <a:off x="1248" y="203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613" name="Group 7"/>
            <p:cNvGrpSpPr>
              <a:grpSpLocks/>
            </p:cNvGrpSpPr>
            <p:nvPr/>
          </p:nvGrpSpPr>
          <p:grpSpPr bwMode="auto">
            <a:xfrm>
              <a:off x="5399088" y="2538413"/>
              <a:ext cx="201612" cy="952500"/>
              <a:chOff x="1128" y="1758"/>
              <a:chExt cx="127" cy="600"/>
            </a:xfrm>
          </p:grpSpPr>
          <p:sp>
            <p:nvSpPr>
              <p:cNvPr id="24634" name="Freeform 8"/>
              <p:cNvSpPr>
                <a:spLocks/>
              </p:cNvSpPr>
              <p:nvPr/>
            </p:nvSpPr>
            <p:spPr bwMode="auto">
              <a:xfrm>
                <a:off x="1128" y="1758"/>
                <a:ext cx="127" cy="600"/>
              </a:xfrm>
              <a:custGeom>
                <a:avLst/>
                <a:gdLst>
                  <a:gd name="T0" fmla="*/ 0 w 127"/>
                  <a:gd name="T1" fmla="*/ 600 h 600"/>
                  <a:gd name="T2" fmla="*/ 54 w 127"/>
                  <a:gd name="T3" fmla="*/ 558 h 600"/>
                  <a:gd name="T4" fmla="*/ 102 w 127"/>
                  <a:gd name="T5" fmla="*/ 480 h 600"/>
                  <a:gd name="T6" fmla="*/ 114 w 127"/>
                  <a:gd name="T7" fmla="*/ 390 h 600"/>
                  <a:gd name="T8" fmla="*/ 126 w 127"/>
                  <a:gd name="T9" fmla="*/ 300 h 600"/>
                  <a:gd name="T10" fmla="*/ 120 w 127"/>
                  <a:gd name="T11" fmla="*/ 204 h 600"/>
                  <a:gd name="T12" fmla="*/ 96 w 127"/>
                  <a:gd name="T13" fmla="*/ 102 h 600"/>
                  <a:gd name="T14" fmla="*/ 72 w 127"/>
                  <a:gd name="T15" fmla="*/ 66 h 600"/>
                  <a:gd name="T16" fmla="*/ 48 w 127"/>
                  <a:gd name="T17" fmla="*/ 24 h 600"/>
                  <a:gd name="T18" fmla="*/ 0 w 127"/>
                  <a:gd name="T19" fmla="*/ 0 h 60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7"/>
                  <a:gd name="T31" fmla="*/ 0 h 600"/>
                  <a:gd name="T32" fmla="*/ 127 w 127"/>
                  <a:gd name="T33" fmla="*/ 600 h 60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7" h="600">
                    <a:moveTo>
                      <a:pt x="0" y="600"/>
                    </a:moveTo>
                    <a:cubicBezTo>
                      <a:pt x="18" y="589"/>
                      <a:pt x="37" y="578"/>
                      <a:pt x="54" y="558"/>
                    </a:cubicBezTo>
                    <a:cubicBezTo>
                      <a:pt x="71" y="538"/>
                      <a:pt x="92" y="508"/>
                      <a:pt x="102" y="480"/>
                    </a:cubicBezTo>
                    <a:cubicBezTo>
                      <a:pt x="112" y="452"/>
                      <a:pt x="110" y="420"/>
                      <a:pt x="114" y="390"/>
                    </a:cubicBezTo>
                    <a:cubicBezTo>
                      <a:pt x="118" y="360"/>
                      <a:pt x="125" y="331"/>
                      <a:pt x="126" y="300"/>
                    </a:cubicBezTo>
                    <a:cubicBezTo>
                      <a:pt x="127" y="269"/>
                      <a:pt x="125" y="237"/>
                      <a:pt x="120" y="204"/>
                    </a:cubicBezTo>
                    <a:cubicBezTo>
                      <a:pt x="115" y="171"/>
                      <a:pt x="104" y="125"/>
                      <a:pt x="96" y="102"/>
                    </a:cubicBezTo>
                    <a:cubicBezTo>
                      <a:pt x="88" y="79"/>
                      <a:pt x="80" y="79"/>
                      <a:pt x="72" y="66"/>
                    </a:cubicBezTo>
                    <a:cubicBezTo>
                      <a:pt x="64" y="53"/>
                      <a:pt x="60" y="35"/>
                      <a:pt x="48" y="24"/>
                    </a:cubicBezTo>
                    <a:cubicBezTo>
                      <a:pt x="36" y="13"/>
                      <a:pt x="6" y="4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5" name="Line 9"/>
              <p:cNvSpPr>
                <a:spLocks noChangeShapeType="1"/>
              </p:cNvSpPr>
              <p:nvPr/>
            </p:nvSpPr>
            <p:spPr bwMode="auto">
              <a:xfrm flipV="1">
                <a:off x="1248" y="203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614" name="Group 10"/>
            <p:cNvGrpSpPr>
              <a:grpSpLocks/>
            </p:cNvGrpSpPr>
            <p:nvPr/>
          </p:nvGrpSpPr>
          <p:grpSpPr bwMode="auto">
            <a:xfrm>
              <a:off x="5561013" y="2543175"/>
              <a:ext cx="201612" cy="952500"/>
              <a:chOff x="1128" y="1758"/>
              <a:chExt cx="127" cy="600"/>
            </a:xfrm>
          </p:grpSpPr>
          <p:sp>
            <p:nvSpPr>
              <p:cNvPr id="24632" name="Freeform 11"/>
              <p:cNvSpPr>
                <a:spLocks/>
              </p:cNvSpPr>
              <p:nvPr/>
            </p:nvSpPr>
            <p:spPr bwMode="auto">
              <a:xfrm>
                <a:off x="1128" y="1758"/>
                <a:ext cx="127" cy="600"/>
              </a:xfrm>
              <a:custGeom>
                <a:avLst/>
                <a:gdLst>
                  <a:gd name="T0" fmla="*/ 0 w 127"/>
                  <a:gd name="T1" fmla="*/ 600 h 600"/>
                  <a:gd name="T2" fmla="*/ 54 w 127"/>
                  <a:gd name="T3" fmla="*/ 558 h 600"/>
                  <a:gd name="T4" fmla="*/ 102 w 127"/>
                  <a:gd name="T5" fmla="*/ 480 h 600"/>
                  <a:gd name="T6" fmla="*/ 114 w 127"/>
                  <a:gd name="T7" fmla="*/ 390 h 600"/>
                  <a:gd name="T8" fmla="*/ 126 w 127"/>
                  <a:gd name="T9" fmla="*/ 300 h 600"/>
                  <a:gd name="T10" fmla="*/ 120 w 127"/>
                  <a:gd name="T11" fmla="*/ 204 h 600"/>
                  <a:gd name="T12" fmla="*/ 96 w 127"/>
                  <a:gd name="T13" fmla="*/ 102 h 600"/>
                  <a:gd name="T14" fmla="*/ 72 w 127"/>
                  <a:gd name="T15" fmla="*/ 66 h 600"/>
                  <a:gd name="T16" fmla="*/ 48 w 127"/>
                  <a:gd name="T17" fmla="*/ 24 h 600"/>
                  <a:gd name="T18" fmla="*/ 0 w 127"/>
                  <a:gd name="T19" fmla="*/ 0 h 60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7"/>
                  <a:gd name="T31" fmla="*/ 0 h 600"/>
                  <a:gd name="T32" fmla="*/ 127 w 127"/>
                  <a:gd name="T33" fmla="*/ 600 h 60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7" h="600">
                    <a:moveTo>
                      <a:pt x="0" y="600"/>
                    </a:moveTo>
                    <a:cubicBezTo>
                      <a:pt x="18" y="589"/>
                      <a:pt x="37" y="578"/>
                      <a:pt x="54" y="558"/>
                    </a:cubicBezTo>
                    <a:cubicBezTo>
                      <a:pt x="71" y="538"/>
                      <a:pt x="92" y="508"/>
                      <a:pt x="102" y="480"/>
                    </a:cubicBezTo>
                    <a:cubicBezTo>
                      <a:pt x="112" y="452"/>
                      <a:pt x="110" y="420"/>
                      <a:pt x="114" y="390"/>
                    </a:cubicBezTo>
                    <a:cubicBezTo>
                      <a:pt x="118" y="360"/>
                      <a:pt x="125" y="331"/>
                      <a:pt x="126" y="300"/>
                    </a:cubicBezTo>
                    <a:cubicBezTo>
                      <a:pt x="127" y="269"/>
                      <a:pt x="125" y="237"/>
                      <a:pt x="120" y="204"/>
                    </a:cubicBezTo>
                    <a:cubicBezTo>
                      <a:pt x="115" y="171"/>
                      <a:pt x="104" y="125"/>
                      <a:pt x="96" y="102"/>
                    </a:cubicBezTo>
                    <a:cubicBezTo>
                      <a:pt x="88" y="79"/>
                      <a:pt x="80" y="79"/>
                      <a:pt x="72" y="66"/>
                    </a:cubicBezTo>
                    <a:cubicBezTo>
                      <a:pt x="64" y="53"/>
                      <a:pt x="60" y="35"/>
                      <a:pt x="48" y="24"/>
                    </a:cubicBezTo>
                    <a:cubicBezTo>
                      <a:pt x="36" y="13"/>
                      <a:pt x="6" y="4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3" name="Line 12"/>
              <p:cNvSpPr>
                <a:spLocks noChangeShapeType="1"/>
              </p:cNvSpPr>
              <p:nvPr/>
            </p:nvSpPr>
            <p:spPr bwMode="auto">
              <a:xfrm flipV="1">
                <a:off x="1248" y="203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615" name="Group 13"/>
            <p:cNvGrpSpPr>
              <a:grpSpLocks/>
            </p:cNvGrpSpPr>
            <p:nvPr/>
          </p:nvGrpSpPr>
          <p:grpSpPr bwMode="auto">
            <a:xfrm>
              <a:off x="5762625" y="2554288"/>
              <a:ext cx="201613" cy="952500"/>
              <a:chOff x="1128" y="1758"/>
              <a:chExt cx="127" cy="600"/>
            </a:xfrm>
          </p:grpSpPr>
          <p:sp>
            <p:nvSpPr>
              <p:cNvPr id="24630" name="Freeform 14"/>
              <p:cNvSpPr>
                <a:spLocks/>
              </p:cNvSpPr>
              <p:nvPr/>
            </p:nvSpPr>
            <p:spPr bwMode="auto">
              <a:xfrm>
                <a:off x="1128" y="1758"/>
                <a:ext cx="127" cy="600"/>
              </a:xfrm>
              <a:custGeom>
                <a:avLst/>
                <a:gdLst>
                  <a:gd name="T0" fmla="*/ 0 w 127"/>
                  <a:gd name="T1" fmla="*/ 600 h 600"/>
                  <a:gd name="T2" fmla="*/ 54 w 127"/>
                  <a:gd name="T3" fmla="*/ 558 h 600"/>
                  <a:gd name="T4" fmla="*/ 102 w 127"/>
                  <a:gd name="T5" fmla="*/ 480 h 600"/>
                  <a:gd name="T6" fmla="*/ 114 w 127"/>
                  <a:gd name="T7" fmla="*/ 390 h 600"/>
                  <a:gd name="T8" fmla="*/ 126 w 127"/>
                  <a:gd name="T9" fmla="*/ 300 h 600"/>
                  <a:gd name="T10" fmla="*/ 120 w 127"/>
                  <a:gd name="T11" fmla="*/ 204 h 600"/>
                  <a:gd name="T12" fmla="*/ 96 w 127"/>
                  <a:gd name="T13" fmla="*/ 102 h 600"/>
                  <a:gd name="T14" fmla="*/ 72 w 127"/>
                  <a:gd name="T15" fmla="*/ 66 h 600"/>
                  <a:gd name="T16" fmla="*/ 48 w 127"/>
                  <a:gd name="T17" fmla="*/ 24 h 600"/>
                  <a:gd name="T18" fmla="*/ 0 w 127"/>
                  <a:gd name="T19" fmla="*/ 0 h 60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7"/>
                  <a:gd name="T31" fmla="*/ 0 h 600"/>
                  <a:gd name="T32" fmla="*/ 127 w 127"/>
                  <a:gd name="T33" fmla="*/ 600 h 60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7" h="600">
                    <a:moveTo>
                      <a:pt x="0" y="600"/>
                    </a:moveTo>
                    <a:cubicBezTo>
                      <a:pt x="18" y="589"/>
                      <a:pt x="37" y="578"/>
                      <a:pt x="54" y="558"/>
                    </a:cubicBezTo>
                    <a:cubicBezTo>
                      <a:pt x="71" y="538"/>
                      <a:pt x="92" y="508"/>
                      <a:pt x="102" y="480"/>
                    </a:cubicBezTo>
                    <a:cubicBezTo>
                      <a:pt x="112" y="452"/>
                      <a:pt x="110" y="420"/>
                      <a:pt x="114" y="390"/>
                    </a:cubicBezTo>
                    <a:cubicBezTo>
                      <a:pt x="118" y="360"/>
                      <a:pt x="125" y="331"/>
                      <a:pt x="126" y="300"/>
                    </a:cubicBezTo>
                    <a:cubicBezTo>
                      <a:pt x="127" y="269"/>
                      <a:pt x="125" y="237"/>
                      <a:pt x="120" y="204"/>
                    </a:cubicBezTo>
                    <a:cubicBezTo>
                      <a:pt x="115" y="171"/>
                      <a:pt x="104" y="125"/>
                      <a:pt x="96" y="102"/>
                    </a:cubicBezTo>
                    <a:cubicBezTo>
                      <a:pt x="88" y="79"/>
                      <a:pt x="80" y="79"/>
                      <a:pt x="72" y="66"/>
                    </a:cubicBezTo>
                    <a:cubicBezTo>
                      <a:pt x="64" y="53"/>
                      <a:pt x="60" y="35"/>
                      <a:pt x="48" y="24"/>
                    </a:cubicBezTo>
                    <a:cubicBezTo>
                      <a:pt x="36" y="13"/>
                      <a:pt x="6" y="4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1" name="Line 15"/>
              <p:cNvSpPr>
                <a:spLocks noChangeShapeType="1"/>
              </p:cNvSpPr>
              <p:nvPr/>
            </p:nvSpPr>
            <p:spPr bwMode="auto">
              <a:xfrm flipV="1">
                <a:off x="1248" y="203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616" name="Group 16"/>
            <p:cNvGrpSpPr>
              <a:grpSpLocks/>
            </p:cNvGrpSpPr>
            <p:nvPr/>
          </p:nvGrpSpPr>
          <p:grpSpPr bwMode="auto">
            <a:xfrm>
              <a:off x="5972175" y="2559050"/>
              <a:ext cx="201613" cy="952500"/>
              <a:chOff x="1128" y="1758"/>
              <a:chExt cx="127" cy="600"/>
            </a:xfrm>
          </p:grpSpPr>
          <p:sp>
            <p:nvSpPr>
              <p:cNvPr id="24628" name="Freeform 17"/>
              <p:cNvSpPr>
                <a:spLocks/>
              </p:cNvSpPr>
              <p:nvPr/>
            </p:nvSpPr>
            <p:spPr bwMode="auto">
              <a:xfrm>
                <a:off x="1128" y="1758"/>
                <a:ext cx="127" cy="600"/>
              </a:xfrm>
              <a:custGeom>
                <a:avLst/>
                <a:gdLst>
                  <a:gd name="T0" fmla="*/ 0 w 127"/>
                  <a:gd name="T1" fmla="*/ 600 h 600"/>
                  <a:gd name="T2" fmla="*/ 54 w 127"/>
                  <a:gd name="T3" fmla="*/ 558 h 600"/>
                  <a:gd name="T4" fmla="*/ 102 w 127"/>
                  <a:gd name="T5" fmla="*/ 480 h 600"/>
                  <a:gd name="T6" fmla="*/ 114 w 127"/>
                  <a:gd name="T7" fmla="*/ 390 h 600"/>
                  <a:gd name="T8" fmla="*/ 126 w 127"/>
                  <a:gd name="T9" fmla="*/ 300 h 600"/>
                  <a:gd name="T10" fmla="*/ 120 w 127"/>
                  <a:gd name="T11" fmla="*/ 204 h 600"/>
                  <a:gd name="T12" fmla="*/ 96 w 127"/>
                  <a:gd name="T13" fmla="*/ 102 h 600"/>
                  <a:gd name="T14" fmla="*/ 72 w 127"/>
                  <a:gd name="T15" fmla="*/ 66 h 600"/>
                  <a:gd name="T16" fmla="*/ 48 w 127"/>
                  <a:gd name="T17" fmla="*/ 24 h 600"/>
                  <a:gd name="T18" fmla="*/ 0 w 127"/>
                  <a:gd name="T19" fmla="*/ 0 h 60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7"/>
                  <a:gd name="T31" fmla="*/ 0 h 600"/>
                  <a:gd name="T32" fmla="*/ 127 w 127"/>
                  <a:gd name="T33" fmla="*/ 600 h 60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7" h="600">
                    <a:moveTo>
                      <a:pt x="0" y="600"/>
                    </a:moveTo>
                    <a:cubicBezTo>
                      <a:pt x="18" y="589"/>
                      <a:pt x="37" y="578"/>
                      <a:pt x="54" y="558"/>
                    </a:cubicBezTo>
                    <a:cubicBezTo>
                      <a:pt x="71" y="538"/>
                      <a:pt x="92" y="508"/>
                      <a:pt x="102" y="480"/>
                    </a:cubicBezTo>
                    <a:cubicBezTo>
                      <a:pt x="112" y="452"/>
                      <a:pt x="110" y="420"/>
                      <a:pt x="114" y="390"/>
                    </a:cubicBezTo>
                    <a:cubicBezTo>
                      <a:pt x="118" y="360"/>
                      <a:pt x="125" y="331"/>
                      <a:pt x="126" y="300"/>
                    </a:cubicBezTo>
                    <a:cubicBezTo>
                      <a:pt x="127" y="269"/>
                      <a:pt x="125" y="237"/>
                      <a:pt x="120" y="204"/>
                    </a:cubicBezTo>
                    <a:cubicBezTo>
                      <a:pt x="115" y="171"/>
                      <a:pt x="104" y="125"/>
                      <a:pt x="96" y="102"/>
                    </a:cubicBezTo>
                    <a:cubicBezTo>
                      <a:pt x="88" y="79"/>
                      <a:pt x="80" y="79"/>
                      <a:pt x="72" y="66"/>
                    </a:cubicBezTo>
                    <a:cubicBezTo>
                      <a:pt x="64" y="53"/>
                      <a:pt x="60" y="35"/>
                      <a:pt x="48" y="24"/>
                    </a:cubicBezTo>
                    <a:cubicBezTo>
                      <a:pt x="36" y="13"/>
                      <a:pt x="6" y="4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9" name="Line 18"/>
              <p:cNvSpPr>
                <a:spLocks noChangeShapeType="1"/>
              </p:cNvSpPr>
              <p:nvPr/>
            </p:nvSpPr>
            <p:spPr bwMode="auto">
              <a:xfrm flipV="1">
                <a:off x="1248" y="203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617" name="Group 19"/>
            <p:cNvGrpSpPr>
              <a:grpSpLocks/>
            </p:cNvGrpSpPr>
            <p:nvPr/>
          </p:nvGrpSpPr>
          <p:grpSpPr bwMode="auto">
            <a:xfrm>
              <a:off x="6153150" y="2562225"/>
              <a:ext cx="201613" cy="952500"/>
              <a:chOff x="1128" y="1758"/>
              <a:chExt cx="127" cy="600"/>
            </a:xfrm>
          </p:grpSpPr>
          <p:sp>
            <p:nvSpPr>
              <p:cNvPr id="24626" name="Freeform 20"/>
              <p:cNvSpPr>
                <a:spLocks/>
              </p:cNvSpPr>
              <p:nvPr/>
            </p:nvSpPr>
            <p:spPr bwMode="auto">
              <a:xfrm>
                <a:off x="1128" y="1758"/>
                <a:ext cx="127" cy="600"/>
              </a:xfrm>
              <a:custGeom>
                <a:avLst/>
                <a:gdLst>
                  <a:gd name="T0" fmla="*/ 0 w 127"/>
                  <a:gd name="T1" fmla="*/ 600 h 600"/>
                  <a:gd name="T2" fmla="*/ 54 w 127"/>
                  <a:gd name="T3" fmla="*/ 558 h 600"/>
                  <a:gd name="T4" fmla="*/ 102 w 127"/>
                  <a:gd name="T5" fmla="*/ 480 h 600"/>
                  <a:gd name="T6" fmla="*/ 114 w 127"/>
                  <a:gd name="T7" fmla="*/ 390 h 600"/>
                  <a:gd name="T8" fmla="*/ 126 w 127"/>
                  <a:gd name="T9" fmla="*/ 300 h 600"/>
                  <a:gd name="T10" fmla="*/ 120 w 127"/>
                  <a:gd name="T11" fmla="*/ 204 h 600"/>
                  <a:gd name="T12" fmla="*/ 96 w 127"/>
                  <a:gd name="T13" fmla="*/ 102 h 600"/>
                  <a:gd name="T14" fmla="*/ 72 w 127"/>
                  <a:gd name="T15" fmla="*/ 66 h 600"/>
                  <a:gd name="T16" fmla="*/ 48 w 127"/>
                  <a:gd name="T17" fmla="*/ 24 h 600"/>
                  <a:gd name="T18" fmla="*/ 0 w 127"/>
                  <a:gd name="T19" fmla="*/ 0 h 60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7"/>
                  <a:gd name="T31" fmla="*/ 0 h 600"/>
                  <a:gd name="T32" fmla="*/ 127 w 127"/>
                  <a:gd name="T33" fmla="*/ 600 h 60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7" h="600">
                    <a:moveTo>
                      <a:pt x="0" y="600"/>
                    </a:moveTo>
                    <a:cubicBezTo>
                      <a:pt x="18" y="589"/>
                      <a:pt x="37" y="578"/>
                      <a:pt x="54" y="558"/>
                    </a:cubicBezTo>
                    <a:cubicBezTo>
                      <a:pt x="71" y="538"/>
                      <a:pt x="92" y="508"/>
                      <a:pt x="102" y="480"/>
                    </a:cubicBezTo>
                    <a:cubicBezTo>
                      <a:pt x="112" y="452"/>
                      <a:pt x="110" y="420"/>
                      <a:pt x="114" y="390"/>
                    </a:cubicBezTo>
                    <a:cubicBezTo>
                      <a:pt x="118" y="360"/>
                      <a:pt x="125" y="331"/>
                      <a:pt x="126" y="300"/>
                    </a:cubicBezTo>
                    <a:cubicBezTo>
                      <a:pt x="127" y="269"/>
                      <a:pt x="125" y="237"/>
                      <a:pt x="120" y="204"/>
                    </a:cubicBezTo>
                    <a:cubicBezTo>
                      <a:pt x="115" y="171"/>
                      <a:pt x="104" y="125"/>
                      <a:pt x="96" y="102"/>
                    </a:cubicBezTo>
                    <a:cubicBezTo>
                      <a:pt x="88" y="79"/>
                      <a:pt x="80" y="79"/>
                      <a:pt x="72" y="66"/>
                    </a:cubicBezTo>
                    <a:cubicBezTo>
                      <a:pt x="64" y="53"/>
                      <a:pt x="60" y="35"/>
                      <a:pt x="48" y="24"/>
                    </a:cubicBezTo>
                    <a:cubicBezTo>
                      <a:pt x="36" y="13"/>
                      <a:pt x="6" y="4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7" name="Line 21"/>
              <p:cNvSpPr>
                <a:spLocks noChangeShapeType="1"/>
              </p:cNvSpPr>
              <p:nvPr/>
            </p:nvSpPr>
            <p:spPr bwMode="auto">
              <a:xfrm flipV="1">
                <a:off x="1248" y="203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618" name="Group 22"/>
            <p:cNvGrpSpPr>
              <a:grpSpLocks/>
            </p:cNvGrpSpPr>
            <p:nvPr/>
          </p:nvGrpSpPr>
          <p:grpSpPr bwMode="auto">
            <a:xfrm>
              <a:off x="6296025" y="2546350"/>
              <a:ext cx="201613" cy="952500"/>
              <a:chOff x="1128" y="1758"/>
              <a:chExt cx="127" cy="600"/>
            </a:xfrm>
          </p:grpSpPr>
          <p:sp>
            <p:nvSpPr>
              <p:cNvPr id="24624" name="Freeform 23"/>
              <p:cNvSpPr>
                <a:spLocks/>
              </p:cNvSpPr>
              <p:nvPr/>
            </p:nvSpPr>
            <p:spPr bwMode="auto">
              <a:xfrm>
                <a:off x="1128" y="1758"/>
                <a:ext cx="127" cy="600"/>
              </a:xfrm>
              <a:custGeom>
                <a:avLst/>
                <a:gdLst>
                  <a:gd name="T0" fmla="*/ 0 w 127"/>
                  <a:gd name="T1" fmla="*/ 600 h 600"/>
                  <a:gd name="T2" fmla="*/ 54 w 127"/>
                  <a:gd name="T3" fmla="*/ 558 h 600"/>
                  <a:gd name="T4" fmla="*/ 102 w 127"/>
                  <a:gd name="T5" fmla="*/ 480 h 600"/>
                  <a:gd name="T6" fmla="*/ 114 w 127"/>
                  <a:gd name="T7" fmla="*/ 390 h 600"/>
                  <a:gd name="T8" fmla="*/ 126 w 127"/>
                  <a:gd name="T9" fmla="*/ 300 h 600"/>
                  <a:gd name="T10" fmla="*/ 120 w 127"/>
                  <a:gd name="T11" fmla="*/ 204 h 600"/>
                  <a:gd name="T12" fmla="*/ 96 w 127"/>
                  <a:gd name="T13" fmla="*/ 102 h 600"/>
                  <a:gd name="T14" fmla="*/ 72 w 127"/>
                  <a:gd name="T15" fmla="*/ 66 h 600"/>
                  <a:gd name="T16" fmla="*/ 48 w 127"/>
                  <a:gd name="T17" fmla="*/ 24 h 600"/>
                  <a:gd name="T18" fmla="*/ 0 w 127"/>
                  <a:gd name="T19" fmla="*/ 0 h 60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7"/>
                  <a:gd name="T31" fmla="*/ 0 h 600"/>
                  <a:gd name="T32" fmla="*/ 127 w 127"/>
                  <a:gd name="T33" fmla="*/ 600 h 60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7" h="600">
                    <a:moveTo>
                      <a:pt x="0" y="600"/>
                    </a:moveTo>
                    <a:cubicBezTo>
                      <a:pt x="18" y="589"/>
                      <a:pt x="37" y="578"/>
                      <a:pt x="54" y="558"/>
                    </a:cubicBezTo>
                    <a:cubicBezTo>
                      <a:pt x="71" y="538"/>
                      <a:pt x="92" y="508"/>
                      <a:pt x="102" y="480"/>
                    </a:cubicBezTo>
                    <a:cubicBezTo>
                      <a:pt x="112" y="452"/>
                      <a:pt x="110" y="420"/>
                      <a:pt x="114" y="390"/>
                    </a:cubicBezTo>
                    <a:cubicBezTo>
                      <a:pt x="118" y="360"/>
                      <a:pt x="125" y="331"/>
                      <a:pt x="126" y="300"/>
                    </a:cubicBezTo>
                    <a:cubicBezTo>
                      <a:pt x="127" y="269"/>
                      <a:pt x="125" y="237"/>
                      <a:pt x="120" y="204"/>
                    </a:cubicBezTo>
                    <a:cubicBezTo>
                      <a:pt x="115" y="171"/>
                      <a:pt x="104" y="125"/>
                      <a:pt x="96" y="102"/>
                    </a:cubicBezTo>
                    <a:cubicBezTo>
                      <a:pt x="88" y="79"/>
                      <a:pt x="80" y="79"/>
                      <a:pt x="72" y="66"/>
                    </a:cubicBezTo>
                    <a:cubicBezTo>
                      <a:pt x="64" y="53"/>
                      <a:pt x="60" y="35"/>
                      <a:pt x="48" y="24"/>
                    </a:cubicBezTo>
                    <a:cubicBezTo>
                      <a:pt x="36" y="13"/>
                      <a:pt x="6" y="4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5" name="Line 24"/>
              <p:cNvSpPr>
                <a:spLocks noChangeShapeType="1"/>
              </p:cNvSpPr>
              <p:nvPr/>
            </p:nvSpPr>
            <p:spPr bwMode="auto">
              <a:xfrm flipV="1">
                <a:off x="1248" y="203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619" name="Group 25"/>
            <p:cNvGrpSpPr>
              <a:grpSpLocks/>
            </p:cNvGrpSpPr>
            <p:nvPr/>
          </p:nvGrpSpPr>
          <p:grpSpPr bwMode="auto">
            <a:xfrm>
              <a:off x="6448425" y="2551113"/>
              <a:ext cx="201613" cy="952500"/>
              <a:chOff x="1128" y="1758"/>
              <a:chExt cx="127" cy="600"/>
            </a:xfrm>
          </p:grpSpPr>
          <p:sp>
            <p:nvSpPr>
              <p:cNvPr id="24622" name="Freeform 26"/>
              <p:cNvSpPr>
                <a:spLocks/>
              </p:cNvSpPr>
              <p:nvPr/>
            </p:nvSpPr>
            <p:spPr bwMode="auto">
              <a:xfrm>
                <a:off x="1128" y="1758"/>
                <a:ext cx="127" cy="600"/>
              </a:xfrm>
              <a:custGeom>
                <a:avLst/>
                <a:gdLst>
                  <a:gd name="T0" fmla="*/ 0 w 127"/>
                  <a:gd name="T1" fmla="*/ 600 h 600"/>
                  <a:gd name="T2" fmla="*/ 54 w 127"/>
                  <a:gd name="T3" fmla="*/ 558 h 600"/>
                  <a:gd name="T4" fmla="*/ 102 w 127"/>
                  <a:gd name="T5" fmla="*/ 480 h 600"/>
                  <a:gd name="T6" fmla="*/ 114 w 127"/>
                  <a:gd name="T7" fmla="*/ 390 h 600"/>
                  <a:gd name="T8" fmla="*/ 126 w 127"/>
                  <a:gd name="T9" fmla="*/ 300 h 600"/>
                  <a:gd name="T10" fmla="*/ 120 w 127"/>
                  <a:gd name="T11" fmla="*/ 204 h 600"/>
                  <a:gd name="T12" fmla="*/ 96 w 127"/>
                  <a:gd name="T13" fmla="*/ 102 h 600"/>
                  <a:gd name="T14" fmla="*/ 72 w 127"/>
                  <a:gd name="T15" fmla="*/ 66 h 600"/>
                  <a:gd name="T16" fmla="*/ 48 w 127"/>
                  <a:gd name="T17" fmla="*/ 24 h 600"/>
                  <a:gd name="T18" fmla="*/ 0 w 127"/>
                  <a:gd name="T19" fmla="*/ 0 h 60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7"/>
                  <a:gd name="T31" fmla="*/ 0 h 600"/>
                  <a:gd name="T32" fmla="*/ 127 w 127"/>
                  <a:gd name="T33" fmla="*/ 600 h 60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7" h="600">
                    <a:moveTo>
                      <a:pt x="0" y="600"/>
                    </a:moveTo>
                    <a:cubicBezTo>
                      <a:pt x="18" y="589"/>
                      <a:pt x="37" y="578"/>
                      <a:pt x="54" y="558"/>
                    </a:cubicBezTo>
                    <a:cubicBezTo>
                      <a:pt x="71" y="538"/>
                      <a:pt x="92" y="508"/>
                      <a:pt x="102" y="480"/>
                    </a:cubicBezTo>
                    <a:cubicBezTo>
                      <a:pt x="112" y="452"/>
                      <a:pt x="110" y="420"/>
                      <a:pt x="114" y="390"/>
                    </a:cubicBezTo>
                    <a:cubicBezTo>
                      <a:pt x="118" y="360"/>
                      <a:pt x="125" y="331"/>
                      <a:pt x="126" y="300"/>
                    </a:cubicBezTo>
                    <a:cubicBezTo>
                      <a:pt x="127" y="269"/>
                      <a:pt x="125" y="237"/>
                      <a:pt x="120" y="204"/>
                    </a:cubicBezTo>
                    <a:cubicBezTo>
                      <a:pt x="115" y="171"/>
                      <a:pt x="104" y="125"/>
                      <a:pt x="96" y="102"/>
                    </a:cubicBezTo>
                    <a:cubicBezTo>
                      <a:pt x="88" y="79"/>
                      <a:pt x="80" y="79"/>
                      <a:pt x="72" y="66"/>
                    </a:cubicBezTo>
                    <a:cubicBezTo>
                      <a:pt x="64" y="53"/>
                      <a:pt x="60" y="35"/>
                      <a:pt x="48" y="24"/>
                    </a:cubicBezTo>
                    <a:cubicBezTo>
                      <a:pt x="36" y="13"/>
                      <a:pt x="6" y="4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3" name="Line 27"/>
              <p:cNvSpPr>
                <a:spLocks noChangeShapeType="1"/>
              </p:cNvSpPr>
              <p:nvPr/>
            </p:nvSpPr>
            <p:spPr bwMode="auto">
              <a:xfrm flipV="1">
                <a:off x="1248" y="203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4620" name="Freeform 28"/>
            <p:cNvSpPr>
              <a:spLocks/>
            </p:cNvSpPr>
            <p:nvPr/>
          </p:nvSpPr>
          <p:spPr bwMode="auto">
            <a:xfrm>
              <a:off x="6238875" y="3505200"/>
              <a:ext cx="542925" cy="736600"/>
            </a:xfrm>
            <a:custGeom>
              <a:avLst/>
              <a:gdLst>
                <a:gd name="T0" fmla="*/ 2147483647 w 342"/>
                <a:gd name="T1" fmla="*/ 0 h 464"/>
                <a:gd name="T2" fmla="*/ 2147483647 w 342"/>
                <a:gd name="T3" fmla="*/ 2147483647 h 464"/>
                <a:gd name="T4" fmla="*/ 2147483647 w 342"/>
                <a:gd name="T5" fmla="*/ 2147483647 h 464"/>
                <a:gd name="T6" fmla="*/ 2147483647 w 342"/>
                <a:gd name="T7" fmla="*/ 2147483647 h 4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42"/>
                <a:gd name="T13" fmla="*/ 0 h 464"/>
                <a:gd name="T14" fmla="*/ 342 w 342"/>
                <a:gd name="T15" fmla="*/ 464 h 4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42" h="464">
                  <a:moveTo>
                    <a:pt x="144" y="0"/>
                  </a:moveTo>
                  <a:cubicBezTo>
                    <a:pt x="72" y="34"/>
                    <a:pt x="0" y="69"/>
                    <a:pt x="24" y="138"/>
                  </a:cubicBezTo>
                  <a:cubicBezTo>
                    <a:pt x="48" y="207"/>
                    <a:pt x="235" y="364"/>
                    <a:pt x="288" y="414"/>
                  </a:cubicBezTo>
                  <a:cubicBezTo>
                    <a:pt x="341" y="464"/>
                    <a:pt x="341" y="451"/>
                    <a:pt x="342" y="438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1" name="Freeform 29"/>
            <p:cNvSpPr>
              <a:spLocks/>
            </p:cNvSpPr>
            <p:nvPr/>
          </p:nvSpPr>
          <p:spPr bwMode="auto">
            <a:xfrm>
              <a:off x="5016500" y="3495675"/>
              <a:ext cx="203200" cy="742950"/>
            </a:xfrm>
            <a:custGeom>
              <a:avLst/>
              <a:gdLst>
                <a:gd name="T0" fmla="*/ 2147483647 w 128"/>
                <a:gd name="T1" fmla="*/ 0 h 468"/>
                <a:gd name="T2" fmla="*/ 2147483647 w 128"/>
                <a:gd name="T3" fmla="*/ 2147483647 h 468"/>
                <a:gd name="T4" fmla="*/ 2147483647 w 128"/>
                <a:gd name="T5" fmla="*/ 2147483647 h 468"/>
                <a:gd name="T6" fmla="*/ 2147483647 w 128"/>
                <a:gd name="T7" fmla="*/ 2147483647 h 468"/>
                <a:gd name="T8" fmla="*/ 2147483647 w 128"/>
                <a:gd name="T9" fmla="*/ 2147483647 h 4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8"/>
                <a:gd name="T16" fmla="*/ 0 h 468"/>
                <a:gd name="T17" fmla="*/ 128 w 128"/>
                <a:gd name="T18" fmla="*/ 468 h 4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8" h="468">
                  <a:moveTo>
                    <a:pt x="32" y="0"/>
                  </a:moveTo>
                  <a:cubicBezTo>
                    <a:pt x="18" y="49"/>
                    <a:pt x="4" y="99"/>
                    <a:pt x="2" y="150"/>
                  </a:cubicBezTo>
                  <a:cubicBezTo>
                    <a:pt x="0" y="201"/>
                    <a:pt x="8" y="260"/>
                    <a:pt x="20" y="306"/>
                  </a:cubicBezTo>
                  <a:cubicBezTo>
                    <a:pt x="32" y="352"/>
                    <a:pt x="56" y="399"/>
                    <a:pt x="74" y="426"/>
                  </a:cubicBezTo>
                  <a:cubicBezTo>
                    <a:pt x="92" y="453"/>
                    <a:pt x="119" y="461"/>
                    <a:pt x="128" y="468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582" name="Group 32"/>
          <p:cNvGrpSpPr>
            <a:grpSpLocks/>
          </p:cNvGrpSpPr>
          <p:nvPr/>
        </p:nvGrpSpPr>
        <p:grpSpPr bwMode="auto">
          <a:xfrm>
            <a:off x="1295400" y="1828800"/>
            <a:ext cx="2228850" cy="1708150"/>
            <a:chOff x="2209800" y="2533650"/>
            <a:chExt cx="2228850" cy="1708150"/>
          </a:xfrm>
        </p:grpSpPr>
        <p:grpSp>
          <p:nvGrpSpPr>
            <p:cNvPr id="24583" name="Group 68"/>
            <p:cNvGrpSpPr>
              <a:grpSpLocks/>
            </p:cNvGrpSpPr>
            <p:nvPr/>
          </p:nvGrpSpPr>
          <p:grpSpPr bwMode="auto">
            <a:xfrm>
              <a:off x="2209800" y="2533650"/>
              <a:ext cx="2228850" cy="1708150"/>
              <a:chOff x="2209800" y="2533650"/>
              <a:chExt cx="2228850" cy="1708150"/>
            </a:xfrm>
          </p:grpSpPr>
          <p:sp>
            <p:nvSpPr>
              <p:cNvPr id="24587" name="AutoShape 35"/>
              <p:cNvSpPr>
                <a:spLocks noChangeArrowheads="1"/>
              </p:cNvSpPr>
              <p:nvPr/>
            </p:nvSpPr>
            <p:spPr bwMode="auto">
              <a:xfrm rot="-5400000">
                <a:off x="2847975" y="1914525"/>
                <a:ext cx="952500" cy="2228850"/>
              </a:xfrm>
              <a:prstGeom prst="can">
                <a:avLst>
                  <a:gd name="adj" fmla="val 58500"/>
                </a:avLst>
              </a:prstGeom>
              <a:solidFill>
                <a:srgbClr val="99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grpSp>
            <p:nvGrpSpPr>
              <p:cNvPr id="24588" name="Group 36"/>
              <p:cNvGrpSpPr>
                <a:grpSpLocks/>
              </p:cNvGrpSpPr>
              <p:nvPr/>
            </p:nvGrpSpPr>
            <p:grpSpPr bwMode="auto">
              <a:xfrm>
                <a:off x="2779713" y="2533650"/>
                <a:ext cx="201612" cy="952500"/>
                <a:chOff x="1128" y="1758"/>
                <a:chExt cx="127" cy="600"/>
              </a:xfrm>
            </p:grpSpPr>
            <p:sp>
              <p:nvSpPr>
                <p:cNvPr id="24609" name="Freeform 37"/>
                <p:cNvSpPr>
                  <a:spLocks/>
                </p:cNvSpPr>
                <p:nvPr/>
              </p:nvSpPr>
              <p:spPr bwMode="auto">
                <a:xfrm>
                  <a:off x="1128" y="1758"/>
                  <a:ext cx="127" cy="600"/>
                </a:xfrm>
                <a:custGeom>
                  <a:avLst/>
                  <a:gdLst>
                    <a:gd name="T0" fmla="*/ 0 w 127"/>
                    <a:gd name="T1" fmla="*/ 600 h 600"/>
                    <a:gd name="T2" fmla="*/ 54 w 127"/>
                    <a:gd name="T3" fmla="*/ 558 h 600"/>
                    <a:gd name="T4" fmla="*/ 102 w 127"/>
                    <a:gd name="T5" fmla="*/ 480 h 600"/>
                    <a:gd name="T6" fmla="*/ 114 w 127"/>
                    <a:gd name="T7" fmla="*/ 390 h 600"/>
                    <a:gd name="T8" fmla="*/ 126 w 127"/>
                    <a:gd name="T9" fmla="*/ 300 h 600"/>
                    <a:gd name="T10" fmla="*/ 120 w 127"/>
                    <a:gd name="T11" fmla="*/ 204 h 600"/>
                    <a:gd name="T12" fmla="*/ 96 w 127"/>
                    <a:gd name="T13" fmla="*/ 102 h 600"/>
                    <a:gd name="T14" fmla="*/ 72 w 127"/>
                    <a:gd name="T15" fmla="*/ 66 h 600"/>
                    <a:gd name="T16" fmla="*/ 48 w 127"/>
                    <a:gd name="T17" fmla="*/ 24 h 600"/>
                    <a:gd name="T18" fmla="*/ 0 w 127"/>
                    <a:gd name="T19" fmla="*/ 0 h 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7"/>
                    <a:gd name="T31" fmla="*/ 0 h 600"/>
                    <a:gd name="T32" fmla="*/ 127 w 127"/>
                    <a:gd name="T33" fmla="*/ 600 h 60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7" h="600">
                      <a:moveTo>
                        <a:pt x="0" y="600"/>
                      </a:moveTo>
                      <a:cubicBezTo>
                        <a:pt x="18" y="589"/>
                        <a:pt x="37" y="578"/>
                        <a:pt x="54" y="558"/>
                      </a:cubicBezTo>
                      <a:cubicBezTo>
                        <a:pt x="71" y="538"/>
                        <a:pt x="92" y="508"/>
                        <a:pt x="102" y="480"/>
                      </a:cubicBezTo>
                      <a:cubicBezTo>
                        <a:pt x="112" y="452"/>
                        <a:pt x="110" y="420"/>
                        <a:pt x="114" y="390"/>
                      </a:cubicBezTo>
                      <a:cubicBezTo>
                        <a:pt x="118" y="360"/>
                        <a:pt x="125" y="331"/>
                        <a:pt x="126" y="300"/>
                      </a:cubicBezTo>
                      <a:cubicBezTo>
                        <a:pt x="127" y="269"/>
                        <a:pt x="125" y="237"/>
                        <a:pt x="120" y="204"/>
                      </a:cubicBezTo>
                      <a:cubicBezTo>
                        <a:pt x="115" y="171"/>
                        <a:pt x="104" y="125"/>
                        <a:pt x="96" y="102"/>
                      </a:cubicBezTo>
                      <a:cubicBezTo>
                        <a:pt x="88" y="79"/>
                        <a:pt x="80" y="79"/>
                        <a:pt x="72" y="66"/>
                      </a:cubicBezTo>
                      <a:cubicBezTo>
                        <a:pt x="64" y="53"/>
                        <a:pt x="60" y="35"/>
                        <a:pt x="48" y="24"/>
                      </a:cubicBezTo>
                      <a:cubicBezTo>
                        <a:pt x="36" y="13"/>
                        <a:pt x="6" y="4"/>
                        <a:pt x="0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610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248" y="2034"/>
                  <a:ext cx="0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4589" name="Group 39"/>
              <p:cNvGrpSpPr>
                <a:grpSpLocks/>
              </p:cNvGrpSpPr>
              <p:nvPr/>
            </p:nvGrpSpPr>
            <p:grpSpPr bwMode="auto">
              <a:xfrm>
                <a:off x="2960688" y="2538413"/>
                <a:ext cx="201612" cy="952500"/>
                <a:chOff x="1128" y="1758"/>
                <a:chExt cx="127" cy="600"/>
              </a:xfrm>
            </p:grpSpPr>
            <p:sp>
              <p:nvSpPr>
                <p:cNvPr id="24607" name="Freeform 40"/>
                <p:cNvSpPr>
                  <a:spLocks/>
                </p:cNvSpPr>
                <p:nvPr/>
              </p:nvSpPr>
              <p:spPr bwMode="auto">
                <a:xfrm>
                  <a:off x="1128" y="1758"/>
                  <a:ext cx="127" cy="600"/>
                </a:xfrm>
                <a:custGeom>
                  <a:avLst/>
                  <a:gdLst>
                    <a:gd name="T0" fmla="*/ 0 w 127"/>
                    <a:gd name="T1" fmla="*/ 600 h 600"/>
                    <a:gd name="T2" fmla="*/ 54 w 127"/>
                    <a:gd name="T3" fmla="*/ 558 h 600"/>
                    <a:gd name="T4" fmla="*/ 102 w 127"/>
                    <a:gd name="T5" fmla="*/ 480 h 600"/>
                    <a:gd name="T6" fmla="*/ 114 w 127"/>
                    <a:gd name="T7" fmla="*/ 390 h 600"/>
                    <a:gd name="T8" fmla="*/ 126 w 127"/>
                    <a:gd name="T9" fmla="*/ 300 h 600"/>
                    <a:gd name="T10" fmla="*/ 120 w 127"/>
                    <a:gd name="T11" fmla="*/ 204 h 600"/>
                    <a:gd name="T12" fmla="*/ 96 w 127"/>
                    <a:gd name="T13" fmla="*/ 102 h 600"/>
                    <a:gd name="T14" fmla="*/ 72 w 127"/>
                    <a:gd name="T15" fmla="*/ 66 h 600"/>
                    <a:gd name="T16" fmla="*/ 48 w 127"/>
                    <a:gd name="T17" fmla="*/ 24 h 600"/>
                    <a:gd name="T18" fmla="*/ 0 w 127"/>
                    <a:gd name="T19" fmla="*/ 0 h 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7"/>
                    <a:gd name="T31" fmla="*/ 0 h 600"/>
                    <a:gd name="T32" fmla="*/ 127 w 127"/>
                    <a:gd name="T33" fmla="*/ 600 h 60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7" h="600">
                      <a:moveTo>
                        <a:pt x="0" y="600"/>
                      </a:moveTo>
                      <a:cubicBezTo>
                        <a:pt x="18" y="589"/>
                        <a:pt x="37" y="578"/>
                        <a:pt x="54" y="558"/>
                      </a:cubicBezTo>
                      <a:cubicBezTo>
                        <a:pt x="71" y="538"/>
                        <a:pt x="92" y="508"/>
                        <a:pt x="102" y="480"/>
                      </a:cubicBezTo>
                      <a:cubicBezTo>
                        <a:pt x="112" y="452"/>
                        <a:pt x="110" y="420"/>
                        <a:pt x="114" y="390"/>
                      </a:cubicBezTo>
                      <a:cubicBezTo>
                        <a:pt x="118" y="360"/>
                        <a:pt x="125" y="331"/>
                        <a:pt x="126" y="300"/>
                      </a:cubicBezTo>
                      <a:cubicBezTo>
                        <a:pt x="127" y="269"/>
                        <a:pt x="125" y="237"/>
                        <a:pt x="120" y="204"/>
                      </a:cubicBezTo>
                      <a:cubicBezTo>
                        <a:pt x="115" y="171"/>
                        <a:pt x="104" y="125"/>
                        <a:pt x="96" y="102"/>
                      </a:cubicBezTo>
                      <a:cubicBezTo>
                        <a:pt x="88" y="79"/>
                        <a:pt x="80" y="79"/>
                        <a:pt x="72" y="66"/>
                      </a:cubicBezTo>
                      <a:cubicBezTo>
                        <a:pt x="64" y="53"/>
                        <a:pt x="60" y="35"/>
                        <a:pt x="48" y="24"/>
                      </a:cubicBezTo>
                      <a:cubicBezTo>
                        <a:pt x="36" y="13"/>
                        <a:pt x="6" y="4"/>
                        <a:pt x="0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608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1248" y="2034"/>
                  <a:ext cx="0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4590" name="Group 42"/>
              <p:cNvGrpSpPr>
                <a:grpSpLocks/>
              </p:cNvGrpSpPr>
              <p:nvPr/>
            </p:nvGrpSpPr>
            <p:grpSpPr bwMode="auto">
              <a:xfrm>
                <a:off x="3122613" y="2543175"/>
                <a:ext cx="201612" cy="952500"/>
                <a:chOff x="1128" y="1758"/>
                <a:chExt cx="127" cy="600"/>
              </a:xfrm>
            </p:grpSpPr>
            <p:sp>
              <p:nvSpPr>
                <p:cNvPr id="24605" name="Freeform 43"/>
                <p:cNvSpPr>
                  <a:spLocks/>
                </p:cNvSpPr>
                <p:nvPr/>
              </p:nvSpPr>
              <p:spPr bwMode="auto">
                <a:xfrm>
                  <a:off x="1128" y="1758"/>
                  <a:ext cx="127" cy="600"/>
                </a:xfrm>
                <a:custGeom>
                  <a:avLst/>
                  <a:gdLst>
                    <a:gd name="T0" fmla="*/ 0 w 127"/>
                    <a:gd name="T1" fmla="*/ 600 h 600"/>
                    <a:gd name="T2" fmla="*/ 54 w 127"/>
                    <a:gd name="T3" fmla="*/ 558 h 600"/>
                    <a:gd name="T4" fmla="*/ 102 w 127"/>
                    <a:gd name="T5" fmla="*/ 480 h 600"/>
                    <a:gd name="T6" fmla="*/ 114 w 127"/>
                    <a:gd name="T7" fmla="*/ 390 h 600"/>
                    <a:gd name="T8" fmla="*/ 126 w 127"/>
                    <a:gd name="T9" fmla="*/ 300 h 600"/>
                    <a:gd name="T10" fmla="*/ 120 w 127"/>
                    <a:gd name="T11" fmla="*/ 204 h 600"/>
                    <a:gd name="T12" fmla="*/ 96 w 127"/>
                    <a:gd name="T13" fmla="*/ 102 h 600"/>
                    <a:gd name="T14" fmla="*/ 72 w 127"/>
                    <a:gd name="T15" fmla="*/ 66 h 600"/>
                    <a:gd name="T16" fmla="*/ 48 w 127"/>
                    <a:gd name="T17" fmla="*/ 24 h 600"/>
                    <a:gd name="T18" fmla="*/ 0 w 127"/>
                    <a:gd name="T19" fmla="*/ 0 h 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7"/>
                    <a:gd name="T31" fmla="*/ 0 h 600"/>
                    <a:gd name="T32" fmla="*/ 127 w 127"/>
                    <a:gd name="T33" fmla="*/ 600 h 60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7" h="600">
                      <a:moveTo>
                        <a:pt x="0" y="600"/>
                      </a:moveTo>
                      <a:cubicBezTo>
                        <a:pt x="18" y="589"/>
                        <a:pt x="37" y="578"/>
                        <a:pt x="54" y="558"/>
                      </a:cubicBezTo>
                      <a:cubicBezTo>
                        <a:pt x="71" y="538"/>
                        <a:pt x="92" y="508"/>
                        <a:pt x="102" y="480"/>
                      </a:cubicBezTo>
                      <a:cubicBezTo>
                        <a:pt x="112" y="452"/>
                        <a:pt x="110" y="420"/>
                        <a:pt x="114" y="390"/>
                      </a:cubicBezTo>
                      <a:cubicBezTo>
                        <a:pt x="118" y="360"/>
                        <a:pt x="125" y="331"/>
                        <a:pt x="126" y="300"/>
                      </a:cubicBezTo>
                      <a:cubicBezTo>
                        <a:pt x="127" y="269"/>
                        <a:pt x="125" y="237"/>
                        <a:pt x="120" y="204"/>
                      </a:cubicBezTo>
                      <a:cubicBezTo>
                        <a:pt x="115" y="171"/>
                        <a:pt x="104" y="125"/>
                        <a:pt x="96" y="102"/>
                      </a:cubicBezTo>
                      <a:cubicBezTo>
                        <a:pt x="88" y="79"/>
                        <a:pt x="80" y="79"/>
                        <a:pt x="72" y="66"/>
                      </a:cubicBezTo>
                      <a:cubicBezTo>
                        <a:pt x="64" y="53"/>
                        <a:pt x="60" y="35"/>
                        <a:pt x="48" y="24"/>
                      </a:cubicBezTo>
                      <a:cubicBezTo>
                        <a:pt x="36" y="13"/>
                        <a:pt x="6" y="4"/>
                        <a:pt x="0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606" name="Line 44"/>
                <p:cNvSpPr>
                  <a:spLocks noChangeShapeType="1"/>
                </p:cNvSpPr>
                <p:nvPr/>
              </p:nvSpPr>
              <p:spPr bwMode="auto">
                <a:xfrm flipV="1">
                  <a:off x="1248" y="2034"/>
                  <a:ext cx="0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4591" name="Group 45"/>
              <p:cNvGrpSpPr>
                <a:grpSpLocks/>
              </p:cNvGrpSpPr>
              <p:nvPr/>
            </p:nvGrpSpPr>
            <p:grpSpPr bwMode="auto">
              <a:xfrm>
                <a:off x="3324225" y="2554288"/>
                <a:ext cx="201613" cy="952500"/>
                <a:chOff x="1128" y="1758"/>
                <a:chExt cx="127" cy="600"/>
              </a:xfrm>
            </p:grpSpPr>
            <p:sp>
              <p:nvSpPr>
                <p:cNvPr id="24603" name="Freeform 46"/>
                <p:cNvSpPr>
                  <a:spLocks/>
                </p:cNvSpPr>
                <p:nvPr/>
              </p:nvSpPr>
              <p:spPr bwMode="auto">
                <a:xfrm>
                  <a:off x="1128" y="1758"/>
                  <a:ext cx="127" cy="600"/>
                </a:xfrm>
                <a:custGeom>
                  <a:avLst/>
                  <a:gdLst>
                    <a:gd name="T0" fmla="*/ 0 w 127"/>
                    <a:gd name="T1" fmla="*/ 600 h 600"/>
                    <a:gd name="T2" fmla="*/ 54 w 127"/>
                    <a:gd name="T3" fmla="*/ 558 h 600"/>
                    <a:gd name="T4" fmla="*/ 102 w 127"/>
                    <a:gd name="T5" fmla="*/ 480 h 600"/>
                    <a:gd name="T6" fmla="*/ 114 w 127"/>
                    <a:gd name="T7" fmla="*/ 390 h 600"/>
                    <a:gd name="T8" fmla="*/ 126 w 127"/>
                    <a:gd name="T9" fmla="*/ 300 h 600"/>
                    <a:gd name="T10" fmla="*/ 120 w 127"/>
                    <a:gd name="T11" fmla="*/ 204 h 600"/>
                    <a:gd name="T12" fmla="*/ 96 w 127"/>
                    <a:gd name="T13" fmla="*/ 102 h 600"/>
                    <a:gd name="T14" fmla="*/ 72 w 127"/>
                    <a:gd name="T15" fmla="*/ 66 h 600"/>
                    <a:gd name="T16" fmla="*/ 48 w 127"/>
                    <a:gd name="T17" fmla="*/ 24 h 600"/>
                    <a:gd name="T18" fmla="*/ 0 w 127"/>
                    <a:gd name="T19" fmla="*/ 0 h 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7"/>
                    <a:gd name="T31" fmla="*/ 0 h 600"/>
                    <a:gd name="T32" fmla="*/ 127 w 127"/>
                    <a:gd name="T33" fmla="*/ 600 h 60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7" h="600">
                      <a:moveTo>
                        <a:pt x="0" y="600"/>
                      </a:moveTo>
                      <a:cubicBezTo>
                        <a:pt x="18" y="589"/>
                        <a:pt x="37" y="578"/>
                        <a:pt x="54" y="558"/>
                      </a:cubicBezTo>
                      <a:cubicBezTo>
                        <a:pt x="71" y="538"/>
                        <a:pt x="92" y="508"/>
                        <a:pt x="102" y="480"/>
                      </a:cubicBezTo>
                      <a:cubicBezTo>
                        <a:pt x="112" y="452"/>
                        <a:pt x="110" y="420"/>
                        <a:pt x="114" y="390"/>
                      </a:cubicBezTo>
                      <a:cubicBezTo>
                        <a:pt x="118" y="360"/>
                        <a:pt x="125" y="331"/>
                        <a:pt x="126" y="300"/>
                      </a:cubicBezTo>
                      <a:cubicBezTo>
                        <a:pt x="127" y="269"/>
                        <a:pt x="125" y="237"/>
                        <a:pt x="120" y="204"/>
                      </a:cubicBezTo>
                      <a:cubicBezTo>
                        <a:pt x="115" y="171"/>
                        <a:pt x="104" y="125"/>
                        <a:pt x="96" y="102"/>
                      </a:cubicBezTo>
                      <a:cubicBezTo>
                        <a:pt x="88" y="79"/>
                        <a:pt x="80" y="79"/>
                        <a:pt x="72" y="66"/>
                      </a:cubicBezTo>
                      <a:cubicBezTo>
                        <a:pt x="64" y="53"/>
                        <a:pt x="60" y="35"/>
                        <a:pt x="48" y="24"/>
                      </a:cubicBezTo>
                      <a:cubicBezTo>
                        <a:pt x="36" y="13"/>
                        <a:pt x="6" y="4"/>
                        <a:pt x="0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604" name="Line 47"/>
                <p:cNvSpPr>
                  <a:spLocks noChangeShapeType="1"/>
                </p:cNvSpPr>
                <p:nvPr/>
              </p:nvSpPr>
              <p:spPr bwMode="auto">
                <a:xfrm flipV="1">
                  <a:off x="1248" y="2034"/>
                  <a:ext cx="0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4592" name="Group 48"/>
              <p:cNvGrpSpPr>
                <a:grpSpLocks/>
              </p:cNvGrpSpPr>
              <p:nvPr/>
            </p:nvGrpSpPr>
            <p:grpSpPr bwMode="auto">
              <a:xfrm>
                <a:off x="3533775" y="2559050"/>
                <a:ext cx="201613" cy="952500"/>
                <a:chOff x="1128" y="1758"/>
                <a:chExt cx="127" cy="600"/>
              </a:xfrm>
            </p:grpSpPr>
            <p:sp>
              <p:nvSpPr>
                <p:cNvPr id="24601" name="Freeform 49"/>
                <p:cNvSpPr>
                  <a:spLocks/>
                </p:cNvSpPr>
                <p:nvPr/>
              </p:nvSpPr>
              <p:spPr bwMode="auto">
                <a:xfrm>
                  <a:off x="1128" y="1758"/>
                  <a:ext cx="127" cy="600"/>
                </a:xfrm>
                <a:custGeom>
                  <a:avLst/>
                  <a:gdLst>
                    <a:gd name="T0" fmla="*/ 0 w 127"/>
                    <a:gd name="T1" fmla="*/ 600 h 600"/>
                    <a:gd name="T2" fmla="*/ 54 w 127"/>
                    <a:gd name="T3" fmla="*/ 558 h 600"/>
                    <a:gd name="T4" fmla="*/ 102 w 127"/>
                    <a:gd name="T5" fmla="*/ 480 h 600"/>
                    <a:gd name="T6" fmla="*/ 114 w 127"/>
                    <a:gd name="T7" fmla="*/ 390 h 600"/>
                    <a:gd name="T8" fmla="*/ 126 w 127"/>
                    <a:gd name="T9" fmla="*/ 300 h 600"/>
                    <a:gd name="T10" fmla="*/ 120 w 127"/>
                    <a:gd name="T11" fmla="*/ 204 h 600"/>
                    <a:gd name="T12" fmla="*/ 96 w 127"/>
                    <a:gd name="T13" fmla="*/ 102 h 600"/>
                    <a:gd name="T14" fmla="*/ 72 w 127"/>
                    <a:gd name="T15" fmla="*/ 66 h 600"/>
                    <a:gd name="T16" fmla="*/ 48 w 127"/>
                    <a:gd name="T17" fmla="*/ 24 h 600"/>
                    <a:gd name="T18" fmla="*/ 0 w 127"/>
                    <a:gd name="T19" fmla="*/ 0 h 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7"/>
                    <a:gd name="T31" fmla="*/ 0 h 600"/>
                    <a:gd name="T32" fmla="*/ 127 w 127"/>
                    <a:gd name="T33" fmla="*/ 600 h 60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7" h="600">
                      <a:moveTo>
                        <a:pt x="0" y="600"/>
                      </a:moveTo>
                      <a:cubicBezTo>
                        <a:pt x="18" y="589"/>
                        <a:pt x="37" y="578"/>
                        <a:pt x="54" y="558"/>
                      </a:cubicBezTo>
                      <a:cubicBezTo>
                        <a:pt x="71" y="538"/>
                        <a:pt x="92" y="508"/>
                        <a:pt x="102" y="480"/>
                      </a:cubicBezTo>
                      <a:cubicBezTo>
                        <a:pt x="112" y="452"/>
                        <a:pt x="110" y="420"/>
                        <a:pt x="114" y="390"/>
                      </a:cubicBezTo>
                      <a:cubicBezTo>
                        <a:pt x="118" y="360"/>
                        <a:pt x="125" y="331"/>
                        <a:pt x="126" y="300"/>
                      </a:cubicBezTo>
                      <a:cubicBezTo>
                        <a:pt x="127" y="269"/>
                        <a:pt x="125" y="237"/>
                        <a:pt x="120" y="204"/>
                      </a:cubicBezTo>
                      <a:cubicBezTo>
                        <a:pt x="115" y="171"/>
                        <a:pt x="104" y="125"/>
                        <a:pt x="96" y="102"/>
                      </a:cubicBezTo>
                      <a:cubicBezTo>
                        <a:pt x="88" y="79"/>
                        <a:pt x="80" y="79"/>
                        <a:pt x="72" y="66"/>
                      </a:cubicBezTo>
                      <a:cubicBezTo>
                        <a:pt x="64" y="53"/>
                        <a:pt x="60" y="35"/>
                        <a:pt x="48" y="24"/>
                      </a:cubicBezTo>
                      <a:cubicBezTo>
                        <a:pt x="36" y="13"/>
                        <a:pt x="6" y="4"/>
                        <a:pt x="0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602" name="Line 50"/>
                <p:cNvSpPr>
                  <a:spLocks noChangeShapeType="1"/>
                </p:cNvSpPr>
                <p:nvPr/>
              </p:nvSpPr>
              <p:spPr bwMode="auto">
                <a:xfrm flipV="1">
                  <a:off x="1248" y="2034"/>
                  <a:ext cx="0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4593" name="Group 54"/>
              <p:cNvGrpSpPr>
                <a:grpSpLocks/>
              </p:cNvGrpSpPr>
              <p:nvPr/>
            </p:nvGrpSpPr>
            <p:grpSpPr bwMode="auto">
              <a:xfrm>
                <a:off x="3857625" y="2546350"/>
                <a:ext cx="201613" cy="952500"/>
                <a:chOff x="1128" y="1758"/>
                <a:chExt cx="127" cy="600"/>
              </a:xfrm>
            </p:grpSpPr>
            <p:sp>
              <p:nvSpPr>
                <p:cNvPr id="24599" name="Freeform 55"/>
                <p:cNvSpPr>
                  <a:spLocks/>
                </p:cNvSpPr>
                <p:nvPr/>
              </p:nvSpPr>
              <p:spPr bwMode="auto">
                <a:xfrm>
                  <a:off x="1128" y="1758"/>
                  <a:ext cx="127" cy="600"/>
                </a:xfrm>
                <a:custGeom>
                  <a:avLst/>
                  <a:gdLst>
                    <a:gd name="T0" fmla="*/ 0 w 127"/>
                    <a:gd name="T1" fmla="*/ 600 h 600"/>
                    <a:gd name="T2" fmla="*/ 54 w 127"/>
                    <a:gd name="T3" fmla="*/ 558 h 600"/>
                    <a:gd name="T4" fmla="*/ 102 w 127"/>
                    <a:gd name="T5" fmla="*/ 480 h 600"/>
                    <a:gd name="T6" fmla="*/ 114 w 127"/>
                    <a:gd name="T7" fmla="*/ 390 h 600"/>
                    <a:gd name="T8" fmla="*/ 126 w 127"/>
                    <a:gd name="T9" fmla="*/ 300 h 600"/>
                    <a:gd name="T10" fmla="*/ 120 w 127"/>
                    <a:gd name="T11" fmla="*/ 204 h 600"/>
                    <a:gd name="T12" fmla="*/ 96 w 127"/>
                    <a:gd name="T13" fmla="*/ 102 h 600"/>
                    <a:gd name="T14" fmla="*/ 72 w 127"/>
                    <a:gd name="T15" fmla="*/ 66 h 600"/>
                    <a:gd name="T16" fmla="*/ 48 w 127"/>
                    <a:gd name="T17" fmla="*/ 24 h 600"/>
                    <a:gd name="T18" fmla="*/ 0 w 127"/>
                    <a:gd name="T19" fmla="*/ 0 h 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7"/>
                    <a:gd name="T31" fmla="*/ 0 h 600"/>
                    <a:gd name="T32" fmla="*/ 127 w 127"/>
                    <a:gd name="T33" fmla="*/ 600 h 60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7" h="600">
                      <a:moveTo>
                        <a:pt x="0" y="600"/>
                      </a:moveTo>
                      <a:cubicBezTo>
                        <a:pt x="18" y="589"/>
                        <a:pt x="37" y="578"/>
                        <a:pt x="54" y="558"/>
                      </a:cubicBezTo>
                      <a:cubicBezTo>
                        <a:pt x="71" y="538"/>
                        <a:pt x="92" y="508"/>
                        <a:pt x="102" y="480"/>
                      </a:cubicBezTo>
                      <a:cubicBezTo>
                        <a:pt x="112" y="452"/>
                        <a:pt x="110" y="420"/>
                        <a:pt x="114" y="390"/>
                      </a:cubicBezTo>
                      <a:cubicBezTo>
                        <a:pt x="118" y="360"/>
                        <a:pt x="125" y="331"/>
                        <a:pt x="126" y="300"/>
                      </a:cubicBezTo>
                      <a:cubicBezTo>
                        <a:pt x="127" y="269"/>
                        <a:pt x="125" y="237"/>
                        <a:pt x="120" y="204"/>
                      </a:cubicBezTo>
                      <a:cubicBezTo>
                        <a:pt x="115" y="171"/>
                        <a:pt x="104" y="125"/>
                        <a:pt x="96" y="102"/>
                      </a:cubicBezTo>
                      <a:cubicBezTo>
                        <a:pt x="88" y="79"/>
                        <a:pt x="80" y="79"/>
                        <a:pt x="72" y="66"/>
                      </a:cubicBezTo>
                      <a:cubicBezTo>
                        <a:pt x="64" y="53"/>
                        <a:pt x="60" y="35"/>
                        <a:pt x="48" y="24"/>
                      </a:cubicBezTo>
                      <a:cubicBezTo>
                        <a:pt x="36" y="13"/>
                        <a:pt x="6" y="4"/>
                        <a:pt x="0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600" name="Line 56"/>
                <p:cNvSpPr>
                  <a:spLocks noChangeShapeType="1"/>
                </p:cNvSpPr>
                <p:nvPr/>
              </p:nvSpPr>
              <p:spPr bwMode="auto">
                <a:xfrm flipV="1">
                  <a:off x="1248" y="2034"/>
                  <a:ext cx="0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4594" name="Group 57"/>
              <p:cNvGrpSpPr>
                <a:grpSpLocks/>
              </p:cNvGrpSpPr>
              <p:nvPr/>
            </p:nvGrpSpPr>
            <p:grpSpPr bwMode="auto">
              <a:xfrm>
                <a:off x="4010025" y="2551113"/>
                <a:ext cx="201613" cy="952500"/>
                <a:chOff x="1128" y="1758"/>
                <a:chExt cx="127" cy="600"/>
              </a:xfrm>
            </p:grpSpPr>
            <p:sp>
              <p:nvSpPr>
                <p:cNvPr id="24597" name="Freeform 58"/>
                <p:cNvSpPr>
                  <a:spLocks/>
                </p:cNvSpPr>
                <p:nvPr/>
              </p:nvSpPr>
              <p:spPr bwMode="auto">
                <a:xfrm>
                  <a:off x="1128" y="1758"/>
                  <a:ext cx="127" cy="600"/>
                </a:xfrm>
                <a:custGeom>
                  <a:avLst/>
                  <a:gdLst>
                    <a:gd name="T0" fmla="*/ 0 w 127"/>
                    <a:gd name="T1" fmla="*/ 600 h 600"/>
                    <a:gd name="T2" fmla="*/ 54 w 127"/>
                    <a:gd name="T3" fmla="*/ 558 h 600"/>
                    <a:gd name="T4" fmla="*/ 102 w 127"/>
                    <a:gd name="T5" fmla="*/ 480 h 600"/>
                    <a:gd name="T6" fmla="*/ 114 w 127"/>
                    <a:gd name="T7" fmla="*/ 390 h 600"/>
                    <a:gd name="T8" fmla="*/ 126 w 127"/>
                    <a:gd name="T9" fmla="*/ 300 h 600"/>
                    <a:gd name="T10" fmla="*/ 120 w 127"/>
                    <a:gd name="T11" fmla="*/ 204 h 600"/>
                    <a:gd name="T12" fmla="*/ 96 w 127"/>
                    <a:gd name="T13" fmla="*/ 102 h 600"/>
                    <a:gd name="T14" fmla="*/ 72 w 127"/>
                    <a:gd name="T15" fmla="*/ 66 h 600"/>
                    <a:gd name="T16" fmla="*/ 48 w 127"/>
                    <a:gd name="T17" fmla="*/ 24 h 600"/>
                    <a:gd name="T18" fmla="*/ 0 w 127"/>
                    <a:gd name="T19" fmla="*/ 0 h 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7"/>
                    <a:gd name="T31" fmla="*/ 0 h 600"/>
                    <a:gd name="T32" fmla="*/ 127 w 127"/>
                    <a:gd name="T33" fmla="*/ 600 h 60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7" h="600">
                      <a:moveTo>
                        <a:pt x="0" y="600"/>
                      </a:moveTo>
                      <a:cubicBezTo>
                        <a:pt x="18" y="589"/>
                        <a:pt x="37" y="578"/>
                        <a:pt x="54" y="558"/>
                      </a:cubicBezTo>
                      <a:cubicBezTo>
                        <a:pt x="71" y="538"/>
                        <a:pt x="92" y="508"/>
                        <a:pt x="102" y="480"/>
                      </a:cubicBezTo>
                      <a:cubicBezTo>
                        <a:pt x="112" y="452"/>
                        <a:pt x="110" y="420"/>
                        <a:pt x="114" y="390"/>
                      </a:cubicBezTo>
                      <a:cubicBezTo>
                        <a:pt x="118" y="360"/>
                        <a:pt x="125" y="331"/>
                        <a:pt x="126" y="300"/>
                      </a:cubicBezTo>
                      <a:cubicBezTo>
                        <a:pt x="127" y="269"/>
                        <a:pt x="125" y="237"/>
                        <a:pt x="120" y="204"/>
                      </a:cubicBezTo>
                      <a:cubicBezTo>
                        <a:pt x="115" y="171"/>
                        <a:pt x="104" y="125"/>
                        <a:pt x="96" y="102"/>
                      </a:cubicBezTo>
                      <a:cubicBezTo>
                        <a:pt x="88" y="79"/>
                        <a:pt x="80" y="79"/>
                        <a:pt x="72" y="66"/>
                      </a:cubicBezTo>
                      <a:cubicBezTo>
                        <a:pt x="64" y="53"/>
                        <a:pt x="60" y="35"/>
                        <a:pt x="48" y="24"/>
                      </a:cubicBezTo>
                      <a:cubicBezTo>
                        <a:pt x="36" y="13"/>
                        <a:pt x="6" y="4"/>
                        <a:pt x="0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598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1248" y="2034"/>
                  <a:ext cx="0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4595" name="Freeform 60"/>
              <p:cNvSpPr>
                <a:spLocks/>
              </p:cNvSpPr>
              <p:nvPr/>
            </p:nvSpPr>
            <p:spPr bwMode="auto">
              <a:xfrm>
                <a:off x="3800475" y="3505200"/>
                <a:ext cx="542925" cy="736600"/>
              </a:xfrm>
              <a:custGeom>
                <a:avLst/>
                <a:gdLst>
                  <a:gd name="T0" fmla="*/ 2147483647 w 342"/>
                  <a:gd name="T1" fmla="*/ 0 h 464"/>
                  <a:gd name="T2" fmla="*/ 2147483647 w 342"/>
                  <a:gd name="T3" fmla="*/ 2147483647 h 464"/>
                  <a:gd name="T4" fmla="*/ 2147483647 w 342"/>
                  <a:gd name="T5" fmla="*/ 2147483647 h 464"/>
                  <a:gd name="T6" fmla="*/ 2147483647 w 342"/>
                  <a:gd name="T7" fmla="*/ 2147483647 h 46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42"/>
                  <a:gd name="T13" fmla="*/ 0 h 464"/>
                  <a:gd name="T14" fmla="*/ 342 w 342"/>
                  <a:gd name="T15" fmla="*/ 464 h 46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42" h="464">
                    <a:moveTo>
                      <a:pt x="144" y="0"/>
                    </a:moveTo>
                    <a:cubicBezTo>
                      <a:pt x="72" y="34"/>
                      <a:pt x="0" y="69"/>
                      <a:pt x="24" y="138"/>
                    </a:cubicBezTo>
                    <a:cubicBezTo>
                      <a:pt x="48" y="207"/>
                      <a:pt x="235" y="364"/>
                      <a:pt x="288" y="414"/>
                    </a:cubicBezTo>
                    <a:cubicBezTo>
                      <a:pt x="341" y="464"/>
                      <a:pt x="341" y="451"/>
                      <a:pt x="342" y="438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6" name="Freeform 61"/>
              <p:cNvSpPr>
                <a:spLocks/>
              </p:cNvSpPr>
              <p:nvPr/>
            </p:nvSpPr>
            <p:spPr bwMode="auto">
              <a:xfrm>
                <a:off x="2578100" y="3495675"/>
                <a:ext cx="203200" cy="742950"/>
              </a:xfrm>
              <a:custGeom>
                <a:avLst/>
                <a:gdLst>
                  <a:gd name="T0" fmla="*/ 2147483647 w 128"/>
                  <a:gd name="T1" fmla="*/ 0 h 468"/>
                  <a:gd name="T2" fmla="*/ 2147483647 w 128"/>
                  <a:gd name="T3" fmla="*/ 2147483647 h 468"/>
                  <a:gd name="T4" fmla="*/ 2147483647 w 128"/>
                  <a:gd name="T5" fmla="*/ 2147483647 h 468"/>
                  <a:gd name="T6" fmla="*/ 2147483647 w 128"/>
                  <a:gd name="T7" fmla="*/ 2147483647 h 468"/>
                  <a:gd name="T8" fmla="*/ 2147483647 w 128"/>
                  <a:gd name="T9" fmla="*/ 2147483647 h 4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8"/>
                  <a:gd name="T16" fmla="*/ 0 h 468"/>
                  <a:gd name="T17" fmla="*/ 128 w 128"/>
                  <a:gd name="T18" fmla="*/ 468 h 4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8" h="468">
                    <a:moveTo>
                      <a:pt x="32" y="0"/>
                    </a:moveTo>
                    <a:cubicBezTo>
                      <a:pt x="18" y="49"/>
                      <a:pt x="4" y="99"/>
                      <a:pt x="2" y="150"/>
                    </a:cubicBezTo>
                    <a:cubicBezTo>
                      <a:pt x="0" y="201"/>
                      <a:pt x="8" y="260"/>
                      <a:pt x="20" y="306"/>
                    </a:cubicBezTo>
                    <a:cubicBezTo>
                      <a:pt x="32" y="352"/>
                      <a:pt x="56" y="399"/>
                      <a:pt x="74" y="426"/>
                    </a:cubicBezTo>
                    <a:cubicBezTo>
                      <a:pt x="92" y="453"/>
                      <a:pt x="119" y="461"/>
                      <a:pt x="128" y="468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584" name="Group 51"/>
            <p:cNvGrpSpPr>
              <a:grpSpLocks/>
            </p:cNvGrpSpPr>
            <p:nvPr/>
          </p:nvGrpSpPr>
          <p:grpSpPr bwMode="auto">
            <a:xfrm>
              <a:off x="3714750" y="2562225"/>
              <a:ext cx="201613" cy="952500"/>
              <a:chOff x="1128" y="1758"/>
              <a:chExt cx="127" cy="600"/>
            </a:xfrm>
          </p:grpSpPr>
          <p:sp>
            <p:nvSpPr>
              <p:cNvPr id="24585" name="Freeform 52"/>
              <p:cNvSpPr>
                <a:spLocks/>
              </p:cNvSpPr>
              <p:nvPr/>
            </p:nvSpPr>
            <p:spPr bwMode="auto">
              <a:xfrm>
                <a:off x="1128" y="1758"/>
                <a:ext cx="127" cy="600"/>
              </a:xfrm>
              <a:custGeom>
                <a:avLst/>
                <a:gdLst>
                  <a:gd name="T0" fmla="*/ 0 w 127"/>
                  <a:gd name="T1" fmla="*/ 600 h 600"/>
                  <a:gd name="T2" fmla="*/ 54 w 127"/>
                  <a:gd name="T3" fmla="*/ 558 h 600"/>
                  <a:gd name="T4" fmla="*/ 102 w 127"/>
                  <a:gd name="T5" fmla="*/ 480 h 600"/>
                  <a:gd name="T6" fmla="*/ 114 w 127"/>
                  <a:gd name="T7" fmla="*/ 390 h 600"/>
                  <a:gd name="T8" fmla="*/ 126 w 127"/>
                  <a:gd name="T9" fmla="*/ 300 h 600"/>
                  <a:gd name="T10" fmla="*/ 120 w 127"/>
                  <a:gd name="T11" fmla="*/ 204 h 600"/>
                  <a:gd name="T12" fmla="*/ 96 w 127"/>
                  <a:gd name="T13" fmla="*/ 102 h 600"/>
                  <a:gd name="T14" fmla="*/ 72 w 127"/>
                  <a:gd name="T15" fmla="*/ 66 h 600"/>
                  <a:gd name="T16" fmla="*/ 48 w 127"/>
                  <a:gd name="T17" fmla="*/ 24 h 600"/>
                  <a:gd name="T18" fmla="*/ 0 w 127"/>
                  <a:gd name="T19" fmla="*/ 0 h 60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7"/>
                  <a:gd name="T31" fmla="*/ 0 h 600"/>
                  <a:gd name="T32" fmla="*/ 127 w 127"/>
                  <a:gd name="T33" fmla="*/ 600 h 60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7" h="600">
                    <a:moveTo>
                      <a:pt x="0" y="600"/>
                    </a:moveTo>
                    <a:cubicBezTo>
                      <a:pt x="18" y="589"/>
                      <a:pt x="37" y="578"/>
                      <a:pt x="54" y="558"/>
                    </a:cubicBezTo>
                    <a:cubicBezTo>
                      <a:pt x="71" y="538"/>
                      <a:pt x="92" y="508"/>
                      <a:pt x="102" y="480"/>
                    </a:cubicBezTo>
                    <a:cubicBezTo>
                      <a:pt x="112" y="452"/>
                      <a:pt x="110" y="420"/>
                      <a:pt x="114" y="390"/>
                    </a:cubicBezTo>
                    <a:cubicBezTo>
                      <a:pt x="118" y="360"/>
                      <a:pt x="125" y="331"/>
                      <a:pt x="126" y="300"/>
                    </a:cubicBezTo>
                    <a:cubicBezTo>
                      <a:pt x="127" y="269"/>
                      <a:pt x="125" y="237"/>
                      <a:pt x="120" y="204"/>
                    </a:cubicBezTo>
                    <a:cubicBezTo>
                      <a:pt x="115" y="171"/>
                      <a:pt x="104" y="125"/>
                      <a:pt x="96" y="102"/>
                    </a:cubicBezTo>
                    <a:cubicBezTo>
                      <a:pt x="88" y="79"/>
                      <a:pt x="80" y="79"/>
                      <a:pt x="72" y="66"/>
                    </a:cubicBezTo>
                    <a:cubicBezTo>
                      <a:pt x="64" y="53"/>
                      <a:pt x="60" y="35"/>
                      <a:pt x="48" y="24"/>
                    </a:cubicBezTo>
                    <a:cubicBezTo>
                      <a:pt x="36" y="13"/>
                      <a:pt x="6" y="4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6" name="Line 53"/>
              <p:cNvSpPr>
                <a:spLocks noChangeShapeType="1"/>
              </p:cNvSpPr>
              <p:nvPr/>
            </p:nvSpPr>
            <p:spPr bwMode="auto">
              <a:xfrm flipV="1">
                <a:off x="1248" y="203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What is the force between the two solenoids?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88054839"/>
              </p:ext>
            </p:extLst>
          </p:nvPr>
        </p:nvGraphicFramePr>
        <p:xfrm>
          <a:off x="6477000" y="1066800"/>
          <a:ext cx="2222500" cy="250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1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1066800"/>
                        <a:ext cx="2222500" cy="2500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4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4191000"/>
            <a:ext cx="4114800" cy="2362200"/>
          </a:xfrm>
        </p:spPr>
        <p:txBody>
          <a:bodyPr/>
          <a:lstStyle/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altLang="en-US" smtClean="0">
                <a:solidFill>
                  <a:schemeClr val="tx2"/>
                </a:solidFill>
                <a:latin typeface="Arial Rounded MT Bold" pitchFamily="34" charset="0"/>
              </a:rPr>
              <a:t>Attractive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altLang="en-US" smtClean="0">
                <a:solidFill>
                  <a:schemeClr val="tx2"/>
                </a:solidFill>
                <a:latin typeface="Arial Rounded MT Bold" pitchFamily="34" charset="0"/>
              </a:rPr>
              <a:t>Zero            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altLang="en-US" smtClean="0">
                <a:solidFill>
                  <a:schemeClr val="tx2"/>
                </a:solidFill>
                <a:latin typeface="Arial Rounded MT Bold" pitchFamily="34" charset="0"/>
              </a:rPr>
              <a:t>Repulsive</a:t>
            </a:r>
            <a:endParaRPr lang="en-US" smtClean="0"/>
          </a:p>
        </p:txBody>
      </p:sp>
      <p:grpSp>
        <p:nvGrpSpPr>
          <p:cNvPr id="25605" name="Group 4"/>
          <p:cNvGrpSpPr>
            <a:grpSpLocks/>
          </p:cNvGrpSpPr>
          <p:nvPr/>
        </p:nvGrpSpPr>
        <p:grpSpPr bwMode="auto">
          <a:xfrm>
            <a:off x="3124200" y="1828800"/>
            <a:ext cx="2228850" cy="1708150"/>
            <a:chOff x="4648200" y="2533650"/>
            <a:chExt cx="2228850" cy="1708150"/>
          </a:xfrm>
        </p:grpSpPr>
        <p:sp>
          <p:nvSpPr>
            <p:cNvPr id="25639" name="AutoShape 3"/>
            <p:cNvSpPr>
              <a:spLocks noChangeArrowheads="1"/>
            </p:cNvSpPr>
            <p:nvPr/>
          </p:nvSpPr>
          <p:spPr bwMode="auto">
            <a:xfrm rot="-5400000">
              <a:off x="5286375" y="1914525"/>
              <a:ext cx="952500" cy="2228850"/>
            </a:xfrm>
            <a:prstGeom prst="can">
              <a:avLst>
                <a:gd name="adj" fmla="val 58500"/>
              </a:avLst>
            </a:prstGeom>
            <a:solidFill>
              <a:srgbClr val="99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grpSp>
          <p:nvGrpSpPr>
            <p:cNvPr id="25640" name="Group 4"/>
            <p:cNvGrpSpPr>
              <a:grpSpLocks/>
            </p:cNvGrpSpPr>
            <p:nvPr/>
          </p:nvGrpSpPr>
          <p:grpSpPr bwMode="auto">
            <a:xfrm>
              <a:off x="5218113" y="2533650"/>
              <a:ext cx="201612" cy="952500"/>
              <a:chOff x="1128" y="1758"/>
              <a:chExt cx="127" cy="600"/>
            </a:xfrm>
          </p:grpSpPr>
          <p:sp>
            <p:nvSpPr>
              <p:cNvPr id="25664" name="Freeform 5"/>
              <p:cNvSpPr>
                <a:spLocks/>
              </p:cNvSpPr>
              <p:nvPr/>
            </p:nvSpPr>
            <p:spPr bwMode="auto">
              <a:xfrm>
                <a:off x="1128" y="1758"/>
                <a:ext cx="127" cy="600"/>
              </a:xfrm>
              <a:custGeom>
                <a:avLst/>
                <a:gdLst>
                  <a:gd name="T0" fmla="*/ 0 w 127"/>
                  <a:gd name="T1" fmla="*/ 600 h 600"/>
                  <a:gd name="T2" fmla="*/ 54 w 127"/>
                  <a:gd name="T3" fmla="*/ 558 h 600"/>
                  <a:gd name="T4" fmla="*/ 102 w 127"/>
                  <a:gd name="T5" fmla="*/ 480 h 600"/>
                  <a:gd name="T6" fmla="*/ 114 w 127"/>
                  <a:gd name="T7" fmla="*/ 390 h 600"/>
                  <a:gd name="T8" fmla="*/ 126 w 127"/>
                  <a:gd name="T9" fmla="*/ 300 h 600"/>
                  <a:gd name="T10" fmla="*/ 120 w 127"/>
                  <a:gd name="T11" fmla="*/ 204 h 600"/>
                  <a:gd name="T12" fmla="*/ 96 w 127"/>
                  <a:gd name="T13" fmla="*/ 102 h 600"/>
                  <a:gd name="T14" fmla="*/ 72 w 127"/>
                  <a:gd name="T15" fmla="*/ 66 h 600"/>
                  <a:gd name="T16" fmla="*/ 48 w 127"/>
                  <a:gd name="T17" fmla="*/ 24 h 600"/>
                  <a:gd name="T18" fmla="*/ 0 w 127"/>
                  <a:gd name="T19" fmla="*/ 0 h 60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7"/>
                  <a:gd name="T31" fmla="*/ 0 h 600"/>
                  <a:gd name="T32" fmla="*/ 127 w 127"/>
                  <a:gd name="T33" fmla="*/ 600 h 60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7" h="600">
                    <a:moveTo>
                      <a:pt x="0" y="600"/>
                    </a:moveTo>
                    <a:cubicBezTo>
                      <a:pt x="18" y="589"/>
                      <a:pt x="37" y="578"/>
                      <a:pt x="54" y="558"/>
                    </a:cubicBezTo>
                    <a:cubicBezTo>
                      <a:pt x="71" y="538"/>
                      <a:pt x="92" y="508"/>
                      <a:pt x="102" y="480"/>
                    </a:cubicBezTo>
                    <a:cubicBezTo>
                      <a:pt x="112" y="452"/>
                      <a:pt x="110" y="420"/>
                      <a:pt x="114" y="390"/>
                    </a:cubicBezTo>
                    <a:cubicBezTo>
                      <a:pt x="118" y="360"/>
                      <a:pt x="125" y="331"/>
                      <a:pt x="126" y="300"/>
                    </a:cubicBezTo>
                    <a:cubicBezTo>
                      <a:pt x="127" y="269"/>
                      <a:pt x="125" y="237"/>
                      <a:pt x="120" y="204"/>
                    </a:cubicBezTo>
                    <a:cubicBezTo>
                      <a:pt x="115" y="171"/>
                      <a:pt x="104" y="125"/>
                      <a:pt x="96" y="102"/>
                    </a:cubicBezTo>
                    <a:cubicBezTo>
                      <a:pt x="88" y="79"/>
                      <a:pt x="80" y="79"/>
                      <a:pt x="72" y="66"/>
                    </a:cubicBezTo>
                    <a:cubicBezTo>
                      <a:pt x="64" y="53"/>
                      <a:pt x="60" y="35"/>
                      <a:pt x="48" y="24"/>
                    </a:cubicBezTo>
                    <a:cubicBezTo>
                      <a:pt x="36" y="13"/>
                      <a:pt x="6" y="4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65" name="Line 6"/>
              <p:cNvSpPr>
                <a:spLocks noChangeShapeType="1"/>
              </p:cNvSpPr>
              <p:nvPr/>
            </p:nvSpPr>
            <p:spPr bwMode="auto">
              <a:xfrm flipV="1">
                <a:off x="1248" y="203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641" name="Group 7"/>
            <p:cNvGrpSpPr>
              <a:grpSpLocks/>
            </p:cNvGrpSpPr>
            <p:nvPr/>
          </p:nvGrpSpPr>
          <p:grpSpPr bwMode="auto">
            <a:xfrm>
              <a:off x="5399088" y="2538413"/>
              <a:ext cx="201612" cy="952500"/>
              <a:chOff x="1128" y="1758"/>
              <a:chExt cx="127" cy="600"/>
            </a:xfrm>
          </p:grpSpPr>
          <p:sp>
            <p:nvSpPr>
              <p:cNvPr id="25662" name="Freeform 8"/>
              <p:cNvSpPr>
                <a:spLocks/>
              </p:cNvSpPr>
              <p:nvPr/>
            </p:nvSpPr>
            <p:spPr bwMode="auto">
              <a:xfrm>
                <a:off x="1128" y="1758"/>
                <a:ext cx="127" cy="600"/>
              </a:xfrm>
              <a:custGeom>
                <a:avLst/>
                <a:gdLst>
                  <a:gd name="T0" fmla="*/ 0 w 127"/>
                  <a:gd name="T1" fmla="*/ 600 h 600"/>
                  <a:gd name="T2" fmla="*/ 54 w 127"/>
                  <a:gd name="T3" fmla="*/ 558 h 600"/>
                  <a:gd name="T4" fmla="*/ 102 w 127"/>
                  <a:gd name="T5" fmla="*/ 480 h 600"/>
                  <a:gd name="T6" fmla="*/ 114 w 127"/>
                  <a:gd name="T7" fmla="*/ 390 h 600"/>
                  <a:gd name="T8" fmla="*/ 126 w 127"/>
                  <a:gd name="T9" fmla="*/ 300 h 600"/>
                  <a:gd name="T10" fmla="*/ 120 w 127"/>
                  <a:gd name="T11" fmla="*/ 204 h 600"/>
                  <a:gd name="T12" fmla="*/ 96 w 127"/>
                  <a:gd name="T13" fmla="*/ 102 h 600"/>
                  <a:gd name="T14" fmla="*/ 72 w 127"/>
                  <a:gd name="T15" fmla="*/ 66 h 600"/>
                  <a:gd name="T16" fmla="*/ 48 w 127"/>
                  <a:gd name="T17" fmla="*/ 24 h 600"/>
                  <a:gd name="T18" fmla="*/ 0 w 127"/>
                  <a:gd name="T19" fmla="*/ 0 h 60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7"/>
                  <a:gd name="T31" fmla="*/ 0 h 600"/>
                  <a:gd name="T32" fmla="*/ 127 w 127"/>
                  <a:gd name="T33" fmla="*/ 600 h 60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7" h="600">
                    <a:moveTo>
                      <a:pt x="0" y="600"/>
                    </a:moveTo>
                    <a:cubicBezTo>
                      <a:pt x="18" y="589"/>
                      <a:pt x="37" y="578"/>
                      <a:pt x="54" y="558"/>
                    </a:cubicBezTo>
                    <a:cubicBezTo>
                      <a:pt x="71" y="538"/>
                      <a:pt x="92" y="508"/>
                      <a:pt x="102" y="480"/>
                    </a:cubicBezTo>
                    <a:cubicBezTo>
                      <a:pt x="112" y="452"/>
                      <a:pt x="110" y="420"/>
                      <a:pt x="114" y="390"/>
                    </a:cubicBezTo>
                    <a:cubicBezTo>
                      <a:pt x="118" y="360"/>
                      <a:pt x="125" y="331"/>
                      <a:pt x="126" y="300"/>
                    </a:cubicBezTo>
                    <a:cubicBezTo>
                      <a:pt x="127" y="269"/>
                      <a:pt x="125" y="237"/>
                      <a:pt x="120" y="204"/>
                    </a:cubicBezTo>
                    <a:cubicBezTo>
                      <a:pt x="115" y="171"/>
                      <a:pt x="104" y="125"/>
                      <a:pt x="96" y="102"/>
                    </a:cubicBezTo>
                    <a:cubicBezTo>
                      <a:pt x="88" y="79"/>
                      <a:pt x="80" y="79"/>
                      <a:pt x="72" y="66"/>
                    </a:cubicBezTo>
                    <a:cubicBezTo>
                      <a:pt x="64" y="53"/>
                      <a:pt x="60" y="35"/>
                      <a:pt x="48" y="24"/>
                    </a:cubicBezTo>
                    <a:cubicBezTo>
                      <a:pt x="36" y="13"/>
                      <a:pt x="6" y="4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63" name="Line 9"/>
              <p:cNvSpPr>
                <a:spLocks noChangeShapeType="1"/>
              </p:cNvSpPr>
              <p:nvPr/>
            </p:nvSpPr>
            <p:spPr bwMode="auto">
              <a:xfrm flipV="1">
                <a:off x="1248" y="203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642" name="Group 10"/>
            <p:cNvGrpSpPr>
              <a:grpSpLocks/>
            </p:cNvGrpSpPr>
            <p:nvPr/>
          </p:nvGrpSpPr>
          <p:grpSpPr bwMode="auto">
            <a:xfrm>
              <a:off x="5561013" y="2543175"/>
              <a:ext cx="201612" cy="952500"/>
              <a:chOff x="1128" y="1758"/>
              <a:chExt cx="127" cy="600"/>
            </a:xfrm>
          </p:grpSpPr>
          <p:sp>
            <p:nvSpPr>
              <p:cNvPr id="25660" name="Freeform 11"/>
              <p:cNvSpPr>
                <a:spLocks/>
              </p:cNvSpPr>
              <p:nvPr/>
            </p:nvSpPr>
            <p:spPr bwMode="auto">
              <a:xfrm>
                <a:off x="1128" y="1758"/>
                <a:ext cx="127" cy="600"/>
              </a:xfrm>
              <a:custGeom>
                <a:avLst/>
                <a:gdLst>
                  <a:gd name="T0" fmla="*/ 0 w 127"/>
                  <a:gd name="T1" fmla="*/ 600 h 600"/>
                  <a:gd name="T2" fmla="*/ 54 w 127"/>
                  <a:gd name="T3" fmla="*/ 558 h 600"/>
                  <a:gd name="T4" fmla="*/ 102 w 127"/>
                  <a:gd name="T5" fmla="*/ 480 h 600"/>
                  <a:gd name="T6" fmla="*/ 114 w 127"/>
                  <a:gd name="T7" fmla="*/ 390 h 600"/>
                  <a:gd name="T8" fmla="*/ 126 w 127"/>
                  <a:gd name="T9" fmla="*/ 300 h 600"/>
                  <a:gd name="T10" fmla="*/ 120 w 127"/>
                  <a:gd name="T11" fmla="*/ 204 h 600"/>
                  <a:gd name="T12" fmla="*/ 96 w 127"/>
                  <a:gd name="T13" fmla="*/ 102 h 600"/>
                  <a:gd name="T14" fmla="*/ 72 w 127"/>
                  <a:gd name="T15" fmla="*/ 66 h 600"/>
                  <a:gd name="T16" fmla="*/ 48 w 127"/>
                  <a:gd name="T17" fmla="*/ 24 h 600"/>
                  <a:gd name="T18" fmla="*/ 0 w 127"/>
                  <a:gd name="T19" fmla="*/ 0 h 60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7"/>
                  <a:gd name="T31" fmla="*/ 0 h 600"/>
                  <a:gd name="T32" fmla="*/ 127 w 127"/>
                  <a:gd name="T33" fmla="*/ 600 h 60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7" h="600">
                    <a:moveTo>
                      <a:pt x="0" y="600"/>
                    </a:moveTo>
                    <a:cubicBezTo>
                      <a:pt x="18" y="589"/>
                      <a:pt x="37" y="578"/>
                      <a:pt x="54" y="558"/>
                    </a:cubicBezTo>
                    <a:cubicBezTo>
                      <a:pt x="71" y="538"/>
                      <a:pt x="92" y="508"/>
                      <a:pt x="102" y="480"/>
                    </a:cubicBezTo>
                    <a:cubicBezTo>
                      <a:pt x="112" y="452"/>
                      <a:pt x="110" y="420"/>
                      <a:pt x="114" y="390"/>
                    </a:cubicBezTo>
                    <a:cubicBezTo>
                      <a:pt x="118" y="360"/>
                      <a:pt x="125" y="331"/>
                      <a:pt x="126" y="300"/>
                    </a:cubicBezTo>
                    <a:cubicBezTo>
                      <a:pt x="127" y="269"/>
                      <a:pt x="125" y="237"/>
                      <a:pt x="120" y="204"/>
                    </a:cubicBezTo>
                    <a:cubicBezTo>
                      <a:pt x="115" y="171"/>
                      <a:pt x="104" y="125"/>
                      <a:pt x="96" y="102"/>
                    </a:cubicBezTo>
                    <a:cubicBezTo>
                      <a:pt x="88" y="79"/>
                      <a:pt x="80" y="79"/>
                      <a:pt x="72" y="66"/>
                    </a:cubicBezTo>
                    <a:cubicBezTo>
                      <a:pt x="64" y="53"/>
                      <a:pt x="60" y="35"/>
                      <a:pt x="48" y="24"/>
                    </a:cubicBezTo>
                    <a:cubicBezTo>
                      <a:pt x="36" y="13"/>
                      <a:pt x="6" y="4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61" name="Line 12"/>
              <p:cNvSpPr>
                <a:spLocks noChangeShapeType="1"/>
              </p:cNvSpPr>
              <p:nvPr/>
            </p:nvSpPr>
            <p:spPr bwMode="auto">
              <a:xfrm flipV="1">
                <a:off x="1248" y="203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643" name="Group 13"/>
            <p:cNvGrpSpPr>
              <a:grpSpLocks/>
            </p:cNvGrpSpPr>
            <p:nvPr/>
          </p:nvGrpSpPr>
          <p:grpSpPr bwMode="auto">
            <a:xfrm>
              <a:off x="5762625" y="2554288"/>
              <a:ext cx="201613" cy="952500"/>
              <a:chOff x="1128" y="1758"/>
              <a:chExt cx="127" cy="600"/>
            </a:xfrm>
          </p:grpSpPr>
          <p:sp>
            <p:nvSpPr>
              <p:cNvPr id="25658" name="Freeform 14"/>
              <p:cNvSpPr>
                <a:spLocks/>
              </p:cNvSpPr>
              <p:nvPr/>
            </p:nvSpPr>
            <p:spPr bwMode="auto">
              <a:xfrm>
                <a:off x="1128" y="1758"/>
                <a:ext cx="127" cy="600"/>
              </a:xfrm>
              <a:custGeom>
                <a:avLst/>
                <a:gdLst>
                  <a:gd name="T0" fmla="*/ 0 w 127"/>
                  <a:gd name="T1" fmla="*/ 600 h 600"/>
                  <a:gd name="T2" fmla="*/ 54 w 127"/>
                  <a:gd name="T3" fmla="*/ 558 h 600"/>
                  <a:gd name="T4" fmla="*/ 102 w 127"/>
                  <a:gd name="T5" fmla="*/ 480 h 600"/>
                  <a:gd name="T6" fmla="*/ 114 w 127"/>
                  <a:gd name="T7" fmla="*/ 390 h 600"/>
                  <a:gd name="T8" fmla="*/ 126 w 127"/>
                  <a:gd name="T9" fmla="*/ 300 h 600"/>
                  <a:gd name="T10" fmla="*/ 120 w 127"/>
                  <a:gd name="T11" fmla="*/ 204 h 600"/>
                  <a:gd name="T12" fmla="*/ 96 w 127"/>
                  <a:gd name="T13" fmla="*/ 102 h 600"/>
                  <a:gd name="T14" fmla="*/ 72 w 127"/>
                  <a:gd name="T15" fmla="*/ 66 h 600"/>
                  <a:gd name="T16" fmla="*/ 48 w 127"/>
                  <a:gd name="T17" fmla="*/ 24 h 600"/>
                  <a:gd name="T18" fmla="*/ 0 w 127"/>
                  <a:gd name="T19" fmla="*/ 0 h 60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7"/>
                  <a:gd name="T31" fmla="*/ 0 h 600"/>
                  <a:gd name="T32" fmla="*/ 127 w 127"/>
                  <a:gd name="T33" fmla="*/ 600 h 60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7" h="600">
                    <a:moveTo>
                      <a:pt x="0" y="600"/>
                    </a:moveTo>
                    <a:cubicBezTo>
                      <a:pt x="18" y="589"/>
                      <a:pt x="37" y="578"/>
                      <a:pt x="54" y="558"/>
                    </a:cubicBezTo>
                    <a:cubicBezTo>
                      <a:pt x="71" y="538"/>
                      <a:pt x="92" y="508"/>
                      <a:pt x="102" y="480"/>
                    </a:cubicBezTo>
                    <a:cubicBezTo>
                      <a:pt x="112" y="452"/>
                      <a:pt x="110" y="420"/>
                      <a:pt x="114" y="390"/>
                    </a:cubicBezTo>
                    <a:cubicBezTo>
                      <a:pt x="118" y="360"/>
                      <a:pt x="125" y="331"/>
                      <a:pt x="126" y="300"/>
                    </a:cubicBezTo>
                    <a:cubicBezTo>
                      <a:pt x="127" y="269"/>
                      <a:pt x="125" y="237"/>
                      <a:pt x="120" y="204"/>
                    </a:cubicBezTo>
                    <a:cubicBezTo>
                      <a:pt x="115" y="171"/>
                      <a:pt x="104" y="125"/>
                      <a:pt x="96" y="102"/>
                    </a:cubicBezTo>
                    <a:cubicBezTo>
                      <a:pt x="88" y="79"/>
                      <a:pt x="80" y="79"/>
                      <a:pt x="72" y="66"/>
                    </a:cubicBezTo>
                    <a:cubicBezTo>
                      <a:pt x="64" y="53"/>
                      <a:pt x="60" y="35"/>
                      <a:pt x="48" y="24"/>
                    </a:cubicBezTo>
                    <a:cubicBezTo>
                      <a:pt x="36" y="13"/>
                      <a:pt x="6" y="4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59" name="Line 15"/>
              <p:cNvSpPr>
                <a:spLocks noChangeShapeType="1"/>
              </p:cNvSpPr>
              <p:nvPr/>
            </p:nvSpPr>
            <p:spPr bwMode="auto">
              <a:xfrm flipV="1">
                <a:off x="1248" y="203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644" name="Group 16"/>
            <p:cNvGrpSpPr>
              <a:grpSpLocks/>
            </p:cNvGrpSpPr>
            <p:nvPr/>
          </p:nvGrpSpPr>
          <p:grpSpPr bwMode="auto">
            <a:xfrm>
              <a:off x="5972175" y="2559050"/>
              <a:ext cx="201613" cy="952500"/>
              <a:chOff x="1128" y="1758"/>
              <a:chExt cx="127" cy="600"/>
            </a:xfrm>
          </p:grpSpPr>
          <p:sp>
            <p:nvSpPr>
              <p:cNvPr id="25656" name="Freeform 17"/>
              <p:cNvSpPr>
                <a:spLocks/>
              </p:cNvSpPr>
              <p:nvPr/>
            </p:nvSpPr>
            <p:spPr bwMode="auto">
              <a:xfrm>
                <a:off x="1128" y="1758"/>
                <a:ext cx="127" cy="600"/>
              </a:xfrm>
              <a:custGeom>
                <a:avLst/>
                <a:gdLst>
                  <a:gd name="T0" fmla="*/ 0 w 127"/>
                  <a:gd name="T1" fmla="*/ 600 h 600"/>
                  <a:gd name="T2" fmla="*/ 54 w 127"/>
                  <a:gd name="T3" fmla="*/ 558 h 600"/>
                  <a:gd name="T4" fmla="*/ 102 w 127"/>
                  <a:gd name="T5" fmla="*/ 480 h 600"/>
                  <a:gd name="T6" fmla="*/ 114 w 127"/>
                  <a:gd name="T7" fmla="*/ 390 h 600"/>
                  <a:gd name="T8" fmla="*/ 126 w 127"/>
                  <a:gd name="T9" fmla="*/ 300 h 600"/>
                  <a:gd name="T10" fmla="*/ 120 w 127"/>
                  <a:gd name="T11" fmla="*/ 204 h 600"/>
                  <a:gd name="T12" fmla="*/ 96 w 127"/>
                  <a:gd name="T13" fmla="*/ 102 h 600"/>
                  <a:gd name="T14" fmla="*/ 72 w 127"/>
                  <a:gd name="T15" fmla="*/ 66 h 600"/>
                  <a:gd name="T16" fmla="*/ 48 w 127"/>
                  <a:gd name="T17" fmla="*/ 24 h 600"/>
                  <a:gd name="T18" fmla="*/ 0 w 127"/>
                  <a:gd name="T19" fmla="*/ 0 h 60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7"/>
                  <a:gd name="T31" fmla="*/ 0 h 600"/>
                  <a:gd name="T32" fmla="*/ 127 w 127"/>
                  <a:gd name="T33" fmla="*/ 600 h 60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7" h="600">
                    <a:moveTo>
                      <a:pt x="0" y="600"/>
                    </a:moveTo>
                    <a:cubicBezTo>
                      <a:pt x="18" y="589"/>
                      <a:pt x="37" y="578"/>
                      <a:pt x="54" y="558"/>
                    </a:cubicBezTo>
                    <a:cubicBezTo>
                      <a:pt x="71" y="538"/>
                      <a:pt x="92" y="508"/>
                      <a:pt x="102" y="480"/>
                    </a:cubicBezTo>
                    <a:cubicBezTo>
                      <a:pt x="112" y="452"/>
                      <a:pt x="110" y="420"/>
                      <a:pt x="114" y="390"/>
                    </a:cubicBezTo>
                    <a:cubicBezTo>
                      <a:pt x="118" y="360"/>
                      <a:pt x="125" y="331"/>
                      <a:pt x="126" y="300"/>
                    </a:cubicBezTo>
                    <a:cubicBezTo>
                      <a:pt x="127" y="269"/>
                      <a:pt x="125" y="237"/>
                      <a:pt x="120" y="204"/>
                    </a:cubicBezTo>
                    <a:cubicBezTo>
                      <a:pt x="115" y="171"/>
                      <a:pt x="104" y="125"/>
                      <a:pt x="96" y="102"/>
                    </a:cubicBezTo>
                    <a:cubicBezTo>
                      <a:pt x="88" y="79"/>
                      <a:pt x="80" y="79"/>
                      <a:pt x="72" y="66"/>
                    </a:cubicBezTo>
                    <a:cubicBezTo>
                      <a:pt x="64" y="53"/>
                      <a:pt x="60" y="35"/>
                      <a:pt x="48" y="24"/>
                    </a:cubicBezTo>
                    <a:cubicBezTo>
                      <a:pt x="36" y="13"/>
                      <a:pt x="6" y="4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57" name="Line 18"/>
              <p:cNvSpPr>
                <a:spLocks noChangeShapeType="1"/>
              </p:cNvSpPr>
              <p:nvPr/>
            </p:nvSpPr>
            <p:spPr bwMode="auto">
              <a:xfrm flipV="1">
                <a:off x="1248" y="203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645" name="Group 19"/>
            <p:cNvGrpSpPr>
              <a:grpSpLocks/>
            </p:cNvGrpSpPr>
            <p:nvPr/>
          </p:nvGrpSpPr>
          <p:grpSpPr bwMode="auto">
            <a:xfrm>
              <a:off x="6153150" y="2562225"/>
              <a:ext cx="201613" cy="952500"/>
              <a:chOff x="1128" y="1758"/>
              <a:chExt cx="127" cy="600"/>
            </a:xfrm>
          </p:grpSpPr>
          <p:sp>
            <p:nvSpPr>
              <p:cNvPr id="25654" name="Freeform 20"/>
              <p:cNvSpPr>
                <a:spLocks/>
              </p:cNvSpPr>
              <p:nvPr/>
            </p:nvSpPr>
            <p:spPr bwMode="auto">
              <a:xfrm>
                <a:off x="1128" y="1758"/>
                <a:ext cx="127" cy="600"/>
              </a:xfrm>
              <a:custGeom>
                <a:avLst/>
                <a:gdLst>
                  <a:gd name="T0" fmla="*/ 0 w 127"/>
                  <a:gd name="T1" fmla="*/ 600 h 600"/>
                  <a:gd name="T2" fmla="*/ 54 w 127"/>
                  <a:gd name="T3" fmla="*/ 558 h 600"/>
                  <a:gd name="T4" fmla="*/ 102 w 127"/>
                  <a:gd name="T5" fmla="*/ 480 h 600"/>
                  <a:gd name="T6" fmla="*/ 114 w 127"/>
                  <a:gd name="T7" fmla="*/ 390 h 600"/>
                  <a:gd name="T8" fmla="*/ 126 w 127"/>
                  <a:gd name="T9" fmla="*/ 300 h 600"/>
                  <a:gd name="T10" fmla="*/ 120 w 127"/>
                  <a:gd name="T11" fmla="*/ 204 h 600"/>
                  <a:gd name="T12" fmla="*/ 96 w 127"/>
                  <a:gd name="T13" fmla="*/ 102 h 600"/>
                  <a:gd name="T14" fmla="*/ 72 w 127"/>
                  <a:gd name="T15" fmla="*/ 66 h 600"/>
                  <a:gd name="T16" fmla="*/ 48 w 127"/>
                  <a:gd name="T17" fmla="*/ 24 h 600"/>
                  <a:gd name="T18" fmla="*/ 0 w 127"/>
                  <a:gd name="T19" fmla="*/ 0 h 60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7"/>
                  <a:gd name="T31" fmla="*/ 0 h 600"/>
                  <a:gd name="T32" fmla="*/ 127 w 127"/>
                  <a:gd name="T33" fmla="*/ 600 h 60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7" h="600">
                    <a:moveTo>
                      <a:pt x="0" y="600"/>
                    </a:moveTo>
                    <a:cubicBezTo>
                      <a:pt x="18" y="589"/>
                      <a:pt x="37" y="578"/>
                      <a:pt x="54" y="558"/>
                    </a:cubicBezTo>
                    <a:cubicBezTo>
                      <a:pt x="71" y="538"/>
                      <a:pt x="92" y="508"/>
                      <a:pt x="102" y="480"/>
                    </a:cubicBezTo>
                    <a:cubicBezTo>
                      <a:pt x="112" y="452"/>
                      <a:pt x="110" y="420"/>
                      <a:pt x="114" y="390"/>
                    </a:cubicBezTo>
                    <a:cubicBezTo>
                      <a:pt x="118" y="360"/>
                      <a:pt x="125" y="331"/>
                      <a:pt x="126" y="300"/>
                    </a:cubicBezTo>
                    <a:cubicBezTo>
                      <a:pt x="127" y="269"/>
                      <a:pt x="125" y="237"/>
                      <a:pt x="120" y="204"/>
                    </a:cubicBezTo>
                    <a:cubicBezTo>
                      <a:pt x="115" y="171"/>
                      <a:pt x="104" y="125"/>
                      <a:pt x="96" y="102"/>
                    </a:cubicBezTo>
                    <a:cubicBezTo>
                      <a:pt x="88" y="79"/>
                      <a:pt x="80" y="79"/>
                      <a:pt x="72" y="66"/>
                    </a:cubicBezTo>
                    <a:cubicBezTo>
                      <a:pt x="64" y="53"/>
                      <a:pt x="60" y="35"/>
                      <a:pt x="48" y="24"/>
                    </a:cubicBezTo>
                    <a:cubicBezTo>
                      <a:pt x="36" y="13"/>
                      <a:pt x="6" y="4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55" name="Line 21"/>
              <p:cNvSpPr>
                <a:spLocks noChangeShapeType="1"/>
              </p:cNvSpPr>
              <p:nvPr/>
            </p:nvSpPr>
            <p:spPr bwMode="auto">
              <a:xfrm flipV="1">
                <a:off x="1248" y="203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646" name="Group 22"/>
            <p:cNvGrpSpPr>
              <a:grpSpLocks/>
            </p:cNvGrpSpPr>
            <p:nvPr/>
          </p:nvGrpSpPr>
          <p:grpSpPr bwMode="auto">
            <a:xfrm>
              <a:off x="6296025" y="2546350"/>
              <a:ext cx="201613" cy="952500"/>
              <a:chOff x="1128" y="1758"/>
              <a:chExt cx="127" cy="600"/>
            </a:xfrm>
          </p:grpSpPr>
          <p:sp>
            <p:nvSpPr>
              <p:cNvPr id="25652" name="Freeform 23"/>
              <p:cNvSpPr>
                <a:spLocks/>
              </p:cNvSpPr>
              <p:nvPr/>
            </p:nvSpPr>
            <p:spPr bwMode="auto">
              <a:xfrm>
                <a:off x="1128" y="1758"/>
                <a:ext cx="127" cy="600"/>
              </a:xfrm>
              <a:custGeom>
                <a:avLst/>
                <a:gdLst>
                  <a:gd name="T0" fmla="*/ 0 w 127"/>
                  <a:gd name="T1" fmla="*/ 600 h 600"/>
                  <a:gd name="T2" fmla="*/ 54 w 127"/>
                  <a:gd name="T3" fmla="*/ 558 h 600"/>
                  <a:gd name="T4" fmla="*/ 102 w 127"/>
                  <a:gd name="T5" fmla="*/ 480 h 600"/>
                  <a:gd name="T6" fmla="*/ 114 w 127"/>
                  <a:gd name="T7" fmla="*/ 390 h 600"/>
                  <a:gd name="T8" fmla="*/ 126 w 127"/>
                  <a:gd name="T9" fmla="*/ 300 h 600"/>
                  <a:gd name="T10" fmla="*/ 120 w 127"/>
                  <a:gd name="T11" fmla="*/ 204 h 600"/>
                  <a:gd name="T12" fmla="*/ 96 w 127"/>
                  <a:gd name="T13" fmla="*/ 102 h 600"/>
                  <a:gd name="T14" fmla="*/ 72 w 127"/>
                  <a:gd name="T15" fmla="*/ 66 h 600"/>
                  <a:gd name="T16" fmla="*/ 48 w 127"/>
                  <a:gd name="T17" fmla="*/ 24 h 600"/>
                  <a:gd name="T18" fmla="*/ 0 w 127"/>
                  <a:gd name="T19" fmla="*/ 0 h 60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7"/>
                  <a:gd name="T31" fmla="*/ 0 h 600"/>
                  <a:gd name="T32" fmla="*/ 127 w 127"/>
                  <a:gd name="T33" fmla="*/ 600 h 60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7" h="600">
                    <a:moveTo>
                      <a:pt x="0" y="600"/>
                    </a:moveTo>
                    <a:cubicBezTo>
                      <a:pt x="18" y="589"/>
                      <a:pt x="37" y="578"/>
                      <a:pt x="54" y="558"/>
                    </a:cubicBezTo>
                    <a:cubicBezTo>
                      <a:pt x="71" y="538"/>
                      <a:pt x="92" y="508"/>
                      <a:pt x="102" y="480"/>
                    </a:cubicBezTo>
                    <a:cubicBezTo>
                      <a:pt x="112" y="452"/>
                      <a:pt x="110" y="420"/>
                      <a:pt x="114" y="390"/>
                    </a:cubicBezTo>
                    <a:cubicBezTo>
                      <a:pt x="118" y="360"/>
                      <a:pt x="125" y="331"/>
                      <a:pt x="126" y="300"/>
                    </a:cubicBezTo>
                    <a:cubicBezTo>
                      <a:pt x="127" y="269"/>
                      <a:pt x="125" y="237"/>
                      <a:pt x="120" y="204"/>
                    </a:cubicBezTo>
                    <a:cubicBezTo>
                      <a:pt x="115" y="171"/>
                      <a:pt x="104" y="125"/>
                      <a:pt x="96" y="102"/>
                    </a:cubicBezTo>
                    <a:cubicBezTo>
                      <a:pt x="88" y="79"/>
                      <a:pt x="80" y="79"/>
                      <a:pt x="72" y="66"/>
                    </a:cubicBezTo>
                    <a:cubicBezTo>
                      <a:pt x="64" y="53"/>
                      <a:pt x="60" y="35"/>
                      <a:pt x="48" y="24"/>
                    </a:cubicBezTo>
                    <a:cubicBezTo>
                      <a:pt x="36" y="13"/>
                      <a:pt x="6" y="4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53" name="Line 24"/>
              <p:cNvSpPr>
                <a:spLocks noChangeShapeType="1"/>
              </p:cNvSpPr>
              <p:nvPr/>
            </p:nvSpPr>
            <p:spPr bwMode="auto">
              <a:xfrm flipV="1">
                <a:off x="1248" y="203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647" name="Group 25"/>
            <p:cNvGrpSpPr>
              <a:grpSpLocks/>
            </p:cNvGrpSpPr>
            <p:nvPr/>
          </p:nvGrpSpPr>
          <p:grpSpPr bwMode="auto">
            <a:xfrm>
              <a:off x="6448425" y="2551113"/>
              <a:ext cx="201613" cy="952500"/>
              <a:chOff x="1128" y="1758"/>
              <a:chExt cx="127" cy="600"/>
            </a:xfrm>
          </p:grpSpPr>
          <p:sp>
            <p:nvSpPr>
              <p:cNvPr id="25650" name="Freeform 26"/>
              <p:cNvSpPr>
                <a:spLocks/>
              </p:cNvSpPr>
              <p:nvPr/>
            </p:nvSpPr>
            <p:spPr bwMode="auto">
              <a:xfrm>
                <a:off x="1128" y="1758"/>
                <a:ext cx="127" cy="600"/>
              </a:xfrm>
              <a:custGeom>
                <a:avLst/>
                <a:gdLst>
                  <a:gd name="T0" fmla="*/ 0 w 127"/>
                  <a:gd name="T1" fmla="*/ 600 h 600"/>
                  <a:gd name="T2" fmla="*/ 54 w 127"/>
                  <a:gd name="T3" fmla="*/ 558 h 600"/>
                  <a:gd name="T4" fmla="*/ 102 w 127"/>
                  <a:gd name="T5" fmla="*/ 480 h 600"/>
                  <a:gd name="T6" fmla="*/ 114 w 127"/>
                  <a:gd name="T7" fmla="*/ 390 h 600"/>
                  <a:gd name="T8" fmla="*/ 126 w 127"/>
                  <a:gd name="T9" fmla="*/ 300 h 600"/>
                  <a:gd name="T10" fmla="*/ 120 w 127"/>
                  <a:gd name="T11" fmla="*/ 204 h 600"/>
                  <a:gd name="T12" fmla="*/ 96 w 127"/>
                  <a:gd name="T13" fmla="*/ 102 h 600"/>
                  <a:gd name="T14" fmla="*/ 72 w 127"/>
                  <a:gd name="T15" fmla="*/ 66 h 600"/>
                  <a:gd name="T16" fmla="*/ 48 w 127"/>
                  <a:gd name="T17" fmla="*/ 24 h 600"/>
                  <a:gd name="T18" fmla="*/ 0 w 127"/>
                  <a:gd name="T19" fmla="*/ 0 h 60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7"/>
                  <a:gd name="T31" fmla="*/ 0 h 600"/>
                  <a:gd name="T32" fmla="*/ 127 w 127"/>
                  <a:gd name="T33" fmla="*/ 600 h 60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7" h="600">
                    <a:moveTo>
                      <a:pt x="0" y="600"/>
                    </a:moveTo>
                    <a:cubicBezTo>
                      <a:pt x="18" y="589"/>
                      <a:pt x="37" y="578"/>
                      <a:pt x="54" y="558"/>
                    </a:cubicBezTo>
                    <a:cubicBezTo>
                      <a:pt x="71" y="538"/>
                      <a:pt x="92" y="508"/>
                      <a:pt x="102" y="480"/>
                    </a:cubicBezTo>
                    <a:cubicBezTo>
                      <a:pt x="112" y="452"/>
                      <a:pt x="110" y="420"/>
                      <a:pt x="114" y="390"/>
                    </a:cubicBezTo>
                    <a:cubicBezTo>
                      <a:pt x="118" y="360"/>
                      <a:pt x="125" y="331"/>
                      <a:pt x="126" y="300"/>
                    </a:cubicBezTo>
                    <a:cubicBezTo>
                      <a:pt x="127" y="269"/>
                      <a:pt x="125" y="237"/>
                      <a:pt x="120" y="204"/>
                    </a:cubicBezTo>
                    <a:cubicBezTo>
                      <a:pt x="115" y="171"/>
                      <a:pt x="104" y="125"/>
                      <a:pt x="96" y="102"/>
                    </a:cubicBezTo>
                    <a:cubicBezTo>
                      <a:pt x="88" y="79"/>
                      <a:pt x="80" y="79"/>
                      <a:pt x="72" y="66"/>
                    </a:cubicBezTo>
                    <a:cubicBezTo>
                      <a:pt x="64" y="53"/>
                      <a:pt x="60" y="35"/>
                      <a:pt x="48" y="24"/>
                    </a:cubicBezTo>
                    <a:cubicBezTo>
                      <a:pt x="36" y="13"/>
                      <a:pt x="6" y="4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51" name="Line 27"/>
              <p:cNvSpPr>
                <a:spLocks noChangeShapeType="1"/>
              </p:cNvSpPr>
              <p:nvPr/>
            </p:nvSpPr>
            <p:spPr bwMode="auto">
              <a:xfrm flipV="1">
                <a:off x="1248" y="203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648" name="Freeform 28"/>
            <p:cNvSpPr>
              <a:spLocks/>
            </p:cNvSpPr>
            <p:nvPr/>
          </p:nvSpPr>
          <p:spPr bwMode="auto">
            <a:xfrm>
              <a:off x="6238875" y="3505200"/>
              <a:ext cx="542925" cy="736600"/>
            </a:xfrm>
            <a:custGeom>
              <a:avLst/>
              <a:gdLst>
                <a:gd name="T0" fmla="*/ 2147483647 w 342"/>
                <a:gd name="T1" fmla="*/ 0 h 464"/>
                <a:gd name="T2" fmla="*/ 2147483647 w 342"/>
                <a:gd name="T3" fmla="*/ 2147483647 h 464"/>
                <a:gd name="T4" fmla="*/ 2147483647 w 342"/>
                <a:gd name="T5" fmla="*/ 2147483647 h 464"/>
                <a:gd name="T6" fmla="*/ 2147483647 w 342"/>
                <a:gd name="T7" fmla="*/ 2147483647 h 4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42"/>
                <a:gd name="T13" fmla="*/ 0 h 464"/>
                <a:gd name="T14" fmla="*/ 342 w 342"/>
                <a:gd name="T15" fmla="*/ 464 h 4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42" h="464">
                  <a:moveTo>
                    <a:pt x="144" y="0"/>
                  </a:moveTo>
                  <a:cubicBezTo>
                    <a:pt x="72" y="34"/>
                    <a:pt x="0" y="69"/>
                    <a:pt x="24" y="138"/>
                  </a:cubicBezTo>
                  <a:cubicBezTo>
                    <a:pt x="48" y="207"/>
                    <a:pt x="235" y="364"/>
                    <a:pt x="288" y="414"/>
                  </a:cubicBezTo>
                  <a:cubicBezTo>
                    <a:pt x="341" y="464"/>
                    <a:pt x="341" y="451"/>
                    <a:pt x="342" y="438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9" name="Freeform 29"/>
            <p:cNvSpPr>
              <a:spLocks/>
            </p:cNvSpPr>
            <p:nvPr/>
          </p:nvSpPr>
          <p:spPr bwMode="auto">
            <a:xfrm>
              <a:off x="5016500" y="3495675"/>
              <a:ext cx="203200" cy="742950"/>
            </a:xfrm>
            <a:custGeom>
              <a:avLst/>
              <a:gdLst>
                <a:gd name="T0" fmla="*/ 2147483647 w 128"/>
                <a:gd name="T1" fmla="*/ 0 h 468"/>
                <a:gd name="T2" fmla="*/ 2147483647 w 128"/>
                <a:gd name="T3" fmla="*/ 2147483647 h 468"/>
                <a:gd name="T4" fmla="*/ 2147483647 w 128"/>
                <a:gd name="T5" fmla="*/ 2147483647 h 468"/>
                <a:gd name="T6" fmla="*/ 2147483647 w 128"/>
                <a:gd name="T7" fmla="*/ 2147483647 h 468"/>
                <a:gd name="T8" fmla="*/ 2147483647 w 128"/>
                <a:gd name="T9" fmla="*/ 2147483647 h 4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8"/>
                <a:gd name="T16" fmla="*/ 0 h 468"/>
                <a:gd name="T17" fmla="*/ 128 w 128"/>
                <a:gd name="T18" fmla="*/ 468 h 4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8" h="468">
                  <a:moveTo>
                    <a:pt x="32" y="0"/>
                  </a:moveTo>
                  <a:cubicBezTo>
                    <a:pt x="18" y="49"/>
                    <a:pt x="4" y="99"/>
                    <a:pt x="2" y="150"/>
                  </a:cubicBezTo>
                  <a:cubicBezTo>
                    <a:pt x="0" y="201"/>
                    <a:pt x="8" y="260"/>
                    <a:pt x="20" y="306"/>
                  </a:cubicBezTo>
                  <a:cubicBezTo>
                    <a:pt x="32" y="352"/>
                    <a:pt x="56" y="399"/>
                    <a:pt x="74" y="426"/>
                  </a:cubicBezTo>
                  <a:cubicBezTo>
                    <a:pt x="92" y="453"/>
                    <a:pt x="119" y="461"/>
                    <a:pt x="128" y="468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606" name="Group 32"/>
          <p:cNvGrpSpPr>
            <a:grpSpLocks/>
          </p:cNvGrpSpPr>
          <p:nvPr/>
        </p:nvGrpSpPr>
        <p:grpSpPr bwMode="auto">
          <a:xfrm>
            <a:off x="762000" y="1828800"/>
            <a:ext cx="2228850" cy="1708150"/>
            <a:chOff x="2209800" y="2533650"/>
            <a:chExt cx="2228850" cy="1708150"/>
          </a:xfrm>
        </p:grpSpPr>
        <p:grpSp>
          <p:nvGrpSpPr>
            <p:cNvPr id="25611" name="Group 68"/>
            <p:cNvGrpSpPr>
              <a:grpSpLocks/>
            </p:cNvGrpSpPr>
            <p:nvPr/>
          </p:nvGrpSpPr>
          <p:grpSpPr bwMode="auto">
            <a:xfrm>
              <a:off x="2209800" y="2533650"/>
              <a:ext cx="2228850" cy="1708150"/>
              <a:chOff x="2209800" y="2533650"/>
              <a:chExt cx="2228850" cy="1708150"/>
            </a:xfrm>
          </p:grpSpPr>
          <p:sp>
            <p:nvSpPr>
              <p:cNvPr id="25615" name="AutoShape 35"/>
              <p:cNvSpPr>
                <a:spLocks noChangeArrowheads="1"/>
              </p:cNvSpPr>
              <p:nvPr/>
            </p:nvSpPr>
            <p:spPr bwMode="auto">
              <a:xfrm rot="-5400000">
                <a:off x="2847975" y="1914525"/>
                <a:ext cx="952500" cy="2228850"/>
              </a:xfrm>
              <a:prstGeom prst="can">
                <a:avLst>
                  <a:gd name="adj" fmla="val 58500"/>
                </a:avLst>
              </a:prstGeom>
              <a:solidFill>
                <a:srgbClr val="99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grpSp>
            <p:nvGrpSpPr>
              <p:cNvPr id="25616" name="Group 36"/>
              <p:cNvGrpSpPr>
                <a:grpSpLocks/>
              </p:cNvGrpSpPr>
              <p:nvPr/>
            </p:nvGrpSpPr>
            <p:grpSpPr bwMode="auto">
              <a:xfrm>
                <a:off x="2779713" y="2533650"/>
                <a:ext cx="201612" cy="952500"/>
                <a:chOff x="1128" y="1758"/>
                <a:chExt cx="127" cy="600"/>
              </a:xfrm>
            </p:grpSpPr>
            <p:sp>
              <p:nvSpPr>
                <p:cNvPr id="25637" name="Freeform 37"/>
                <p:cNvSpPr>
                  <a:spLocks/>
                </p:cNvSpPr>
                <p:nvPr/>
              </p:nvSpPr>
              <p:spPr bwMode="auto">
                <a:xfrm>
                  <a:off x="1128" y="1758"/>
                  <a:ext cx="127" cy="600"/>
                </a:xfrm>
                <a:custGeom>
                  <a:avLst/>
                  <a:gdLst>
                    <a:gd name="T0" fmla="*/ 0 w 127"/>
                    <a:gd name="T1" fmla="*/ 600 h 600"/>
                    <a:gd name="T2" fmla="*/ 54 w 127"/>
                    <a:gd name="T3" fmla="*/ 558 h 600"/>
                    <a:gd name="T4" fmla="*/ 102 w 127"/>
                    <a:gd name="T5" fmla="*/ 480 h 600"/>
                    <a:gd name="T6" fmla="*/ 114 w 127"/>
                    <a:gd name="T7" fmla="*/ 390 h 600"/>
                    <a:gd name="T8" fmla="*/ 126 w 127"/>
                    <a:gd name="T9" fmla="*/ 300 h 600"/>
                    <a:gd name="T10" fmla="*/ 120 w 127"/>
                    <a:gd name="T11" fmla="*/ 204 h 600"/>
                    <a:gd name="T12" fmla="*/ 96 w 127"/>
                    <a:gd name="T13" fmla="*/ 102 h 600"/>
                    <a:gd name="T14" fmla="*/ 72 w 127"/>
                    <a:gd name="T15" fmla="*/ 66 h 600"/>
                    <a:gd name="T16" fmla="*/ 48 w 127"/>
                    <a:gd name="T17" fmla="*/ 24 h 600"/>
                    <a:gd name="T18" fmla="*/ 0 w 127"/>
                    <a:gd name="T19" fmla="*/ 0 h 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7"/>
                    <a:gd name="T31" fmla="*/ 0 h 600"/>
                    <a:gd name="T32" fmla="*/ 127 w 127"/>
                    <a:gd name="T33" fmla="*/ 600 h 60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7" h="600">
                      <a:moveTo>
                        <a:pt x="0" y="600"/>
                      </a:moveTo>
                      <a:cubicBezTo>
                        <a:pt x="18" y="589"/>
                        <a:pt x="37" y="578"/>
                        <a:pt x="54" y="558"/>
                      </a:cubicBezTo>
                      <a:cubicBezTo>
                        <a:pt x="71" y="538"/>
                        <a:pt x="92" y="508"/>
                        <a:pt x="102" y="480"/>
                      </a:cubicBezTo>
                      <a:cubicBezTo>
                        <a:pt x="112" y="452"/>
                        <a:pt x="110" y="420"/>
                        <a:pt x="114" y="390"/>
                      </a:cubicBezTo>
                      <a:cubicBezTo>
                        <a:pt x="118" y="360"/>
                        <a:pt x="125" y="331"/>
                        <a:pt x="126" y="300"/>
                      </a:cubicBezTo>
                      <a:cubicBezTo>
                        <a:pt x="127" y="269"/>
                        <a:pt x="125" y="237"/>
                        <a:pt x="120" y="204"/>
                      </a:cubicBezTo>
                      <a:cubicBezTo>
                        <a:pt x="115" y="171"/>
                        <a:pt x="104" y="125"/>
                        <a:pt x="96" y="102"/>
                      </a:cubicBezTo>
                      <a:cubicBezTo>
                        <a:pt x="88" y="79"/>
                        <a:pt x="80" y="79"/>
                        <a:pt x="72" y="66"/>
                      </a:cubicBezTo>
                      <a:cubicBezTo>
                        <a:pt x="64" y="53"/>
                        <a:pt x="60" y="35"/>
                        <a:pt x="48" y="24"/>
                      </a:cubicBezTo>
                      <a:cubicBezTo>
                        <a:pt x="36" y="13"/>
                        <a:pt x="6" y="4"/>
                        <a:pt x="0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38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248" y="2034"/>
                  <a:ext cx="0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617" name="Group 39"/>
              <p:cNvGrpSpPr>
                <a:grpSpLocks/>
              </p:cNvGrpSpPr>
              <p:nvPr/>
            </p:nvGrpSpPr>
            <p:grpSpPr bwMode="auto">
              <a:xfrm>
                <a:off x="2960688" y="2538413"/>
                <a:ext cx="201612" cy="952500"/>
                <a:chOff x="1128" y="1758"/>
                <a:chExt cx="127" cy="600"/>
              </a:xfrm>
            </p:grpSpPr>
            <p:sp>
              <p:nvSpPr>
                <p:cNvPr id="25635" name="Freeform 40"/>
                <p:cNvSpPr>
                  <a:spLocks/>
                </p:cNvSpPr>
                <p:nvPr/>
              </p:nvSpPr>
              <p:spPr bwMode="auto">
                <a:xfrm>
                  <a:off x="1128" y="1758"/>
                  <a:ext cx="127" cy="600"/>
                </a:xfrm>
                <a:custGeom>
                  <a:avLst/>
                  <a:gdLst>
                    <a:gd name="T0" fmla="*/ 0 w 127"/>
                    <a:gd name="T1" fmla="*/ 600 h 600"/>
                    <a:gd name="T2" fmla="*/ 54 w 127"/>
                    <a:gd name="T3" fmla="*/ 558 h 600"/>
                    <a:gd name="T4" fmla="*/ 102 w 127"/>
                    <a:gd name="T5" fmla="*/ 480 h 600"/>
                    <a:gd name="T6" fmla="*/ 114 w 127"/>
                    <a:gd name="T7" fmla="*/ 390 h 600"/>
                    <a:gd name="T8" fmla="*/ 126 w 127"/>
                    <a:gd name="T9" fmla="*/ 300 h 600"/>
                    <a:gd name="T10" fmla="*/ 120 w 127"/>
                    <a:gd name="T11" fmla="*/ 204 h 600"/>
                    <a:gd name="T12" fmla="*/ 96 w 127"/>
                    <a:gd name="T13" fmla="*/ 102 h 600"/>
                    <a:gd name="T14" fmla="*/ 72 w 127"/>
                    <a:gd name="T15" fmla="*/ 66 h 600"/>
                    <a:gd name="T16" fmla="*/ 48 w 127"/>
                    <a:gd name="T17" fmla="*/ 24 h 600"/>
                    <a:gd name="T18" fmla="*/ 0 w 127"/>
                    <a:gd name="T19" fmla="*/ 0 h 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7"/>
                    <a:gd name="T31" fmla="*/ 0 h 600"/>
                    <a:gd name="T32" fmla="*/ 127 w 127"/>
                    <a:gd name="T33" fmla="*/ 600 h 60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7" h="600">
                      <a:moveTo>
                        <a:pt x="0" y="600"/>
                      </a:moveTo>
                      <a:cubicBezTo>
                        <a:pt x="18" y="589"/>
                        <a:pt x="37" y="578"/>
                        <a:pt x="54" y="558"/>
                      </a:cubicBezTo>
                      <a:cubicBezTo>
                        <a:pt x="71" y="538"/>
                        <a:pt x="92" y="508"/>
                        <a:pt x="102" y="480"/>
                      </a:cubicBezTo>
                      <a:cubicBezTo>
                        <a:pt x="112" y="452"/>
                        <a:pt x="110" y="420"/>
                        <a:pt x="114" y="390"/>
                      </a:cubicBezTo>
                      <a:cubicBezTo>
                        <a:pt x="118" y="360"/>
                        <a:pt x="125" y="331"/>
                        <a:pt x="126" y="300"/>
                      </a:cubicBezTo>
                      <a:cubicBezTo>
                        <a:pt x="127" y="269"/>
                        <a:pt x="125" y="237"/>
                        <a:pt x="120" y="204"/>
                      </a:cubicBezTo>
                      <a:cubicBezTo>
                        <a:pt x="115" y="171"/>
                        <a:pt x="104" y="125"/>
                        <a:pt x="96" y="102"/>
                      </a:cubicBezTo>
                      <a:cubicBezTo>
                        <a:pt x="88" y="79"/>
                        <a:pt x="80" y="79"/>
                        <a:pt x="72" y="66"/>
                      </a:cubicBezTo>
                      <a:cubicBezTo>
                        <a:pt x="64" y="53"/>
                        <a:pt x="60" y="35"/>
                        <a:pt x="48" y="24"/>
                      </a:cubicBezTo>
                      <a:cubicBezTo>
                        <a:pt x="36" y="13"/>
                        <a:pt x="6" y="4"/>
                        <a:pt x="0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36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1248" y="2034"/>
                  <a:ext cx="0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618" name="Group 42"/>
              <p:cNvGrpSpPr>
                <a:grpSpLocks/>
              </p:cNvGrpSpPr>
              <p:nvPr/>
            </p:nvGrpSpPr>
            <p:grpSpPr bwMode="auto">
              <a:xfrm>
                <a:off x="3122613" y="2543175"/>
                <a:ext cx="201612" cy="952500"/>
                <a:chOff x="1128" y="1758"/>
                <a:chExt cx="127" cy="600"/>
              </a:xfrm>
            </p:grpSpPr>
            <p:sp>
              <p:nvSpPr>
                <p:cNvPr id="25633" name="Freeform 43"/>
                <p:cNvSpPr>
                  <a:spLocks/>
                </p:cNvSpPr>
                <p:nvPr/>
              </p:nvSpPr>
              <p:spPr bwMode="auto">
                <a:xfrm>
                  <a:off x="1128" y="1758"/>
                  <a:ext cx="127" cy="600"/>
                </a:xfrm>
                <a:custGeom>
                  <a:avLst/>
                  <a:gdLst>
                    <a:gd name="T0" fmla="*/ 0 w 127"/>
                    <a:gd name="T1" fmla="*/ 600 h 600"/>
                    <a:gd name="T2" fmla="*/ 54 w 127"/>
                    <a:gd name="T3" fmla="*/ 558 h 600"/>
                    <a:gd name="T4" fmla="*/ 102 w 127"/>
                    <a:gd name="T5" fmla="*/ 480 h 600"/>
                    <a:gd name="T6" fmla="*/ 114 w 127"/>
                    <a:gd name="T7" fmla="*/ 390 h 600"/>
                    <a:gd name="T8" fmla="*/ 126 w 127"/>
                    <a:gd name="T9" fmla="*/ 300 h 600"/>
                    <a:gd name="T10" fmla="*/ 120 w 127"/>
                    <a:gd name="T11" fmla="*/ 204 h 600"/>
                    <a:gd name="T12" fmla="*/ 96 w 127"/>
                    <a:gd name="T13" fmla="*/ 102 h 600"/>
                    <a:gd name="T14" fmla="*/ 72 w 127"/>
                    <a:gd name="T15" fmla="*/ 66 h 600"/>
                    <a:gd name="T16" fmla="*/ 48 w 127"/>
                    <a:gd name="T17" fmla="*/ 24 h 600"/>
                    <a:gd name="T18" fmla="*/ 0 w 127"/>
                    <a:gd name="T19" fmla="*/ 0 h 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7"/>
                    <a:gd name="T31" fmla="*/ 0 h 600"/>
                    <a:gd name="T32" fmla="*/ 127 w 127"/>
                    <a:gd name="T33" fmla="*/ 600 h 60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7" h="600">
                      <a:moveTo>
                        <a:pt x="0" y="600"/>
                      </a:moveTo>
                      <a:cubicBezTo>
                        <a:pt x="18" y="589"/>
                        <a:pt x="37" y="578"/>
                        <a:pt x="54" y="558"/>
                      </a:cubicBezTo>
                      <a:cubicBezTo>
                        <a:pt x="71" y="538"/>
                        <a:pt x="92" y="508"/>
                        <a:pt x="102" y="480"/>
                      </a:cubicBezTo>
                      <a:cubicBezTo>
                        <a:pt x="112" y="452"/>
                        <a:pt x="110" y="420"/>
                        <a:pt x="114" y="390"/>
                      </a:cubicBezTo>
                      <a:cubicBezTo>
                        <a:pt x="118" y="360"/>
                        <a:pt x="125" y="331"/>
                        <a:pt x="126" y="300"/>
                      </a:cubicBezTo>
                      <a:cubicBezTo>
                        <a:pt x="127" y="269"/>
                        <a:pt x="125" y="237"/>
                        <a:pt x="120" y="204"/>
                      </a:cubicBezTo>
                      <a:cubicBezTo>
                        <a:pt x="115" y="171"/>
                        <a:pt x="104" y="125"/>
                        <a:pt x="96" y="102"/>
                      </a:cubicBezTo>
                      <a:cubicBezTo>
                        <a:pt x="88" y="79"/>
                        <a:pt x="80" y="79"/>
                        <a:pt x="72" y="66"/>
                      </a:cubicBezTo>
                      <a:cubicBezTo>
                        <a:pt x="64" y="53"/>
                        <a:pt x="60" y="35"/>
                        <a:pt x="48" y="24"/>
                      </a:cubicBezTo>
                      <a:cubicBezTo>
                        <a:pt x="36" y="13"/>
                        <a:pt x="6" y="4"/>
                        <a:pt x="0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34" name="Line 44"/>
                <p:cNvSpPr>
                  <a:spLocks noChangeShapeType="1"/>
                </p:cNvSpPr>
                <p:nvPr/>
              </p:nvSpPr>
              <p:spPr bwMode="auto">
                <a:xfrm flipV="1">
                  <a:off x="1248" y="2034"/>
                  <a:ext cx="0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619" name="Group 45"/>
              <p:cNvGrpSpPr>
                <a:grpSpLocks/>
              </p:cNvGrpSpPr>
              <p:nvPr/>
            </p:nvGrpSpPr>
            <p:grpSpPr bwMode="auto">
              <a:xfrm>
                <a:off x="3324225" y="2554288"/>
                <a:ext cx="201613" cy="952500"/>
                <a:chOff x="1128" y="1758"/>
                <a:chExt cx="127" cy="600"/>
              </a:xfrm>
            </p:grpSpPr>
            <p:sp>
              <p:nvSpPr>
                <p:cNvPr id="25631" name="Freeform 46"/>
                <p:cNvSpPr>
                  <a:spLocks/>
                </p:cNvSpPr>
                <p:nvPr/>
              </p:nvSpPr>
              <p:spPr bwMode="auto">
                <a:xfrm>
                  <a:off x="1128" y="1758"/>
                  <a:ext cx="127" cy="600"/>
                </a:xfrm>
                <a:custGeom>
                  <a:avLst/>
                  <a:gdLst>
                    <a:gd name="T0" fmla="*/ 0 w 127"/>
                    <a:gd name="T1" fmla="*/ 600 h 600"/>
                    <a:gd name="T2" fmla="*/ 54 w 127"/>
                    <a:gd name="T3" fmla="*/ 558 h 600"/>
                    <a:gd name="T4" fmla="*/ 102 w 127"/>
                    <a:gd name="T5" fmla="*/ 480 h 600"/>
                    <a:gd name="T6" fmla="*/ 114 w 127"/>
                    <a:gd name="T7" fmla="*/ 390 h 600"/>
                    <a:gd name="T8" fmla="*/ 126 w 127"/>
                    <a:gd name="T9" fmla="*/ 300 h 600"/>
                    <a:gd name="T10" fmla="*/ 120 w 127"/>
                    <a:gd name="T11" fmla="*/ 204 h 600"/>
                    <a:gd name="T12" fmla="*/ 96 w 127"/>
                    <a:gd name="T13" fmla="*/ 102 h 600"/>
                    <a:gd name="T14" fmla="*/ 72 w 127"/>
                    <a:gd name="T15" fmla="*/ 66 h 600"/>
                    <a:gd name="T16" fmla="*/ 48 w 127"/>
                    <a:gd name="T17" fmla="*/ 24 h 600"/>
                    <a:gd name="T18" fmla="*/ 0 w 127"/>
                    <a:gd name="T19" fmla="*/ 0 h 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7"/>
                    <a:gd name="T31" fmla="*/ 0 h 600"/>
                    <a:gd name="T32" fmla="*/ 127 w 127"/>
                    <a:gd name="T33" fmla="*/ 600 h 60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7" h="600">
                      <a:moveTo>
                        <a:pt x="0" y="600"/>
                      </a:moveTo>
                      <a:cubicBezTo>
                        <a:pt x="18" y="589"/>
                        <a:pt x="37" y="578"/>
                        <a:pt x="54" y="558"/>
                      </a:cubicBezTo>
                      <a:cubicBezTo>
                        <a:pt x="71" y="538"/>
                        <a:pt x="92" y="508"/>
                        <a:pt x="102" y="480"/>
                      </a:cubicBezTo>
                      <a:cubicBezTo>
                        <a:pt x="112" y="452"/>
                        <a:pt x="110" y="420"/>
                        <a:pt x="114" y="390"/>
                      </a:cubicBezTo>
                      <a:cubicBezTo>
                        <a:pt x="118" y="360"/>
                        <a:pt x="125" y="331"/>
                        <a:pt x="126" y="300"/>
                      </a:cubicBezTo>
                      <a:cubicBezTo>
                        <a:pt x="127" y="269"/>
                        <a:pt x="125" y="237"/>
                        <a:pt x="120" y="204"/>
                      </a:cubicBezTo>
                      <a:cubicBezTo>
                        <a:pt x="115" y="171"/>
                        <a:pt x="104" y="125"/>
                        <a:pt x="96" y="102"/>
                      </a:cubicBezTo>
                      <a:cubicBezTo>
                        <a:pt x="88" y="79"/>
                        <a:pt x="80" y="79"/>
                        <a:pt x="72" y="66"/>
                      </a:cubicBezTo>
                      <a:cubicBezTo>
                        <a:pt x="64" y="53"/>
                        <a:pt x="60" y="35"/>
                        <a:pt x="48" y="24"/>
                      </a:cubicBezTo>
                      <a:cubicBezTo>
                        <a:pt x="36" y="13"/>
                        <a:pt x="6" y="4"/>
                        <a:pt x="0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32" name="Line 47"/>
                <p:cNvSpPr>
                  <a:spLocks noChangeShapeType="1"/>
                </p:cNvSpPr>
                <p:nvPr/>
              </p:nvSpPr>
              <p:spPr bwMode="auto">
                <a:xfrm flipV="1">
                  <a:off x="1248" y="2034"/>
                  <a:ext cx="0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620" name="Group 48"/>
              <p:cNvGrpSpPr>
                <a:grpSpLocks/>
              </p:cNvGrpSpPr>
              <p:nvPr/>
            </p:nvGrpSpPr>
            <p:grpSpPr bwMode="auto">
              <a:xfrm>
                <a:off x="3533775" y="2559050"/>
                <a:ext cx="201613" cy="952500"/>
                <a:chOff x="1128" y="1758"/>
                <a:chExt cx="127" cy="600"/>
              </a:xfrm>
            </p:grpSpPr>
            <p:sp>
              <p:nvSpPr>
                <p:cNvPr id="25629" name="Freeform 49"/>
                <p:cNvSpPr>
                  <a:spLocks/>
                </p:cNvSpPr>
                <p:nvPr/>
              </p:nvSpPr>
              <p:spPr bwMode="auto">
                <a:xfrm>
                  <a:off x="1128" y="1758"/>
                  <a:ext cx="127" cy="600"/>
                </a:xfrm>
                <a:custGeom>
                  <a:avLst/>
                  <a:gdLst>
                    <a:gd name="T0" fmla="*/ 0 w 127"/>
                    <a:gd name="T1" fmla="*/ 600 h 600"/>
                    <a:gd name="T2" fmla="*/ 54 w 127"/>
                    <a:gd name="T3" fmla="*/ 558 h 600"/>
                    <a:gd name="T4" fmla="*/ 102 w 127"/>
                    <a:gd name="T5" fmla="*/ 480 h 600"/>
                    <a:gd name="T6" fmla="*/ 114 w 127"/>
                    <a:gd name="T7" fmla="*/ 390 h 600"/>
                    <a:gd name="T8" fmla="*/ 126 w 127"/>
                    <a:gd name="T9" fmla="*/ 300 h 600"/>
                    <a:gd name="T10" fmla="*/ 120 w 127"/>
                    <a:gd name="T11" fmla="*/ 204 h 600"/>
                    <a:gd name="T12" fmla="*/ 96 w 127"/>
                    <a:gd name="T13" fmla="*/ 102 h 600"/>
                    <a:gd name="T14" fmla="*/ 72 w 127"/>
                    <a:gd name="T15" fmla="*/ 66 h 600"/>
                    <a:gd name="T16" fmla="*/ 48 w 127"/>
                    <a:gd name="T17" fmla="*/ 24 h 600"/>
                    <a:gd name="T18" fmla="*/ 0 w 127"/>
                    <a:gd name="T19" fmla="*/ 0 h 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7"/>
                    <a:gd name="T31" fmla="*/ 0 h 600"/>
                    <a:gd name="T32" fmla="*/ 127 w 127"/>
                    <a:gd name="T33" fmla="*/ 600 h 60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7" h="600">
                      <a:moveTo>
                        <a:pt x="0" y="600"/>
                      </a:moveTo>
                      <a:cubicBezTo>
                        <a:pt x="18" y="589"/>
                        <a:pt x="37" y="578"/>
                        <a:pt x="54" y="558"/>
                      </a:cubicBezTo>
                      <a:cubicBezTo>
                        <a:pt x="71" y="538"/>
                        <a:pt x="92" y="508"/>
                        <a:pt x="102" y="480"/>
                      </a:cubicBezTo>
                      <a:cubicBezTo>
                        <a:pt x="112" y="452"/>
                        <a:pt x="110" y="420"/>
                        <a:pt x="114" y="390"/>
                      </a:cubicBezTo>
                      <a:cubicBezTo>
                        <a:pt x="118" y="360"/>
                        <a:pt x="125" y="331"/>
                        <a:pt x="126" y="300"/>
                      </a:cubicBezTo>
                      <a:cubicBezTo>
                        <a:pt x="127" y="269"/>
                        <a:pt x="125" y="237"/>
                        <a:pt x="120" y="204"/>
                      </a:cubicBezTo>
                      <a:cubicBezTo>
                        <a:pt x="115" y="171"/>
                        <a:pt x="104" y="125"/>
                        <a:pt x="96" y="102"/>
                      </a:cubicBezTo>
                      <a:cubicBezTo>
                        <a:pt x="88" y="79"/>
                        <a:pt x="80" y="79"/>
                        <a:pt x="72" y="66"/>
                      </a:cubicBezTo>
                      <a:cubicBezTo>
                        <a:pt x="64" y="53"/>
                        <a:pt x="60" y="35"/>
                        <a:pt x="48" y="24"/>
                      </a:cubicBezTo>
                      <a:cubicBezTo>
                        <a:pt x="36" y="13"/>
                        <a:pt x="6" y="4"/>
                        <a:pt x="0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30" name="Line 50"/>
                <p:cNvSpPr>
                  <a:spLocks noChangeShapeType="1"/>
                </p:cNvSpPr>
                <p:nvPr/>
              </p:nvSpPr>
              <p:spPr bwMode="auto">
                <a:xfrm flipV="1">
                  <a:off x="1248" y="2034"/>
                  <a:ext cx="0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621" name="Group 54"/>
              <p:cNvGrpSpPr>
                <a:grpSpLocks/>
              </p:cNvGrpSpPr>
              <p:nvPr/>
            </p:nvGrpSpPr>
            <p:grpSpPr bwMode="auto">
              <a:xfrm>
                <a:off x="3857625" y="2546350"/>
                <a:ext cx="201613" cy="952500"/>
                <a:chOff x="1128" y="1758"/>
                <a:chExt cx="127" cy="600"/>
              </a:xfrm>
            </p:grpSpPr>
            <p:sp>
              <p:nvSpPr>
                <p:cNvPr id="25627" name="Freeform 55"/>
                <p:cNvSpPr>
                  <a:spLocks/>
                </p:cNvSpPr>
                <p:nvPr/>
              </p:nvSpPr>
              <p:spPr bwMode="auto">
                <a:xfrm>
                  <a:off x="1128" y="1758"/>
                  <a:ext cx="127" cy="600"/>
                </a:xfrm>
                <a:custGeom>
                  <a:avLst/>
                  <a:gdLst>
                    <a:gd name="T0" fmla="*/ 0 w 127"/>
                    <a:gd name="T1" fmla="*/ 600 h 600"/>
                    <a:gd name="T2" fmla="*/ 54 w 127"/>
                    <a:gd name="T3" fmla="*/ 558 h 600"/>
                    <a:gd name="T4" fmla="*/ 102 w 127"/>
                    <a:gd name="T5" fmla="*/ 480 h 600"/>
                    <a:gd name="T6" fmla="*/ 114 w 127"/>
                    <a:gd name="T7" fmla="*/ 390 h 600"/>
                    <a:gd name="T8" fmla="*/ 126 w 127"/>
                    <a:gd name="T9" fmla="*/ 300 h 600"/>
                    <a:gd name="T10" fmla="*/ 120 w 127"/>
                    <a:gd name="T11" fmla="*/ 204 h 600"/>
                    <a:gd name="T12" fmla="*/ 96 w 127"/>
                    <a:gd name="T13" fmla="*/ 102 h 600"/>
                    <a:gd name="T14" fmla="*/ 72 w 127"/>
                    <a:gd name="T15" fmla="*/ 66 h 600"/>
                    <a:gd name="T16" fmla="*/ 48 w 127"/>
                    <a:gd name="T17" fmla="*/ 24 h 600"/>
                    <a:gd name="T18" fmla="*/ 0 w 127"/>
                    <a:gd name="T19" fmla="*/ 0 h 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7"/>
                    <a:gd name="T31" fmla="*/ 0 h 600"/>
                    <a:gd name="T32" fmla="*/ 127 w 127"/>
                    <a:gd name="T33" fmla="*/ 600 h 60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7" h="600">
                      <a:moveTo>
                        <a:pt x="0" y="600"/>
                      </a:moveTo>
                      <a:cubicBezTo>
                        <a:pt x="18" y="589"/>
                        <a:pt x="37" y="578"/>
                        <a:pt x="54" y="558"/>
                      </a:cubicBezTo>
                      <a:cubicBezTo>
                        <a:pt x="71" y="538"/>
                        <a:pt x="92" y="508"/>
                        <a:pt x="102" y="480"/>
                      </a:cubicBezTo>
                      <a:cubicBezTo>
                        <a:pt x="112" y="452"/>
                        <a:pt x="110" y="420"/>
                        <a:pt x="114" y="390"/>
                      </a:cubicBezTo>
                      <a:cubicBezTo>
                        <a:pt x="118" y="360"/>
                        <a:pt x="125" y="331"/>
                        <a:pt x="126" y="300"/>
                      </a:cubicBezTo>
                      <a:cubicBezTo>
                        <a:pt x="127" y="269"/>
                        <a:pt x="125" y="237"/>
                        <a:pt x="120" y="204"/>
                      </a:cubicBezTo>
                      <a:cubicBezTo>
                        <a:pt x="115" y="171"/>
                        <a:pt x="104" y="125"/>
                        <a:pt x="96" y="102"/>
                      </a:cubicBezTo>
                      <a:cubicBezTo>
                        <a:pt x="88" y="79"/>
                        <a:pt x="80" y="79"/>
                        <a:pt x="72" y="66"/>
                      </a:cubicBezTo>
                      <a:cubicBezTo>
                        <a:pt x="64" y="53"/>
                        <a:pt x="60" y="35"/>
                        <a:pt x="48" y="24"/>
                      </a:cubicBezTo>
                      <a:cubicBezTo>
                        <a:pt x="36" y="13"/>
                        <a:pt x="6" y="4"/>
                        <a:pt x="0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28" name="Line 56"/>
                <p:cNvSpPr>
                  <a:spLocks noChangeShapeType="1"/>
                </p:cNvSpPr>
                <p:nvPr/>
              </p:nvSpPr>
              <p:spPr bwMode="auto">
                <a:xfrm flipV="1">
                  <a:off x="1248" y="2034"/>
                  <a:ext cx="0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622" name="Group 57"/>
              <p:cNvGrpSpPr>
                <a:grpSpLocks/>
              </p:cNvGrpSpPr>
              <p:nvPr/>
            </p:nvGrpSpPr>
            <p:grpSpPr bwMode="auto">
              <a:xfrm>
                <a:off x="4010025" y="2551113"/>
                <a:ext cx="201613" cy="952500"/>
                <a:chOff x="1128" y="1758"/>
                <a:chExt cx="127" cy="600"/>
              </a:xfrm>
            </p:grpSpPr>
            <p:sp>
              <p:nvSpPr>
                <p:cNvPr id="25625" name="Freeform 58"/>
                <p:cNvSpPr>
                  <a:spLocks/>
                </p:cNvSpPr>
                <p:nvPr/>
              </p:nvSpPr>
              <p:spPr bwMode="auto">
                <a:xfrm>
                  <a:off x="1128" y="1758"/>
                  <a:ext cx="127" cy="600"/>
                </a:xfrm>
                <a:custGeom>
                  <a:avLst/>
                  <a:gdLst>
                    <a:gd name="T0" fmla="*/ 0 w 127"/>
                    <a:gd name="T1" fmla="*/ 600 h 600"/>
                    <a:gd name="T2" fmla="*/ 54 w 127"/>
                    <a:gd name="T3" fmla="*/ 558 h 600"/>
                    <a:gd name="T4" fmla="*/ 102 w 127"/>
                    <a:gd name="T5" fmla="*/ 480 h 600"/>
                    <a:gd name="T6" fmla="*/ 114 w 127"/>
                    <a:gd name="T7" fmla="*/ 390 h 600"/>
                    <a:gd name="T8" fmla="*/ 126 w 127"/>
                    <a:gd name="T9" fmla="*/ 300 h 600"/>
                    <a:gd name="T10" fmla="*/ 120 w 127"/>
                    <a:gd name="T11" fmla="*/ 204 h 600"/>
                    <a:gd name="T12" fmla="*/ 96 w 127"/>
                    <a:gd name="T13" fmla="*/ 102 h 600"/>
                    <a:gd name="T14" fmla="*/ 72 w 127"/>
                    <a:gd name="T15" fmla="*/ 66 h 600"/>
                    <a:gd name="T16" fmla="*/ 48 w 127"/>
                    <a:gd name="T17" fmla="*/ 24 h 600"/>
                    <a:gd name="T18" fmla="*/ 0 w 127"/>
                    <a:gd name="T19" fmla="*/ 0 h 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7"/>
                    <a:gd name="T31" fmla="*/ 0 h 600"/>
                    <a:gd name="T32" fmla="*/ 127 w 127"/>
                    <a:gd name="T33" fmla="*/ 600 h 60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7" h="600">
                      <a:moveTo>
                        <a:pt x="0" y="600"/>
                      </a:moveTo>
                      <a:cubicBezTo>
                        <a:pt x="18" y="589"/>
                        <a:pt x="37" y="578"/>
                        <a:pt x="54" y="558"/>
                      </a:cubicBezTo>
                      <a:cubicBezTo>
                        <a:pt x="71" y="538"/>
                        <a:pt x="92" y="508"/>
                        <a:pt x="102" y="480"/>
                      </a:cubicBezTo>
                      <a:cubicBezTo>
                        <a:pt x="112" y="452"/>
                        <a:pt x="110" y="420"/>
                        <a:pt x="114" y="390"/>
                      </a:cubicBezTo>
                      <a:cubicBezTo>
                        <a:pt x="118" y="360"/>
                        <a:pt x="125" y="331"/>
                        <a:pt x="126" y="300"/>
                      </a:cubicBezTo>
                      <a:cubicBezTo>
                        <a:pt x="127" y="269"/>
                        <a:pt x="125" y="237"/>
                        <a:pt x="120" y="204"/>
                      </a:cubicBezTo>
                      <a:cubicBezTo>
                        <a:pt x="115" y="171"/>
                        <a:pt x="104" y="125"/>
                        <a:pt x="96" y="102"/>
                      </a:cubicBezTo>
                      <a:cubicBezTo>
                        <a:pt x="88" y="79"/>
                        <a:pt x="80" y="79"/>
                        <a:pt x="72" y="66"/>
                      </a:cubicBezTo>
                      <a:cubicBezTo>
                        <a:pt x="64" y="53"/>
                        <a:pt x="60" y="35"/>
                        <a:pt x="48" y="24"/>
                      </a:cubicBezTo>
                      <a:cubicBezTo>
                        <a:pt x="36" y="13"/>
                        <a:pt x="6" y="4"/>
                        <a:pt x="0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26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1248" y="2034"/>
                  <a:ext cx="0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5623" name="Freeform 60"/>
              <p:cNvSpPr>
                <a:spLocks/>
              </p:cNvSpPr>
              <p:nvPr/>
            </p:nvSpPr>
            <p:spPr bwMode="auto">
              <a:xfrm>
                <a:off x="3800475" y="3505200"/>
                <a:ext cx="542925" cy="736600"/>
              </a:xfrm>
              <a:custGeom>
                <a:avLst/>
                <a:gdLst>
                  <a:gd name="T0" fmla="*/ 2147483647 w 342"/>
                  <a:gd name="T1" fmla="*/ 0 h 464"/>
                  <a:gd name="T2" fmla="*/ 2147483647 w 342"/>
                  <a:gd name="T3" fmla="*/ 2147483647 h 464"/>
                  <a:gd name="T4" fmla="*/ 2147483647 w 342"/>
                  <a:gd name="T5" fmla="*/ 2147483647 h 464"/>
                  <a:gd name="T6" fmla="*/ 2147483647 w 342"/>
                  <a:gd name="T7" fmla="*/ 2147483647 h 46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42"/>
                  <a:gd name="T13" fmla="*/ 0 h 464"/>
                  <a:gd name="T14" fmla="*/ 342 w 342"/>
                  <a:gd name="T15" fmla="*/ 464 h 46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42" h="464">
                    <a:moveTo>
                      <a:pt x="144" y="0"/>
                    </a:moveTo>
                    <a:cubicBezTo>
                      <a:pt x="72" y="34"/>
                      <a:pt x="0" y="69"/>
                      <a:pt x="24" y="138"/>
                    </a:cubicBezTo>
                    <a:cubicBezTo>
                      <a:pt x="48" y="207"/>
                      <a:pt x="235" y="364"/>
                      <a:pt x="288" y="414"/>
                    </a:cubicBezTo>
                    <a:cubicBezTo>
                      <a:pt x="341" y="464"/>
                      <a:pt x="341" y="451"/>
                      <a:pt x="342" y="438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4" name="Freeform 61"/>
              <p:cNvSpPr>
                <a:spLocks/>
              </p:cNvSpPr>
              <p:nvPr/>
            </p:nvSpPr>
            <p:spPr bwMode="auto">
              <a:xfrm>
                <a:off x="2578100" y="3495675"/>
                <a:ext cx="203200" cy="742950"/>
              </a:xfrm>
              <a:custGeom>
                <a:avLst/>
                <a:gdLst>
                  <a:gd name="T0" fmla="*/ 2147483647 w 128"/>
                  <a:gd name="T1" fmla="*/ 0 h 468"/>
                  <a:gd name="T2" fmla="*/ 2147483647 w 128"/>
                  <a:gd name="T3" fmla="*/ 2147483647 h 468"/>
                  <a:gd name="T4" fmla="*/ 2147483647 w 128"/>
                  <a:gd name="T5" fmla="*/ 2147483647 h 468"/>
                  <a:gd name="T6" fmla="*/ 2147483647 w 128"/>
                  <a:gd name="T7" fmla="*/ 2147483647 h 468"/>
                  <a:gd name="T8" fmla="*/ 2147483647 w 128"/>
                  <a:gd name="T9" fmla="*/ 2147483647 h 4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8"/>
                  <a:gd name="T16" fmla="*/ 0 h 468"/>
                  <a:gd name="T17" fmla="*/ 128 w 128"/>
                  <a:gd name="T18" fmla="*/ 468 h 4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8" h="468">
                    <a:moveTo>
                      <a:pt x="32" y="0"/>
                    </a:moveTo>
                    <a:cubicBezTo>
                      <a:pt x="18" y="49"/>
                      <a:pt x="4" y="99"/>
                      <a:pt x="2" y="150"/>
                    </a:cubicBezTo>
                    <a:cubicBezTo>
                      <a:pt x="0" y="201"/>
                      <a:pt x="8" y="260"/>
                      <a:pt x="20" y="306"/>
                    </a:cubicBezTo>
                    <a:cubicBezTo>
                      <a:pt x="32" y="352"/>
                      <a:pt x="56" y="399"/>
                      <a:pt x="74" y="426"/>
                    </a:cubicBezTo>
                    <a:cubicBezTo>
                      <a:pt x="92" y="453"/>
                      <a:pt x="119" y="461"/>
                      <a:pt x="128" y="468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612" name="Group 51"/>
            <p:cNvGrpSpPr>
              <a:grpSpLocks/>
            </p:cNvGrpSpPr>
            <p:nvPr/>
          </p:nvGrpSpPr>
          <p:grpSpPr bwMode="auto">
            <a:xfrm>
              <a:off x="3714750" y="2562225"/>
              <a:ext cx="201613" cy="952500"/>
              <a:chOff x="1128" y="1758"/>
              <a:chExt cx="127" cy="600"/>
            </a:xfrm>
          </p:grpSpPr>
          <p:sp>
            <p:nvSpPr>
              <p:cNvPr id="25613" name="Freeform 52"/>
              <p:cNvSpPr>
                <a:spLocks/>
              </p:cNvSpPr>
              <p:nvPr/>
            </p:nvSpPr>
            <p:spPr bwMode="auto">
              <a:xfrm>
                <a:off x="1128" y="1758"/>
                <a:ext cx="127" cy="600"/>
              </a:xfrm>
              <a:custGeom>
                <a:avLst/>
                <a:gdLst>
                  <a:gd name="T0" fmla="*/ 0 w 127"/>
                  <a:gd name="T1" fmla="*/ 600 h 600"/>
                  <a:gd name="T2" fmla="*/ 54 w 127"/>
                  <a:gd name="T3" fmla="*/ 558 h 600"/>
                  <a:gd name="T4" fmla="*/ 102 w 127"/>
                  <a:gd name="T5" fmla="*/ 480 h 600"/>
                  <a:gd name="T6" fmla="*/ 114 w 127"/>
                  <a:gd name="T7" fmla="*/ 390 h 600"/>
                  <a:gd name="T8" fmla="*/ 126 w 127"/>
                  <a:gd name="T9" fmla="*/ 300 h 600"/>
                  <a:gd name="T10" fmla="*/ 120 w 127"/>
                  <a:gd name="T11" fmla="*/ 204 h 600"/>
                  <a:gd name="T12" fmla="*/ 96 w 127"/>
                  <a:gd name="T13" fmla="*/ 102 h 600"/>
                  <a:gd name="T14" fmla="*/ 72 w 127"/>
                  <a:gd name="T15" fmla="*/ 66 h 600"/>
                  <a:gd name="T16" fmla="*/ 48 w 127"/>
                  <a:gd name="T17" fmla="*/ 24 h 600"/>
                  <a:gd name="T18" fmla="*/ 0 w 127"/>
                  <a:gd name="T19" fmla="*/ 0 h 60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7"/>
                  <a:gd name="T31" fmla="*/ 0 h 600"/>
                  <a:gd name="T32" fmla="*/ 127 w 127"/>
                  <a:gd name="T33" fmla="*/ 600 h 60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7" h="600">
                    <a:moveTo>
                      <a:pt x="0" y="600"/>
                    </a:moveTo>
                    <a:cubicBezTo>
                      <a:pt x="18" y="589"/>
                      <a:pt x="37" y="578"/>
                      <a:pt x="54" y="558"/>
                    </a:cubicBezTo>
                    <a:cubicBezTo>
                      <a:pt x="71" y="538"/>
                      <a:pt x="92" y="508"/>
                      <a:pt x="102" y="480"/>
                    </a:cubicBezTo>
                    <a:cubicBezTo>
                      <a:pt x="112" y="452"/>
                      <a:pt x="110" y="420"/>
                      <a:pt x="114" y="390"/>
                    </a:cubicBezTo>
                    <a:cubicBezTo>
                      <a:pt x="118" y="360"/>
                      <a:pt x="125" y="331"/>
                      <a:pt x="126" y="300"/>
                    </a:cubicBezTo>
                    <a:cubicBezTo>
                      <a:pt x="127" y="269"/>
                      <a:pt x="125" y="237"/>
                      <a:pt x="120" y="204"/>
                    </a:cubicBezTo>
                    <a:cubicBezTo>
                      <a:pt x="115" y="171"/>
                      <a:pt x="104" y="125"/>
                      <a:pt x="96" y="102"/>
                    </a:cubicBezTo>
                    <a:cubicBezTo>
                      <a:pt x="88" y="79"/>
                      <a:pt x="80" y="79"/>
                      <a:pt x="72" y="66"/>
                    </a:cubicBezTo>
                    <a:cubicBezTo>
                      <a:pt x="64" y="53"/>
                      <a:pt x="60" y="35"/>
                      <a:pt x="48" y="24"/>
                    </a:cubicBezTo>
                    <a:cubicBezTo>
                      <a:pt x="36" y="13"/>
                      <a:pt x="6" y="4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14" name="Line 53"/>
              <p:cNvSpPr>
                <a:spLocks noChangeShapeType="1"/>
              </p:cNvSpPr>
              <p:nvPr/>
            </p:nvSpPr>
            <p:spPr bwMode="auto">
              <a:xfrm flipV="1">
                <a:off x="1248" y="203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65" name="Picture 3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490913"/>
            <a:ext cx="19939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" name="Picture 6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490913"/>
            <a:ext cx="19939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" name="Oval 65"/>
          <p:cNvSpPr>
            <a:spLocks noChangeArrowheads="1"/>
          </p:cNvSpPr>
          <p:nvPr/>
        </p:nvSpPr>
        <p:spPr bwMode="auto">
          <a:xfrm>
            <a:off x="457200" y="4114800"/>
            <a:ext cx="2667000" cy="762000"/>
          </a:xfrm>
          <a:prstGeom prst="ellipse">
            <a:avLst/>
          </a:prstGeom>
          <a:noFill/>
          <a:ln w="38100">
            <a:solidFill>
              <a:srgbClr val="F58B9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68" name="Text Box 66"/>
          <p:cNvSpPr txBox="1">
            <a:spLocks noChangeArrowheads="1"/>
          </p:cNvSpPr>
          <p:nvPr/>
        </p:nvSpPr>
        <p:spPr bwMode="auto">
          <a:xfrm>
            <a:off x="533400" y="5776913"/>
            <a:ext cx="6400800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 Rounded MT Bold" pitchFamily="34" charset="0"/>
              </a:rPr>
              <a:t>Look at field lines, opposites attract.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 Rounded MT Bold" pitchFamily="34" charset="0"/>
              </a:rPr>
              <a:t>Look at currents, same direction attract.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67" grpId="0" animBg="1"/>
      <p:bldP spid="6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649413" y="5186363"/>
            <a:ext cx="3836987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tx2"/>
                </a:solidFill>
                <a:latin typeface="Arial Rounded MT Bold" pitchFamily="34" charset="0"/>
              </a:rPr>
              <a:t>force is zero 	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tx2"/>
                </a:solidFill>
                <a:latin typeface="Arial Rounded MT Bold" pitchFamily="34" charset="0"/>
              </a:rPr>
              <a:t>out of the page 	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tx2"/>
                </a:solidFill>
                <a:latin typeface="Arial Rounded MT Bold" pitchFamily="34" charset="0"/>
              </a:rPr>
              <a:t>into the page 	</a:t>
            </a:r>
            <a:endParaRPr lang="en-US" altLang="en-US" sz="2400" dirty="0">
              <a:solidFill>
                <a:srgbClr val="B163FF"/>
              </a:solidFill>
              <a:latin typeface="Arial Rounded MT Bold" pitchFamily="34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548438" y="2179637"/>
            <a:ext cx="1924050" cy="1827213"/>
            <a:chOff x="4114" y="991"/>
            <a:chExt cx="1212" cy="1151"/>
          </a:xfrm>
        </p:grpSpPr>
        <p:sp>
          <p:nvSpPr>
            <p:cNvPr id="5157" name="Line 4"/>
            <p:cNvSpPr>
              <a:spLocks noChangeShapeType="1"/>
            </p:cNvSpPr>
            <p:nvPr/>
          </p:nvSpPr>
          <p:spPr bwMode="auto">
            <a:xfrm flipV="1">
              <a:off x="4235" y="1213"/>
              <a:ext cx="514" cy="425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8" name="Text Box 5"/>
            <p:cNvSpPr txBox="1">
              <a:spLocks noChangeArrowheads="1"/>
            </p:cNvSpPr>
            <p:nvPr/>
          </p:nvSpPr>
          <p:spPr bwMode="auto">
            <a:xfrm>
              <a:off x="4717" y="991"/>
              <a:ext cx="2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3300"/>
                  </a:solidFill>
                  <a:latin typeface="Arial Rounded MT Bold" pitchFamily="34" charset="0"/>
                </a:rPr>
                <a:t>B</a:t>
              </a:r>
              <a:endParaRPr lang="en-US" altLang="en-US" sz="2400">
                <a:solidFill>
                  <a:srgbClr val="FF3300"/>
                </a:solidFill>
                <a:latin typeface="Arial Rounded MT Bold" pitchFamily="34" charset="0"/>
              </a:endParaRPr>
            </a:p>
          </p:txBody>
        </p:sp>
        <p:sp>
          <p:nvSpPr>
            <p:cNvPr id="5159" name="Line 6"/>
            <p:cNvSpPr>
              <a:spLocks noChangeShapeType="1"/>
            </p:cNvSpPr>
            <p:nvPr/>
          </p:nvSpPr>
          <p:spPr bwMode="auto">
            <a:xfrm flipV="1">
              <a:off x="4235" y="1486"/>
              <a:ext cx="552" cy="15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0" name="Text Box 7"/>
            <p:cNvSpPr txBox="1">
              <a:spLocks noChangeArrowheads="1"/>
            </p:cNvSpPr>
            <p:nvPr/>
          </p:nvSpPr>
          <p:spPr bwMode="auto">
            <a:xfrm>
              <a:off x="4729" y="1365"/>
              <a:ext cx="2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  <a:latin typeface="Arial Rounded MT Bold" pitchFamily="34" charset="0"/>
                </a:rPr>
                <a:t>I</a:t>
              </a:r>
              <a:endParaRPr lang="en-US" altLang="en-US" sz="2400" b="1">
                <a:solidFill>
                  <a:srgbClr val="FF3300"/>
                </a:solidFill>
                <a:latin typeface="Arial Rounded MT Bold" pitchFamily="34" charset="0"/>
              </a:endParaRPr>
            </a:p>
          </p:txBody>
        </p:sp>
        <p:sp>
          <p:nvSpPr>
            <p:cNvPr id="5161" name="Line 8"/>
            <p:cNvSpPr>
              <a:spLocks noChangeShapeType="1"/>
            </p:cNvSpPr>
            <p:nvPr/>
          </p:nvSpPr>
          <p:spPr bwMode="auto">
            <a:xfrm flipV="1">
              <a:off x="4260" y="1587"/>
              <a:ext cx="495" cy="1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2" name="Text Box 9"/>
            <p:cNvSpPr txBox="1">
              <a:spLocks noChangeArrowheads="1"/>
            </p:cNvSpPr>
            <p:nvPr/>
          </p:nvSpPr>
          <p:spPr bwMode="auto">
            <a:xfrm rot="-825466">
              <a:off x="4457" y="1638"/>
              <a:ext cx="2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chemeClr val="tx2"/>
                  </a:solidFill>
                  <a:latin typeface="Arial Rounded MT Bold" pitchFamily="34" charset="0"/>
                </a:rPr>
                <a:t>L</a:t>
              </a:r>
              <a:endParaRPr lang="en-US" altLang="en-US" sz="2400" b="1">
                <a:solidFill>
                  <a:schemeClr val="tx2"/>
                </a:solidFill>
                <a:latin typeface="Arial Rounded MT Bold" pitchFamily="34" charset="0"/>
              </a:endParaRPr>
            </a:p>
          </p:txBody>
        </p:sp>
        <p:sp>
          <p:nvSpPr>
            <p:cNvPr id="5163" name="Text Box 10"/>
            <p:cNvSpPr txBox="1">
              <a:spLocks noChangeArrowheads="1"/>
            </p:cNvSpPr>
            <p:nvPr/>
          </p:nvSpPr>
          <p:spPr bwMode="auto">
            <a:xfrm>
              <a:off x="4451" y="1345"/>
              <a:ext cx="39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chemeClr val="tx2"/>
                  </a:solidFill>
                  <a:latin typeface="Arial Rounded MT Bold" pitchFamily="34" charset="0"/>
                  <a:sym typeface="Symbol" pitchFamily="18" charset="2"/>
                </a:rPr>
                <a:t></a:t>
              </a:r>
              <a:endParaRPr lang="en-US" altLang="en-US" sz="2400" b="1">
                <a:solidFill>
                  <a:srgbClr val="FF3300"/>
                </a:solidFill>
                <a:latin typeface="Arial Rounded MT Bold" pitchFamily="34" charset="0"/>
              </a:endParaRPr>
            </a:p>
          </p:txBody>
        </p:sp>
        <p:sp>
          <p:nvSpPr>
            <p:cNvPr id="5164" name="Text Box 11"/>
            <p:cNvSpPr txBox="1">
              <a:spLocks noChangeArrowheads="1"/>
            </p:cNvSpPr>
            <p:nvPr/>
          </p:nvSpPr>
          <p:spPr bwMode="auto">
            <a:xfrm>
              <a:off x="4114" y="1892"/>
              <a:ext cx="1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chemeClr val="tx2"/>
                  </a:solidFill>
                  <a:latin typeface="Arial Rounded MT Bold" pitchFamily="34" charset="0"/>
                </a:rPr>
                <a:t>F=</a:t>
              </a:r>
              <a:r>
                <a:rPr lang="en-US" altLang="en-US" b="1">
                  <a:solidFill>
                    <a:schemeClr val="accent1"/>
                  </a:solidFill>
                  <a:latin typeface="Arial Rounded MT Bold" pitchFamily="34" charset="0"/>
                </a:rPr>
                <a:t>I</a:t>
              </a:r>
              <a:r>
                <a:rPr lang="en-US" altLang="en-US" b="1">
                  <a:solidFill>
                    <a:srgbClr val="FF3300"/>
                  </a:solidFill>
                  <a:latin typeface="Arial Rounded MT Bold" pitchFamily="34" charset="0"/>
                </a:rPr>
                <a:t>L</a:t>
              </a:r>
              <a:r>
                <a:rPr lang="en-US" altLang="en-US" b="1">
                  <a:solidFill>
                    <a:srgbClr val="6699FF"/>
                  </a:solidFill>
                  <a:latin typeface="Arial Rounded MT Bold" pitchFamily="34" charset="0"/>
                </a:rPr>
                <a:t>B</a:t>
              </a:r>
              <a:r>
                <a:rPr lang="en-US" altLang="en-US" b="1">
                  <a:solidFill>
                    <a:schemeClr val="tx2"/>
                  </a:solidFill>
                  <a:latin typeface="Arial Rounded MT Bold" pitchFamily="34" charset="0"/>
                </a:rPr>
                <a:t>sin</a:t>
              </a:r>
              <a:r>
                <a:rPr lang="en-US" altLang="en-US" b="1">
                  <a:solidFill>
                    <a:schemeClr val="tx2"/>
                  </a:solidFill>
                  <a:latin typeface="Arial Rounded MT Bold" pitchFamily="34" charset="0"/>
                  <a:sym typeface="Symbol" pitchFamily="18" charset="2"/>
                </a:rPr>
                <a:t></a:t>
              </a:r>
            </a:p>
          </p:txBody>
        </p:sp>
      </p:grpSp>
      <p:sp>
        <p:nvSpPr>
          <p:cNvPr id="163852" name="Text Box 12"/>
          <p:cNvSpPr txBox="1">
            <a:spLocks noChangeArrowheads="1"/>
          </p:cNvSpPr>
          <p:nvPr/>
        </p:nvSpPr>
        <p:spPr bwMode="auto">
          <a:xfrm>
            <a:off x="6477000" y="4113213"/>
            <a:ext cx="2227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tx2"/>
                </a:solidFill>
                <a:latin typeface="Arial Rounded MT Bold" pitchFamily="34" charset="0"/>
              </a:rPr>
              <a:t>Here </a:t>
            </a:r>
            <a:r>
              <a:rPr lang="en-US" altLang="en-US" sz="2400" b="1">
                <a:solidFill>
                  <a:schemeClr val="tx2"/>
                </a:solidFill>
                <a:latin typeface="Arial Rounded MT Bold" pitchFamily="34" charset="0"/>
                <a:sym typeface="Symbol" pitchFamily="18" charset="2"/>
              </a:rPr>
              <a:t> </a:t>
            </a:r>
            <a:r>
              <a:rPr lang="en-US" altLang="en-US" sz="2400">
                <a:solidFill>
                  <a:schemeClr val="tx2"/>
                </a:solidFill>
                <a:latin typeface="Arial Rounded MT Bold" pitchFamily="34" charset="0"/>
              </a:rPr>
              <a:t>= 0.</a:t>
            </a:r>
          </a:p>
        </p:txBody>
      </p:sp>
      <p:sp>
        <p:nvSpPr>
          <p:cNvPr id="5127" name="Text Box 39"/>
          <p:cNvSpPr txBox="1">
            <a:spLocks noChangeArrowheads="1"/>
          </p:cNvSpPr>
          <p:nvPr/>
        </p:nvSpPr>
        <p:spPr bwMode="auto">
          <a:xfrm>
            <a:off x="76200" y="1126435"/>
            <a:ext cx="571499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Calibri" pitchFamily="34" charset="0"/>
              </a:rPr>
              <a:t>A rectangular loop of wire is carrying current as shown. There is a uniform magnetic field parallel to the sides A-B and C-D.</a:t>
            </a:r>
          </a:p>
        </p:txBody>
      </p:sp>
      <p:sp>
        <p:nvSpPr>
          <p:cNvPr id="5128" name="Text Box 40"/>
          <p:cNvSpPr txBox="1">
            <a:spLocks noChangeArrowheads="1"/>
          </p:cNvSpPr>
          <p:nvPr/>
        </p:nvSpPr>
        <p:spPr bwMode="auto">
          <a:xfrm>
            <a:off x="0" y="47244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 Rounded MT Bold" pitchFamily="34" charset="0"/>
              </a:rPr>
              <a:t>What is the direction of the force on section A-B of the wire?</a:t>
            </a:r>
          </a:p>
        </p:txBody>
      </p:sp>
      <p:sp>
        <p:nvSpPr>
          <p:cNvPr id="163881" name="Oval 41"/>
          <p:cNvSpPr>
            <a:spLocks noChangeArrowheads="1"/>
          </p:cNvSpPr>
          <p:nvPr/>
        </p:nvSpPr>
        <p:spPr bwMode="auto">
          <a:xfrm>
            <a:off x="990600" y="5105400"/>
            <a:ext cx="3505200" cy="609600"/>
          </a:xfrm>
          <a:prstGeom prst="ellipse">
            <a:avLst/>
          </a:prstGeom>
          <a:noFill/>
          <a:ln w="38100">
            <a:solidFill>
              <a:srgbClr val="F58B9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5" name="Rectangle 28"/>
          <p:cNvSpPr>
            <a:spLocks noChangeArrowheads="1"/>
          </p:cNvSpPr>
          <p:nvPr/>
        </p:nvSpPr>
        <p:spPr bwMode="auto">
          <a:xfrm>
            <a:off x="0" y="9939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 smtClean="0">
                <a:solidFill>
                  <a:schemeClr val="tx2"/>
                </a:solidFill>
              </a:rPr>
              <a:t>Checkpoint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Current Loop in Magnetic Field 1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</a:p>
        </p:txBody>
      </p:sp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09862"/>
            <a:ext cx="2657475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8494" y="84344"/>
            <a:ext cx="2849586" cy="2137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3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2" grpId="0" autoUpdateAnimBg="0"/>
      <p:bldP spid="16388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858" y="2555180"/>
            <a:ext cx="3404739" cy="2245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47244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 Rounded MT Bold" pitchFamily="34" charset="0"/>
              </a:rPr>
              <a:t>What is the direction of the force on section B-C of the wire?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609600" y="5181600"/>
            <a:ext cx="374173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tx2"/>
                </a:solidFill>
                <a:latin typeface="Arial Rounded MT Bold" pitchFamily="34" charset="0"/>
              </a:rPr>
              <a:t>force is zero 	                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tx2"/>
                </a:solidFill>
                <a:latin typeface="Arial Rounded MT Bold" pitchFamily="34" charset="0"/>
              </a:rPr>
              <a:t>out of the page 	</a:t>
            </a:r>
            <a:endParaRPr lang="en-US" altLang="en-US" sz="2400">
              <a:solidFill>
                <a:srgbClr val="B163FF"/>
              </a:solidFill>
              <a:latin typeface="Arial Rounded MT Bold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tx2"/>
                </a:solidFill>
                <a:latin typeface="Arial Rounded MT Bold" pitchFamily="34" charset="0"/>
              </a:rPr>
              <a:t>into the page 	</a:t>
            </a:r>
            <a:endParaRPr lang="en-US" altLang="en-US" sz="2400">
              <a:solidFill>
                <a:srgbClr val="B163FF"/>
              </a:solidFill>
              <a:latin typeface="Arial Rounded MT Bold" pitchFamily="34" charset="0"/>
            </a:endParaRPr>
          </a:p>
        </p:txBody>
      </p:sp>
      <p:sp>
        <p:nvSpPr>
          <p:cNvPr id="6152" name="Text Box 44"/>
          <p:cNvSpPr txBox="1">
            <a:spLocks noChangeArrowheads="1"/>
          </p:cNvSpPr>
          <p:nvPr/>
        </p:nvSpPr>
        <p:spPr bwMode="auto">
          <a:xfrm>
            <a:off x="381000" y="1066800"/>
            <a:ext cx="477659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altLang="en-US" sz="2400" dirty="0">
                <a:latin typeface="Calibri" pitchFamily="34" charset="0"/>
              </a:rPr>
              <a:t>A rectangular loop of wire is carrying current as shown. There is a uniform magnetic field parallel to the sides A-B and C-D.</a:t>
            </a:r>
          </a:p>
        </p:txBody>
      </p:sp>
      <p:sp>
        <p:nvSpPr>
          <p:cNvPr id="164909" name="Oval 45"/>
          <p:cNvSpPr>
            <a:spLocks noChangeArrowheads="1"/>
          </p:cNvSpPr>
          <p:nvPr/>
        </p:nvSpPr>
        <p:spPr bwMode="auto">
          <a:xfrm>
            <a:off x="304800" y="6248400"/>
            <a:ext cx="3200400" cy="609600"/>
          </a:xfrm>
          <a:prstGeom prst="ellipse">
            <a:avLst/>
          </a:prstGeom>
          <a:noFill/>
          <a:ln w="38100">
            <a:solidFill>
              <a:srgbClr val="F58B9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5" name="Group 59"/>
          <p:cNvGrpSpPr>
            <a:grpSpLocks/>
          </p:cNvGrpSpPr>
          <p:nvPr/>
        </p:nvGrpSpPr>
        <p:grpSpPr bwMode="auto">
          <a:xfrm>
            <a:off x="5876131" y="2367756"/>
            <a:ext cx="2954338" cy="2497138"/>
            <a:chOff x="5867400" y="1905000"/>
            <a:chExt cx="2954338" cy="2497493"/>
          </a:xfrm>
        </p:grpSpPr>
        <p:grpSp>
          <p:nvGrpSpPr>
            <p:cNvPr id="6158" name="Group 58"/>
            <p:cNvGrpSpPr>
              <a:grpSpLocks/>
            </p:cNvGrpSpPr>
            <p:nvPr/>
          </p:nvGrpSpPr>
          <p:grpSpPr bwMode="auto">
            <a:xfrm>
              <a:off x="7162800" y="2514600"/>
              <a:ext cx="533400" cy="217311"/>
              <a:chOff x="7162800" y="2819400"/>
              <a:chExt cx="533400" cy="217311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7162800" y="2884584"/>
                <a:ext cx="381000" cy="152422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7543800" y="2819487"/>
                <a:ext cx="152400" cy="152422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6159" name="Group 57"/>
            <p:cNvGrpSpPr>
              <a:grpSpLocks/>
            </p:cNvGrpSpPr>
            <p:nvPr/>
          </p:nvGrpSpPr>
          <p:grpSpPr bwMode="auto">
            <a:xfrm>
              <a:off x="5867400" y="1905000"/>
              <a:ext cx="2954338" cy="2497493"/>
              <a:chOff x="5943600" y="2215239"/>
              <a:chExt cx="2954338" cy="2497493"/>
            </a:xfrm>
          </p:grpSpPr>
          <p:sp>
            <p:nvSpPr>
              <p:cNvPr id="6160" name="Text Box 4"/>
              <p:cNvSpPr txBox="1">
                <a:spLocks noChangeArrowheads="1"/>
              </p:cNvSpPr>
              <p:nvPr/>
            </p:nvSpPr>
            <p:spPr bwMode="auto">
              <a:xfrm>
                <a:off x="5943600" y="4038600"/>
                <a:ext cx="2954338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Arial Rounded MT Bold" pitchFamily="34" charset="0"/>
                  </a:rPr>
                  <a:t>Palm into page.</a:t>
                </a:r>
              </a:p>
            </p:txBody>
          </p:sp>
          <p:grpSp>
            <p:nvGrpSpPr>
              <p:cNvPr id="6161" name="Group 46"/>
              <p:cNvGrpSpPr>
                <a:grpSpLocks/>
              </p:cNvGrpSpPr>
              <p:nvPr/>
            </p:nvGrpSpPr>
            <p:grpSpPr bwMode="auto">
              <a:xfrm rot="5638492" flipH="1">
                <a:off x="6557836" y="1975212"/>
                <a:ext cx="1444104" cy="2106613"/>
                <a:chOff x="7315200" y="4648200"/>
                <a:chExt cx="1444104" cy="2106613"/>
              </a:xfrm>
            </p:grpSpPr>
            <p:pic>
              <p:nvPicPr>
                <p:cNvPr id="6169" name="Picture 17" descr="j0211482"/>
                <p:cNvPicPr>
                  <a:picLocks noChangeAspect="1" noChangeArrowheads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b="14453"/>
                <a:stretch>
                  <a:fillRect/>
                </a:stretch>
              </p:blipFill>
              <p:spPr bwMode="auto">
                <a:xfrm>
                  <a:off x="7315200" y="4648200"/>
                  <a:ext cx="1398588" cy="21066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6170" name="Line 18"/>
                <p:cNvSpPr>
                  <a:spLocks noChangeShapeType="1"/>
                </p:cNvSpPr>
                <p:nvPr/>
              </p:nvSpPr>
              <p:spPr bwMode="auto">
                <a:xfrm>
                  <a:off x="8001000" y="5943600"/>
                  <a:ext cx="758304" cy="78217"/>
                </a:xfrm>
                <a:prstGeom prst="line">
                  <a:avLst/>
                </a:prstGeom>
                <a:noFill/>
                <a:ln w="28575">
                  <a:solidFill>
                    <a:srgbClr val="FF33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1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8001000" y="4752729"/>
                  <a:ext cx="82650" cy="1190871"/>
                </a:xfrm>
                <a:prstGeom prst="line">
                  <a:avLst/>
                </a:prstGeom>
                <a:noFill/>
                <a:ln w="28575">
                  <a:solidFill>
                    <a:srgbClr val="FF33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4" name="Rectangle 53"/>
              <p:cNvSpPr/>
              <p:nvPr/>
            </p:nvSpPr>
            <p:spPr>
              <a:xfrm>
                <a:off x="6858000" y="3071024"/>
                <a:ext cx="762000" cy="533476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163" name="TextBox 54"/>
              <p:cNvSpPr txBox="1">
                <a:spLocks noChangeArrowheads="1"/>
              </p:cNvSpPr>
              <p:nvPr/>
            </p:nvSpPr>
            <p:spPr bwMode="auto">
              <a:xfrm>
                <a:off x="6770916" y="2215239"/>
                <a:ext cx="28886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6164" name="TextBox 55"/>
              <p:cNvSpPr txBox="1">
                <a:spLocks noChangeArrowheads="1"/>
              </p:cNvSpPr>
              <p:nvPr/>
            </p:nvSpPr>
            <p:spPr bwMode="auto">
              <a:xfrm>
                <a:off x="7086600" y="4343400"/>
                <a:ext cx="28886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>
                    <a:latin typeface="Calibri" pitchFamily="34" charset="0"/>
                  </a:rPr>
                  <a:t>F</a:t>
                </a:r>
              </a:p>
            </p:txBody>
          </p:sp>
          <p:sp>
            <p:nvSpPr>
              <p:cNvPr id="6165" name="TextBox 56"/>
              <p:cNvSpPr txBox="1">
                <a:spLocks noChangeArrowheads="1"/>
              </p:cNvSpPr>
              <p:nvPr/>
            </p:nvSpPr>
            <p:spPr bwMode="auto">
              <a:xfrm>
                <a:off x="8229600" y="3048000"/>
                <a:ext cx="3097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>
                    <a:latin typeface="Calibri" pitchFamily="34" charset="0"/>
                  </a:rPr>
                  <a:t>B</a:t>
                </a:r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7631113" y="3086901"/>
                <a:ext cx="152400" cy="76211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7620000" y="3275840"/>
                <a:ext cx="152400" cy="76211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6705600" y="3123418"/>
                <a:ext cx="152400" cy="533476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6149" name="Line 37"/>
          <p:cNvSpPr>
            <a:spLocks noChangeShapeType="1"/>
          </p:cNvSpPr>
          <p:nvPr/>
        </p:nvSpPr>
        <p:spPr bwMode="auto">
          <a:xfrm>
            <a:off x="4114800" y="2286000"/>
            <a:ext cx="0" cy="1905000"/>
          </a:xfrm>
          <a:prstGeom prst="line">
            <a:avLst/>
          </a:prstGeom>
          <a:noFill/>
          <a:ln w="635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3962400" y="2514600"/>
            <a:ext cx="604838" cy="647700"/>
            <a:chOff x="2858" y="673"/>
            <a:chExt cx="381" cy="408"/>
          </a:xfrm>
        </p:grpSpPr>
        <p:grpSp>
          <p:nvGrpSpPr>
            <p:cNvPr id="6174" name="Group 39"/>
            <p:cNvGrpSpPr>
              <a:grpSpLocks/>
            </p:cNvGrpSpPr>
            <p:nvPr/>
          </p:nvGrpSpPr>
          <p:grpSpPr bwMode="auto">
            <a:xfrm>
              <a:off x="2858" y="850"/>
              <a:ext cx="248" cy="231"/>
              <a:chOff x="3378" y="2926"/>
              <a:chExt cx="248" cy="231"/>
            </a:xfrm>
          </p:grpSpPr>
          <p:sp>
            <p:nvSpPr>
              <p:cNvPr id="6176" name="Oval 40"/>
              <p:cNvSpPr>
                <a:spLocks noChangeArrowheads="1"/>
              </p:cNvSpPr>
              <p:nvPr/>
            </p:nvSpPr>
            <p:spPr bwMode="auto">
              <a:xfrm>
                <a:off x="3384" y="2959"/>
                <a:ext cx="184" cy="18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6177" name="Text Box 41"/>
              <p:cNvSpPr txBox="1">
                <a:spLocks noChangeArrowheads="1"/>
              </p:cNvSpPr>
              <p:nvPr/>
            </p:nvSpPr>
            <p:spPr bwMode="auto">
              <a:xfrm>
                <a:off x="3378" y="2926"/>
                <a:ext cx="24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b="1">
                    <a:latin typeface="Arial Rounded MT Bold" pitchFamily="34" charset="0"/>
                  </a:rPr>
                  <a:t>X</a:t>
                </a:r>
                <a:endParaRPr lang="en-US" altLang="en-US" sz="2400" b="1">
                  <a:solidFill>
                    <a:srgbClr val="FF3300"/>
                  </a:solidFill>
                  <a:latin typeface="Arial Rounded MT Bold" pitchFamily="34" charset="0"/>
                </a:endParaRPr>
              </a:p>
            </p:txBody>
          </p:sp>
        </p:grpSp>
        <p:sp>
          <p:nvSpPr>
            <p:cNvPr id="6175" name="Text Box 42"/>
            <p:cNvSpPr txBox="1">
              <a:spLocks noChangeArrowheads="1"/>
            </p:cNvSpPr>
            <p:nvPr/>
          </p:nvSpPr>
          <p:spPr bwMode="auto">
            <a:xfrm>
              <a:off x="2946" y="673"/>
              <a:ext cx="29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Arial Rounded MT Bold" pitchFamily="34" charset="0"/>
                </a:rPr>
                <a:t>F</a:t>
              </a:r>
              <a:endParaRPr lang="en-US" altLang="en-US" sz="2400" b="1">
                <a:solidFill>
                  <a:srgbClr val="FF3300"/>
                </a:solidFill>
                <a:latin typeface="Arial Rounded MT Bold" pitchFamily="34" charset="0"/>
              </a:endParaRPr>
            </a:p>
          </p:txBody>
        </p:sp>
      </p:grpSp>
      <p:sp>
        <p:nvSpPr>
          <p:cNvPr id="57" name="Rectangle 28"/>
          <p:cNvSpPr>
            <a:spLocks noChangeArrowheads="1"/>
          </p:cNvSpPr>
          <p:nvPr/>
        </p:nvSpPr>
        <p:spPr bwMode="auto">
          <a:xfrm>
            <a:off x="0" y="9939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 smtClean="0">
                <a:solidFill>
                  <a:schemeClr val="tx2"/>
                </a:solidFill>
              </a:rPr>
              <a:t>Checkpoint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Current Loop in Magnetic Field 2 </a:t>
            </a:r>
            <a:endParaRPr lang="en-US" sz="2800" dirty="0">
              <a:solidFill>
                <a:schemeClr val="tx2"/>
              </a:solidFill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382" y="2713036"/>
            <a:ext cx="2859617" cy="2144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4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4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90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Text Box 2"/>
          <p:cNvSpPr txBox="1">
            <a:spLocks noChangeArrowheads="1"/>
          </p:cNvSpPr>
          <p:nvPr/>
        </p:nvSpPr>
        <p:spPr bwMode="auto">
          <a:xfrm>
            <a:off x="685800" y="5562600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tx2"/>
                </a:solidFill>
                <a:latin typeface="Arial Rounded MT Bold" pitchFamily="34" charset="0"/>
              </a:rPr>
              <a:t>Net force on loop is </a:t>
            </a:r>
            <a:r>
              <a:rPr lang="en-US" altLang="en-US" sz="2400">
                <a:solidFill>
                  <a:schemeClr val="accent2"/>
                </a:solidFill>
                <a:latin typeface="Arial Rounded MT Bold" pitchFamily="34" charset="0"/>
              </a:rPr>
              <a:t>zero</a:t>
            </a:r>
            <a:r>
              <a:rPr lang="en-US" altLang="en-US" sz="2400">
                <a:solidFill>
                  <a:schemeClr val="tx2"/>
                </a:solidFill>
                <a:latin typeface="Arial Rounded MT Bold" pitchFamily="34" charset="0"/>
              </a:rPr>
              <a:t>.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04800" y="3657600"/>
            <a:ext cx="3467100" cy="1816100"/>
            <a:chOff x="616" y="2936"/>
            <a:chExt cx="2184" cy="1144"/>
          </a:xfrm>
        </p:grpSpPr>
        <p:grpSp>
          <p:nvGrpSpPr>
            <p:cNvPr id="7233" name="Group 4"/>
            <p:cNvGrpSpPr>
              <a:grpSpLocks/>
            </p:cNvGrpSpPr>
            <p:nvPr/>
          </p:nvGrpSpPr>
          <p:grpSpPr bwMode="auto">
            <a:xfrm>
              <a:off x="1216" y="2936"/>
              <a:ext cx="1021" cy="920"/>
              <a:chOff x="1216" y="2936"/>
              <a:chExt cx="1021" cy="920"/>
            </a:xfrm>
          </p:grpSpPr>
          <p:grpSp>
            <p:nvGrpSpPr>
              <p:cNvPr id="7235" name="Group 5"/>
              <p:cNvGrpSpPr>
                <a:grpSpLocks/>
              </p:cNvGrpSpPr>
              <p:nvPr/>
            </p:nvGrpSpPr>
            <p:grpSpPr bwMode="auto">
              <a:xfrm>
                <a:off x="1216" y="3184"/>
                <a:ext cx="1021" cy="672"/>
                <a:chOff x="1192" y="3088"/>
                <a:chExt cx="1021" cy="672"/>
              </a:xfrm>
            </p:grpSpPr>
            <p:grpSp>
              <p:nvGrpSpPr>
                <p:cNvPr id="7238" name="Group 6"/>
                <p:cNvGrpSpPr>
                  <a:grpSpLocks/>
                </p:cNvGrpSpPr>
                <p:nvPr/>
              </p:nvGrpSpPr>
              <p:grpSpPr bwMode="auto">
                <a:xfrm>
                  <a:off x="1528" y="3400"/>
                  <a:ext cx="200" cy="264"/>
                  <a:chOff x="1512" y="3208"/>
                  <a:chExt cx="200" cy="264"/>
                </a:xfrm>
              </p:grpSpPr>
              <p:sp>
                <p:nvSpPr>
                  <p:cNvPr id="7240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1512" y="3208"/>
                    <a:ext cx="72" cy="26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7241" name="Group 8"/>
                  <p:cNvGrpSpPr>
                    <a:grpSpLocks/>
                  </p:cNvGrpSpPr>
                  <p:nvPr/>
                </p:nvGrpSpPr>
                <p:grpSpPr bwMode="auto">
                  <a:xfrm>
                    <a:off x="1544" y="3208"/>
                    <a:ext cx="168" cy="264"/>
                    <a:chOff x="1544" y="3208"/>
                    <a:chExt cx="168" cy="264"/>
                  </a:xfrm>
                </p:grpSpPr>
                <p:sp>
                  <p:nvSpPr>
                    <p:cNvPr id="7242" name="Line 9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584" y="3208"/>
                      <a:ext cx="128" cy="264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243" name="Oval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44" y="3248"/>
                      <a:ext cx="136" cy="48"/>
                    </a:xfrm>
                    <a:prstGeom prst="ellipse">
                      <a:avLst/>
                    </a:prstGeom>
                    <a:solidFill>
                      <a:schemeClr val="tx2"/>
                    </a:solidFill>
                    <a:ln w="9525">
                      <a:solidFill>
                        <a:schemeClr val="tx2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Calibri" pitchFamily="34" charset="0"/>
                      </a:endParaRPr>
                    </a:p>
                  </p:txBody>
                </p:sp>
              </p:grpSp>
            </p:grpSp>
            <p:sp>
              <p:nvSpPr>
                <p:cNvPr id="7239" name="Freeform 11"/>
                <p:cNvSpPr>
                  <a:spLocks/>
                </p:cNvSpPr>
                <p:nvPr/>
              </p:nvSpPr>
              <p:spPr bwMode="auto">
                <a:xfrm>
                  <a:off x="1192" y="3088"/>
                  <a:ext cx="1021" cy="672"/>
                </a:xfrm>
                <a:custGeom>
                  <a:avLst/>
                  <a:gdLst>
                    <a:gd name="T0" fmla="*/ 0 w 1021"/>
                    <a:gd name="T1" fmla="*/ 200 h 672"/>
                    <a:gd name="T2" fmla="*/ 120 w 1021"/>
                    <a:gd name="T3" fmla="*/ 184 h 672"/>
                    <a:gd name="T4" fmla="*/ 208 w 1021"/>
                    <a:gd name="T5" fmla="*/ 200 h 672"/>
                    <a:gd name="T6" fmla="*/ 328 w 1021"/>
                    <a:gd name="T7" fmla="*/ 240 h 672"/>
                    <a:gd name="T8" fmla="*/ 464 w 1021"/>
                    <a:gd name="T9" fmla="*/ 248 h 672"/>
                    <a:gd name="T10" fmla="*/ 760 w 1021"/>
                    <a:gd name="T11" fmla="*/ 16 h 672"/>
                    <a:gd name="T12" fmla="*/ 800 w 1021"/>
                    <a:gd name="T13" fmla="*/ 152 h 672"/>
                    <a:gd name="T14" fmla="*/ 864 w 1021"/>
                    <a:gd name="T15" fmla="*/ 224 h 672"/>
                    <a:gd name="T16" fmla="*/ 960 w 1021"/>
                    <a:gd name="T17" fmla="*/ 208 h 672"/>
                    <a:gd name="T18" fmla="*/ 1016 w 1021"/>
                    <a:gd name="T19" fmla="*/ 280 h 672"/>
                    <a:gd name="T20" fmla="*/ 992 w 1021"/>
                    <a:gd name="T21" fmla="*/ 536 h 672"/>
                    <a:gd name="T22" fmla="*/ 912 w 1021"/>
                    <a:gd name="T23" fmla="*/ 672 h 672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1021"/>
                    <a:gd name="T37" fmla="*/ 0 h 672"/>
                    <a:gd name="T38" fmla="*/ 1021 w 1021"/>
                    <a:gd name="T39" fmla="*/ 672 h 672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1021" h="672">
                      <a:moveTo>
                        <a:pt x="0" y="200"/>
                      </a:moveTo>
                      <a:cubicBezTo>
                        <a:pt x="42" y="192"/>
                        <a:pt x="85" y="184"/>
                        <a:pt x="120" y="184"/>
                      </a:cubicBezTo>
                      <a:cubicBezTo>
                        <a:pt x="154" y="184"/>
                        <a:pt x="173" y="190"/>
                        <a:pt x="208" y="200"/>
                      </a:cubicBezTo>
                      <a:cubicBezTo>
                        <a:pt x="242" y="209"/>
                        <a:pt x="285" y="232"/>
                        <a:pt x="328" y="240"/>
                      </a:cubicBezTo>
                      <a:cubicBezTo>
                        <a:pt x="370" y="248"/>
                        <a:pt x="392" y="285"/>
                        <a:pt x="464" y="248"/>
                      </a:cubicBezTo>
                      <a:cubicBezTo>
                        <a:pt x="535" y="210"/>
                        <a:pt x="704" y="31"/>
                        <a:pt x="760" y="16"/>
                      </a:cubicBezTo>
                      <a:cubicBezTo>
                        <a:pt x="815" y="0"/>
                        <a:pt x="782" y="117"/>
                        <a:pt x="800" y="152"/>
                      </a:cubicBezTo>
                      <a:cubicBezTo>
                        <a:pt x="817" y="186"/>
                        <a:pt x="837" y="214"/>
                        <a:pt x="864" y="224"/>
                      </a:cubicBezTo>
                      <a:cubicBezTo>
                        <a:pt x="890" y="233"/>
                        <a:pt x="934" y="198"/>
                        <a:pt x="960" y="208"/>
                      </a:cubicBezTo>
                      <a:cubicBezTo>
                        <a:pt x="985" y="217"/>
                        <a:pt x="1010" y="225"/>
                        <a:pt x="1016" y="280"/>
                      </a:cubicBezTo>
                      <a:cubicBezTo>
                        <a:pt x="1021" y="334"/>
                        <a:pt x="1009" y="470"/>
                        <a:pt x="992" y="536"/>
                      </a:cubicBezTo>
                      <a:cubicBezTo>
                        <a:pt x="974" y="601"/>
                        <a:pt x="925" y="648"/>
                        <a:pt x="912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236" name="Line 12"/>
              <p:cNvSpPr>
                <a:spLocks noChangeShapeType="1"/>
              </p:cNvSpPr>
              <p:nvPr/>
            </p:nvSpPr>
            <p:spPr bwMode="auto">
              <a:xfrm flipH="1" flipV="1">
                <a:off x="1568" y="2960"/>
                <a:ext cx="40" cy="3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7" name="Line 13"/>
              <p:cNvSpPr>
                <a:spLocks noChangeShapeType="1"/>
              </p:cNvSpPr>
              <p:nvPr/>
            </p:nvSpPr>
            <p:spPr bwMode="auto">
              <a:xfrm flipV="1">
                <a:off x="1736" y="2936"/>
                <a:ext cx="112" cy="3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234" name="Text Box 14"/>
            <p:cNvSpPr txBox="1">
              <a:spLocks noChangeArrowheads="1"/>
            </p:cNvSpPr>
            <p:nvPr/>
          </p:nvSpPr>
          <p:spPr bwMode="auto">
            <a:xfrm>
              <a:off x="616" y="3792"/>
              <a:ext cx="21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Arial Rounded MT Bold" pitchFamily="34" charset="0"/>
                </a:rPr>
                <a:t>Look from here</a:t>
              </a:r>
              <a:endParaRPr lang="en-US" altLang="en-US" sz="2400">
                <a:solidFill>
                  <a:srgbClr val="FF3300"/>
                </a:solidFill>
                <a:latin typeface="Arial Rounded MT Bold" pitchFamily="34" charset="0"/>
              </a:endParaRPr>
            </a:p>
          </p:txBody>
        </p:sp>
      </p:grpSp>
      <p:sp>
        <p:nvSpPr>
          <p:cNvPr id="167951" name="Text Box 15"/>
          <p:cNvSpPr txBox="1">
            <a:spLocks noChangeArrowheads="1"/>
          </p:cNvSpPr>
          <p:nvPr/>
        </p:nvSpPr>
        <p:spPr bwMode="auto">
          <a:xfrm>
            <a:off x="4572000" y="5562600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tx2"/>
                </a:solidFill>
                <a:latin typeface="Arial Rounded MT Bold" pitchFamily="34" charset="0"/>
              </a:rPr>
              <a:t>But the net torque is </a:t>
            </a:r>
            <a:r>
              <a:rPr lang="en-US" altLang="en-US" sz="2400">
                <a:solidFill>
                  <a:schemeClr val="accent2"/>
                </a:solidFill>
                <a:latin typeface="Arial Rounded MT Bold" pitchFamily="34" charset="0"/>
              </a:rPr>
              <a:t>not</a:t>
            </a:r>
            <a:r>
              <a:rPr lang="en-US" altLang="en-US" sz="2400">
                <a:solidFill>
                  <a:schemeClr val="tx2"/>
                </a:solidFill>
                <a:latin typeface="Arial Rounded MT Bold" pitchFamily="34" charset="0"/>
              </a:rPr>
              <a:t>!</a:t>
            </a:r>
          </a:p>
        </p:txBody>
      </p:sp>
      <p:sp>
        <p:nvSpPr>
          <p:cNvPr id="7173" name="Rectangle 16"/>
          <p:cNvSpPr>
            <a:spLocks noChangeArrowheads="1"/>
          </p:cNvSpPr>
          <p:nvPr/>
        </p:nvSpPr>
        <p:spPr bwMode="auto">
          <a:xfrm>
            <a:off x="228600" y="0"/>
            <a:ext cx="8153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4400">
                <a:solidFill>
                  <a:schemeClr val="tx2"/>
                </a:solidFill>
                <a:latin typeface="Calibri" pitchFamily="34" charset="0"/>
              </a:rPr>
              <a:t>Torque on Current Loop in B field</a:t>
            </a:r>
          </a:p>
        </p:txBody>
      </p:sp>
      <p:grpSp>
        <p:nvGrpSpPr>
          <p:cNvPr id="7174" name="Group 17"/>
          <p:cNvGrpSpPr>
            <a:grpSpLocks/>
          </p:cNvGrpSpPr>
          <p:nvPr/>
        </p:nvGrpSpPr>
        <p:grpSpPr bwMode="auto">
          <a:xfrm>
            <a:off x="685800" y="1100138"/>
            <a:ext cx="3830638" cy="2376487"/>
            <a:chOff x="432" y="693"/>
            <a:chExt cx="2413" cy="1497"/>
          </a:xfrm>
        </p:grpSpPr>
        <p:sp>
          <p:nvSpPr>
            <p:cNvPr id="7201" name="Text Box 18"/>
            <p:cNvSpPr txBox="1">
              <a:spLocks noChangeArrowheads="1"/>
            </p:cNvSpPr>
            <p:nvPr/>
          </p:nvSpPr>
          <p:spPr bwMode="auto">
            <a:xfrm>
              <a:off x="552" y="1902"/>
              <a:ext cx="3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>
                  <a:latin typeface="Arial Rounded MT Bold" pitchFamily="34" charset="0"/>
                </a:rPr>
                <a:t>A</a:t>
              </a:r>
            </a:p>
          </p:txBody>
        </p:sp>
        <p:sp>
          <p:nvSpPr>
            <p:cNvPr id="7202" name="Text Box 19"/>
            <p:cNvSpPr txBox="1">
              <a:spLocks noChangeArrowheads="1"/>
            </p:cNvSpPr>
            <p:nvPr/>
          </p:nvSpPr>
          <p:spPr bwMode="auto">
            <a:xfrm>
              <a:off x="2220" y="1872"/>
              <a:ext cx="28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>
                  <a:latin typeface="Arial Rounded MT Bold" pitchFamily="34" charset="0"/>
                </a:rPr>
                <a:t>B</a:t>
              </a:r>
            </a:p>
          </p:txBody>
        </p:sp>
        <p:sp>
          <p:nvSpPr>
            <p:cNvPr id="7203" name="Text Box 20"/>
            <p:cNvSpPr txBox="1">
              <a:spLocks noChangeArrowheads="1"/>
            </p:cNvSpPr>
            <p:nvPr/>
          </p:nvSpPr>
          <p:spPr bwMode="auto">
            <a:xfrm>
              <a:off x="2188" y="693"/>
              <a:ext cx="23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>
                  <a:latin typeface="Arial Rounded MT Bold" pitchFamily="34" charset="0"/>
                </a:rPr>
                <a:t>C</a:t>
              </a:r>
            </a:p>
          </p:txBody>
        </p:sp>
        <p:sp>
          <p:nvSpPr>
            <p:cNvPr id="7204" name="Text Box 21"/>
            <p:cNvSpPr txBox="1">
              <a:spLocks noChangeArrowheads="1"/>
            </p:cNvSpPr>
            <p:nvPr/>
          </p:nvSpPr>
          <p:spPr bwMode="auto">
            <a:xfrm>
              <a:off x="566" y="710"/>
              <a:ext cx="2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>
                  <a:latin typeface="Arial Rounded MT Bold" pitchFamily="34" charset="0"/>
                </a:rPr>
                <a:t>D</a:t>
              </a:r>
            </a:p>
          </p:txBody>
        </p:sp>
        <p:sp>
          <p:nvSpPr>
            <p:cNvPr id="7205" name="Line 22"/>
            <p:cNvSpPr>
              <a:spLocks noChangeShapeType="1"/>
            </p:cNvSpPr>
            <p:nvPr/>
          </p:nvSpPr>
          <p:spPr bwMode="auto">
            <a:xfrm>
              <a:off x="432" y="735"/>
              <a:ext cx="2364" cy="0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6" name="Line 23"/>
            <p:cNvSpPr>
              <a:spLocks noChangeShapeType="1"/>
            </p:cNvSpPr>
            <p:nvPr/>
          </p:nvSpPr>
          <p:spPr bwMode="auto">
            <a:xfrm>
              <a:off x="432" y="881"/>
              <a:ext cx="2364" cy="0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7" name="Line 24"/>
            <p:cNvSpPr>
              <a:spLocks noChangeShapeType="1"/>
            </p:cNvSpPr>
            <p:nvPr/>
          </p:nvSpPr>
          <p:spPr bwMode="auto">
            <a:xfrm>
              <a:off x="432" y="1026"/>
              <a:ext cx="2364" cy="0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8" name="Line 25"/>
            <p:cNvSpPr>
              <a:spLocks noChangeShapeType="1"/>
            </p:cNvSpPr>
            <p:nvPr/>
          </p:nvSpPr>
          <p:spPr bwMode="auto">
            <a:xfrm>
              <a:off x="436" y="1173"/>
              <a:ext cx="2364" cy="0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9" name="Line 26"/>
            <p:cNvSpPr>
              <a:spLocks noChangeShapeType="1"/>
            </p:cNvSpPr>
            <p:nvPr/>
          </p:nvSpPr>
          <p:spPr bwMode="auto">
            <a:xfrm>
              <a:off x="432" y="1317"/>
              <a:ext cx="2364" cy="0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0" name="Line 27"/>
            <p:cNvSpPr>
              <a:spLocks noChangeShapeType="1"/>
            </p:cNvSpPr>
            <p:nvPr/>
          </p:nvSpPr>
          <p:spPr bwMode="auto">
            <a:xfrm>
              <a:off x="432" y="1463"/>
              <a:ext cx="2364" cy="0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1" name="Line 28"/>
            <p:cNvSpPr>
              <a:spLocks noChangeShapeType="1"/>
            </p:cNvSpPr>
            <p:nvPr/>
          </p:nvSpPr>
          <p:spPr bwMode="auto">
            <a:xfrm>
              <a:off x="432" y="1608"/>
              <a:ext cx="2364" cy="0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2" name="Line 29"/>
            <p:cNvSpPr>
              <a:spLocks noChangeShapeType="1"/>
            </p:cNvSpPr>
            <p:nvPr/>
          </p:nvSpPr>
          <p:spPr bwMode="auto">
            <a:xfrm>
              <a:off x="432" y="1754"/>
              <a:ext cx="2364" cy="0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3" name="Line 30"/>
            <p:cNvSpPr>
              <a:spLocks noChangeShapeType="1"/>
            </p:cNvSpPr>
            <p:nvPr/>
          </p:nvSpPr>
          <p:spPr bwMode="auto">
            <a:xfrm>
              <a:off x="432" y="1899"/>
              <a:ext cx="2364" cy="0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4" name="Line 31"/>
            <p:cNvSpPr>
              <a:spLocks noChangeShapeType="1"/>
            </p:cNvSpPr>
            <p:nvPr/>
          </p:nvSpPr>
          <p:spPr bwMode="auto">
            <a:xfrm>
              <a:off x="432" y="2045"/>
              <a:ext cx="2364" cy="0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5" name="Line 32"/>
            <p:cNvSpPr>
              <a:spLocks noChangeShapeType="1"/>
            </p:cNvSpPr>
            <p:nvPr/>
          </p:nvSpPr>
          <p:spPr bwMode="auto">
            <a:xfrm>
              <a:off x="432" y="2190"/>
              <a:ext cx="2364" cy="0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6" name="Text Box 33"/>
            <p:cNvSpPr txBox="1">
              <a:spLocks noChangeArrowheads="1"/>
            </p:cNvSpPr>
            <p:nvPr/>
          </p:nvSpPr>
          <p:spPr bwMode="auto">
            <a:xfrm>
              <a:off x="2452" y="1317"/>
              <a:ext cx="39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FF3300"/>
                  </a:solidFill>
                  <a:latin typeface="Arial Rounded MT Bold" pitchFamily="34" charset="0"/>
                </a:rPr>
                <a:t>B</a:t>
              </a:r>
            </a:p>
          </p:txBody>
        </p:sp>
        <p:sp>
          <p:nvSpPr>
            <p:cNvPr id="7217" name="Text Box 34"/>
            <p:cNvSpPr txBox="1">
              <a:spLocks noChangeArrowheads="1"/>
            </p:cNvSpPr>
            <p:nvPr/>
          </p:nvSpPr>
          <p:spPr bwMode="auto">
            <a:xfrm>
              <a:off x="1209" y="1717"/>
              <a:ext cx="17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solidFill>
                    <a:schemeClr val="accent1"/>
                  </a:solidFill>
                  <a:latin typeface="Calibri" pitchFamily="34" charset="0"/>
                </a:rPr>
                <a:t>I</a:t>
              </a:r>
              <a:endParaRPr lang="en-US" altLang="en-US" sz="2400" b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7218" name="Rectangle 35"/>
            <p:cNvSpPr>
              <a:spLocks noChangeArrowheads="1"/>
            </p:cNvSpPr>
            <p:nvPr/>
          </p:nvSpPr>
          <p:spPr bwMode="auto">
            <a:xfrm>
              <a:off x="772" y="822"/>
              <a:ext cx="1448" cy="1167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7219" name="Line 36"/>
            <p:cNvSpPr>
              <a:spLocks noChangeShapeType="1"/>
            </p:cNvSpPr>
            <p:nvPr/>
          </p:nvSpPr>
          <p:spPr bwMode="auto">
            <a:xfrm flipH="1">
              <a:off x="1482" y="816"/>
              <a:ext cx="8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0" name="Line 37"/>
            <p:cNvSpPr>
              <a:spLocks noChangeShapeType="1"/>
            </p:cNvSpPr>
            <p:nvPr/>
          </p:nvSpPr>
          <p:spPr bwMode="auto">
            <a:xfrm flipV="1">
              <a:off x="2212" y="1356"/>
              <a:ext cx="0" cy="108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1" name="Line 38"/>
            <p:cNvSpPr>
              <a:spLocks noChangeShapeType="1"/>
            </p:cNvSpPr>
            <p:nvPr/>
          </p:nvSpPr>
          <p:spPr bwMode="auto">
            <a:xfrm flipH="1">
              <a:off x="1492" y="1989"/>
              <a:ext cx="8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2" name="Line 39"/>
            <p:cNvSpPr>
              <a:spLocks noChangeShapeType="1"/>
            </p:cNvSpPr>
            <p:nvPr/>
          </p:nvSpPr>
          <p:spPr bwMode="auto">
            <a:xfrm flipV="1">
              <a:off x="772" y="1365"/>
              <a:ext cx="0" cy="108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223" name="Group 40"/>
            <p:cNvGrpSpPr>
              <a:grpSpLocks/>
            </p:cNvGrpSpPr>
            <p:nvPr/>
          </p:nvGrpSpPr>
          <p:grpSpPr bwMode="auto">
            <a:xfrm>
              <a:off x="2112" y="912"/>
              <a:ext cx="381" cy="408"/>
              <a:chOff x="2858" y="673"/>
              <a:chExt cx="381" cy="408"/>
            </a:xfrm>
          </p:grpSpPr>
          <p:grpSp>
            <p:nvGrpSpPr>
              <p:cNvPr id="7229" name="Group 41"/>
              <p:cNvGrpSpPr>
                <a:grpSpLocks/>
              </p:cNvGrpSpPr>
              <p:nvPr/>
            </p:nvGrpSpPr>
            <p:grpSpPr bwMode="auto">
              <a:xfrm>
                <a:off x="2858" y="850"/>
                <a:ext cx="248" cy="231"/>
                <a:chOff x="3378" y="2926"/>
                <a:chExt cx="248" cy="231"/>
              </a:xfrm>
            </p:grpSpPr>
            <p:sp>
              <p:nvSpPr>
                <p:cNvPr id="7231" name="Oval 42"/>
                <p:cNvSpPr>
                  <a:spLocks noChangeArrowheads="1"/>
                </p:cNvSpPr>
                <p:nvPr/>
              </p:nvSpPr>
              <p:spPr bwMode="auto">
                <a:xfrm>
                  <a:off x="3384" y="2959"/>
                  <a:ext cx="184" cy="18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Calibri" pitchFamily="34" charset="0"/>
                  </a:endParaRPr>
                </a:p>
              </p:txBody>
            </p:sp>
            <p:sp>
              <p:nvSpPr>
                <p:cNvPr id="7232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3378" y="2926"/>
                  <a:ext cx="24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b="1">
                      <a:latin typeface="Arial Rounded MT Bold" pitchFamily="34" charset="0"/>
                    </a:rPr>
                    <a:t>X</a:t>
                  </a:r>
                  <a:endParaRPr lang="en-US" altLang="en-US" sz="2400" b="1">
                    <a:solidFill>
                      <a:srgbClr val="FF3300"/>
                    </a:solidFill>
                    <a:latin typeface="Arial Rounded MT Bold" pitchFamily="34" charset="0"/>
                  </a:endParaRPr>
                </a:p>
              </p:txBody>
            </p:sp>
          </p:grpSp>
          <p:sp>
            <p:nvSpPr>
              <p:cNvPr id="7230" name="Text Box 44"/>
              <p:cNvSpPr txBox="1">
                <a:spLocks noChangeArrowheads="1"/>
              </p:cNvSpPr>
              <p:nvPr/>
            </p:nvSpPr>
            <p:spPr bwMode="auto">
              <a:xfrm>
                <a:off x="2946" y="673"/>
                <a:ext cx="29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>
                    <a:latin typeface="Arial Rounded MT Bold" pitchFamily="34" charset="0"/>
                  </a:rPr>
                  <a:t>F</a:t>
                </a:r>
                <a:endParaRPr lang="en-US" altLang="en-US" sz="2400" b="1">
                  <a:solidFill>
                    <a:srgbClr val="FF3300"/>
                  </a:solidFill>
                  <a:latin typeface="Arial Rounded MT Bold" pitchFamily="34" charset="0"/>
                </a:endParaRPr>
              </a:p>
            </p:txBody>
          </p:sp>
        </p:grpSp>
        <p:grpSp>
          <p:nvGrpSpPr>
            <p:cNvPr id="7224" name="Group 45"/>
            <p:cNvGrpSpPr>
              <a:grpSpLocks/>
            </p:cNvGrpSpPr>
            <p:nvPr/>
          </p:nvGrpSpPr>
          <p:grpSpPr bwMode="auto">
            <a:xfrm>
              <a:off x="672" y="912"/>
              <a:ext cx="386" cy="443"/>
              <a:chOff x="891" y="951"/>
              <a:chExt cx="386" cy="443"/>
            </a:xfrm>
          </p:grpSpPr>
          <p:grpSp>
            <p:nvGrpSpPr>
              <p:cNvPr id="7225" name="Group 46"/>
              <p:cNvGrpSpPr>
                <a:grpSpLocks/>
              </p:cNvGrpSpPr>
              <p:nvPr/>
            </p:nvGrpSpPr>
            <p:grpSpPr bwMode="auto">
              <a:xfrm>
                <a:off x="891" y="1106"/>
                <a:ext cx="248" cy="288"/>
                <a:chOff x="891" y="1106"/>
                <a:chExt cx="248" cy="288"/>
              </a:xfrm>
            </p:grpSpPr>
            <p:sp>
              <p:nvSpPr>
                <p:cNvPr id="7227" name="Oval 47"/>
                <p:cNvSpPr>
                  <a:spLocks noChangeArrowheads="1"/>
                </p:cNvSpPr>
                <p:nvPr/>
              </p:nvSpPr>
              <p:spPr bwMode="auto">
                <a:xfrm>
                  <a:off x="902" y="1161"/>
                  <a:ext cx="184" cy="18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Calibri" pitchFamily="34" charset="0"/>
                  </a:endParaRPr>
                </a:p>
              </p:txBody>
            </p:sp>
            <p:sp>
              <p:nvSpPr>
                <p:cNvPr id="7228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891" y="1106"/>
                  <a:ext cx="24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400" b="1">
                      <a:latin typeface="Arial Rounded MT Bold" pitchFamily="34" charset="0"/>
                    </a:rPr>
                    <a:t>•</a:t>
                  </a:r>
                  <a:endParaRPr lang="en-US" altLang="en-US" sz="2400" b="1">
                    <a:solidFill>
                      <a:srgbClr val="FF3300"/>
                    </a:solidFill>
                    <a:latin typeface="Arial Rounded MT Bold" pitchFamily="34" charset="0"/>
                  </a:endParaRPr>
                </a:p>
              </p:txBody>
            </p:sp>
          </p:grpSp>
          <p:sp>
            <p:nvSpPr>
              <p:cNvPr id="7226" name="Text Box 49"/>
              <p:cNvSpPr txBox="1">
                <a:spLocks noChangeArrowheads="1"/>
              </p:cNvSpPr>
              <p:nvPr/>
            </p:nvSpPr>
            <p:spPr bwMode="auto">
              <a:xfrm>
                <a:off x="984" y="951"/>
                <a:ext cx="29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>
                    <a:latin typeface="Arial Rounded MT Bold" pitchFamily="34" charset="0"/>
                  </a:rPr>
                  <a:t>F</a:t>
                </a:r>
                <a:endParaRPr lang="en-US" altLang="en-US" sz="2400" b="1">
                  <a:solidFill>
                    <a:srgbClr val="FF3300"/>
                  </a:solidFill>
                  <a:latin typeface="Arial Rounded MT Bold" pitchFamily="34" charset="0"/>
                </a:endParaRPr>
              </a:p>
            </p:txBody>
          </p:sp>
        </p:grpSp>
      </p:grpSp>
      <p:grpSp>
        <p:nvGrpSpPr>
          <p:cNvPr id="12" name="Group 50"/>
          <p:cNvGrpSpPr>
            <a:grpSpLocks/>
          </p:cNvGrpSpPr>
          <p:nvPr/>
        </p:nvGrpSpPr>
        <p:grpSpPr bwMode="auto">
          <a:xfrm>
            <a:off x="5181600" y="1752600"/>
            <a:ext cx="3390900" cy="1460500"/>
            <a:chOff x="3264" y="1104"/>
            <a:chExt cx="2136" cy="920"/>
          </a:xfrm>
        </p:grpSpPr>
        <p:grpSp>
          <p:nvGrpSpPr>
            <p:cNvPr id="7180" name="Group 51"/>
            <p:cNvGrpSpPr>
              <a:grpSpLocks/>
            </p:cNvGrpSpPr>
            <p:nvPr/>
          </p:nvGrpSpPr>
          <p:grpSpPr bwMode="auto">
            <a:xfrm>
              <a:off x="3264" y="1104"/>
              <a:ext cx="2136" cy="920"/>
              <a:chOff x="3016" y="2848"/>
              <a:chExt cx="2136" cy="920"/>
            </a:xfrm>
          </p:grpSpPr>
          <p:grpSp>
            <p:nvGrpSpPr>
              <p:cNvPr id="7182" name="Group 52"/>
              <p:cNvGrpSpPr>
                <a:grpSpLocks/>
              </p:cNvGrpSpPr>
              <p:nvPr/>
            </p:nvGrpSpPr>
            <p:grpSpPr bwMode="auto">
              <a:xfrm>
                <a:off x="3016" y="2848"/>
                <a:ext cx="2088" cy="920"/>
                <a:chOff x="2184" y="2560"/>
                <a:chExt cx="2088" cy="920"/>
              </a:xfrm>
            </p:grpSpPr>
            <p:sp>
              <p:nvSpPr>
                <p:cNvPr id="7189" name="Line 53"/>
                <p:cNvSpPr>
                  <a:spLocks noChangeShapeType="1"/>
                </p:cNvSpPr>
                <p:nvPr/>
              </p:nvSpPr>
              <p:spPr bwMode="auto">
                <a:xfrm>
                  <a:off x="2432" y="3104"/>
                  <a:ext cx="1384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90" name="Line 54"/>
                <p:cNvSpPr>
                  <a:spLocks noChangeShapeType="1"/>
                </p:cNvSpPr>
                <p:nvPr/>
              </p:nvSpPr>
              <p:spPr bwMode="auto">
                <a:xfrm>
                  <a:off x="2592" y="2976"/>
                  <a:ext cx="1384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91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3808" y="2984"/>
                  <a:ext cx="152" cy="12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92" name="Line 56"/>
                <p:cNvSpPr>
                  <a:spLocks noChangeShapeType="1"/>
                </p:cNvSpPr>
                <p:nvPr/>
              </p:nvSpPr>
              <p:spPr bwMode="auto">
                <a:xfrm flipV="1">
                  <a:off x="2448" y="2968"/>
                  <a:ext cx="152" cy="12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93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2280" y="3040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b="1">
                      <a:latin typeface="Arial Rounded MT Bold" pitchFamily="34" charset="0"/>
                    </a:rPr>
                    <a:t>A</a:t>
                  </a:r>
                  <a:endParaRPr lang="en-US" altLang="en-US" sz="2400" b="1">
                    <a:solidFill>
                      <a:srgbClr val="FF3300"/>
                    </a:solidFill>
                    <a:latin typeface="Arial Rounded MT Bold" pitchFamily="34" charset="0"/>
                  </a:endParaRPr>
                </a:p>
              </p:txBody>
            </p:sp>
            <p:sp>
              <p:nvSpPr>
                <p:cNvPr id="7194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3592" y="3120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b="1">
                      <a:latin typeface="Arial Rounded MT Bold" pitchFamily="34" charset="0"/>
                    </a:rPr>
                    <a:t>B</a:t>
                  </a:r>
                  <a:endParaRPr lang="en-US" altLang="en-US" sz="2400" b="1">
                    <a:solidFill>
                      <a:srgbClr val="FF3300"/>
                    </a:solidFill>
                    <a:latin typeface="Arial Rounded MT Bold" pitchFamily="34" charset="0"/>
                  </a:endParaRPr>
                </a:p>
              </p:txBody>
            </p:sp>
            <p:sp>
              <p:nvSpPr>
                <p:cNvPr id="7195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3968" y="2744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b="1">
                      <a:latin typeface="Arial Rounded MT Bold" pitchFamily="34" charset="0"/>
                    </a:rPr>
                    <a:t>C</a:t>
                  </a:r>
                  <a:endParaRPr lang="en-US" altLang="en-US" sz="2400" b="1">
                    <a:solidFill>
                      <a:srgbClr val="FF3300"/>
                    </a:solidFill>
                    <a:latin typeface="Arial Rounded MT Bold" pitchFamily="34" charset="0"/>
                  </a:endParaRPr>
                </a:p>
              </p:txBody>
            </p:sp>
            <p:sp>
              <p:nvSpPr>
                <p:cNvPr id="7196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528" y="2752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b="1">
                      <a:latin typeface="Arial Rounded MT Bold" pitchFamily="34" charset="0"/>
                    </a:rPr>
                    <a:t>D</a:t>
                  </a:r>
                  <a:endParaRPr lang="en-US" altLang="en-US" sz="2400" b="1">
                    <a:solidFill>
                      <a:srgbClr val="FF3300"/>
                    </a:solidFill>
                    <a:latin typeface="Arial Rounded MT Bold" pitchFamily="34" charset="0"/>
                  </a:endParaRPr>
                </a:p>
              </p:txBody>
            </p:sp>
            <p:sp>
              <p:nvSpPr>
                <p:cNvPr id="7197" name="Line 61"/>
                <p:cNvSpPr>
                  <a:spLocks noChangeShapeType="1"/>
                </p:cNvSpPr>
                <p:nvPr/>
              </p:nvSpPr>
              <p:spPr bwMode="auto">
                <a:xfrm>
                  <a:off x="3896" y="3040"/>
                  <a:ext cx="0" cy="44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98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2496" y="2608"/>
                  <a:ext cx="0" cy="44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99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904" y="3112"/>
                  <a:ext cx="36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400" b="1">
                      <a:latin typeface="Arial Rounded MT Bold" pitchFamily="34" charset="0"/>
                    </a:rPr>
                    <a:t>F</a:t>
                  </a:r>
                  <a:endParaRPr lang="en-US" altLang="en-US" sz="2400" b="1">
                    <a:solidFill>
                      <a:srgbClr val="FF3300"/>
                    </a:solidFill>
                    <a:latin typeface="Arial Rounded MT Bold" pitchFamily="34" charset="0"/>
                  </a:endParaRPr>
                </a:p>
              </p:txBody>
            </p:sp>
            <p:sp>
              <p:nvSpPr>
                <p:cNvPr id="7200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2184" y="2560"/>
                  <a:ext cx="36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400" b="1">
                      <a:latin typeface="Arial Rounded MT Bold" pitchFamily="34" charset="0"/>
                    </a:rPr>
                    <a:t>F</a:t>
                  </a:r>
                  <a:endParaRPr lang="en-US" altLang="en-US" sz="2400" b="1">
                    <a:solidFill>
                      <a:srgbClr val="FF3300"/>
                    </a:solidFill>
                    <a:latin typeface="Arial Rounded MT Bold" pitchFamily="34" charset="0"/>
                  </a:endParaRPr>
                </a:p>
              </p:txBody>
            </p:sp>
          </p:grpSp>
          <p:grpSp>
            <p:nvGrpSpPr>
              <p:cNvPr id="7183" name="Group 65"/>
              <p:cNvGrpSpPr>
                <a:grpSpLocks/>
              </p:cNvGrpSpPr>
              <p:nvPr/>
            </p:nvGrpSpPr>
            <p:grpSpPr bwMode="auto">
              <a:xfrm flipV="1">
                <a:off x="3280" y="3128"/>
                <a:ext cx="1872" cy="384"/>
                <a:chOff x="3584" y="3008"/>
                <a:chExt cx="1872" cy="384"/>
              </a:xfrm>
            </p:grpSpPr>
            <p:sp>
              <p:nvSpPr>
                <p:cNvPr id="7184" name="Line 66"/>
                <p:cNvSpPr>
                  <a:spLocks noChangeShapeType="1"/>
                </p:cNvSpPr>
                <p:nvPr/>
              </p:nvSpPr>
              <p:spPr bwMode="auto">
                <a:xfrm>
                  <a:off x="3584" y="3008"/>
                  <a:ext cx="1488" cy="0"/>
                </a:xfrm>
                <a:prstGeom prst="line">
                  <a:avLst/>
                </a:prstGeom>
                <a:noFill/>
                <a:ln w="9525">
                  <a:solidFill>
                    <a:srgbClr val="FF33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85" name="Line 67"/>
                <p:cNvSpPr>
                  <a:spLocks noChangeShapeType="1"/>
                </p:cNvSpPr>
                <p:nvPr/>
              </p:nvSpPr>
              <p:spPr bwMode="auto">
                <a:xfrm>
                  <a:off x="3680" y="3104"/>
                  <a:ext cx="1488" cy="0"/>
                </a:xfrm>
                <a:prstGeom prst="line">
                  <a:avLst/>
                </a:prstGeom>
                <a:noFill/>
                <a:ln w="9525">
                  <a:solidFill>
                    <a:srgbClr val="FF33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86" name="Line 68"/>
                <p:cNvSpPr>
                  <a:spLocks noChangeShapeType="1"/>
                </p:cNvSpPr>
                <p:nvPr/>
              </p:nvSpPr>
              <p:spPr bwMode="auto">
                <a:xfrm>
                  <a:off x="3776" y="3200"/>
                  <a:ext cx="1488" cy="0"/>
                </a:xfrm>
                <a:prstGeom prst="line">
                  <a:avLst/>
                </a:prstGeom>
                <a:noFill/>
                <a:ln w="9525">
                  <a:solidFill>
                    <a:srgbClr val="FF33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87" name="Line 69"/>
                <p:cNvSpPr>
                  <a:spLocks noChangeShapeType="1"/>
                </p:cNvSpPr>
                <p:nvPr/>
              </p:nvSpPr>
              <p:spPr bwMode="auto">
                <a:xfrm>
                  <a:off x="3872" y="3296"/>
                  <a:ext cx="1488" cy="0"/>
                </a:xfrm>
                <a:prstGeom prst="line">
                  <a:avLst/>
                </a:prstGeom>
                <a:noFill/>
                <a:ln w="9525">
                  <a:solidFill>
                    <a:srgbClr val="FF33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88" name="Line 70"/>
                <p:cNvSpPr>
                  <a:spLocks noChangeShapeType="1"/>
                </p:cNvSpPr>
                <p:nvPr/>
              </p:nvSpPr>
              <p:spPr bwMode="auto">
                <a:xfrm>
                  <a:off x="3968" y="3392"/>
                  <a:ext cx="1488" cy="0"/>
                </a:xfrm>
                <a:prstGeom prst="line">
                  <a:avLst/>
                </a:prstGeom>
                <a:noFill/>
                <a:ln w="9525">
                  <a:solidFill>
                    <a:srgbClr val="FF33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7181" name="Line 71"/>
            <p:cNvSpPr>
              <a:spLocks noChangeShapeType="1"/>
            </p:cNvSpPr>
            <p:nvPr/>
          </p:nvSpPr>
          <p:spPr bwMode="auto">
            <a:xfrm flipH="1">
              <a:off x="4176" y="1632"/>
              <a:ext cx="8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8008" name="Text Box 72"/>
          <p:cNvSpPr txBox="1">
            <a:spLocks noChangeArrowheads="1"/>
          </p:cNvSpPr>
          <p:nvPr/>
        </p:nvSpPr>
        <p:spPr bwMode="auto">
          <a:xfrm>
            <a:off x="4800600" y="3657600"/>
            <a:ext cx="411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Arial Rounded MT Bold" pitchFamily="34" charset="0"/>
              </a:rPr>
              <a:t>The loop will </a:t>
            </a:r>
            <a:r>
              <a:rPr lang="en-US" sz="2400">
                <a:solidFill>
                  <a:schemeClr val="accent2"/>
                </a:solidFill>
                <a:latin typeface="Arial Rounded MT Bold" pitchFamily="34" charset="0"/>
              </a:rPr>
              <a:t>spin in place</a:t>
            </a:r>
            <a:r>
              <a:rPr lang="en-US" sz="2400">
                <a:latin typeface="Arial Rounded MT Bold" pitchFamily="34" charset="0"/>
              </a:rPr>
              <a:t>!</a:t>
            </a:r>
          </a:p>
        </p:txBody>
      </p:sp>
      <p:sp>
        <p:nvSpPr>
          <p:cNvPr id="168011" name="Rectangle 75"/>
          <p:cNvSpPr>
            <a:spLocks noChangeArrowheads="1"/>
          </p:cNvSpPr>
          <p:nvPr/>
        </p:nvSpPr>
        <p:spPr bwMode="auto">
          <a:xfrm>
            <a:off x="685800" y="6370638"/>
            <a:ext cx="1841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1200">
              <a:latin typeface="Calibri" pitchFamily="34" charset="0"/>
            </a:endParaRPr>
          </a:p>
        </p:txBody>
      </p:sp>
      <p:sp>
        <p:nvSpPr>
          <p:cNvPr id="76" name="Rectangle 73"/>
          <p:cNvSpPr>
            <a:spLocks noChangeArrowheads="1"/>
          </p:cNvSpPr>
          <p:nvPr/>
        </p:nvSpPr>
        <p:spPr bwMode="auto">
          <a:xfrm>
            <a:off x="3048000" y="43307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>
                <a:solidFill>
                  <a:schemeClr val="tx2"/>
                </a:solidFill>
              </a:rPr>
              <a:t>Checkpoint</a:t>
            </a:r>
          </a:p>
          <a:p>
            <a:r>
              <a:rPr lang="en-US" sz="2800" dirty="0">
                <a:solidFill>
                  <a:schemeClr val="tx2"/>
                </a:solidFill>
              </a:rPr>
              <a:t>Current Loop in Magnetic Field </a:t>
            </a:r>
            <a:r>
              <a:rPr lang="en-US" sz="2800" dirty="0" smtClean="0">
                <a:solidFill>
                  <a:schemeClr val="tx2"/>
                </a:solidFill>
              </a:rPr>
              <a:t>3 </a:t>
            </a:r>
            <a:r>
              <a:rPr lang="en-US" sz="2800" dirty="0">
                <a:solidFill>
                  <a:schemeClr val="tx2"/>
                </a:solidFill>
              </a:rPr>
              <a:t>&amp; </a:t>
            </a:r>
            <a:r>
              <a:rPr lang="en-US" sz="2800" dirty="0" smtClean="0">
                <a:solidFill>
                  <a:schemeClr val="tx2"/>
                </a:solidFill>
              </a:rPr>
              <a:t>4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7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80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680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680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680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8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8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8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8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8" grpId="0" autoUpdateAnimBg="0"/>
      <p:bldP spid="167951" grpId="0" autoUpdateAnimBg="0"/>
      <p:bldP spid="168008" grpId="0" autoUpdateAnimBg="0"/>
      <p:bldP spid="1680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977900" y="4041775"/>
            <a:ext cx="435133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1">
              <a:latin typeface="Arial Rounded MT Bold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400" b="1">
              <a:latin typeface="Arial Rounded MT Bold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400" b="1">
              <a:latin typeface="Arial Rounded MT Bold" pitchFamily="34" charset="0"/>
            </a:endParaRPr>
          </a:p>
        </p:txBody>
      </p:sp>
      <p:sp>
        <p:nvSpPr>
          <p:cNvPr id="150532" name="Text Box 4"/>
          <p:cNvSpPr txBox="1">
            <a:spLocks noChangeArrowheads="1"/>
          </p:cNvSpPr>
          <p:nvPr/>
        </p:nvSpPr>
        <p:spPr bwMode="auto">
          <a:xfrm>
            <a:off x="228600" y="4648200"/>
            <a:ext cx="6989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accent2"/>
                </a:solidFill>
                <a:latin typeface="Arial Rounded MT Bold" pitchFamily="34" charset="0"/>
              </a:rPr>
              <a:t>Torque</a:t>
            </a:r>
            <a:r>
              <a:rPr lang="en-US" altLang="en-US" sz="2400" b="1">
                <a:solidFill>
                  <a:srgbClr val="FF3300"/>
                </a:solidFill>
                <a:latin typeface="Arial Rounded MT Bold" pitchFamily="34" charset="0"/>
              </a:rPr>
              <a:t> </a:t>
            </a:r>
            <a:r>
              <a:rPr lang="en-US" altLang="en-US" sz="2400" b="1">
                <a:latin typeface="Arial Rounded MT Bold" pitchFamily="34" charset="0"/>
              </a:rPr>
              <a:t>on loop is  </a:t>
            </a:r>
            <a:r>
              <a:rPr lang="en-US" altLang="en-US" sz="2400" b="1">
                <a:solidFill>
                  <a:schemeClr val="accent2"/>
                </a:solidFill>
                <a:latin typeface="Symbol" pitchFamily="18" charset="2"/>
              </a:rPr>
              <a:t>t</a:t>
            </a:r>
            <a:r>
              <a:rPr lang="en-US" altLang="en-US" sz="2400" b="1">
                <a:solidFill>
                  <a:schemeClr val="accent2"/>
                </a:solidFill>
                <a:latin typeface="Arial Rounded MT Bold" pitchFamily="34" charset="0"/>
              </a:rPr>
              <a:t> </a:t>
            </a:r>
            <a:r>
              <a:rPr lang="en-US" altLang="en-US" sz="2400" b="1">
                <a:latin typeface="Arial Rounded MT Bold" pitchFamily="34" charset="0"/>
              </a:rPr>
              <a:t>= 2 x (L/2) F sin(</a:t>
            </a:r>
            <a:r>
              <a:rPr lang="en-US" altLang="en-US" sz="2400" b="1">
                <a:solidFill>
                  <a:schemeClr val="tx2"/>
                </a:solidFill>
                <a:latin typeface="Symbol" pitchFamily="18" charset="2"/>
              </a:rPr>
              <a:t>f</a:t>
            </a:r>
            <a:r>
              <a:rPr lang="en-US" altLang="en-US" sz="2400" b="1">
                <a:latin typeface="Arial Rounded MT Bold" pitchFamily="34" charset="0"/>
              </a:rPr>
              <a:t>) =</a:t>
            </a:r>
          </a:p>
        </p:txBody>
      </p:sp>
      <p:sp>
        <p:nvSpPr>
          <p:cNvPr id="150611" name="Rectangle 83"/>
          <p:cNvSpPr>
            <a:spLocks noChangeArrowheads="1"/>
          </p:cNvSpPr>
          <p:nvPr/>
        </p:nvSpPr>
        <p:spPr bwMode="auto">
          <a:xfrm>
            <a:off x="304800" y="4114800"/>
            <a:ext cx="5387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latin typeface="Arial Rounded MT Bold" pitchFamily="34" charset="0"/>
              </a:rPr>
              <a:t>Force on sections B-C and A-D:  F =</a:t>
            </a:r>
            <a:endParaRPr lang="en-US" altLang="en-US" sz="2400" b="1" baseline="-25000">
              <a:latin typeface="Arial Rounded MT Bold" pitchFamily="34" charset="0"/>
            </a:endParaRPr>
          </a:p>
        </p:txBody>
      </p:sp>
      <p:sp>
        <p:nvSpPr>
          <p:cNvPr id="150613" name="Text Box 85"/>
          <p:cNvSpPr txBox="1">
            <a:spLocks noChangeArrowheads="1"/>
          </p:cNvSpPr>
          <p:nvPr/>
        </p:nvSpPr>
        <p:spPr bwMode="auto">
          <a:xfrm>
            <a:off x="1295400" y="5257800"/>
            <a:ext cx="464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Arial Rounded MT Bold" pitchFamily="34" charset="0"/>
              </a:rPr>
              <a:t>    (length x width = area)     LW = A !</a:t>
            </a:r>
          </a:p>
        </p:txBody>
      </p:sp>
      <p:sp>
        <p:nvSpPr>
          <p:cNvPr id="150614" name="Text Box 86"/>
          <p:cNvSpPr txBox="1">
            <a:spLocks noChangeArrowheads="1"/>
          </p:cNvSpPr>
          <p:nvPr/>
        </p:nvSpPr>
        <p:spPr bwMode="auto">
          <a:xfrm>
            <a:off x="0" y="5867400"/>
            <a:ext cx="675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 Rounded MT Bold" pitchFamily="34" charset="0"/>
              </a:rPr>
              <a:t>       </a:t>
            </a:r>
            <a:r>
              <a:rPr lang="en-US" altLang="en-US" sz="2400">
                <a:latin typeface="Arial Rounded MT Bold" pitchFamily="34" charset="0"/>
                <a:sym typeface="Symbol" pitchFamily="18" charset="2"/>
              </a:rPr>
              <a:t></a:t>
            </a:r>
            <a:r>
              <a:rPr lang="en-US" altLang="en-US" sz="2400">
                <a:latin typeface="Arial Rounded MT Bold" pitchFamily="34" charset="0"/>
              </a:rPr>
              <a:t>   Torque is       </a:t>
            </a:r>
            <a:r>
              <a:rPr lang="en-US" altLang="en-US" sz="2400" b="1">
                <a:solidFill>
                  <a:schemeClr val="accent2"/>
                </a:solidFill>
                <a:latin typeface="Symbol" pitchFamily="18" charset="2"/>
              </a:rPr>
              <a:t>t</a:t>
            </a:r>
            <a:r>
              <a:rPr lang="en-US" altLang="en-US" sz="2400">
                <a:latin typeface="Arial Rounded MT Bold" pitchFamily="34" charset="0"/>
              </a:rPr>
              <a:t> =</a:t>
            </a:r>
            <a:endParaRPr lang="en-US" altLang="en-US" sz="2400" b="1">
              <a:latin typeface="Arial Rounded MT Bold" pitchFamily="34" charset="0"/>
            </a:endParaRPr>
          </a:p>
        </p:txBody>
      </p:sp>
      <p:sp>
        <p:nvSpPr>
          <p:cNvPr id="150619" name="Rectangle 91"/>
          <p:cNvSpPr>
            <a:spLocks noChangeArrowheads="1"/>
          </p:cNvSpPr>
          <p:nvPr/>
        </p:nvSpPr>
        <p:spPr bwMode="auto">
          <a:xfrm>
            <a:off x="2895600" y="5867400"/>
            <a:ext cx="2438400" cy="5334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8200" name="Group 194"/>
          <p:cNvGrpSpPr>
            <a:grpSpLocks/>
          </p:cNvGrpSpPr>
          <p:nvPr/>
        </p:nvGrpSpPr>
        <p:grpSpPr bwMode="auto">
          <a:xfrm>
            <a:off x="304800" y="1066800"/>
            <a:ext cx="4211638" cy="2759075"/>
            <a:chOff x="192" y="672"/>
            <a:chExt cx="2653" cy="1738"/>
          </a:xfrm>
        </p:grpSpPr>
        <p:grpSp>
          <p:nvGrpSpPr>
            <p:cNvPr id="8229" name="Group 193"/>
            <p:cNvGrpSpPr>
              <a:grpSpLocks/>
            </p:cNvGrpSpPr>
            <p:nvPr/>
          </p:nvGrpSpPr>
          <p:grpSpPr bwMode="auto">
            <a:xfrm>
              <a:off x="192" y="816"/>
              <a:ext cx="316" cy="1192"/>
              <a:chOff x="192" y="816"/>
              <a:chExt cx="316" cy="1192"/>
            </a:xfrm>
          </p:grpSpPr>
          <p:sp>
            <p:nvSpPr>
              <p:cNvPr id="8266" name="Line 43"/>
              <p:cNvSpPr>
                <a:spLocks noChangeShapeType="1"/>
              </p:cNvSpPr>
              <p:nvPr/>
            </p:nvSpPr>
            <p:spPr bwMode="auto">
              <a:xfrm>
                <a:off x="336" y="816"/>
                <a:ext cx="0" cy="1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7" name="Text Box 44"/>
              <p:cNvSpPr txBox="1">
                <a:spLocks noChangeArrowheads="1"/>
              </p:cNvSpPr>
              <p:nvPr/>
            </p:nvSpPr>
            <p:spPr bwMode="auto">
              <a:xfrm>
                <a:off x="192" y="1296"/>
                <a:ext cx="316" cy="25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dirty="0">
                    <a:latin typeface="Arial Rounded MT Bold" pitchFamily="34" charset="0"/>
                  </a:rPr>
                  <a:t>W</a:t>
                </a:r>
                <a:endParaRPr lang="en-US" altLang="en-US" sz="2400" dirty="0">
                  <a:latin typeface="Arial Rounded MT Bold" pitchFamily="34" charset="0"/>
                </a:endParaRPr>
              </a:p>
            </p:txBody>
          </p:sp>
        </p:grpSp>
        <p:grpSp>
          <p:nvGrpSpPr>
            <p:cNvPr id="8230" name="Group 192"/>
            <p:cNvGrpSpPr>
              <a:grpSpLocks/>
            </p:cNvGrpSpPr>
            <p:nvPr/>
          </p:nvGrpSpPr>
          <p:grpSpPr bwMode="auto">
            <a:xfrm>
              <a:off x="720" y="2160"/>
              <a:ext cx="1456" cy="250"/>
              <a:chOff x="720" y="2160"/>
              <a:chExt cx="1456" cy="250"/>
            </a:xfrm>
          </p:grpSpPr>
          <p:sp>
            <p:nvSpPr>
              <p:cNvPr id="8264" name="Line 45"/>
              <p:cNvSpPr>
                <a:spLocks noChangeShapeType="1"/>
              </p:cNvSpPr>
              <p:nvPr/>
            </p:nvSpPr>
            <p:spPr bwMode="auto">
              <a:xfrm>
                <a:off x="720" y="2304"/>
                <a:ext cx="145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5" name="Text Box 46"/>
              <p:cNvSpPr txBox="1">
                <a:spLocks noChangeArrowheads="1"/>
              </p:cNvSpPr>
              <p:nvPr/>
            </p:nvSpPr>
            <p:spPr bwMode="auto">
              <a:xfrm>
                <a:off x="1392" y="2160"/>
                <a:ext cx="240" cy="25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dirty="0">
                    <a:latin typeface="Arial Rounded MT Bold" pitchFamily="34" charset="0"/>
                  </a:rPr>
                  <a:t>L</a:t>
                </a:r>
                <a:endParaRPr lang="en-US" altLang="en-US" sz="2400" dirty="0">
                  <a:latin typeface="Arial Rounded MT Bold" pitchFamily="34" charset="0"/>
                </a:endParaRPr>
              </a:p>
            </p:txBody>
          </p:sp>
        </p:grpSp>
        <p:grpSp>
          <p:nvGrpSpPr>
            <p:cNvPr id="8231" name="Group 191"/>
            <p:cNvGrpSpPr>
              <a:grpSpLocks/>
            </p:cNvGrpSpPr>
            <p:nvPr/>
          </p:nvGrpSpPr>
          <p:grpSpPr bwMode="auto">
            <a:xfrm>
              <a:off x="432" y="672"/>
              <a:ext cx="2413" cy="1518"/>
              <a:chOff x="432" y="672"/>
              <a:chExt cx="2413" cy="1518"/>
            </a:xfrm>
          </p:grpSpPr>
          <p:sp>
            <p:nvSpPr>
              <p:cNvPr id="8232" name="Text Box 128"/>
              <p:cNvSpPr txBox="1">
                <a:spLocks noChangeArrowheads="1"/>
              </p:cNvSpPr>
              <p:nvPr/>
            </p:nvSpPr>
            <p:spPr bwMode="auto">
              <a:xfrm>
                <a:off x="552" y="1902"/>
                <a:ext cx="324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600">
                    <a:latin typeface="Arial Rounded MT Bold" pitchFamily="34" charset="0"/>
                  </a:rPr>
                  <a:t>A</a:t>
                </a:r>
              </a:p>
            </p:txBody>
          </p:sp>
          <p:sp>
            <p:nvSpPr>
              <p:cNvPr id="8233" name="Text Box 129"/>
              <p:cNvSpPr txBox="1">
                <a:spLocks noChangeArrowheads="1"/>
              </p:cNvSpPr>
              <p:nvPr/>
            </p:nvSpPr>
            <p:spPr bwMode="auto">
              <a:xfrm>
                <a:off x="2220" y="1872"/>
                <a:ext cx="28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600">
                    <a:latin typeface="Arial Rounded MT Bold" pitchFamily="34" charset="0"/>
                  </a:rPr>
                  <a:t>B</a:t>
                </a:r>
              </a:p>
            </p:txBody>
          </p:sp>
          <p:sp>
            <p:nvSpPr>
              <p:cNvPr id="8234" name="Text Box 130"/>
              <p:cNvSpPr txBox="1">
                <a:spLocks noChangeArrowheads="1"/>
              </p:cNvSpPr>
              <p:nvPr/>
            </p:nvSpPr>
            <p:spPr bwMode="auto">
              <a:xfrm>
                <a:off x="2220" y="672"/>
                <a:ext cx="234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600">
                    <a:latin typeface="Arial Rounded MT Bold" pitchFamily="34" charset="0"/>
                  </a:rPr>
                  <a:t>C</a:t>
                </a:r>
              </a:p>
            </p:txBody>
          </p:sp>
          <p:sp>
            <p:nvSpPr>
              <p:cNvPr id="8235" name="Text Box 131"/>
              <p:cNvSpPr txBox="1">
                <a:spLocks noChangeArrowheads="1"/>
              </p:cNvSpPr>
              <p:nvPr/>
            </p:nvSpPr>
            <p:spPr bwMode="auto">
              <a:xfrm>
                <a:off x="534" y="678"/>
                <a:ext cx="25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600">
                    <a:latin typeface="Arial Rounded MT Bold" pitchFamily="34" charset="0"/>
                  </a:rPr>
                  <a:t>D</a:t>
                </a:r>
              </a:p>
            </p:txBody>
          </p:sp>
          <p:sp>
            <p:nvSpPr>
              <p:cNvPr id="8236" name="Line 132"/>
              <p:cNvSpPr>
                <a:spLocks noChangeShapeType="1"/>
              </p:cNvSpPr>
              <p:nvPr/>
            </p:nvSpPr>
            <p:spPr bwMode="auto">
              <a:xfrm>
                <a:off x="432" y="735"/>
                <a:ext cx="236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7" name="Line 133"/>
              <p:cNvSpPr>
                <a:spLocks noChangeShapeType="1"/>
              </p:cNvSpPr>
              <p:nvPr/>
            </p:nvSpPr>
            <p:spPr bwMode="auto">
              <a:xfrm>
                <a:off x="432" y="881"/>
                <a:ext cx="236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8" name="Line 134"/>
              <p:cNvSpPr>
                <a:spLocks noChangeShapeType="1"/>
              </p:cNvSpPr>
              <p:nvPr/>
            </p:nvSpPr>
            <p:spPr bwMode="auto">
              <a:xfrm>
                <a:off x="432" y="1026"/>
                <a:ext cx="236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9" name="Line 135"/>
              <p:cNvSpPr>
                <a:spLocks noChangeShapeType="1"/>
              </p:cNvSpPr>
              <p:nvPr/>
            </p:nvSpPr>
            <p:spPr bwMode="auto">
              <a:xfrm>
                <a:off x="436" y="1173"/>
                <a:ext cx="236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0" name="Line 136"/>
              <p:cNvSpPr>
                <a:spLocks noChangeShapeType="1"/>
              </p:cNvSpPr>
              <p:nvPr/>
            </p:nvSpPr>
            <p:spPr bwMode="auto">
              <a:xfrm>
                <a:off x="432" y="1317"/>
                <a:ext cx="236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1" name="Line 137"/>
              <p:cNvSpPr>
                <a:spLocks noChangeShapeType="1"/>
              </p:cNvSpPr>
              <p:nvPr/>
            </p:nvSpPr>
            <p:spPr bwMode="auto">
              <a:xfrm>
                <a:off x="432" y="1463"/>
                <a:ext cx="236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2" name="Line 138"/>
              <p:cNvSpPr>
                <a:spLocks noChangeShapeType="1"/>
              </p:cNvSpPr>
              <p:nvPr/>
            </p:nvSpPr>
            <p:spPr bwMode="auto">
              <a:xfrm>
                <a:off x="432" y="1608"/>
                <a:ext cx="236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3" name="Line 139"/>
              <p:cNvSpPr>
                <a:spLocks noChangeShapeType="1"/>
              </p:cNvSpPr>
              <p:nvPr/>
            </p:nvSpPr>
            <p:spPr bwMode="auto">
              <a:xfrm>
                <a:off x="432" y="1754"/>
                <a:ext cx="236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4" name="Line 140"/>
              <p:cNvSpPr>
                <a:spLocks noChangeShapeType="1"/>
              </p:cNvSpPr>
              <p:nvPr/>
            </p:nvSpPr>
            <p:spPr bwMode="auto">
              <a:xfrm>
                <a:off x="432" y="1899"/>
                <a:ext cx="236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5" name="Line 141"/>
              <p:cNvSpPr>
                <a:spLocks noChangeShapeType="1"/>
              </p:cNvSpPr>
              <p:nvPr/>
            </p:nvSpPr>
            <p:spPr bwMode="auto">
              <a:xfrm>
                <a:off x="432" y="2045"/>
                <a:ext cx="236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6" name="Line 142"/>
              <p:cNvSpPr>
                <a:spLocks noChangeShapeType="1"/>
              </p:cNvSpPr>
              <p:nvPr/>
            </p:nvSpPr>
            <p:spPr bwMode="auto">
              <a:xfrm>
                <a:off x="432" y="2190"/>
                <a:ext cx="236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7" name="Text Box 143"/>
              <p:cNvSpPr txBox="1">
                <a:spLocks noChangeArrowheads="1"/>
              </p:cNvSpPr>
              <p:nvPr/>
            </p:nvSpPr>
            <p:spPr bwMode="auto">
              <a:xfrm>
                <a:off x="2452" y="1317"/>
                <a:ext cx="39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solidFill>
                      <a:srgbClr val="FF3300"/>
                    </a:solidFill>
                    <a:latin typeface="Arial Rounded MT Bold" pitchFamily="34" charset="0"/>
                  </a:rPr>
                  <a:t>B</a:t>
                </a:r>
              </a:p>
            </p:txBody>
          </p:sp>
          <p:sp>
            <p:nvSpPr>
              <p:cNvPr id="8248" name="Text Box 144"/>
              <p:cNvSpPr txBox="1">
                <a:spLocks noChangeArrowheads="1"/>
              </p:cNvSpPr>
              <p:nvPr/>
            </p:nvSpPr>
            <p:spPr bwMode="auto">
              <a:xfrm>
                <a:off x="1209" y="1717"/>
                <a:ext cx="1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solidFill>
                      <a:schemeClr val="accent1"/>
                    </a:solidFill>
                    <a:latin typeface="Calibri" pitchFamily="34" charset="0"/>
                  </a:rPr>
                  <a:t>I</a:t>
                </a:r>
                <a:endParaRPr lang="en-US" altLang="en-US" sz="2400" b="1">
                  <a:solidFill>
                    <a:srgbClr val="FF3300"/>
                  </a:solidFill>
                  <a:latin typeface="Calibri" pitchFamily="34" charset="0"/>
                </a:endParaRPr>
              </a:p>
            </p:txBody>
          </p:sp>
          <p:sp>
            <p:nvSpPr>
              <p:cNvPr id="8249" name="Rectangle 145"/>
              <p:cNvSpPr>
                <a:spLocks noChangeArrowheads="1"/>
              </p:cNvSpPr>
              <p:nvPr/>
            </p:nvSpPr>
            <p:spPr bwMode="auto">
              <a:xfrm>
                <a:off x="772" y="822"/>
                <a:ext cx="1448" cy="1167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8250" name="Line 146"/>
              <p:cNvSpPr>
                <a:spLocks noChangeShapeType="1"/>
              </p:cNvSpPr>
              <p:nvPr/>
            </p:nvSpPr>
            <p:spPr bwMode="auto">
              <a:xfrm flipH="1">
                <a:off x="1482" y="816"/>
                <a:ext cx="82" cy="0"/>
              </a:xfrm>
              <a:prstGeom prst="line">
                <a:avLst/>
              </a:prstGeom>
              <a:noFill/>
              <a:ln w="57150">
                <a:solidFill>
                  <a:schemeClr val="accent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1" name="Line 147"/>
              <p:cNvSpPr>
                <a:spLocks noChangeShapeType="1"/>
              </p:cNvSpPr>
              <p:nvPr/>
            </p:nvSpPr>
            <p:spPr bwMode="auto">
              <a:xfrm flipV="1">
                <a:off x="2212" y="1356"/>
                <a:ext cx="0" cy="108"/>
              </a:xfrm>
              <a:prstGeom prst="line">
                <a:avLst/>
              </a:prstGeom>
              <a:noFill/>
              <a:ln w="57150">
                <a:solidFill>
                  <a:schemeClr val="accent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2" name="Line 148"/>
              <p:cNvSpPr>
                <a:spLocks noChangeShapeType="1"/>
              </p:cNvSpPr>
              <p:nvPr/>
            </p:nvSpPr>
            <p:spPr bwMode="auto">
              <a:xfrm flipH="1">
                <a:off x="1492" y="1989"/>
                <a:ext cx="82" cy="0"/>
              </a:xfrm>
              <a:prstGeom prst="line">
                <a:avLst/>
              </a:prstGeom>
              <a:noFill/>
              <a:ln w="57150">
                <a:solidFill>
                  <a:schemeClr val="accent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3" name="Line 149"/>
              <p:cNvSpPr>
                <a:spLocks noChangeShapeType="1"/>
              </p:cNvSpPr>
              <p:nvPr/>
            </p:nvSpPr>
            <p:spPr bwMode="auto">
              <a:xfrm flipV="1">
                <a:off x="772" y="1365"/>
                <a:ext cx="0" cy="108"/>
              </a:xfrm>
              <a:prstGeom prst="line">
                <a:avLst/>
              </a:prstGeom>
              <a:noFill/>
              <a:ln w="57150">
                <a:solidFill>
                  <a:schemeClr val="accent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8254" name="Group 150"/>
              <p:cNvGrpSpPr>
                <a:grpSpLocks/>
              </p:cNvGrpSpPr>
              <p:nvPr/>
            </p:nvGrpSpPr>
            <p:grpSpPr bwMode="auto">
              <a:xfrm>
                <a:off x="2112" y="912"/>
                <a:ext cx="381" cy="408"/>
                <a:chOff x="2858" y="673"/>
                <a:chExt cx="381" cy="408"/>
              </a:xfrm>
            </p:grpSpPr>
            <p:grpSp>
              <p:nvGrpSpPr>
                <p:cNvPr id="8260" name="Group 151"/>
                <p:cNvGrpSpPr>
                  <a:grpSpLocks/>
                </p:cNvGrpSpPr>
                <p:nvPr/>
              </p:nvGrpSpPr>
              <p:grpSpPr bwMode="auto">
                <a:xfrm>
                  <a:off x="2858" y="850"/>
                  <a:ext cx="248" cy="231"/>
                  <a:chOff x="3378" y="2926"/>
                  <a:chExt cx="248" cy="231"/>
                </a:xfrm>
              </p:grpSpPr>
              <p:sp>
                <p:nvSpPr>
                  <p:cNvPr id="8262" name="Oval 152"/>
                  <p:cNvSpPr>
                    <a:spLocks noChangeArrowheads="1"/>
                  </p:cNvSpPr>
                  <p:nvPr/>
                </p:nvSpPr>
                <p:spPr bwMode="auto">
                  <a:xfrm>
                    <a:off x="3384" y="2959"/>
                    <a:ext cx="184" cy="184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Calibri" pitchFamily="34" charset="0"/>
                    </a:endParaRPr>
                  </a:p>
                </p:txBody>
              </p:sp>
              <p:sp>
                <p:nvSpPr>
                  <p:cNvPr id="8263" name="Text Box 1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78" y="2926"/>
                    <a:ext cx="248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b="1">
                        <a:latin typeface="Arial Rounded MT Bold" pitchFamily="34" charset="0"/>
                      </a:rPr>
                      <a:t>X</a:t>
                    </a:r>
                    <a:endParaRPr lang="en-US" altLang="en-US" sz="2400" b="1">
                      <a:solidFill>
                        <a:srgbClr val="FF3300"/>
                      </a:solidFill>
                      <a:latin typeface="Arial Rounded MT Bold" pitchFamily="34" charset="0"/>
                    </a:endParaRPr>
                  </a:p>
                </p:txBody>
              </p:sp>
            </p:grpSp>
            <p:sp>
              <p:nvSpPr>
                <p:cNvPr id="8261" name="Text Box 154"/>
                <p:cNvSpPr txBox="1">
                  <a:spLocks noChangeArrowheads="1"/>
                </p:cNvSpPr>
                <p:nvPr/>
              </p:nvSpPr>
              <p:spPr bwMode="auto">
                <a:xfrm>
                  <a:off x="2946" y="673"/>
                  <a:ext cx="29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>
                      <a:latin typeface="Arial Rounded MT Bold" pitchFamily="34" charset="0"/>
                    </a:rPr>
                    <a:t>F</a:t>
                  </a:r>
                  <a:endParaRPr lang="en-US" altLang="en-US" sz="2400" b="1">
                    <a:solidFill>
                      <a:srgbClr val="FF3300"/>
                    </a:solidFill>
                    <a:latin typeface="Arial Rounded MT Bold" pitchFamily="34" charset="0"/>
                  </a:endParaRPr>
                </a:p>
              </p:txBody>
            </p:sp>
          </p:grpSp>
          <p:grpSp>
            <p:nvGrpSpPr>
              <p:cNvPr id="8255" name="Group 155"/>
              <p:cNvGrpSpPr>
                <a:grpSpLocks/>
              </p:cNvGrpSpPr>
              <p:nvPr/>
            </p:nvGrpSpPr>
            <p:grpSpPr bwMode="auto">
              <a:xfrm>
                <a:off x="672" y="912"/>
                <a:ext cx="386" cy="443"/>
                <a:chOff x="891" y="951"/>
                <a:chExt cx="386" cy="443"/>
              </a:xfrm>
            </p:grpSpPr>
            <p:grpSp>
              <p:nvGrpSpPr>
                <p:cNvPr id="8256" name="Group 156"/>
                <p:cNvGrpSpPr>
                  <a:grpSpLocks/>
                </p:cNvGrpSpPr>
                <p:nvPr/>
              </p:nvGrpSpPr>
              <p:grpSpPr bwMode="auto">
                <a:xfrm>
                  <a:off x="891" y="1106"/>
                  <a:ext cx="248" cy="288"/>
                  <a:chOff x="891" y="1106"/>
                  <a:chExt cx="248" cy="288"/>
                </a:xfrm>
              </p:grpSpPr>
              <p:sp>
                <p:nvSpPr>
                  <p:cNvPr id="8258" name="Oval 157"/>
                  <p:cNvSpPr>
                    <a:spLocks noChangeArrowheads="1"/>
                  </p:cNvSpPr>
                  <p:nvPr/>
                </p:nvSpPr>
                <p:spPr bwMode="auto">
                  <a:xfrm>
                    <a:off x="902" y="1161"/>
                    <a:ext cx="184" cy="184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Calibri" pitchFamily="34" charset="0"/>
                    </a:endParaRPr>
                  </a:p>
                </p:txBody>
              </p:sp>
              <p:sp>
                <p:nvSpPr>
                  <p:cNvPr id="8259" name="Text Box 1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91" y="1106"/>
                    <a:ext cx="248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sz="2400" b="1">
                        <a:latin typeface="Arial Rounded MT Bold" pitchFamily="34" charset="0"/>
                      </a:rPr>
                      <a:t>•</a:t>
                    </a:r>
                    <a:r>
                      <a:rPr lang="en-US" altLang="en-US" sz="2400" b="1">
                        <a:solidFill>
                          <a:srgbClr val="FF3300"/>
                        </a:solidFill>
                        <a:latin typeface="Arial Rounded MT Bold" pitchFamily="34" charset="0"/>
                      </a:rPr>
                      <a:t> </a:t>
                    </a:r>
                  </a:p>
                </p:txBody>
              </p:sp>
            </p:grpSp>
            <p:sp>
              <p:nvSpPr>
                <p:cNvPr id="8257" name="Text Box 159"/>
                <p:cNvSpPr txBox="1">
                  <a:spLocks noChangeArrowheads="1"/>
                </p:cNvSpPr>
                <p:nvPr/>
              </p:nvSpPr>
              <p:spPr bwMode="auto">
                <a:xfrm>
                  <a:off x="984" y="951"/>
                  <a:ext cx="29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>
                      <a:latin typeface="Arial Rounded MT Bold" pitchFamily="34" charset="0"/>
                    </a:rPr>
                    <a:t>F</a:t>
                  </a:r>
                  <a:endParaRPr lang="en-US" altLang="en-US" sz="2400" b="1">
                    <a:solidFill>
                      <a:srgbClr val="FF3300"/>
                    </a:solidFill>
                    <a:latin typeface="Arial Rounded MT Bold" pitchFamily="34" charset="0"/>
                  </a:endParaRPr>
                </a:p>
              </p:txBody>
            </p:sp>
          </p:grpSp>
        </p:grpSp>
      </p:grpSp>
      <p:sp>
        <p:nvSpPr>
          <p:cNvPr id="8201" name="Rectangle 161"/>
          <p:cNvSpPr>
            <a:spLocks noChangeArrowheads="1"/>
          </p:cNvSpPr>
          <p:nvPr/>
        </p:nvSpPr>
        <p:spPr bwMode="auto">
          <a:xfrm>
            <a:off x="609600" y="0"/>
            <a:ext cx="8153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4400">
                <a:solidFill>
                  <a:schemeClr val="tx2"/>
                </a:solidFill>
                <a:latin typeface="Calibri" pitchFamily="34" charset="0"/>
              </a:rPr>
              <a:t>Torque on Current Loop in B field</a:t>
            </a:r>
          </a:p>
        </p:txBody>
      </p:sp>
      <p:grpSp>
        <p:nvGrpSpPr>
          <p:cNvPr id="8202" name="Group 190"/>
          <p:cNvGrpSpPr>
            <a:grpSpLocks/>
          </p:cNvGrpSpPr>
          <p:nvPr/>
        </p:nvGrpSpPr>
        <p:grpSpPr bwMode="auto">
          <a:xfrm>
            <a:off x="5257800" y="1676400"/>
            <a:ext cx="3390900" cy="1460500"/>
            <a:chOff x="3312" y="1056"/>
            <a:chExt cx="2136" cy="920"/>
          </a:xfrm>
        </p:grpSpPr>
        <p:grpSp>
          <p:nvGrpSpPr>
            <p:cNvPr id="8203" name="Group 185"/>
            <p:cNvGrpSpPr>
              <a:grpSpLocks/>
            </p:cNvGrpSpPr>
            <p:nvPr/>
          </p:nvGrpSpPr>
          <p:grpSpPr bwMode="auto">
            <a:xfrm>
              <a:off x="3312" y="1056"/>
              <a:ext cx="2136" cy="920"/>
              <a:chOff x="3408" y="768"/>
              <a:chExt cx="2136" cy="920"/>
            </a:xfrm>
          </p:grpSpPr>
          <p:grpSp>
            <p:nvGrpSpPr>
              <p:cNvPr id="8208" name="Group 49"/>
              <p:cNvGrpSpPr>
                <a:grpSpLocks/>
              </p:cNvGrpSpPr>
              <p:nvPr/>
            </p:nvGrpSpPr>
            <p:grpSpPr bwMode="auto">
              <a:xfrm>
                <a:off x="3408" y="768"/>
                <a:ext cx="2136" cy="920"/>
                <a:chOff x="3016" y="2848"/>
                <a:chExt cx="2136" cy="920"/>
              </a:xfrm>
            </p:grpSpPr>
            <p:grpSp>
              <p:nvGrpSpPr>
                <p:cNvPr id="8210" name="Group 50"/>
                <p:cNvGrpSpPr>
                  <a:grpSpLocks/>
                </p:cNvGrpSpPr>
                <p:nvPr/>
              </p:nvGrpSpPr>
              <p:grpSpPr bwMode="auto">
                <a:xfrm>
                  <a:off x="3016" y="2848"/>
                  <a:ext cx="2088" cy="920"/>
                  <a:chOff x="2184" y="2560"/>
                  <a:chExt cx="2088" cy="920"/>
                </a:xfrm>
              </p:grpSpPr>
              <p:sp>
                <p:nvSpPr>
                  <p:cNvPr id="8217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2432" y="3104"/>
                    <a:ext cx="1384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18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2592" y="2976"/>
                    <a:ext cx="1384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19" name="Line 5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08" y="2984"/>
                    <a:ext cx="152" cy="12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20" name="Line 5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448" y="2968"/>
                    <a:ext cx="152" cy="12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21" name="Text Box 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80" y="3040"/>
                    <a:ext cx="288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b="1">
                        <a:latin typeface="Arial Rounded MT Bold" pitchFamily="34" charset="0"/>
                      </a:rPr>
                      <a:t>A</a:t>
                    </a:r>
                    <a:endParaRPr lang="en-US" altLang="en-US" sz="2400" b="1">
                      <a:solidFill>
                        <a:srgbClr val="FF3300"/>
                      </a:solidFill>
                      <a:latin typeface="Arial Rounded MT Bold" pitchFamily="34" charset="0"/>
                    </a:endParaRPr>
                  </a:p>
                </p:txBody>
              </p:sp>
              <p:sp>
                <p:nvSpPr>
                  <p:cNvPr id="8222" name="Text Box 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92" y="3120"/>
                    <a:ext cx="288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b="1">
                        <a:latin typeface="Arial Rounded MT Bold" pitchFamily="34" charset="0"/>
                      </a:rPr>
                      <a:t>B</a:t>
                    </a:r>
                    <a:endParaRPr lang="en-US" altLang="en-US" sz="2400" b="1">
                      <a:solidFill>
                        <a:srgbClr val="FF3300"/>
                      </a:solidFill>
                      <a:latin typeface="Arial Rounded MT Bold" pitchFamily="34" charset="0"/>
                    </a:endParaRPr>
                  </a:p>
                </p:txBody>
              </p:sp>
              <p:sp>
                <p:nvSpPr>
                  <p:cNvPr id="8223" name="Text Box 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68" y="2744"/>
                    <a:ext cx="288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b="1">
                        <a:latin typeface="Arial Rounded MT Bold" pitchFamily="34" charset="0"/>
                      </a:rPr>
                      <a:t>C</a:t>
                    </a:r>
                    <a:endParaRPr lang="en-US" altLang="en-US" sz="2400" b="1">
                      <a:solidFill>
                        <a:srgbClr val="FF3300"/>
                      </a:solidFill>
                      <a:latin typeface="Arial Rounded MT Bold" pitchFamily="34" charset="0"/>
                    </a:endParaRPr>
                  </a:p>
                </p:txBody>
              </p:sp>
              <p:sp>
                <p:nvSpPr>
                  <p:cNvPr id="8224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28" y="2752"/>
                    <a:ext cx="288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b="1">
                        <a:latin typeface="Arial Rounded MT Bold" pitchFamily="34" charset="0"/>
                      </a:rPr>
                      <a:t>D</a:t>
                    </a:r>
                    <a:endParaRPr lang="en-US" altLang="en-US" sz="2400" b="1">
                      <a:solidFill>
                        <a:srgbClr val="FF3300"/>
                      </a:solidFill>
                      <a:latin typeface="Arial Rounded MT Bold" pitchFamily="34" charset="0"/>
                    </a:endParaRPr>
                  </a:p>
                </p:txBody>
              </p:sp>
              <p:sp>
                <p:nvSpPr>
                  <p:cNvPr id="8225" name="Line 59"/>
                  <p:cNvSpPr>
                    <a:spLocks noChangeShapeType="1"/>
                  </p:cNvSpPr>
                  <p:nvPr/>
                </p:nvSpPr>
                <p:spPr bwMode="auto">
                  <a:xfrm>
                    <a:off x="3896" y="3040"/>
                    <a:ext cx="0" cy="44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26" name="Line 6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496" y="2608"/>
                    <a:ext cx="0" cy="44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27" name="Text Box 6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04" y="3112"/>
                    <a:ext cx="368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sz="2400" b="1">
                        <a:latin typeface="Arial Rounded MT Bold" pitchFamily="34" charset="0"/>
                      </a:rPr>
                      <a:t>F</a:t>
                    </a:r>
                    <a:endParaRPr lang="en-US" altLang="en-US" sz="2400" b="1">
                      <a:solidFill>
                        <a:srgbClr val="FF3300"/>
                      </a:solidFill>
                      <a:latin typeface="Arial Rounded MT Bold" pitchFamily="34" charset="0"/>
                    </a:endParaRPr>
                  </a:p>
                </p:txBody>
              </p:sp>
              <p:sp>
                <p:nvSpPr>
                  <p:cNvPr id="8228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84" y="2560"/>
                    <a:ext cx="368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sz="2400" b="1">
                        <a:latin typeface="Arial Rounded MT Bold" pitchFamily="34" charset="0"/>
                      </a:rPr>
                      <a:t>F</a:t>
                    </a:r>
                    <a:endParaRPr lang="en-US" altLang="en-US" sz="2400" b="1">
                      <a:solidFill>
                        <a:srgbClr val="FF3300"/>
                      </a:solidFill>
                      <a:latin typeface="Arial Rounded MT Bold" pitchFamily="34" charset="0"/>
                    </a:endParaRPr>
                  </a:p>
                </p:txBody>
              </p:sp>
            </p:grpSp>
            <p:grpSp>
              <p:nvGrpSpPr>
                <p:cNvPr id="8211" name="Group 63"/>
                <p:cNvGrpSpPr>
                  <a:grpSpLocks/>
                </p:cNvGrpSpPr>
                <p:nvPr/>
              </p:nvGrpSpPr>
              <p:grpSpPr bwMode="auto">
                <a:xfrm flipV="1">
                  <a:off x="3280" y="3128"/>
                  <a:ext cx="1872" cy="384"/>
                  <a:chOff x="3584" y="3008"/>
                  <a:chExt cx="1872" cy="384"/>
                </a:xfrm>
              </p:grpSpPr>
              <p:sp>
                <p:nvSpPr>
                  <p:cNvPr id="8212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3584" y="3008"/>
                    <a:ext cx="1488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33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13" name="Line 65"/>
                  <p:cNvSpPr>
                    <a:spLocks noChangeShapeType="1"/>
                  </p:cNvSpPr>
                  <p:nvPr/>
                </p:nvSpPr>
                <p:spPr bwMode="auto">
                  <a:xfrm>
                    <a:off x="3680" y="3104"/>
                    <a:ext cx="1488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33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14" name="Line 66"/>
                  <p:cNvSpPr>
                    <a:spLocks noChangeShapeType="1"/>
                  </p:cNvSpPr>
                  <p:nvPr/>
                </p:nvSpPr>
                <p:spPr bwMode="auto">
                  <a:xfrm>
                    <a:off x="3776" y="3200"/>
                    <a:ext cx="1488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33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15" name="Line 67"/>
                  <p:cNvSpPr>
                    <a:spLocks noChangeShapeType="1"/>
                  </p:cNvSpPr>
                  <p:nvPr/>
                </p:nvSpPr>
                <p:spPr bwMode="auto">
                  <a:xfrm>
                    <a:off x="3872" y="3296"/>
                    <a:ext cx="1488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33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16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3968" y="3392"/>
                    <a:ext cx="1488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33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209" name="Line 72"/>
              <p:cNvSpPr>
                <a:spLocks noChangeShapeType="1"/>
              </p:cNvSpPr>
              <p:nvPr/>
            </p:nvSpPr>
            <p:spPr bwMode="auto">
              <a:xfrm>
                <a:off x="3720" y="1256"/>
                <a:ext cx="0" cy="39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04" name="Group 87"/>
            <p:cNvGrpSpPr>
              <a:grpSpLocks/>
            </p:cNvGrpSpPr>
            <p:nvPr/>
          </p:nvGrpSpPr>
          <p:grpSpPr bwMode="auto">
            <a:xfrm>
              <a:off x="3600" y="1440"/>
              <a:ext cx="240" cy="173"/>
              <a:chOff x="3732" y="664"/>
              <a:chExt cx="240" cy="173"/>
            </a:xfrm>
          </p:grpSpPr>
          <p:sp>
            <p:nvSpPr>
              <p:cNvPr id="8206" name="Arc 88"/>
              <p:cNvSpPr>
                <a:spLocks/>
              </p:cNvSpPr>
              <p:nvPr/>
            </p:nvSpPr>
            <p:spPr bwMode="auto">
              <a:xfrm>
                <a:off x="3744" y="672"/>
                <a:ext cx="144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7" name="Text Box 89"/>
              <p:cNvSpPr txBox="1">
                <a:spLocks noChangeArrowheads="1"/>
              </p:cNvSpPr>
              <p:nvPr/>
            </p:nvSpPr>
            <p:spPr bwMode="auto">
              <a:xfrm>
                <a:off x="3732" y="664"/>
                <a:ext cx="24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>
                    <a:solidFill>
                      <a:schemeClr val="tx2"/>
                    </a:solidFill>
                    <a:latin typeface="Symbol" pitchFamily="18" charset="2"/>
                  </a:rPr>
                  <a:t>f</a:t>
                </a:r>
              </a:p>
            </p:txBody>
          </p:sp>
        </p:grpSp>
        <p:sp>
          <p:nvSpPr>
            <p:cNvPr id="8205" name="Line 184"/>
            <p:cNvSpPr>
              <a:spLocks noChangeShapeType="1"/>
            </p:cNvSpPr>
            <p:nvPr/>
          </p:nvSpPr>
          <p:spPr bwMode="auto">
            <a:xfrm flipH="1">
              <a:off x="4224" y="1584"/>
              <a:ext cx="8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0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0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0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0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0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0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2" grpId="0" autoUpdateAnimBg="0"/>
      <p:bldP spid="150611" grpId="0" autoUpdateAnimBg="0"/>
      <p:bldP spid="150613" grpId="0" autoUpdateAnimBg="0"/>
      <p:bldP spid="150614" grpId="0" autoUpdateAnimBg="0"/>
      <p:bldP spid="1506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7" name="Text Box 3"/>
          <p:cNvSpPr txBox="1">
            <a:spLocks noChangeArrowheads="1"/>
          </p:cNvSpPr>
          <p:nvPr/>
        </p:nvSpPr>
        <p:spPr bwMode="auto">
          <a:xfrm>
            <a:off x="228600" y="4648200"/>
            <a:ext cx="784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accent2"/>
                </a:solidFill>
                <a:latin typeface="Arial Rounded MT Bold" pitchFamily="34" charset="0"/>
              </a:rPr>
              <a:t>Torque</a:t>
            </a:r>
            <a:r>
              <a:rPr lang="en-US" altLang="en-US" sz="2400" b="1">
                <a:solidFill>
                  <a:srgbClr val="FF3300"/>
                </a:solidFill>
                <a:latin typeface="Arial Rounded MT Bold" pitchFamily="34" charset="0"/>
              </a:rPr>
              <a:t> </a:t>
            </a:r>
            <a:r>
              <a:rPr lang="en-US" altLang="en-US" sz="2400" b="1">
                <a:latin typeface="Arial Rounded MT Bold" pitchFamily="34" charset="0"/>
              </a:rPr>
              <a:t>on loop is  </a:t>
            </a:r>
            <a:r>
              <a:rPr lang="en-US" altLang="en-US" sz="2400" b="1">
                <a:solidFill>
                  <a:schemeClr val="accent2"/>
                </a:solidFill>
                <a:latin typeface="Symbol" pitchFamily="18" charset="2"/>
              </a:rPr>
              <a:t>t</a:t>
            </a:r>
            <a:r>
              <a:rPr lang="en-US" altLang="en-US" sz="2400" b="1">
                <a:solidFill>
                  <a:schemeClr val="accent2"/>
                </a:solidFill>
                <a:latin typeface="Arial Rounded MT Bold" pitchFamily="34" charset="0"/>
              </a:rPr>
              <a:t> </a:t>
            </a:r>
            <a:r>
              <a:rPr lang="en-US" altLang="en-US" sz="2400" b="1">
                <a:latin typeface="Arial Rounded MT Bold" pitchFamily="34" charset="0"/>
              </a:rPr>
              <a:t>= 2 x (L/2) F sin(</a:t>
            </a:r>
            <a:r>
              <a:rPr lang="en-US" altLang="en-US" sz="2400" b="1">
                <a:solidFill>
                  <a:schemeClr val="tx2"/>
                </a:solidFill>
                <a:latin typeface="Symbol" pitchFamily="18" charset="2"/>
              </a:rPr>
              <a:t>f</a:t>
            </a:r>
            <a:r>
              <a:rPr lang="en-US" altLang="en-US" sz="2400" b="1">
                <a:latin typeface="Arial Rounded MT Bold" pitchFamily="34" charset="0"/>
              </a:rPr>
              <a:t>) = </a:t>
            </a:r>
            <a:r>
              <a:rPr lang="en-US" altLang="en-US" sz="2400" b="1">
                <a:solidFill>
                  <a:schemeClr val="accent1"/>
                </a:solidFill>
                <a:latin typeface="Arial Rounded MT Bold" pitchFamily="34" charset="0"/>
              </a:rPr>
              <a:t>I</a:t>
            </a:r>
            <a:r>
              <a:rPr lang="en-US" altLang="en-US" sz="2400" b="1">
                <a:latin typeface="Arial Rounded MT Bold" pitchFamily="34" charset="0"/>
              </a:rPr>
              <a:t>LW</a:t>
            </a:r>
            <a:r>
              <a:rPr lang="en-US" altLang="en-US" sz="2400" b="1">
                <a:solidFill>
                  <a:srgbClr val="FF3300"/>
                </a:solidFill>
                <a:latin typeface="Arial Rounded MT Bold" pitchFamily="34" charset="0"/>
              </a:rPr>
              <a:t>B </a:t>
            </a:r>
            <a:r>
              <a:rPr lang="en-US" altLang="en-US" sz="2400" b="1">
                <a:latin typeface="Arial Rounded MT Bold" pitchFamily="34" charset="0"/>
              </a:rPr>
              <a:t>sin(</a:t>
            </a:r>
            <a:r>
              <a:rPr lang="en-US" altLang="en-US" sz="2400" b="1">
                <a:solidFill>
                  <a:schemeClr val="tx2"/>
                </a:solidFill>
                <a:latin typeface="Symbol" pitchFamily="18" charset="2"/>
              </a:rPr>
              <a:t>f</a:t>
            </a:r>
            <a:r>
              <a:rPr lang="en-US" altLang="en-US" sz="2400" b="1">
                <a:latin typeface="Arial Rounded MT Bold" pitchFamily="34" charset="0"/>
              </a:rPr>
              <a:t>) </a:t>
            </a:r>
          </a:p>
        </p:txBody>
      </p:sp>
      <p:sp>
        <p:nvSpPr>
          <p:cNvPr id="169988" name="Rectangle 4"/>
          <p:cNvSpPr>
            <a:spLocks noChangeArrowheads="1"/>
          </p:cNvSpPr>
          <p:nvPr/>
        </p:nvSpPr>
        <p:spPr bwMode="auto">
          <a:xfrm>
            <a:off x="304800" y="4114800"/>
            <a:ext cx="6057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latin typeface="Arial Rounded MT Bold" pitchFamily="34" charset="0"/>
              </a:rPr>
              <a:t>Force on sections B-C and A-D:  F = </a:t>
            </a:r>
            <a:r>
              <a:rPr lang="en-US" altLang="en-US" sz="2400" b="1">
                <a:solidFill>
                  <a:schemeClr val="accent1"/>
                </a:solidFill>
                <a:latin typeface="Arial Rounded MT Bold" pitchFamily="34" charset="0"/>
              </a:rPr>
              <a:t>I</a:t>
            </a:r>
            <a:r>
              <a:rPr lang="en-US" altLang="en-US" sz="2400" b="1">
                <a:solidFill>
                  <a:srgbClr val="FF3300"/>
                </a:solidFill>
                <a:latin typeface="Arial Rounded MT Bold" pitchFamily="34" charset="0"/>
              </a:rPr>
              <a:t>B</a:t>
            </a:r>
            <a:r>
              <a:rPr lang="en-US" altLang="en-US" sz="2400" b="1">
                <a:latin typeface="Arial Rounded MT Bold" pitchFamily="34" charset="0"/>
              </a:rPr>
              <a:t>W</a:t>
            </a:r>
            <a:endParaRPr lang="en-US" altLang="en-US" sz="2400" b="1" baseline="-25000">
              <a:latin typeface="Arial Rounded MT Bold" pitchFamily="34" charset="0"/>
            </a:endParaRPr>
          </a:p>
        </p:txBody>
      </p:sp>
      <p:sp>
        <p:nvSpPr>
          <p:cNvPr id="169990" name="Text Box 6"/>
          <p:cNvSpPr txBox="1">
            <a:spLocks noChangeArrowheads="1"/>
          </p:cNvSpPr>
          <p:nvPr/>
        </p:nvSpPr>
        <p:spPr bwMode="auto">
          <a:xfrm>
            <a:off x="2057400" y="5257800"/>
            <a:ext cx="464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Arial Rounded MT Bold" pitchFamily="34" charset="0"/>
              </a:rPr>
              <a:t> (length x width = area)         LW = A !</a:t>
            </a:r>
          </a:p>
        </p:txBody>
      </p:sp>
      <p:sp>
        <p:nvSpPr>
          <p:cNvPr id="169991" name="Text Box 7"/>
          <p:cNvSpPr txBox="1">
            <a:spLocks noChangeArrowheads="1"/>
          </p:cNvSpPr>
          <p:nvPr/>
        </p:nvSpPr>
        <p:spPr bwMode="auto">
          <a:xfrm>
            <a:off x="0" y="5867400"/>
            <a:ext cx="675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 Rounded MT Bold" pitchFamily="34" charset="0"/>
              </a:rPr>
              <a:t>       </a:t>
            </a:r>
            <a:r>
              <a:rPr lang="en-US" altLang="en-US" sz="2400">
                <a:latin typeface="Arial Rounded MT Bold" pitchFamily="34" charset="0"/>
                <a:sym typeface="Symbol" pitchFamily="18" charset="2"/>
              </a:rPr>
              <a:t></a:t>
            </a:r>
            <a:r>
              <a:rPr lang="en-US" altLang="en-US" sz="2400">
                <a:latin typeface="Arial Rounded MT Bold" pitchFamily="34" charset="0"/>
              </a:rPr>
              <a:t>   Torque is       </a:t>
            </a:r>
            <a:r>
              <a:rPr lang="en-US" altLang="en-US" sz="2400" b="1">
                <a:solidFill>
                  <a:schemeClr val="accent2"/>
                </a:solidFill>
                <a:latin typeface="Symbol" pitchFamily="18" charset="2"/>
              </a:rPr>
              <a:t>t</a:t>
            </a:r>
            <a:r>
              <a:rPr lang="en-US" altLang="en-US" sz="2400">
                <a:latin typeface="Arial Rounded MT Bold" pitchFamily="34" charset="0"/>
              </a:rPr>
              <a:t> = </a:t>
            </a:r>
            <a:r>
              <a:rPr lang="en-US" altLang="en-US" sz="2400">
                <a:solidFill>
                  <a:schemeClr val="accent1"/>
                </a:solidFill>
                <a:latin typeface="Arial Rounded MT Bold" pitchFamily="34" charset="0"/>
              </a:rPr>
              <a:t>I</a:t>
            </a:r>
            <a:r>
              <a:rPr lang="en-US" altLang="en-US" sz="2400">
                <a:latin typeface="Arial Rounded MT Bold" pitchFamily="34" charset="0"/>
              </a:rPr>
              <a:t> A </a:t>
            </a:r>
            <a:r>
              <a:rPr lang="en-US" altLang="en-US" sz="2400">
                <a:solidFill>
                  <a:srgbClr val="FF3300"/>
                </a:solidFill>
                <a:latin typeface="Arial Rounded MT Bold" pitchFamily="34" charset="0"/>
              </a:rPr>
              <a:t>B </a:t>
            </a:r>
            <a:r>
              <a:rPr lang="en-US" altLang="en-US" sz="2400" b="1">
                <a:latin typeface="Arial Rounded MT Bold" pitchFamily="34" charset="0"/>
              </a:rPr>
              <a:t>sin(</a:t>
            </a:r>
            <a:r>
              <a:rPr lang="en-US" altLang="en-US" sz="2400" b="1">
                <a:solidFill>
                  <a:schemeClr val="tx2"/>
                </a:solidFill>
                <a:latin typeface="Symbol" pitchFamily="18" charset="2"/>
              </a:rPr>
              <a:t>f</a:t>
            </a:r>
            <a:r>
              <a:rPr lang="en-US" altLang="en-US" sz="2400" b="1">
                <a:latin typeface="Arial Rounded MT Bold" pitchFamily="34" charset="0"/>
              </a:rPr>
              <a:t>) </a:t>
            </a:r>
          </a:p>
        </p:txBody>
      </p:sp>
      <p:sp>
        <p:nvSpPr>
          <p:cNvPr id="169992" name="Rectangle 8"/>
          <p:cNvSpPr>
            <a:spLocks noChangeArrowheads="1"/>
          </p:cNvSpPr>
          <p:nvPr/>
        </p:nvSpPr>
        <p:spPr bwMode="auto">
          <a:xfrm>
            <a:off x="2895600" y="5867400"/>
            <a:ext cx="2438400" cy="5334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9224" name="Group 9"/>
          <p:cNvGrpSpPr>
            <a:grpSpLocks/>
          </p:cNvGrpSpPr>
          <p:nvPr/>
        </p:nvGrpSpPr>
        <p:grpSpPr bwMode="auto">
          <a:xfrm>
            <a:off x="304800" y="990600"/>
            <a:ext cx="4211638" cy="2759075"/>
            <a:chOff x="192" y="672"/>
            <a:chExt cx="2653" cy="1738"/>
          </a:xfrm>
        </p:grpSpPr>
        <p:grpSp>
          <p:nvGrpSpPr>
            <p:cNvPr id="9258" name="Group 10"/>
            <p:cNvGrpSpPr>
              <a:grpSpLocks/>
            </p:cNvGrpSpPr>
            <p:nvPr/>
          </p:nvGrpSpPr>
          <p:grpSpPr bwMode="auto">
            <a:xfrm>
              <a:off x="192" y="816"/>
              <a:ext cx="316" cy="1192"/>
              <a:chOff x="192" y="816"/>
              <a:chExt cx="316" cy="1192"/>
            </a:xfrm>
          </p:grpSpPr>
          <p:sp>
            <p:nvSpPr>
              <p:cNvPr id="9295" name="Line 11"/>
              <p:cNvSpPr>
                <a:spLocks noChangeShapeType="1"/>
              </p:cNvSpPr>
              <p:nvPr/>
            </p:nvSpPr>
            <p:spPr bwMode="auto">
              <a:xfrm>
                <a:off x="336" y="816"/>
                <a:ext cx="0" cy="1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96" name="Text Box 12"/>
              <p:cNvSpPr txBox="1">
                <a:spLocks noChangeArrowheads="1"/>
              </p:cNvSpPr>
              <p:nvPr/>
            </p:nvSpPr>
            <p:spPr bwMode="auto">
              <a:xfrm>
                <a:off x="192" y="1296"/>
                <a:ext cx="316" cy="25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dirty="0">
                    <a:latin typeface="Arial Rounded MT Bold" pitchFamily="34" charset="0"/>
                  </a:rPr>
                  <a:t>W</a:t>
                </a:r>
                <a:endParaRPr lang="en-US" altLang="en-US" sz="2400" dirty="0">
                  <a:latin typeface="Arial Rounded MT Bold" pitchFamily="34" charset="0"/>
                </a:endParaRPr>
              </a:p>
            </p:txBody>
          </p:sp>
        </p:grpSp>
        <p:grpSp>
          <p:nvGrpSpPr>
            <p:cNvPr id="9259" name="Group 13"/>
            <p:cNvGrpSpPr>
              <a:grpSpLocks/>
            </p:cNvGrpSpPr>
            <p:nvPr/>
          </p:nvGrpSpPr>
          <p:grpSpPr bwMode="auto">
            <a:xfrm>
              <a:off x="720" y="2160"/>
              <a:ext cx="1456" cy="250"/>
              <a:chOff x="720" y="2160"/>
              <a:chExt cx="1456" cy="250"/>
            </a:xfrm>
          </p:grpSpPr>
          <p:sp>
            <p:nvSpPr>
              <p:cNvPr id="9293" name="Line 14"/>
              <p:cNvSpPr>
                <a:spLocks noChangeShapeType="1"/>
              </p:cNvSpPr>
              <p:nvPr/>
            </p:nvSpPr>
            <p:spPr bwMode="auto">
              <a:xfrm>
                <a:off x="720" y="2304"/>
                <a:ext cx="145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94" name="Text Box 15"/>
              <p:cNvSpPr txBox="1">
                <a:spLocks noChangeArrowheads="1"/>
              </p:cNvSpPr>
              <p:nvPr/>
            </p:nvSpPr>
            <p:spPr bwMode="auto">
              <a:xfrm>
                <a:off x="1392" y="2160"/>
                <a:ext cx="240" cy="25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dirty="0">
                    <a:latin typeface="Arial Rounded MT Bold" pitchFamily="34" charset="0"/>
                  </a:rPr>
                  <a:t>L</a:t>
                </a:r>
                <a:endParaRPr lang="en-US" altLang="en-US" sz="2400" dirty="0">
                  <a:latin typeface="Arial Rounded MT Bold" pitchFamily="34" charset="0"/>
                </a:endParaRPr>
              </a:p>
            </p:txBody>
          </p:sp>
        </p:grpSp>
        <p:grpSp>
          <p:nvGrpSpPr>
            <p:cNvPr id="9260" name="Group 16"/>
            <p:cNvGrpSpPr>
              <a:grpSpLocks/>
            </p:cNvGrpSpPr>
            <p:nvPr/>
          </p:nvGrpSpPr>
          <p:grpSpPr bwMode="auto">
            <a:xfrm>
              <a:off x="432" y="672"/>
              <a:ext cx="2413" cy="1518"/>
              <a:chOff x="432" y="672"/>
              <a:chExt cx="2413" cy="1518"/>
            </a:xfrm>
          </p:grpSpPr>
          <p:sp>
            <p:nvSpPr>
              <p:cNvPr id="9261" name="Text Box 17"/>
              <p:cNvSpPr txBox="1">
                <a:spLocks noChangeArrowheads="1"/>
              </p:cNvSpPr>
              <p:nvPr/>
            </p:nvSpPr>
            <p:spPr bwMode="auto">
              <a:xfrm>
                <a:off x="552" y="1902"/>
                <a:ext cx="324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600">
                    <a:latin typeface="Arial Rounded MT Bold" pitchFamily="34" charset="0"/>
                  </a:rPr>
                  <a:t>A</a:t>
                </a:r>
              </a:p>
            </p:txBody>
          </p:sp>
          <p:sp>
            <p:nvSpPr>
              <p:cNvPr id="9262" name="Text Box 18"/>
              <p:cNvSpPr txBox="1">
                <a:spLocks noChangeArrowheads="1"/>
              </p:cNvSpPr>
              <p:nvPr/>
            </p:nvSpPr>
            <p:spPr bwMode="auto">
              <a:xfrm>
                <a:off x="2220" y="1872"/>
                <a:ext cx="28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600">
                    <a:latin typeface="Arial Rounded MT Bold" pitchFamily="34" charset="0"/>
                  </a:rPr>
                  <a:t>B</a:t>
                </a:r>
              </a:p>
            </p:txBody>
          </p:sp>
          <p:sp>
            <p:nvSpPr>
              <p:cNvPr id="9263" name="Text Box 19"/>
              <p:cNvSpPr txBox="1">
                <a:spLocks noChangeArrowheads="1"/>
              </p:cNvSpPr>
              <p:nvPr/>
            </p:nvSpPr>
            <p:spPr bwMode="auto">
              <a:xfrm>
                <a:off x="2220" y="672"/>
                <a:ext cx="234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600">
                    <a:latin typeface="Arial Rounded MT Bold" pitchFamily="34" charset="0"/>
                  </a:rPr>
                  <a:t>C</a:t>
                </a:r>
              </a:p>
            </p:txBody>
          </p:sp>
          <p:sp>
            <p:nvSpPr>
              <p:cNvPr id="9264" name="Text Box 20"/>
              <p:cNvSpPr txBox="1">
                <a:spLocks noChangeArrowheads="1"/>
              </p:cNvSpPr>
              <p:nvPr/>
            </p:nvSpPr>
            <p:spPr bwMode="auto">
              <a:xfrm>
                <a:off x="534" y="678"/>
                <a:ext cx="25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600">
                    <a:latin typeface="Arial Rounded MT Bold" pitchFamily="34" charset="0"/>
                  </a:rPr>
                  <a:t>D</a:t>
                </a:r>
              </a:p>
            </p:txBody>
          </p:sp>
          <p:sp>
            <p:nvSpPr>
              <p:cNvPr id="9265" name="Line 21"/>
              <p:cNvSpPr>
                <a:spLocks noChangeShapeType="1"/>
              </p:cNvSpPr>
              <p:nvPr/>
            </p:nvSpPr>
            <p:spPr bwMode="auto">
              <a:xfrm>
                <a:off x="432" y="735"/>
                <a:ext cx="236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6" name="Line 22"/>
              <p:cNvSpPr>
                <a:spLocks noChangeShapeType="1"/>
              </p:cNvSpPr>
              <p:nvPr/>
            </p:nvSpPr>
            <p:spPr bwMode="auto">
              <a:xfrm>
                <a:off x="432" y="881"/>
                <a:ext cx="236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7" name="Line 23"/>
              <p:cNvSpPr>
                <a:spLocks noChangeShapeType="1"/>
              </p:cNvSpPr>
              <p:nvPr/>
            </p:nvSpPr>
            <p:spPr bwMode="auto">
              <a:xfrm>
                <a:off x="432" y="1026"/>
                <a:ext cx="236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8" name="Line 24"/>
              <p:cNvSpPr>
                <a:spLocks noChangeShapeType="1"/>
              </p:cNvSpPr>
              <p:nvPr/>
            </p:nvSpPr>
            <p:spPr bwMode="auto">
              <a:xfrm>
                <a:off x="436" y="1173"/>
                <a:ext cx="236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9" name="Line 25"/>
              <p:cNvSpPr>
                <a:spLocks noChangeShapeType="1"/>
              </p:cNvSpPr>
              <p:nvPr/>
            </p:nvSpPr>
            <p:spPr bwMode="auto">
              <a:xfrm>
                <a:off x="432" y="1317"/>
                <a:ext cx="236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0" name="Line 26"/>
              <p:cNvSpPr>
                <a:spLocks noChangeShapeType="1"/>
              </p:cNvSpPr>
              <p:nvPr/>
            </p:nvSpPr>
            <p:spPr bwMode="auto">
              <a:xfrm>
                <a:off x="432" y="1463"/>
                <a:ext cx="236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1" name="Line 27"/>
              <p:cNvSpPr>
                <a:spLocks noChangeShapeType="1"/>
              </p:cNvSpPr>
              <p:nvPr/>
            </p:nvSpPr>
            <p:spPr bwMode="auto">
              <a:xfrm>
                <a:off x="432" y="1608"/>
                <a:ext cx="236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2" name="Line 28"/>
              <p:cNvSpPr>
                <a:spLocks noChangeShapeType="1"/>
              </p:cNvSpPr>
              <p:nvPr/>
            </p:nvSpPr>
            <p:spPr bwMode="auto">
              <a:xfrm>
                <a:off x="432" y="1754"/>
                <a:ext cx="236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3" name="Line 29"/>
              <p:cNvSpPr>
                <a:spLocks noChangeShapeType="1"/>
              </p:cNvSpPr>
              <p:nvPr/>
            </p:nvSpPr>
            <p:spPr bwMode="auto">
              <a:xfrm>
                <a:off x="432" y="1899"/>
                <a:ext cx="236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4" name="Line 30"/>
              <p:cNvSpPr>
                <a:spLocks noChangeShapeType="1"/>
              </p:cNvSpPr>
              <p:nvPr/>
            </p:nvSpPr>
            <p:spPr bwMode="auto">
              <a:xfrm>
                <a:off x="432" y="2045"/>
                <a:ext cx="236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5" name="Line 31"/>
              <p:cNvSpPr>
                <a:spLocks noChangeShapeType="1"/>
              </p:cNvSpPr>
              <p:nvPr/>
            </p:nvSpPr>
            <p:spPr bwMode="auto">
              <a:xfrm>
                <a:off x="432" y="2190"/>
                <a:ext cx="236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6" name="Text Box 32"/>
              <p:cNvSpPr txBox="1">
                <a:spLocks noChangeArrowheads="1"/>
              </p:cNvSpPr>
              <p:nvPr/>
            </p:nvSpPr>
            <p:spPr bwMode="auto">
              <a:xfrm>
                <a:off x="2452" y="1317"/>
                <a:ext cx="39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solidFill>
                      <a:srgbClr val="FF3300"/>
                    </a:solidFill>
                    <a:latin typeface="Arial Rounded MT Bold" pitchFamily="34" charset="0"/>
                  </a:rPr>
                  <a:t>B</a:t>
                </a:r>
              </a:p>
            </p:txBody>
          </p:sp>
          <p:sp>
            <p:nvSpPr>
              <p:cNvPr id="9277" name="Text Box 33"/>
              <p:cNvSpPr txBox="1">
                <a:spLocks noChangeArrowheads="1"/>
              </p:cNvSpPr>
              <p:nvPr/>
            </p:nvSpPr>
            <p:spPr bwMode="auto">
              <a:xfrm>
                <a:off x="1209" y="1717"/>
                <a:ext cx="1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solidFill>
                      <a:schemeClr val="accent1"/>
                    </a:solidFill>
                    <a:latin typeface="Calibri" pitchFamily="34" charset="0"/>
                  </a:rPr>
                  <a:t>I</a:t>
                </a:r>
                <a:endParaRPr lang="en-US" altLang="en-US" sz="2400" b="1">
                  <a:solidFill>
                    <a:srgbClr val="FF3300"/>
                  </a:solidFill>
                  <a:latin typeface="Calibri" pitchFamily="34" charset="0"/>
                </a:endParaRPr>
              </a:p>
            </p:txBody>
          </p:sp>
          <p:sp>
            <p:nvSpPr>
              <p:cNvPr id="9278" name="Rectangle 34"/>
              <p:cNvSpPr>
                <a:spLocks noChangeArrowheads="1"/>
              </p:cNvSpPr>
              <p:nvPr/>
            </p:nvSpPr>
            <p:spPr bwMode="auto">
              <a:xfrm>
                <a:off x="772" y="822"/>
                <a:ext cx="1448" cy="1167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9279" name="Line 35"/>
              <p:cNvSpPr>
                <a:spLocks noChangeShapeType="1"/>
              </p:cNvSpPr>
              <p:nvPr/>
            </p:nvSpPr>
            <p:spPr bwMode="auto">
              <a:xfrm flipH="1">
                <a:off x="1482" y="816"/>
                <a:ext cx="82" cy="0"/>
              </a:xfrm>
              <a:prstGeom prst="line">
                <a:avLst/>
              </a:prstGeom>
              <a:noFill/>
              <a:ln w="57150">
                <a:solidFill>
                  <a:schemeClr val="accent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80" name="Line 36"/>
              <p:cNvSpPr>
                <a:spLocks noChangeShapeType="1"/>
              </p:cNvSpPr>
              <p:nvPr/>
            </p:nvSpPr>
            <p:spPr bwMode="auto">
              <a:xfrm flipV="1">
                <a:off x="2212" y="1356"/>
                <a:ext cx="0" cy="108"/>
              </a:xfrm>
              <a:prstGeom prst="line">
                <a:avLst/>
              </a:prstGeom>
              <a:noFill/>
              <a:ln w="57150">
                <a:solidFill>
                  <a:schemeClr val="accent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81" name="Line 37"/>
              <p:cNvSpPr>
                <a:spLocks noChangeShapeType="1"/>
              </p:cNvSpPr>
              <p:nvPr/>
            </p:nvSpPr>
            <p:spPr bwMode="auto">
              <a:xfrm flipH="1">
                <a:off x="1492" y="1989"/>
                <a:ext cx="82" cy="0"/>
              </a:xfrm>
              <a:prstGeom prst="line">
                <a:avLst/>
              </a:prstGeom>
              <a:noFill/>
              <a:ln w="57150">
                <a:solidFill>
                  <a:schemeClr val="accent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82" name="Line 38"/>
              <p:cNvSpPr>
                <a:spLocks noChangeShapeType="1"/>
              </p:cNvSpPr>
              <p:nvPr/>
            </p:nvSpPr>
            <p:spPr bwMode="auto">
              <a:xfrm flipV="1">
                <a:off x="772" y="1365"/>
                <a:ext cx="0" cy="108"/>
              </a:xfrm>
              <a:prstGeom prst="line">
                <a:avLst/>
              </a:prstGeom>
              <a:noFill/>
              <a:ln w="57150">
                <a:solidFill>
                  <a:schemeClr val="accent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283" name="Group 39"/>
              <p:cNvGrpSpPr>
                <a:grpSpLocks/>
              </p:cNvGrpSpPr>
              <p:nvPr/>
            </p:nvGrpSpPr>
            <p:grpSpPr bwMode="auto">
              <a:xfrm>
                <a:off x="2112" y="912"/>
                <a:ext cx="381" cy="408"/>
                <a:chOff x="2858" y="673"/>
                <a:chExt cx="381" cy="408"/>
              </a:xfrm>
            </p:grpSpPr>
            <p:grpSp>
              <p:nvGrpSpPr>
                <p:cNvPr id="9289" name="Group 40"/>
                <p:cNvGrpSpPr>
                  <a:grpSpLocks/>
                </p:cNvGrpSpPr>
                <p:nvPr/>
              </p:nvGrpSpPr>
              <p:grpSpPr bwMode="auto">
                <a:xfrm>
                  <a:off x="2858" y="850"/>
                  <a:ext cx="248" cy="231"/>
                  <a:chOff x="3378" y="2926"/>
                  <a:chExt cx="248" cy="231"/>
                </a:xfrm>
              </p:grpSpPr>
              <p:sp>
                <p:nvSpPr>
                  <p:cNvPr id="9291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384" y="2959"/>
                    <a:ext cx="184" cy="184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Calibri" pitchFamily="34" charset="0"/>
                    </a:endParaRPr>
                  </a:p>
                </p:txBody>
              </p:sp>
              <p:sp>
                <p:nvSpPr>
                  <p:cNvPr id="9292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78" y="2926"/>
                    <a:ext cx="248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b="1">
                        <a:latin typeface="Arial Rounded MT Bold" pitchFamily="34" charset="0"/>
                      </a:rPr>
                      <a:t>X</a:t>
                    </a:r>
                    <a:endParaRPr lang="en-US" altLang="en-US" sz="2400" b="1">
                      <a:solidFill>
                        <a:srgbClr val="FF3300"/>
                      </a:solidFill>
                      <a:latin typeface="Arial Rounded MT Bold" pitchFamily="34" charset="0"/>
                    </a:endParaRPr>
                  </a:p>
                </p:txBody>
              </p:sp>
            </p:grpSp>
            <p:sp>
              <p:nvSpPr>
                <p:cNvPr id="9290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2946" y="673"/>
                  <a:ext cx="29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>
                      <a:latin typeface="Arial Rounded MT Bold" pitchFamily="34" charset="0"/>
                    </a:rPr>
                    <a:t>F</a:t>
                  </a:r>
                  <a:endParaRPr lang="en-US" altLang="en-US" sz="2400" b="1">
                    <a:solidFill>
                      <a:srgbClr val="FF3300"/>
                    </a:solidFill>
                    <a:latin typeface="Arial Rounded MT Bold" pitchFamily="34" charset="0"/>
                  </a:endParaRPr>
                </a:p>
              </p:txBody>
            </p:sp>
          </p:grpSp>
          <p:grpSp>
            <p:nvGrpSpPr>
              <p:cNvPr id="9284" name="Group 44"/>
              <p:cNvGrpSpPr>
                <a:grpSpLocks/>
              </p:cNvGrpSpPr>
              <p:nvPr/>
            </p:nvGrpSpPr>
            <p:grpSpPr bwMode="auto">
              <a:xfrm>
                <a:off x="672" y="912"/>
                <a:ext cx="386" cy="443"/>
                <a:chOff x="891" y="951"/>
                <a:chExt cx="386" cy="443"/>
              </a:xfrm>
            </p:grpSpPr>
            <p:grpSp>
              <p:nvGrpSpPr>
                <p:cNvPr id="9285" name="Group 45"/>
                <p:cNvGrpSpPr>
                  <a:grpSpLocks/>
                </p:cNvGrpSpPr>
                <p:nvPr/>
              </p:nvGrpSpPr>
              <p:grpSpPr bwMode="auto">
                <a:xfrm>
                  <a:off x="891" y="1106"/>
                  <a:ext cx="248" cy="288"/>
                  <a:chOff x="891" y="1106"/>
                  <a:chExt cx="248" cy="288"/>
                </a:xfrm>
              </p:grpSpPr>
              <p:sp>
                <p:nvSpPr>
                  <p:cNvPr id="9287" name="Oval 46"/>
                  <p:cNvSpPr>
                    <a:spLocks noChangeArrowheads="1"/>
                  </p:cNvSpPr>
                  <p:nvPr/>
                </p:nvSpPr>
                <p:spPr bwMode="auto">
                  <a:xfrm>
                    <a:off x="902" y="1161"/>
                    <a:ext cx="184" cy="184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Calibri" pitchFamily="34" charset="0"/>
                    </a:endParaRPr>
                  </a:p>
                </p:txBody>
              </p:sp>
              <p:sp>
                <p:nvSpPr>
                  <p:cNvPr id="9288" name="Text Box 4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91" y="1106"/>
                    <a:ext cx="248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sz="2400" b="1">
                        <a:latin typeface="Arial Rounded MT Bold" pitchFamily="34" charset="0"/>
                      </a:rPr>
                      <a:t>•</a:t>
                    </a:r>
                    <a:endParaRPr lang="en-US" altLang="en-US" sz="2400" b="1">
                      <a:solidFill>
                        <a:srgbClr val="FF3300"/>
                      </a:solidFill>
                      <a:latin typeface="Arial Rounded MT Bold" pitchFamily="34" charset="0"/>
                    </a:endParaRPr>
                  </a:p>
                </p:txBody>
              </p:sp>
            </p:grpSp>
            <p:sp>
              <p:nvSpPr>
                <p:cNvPr id="9286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984" y="951"/>
                  <a:ext cx="29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>
                      <a:latin typeface="Arial Rounded MT Bold" pitchFamily="34" charset="0"/>
                    </a:rPr>
                    <a:t>F</a:t>
                  </a:r>
                  <a:endParaRPr lang="en-US" altLang="en-US" sz="2400" b="1">
                    <a:solidFill>
                      <a:srgbClr val="FF3300"/>
                    </a:solidFill>
                    <a:latin typeface="Arial Rounded MT Bold" pitchFamily="34" charset="0"/>
                  </a:endParaRPr>
                </a:p>
              </p:txBody>
            </p:sp>
          </p:grpSp>
        </p:grpSp>
      </p:grpSp>
      <p:sp>
        <p:nvSpPr>
          <p:cNvPr id="9225" name="Rectangle 49"/>
          <p:cNvSpPr>
            <a:spLocks noChangeArrowheads="1"/>
          </p:cNvSpPr>
          <p:nvPr/>
        </p:nvSpPr>
        <p:spPr bwMode="auto">
          <a:xfrm>
            <a:off x="609600" y="0"/>
            <a:ext cx="8153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4400">
                <a:solidFill>
                  <a:schemeClr val="tx2"/>
                </a:solidFill>
                <a:latin typeface="Calibri" pitchFamily="34" charset="0"/>
              </a:rPr>
              <a:t>Torque on Current Loop in B field</a:t>
            </a:r>
          </a:p>
        </p:txBody>
      </p:sp>
      <p:grpSp>
        <p:nvGrpSpPr>
          <p:cNvPr id="9226" name="Group 50"/>
          <p:cNvGrpSpPr>
            <a:grpSpLocks/>
          </p:cNvGrpSpPr>
          <p:nvPr/>
        </p:nvGrpSpPr>
        <p:grpSpPr bwMode="auto">
          <a:xfrm>
            <a:off x="5257800" y="1676400"/>
            <a:ext cx="3390900" cy="1460500"/>
            <a:chOff x="3312" y="1056"/>
            <a:chExt cx="2136" cy="920"/>
          </a:xfrm>
        </p:grpSpPr>
        <p:grpSp>
          <p:nvGrpSpPr>
            <p:cNvPr id="9232" name="Group 51"/>
            <p:cNvGrpSpPr>
              <a:grpSpLocks/>
            </p:cNvGrpSpPr>
            <p:nvPr/>
          </p:nvGrpSpPr>
          <p:grpSpPr bwMode="auto">
            <a:xfrm>
              <a:off x="3312" y="1056"/>
              <a:ext cx="2136" cy="920"/>
              <a:chOff x="3408" y="768"/>
              <a:chExt cx="2136" cy="920"/>
            </a:xfrm>
          </p:grpSpPr>
          <p:grpSp>
            <p:nvGrpSpPr>
              <p:cNvPr id="9237" name="Group 52"/>
              <p:cNvGrpSpPr>
                <a:grpSpLocks/>
              </p:cNvGrpSpPr>
              <p:nvPr/>
            </p:nvGrpSpPr>
            <p:grpSpPr bwMode="auto">
              <a:xfrm>
                <a:off x="3408" y="768"/>
                <a:ext cx="2136" cy="920"/>
                <a:chOff x="3016" y="2848"/>
                <a:chExt cx="2136" cy="920"/>
              </a:xfrm>
            </p:grpSpPr>
            <p:grpSp>
              <p:nvGrpSpPr>
                <p:cNvPr id="9239" name="Group 53"/>
                <p:cNvGrpSpPr>
                  <a:grpSpLocks/>
                </p:cNvGrpSpPr>
                <p:nvPr/>
              </p:nvGrpSpPr>
              <p:grpSpPr bwMode="auto">
                <a:xfrm>
                  <a:off x="3016" y="2848"/>
                  <a:ext cx="2088" cy="920"/>
                  <a:chOff x="2184" y="2560"/>
                  <a:chExt cx="2088" cy="920"/>
                </a:xfrm>
              </p:grpSpPr>
              <p:sp>
                <p:nvSpPr>
                  <p:cNvPr id="9246" name="Line 54"/>
                  <p:cNvSpPr>
                    <a:spLocks noChangeShapeType="1"/>
                  </p:cNvSpPr>
                  <p:nvPr/>
                </p:nvSpPr>
                <p:spPr bwMode="auto">
                  <a:xfrm>
                    <a:off x="2432" y="3104"/>
                    <a:ext cx="1384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247" name="Line 55"/>
                  <p:cNvSpPr>
                    <a:spLocks noChangeShapeType="1"/>
                  </p:cNvSpPr>
                  <p:nvPr/>
                </p:nvSpPr>
                <p:spPr bwMode="auto">
                  <a:xfrm>
                    <a:off x="2592" y="2976"/>
                    <a:ext cx="1384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248" name="Line 5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08" y="2984"/>
                    <a:ext cx="152" cy="12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249" name="Line 5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448" y="2968"/>
                    <a:ext cx="152" cy="12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250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80" y="3040"/>
                    <a:ext cx="288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b="1">
                        <a:latin typeface="Arial Rounded MT Bold" pitchFamily="34" charset="0"/>
                      </a:rPr>
                      <a:t>A</a:t>
                    </a:r>
                    <a:endParaRPr lang="en-US" altLang="en-US" sz="2400" b="1">
                      <a:solidFill>
                        <a:srgbClr val="FF3300"/>
                      </a:solidFill>
                      <a:latin typeface="Arial Rounded MT Bold" pitchFamily="34" charset="0"/>
                    </a:endParaRPr>
                  </a:p>
                </p:txBody>
              </p:sp>
              <p:sp>
                <p:nvSpPr>
                  <p:cNvPr id="9251" name="Text Box 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92" y="3120"/>
                    <a:ext cx="288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b="1">
                        <a:latin typeface="Arial Rounded MT Bold" pitchFamily="34" charset="0"/>
                      </a:rPr>
                      <a:t>B</a:t>
                    </a:r>
                    <a:endParaRPr lang="en-US" altLang="en-US" sz="2400" b="1">
                      <a:solidFill>
                        <a:srgbClr val="FF3300"/>
                      </a:solidFill>
                      <a:latin typeface="Arial Rounded MT Bold" pitchFamily="34" charset="0"/>
                    </a:endParaRPr>
                  </a:p>
                </p:txBody>
              </p:sp>
              <p:sp>
                <p:nvSpPr>
                  <p:cNvPr id="9252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68" y="2744"/>
                    <a:ext cx="288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b="1">
                        <a:latin typeface="Arial Rounded MT Bold" pitchFamily="34" charset="0"/>
                      </a:rPr>
                      <a:t>C</a:t>
                    </a:r>
                    <a:endParaRPr lang="en-US" altLang="en-US" sz="2400" b="1">
                      <a:solidFill>
                        <a:srgbClr val="FF3300"/>
                      </a:solidFill>
                      <a:latin typeface="Arial Rounded MT Bold" pitchFamily="34" charset="0"/>
                    </a:endParaRPr>
                  </a:p>
                </p:txBody>
              </p:sp>
              <p:sp>
                <p:nvSpPr>
                  <p:cNvPr id="9253" name="Text Box 6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28" y="2752"/>
                    <a:ext cx="288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b="1">
                        <a:latin typeface="Arial Rounded MT Bold" pitchFamily="34" charset="0"/>
                      </a:rPr>
                      <a:t>D</a:t>
                    </a:r>
                    <a:endParaRPr lang="en-US" altLang="en-US" sz="2400" b="1">
                      <a:solidFill>
                        <a:srgbClr val="FF3300"/>
                      </a:solidFill>
                      <a:latin typeface="Arial Rounded MT Bold" pitchFamily="34" charset="0"/>
                    </a:endParaRPr>
                  </a:p>
                </p:txBody>
              </p:sp>
              <p:sp>
                <p:nvSpPr>
                  <p:cNvPr id="9254" name="Line 62"/>
                  <p:cNvSpPr>
                    <a:spLocks noChangeShapeType="1"/>
                  </p:cNvSpPr>
                  <p:nvPr/>
                </p:nvSpPr>
                <p:spPr bwMode="auto">
                  <a:xfrm>
                    <a:off x="3896" y="3040"/>
                    <a:ext cx="0" cy="44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255" name="Line 6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496" y="2608"/>
                    <a:ext cx="0" cy="44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256" name="Text Box 6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04" y="3112"/>
                    <a:ext cx="368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sz="2400" b="1">
                        <a:latin typeface="Arial Rounded MT Bold" pitchFamily="34" charset="0"/>
                      </a:rPr>
                      <a:t>F</a:t>
                    </a:r>
                    <a:endParaRPr lang="en-US" altLang="en-US" sz="2400" b="1">
                      <a:solidFill>
                        <a:srgbClr val="FF3300"/>
                      </a:solidFill>
                      <a:latin typeface="Arial Rounded MT Bold" pitchFamily="34" charset="0"/>
                    </a:endParaRPr>
                  </a:p>
                </p:txBody>
              </p:sp>
              <p:sp>
                <p:nvSpPr>
                  <p:cNvPr id="9257" name="Text Box 6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84" y="2560"/>
                    <a:ext cx="368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sz="2400" b="1">
                        <a:latin typeface="Arial Rounded MT Bold" pitchFamily="34" charset="0"/>
                      </a:rPr>
                      <a:t>F</a:t>
                    </a:r>
                    <a:endParaRPr lang="en-US" altLang="en-US" sz="2400" b="1">
                      <a:solidFill>
                        <a:srgbClr val="FF3300"/>
                      </a:solidFill>
                      <a:latin typeface="Arial Rounded MT Bold" pitchFamily="34" charset="0"/>
                    </a:endParaRPr>
                  </a:p>
                </p:txBody>
              </p:sp>
            </p:grpSp>
            <p:grpSp>
              <p:nvGrpSpPr>
                <p:cNvPr id="9240" name="Group 66"/>
                <p:cNvGrpSpPr>
                  <a:grpSpLocks/>
                </p:cNvGrpSpPr>
                <p:nvPr/>
              </p:nvGrpSpPr>
              <p:grpSpPr bwMode="auto">
                <a:xfrm flipV="1">
                  <a:off x="3280" y="3128"/>
                  <a:ext cx="1872" cy="384"/>
                  <a:chOff x="3584" y="3008"/>
                  <a:chExt cx="1872" cy="384"/>
                </a:xfrm>
              </p:grpSpPr>
              <p:sp>
                <p:nvSpPr>
                  <p:cNvPr id="9241" name="Line 67"/>
                  <p:cNvSpPr>
                    <a:spLocks noChangeShapeType="1"/>
                  </p:cNvSpPr>
                  <p:nvPr/>
                </p:nvSpPr>
                <p:spPr bwMode="auto">
                  <a:xfrm>
                    <a:off x="3584" y="3008"/>
                    <a:ext cx="1488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33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242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3680" y="3104"/>
                    <a:ext cx="1488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33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243" name="Line 69"/>
                  <p:cNvSpPr>
                    <a:spLocks noChangeShapeType="1"/>
                  </p:cNvSpPr>
                  <p:nvPr/>
                </p:nvSpPr>
                <p:spPr bwMode="auto">
                  <a:xfrm>
                    <a:off x="3776" y="3200"/>
                    <a:ext cx="1488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33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244" name="Line 70"/>
                  <p:cNvSpPr>
                    <a:spLocks noChangeShapeType="1"/>
                  </p:cNvSpPr>
                  <p:nvPr/>
                </p:nvSpPr>
                <p:spPr bwMode="auto">
                  <a:xfrm>
                    <a:off x="3872" y="3296"/>
                    <a:ext cx="1488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33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245" name="Line 71"/>
                  <p:cNvSpPr>
                    <a:spLocks noChangeShapeType="1"/>
                  </p:cNvSpPr>
                  <p:nvPr/>
                </p:nvSpPr>
                <p:spPr bwMode="auto">
                  <a:xfrm>
                    <a:off x="3968" y="3392"/>
                    <a:ext cx="1488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33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238" name="Line 72"/>
              <p:cNvSpPr>
                <a:spLocks noChangeShapeType="1"/>
              </p:cNvSpPr>
              <p:nvPr/>
            </p:nvSpPr>
            <p:spPr bwMode="auto">
              <a:xfrm>
                <a:off x="3720" y="1256"/>
                <a:ext cx="0" cy="39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33" name="Group 73"/>
            <p:cNvGrpSpPr>
              <a:grpSpLocks/>
            </p:cNvGrpSpPr>
            <p:nvPr/>
          </p:nvGrpSpPr>
          <p:grpSpPr bwMode="auto">
            <a:xfrm>
              <a:off x="3600" y="1440"/>
              <a:ext cx="240" cy="173"/>
              <a:chOff x="3732" y="664"/>
              <a:chExt cx="240" cy="173"/>
            </a:xfrm>
          </p:grpSpPr>
          <p:sp>
            <p:nvSpPr>
              <p:cNvPr id="9235" name="Arc 74"/>
              <p:cNvSpPr>
                <a:spLocks/>
              </p:cNvSpPr>
              <p:nvPr/>
            </p:nvSpPr>
            <p:spPr bwMode="auto">
              <a:xfrm>
                <a:off x="3744" y="672"/>
                <a:ext cx="144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6" name="Text Box 75"/>
              <p:cNvSpPr txBox="1">
                <a:spLocks noChangeArrowheads="1"/>
              </p:cNvSpPr>
              <p:nvPr/>
            </p:nvSpPr>
            <p:spPr bwMode="auto">
              <a:xfrm>
                <a:off x="3732" y="664"/>
                <a:ext cx="24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>
                    <a:solidFill>
                      <a:schemeClr val="tx2"/>
                    </a:solidFill>
                    <a:latin typeface="Symbol" pitchFamily="18" charset="2"/>
                  </a:rPr>
                  <a:t>f</a:t>
                </a:r>
              </a:p>
            </p:txBody>
          </p:sp>
        </p:grpSp>
        <p:sp>
          <p:nvSpPr>
            <p:cNvPr id="9234" name="Line 76"/>
            <p:cNvSpPr>
              <a:spLocks noChangeShapeType="1"/>
            </p:cNvSpPr>
            <p:nvPr/>
          </p:nvSpPr>
          <p:spPr bwMode="auto">
            <a:xfrm flipH="1">
              <a:off x="4224" y="1584"/>
              <a:ext cx="8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0061" name="Freeform 77"/>
          <p:cNvSpPr>
            <a:spLocks/>
          </p:cNvSpPr>
          <p:nvPr/>
        </p:nvSpPr>
        <p:spPr bwMode="auto">
          <a:xfrm>
            <a:off x="5791200" y="5029200"/>
            <a:ext cx="609600" cy="304800"/>
          </a:xfrm>
          <a:custGeom>
            <a:avLst/>
            <a:gdLst>
              <a:gd name="T0" fmla="*/ 0 w 528"/>
              <a:gd name="T1" fmla="*/ 2147483647 h 144"/>
              <a:gd name="T2" fmla="*/ 2147483647 w 528"/>
              <a:gd name="T3" fmla="*/ 2147483647 h 144"/>
              <a:gd name="T4" fmla="*/ 2147483647 w 528"/>
              <a:gd name="T5" fmla="*/ 2147483647 h 144"/>
              <a:gd name="T6" fmla="*/ 2147483647 w 528"/>
              <a:gd name="T7" fmla="*/ 0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528"/>
              <a:gd name="T13" fmla="*/ 0 h 144"/>
              <a:gd name="T14" fmla="*/ 528 w 528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8" h="144">
                <a:moveTo>
                  <a:pt x="0" y="144"/>
                </a:moveTo>
                <a:cubicBezTo>
                  <a:pt x="64" y="124"/>
                  <a:pt x="128" y="104"/>
                  <a:pt x="192" y="96"/>
                </a:cubicBezTo>
                <a:cubicBezTo>
                  <a:pt x="256" y="88"/>
                  <a:pt x="328" y="112"/>
                  <a:pt x="384" y="96"/>
                </a:cubicBezTo>
                <a:cubicBezTo>
                  <a:pt x="440" y="80"/>
                  <a:pt x="504" y="16"/>
                  <a:pt x="52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Line 78"/>
          <p:cNvSpPr>
            <a:spLocks noChangeShapeType="1"/>
          </p:cNvSpPr>
          <p:nvPr/>
        </p:nvSpPr>
        <p:spPr bwMode="auto">
          <a:xfrm>
            <a:off x="6858000" y="34290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9" name="Line 79"/>
          <p:cNvSpPr>
            <a:spLocks noChangeShapeType="1"/>
          </p:cNvSpPr>
          <p:nvPr/>
        </p:nvSpPr>
        <p:spPr bwMode="auto">
          <a:xfrm flipH="1">
            <a:off x="5638800" y="3429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Text Box 80"/>
          <p:cNvSpPr txBox="1">
            <a:spLocks noChangeArrowheads="1"/>
          </p:cNvSpPr>
          <p:nvPr/>
        </p:nvSpPr>
        <p:spPr bwMode="auto">
          <a:xfrm>
            <a:off x="5851525" y="3443288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L/2</a:t>
            </a:r>
          </a:p>
        </p:txBody>
      </p:sp>
      <p:sp>
        <p:nvSpPr>
          <p:cNvPr id="9231" name="Text Box 81"/>
          <p:cNvSpPr txBox="1">
            <a:spLocks noChangeArrowheads="1"/>
          </p:cNvSpPr>
          <p:nvPr/>
        </p:nvSpPr>
        <p:spPr bwMode="auto">
          <a:xfrm>
            <a:off x="7223125" y="3443288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L/2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9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9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70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7" grpId="0" autoUpdateAnimBg="0"/>
      <p:bldP spid="169988" grpId="0" autoUpdateAnimBg="0"/>
      <p:bldP spid="169990" grpId="0" autoUpdateAnimBg="0"/>
      <p:bldP spid="169991" grpId="0" autoUpdateAnimBg="0"/>
      <p:bldP spid="169992" grpId="0" animBg="1"/>
      <p:bldP spid="17006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926" name="Text Box 70"/>
          <p:cNvSpPr txBox="1">
            <a:spLocks noChangeArrowheads="1"/>
          </p:cNvSpPr>
          <p:nvPr/>
        </p:nvSpPr>
        <p:spPr bwMode="auto">
          <a:xfrm>
            <a:off x="2514600" y="5410200"/>
            <a:ext cx="3276600" cy="6096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200">
              <a:latin typeface="Calibri" pitchFamily="34" charset="0"/>
            </a:endParaRPr>
          </a:p>
        </p:txBody>
      </p:sp>
      <p:sp>
        <p:nvSpPr>
          <p:cNvPr id="121888" name="Text Box 32"/>
          <p:cNvSpPr txBox="1">
            <a:spLocks noChangeArrowheads="1"/>
          </p:cNvSpPr>
          <p:nvPr/>
        </p:nvSpPr>
        <p:spPr bwMode="auto">
          <a:xfrm>
            <a:off x="1066800" y="3505200"/>
            <a:ext cx="7366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Arial Rounded MT Bold" pitchFamily="34" charset="0"/>
              </a:rPr>
              <a:t>Torque</a:t>
            </a:r>
            <a:r>
              <a:rPr lang="en-US" altLang="en-US" sz="2400">
                <a:latin typeface="Arial Rounded MT Bold" pitchFamily="34" charset="0"/>
              </a:rPr>
              <a:t> </a:t>
            </a:r>
            <a:r>
              <a:rPr lang="en-US" altLang="en-US" sz="2400">
                <a:solidFill>
                  <a:schemeClr val="tx2"/>
                </a:solidFill>
                <a:latin typeface="Arial Rounded MT Bold" pitchFamily="34" charset="0"/>
              </a:rPr>
              <a:t>tries to line up the</a:t>
            </a:r>
            <a:r>
              <a:rPr lang="en-US" altLang="en-US" sz="2400">
                <a:latin typeface="Arial Rounded MT Bold" pitchFamily="34" charset="0"/>
              </a:rPr>
              <a:t> </a:t>
            </a:r>
            <a:r>
              <a:rPr lang="en-US" altLang="en-US" sz="2400">
                <a:solidFill>
                  <a:srgbClr val="FF00FF"/>
                </a:solidFill>
                <a:latin typeface="Arial Rounded MT Bold" pitchFamily="34" charset="0"/>
              </a:rPr>
              <a:t>normal</a:t>
            </a:r>
            <a:r>
              <a:rPr lang="en-US" altLang="en-US" sz="2400">
                <a:latin typeface="Arial Rounded MT Bold" pitchFamily="34" charset="0"/>
              </a:rPr>
              <a:t> </a:t>
            </a:r>
            <a:r>
              <a:rPr lang="en-US" altLang="en-US" sz="2400">
                <a:solidFill>
                  <a:schemeClr val="tx2"/>
                </a:solidFill>
                <a:latin typeface="Arial Rounded MT Bold" pitchFamily="34" charset="0"/>
              </a:rPr>
              <a:t>with</a:t>
            </a:r>
            <a:r>
              <a:rPr lang="en-US" altLang="en-US" sz="2400">
                <a:latin typeface="Arial Rounded MT Bold" pitchFamily="34" charset="0"/>
              </a:rPr>
              <a:t> </a:t>
            </a:r>
            <a:r>
              <a:rPr lang="en-US" altLang="en-US" sz="2400">
                <a:solidFill>
                  <a:srgbClr val="FF3300"/>
                </a:solidFill>
                <a:latin typeface="Arial Rounded MT Bold" pitchFamily="34" charset="0"/>
              </a:rPr>
              <a:t>B</a:t>
            </a:r>
            <a:r>
              <a:rPr lang="en-US" altLang="en-US" sz="2400">
                <a:latin typeface="Arial Rounded MT Bold" pitchFamily="34" charset="0"/>
              </a:rPr>
              <a:t>!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tx2"/>
                </a:solidFill>
                <a:latin typeface="Arial Rounded MT Bold" pitchFamily="34" charset="0"/>
              </a:rPr>
              <a:t>	(when normal lines up with B, </a:t>
            </a:r>
            <a:r>
              <a:rPr lang="en-US" altLang="en-US" b="1">
                <a:solidFill>
                  <a:schemeClr val="tx2"/>
                </a:solidFill>
                <a:latin typeface="Symbol" pitchFamily="18" charset="2"/>
              </a:rPr>
              <a:t>f</a:t>
            </a:r>
            <a:r>
              <a:rPr lang="en-US" altLang="en-US">
                <a:solidFill>
                  <a:schemeClr val="tx2"/>
                </a:solidFill>
                <a:latin typeface="Arial Rounded MT Bold" pitchFamily="34" charset="0"/>
              </a:rPr>
              <a:t>=0, so </a:t>
            </a:r>
            <a:r>
              <a:rPr lang="en-US" altLang="en-US" b="1">
                <a:solidFill>
                  <a:schemeClr val="tx2"/>
                </a:solidFill>
                <a:latin typeface="Symbol" pitchFamily="18" charset="2"/>
              </a:rPr>
              <a:t>t</a:t>
            </a:r>
            <a:r>
              <a:rPr lang="en-US" altLang="en-US">
                <a:solidFill>
                  <a:schemeClr val="tx2"/>
                </a:solidFill>
                <a:latin typeface="Arial Rounded MT Bold" pitchFamily="34" charset="0"/>
              </a:rPr>
              <a:t>=0! )</a:t>
            </a:r>
          </a:p>
        </p:txBody>
      </p:sp>
      <p:sp>
        <p:nvSpPr>
          <p:cNvPr id="121889" name="Text Box 33"/>
          <p:cNvSpPr txBox="1">
            <a:spLocks noChangeArrowheads="1"/>
          </p:cNvSpPr>
          <p:nvPr/>
        </p:nvSpPr>
        <p:spPr bwMode="auto">
          <a:xfrm>
            <a:off x="533400" y="4800600"/>
            <a:ext cx="87630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 Rounded MT Bold" pitchFamily="34" charset="0"/>
              </a:rPr>
              <a:t>Even if the loop is not rectangular, as long as it is flat: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 Rounded MT Bold" pitchFamily="34" charset="0"/>
              </a:rPr>
              <a:t>		     </a:t>
            </a:r>
            <a:r>
              <a:rPr lang="en-US" altLang="en-US" sz="3200" b="1">
                <a:solidFill>
                  <a:schemeClr val="accent2"/>
                </a:solidFill>
                <a:latin typeface="Symbol" pitchFamily="18" charset="2"/>
              </a:rPr>
              <a:t>t</a:t>
            </a:r>
            <a:r>
              <a:rPr lang="en-US" altLang="en-US" sz="3200">
                <a:latin typeface="Arial Rounded MT Bold" pitchFamily="34" charset="0"/>
              </a:rPr>
              <a:t> =    </a:t>
            </a:r>
            <a:r>
              <a:rPr lang="en-US" altLang="en-US" sz="3200">
                <a:solidFill>
                  <a:schemeClr val="accent1"/>
                </a:solidFill>
                <a:latin typeface="Arial Rounded MT Bold" pitchFamily="34" charset="0"/>
              </a:rPr>
              <a:t>I </a:t>
            </a:r>
            <a:r>
              <a:rPr lang="en-US" altLang="en-US" sz="3200">
                <a:solidFill>
                  <a:srgbClr val="FF00FF"/>
                </a:solidFill>
                <a:latin typeface="Arial Rounded MT Bold" pitchFamily="34" charset="0"/>
              </a:rPr>
              <a:t>A</a:t>
            </a:r>
            <a:r>
              <a:rPr lang="en-US" altLang="en-US" sz="3200">
                <a:latin typeface="Arial Rounded MT Bold" pitchFamily="34" charset="0"/>
              </a:rPr>
              <a:t> </a:t>
            </a:r>
            <a:r>
              <a:rPr lang="en-US" altLang="en-US" sz="3200">
                <a:solidFill>
                  <a:srgbClr val="FF3300"/>
                </a:solidFill>
                <a:latin typeface="Arial Rounded MT Bold" pitchFamily="34" charset="0"/>
              </a:rPr>
              <a:t>B</a:t>
            </a:r>
            <a:r>
              <a:rPr lang="en-US" altLang="en-US" sz="3200">
                <a:latin typeface="Arial Rounded MT Bold" pitchFamily="34" charset="0"/>
              </a:rPr>
              <a:t> sin</a:t>
            </a:r>
            <a:r>
              <a:rPr lang="en-US" altLang="en-US" sz="3200" b="1">
                <a:latin typeface="Symbol" pitchFamily="18" charset="2"/>
              </a:rPr>
              <a:t>f</a:t>
            </a:r>
            <a:r>
              <a:rPr lang="en-US" altLang="en-US" sz="2400" b="1">
                <a:latin typeface="Symbol" pitchFamily="18" charset="2"/>
              </a:rPr>
              <a:t>.</a:t>
            </a:r>
            <a:endParaRPr lang="en-US" altLang="en-US" sz="2400">
              <a:latin typeface="Arial Rounded MT Bold" pitchFamily="34" charset="0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3200400" y="5943600"/>
            <a:ext cx="2590800" cy="749300"/>
            <a:chOff x="1760" y="3568"/>
            <a:chExt cx="1632" cy="472"/>
          </a:xfrm>
        </p:grpSpPr>
        <p:sp>
          <p:nvSpPr>
            <p:cNvPr id="10281" name="AutoShape 35"/>
            <p:cNvSpPr>
              <a:spLocks noChangeArrowheads="1"/>
            </p:cNvSpPr>
            <p:nvPr/>
          </p:nvSpPr>
          <p:spPr bwMode="auto">
            <a:xfrm>
              <a:off x="2320" y="3568"/>
              <a:ext cx="112" cy="208"/>
            </a:xfrm>
            <a:prstGeom prst="upArrow">
              <a:avLst>
                <a:gd name="adj1" fmla="val 50000"/>
                <a:gd name="adj2" fmla="val 46429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sz="2400">
                <a:solidFill>
                  <a:schemeClr val="tx2"/>
                </a:solidFill>
                <a:latin typeface="Arial Rounded MT Bold" pitchFamily="34" charset="0"/>
              </a:endParaRPr>
            </a:p>
          </p:txBody>
        </p:sp>
        <p:sp>
          <p:nvSpPr>
            <p:cNvPr id="10282" name="Text Box 36"/>
            <p:cNvSpPr txBox="1">
              <a:spLocks noChangeArrowheads="1"/>
            </p:cNvSpPr>
            <p:nvPr/>
          </p:nvSpPr>
          <p:spPr bwMode="auto">
            <a:xfrm>
              <a:off x="1760" y="3752"/>
              <a:ext cx="16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chemeClr val="tx2"/>
                  </a:solidFill>
                  <a:latin typeface="Arial Rounded MT Bold" pitchFamily="34" charset="0"/>
                </a:rPr>
                <a:t>(</a:t>
              </a:r>
              <a:r>
                <a:rPr lang="en-US" altLang="en-US" sz="2400">
                  <a:solidFill>
                    <a:srgbClr val="FF00FF"/>
                  </a:solidFill>
                  <a:latin typeface="Arial Rounded MT Bold" pitchFamily="34" charset="0"/>
                </a:rPr>
                <a:t>area</a:t>
              </a:r>
              <a:r>
                <a:rPr lang="en-US" altLang="en-US" sz="2400">
                  <a:latin typeface="Arial Rounded MT Bold" pitchFamily="34" charset="0"/>
                </a:rPr>
                <a:t> </a:t>
              </a:r>
              <a:r>
                <a:rPr lang="en-US" altLang="en-US" sz="2400">
                  <a:solidFill>
                    <a:schemeClr val="tx2"/>
                  </a:solidFill>
                  <a:latin typeface="Arial Rounded MT Bold" pitchFamily="34" charset="0"/>
                </a:rPr>
                <a:t>of loop)</a:t>
              </a:r>
              <a:r>
                <a:rPr lang="en-US" altLang="en-US" sz="2400">
                  <a:latin typeface="Arial Rounded MT Bold" pitchFamily="34" charset="0"/>
                </a:rPr>
                <a:t>  </a:t>
              </a:r>
            </a:p>
          </p:txBody>
        </p:sp>
      </p:grpSp>
      <p:sp>
        <p:nvSpPr>
          <p:cNvPr id="121894" name="Text Box 38"/>
          <p:cNvSpPr txBox="1">
            <a:spLocks noChangeArrowheads="1"/>
          </p:cNvSpPr>
          <p:nvPr/>
        </p:nvSpPr>
        <p:spPr bwMode="auto">
          <a:xfrm>
            <a:off x="228600" y="1219200"/>
            <a:ext cx="54864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 Rounded MT Bold" pitchFamily="34" charset="0"/>
              </a:rPr>
              <a:t>    </a:t>
            </a:r>
            <a:r>
              <a:rPr lang="en-US" altLang="en-US" sz="2800">
                <a:latin typeface="Arial Rounded MT Bold" pitchFamily="34" charset="0"/>
                <a:sym typeface="Symbol" pitchFamily="18" charset="2"/>
              </a:rPr>
              <a:t>Magnitude:</a:t>
            </a:r>
            <a:r>
              <a:rPr lang="en-US" altLang="en-US" sz="2800">
                <a:latin typeface="Arial Rounded MT Bold" pitchFamily="34" charset="0"/>
              </a:rPr>
              <a:t>     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Arial Rounded MT Bold" pitchFamily="34" charset="0"/>
              </a:rPr>
              <a:t>	</a:t>
            </a:r>
            <a:r>
              <a:rPr lang="en-US" altLang="en-US" sz="2800" b="1">
                <a:solidFill>
                  <a:schemeClr val="accent2"/>
                </a:solidFill>
                <a:latin typeface="Symbol" pitchFamily="18" charset="2"/>
              </a:rPr>
              <a:t>t</a:t>
            </a:r>
            <a:r>
              <a:rPr lang="en-US" altLang="en-US" sz="2800">
                <a:latin typeface="Arial Rounded MT Bold" pitchFamily="34" charset="0"/>
              </a:rPr>
              <a:t> = </a:t>
            </a:r>
            <a:r>
              <a:rPr lang="en-US" altLang="en-US" sz="2800">
                <a:solidFill>
                  <a:schemeClr val="accent1"/>
                </a:solidFill>
                <a:latin typeface="Arial Rounded MT Bold" pitchFamily="34" charset="0"/>
              </a:rPr>
              <a:t>I</a:t>
            </a:r>
            <a:r>
              <a:rPr lang="en-US" altLang="en-US" sz="2800">
                <a:latin typeface="Arial Rounded MT Bold" pitchFamily="34" charset="0"/>
              </a:rPr>
              <a:t> </a:t>
            </a:r>
            <a:r>
              <a:rPr lang="en-US" altLang="en-US" sz="2800">
                <a:solidFill>
                  <a:srgbClr val="FF00FF"/>
                </a:solidFill>
                <a:latin typeface="Arial Rounded MT Bold" pitchFamily="34" charset="0"/>
              </a:rPr>
              <a:t>A</a:t>
            </a:r>
            <a:r>
              <a:rPr lang="en-US" altLang="en-US" sz="2800">
                <a:latin typeface="Arial Rounded MT Bold" pitchFamily="34" charset="0"/>
              </a:rPr>
              <a:t> </a:t>
            </a:r>
            <a:r>
              <a:rPr lang="en-US" altLang="en-US" sz="2800">
                <a:solidFill>
                  <a:srgbClr val="FF3300"/>
                </a:solidFill>
                <a:latin typeface="Arial Rounded MT Bold" pitchFamily="34" charset="0"/>
              </a:rPr>
              <a:t>B </a:t>
            </a:r>
            <a:r>
              <a:rPr lang="en-US" altLang="en-US" sz="2800">
                <a:solidFill>
                  <a:schemeClr val="tx2"/>
                </a:solidFill>
                <a:latin typeface="Arial Rounded MT Bold" pitchFamily="34" charset="0"/>
              </a:rPr>
              <a:t>sin</a:t>
            </a:r>
            <a:r>
              <a:rPr lang="en-US" altLang="en-US" sz="2800" b="1">
                <a:solidFill>
                  <a:schemeClr val="tx2"/>
                </a:solidFill>
                <a:latin typeface="Symbol" pitchFamily="18" charset="2"/>
              </a:rPr>
              <a:t>f</a:t>
            </a:r>
          </a:p>
        </p:txBody>
      </p:sp>
      <p:sp>
        <p:nvSpPr>
          <p:cNvPr id="121895" name="Text Box 39"/>
          <p:cNvSpPr txBox="1">
            <a:spLocks noChangeArrowheads="1"/>
          </p:cNvSpPr>
          <p:nvPr/>
        </p:nvSpPr>
        <p:spPr bwMode="auto">
          <a:xfrm>
            <a:off x="533400" y="28194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Arial Rounded MT Bold" pitchFamily="34" charset="0"/>
                <a:sym typeface="Symbol" pitchFamily="18" charset="2"/>
              </a:rPr>
              <a:t>Direction:</a:t>
            </a:r>
            <a:endParaRPr lang="en-US" altLang="en-US" sz="2800">
              <a:latin typeface="Arial Rounded MT Bold" pitchFamily="34" charset="0"/>
            </a:endParaRPr>
          </a:p>
        </p:txBody>
      </p:sp>
      <p:sp>
        <p:nvSpPr>
          <p:cNvPr id="121896" name="Text Box 40"/>
          <p:cNvSpPr txBox="1">
            <a:spLocks noChangeArrowheads="1"/>
          </p:cNvSpPr>
          <p:nvPr/>
        </p:nvSpPr>
        <p:spPr bwMode="auto">
          <a:xfrm>
            <a:off x="3276600" y="54102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 Rounded MT Bold" pitchFamily="34" charset="0"/>
              </a:rPr>
              <a:t>N</a:t>
            </a:r>
          </a:p>
        </p:txBody>
      </p:sp>
      <p:sp>
        <p:nvSpPr>
          <p:cNvPr id="121897" name="Text Box 41"/>
          <p:cNvSpPr txBox="1">
            <a:spLocks noChangeArrowheads="1"/>
          </p:cNvSpPr>
          <p:nvPr/>
        </p:nvSpPr>
        <p:spPr bwMode="auto">
          <a:xfrm>
            <a:off x="1676400" y="6172200"/>
            <a:ext cx="137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Arial Rounded MT Bold" pitchFamily="34" charset="0"/>
              </a:rPr>
              <a:t># of loops</a:t>
            </a:r>
          </a:p>
        </p:txBody>
      </p:sp>
      <p:cxnSp>
        <p:nvCxnSpPr>
          <p:cNvPr id="121898" name="AutoShape 42"/>
          <p:cNvCxnSpPr>
            <a:cxnSpLocks noChangeShapeType="1"/>
            <a:endCxn id="121896" idx="2"/>
          </p:cNvCxnSpPr>
          <p:nvPr/>
        </p:nvCxnSpPr>
        <p:spPr bwMode="auto">
          <a:xfrm flipV="1">
            <a:off x="2971800" y="5989638"/>
            <a:ext cx="533400" cy="228600"/>
          </a:xfrm>
          <a:prstGeom prst="curvedConnector2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0251" name="Group 71"/>
          <p:cNvGrpSpPr>
            <a:grpSpLocks/>
          </p:cNvGrpSpPr>
          <p:nvPr/>
        </p:nvGrpSpPr>
        <p:grpSpPr bwMode="auto">
          <a:xfrm>
            <a:off x="5334000" y="990600"/>
            <a:ext cx="3490913" cy="2336800"/>
            <a:chOff x="3312" y="912"/>
            <a:chExt cx="2199" cy="1472"/>
          </a:xfrm>
        </p:grpSpPr>
        <p:sp>
          <p:nvSpPr>
            <p:cNvPr id="10256" name="Line 5"/>
            <p:cNvSpPr>
              <a:spLocks noChangeShapeType="1"/>
            </p:cNvSpPr>
            <p:nvPr/>
          </p:nvSpPr>
          <p:spPr bwMode="auto">
            <a:xfrm rot="869398">
              <a:off x="3494" y="1830"/>
              <a:ext cx="1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7" name="Line 6"/>
            <p:cNvSpPr>
              <a:spLocks noChangeShapeType="1"/>
            </p:cNvSpPr>
            <p:nvPr/>
          </p:nvSpPr>
          <p:spPr bwMode="auto">
            <a:xfrm rot="869398">
              <a:off x="3681" y="1746"/>
              <a:ext cx="1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8" name="Line 7"/>
            <p:cNvSpPr>
              <a:spLocks noChangeShapeType="1"/>
            </p:cNvSpPr>
            <p:nvPr/>
          </p:nvSpPr>
          <p:spPr bwMode="auto">
            <a:xfrm rot="869398" flipV="1">
              <a:off x="4861" y="1902"/>
              <a:ext cx="152" cy="12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9" name="Line 8"/>
            <p:cNvSpPr>
              <a:spLocks noChangeShapeType="1"/>
            </p:cNvSpPr>
            <p:nvPr/>
          </p:nvSpPr>
          <p:spPr bwMode="auto">
            <a:xfrm rot="869398" flipV="1">
              <a:off x="3548" y="1546"/>
              <a:ext cx="152" cy="12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0" name="Text Box 9"/>
            <p:cNvSpPr txBox="1">
              <a:spLocks noChangeArrowheads="1"/>
            </p:cNvSpPr>
            <p:nvPr/>
          </p:nvSpPr>
          <p:spPr bwMode="auto">
            <a:xfrm rot="869398">
              <a:off x="3351" y="1589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>
                  <a:latin typeface="Arial Rounded MT Bold" pitchFamily="34" charset="0"/>
                </a:rPr>
                <a:t>A</a:t>
              </a:r>
              <a:endParaRPr lang="en-US" altLang="en-US" sz="2400" b="1">
                <a:solidFill>
                  <a:srgbClr val="FF3300"/>
                </a:solidFill>
                <a:latin typeface="Arial Rounded MT Bold" pitchFamily="34" charset="0"/>
              </a:endParaRPr>
            </a:p>
          </p:txBody>
        </p:sp>
        <p:sp>
          <p:nvSpPr>
            <p:cNvPr id="10261" name="Text Box 10"/>
            <p:cNvSpPr txBox="1">
              <a:spLocks noChangeArrowheads="1"/>
            </p:cNvSpPr>
            <p:nvPr/>
          </p:nvSpPr>
          <p:spPr bwMode="auto">
            <a:xfrm rot="869398">
              <a:off x="4601" y="1995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>
                  <a:latin typeface="Arial Rounded MT Bold" pitchFamily="34" charset="0"/>
                </a:rPr>
                <a:t>B</a:t>
              </a:r>
              <a:endParaRPr lang="en-US" altLang="en-US" sz="2400" b="1">
                <a:solidFill>
                  <a:srgbClr val="FF3300"/>
                </a:solidFill>
                <a:latin typeface="Arial Rounded MT Bold" pitchFamily="34" charset="0"/>
              </a:endParaRPr>
            </a:p>
          </p:txBody>
        </p:sp>
        <p:sp>
          <p:nvSpPr>
            <p:cNvPr id="10262" name="Text Box 11"/>
            <p:cNvSpPr txBox="1">
              <a:spLocks noChangeArrowheads="1"/>
            </p:cNvSpPr>
            <p:nvPr/>
          </p:nvSpPr>
          <p:spPr bwMode="auto">
            <a:xfrm rot="869398">
              <a:off x="5059" y="1725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>
                  <a:latin typeface="Arial Rounded MT Bold" pitchFamily="34" charset="0"/>
                </a:rPr>
                <a:t>C</a:t>
              </a:r>
              <a:endParaRPr lang="en-US" altLang="en-US" sz="2400" b="1">
                <a:solidFill>
                  <a:srgbClr val="FF3300"/>
                </a:solidFill>
                <a:latin typeface="Arial Rounded MT Bold" pitchFamily="34" charset="0"/>
              </a:endParaRPr>
            </a:p>
          </p:txBody>
        </p:sp>
        <p:sp>
          <p:nvSpPr>
            <p:cNvPr id="10263" name="Text Box 12"/>
            <p:cNvSpPr txBox="1">
              <a:spLocks noChangeArrowheads="1"/>
            </p:cNvSpPr>
            <p:nvPr/>
          </p:nvSpPr>
          <p:spPr bwMode="auto">
            <a:xfrm rot="869398">
              <a:off x="3663" y="1372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>
                  <a:latin typeface="Arial Rounded MT Bold" pitchFamily="34" charset="0"/>
                </a:rPr>
                <a:t>D</a:t>
              </a:r>
              <a:endParaRPr lang="en-US" altLang="en-US" sz="2400" b="1">
                <a:solidFill>
                  <a:srgbClr val="FF3300"/>
                </a:solidFill>
                <a:latin typeface="Arial Rounded MT Bold" pitchFamily="34" charset="0"/>
              </a:endParaRPr>
            </a:p>
          </p:txBody>
        </p:sp>
        <p:sp>
          <p:nvSpPr>
            <p:cNvPr id="10264" name="Line 17"/>
            <p:cNvSpPr>
              <a:spLocks noChangeShapeType="1"/>
            </p:cNvSpPr>
            <p:nvPr/>
          </p:nvSpPr>
          <p:spPr bwMode="auto">
            <a:xfrm rot="1492190" flipV="1">
              <a:off x="4077" y="1827"/>
              <a:ext cx="293" cy="24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265" name="Group 18"/>
            <p:cNvGrpSpPr>
              <a:grpSpLocks/>
            </p:cNvGrpSpPr>
            <p:nvPr/>
          </p:nvGrpSpPr>
          <p:grpSpPr bwMode="auto">
            <a:xfrm rot="502542" flipV="1">
              <a:off x="3719" y="1496"/>
              <a:ext cx="1456" cy="528"/>
              <a:chOff x="2024" y="1008"/>
              <a:chExt cx="1432" cy="664"/>
            </a:xfrm>
          </p:grpSpPr>
          <p:sp>
            <p:nvSpPr>
              <p:cNvPr id="10275" name="Line 19"/>
              <p:cNvSpPr>
                <a:spLocks noChangeShapeType="1"/>
              </p:cNvSpPr>
              <p:nvPr/>
            </p:nvSpPr>
            <p:spPr bwMode="auto">
              <a:xfrm>
                <a:off x="2024" y="1008"/>
                <a:ext cx="952" cy="184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6" name="Line 20"/>
              <p:cNvSpPr>
                <a:spLocks noChangeShapeType="1"/>
              </p:cNvSpPr>
              <p:nvPr/>
            </p:nvSpPr>
            <p:spPr bwMode="auto">
              <a:xfrm>
                <a:off x="2120" y="1104"/>
                <a:ext cx="952" cy="184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7" name="Line 21"/>
              <p:cNvSpPr>
                <a:spLocks noChangeShapeType="1"/>
              </p:cNvSpPr>
              <p:nvPr/>
            </p:nvSpPr>
            <p:spPr bwMode="auto">
              <a:xfrm>
                <a:off x="2216" y="1200"/>
                <a:ext cx="952" cy="184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8" name="Line 22"/>
              <p:cNvSpPr>
                <a:spLocks noChangeShapeType="1"/>
              </p:cNvSpPr>
              <p:nvPr/>
            </p:nvSpPr>
            <p:spPr bwMode="auto">
              <a:xfrm>
                <a:off x="2312" y="1296"/>
                <a:ext cx="952" cy="184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9" name="Line 23"/>
              <p:cNvSpPr>
                <a:spLocks noChangeShapeType="1"/>
              </p:cNvSpPr>
              <p:nvPr/>
            </p:nvSpPr>
            <p:spPr bwMode="auto">
              <a:xfrm>
                <a:off x="2408" y="1392"/>
                <a:ext cx="952" cy="184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0" name="Line 24"/>
              <p:cNvSpPr>
                <a:spLocks noChangeShapeType="1"/>
              </p:cNvSpPr>
              <p:nvPr/>
            </p:nvSpPr>
            <p:spPr bwMode="auto">
              <a:xfrm>
                <a:off x="2504" y="1488"/>
                <a:ext cx="952" cy="184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66" name="Line 25"/>
            <p:cNvSpPr>
              <a:spLocks noChangeShapeType="1"/>
            </p:cNvSpPr>
            <p:nvPr/>
          </p:nvSpPr>
          <p:spPr bwMode="auto">
            <a:xfrm flipV="1">
              <a:off x="4303" y="1168"/>
              <a:ext cx="216" cy="624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7" name="Text Box 26"/>
            <p:cNvSpPr txBox="1">
              <a:spLocks noChangeArrowheads="1"/>
            </p:cNvSpPr>
            <p:nvPr/>
          </p:nvSpPr>
          <p:spPr bwMode="auto">
            <a:xfrm>
              <a:off x="5223" y="145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3300"/>
                  </a:solidFill>
                  <a:latin typeface="Arial Rounded MT Bold" pitchFamily="34" charset="0"/>
                </a:rPr>
                <a:t>B</a:t>
              </a:r>
              <a:endParaRPr lang="en-US" altLang="en-US" sz="2400">
                <a:latin typeface="Arial Rounded MT Bold" pitchFamily="34" charset="0"/>
              </a:endParaRPr>
            </a:p>
          </p:txBody>
        </p:sp>
        <p:sp>
          <p:nvSpPr>
            <p:cNvPr id="10268" name="Text Box 27"/>
            <p:cNvSpPr txBox="1">
              <a:spLocks noChangeArrowheads="1"/>
            </p:cNvSpPr>
            <p:nvPr/>
          </p:nvSpPr>
          <p:spPr bwMode="auto">
            <a:xfrm rot="1007894">
              <a:off x="4255" y="912"/>
              <a:ext cx="8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FF"/>
                  </a:solidFill>
                  <a:latin typeface="Arial Rounded MT Bold" pitchFamily="34" charset="0"/>
                </a:rPr>
                <a:t>normal</a:t>
              </a:r>
              <a:endParaRPr lang="en-US" altLang="en-US" sz="2400">
                <a:latin typeface="Arial Rounded MT Bold" pitchFamily="34" charset="0"/>
              </a:endParaRPr>
            </a:p>
          </p:txBody>
        </p:sp>
        <p:sp>
          <p:nvSpPr>
            <p:cNvPr id="10269" name="Arc 28"/>
            <p:cNvSpPr>
              <a:spLocks/>
            </p:cNvSpPr>
            <p:nvPr/>
          </p:nvSpPr>
          <p:spPr bwMode="auto">
            <a:xfrm>
              <a:off x="4407" y="1481"/>
              <a:ext cx="144" cy="303"/>
            </a:xfrm>
            <a:custGeom>
              <a:avLst/>
              <a:gdLst>
                <a:gd name="T0" fmla="*/ 0 w 21600"/>
                <a:gd name="T1" fmla="*/ 0 h 25580"/>
                <a:gd name="T2" fmla="*/ 0 w 21600"/>
                <a:gd name="T3" fmla="*/ 0 h 25580"/>
                <a:gd name="T4" fmla="*/ 0 w 21600"/>
                <a:gd name="T5" fmla="*/ 0 h 2558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5580"/>
                <a:gd name="T11" fmla="*/ 21600 w 21600"/>
                <a:gd name="T12" fmla="*/ 25580 h 255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558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935"/>
                    <a:pt x="21476" y="24267"/>
                    <a:pt x="21230" y="25580"/>
                  </a:cubicBezTo>
                </a:path>
                <a:path w="21600" h="2558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935"/>
                    <a:pt x="21476" y="24267"/>
                    <a:pt x="21230" y="2558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Text Box 29"/>
            <p:cNvSpPr txBox="1">
              <a:spLocks noChangeArrowheads="1"/>
            </p:cNvSpPr>
            <p:nvPr/>
          </p:nvSpPr>
          <p:spPr bwMode="auto">
            <a:xfrm>
              <a:off x="4503" y="1336"/>
              <a:ext cx="3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Symbol" pitchFamily="18" charset="2"/>
                </a:rPr>
                <a:t>f</a:t>
              </a:r>
              <a:endParaRPr lang="en-US" altLang="en-US" sz="2400">
                <a:latin typeface="Arial Rounded MT Bold" pitchFamily="34" charset="0"/>
              </a:endParaRPr>
            </a:p>
          </p:txBody>
        </p:sp>
        <p:sp>
          <p:nvSpPr>
            <p:cNvPr id="10271" name="Line 57"/>
            <p:cNvSpPr>
              <a:spLocks noChangeShapeType="1"/>
            </p:cNvSpPr>
            <p:nvPr/>
          </p:nvSpPr>
          <p:spPr bwMode="auto">
            <a:xfrm>
              <a:off x="4984" y="1944"/>
              <a:ext cx="0" cy="44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2" name="Line 58"/>
            <p:cNvSpPr>
              <a:spLocks noChangeShapeType="1"/>
            </p:cNvSpPr>
            <p:nvPr/>
          </p:nvSpPr>
          <p:spPr bwMode="auto">
            <a:xfrm flipV="1">
              <a:off x="3624" y="1152"/>
              <a:ext cx="0" cy="44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3" name="Text Box 59"/>
            <p:cNvSpPr txBox="1">
              <a:spLocks noChangeArrowheads="1"/>
            </p:cNvSpPr>
            <p:nvPr/>
          </p:nvSpPr>
          <p:spPr bwMode="auto">
            <a:xfrm>
              <a:off x="4992" y="2016"/>
              <a:ext cx="3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Arial Rounded MT Bold" pitchFamily="34" charset="0"/>
                </a:rPr>
                <a:t>F</a:t>
              </a:r>
              <a:endParaRPr lang="en-US" altLang="en-US" sz="2400" b="1">
                <a:solidFill>
                  <a:srgbClr val="FF3300"/>
                </a:solidFill>
                <a:latin typeface="Arial Rounded MT Bold" pitchFamily="34" charset="0"/>
              </a:endParaRPr>
            </a:p>
          </p:txBody>
        </p:sp>
        <p:sp>
          <p:nvSpPr>
            <p:cNvPr id="10274" name="Text Box 60"/>
            <p:cNvSpPr txBox="1">
              <a:spLocks noChangeArrowheads="1"/>
            </p:cNvSpPr>
            <p:nvPr/>
          </p:nvSpPr>
          <p:spPr bwMode="auto">
            <a:xfrm>
              <a:off x="3312" y="1104"/>
              <a:ext cx="3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Arial Rounded MT Bold" pitchFamily="34" charset="0"/>
                </a:rPr>
                <a:t>F</a:t>
              </a:r>
              <a:endParaRPr lang="en-US" altLang="en-US" sz="2400" b="1">
                <a:solidFill>
                  <a:srgbClr val="FF3300"/>
                </a:solidFill>
                <a:latin typeface="Arial Rounded MT Bold" pitchFamily="34" charset="0"/>
              </a:endParaRPr>
            </a:p>
          </p:txBody>
        </p:sp>
      </p:grpSp>
      <p:sp>
        <p:nvSpPr>
          <p:cNvPr id="10252" name="Rectangle 69"/>
          <p:cNvSpPr>
            <a:spLocks noGrp="1" noChangeArrowheads="1"/>
          </p:cNvSpPr>
          <p:nvPr>
            <p:ph type="title"/>
          </p:nvPr>
        </p:nvSpPr>
        <p:spPr>
          <a:xfrm>
            <a:off x="609600" y="-762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tx2"/>
                </a:solidFill>
                <a:latin typeface="Arial Rounded MT Bold" pitchFamily="34" charset="0"/>
              </a:rPr>
              <a:t>Torque on Current Loop</a:t>
            </a:r>
          </a:p>
        </p:txBody>
      </p:sp>
      <p:grpSp>
        <p:nvGrpSpPr>
          <p:cNvPr id="5" name="Group 74"/>
          <p:cNvGrpSpPr>
            <a:grpSpLocks/>
          </p:cNvGrpSpPr>
          <p:nvPr/>
        </p:nvGrpSpPr>
        <p:grpSpPr bwMode="auto">
          <a:xfrm>
            <a:off x="3276600" y="2362200"/>
            <a:ext cx="2667000" cy="641350"/>
            <a:chOff x="2016" y="1488"/>
            <a:chExt cx="1584" cy="404"/>
          </a:xfrm>
        </p:grpSpPr>
        <p:sp>
          <p:nvSpPr>
            <p:cNvPr id="10254" name="Text Box 72"/>
            <p:cNvSpPr txBox="1">
              <a:spLocks noChangeArrowheads="1"/>
            </p:cNvSpPr>
            <p:nvPr/>
          </p:nvSpPr>
          <p:spPr bwMode="auto">
            <a:xfrm>
              <a:off x="2160" y="1680"/>
              <a:ext cx="14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>
                  <a:latin typeface="Arial Rounded MT Bold" pitchFamily="34" charset="0"/>
                </a:rPr>
                <a:t>between normal and B</a:t>
              </a:r>
            </a:p>
          </p:txBody>
        </p:sp>
        <p:sp>
          <p:nvSpPr>
            <p:cNvPr id="10255" name="Freeform 73"/>
            <p:cNvSpPr>
              <a:spLocks/>
            </p:cNvSpPr>
            <p:nvPr/>
          </p:nvSpPr>
          <p:spPr bwMode="auto">
            <a:xfrm>
              <a:off x="2016" y="1488"/>
              <a:ext cx="192" cy="288"/>
            </a:xfrm>
            <a:custGeom>
              <a:avLst/>
              <a:gdLst>
                <a:gd name="T0" fmla="*/ 192 w 192"/>
                <a:gd name="T1" fmla="*/ 415 h 240"/>
                <a:gd name="T2" fmla="*/ 48 w 192"/>
                <a:gd name="T3" fmla="*/ 250 h 240"/>
                <a:gd name="T4" fmla="*/ 0 w 192"/>
                <a:gd name="T5" fmla="*/ 0 h 240"/>
                <a:gd name="T6" fmla="*/ 0 60000 65536"/>
                <a:gd name="T7" fmla="*/ 0 60000 65536"/>
                <a:gd name="T8" fmla="*/ 0 60000 65536"/>
                <a:gd name="T9" fmla="*/ 0 w 192"/>
                <a:gd name="T10" fmla="*/ 0 h 240"/>
                <a:gd name="T11" fmla="*/ 192 w 192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240">
                  <a:moveTo>
                    <a:pt x="192" y="240"/>
                  </a:moveTo>
                  <a:cubicBezTo>
                    <a:pt x="136" y="212"/>
                    <a:pt x="80" y="184"/>
                    <a:pt x="48" y="144"/>
                  </a:cubicBezTo>
                  <a:cubicBezTo>
                    <a:pt x="16" y="104"/>
                    <a:pt x="8" y="24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1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1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1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18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18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1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1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18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18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1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1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121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121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926" grpId="0" animBg="1"/>
      <p:bldP spid="121888" grpId="0" autoUpdateAnimBg="0"/>
      <p:bldP spid="121889" grpId="0" autoUpdateAnimBg="0"/>
      <p:bldP spid="121894" grpId="0" autoUpdateAnimBg="0"/>
      <p:bldP spid="121895" grpId="0" autoUpdateAnimBg="0"/>
      <p:bldP spid="121896" grpId="0" autoUpdateAnimBg="0"/>
      <p:bldP spid="12189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Compare the torque on loop 1 and 2 which have identical area, and current.</a:t>
            </a:r>
            <a:endParaRPr lang="en-US" altLang="en-US" sz="3200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252879600"/>
              </p:ext>
            </p:extLst>
          </p:nvPr>
        </p:nvGraphicFramePr>
        <p:xfrm>
          <a:off x="6565900" y="3962400"/>
          <a:ext cx="2517775" cy="283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5900" y="3962400"/>
                        <a:ext cx="2517775" cy="283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68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382713"/>
            <a:ext cx="7620000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1143000" y="4038600"/>
            <a:ext cx="4114800" cy="2438400"/>
          </a:xfrm>
        </p:spPr>
        <p:txBody>
          <a:bodyPr>
            <a:noAutofit/>
          </a:bodyPr>
          <a:lstStyle/>
          <a:p>
            <a:pPr marL="514350" indent="-514350" eaLnBrk="1" hangingPunct="1">
              <a:spcAft>
                <a:spcPts val="0"/>
              </a:spcAft>
              <a:buFont typeface="Arial" pitchFamily="34" charset="0"/>
              <a:buAutoNum type="arabicPeriod"/>
            </a:pPr>
            <a:r>
              <a:rPr lang="en-US" altLang="en-US" sz="4000" smtClean="0">
                <a:solidFill>
                  <a:schemeClr val="tx2"/>
                </a:solidFill>
                <a:latin typeface="Symbol" pitchFamily="18" charset="2"/>
              </a:rPr>
              <a:t>t</a:t>
            </a:r>
            <a:r>
              <a:rPr lang="en-US" altLang="en-US" baseline="-25000" smtClean="0">
                <a:solidFill>
                  <a:schemeClr val="tx2"/>
                </a:solidFill>
                <a:latin typeface="Arial Rounded MT Bold" pitchFamily="34" charset="0"/>
              </a:rPr>
              <a:t>1</a:t>
            </a:r>
            <a:r>
              <a:rPr lang="en-US" altLang="en-US" smtClean="0">
                <a:solidFill>
                  <a:schemeClr val="tx2"/>
                </a:solidFill>
                <a:latin typeface="Arial Rounded MT Bold" pitchFamily="34" charset="0"/>
              </a:rPr>
              <a:t> &gt; </a:t>
            </a:r>
            <a:r>
              <a:rPr lang="en-US" altLang="en-US" sz="4000" smtClean="0">
                <a:solidFill>
                  <a:schemeClr val="tx2"/>
                </a:solidFill>
                <a:latin typeface="Symbol" pitchFamily="18" charset="2"/>
              </a:rPr>
              <a:t>t</a:t>
            </a:r>
            <a:r>
              <a:rPr lang="en-US" altLang="en-US" baseline="-25000" smtClean="0">
                <a:solidFill>
                  <a:schemeClr val="tx2"/>
                </a:solidFill>
                <a:latin typeface="Arial Rounded MT Bold" pitchFamily="34" charset="0"/>
              </a:rPr>
              <a:t>2</a:t>
            </a:r>
          </a:p>
          <a:p>
            <a:pPr marL="514350" indent="-514350" eaLnBrk="1" hangingPunct="1">
              <a:spcAft>
                <a:spcPts val="0"/>
              </a:spcAft>
              <a:buFont typeface="Arial" pitchFamily="34" charset="0"/>
              <a:buAutoNum type="arabicPeriod"/>
            </a:pPr>
            <a:r>
              <a:rPr lang="en-US" altLang="en-US" sz="4000" smtClean="0">
                <a:solidFill>
                  <a:schemeClr val="tx2"/>
                </a:solidFill>
                <a:latin typeface="Symbol" pitchFamily="18" charset="2"/>
              </a:rPr>
              <a:t>t</a:t>
            </a:r>
            <a:r>
              <a:rPr lang="en-US" altLang="en-US" baseline="-25000" smtClean="0">
                <a:solidFill>
                  <a:schemeClr val="tx2"/>
                </a:solidFill>
                <a:latin typeface="Arial Rounded MT Bold" pitchFamily="34" charset="0"/>
              </a:rPr>
              <a:t>1</a:t>
            </a:r>
            <a:r>
              <a:rPr lang="en-US" altLang="en-US" smtClean="0">
                <a:solidFill>
                  <a:schemeClr val="tx2"/>
                </a:solidFill>
                <a:latin typeface="Arial Rounded MT Bold" pitchFamily="34" charset="0"/>
              </a:rPr>
              <a:t> = </a:t>
            </a:r>
            <a:r>
              <a:rPr lang="en-US" altLang="en-US" sz="4000" smtClean="0">
                <a:solidFill>
                  <a:schemeClr val="tx2"/>
                </a:solidFill>
                <a:latin typeface="Symbol" pitchFamily="18" charset="2"/>
              </a:rPr>
              <a:t>t</a:t>
            </a:r>
            <a:r>
              <a:rPr lang="en-US" altLang="en-US" baseline="-25000" smtClean="0">
                <a:solidFill>
                  <a:schemeClr val="tx2"/>
                </a:solidFill>
                <a:latin typeface="Arial Rounded MT Bold" pitchFamily="34" charset="0"/>
              </a:rPr>
              <a:t>2</a:t>
            </a:r>
            <a:r>
              <a:rPr lang="en-US" altLang="en-US" smtClean="0">
                <a:solidFill>
                  <a:schemeClr val="tx2"/>
                </a:solidFill>
                <a:latin typeface="Arial Rounded MT Bold" pitchFamily="34" charset="0"/>
              </a:rPr>
              <a:t> 	 </a:t>
            </a:r>
          </a:p>
          <a:p>
            <a:pPr marL="514350" indent="-514350" eaLnBrk="1" hangingPunct="1">
              <a:spcAft>
                <a:spcPts val="0"/>
              </a:spcAft>
              <a:buFont typeface="Arial" pitchFamily="34" charset="0"/>
              <a:buAutoNum type="arabicPeriod"/>
            </a:pPr>
            <a:r>
              <a:rPr lang="en-US" altLang="en-US" sz="4000" smtClean="0">
                <a:solidFill>
                  <a:schemeClr val="tx2"/>
                </a:solidFill>
                <a:latin typeface="Symbol" pitchFamily="18" charset="2"/>
              </a:rPr>
              <a:t>t</a:t>
            </a:r>
            <a:r>
              <a:rPr lang="en-US" altLang="en-US" baseline="-25000" smtClean="0">
                <a:solidFill>
                  <a:schemeClr val="tx2"/>
                </a:solidFill>
                <a:latin typeface="Arial Rounded MT Bold" pitchFamily="34" charset="0"/>
              </a:rPr>
              <a:t>1</a:t>
            </a:r>
            <a:r>
              <a:rPr lang="en-US" altLang="en-US" smtClean="0">
                <a:solidFill>
                  <a:schemeClr val="tx2"/>
                </a:solidFill>
                <a:latin typeface="Arial Rounded MT Bold" pitchFamily="34" charset="0"/>
              </a:rPr>
              <a:t> &lt; </a:t>
            </a:r>
            <a:r>
              <a:rPr lang="en-US" altLang="en-US" sz="4000" smtClean="0">
                <a:solidFill>
                  <a:schemeClr val="tx2"/>
                </a:solidFill>
                <a:latin typeface="Symbol" pitchFamily="18" charset="2"/>
              </a:rPr>
              <a:t>t</a:t>
            </a:r>
            <a:r>
              <a:rPr lang="en-US" altLang="en-US" baseline="-25000" smtClean="0">
                <a:solidFill>
                  <a:schemeClr val="tx2"/>
                </a:solidFill>
                <a:latin typeface="Arial Rounded MT Bold" pitchFamily="34" charset="0"/>
              </a:rPr>
              <a:t>2</a:t>
            </a:r>
            <a:endParaRPr lang="en-US" smtClean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TPVERSION" val="2008"/>
  <p:tag name="PPVERSION" val="12.0"/>
  <p:tag name="SHOWBARVISIBLE" val="True"/>
  <p:tag name="USESECONDARYMONITOR" val="True"/>
  <p:tag name="SAVECSVWITHSESSION" val="False"/>
  <p:tag name="CSVFORMAT" val="0"/>
  <p:tag name="BULLETTYPE" val="3"/>
  <p:tag name="ANSWERNOWSTYLE" val="-1"/>
  <p:tag name="ANSWERNOWTEXT" val="Answer Now"/>
  <p:tag name="COUNTDOWNSTYLE" val="-1"/>
  <p:tag name="RESPCOUNTERSTYLE" val="-1"/>
  <p:tag name="RESPCOUNTERFORMAT" val="0"/>
  <p:tag name="RESPTABLESTYLE" val="-1"/>
  <p:tag name="COUNTDOWNSECONDS" val="10"/>
  <p:tag name="INPUTSOURCE" val="1"/>
  <p:tag name="NUMRESPONSES" val="1"/>
  <p:tag name="ALLOWDUPLICATES" val="False"/>
  <p:tag name="BACKUPSESSIONS" val="True"/>
  <p:tag name="BACKUPMAINTENANCE" val="7"/>
  <p:tag name="CHARTVALUEFORMAT" val="0%"/>
  <p:tag name="AUTOADVANCE" val="False"/>
  <p:tag name="REVIEWONLY" val="False"/>
  <p:tag name="ROTATIONINTERVAL" val="2"/>
  <p:tag name="AUTOUPDATEALIASES" val="True"/>
  <p:tag name="STDCHART" val="1"/>
  <p:tag name="RACEENDPOINTS" val="100"/>
  <p:tag name="RACERSMAXDISPLAYED" val="5"/>
  <p:tag name="RACEANIMATIONSPEED" val="3"/>
  <p:tag name="SKIPREMAININGRACESLIDES" val="True"/>
  <p:tag name="PARTICIPANTSINLEADERBOARD" val="5"/>
  <p:tag name="TEAMSINLEADERBOARD" val="5"/>
  <p:tag name="MAXRESPONDERS" val="5"/>
  <p:tag name="BUBBLENAMEVISIBLE" val="True"/>
  <p:tag name="BUBBLESIZEVISIBLE" val="True"/>
  <p:tag name="BUBBLEVALUEFORMAT" val="0.0"/>
  <p:tag name="BUBBLEGROUPING" val="3"/>
  <p:tag name="DEFAULTNUMTEAMS" val="5"/>
  <p:tag name="CUSTOMGRIDBACKCOLOR" val="-722948"/>
  <p:tag name="CUSTOMCELLFORECOLOR" val="-16777216"/>
  <p:tag name="CUSTOMCELLBACKCOLOR1" val="-657956"/>
  <p:tag name="CUSTOMCELLBACKCOLOR2" val="-13395457"/>
  <p:tag name="CUSTOMCELLBACKCOLOR3" val="-268652"/>
  <p:tag name="CUSTOMCELLBACKCOLOR4" val="-8355712"/>
  <p:tag name="USESCHEMECOLORS" val="True"/>
  <p:tag name="DISPLAYNAME" val="True"/>
  <p:tag name="DISPLAYDEVICENUMBER" val="True"/>
  <p:tag name="DISPLAYDEVICEID" val="True"/>
  <p:tag name="GRIDOPACITY" val="90"/>
  <p:tag name="GRIDROTATIONINTERVAL" val="2"/>
  <p:tag name="AUTOSIZEGRID" val="True"/>
  <p:tag name="GRIDSIZE" val="{Width=800, Height=600}"/>
  <p:tag name="GRIDPOSITION" val="1"/>
  <p:tag name="POLLINGCYCLE" val="2"/>
  <p:tag name="CHARTCOLORS" val="0"/>
  <p:tag name="CHARTLABELS" val="1"/>
  <p:tag name="RESETCHARTS" val="True"/>
  <p:tag name="INCLUDENONRESPONDERS" val="False"/>
  <p:tag name="MULTIRESPDIVISOR" val="1"/>
  <p:tag name="PARTLISTDEFAULT" val="1"/>
  <p:tag name="INCLUDEPPT" val="True"/>
  <p:tag name="ALLOWUSERFEEDBACK" val="True"/>
  <p:tag name="CORRECTPOINTVALUE" val="1"/>
  <p:tag name="INCORRECTPOINTVALUE" val="0"/>
  <p:tag name="REALTIMEBACKUP" val="False"/>
  <p:tag name="REALTIMEBACKUPPATH" val="(None)"/>
  <p:tag name="ZEROBASED" val="False"/>
  <p:tag name="AUTOADJUSTPARTRANGE" val="True"/>
  <p:tag name="CHARTSCALE" val="True"/>
  <p:tag name="ADVANCEDSETTINGSVIEW" val="False"/>
  <p:tag name="FIBDISPLAYRESULTS" val="True"/>
  <p:tag name="FIBNUMRESULTS" val="5"/>
  <p:tag name="FIBINCLUDEOTHER" val="True"/>
  <p:tag name="FIBDISPLAYKEYWORDS" val="True"/>
  <p:tag name="PRRESPONSE1" val="10"/>
  <p:tag name="PRRESPONSE2" val="9"/>
  <p:tag name="PRRESPONSE3" val="8"/>
  <p:tag name="PRRESPONSE4" val="7"/>
  <p:tag name="PRRESPONSE5" val="6"/>
  <p:tag name="PRRESPONSE6" val="5"/>
  <p:tag name="PRRESPONSE7" val="4"/>
  <p:tag name="PRRESPONSE8" val="3"/>
  <p:tag name="PRRESPONSE9" val="2"/>
  <p:tag name="PRRESPONSE10" val="1"/>
  <p:tag name="SHOWFLASHWARNING" val="True"/>
  <p:tag name="ALWAYSOPENPOLL" val="False"/>
  <p:tag name="POWERPOINTVERSION" val="14.0"/>
  <p:tag name="LUIDIAENABLED" val="False"/>
  <p:tag name="EXPANDSHOWBAR" val="True"/>
  <p:tag name="TASKPANEKEY" val="1aae43d5-acbc-4417-86d9-a6534efe02c3"/>
  <p:tag name="TPFULLVERSION" val="4.3.2.117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CE0D26C02D8C4AEEB4D76F06BDD62175"/>
  <p:tag name="SLIDEID" val="CE0D26C02D8C4AEEB4D76F06BDD62175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Compare the torque on loop 1 and 2 which have identical area, and current."/>
  <p:tag name="TOTALRESPONSES" val="20"/>
  <p:tag name="RESPONSECOUNT" val="20"/>
  <p:tag name="SLICED" val="False"/>
  <p:tag name="RESPONSES" val="2;2;2;2;3;2;3;3;1;2;2;2;2;3;3;1;2;2;3;1;"/>
  <p:tag name="CHARTSTRINGSTD" val="3 11 6"/>
  <p:tag name="CHARTSTRINGREV" val="6 11 3"/>
  <p:tag name="CHARTSTRINGSTDPER" val="0.15 0.55 0.3"/>
  <p:tag name="CHARTSTRINGREVPER" val="0.3 0.55 0.15"/>
  <p:tag name="RESPONSESGATHERED" val="False"/>
  <p:tag name="ANONYMOUSTEMP" val="False"/>
  <p:tag name="ANSWERSALIAS" val="t1 &gt; t2|smicln|t1 = t2   |smicln|t1 &lt; t2"/>
  <p:tag name="VALUES" val="No Value|smicln|No Value|smicln|No Valu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26"/>
  <p:tag name="FONTSIZE" val="40"/>
  <p:tag name="BULLETTYPE" val="ppBulletArabicPeriod"/>
  <p:tag name="ANSWERTEXT" val="t1 &gt; t2&#10;t1 = t2   &#10;t1 &lt; t2"/>
  <p:tag name="OLDNUMANSWERS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CE0D26C02D8C4AEEB4D76F06BDD62175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SLIDEORDER" val="2"/>
  <p:tag name="SLIDEGUID" val="B3C7AF10CF1C4127BF4C8937772FE6C0"/>
  <p:tag name="QUESTIONALIAS" val="Compare the torque on loop 1 and 2 which have identical area, and current."/>
  <p:tag name="TOTALRESPONSES" val="21"/>
  <p:tag name="RESPONSECOUNT" val="21"/>
  <p:tag name="SLICED" val="False"/>
  <p:tag name="RESPONSES" val="2;2;2;2;3;2;2;2;2;2;2;2;2;3;2;2;2;3;2;1;2;"/>
  <p:tag name="CHARTSTRINGSTD" val="1 17 3"/>
  <p:tag name="CHARTSTRINGREV" val="3 17 1"/>
  <p:tag name="CHARTSTRINGSTDPER" val="0.0476190476190476 0.80952380952381 0.142857142857143"/>
  <p:tag name="CHARTSTRINGREVPER" val="0.142857142857143 0.80952380952381 0.0476190476190476"/>
  <p:tag name="RESPONSESGATHERED" val="False"/>
  <p:tag name="ANONYMOUSTEMP" val="False"/>
  <p:tag name="ANSWERSALIAS" val="t1 &gt; t2|smicln|t1 = t2   |smicln|t1 &lt; t2"/>
  <p:tag name="VALUES" val="No Value|smicln|No Value|smicln|No Valu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26"/>
  <p:tag name="FONTSIZE" val="40"/>
  <p:tag name="BULLETTYPE" val="ppBulletArabicPeriod"/>
  <p:tag name="ANSWERTEXT" val="t1 &gt; t2&#10;t1 = t2   &#10;t1 &lt; t2"/>
  <p:tag name="OLDNUMANSWERS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4D132F741DB84BEFA559463A9A56AC4A"/>
  <p:tag name="SLIDEID" val="4D132F741DB84BEFA559463A9A56AC4A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Two long wires carry opposite current. What is the direction of the magnetic field above, and midway between the two wires carrying current – at the point marked “X”?  "/>
  <p:tag name="ANSWERSALIAS" val="Left   |smicln|Right    |smicln|Up    |smicln|Down   |smicln|Zero"/>
  <p:tag name="TOTALRESPONSES" val="21"/>
  <p:tag name="RESPONSECOUNT" val="21"/>
  <p:tag name="SLICED" val="False"/>
  <p:tag name="RESPONSES" val="4;3;3;3;3;5;5;4;4;3;2;5;3;5;3;5;3;5;2;2;5;"/>
  <p:tag name="CHARTSTRINGSTD" val="0 3 8 3 7"/>
  <p:tag name="CHARTSTRINGREV" val="7 3 8 3 0"/>
  <p:tag name="CHARTSTRINGSTDPER" val="0 0.142857142857143 0.380952380952381 0.142857142857143 0.333333333333333"/>
  <p:tag name="CHARTSTRINGREVPER" val="0.333333333333333 0.142857142857143 0.380952380952381 0.142857142857143 0"/>
  <p:tag name="RESPONSESGATHERED" val="False"/>
  <p:tag name="ANONYMOUSTEMP" val="False"/>
  <p:tag name="VALUES" val="No Value|smicln|No Value|smicln|No Value|smicln|No Value|smicln|No Val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37"/>
  <p:tag name="FONTSIZE" val="32"/>
  <p:tag name="BULLETTYPE" val="ppBulletArabicPeriod"/>
  <p:tag name="ANSWERTEXT" val="Left   &#10;Right    &#10;Up    &#10;Down   &#10;Zero"/>
  <p:tag name="OLDNUMANSWERS" val="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4D132F741DB84BEFA559463A9A56AC4A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ANSWERSALIAS" val="Left   |smicln|Right    |smicln|Up    |smicln|Down   |smicln|Zero"/>
  <p:tag name="SLIDEORDER" val="2"/>
  <p:tag name="SLIDEGUID" val="E4916E449C7D49B497FAF6C2E45026F2"/>
  <p:tag name="QUESTIONALIAS" val="Two long wires carry opposite current. What is the direction of the magnetic field above, and midway between the two wires carrying current – at the point marked “X”?  "/>
  <p:tag name="TOTALRESPONSES" val="20"/>
  <p:tag name="RESPONSECOUNT" val="20"/>
  <p:tag name="SLICED" val="False"/>
  <p:tag name="RESPONSES" val="4;3;3;3;3;5;5;5;4;5;5;5;3;5;3;5;3;5;3;2;-;"/>
  <p:tag name="CHARTSTRINGSTD" val="0 1 8 2 9"/>
  <p:tag name="CHARTSTRINGREV" val="9 2 8 1 0"/>
  <p:tag name="CHARTSTRINGSTDPER" val="0 0.05 0.4 0.1 0.45"/>
  <p:tag name="CHARTSTRINGREVPER" val="0.45 0.1 0.4 0.05 0"/>
  <p:tag name="RESPONSESGATHERED" val="False"/>
  <p:tag name="ANONYMOUSTEMP" val="False"/>
  <p:tag name="VALUES" val="No Value|smicln|No Value|smicln|No Value|smicln|No Value|smicln|No Valu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37"/>
  <p:tag name="FONTSIZE" val="32"/>
  <p:tag name="BULLETTYPE" val="ppBulletArabicPeriod"/>
  <p:tag name="ANSWERTEXT" val="Left   &#10;Right    &#10;Up    &#10;Down   &#10;Zero"/>
  <p:tag name="OLDNUMANSWERS" val="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6941131FA0514FE4B8F9F499BA66FA87"/>
  <p:tag name="SLIDEID" val="6941131FA0514FE4B8F9F499BA66FA87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What is the net force between the two solenoids?"/>
  <p:tag name="ANSWERSALIAS" val="Attractive|smicln|Zero            |smicln|Repulsive"/>
  <p:tag name="TOTALRESPONSES" val="21"/>
  <p:tag name="RESPONSECOUNT" val="21"/>
  <p:tag name="SLICED" val="False"/>
  <p:tag name="RESPONSES" val="1;1;1;1;1;1;1;1;1;1;3;1;2;1;1;3;1;1;3;1;1;"/>
  <p:tag name="CHARTSTRINGSTD" val="17 1 3"/>
  <p:tag name="CHARTSTRINGREV" val="3 1 17"/>
  <p:tag name="CHARTSTRINGSTDPER" val="0.80952380952381 0.0476190476190476 0.142857142857143"/>
  <p:tag name="CHARTSTRINGREVPER" val="0.142857142857143 0.0476190476190476 0.80952380952381"/>
  <p:tag name="RESPONSESGATHERED" val="False"/>
  <p:tag name="ANONYMOUSTEMP" val="False"/>
  <p:tag name="VALUES" val="No Value|smicln|No Value|smicln|No Valu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37"/>
  <p:tag name="FONTSIZE" val="32"/>
  <p:tag name="BULLETTYPE" val="ppBulletArabicPeriod"/>
  <p:tag name="ANSWERTEXT" val="Attractive&#10;Zero            &#10;Repulsive"/>
  <p:tag name="OLDNUMANSWERS" val="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6941131FA0514FE4B8F9F499BA66FA87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What is the net force between the two solenoids?"/>
  <p:tag name="ANSWERSALIAS" val="Attractive|smicln|Zero            |smicln|Repulsive"/>
  <p:tag name="SLIDEORDER" val="2"/>
  <p:tag name="SLIDEGUID" val="2FA1984FEB42433F876B12DBD36DC77E"/>
  <p:tag name="TOTALRESPONSES" val="7"/>
  <p:tag name="RESPONSECOUNT" val="7"/>
  <p:tag name="SLICED" val="False"/>
  <p:tag name="RESPONSES" val="-;1;1;1;-;-;-;-;1;-;-;1;-;-;1;-;-;-;1;-;-;"/>
  <p:tag name="CHARTSTRINGSTD" val="7 0 0"/>
  <p:tag name="CHARTSTRINGREV" val="0 0 7"/>
  <p:tag name="CHARTSTRINGSTDPER" val="1 0 0"/>
  <p:tag name="CHARTSTRINGREVPER" val="0 0 1"/>
  <p:tag name="RESPONSESGATHERED" val="False"/>
  <p:tag name="ANONYMOUSTEMP" val="False"/>
  <p:tag name="VALUES" val="No Value|smicln|No Value|smicln|No Valu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37"/>
  <p:tag name="FONTSIZE" val="32"/>
  <p:tag name="BULLETTYPE" val="ppBulletArabicPeriod"/>
  <p:tag name="ANSWERTEXT" val="Attractive&#10;Zero            &#10;Repulsive"/>
  <p:tag name="OLDNUMANSWERS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Presentation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1850</TotalTime>
  <Words>997</Words>
  <Application>Microsoft Office PowerPoint</Application>
  <PresentationFormat>On-screen Show (4:3)</PresentationFormat>
  <Paragraphs>281</Paragraphs>
  <Slides>23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Presentation1</vt:lpstr>
      <vt:lpstr>Chart</vt:lpstr>
      <vt:lpstr>Equation</vt:lpstr>
      <vt:lpstr>Currents and Magnetism</vt:lpstr>
      <vt:lpstr>Force of B-field on Current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Torque on Current Loop</vt:lpstr>
      <vt:lpstr>Compare the torque on loop 1 and 2 which have identical area, and current.</vt:lpstr>
      <vt:lpstr>Compare the torque on loop 1 and 2 which have identical area, and current.</vt:lpstr>
      <vt:lpstr>PowerPoint Presentation</vt:lpstr>
      <vt:lpstr>Right Hand Rule 2!</vt:lpstr>
      <vt:lpstr>PowerPoint Presentation</vt:lpstr>
      <vt:lpstr>Two long wires carry opposite current. What is the direction of the magnetic field above, and midway between the two wires carrying current – at the point marked “X”?  </vt:lpstr>
      <vt:lpstr>Two long wires carry opposite current. What is the direction of the magnetic field above, and midway between the two wires carrying current – at the point marked “X”?  </vt:lpstr>
      <vt:lpstr>PowerPoint Presentation</vt:lpstr>
      <vt:lpstr>Comparison: Electric Field vs. Magnetic Field</vt:lpstr>
      <vt:lpstr>Checkpoint Solenoid</vt:lpstr>
      <vt:lpstr>Magnetic Fields of Currents</vt:lpstr>
      <vt:lpstr>Right Hand Rule 3 Magnetic Field of Solenoid</vt:lpstr>
      <vt:lpstr>PowerPoint Presentation</vt:lpstr>
      <vt:lpstr>What is the force between the two solenoids?</vt:lpstr>
      <vt:lpstr>What is the force between the two solenoids?</vt:lpstr>
    </vt:vector>
  </TitlesOfParts>
  <Company>Eastern Illinois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Currents and Magnetism</dc:title>
  <dc:creator>cherie</dc:creator>
  <cp:lastModifiedBy>Lehman, Cherie B.</cp:lastModifiedBy>
  <cp:revision>84</cp:revision>
  <dcterms:created xsi:type="dcterms:W3CDTF">2010-02-16T20:47:55Z</dcterms:created>
  <dcterms:modified xsi:type="dcterms:W3CDTF">2013-02-19T12:48:06Z</dcterms:modified>
</cp:coreProperties>
</file>