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tags/tag5.xml" ContentType="application/vnd.openxmlformats-officedocument.presentationml.tags+xml"/>
  <Override PartName="/ppt/notesSlides/notesSlide3.xml" ContentType="application/vnd.openxmlformats-officedocument.presentationml.notesSlide+xml"/>
  <Override PartName="/ppt/tags/tag6.xml" ContentType="application/vnd.openxmlformats-officedocument.presentationml.tags+xml"/>
  <Override PartName="/ppt/notesSlides/notesSlide4.xml" ContentType="application/vnd.openxmlformats-officedocument.presentationml.notesSlide+xml"/>
  <Override PartName="/ppt/tags/tag7.xml" ContentType="application/vnd.openxmlformats-officedocument.presentationml.tags+xml"/>
  <Override PartName="/ppt/notesSlides/notesSlide5.xml" ContentType="application/vnd.openxmlformats-officedocument.presentationml.notesSlide+xml"/>
  <Override PartName="/ppt/tags/tag8.xml" ContentType="application/vnd.openxmlformats-officedocument.presentationml.tags+xml"/>
  <Override PartName="/ppt/notesSlides/notesSlide6.xml" ContentType="application/vnd.openxmlformats-officedocument.presentationml.notesSlide+xml"/>
  <Override PartName="/ppt/tags/tag9.xml" ContentType="application/vnd.openxmlformats-officedocument.presentationml.tags+xml"/>
  <Override PartName="/ppt/tags/tag10.xml" ContentType="application/vnd.openxmlformats-officedocument.presentationml.tags+xml"/>
  <Override PartName="/ppt/notesSlides/notesSlide7.xml" ContentType="application/vnd.openxmlformats-officedocument.presentationml.notesSlide+xml"/>
  <Override PartName="/ppt/tags/tag11.xml" ContentType="application/vnd.openxmlformats-officedocument.presentationml.tags+xml"/>
  <Override PartName="/ppt/notesSlides/notesSlide8.xml" ContentType="application/vnd.openxmlformats-officedocument.presentationml.notesSlide+xml"/>
  <Override PartName="/ppt/tags/tag12.xml" ContentType="application/vnd.openxmlformats-officedocument.presentationml.tags+xml"/>
  <Override PartName="/ppt/notesSlides/notesSlide9.xml" ContentType="application/vnd.openxmlformats-officedocument.presentationml.notesSlide+xml"/>
  <Override PartName="/ppt/tags/tag13.xml" ContentType="application/vnd.openxmlformats-officedocument.presentationml.tags+xml"/>
  <Override PartName="/ppt/notesSlides/notesSlide10.xml" ContentType="application/vnd.openxmlformats-officedocument.presentationml.notesSlide+xml"/>
  <Override PartName="/ppt/tags/tag14.xml" ContentType="application/vnd.openxmlformats-officedocument.presentationml.tags+xml"/>
  <Override PartName="/ppt/notesSlides/notesSlide11.xml" ContentType="application/vnd.openxmlformats-officedocument.presentationml.notesSlide+xml"/>
  <Override PartName="/ppt/tags/tag15.xml" ContentType="application/vnd.openxmlformats-officedocument.presentationml.tags+xml"/>
  <Override PartName="/ppt/notesSlides/notesSlide12.xml" ContentType="application/vnd.openxmlformats-officedocument.presentationml.notesSlide+xml"/>
  <Override PartName="/ppt/tags/tag16.xml" ContentType="application/vnd.openxmlformats-officedocument.presentationml.tags+xml"/>
  <Override PartName="/ppt/notesSlides/notesSlide13.xml" ContentType="application/vnd.openxmlformats-officedocument.presentationml.notesSlide+xml"/>
  <Override PartName="/ppt/tags/tag17.xml" ContentType="application/vnd.openxmlformats-officedocument.presentationml.tags+xml"/>
  <Override PartName="/ppt/notesSlides/notesSlide14.xml" ContentType="application/vnd.openxmlformats-officedocument.presentationml.notesSlide+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notesSlides/notesSlide15.xml" ContentType="application/vnd.openxmlformats-officedocument.presentationml.notesSlide+xml"/>
  <Override PartName="/ppt/tags/tag24.xml" ContentType="application/vnd.openxmlformats-officedocument.presentationml.tags+xml"/>
  <Override PartName="/ppt/notesSlides/notesSlide16.xml" ContentType="application/vnd.openxmlformats-officedocument.presentationml.notesSlide+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notesSlides/notesSlide17.xml" ContentType="application/vnd.openxmlformats-officedocument.presentationml.notesSlide+xml"/>
  <Override PartName="/ppt/tags/tag44.xml" ContentType="application/vnd.openxmlformats-officedocument.presentationml.tags+xml"/>
  <Override PartName="/ppt/notesSlides/notesSlide18.xml" ContentType="application/vnd.openxmlformats-officedocument.presentationml.notesSlide+xml"/>
  <Override PartName="/ppt/tags/tag45.xml" ContentType="application/vnd.openxmlformats-officedocument.presentationml.tags+xml"/>
  <Override PartName="/ppt/notesSlides/notesSlide19.xml" ContentType="application/vnd.openxmlformats-officedocument.presentationml.notesSlide+xml"/>
  <Override PartName="/ppt/tags/tag46.xml" ContentType="application/vnd.openxmlformats-officedocument.presentationml.tags+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257" r:id="rId2"/>
    <p:sldId id="258" r:id="rId3"/>
    <p:sldId id="302" r:id="rId4"/>
    <p:sldId id="270" r:id="rId5"/>
    <p:sldId id="303" r:id="rId6"/>
    <p:sldId id="274" r:id="rId7"/>
    <p:sldId id="304" r:id="rId8"/>
    <p:sldId id="305" r:id="rId9"/>
    <p:sldId id="261" r:id="rId10"/>
    <p:sldId id="306" r:id="rId11"/>
    <p:sldId id="307" r:id="rId12"/>
    <p:sldId id="269" r:id="rId13"/>
    <p:sldId id="308" r:id="rId14"/>
    <p:sldId id="276" r:id="rId15"/>
    <p:sldId id="310" r:id="rId16"/>
    <p:sldId id="309" r:id="rId17"/>
    <p:sldId id="293" r:id="rId18"/>
    <p:sldId id="297" r:id="rId19"/>
    <p:sldId id="282" r:id="rId20"/>
    <p:sldId id="294" r:id="rId21"/>
    <p:sldId id="298" r:id="rId22"/>
    <p:sldId id="295" r:id="rId23"/>
    <p:sldId id="299" r:id="rId24"/>
    <p:sldId id="300" r:id="rId25"/>
    <p:sldId id="301" r:id="rId26"/>
    <p:sldId id="288" r:id="rId27"/>
    <p:sldId id="289" r:id="rId28"/>
    <p:sldId id="290" r:id="rId29"/>
    <p:sldId id="291" r:id="rId30"/>
  </p:sldIdLst>
  <p:sldSz cx="9144000" cy="6858000" type="screen4x3"/>
  <p:notesSz cx="6858000" cy="9144000"/>
  <p:custDataLst>
    <p:tags r:id="rId32"/>
  </p:custDataLst>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99"/>
    <a:srgbClr val="33CCFF"/>
    <a:srgbClr val="0000CC"/>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44" d="100"/>
          <a:sy n="44" d="100"/>
        </p:scale>
        <p:origin x="-588" y="-47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wmf"/><Relationship Id="rId1" Type="http://schemas.openxmlformats.org/officeDocument/2006/relationships/image" Target="../media/image1.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24.e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25.e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26.emf"/></Relationships>
</file>

<file path=ppt/drawings/_rels/vmlDrawing13.vml.rels><?xml version="1.0" encoding="UTF-8" standalone="yes"?>
<Relationships xmlns="http://schemas.openxmlformats.org/package/2006/relationships"><Relationship Id="rId2" Type="http://schemas.openxmlformats.org/officeDocument/2006/relationships/image" Target="../media/image28.wmf"/><Relationship Id="rId1" Type="http://schemas.openxmlformats.org/officeDocument/2006/relationships/image" Target="../media/image27.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6.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7.e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19.wmf"/><Relationship Id="rId1" Type="http://schemas.openxmlformats.org/officeDocument/2006/relationships/image" Target="../media/image18.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20.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22.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23.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ADE173D4-2889-4115-B288-3EE8126DE64F}" type="datetimeFigureOut">
              <a:rPr lang="en-US"/>
              <a:pPr>
                <a:defRPr/>
              </a:pPr>
              <a:t>2/21/2013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23719E42-5EAE-4CC8-88D1-0D50A044858A}" type="slidenum">
              <a:rPr lang="en-US"/>
              <a:pPr>
                <a:defRPr/>
              </a:pPr>
              <a:t>‹#›</a:t>
            </a:fld>
            <a:endParaRPr lang="en-US"/>
          </a:p>
        </p:txBody>
      </p:sp>
    </p:spTree>
    <p:extLst>
      <p:ext uri="{BB962C8B-B14F-4D97-AF65-F5344CB8AC3E}">
        <p14:creationId xmlns:p14="http://schemas.microsoft.com/office/powerpoint/2010/main" val="129146984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102E8BB-0559-4FCF-87F1-0662EE142E63}" type="slidenum">
              <a:rPr lang="en-US" altLang="en-US"/>
              <a:pPr fontAlgn="base">
                <a:spcBef>
                  <a:spcPct val="0"/>
                </a:spcBef>
                <a:spcAft>
                  <a:spcPct val="0"/>
                </a:spcAft>
                <a:defRPr/>
              </a:pPr>
              <a:t>1</a:t>
            </a:fld>
            <a:endParaRPr lang="en-US" altLang="en-US"/>
          </a:p>
        </p:txBody>
      </p:sp>
      <p:sp>
        <p:nvSpPr>
          <p:cNvPr id="34819" name="Rectangle 2"/>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US">
              <a:latin typeface="Calibri" pitchFamily="34" charset="0"/>
            </a:endParaRPr>
          </a:p>
        </p:txBody>
      </p:sp>
      <p:sp>
        <p:nvSpPr>
          <p:cNvPr id="34820" name="Rectangle 3"/>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p>
            <a:pPr algn="r"/>
            <a:r>
              <a:rPr lang="en-US" altLang="en-US" sz="1000" i="1">
                <a:latin typeface="Calibri" pitchFamily="34" charset="0"/>
              </a:rPr>
              <a:t>1</a:t>
            </a:r>
          </a:p>
        </p:txBody>
      </p:sp>
      <p:sp>
        <p:nvSpPr>
          <p:cNvPr id="34821" name="Rectangle 4"/>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US">
              <a:latin typeface="Calibri" pitchFamily="34" charset="0"/>
            </a:endParaRPr>
          </a:p>
        </p:txBody>
      </p:sp>
      <p:sp>
        <p:nvSpPr>
          <p:cNvPr id="34822" name="Rectangle 5"/>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en-US">
              <a:latin typeface="Calibri" pitchFamily="34" charset="0"/>
            </a:endParaRPr>
          </a:p>
        </p:txBody>
      </p:sp>
      <p:sp>
        <p:nvSpPr>
          <p:cNvPr id="34823" name="Rectangle 6"/>
          <p:cNvSpPr>
            <a:spLocks noGrp="1" noRot="1" noChangeAspect="1" noChangeArrowheads="1" noTextEdit="1"/>
          </p:cNvSpPr>
          <p:nvPr>
            <p:ph type="sldImg"/>
          </p:nvPr>
        </p:nvSpPr>
        <p:spPr bwMode="auto">
          <a:noFill/>
          <a:ln cap="flat">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34824" name="Rectangle 7"/>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488" tIns="44450" rIns="90488" bIns="44450" numCol="1" anchor="t" anchorCtr="0" compatLnSpc="1">
            <a:prstTxWarp prst="textNoShape">
              <a:avLst/>
            </a:prstTxWarp>
          </a:bodyPr>
          <a:lstStyle/>
          <a:p>
            <a:pPr eaLnBrk="1" hangingPunct="1">
              <a:spcBef>
                <a:spcPct val="0"/>
              </a:spcBef>
            </a:pPr>
            <a:endParaRPr lang="en-US" alt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1DFD997-14F7-4D84-B662-8B226E27B937}" type="slidenum">
              <a:rPr lang="en-US" altLang="en-US"/>
              <a:pPr fontAlgn="base">
                <a:spcBef>
                  <a:spcPct val="0"/>
                </a:spcBef>
                <a:spcAft>
                  <a:spcPct val="0"/>
                </a:spcAft>
                <a:defRPr/>
              </a:pPr>
              <a:t>12</a:t>
            </a:fld>
            <a:endParaRPr lang="en-US" altLang="en-US"/>
          </a:p>
        </p:txBody>
      </p:sp>
      <p:sp>
        <p:nvSpPr>
          <p:cNvPr id="4710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85C58CF-780B-4D31-8ED5-6075338C9D81}" type="slidenum">
              <a:rPr lang="en-US" altLang="en-US"/>
              <a:pPr fontAlgn="base">
                <a:spcBef>
                  <a:spcPct val="0"/>
                </a:spcBef>
                <a:spcAft>
                  <a:spcPct val="0"/>
                </a:spcAft>
              </a:pPr>
              <a:t>13</a:t>
            </a:fld>
            <a:endParaRPr lang="en-US" altLang="en-US"/>
          </a:p>
        </p:txBody>
      </p:sp>
      <p:sp>
        <p:nvSpPr>
          <p:cNvPr id="43011"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43012"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45D7E6C-F7FE-450B-9674-FAF6A7D58D8E}" type="slidenum">
              <a:rPr lang="en-US" altLang="en-US"/>
              <a:pPr fontAlgn="base">
                <a:spcBef>
                  <a:spcPct val="0"/>
                </a:spcBef>
                <a:spcAft>
                  <a:spcPct val="0"/>
                </a:spcAft>
                <a:defRPr/>
              </a:pPr>
              <a:t>14</a:t>
            </a:fld>
            <a:endParaRPr lang="en-US" altLang="en-US"/>
          </a:p>
        </p:txBody>
      </p:sp>
      <p:sp>
        <p:nvSpPr>
          <p:cNvPr id="4915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smtClean="0"/>
              <a:t>Put example here for directions</a:t>
            </a:r>
          </a:p>
          <a:p>
            <a:pPr eaLnBrk="1" hangingPunct="1">
              <a:spcBef>
                <a:spcPct val="0"/>
              </a:spcBef>
            </a:pPr>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950A9D9-17A8-445B-BA76-8EE1B33D87B3}" type="slidenum">
              <a:rPr lang="en-US" altLang="en-US"/>
              <a:pPr fontAlgn="base">
                <a:spcBef>
                  <a:spcPct val="0"/>
                </a:spcBef>
                <a:spcAft>
                  <a:spcPct val="0"/>
                </a:spcAft>
              </a:pPr>
              <a:t>15</a:t>
            </a:fld>
            <a:endParaRPr lang="en-US" altLang="en-US"/>
          </a:p>
        </p:txBody>
      </p:sp>
      <p:sp>
        <p:nvSpPr>
          <p:cNvPr id="4608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4608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950A9D9-17A8-445B-BA76-8EE1B33D87B3}" type="slidenum">
              <a:rPr lang="en-US" altLang="en-US"/>
              <a:pPr fontAlgn="base">
                <a:spcBef>
                  <a:spcPct val="0"/>
                </a:spcBef>
                <a:spcAft>
                  <a:spcPct val="0"/>
                </a:spcAft>
              </a:pPr>
              <a:t>16</a:t>
            </a:fld>
            <a:endParaRPr lang="en-US" altLang="en-US"/>
          </a:p>
        </p:txBody>
      </p:sp>
      <p:sp>
        <p:nvSpPr>
          <p:cNvPr id="4608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4608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8E92A79F-34BC-49E4-9E0A-5833FEF971FB}" type="slidenum">
              <a:rPr lang="en-US" smtClean="0"/>
              <a:pPr>
                <a:defRPr/>
              </a:pPr>
              <a:t>18</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0F97A6F-CBAF-4609-9696-36C1E5D076F0}" type="slidenum">
              <a:rPr lang="en-US" altLang="en-US"/>
              <a:pPr fontAlgn="base">
                <a:spcBef>
                  <a:spcPct val="0"/>
                </a:spcBef>
                <a:spcAft>
                  <a:spcPct val="0"/>
                </a:spcAft>
                <a:defRPr/>
              </a:pPr>
              <a:t>19</a:t>
            </a:fld>
            <a:endParaRPr lang="en-US" altLang="en-US"/>
          </a:p>
        </p:txBody>
      </p:sp>
      <p:sp>
        <p:nvSpPr>
          <p:cNvPr id="5222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C60A432-F16A-4C40-84A1-E63BAE13F613}" type="slidenum">
              <a:rPr lang="en-US" altLang="en-US"/>
              <a:pPr fontAlgn="base">
                <a:spcBef>
                  <a:spcPct val="0"/>
                </a:spcBef>
                <a:spcAft>
                  <a:spcPct val="0"/>
                </a:spcAft>
                <a:defRPr/>
              </a:pPr>
              <a:t>26</a:t>
            </a:fld>
            <a:endParaRPr lang="en-US" altLang="en-US"/>
          </a:p>
        </p:txBody>
      </p:sp>
      <p:sp>
        <p:nvSpPr>
          <p:cNvPr id="532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3829D83-484B-468A-A408-55C5FFAA0617}" type="slidenum">
              <a:rPr lang="en-US" altLang="en-US"/>
              <a:pPr fontAlgn="base">
                <a:spcBef>
                  <a:spcPct val="0"/>
                </a:spcBef>
                <a:spcAft>
                  <a:spcPct val="0"/>
                </a:spcAft>
                <a:defRPr/>
              </a:pPr>
              <a:t>27</a:t>
            </a:fld>
            <a:endParaRPr lang="en-US" altLang="en-US"/>
          </a:p>
        </p:txBody>
      </p:sp>
      <p:sp>
        <p:nvSpPr>
          <p:cNvPr id="542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0AA05D5-0971-4CC5-B1F8-90EC4D81B3C3}" type="slidenum">
              <a:rPr lang="en-US" altLang="en-US"/>
              <a:pPr fontAlgn="base">
                <a:spcBef>
                  <a:spcPct val="0"/>
                </a:spcBef>
                <a:spcAft>
                  <a:spcPct val="0"/>
                </a:spcAft>
                <a:defRPr/>
              </a:pPr>
              <a:t>28</a:t>
            </a:fld>
            <a:endParaRPr lang="en-US" altLang="en-US"/>
          </a:p>
        </p:txBody>
      </p:sp>
      <p:sp>
        <p:nvSpPr>
          <p:cNvPr id="5529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530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C8CF655-4AC7-4C36-8170-41BB6C771473}" type="slidenum">
              <a:rPr lang="en-US" altLang="en-US"/>
              <a:pPr fontAlgn="base">
                <a:spcBef>
                  <a:spcPct val="0"/>
                </a:spcBef>
                <a:spcAft>
                  <a:spcPct val="0"/>
                </a:spcAft>
                <a:defRPr/>
              </a:pPr>
              <a:t>2</a:t>
            </a:fld>
            <a:endParaRPr lang="en-US" altLang="en-US"/>
          </a:p>
        </p:txBody>
      </p:sp>
      <p:sp>
        <p:nvSpPr>
          <p:cNvPr id="3584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587E31E-7FB4-4F5C-8566-F756EC31A3C0}" type="slidenum">
              <a:rPr lang="en-US" altLang="en-US"/>
              <a:pPr fontAlgn="base">
                <a:spcBef>
                  <a:spcPct val="0"/>
                </a:spcBef>
                <a:spcAft>
                  <a:spcPct val="0"/>
                </a:spcAft>
                <a:defRPr/>
              </a:pPr>
              <a:t>29</a:t>
            </a:fld>
            <a:endParaRPr lang="en-US" altLang="en-US"/>
          </a:p>
        </p:txBody>
      </p:sp>
      <p:sp>
        <p:nvSpPr>
          <p:cNvPr id="5632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B5E7B5-9027-4D25-A628-3867F4C6DA8C}" type="slidenum">
              <a:rPr lang="en-US" altLang="en-US"/>
              <a:pPr fontAlgn="base">
                <a:spcBef>
                  <a:spcPct val="0"/>
                </a:spcBef>
                <a:spcAft>
                  <a:spcPct val="0"/>
                </a:spcAft>
                <a:defRPr/>
              </a:pPr>
              <a:t>4</a:t>
            </a:fld>
            <a:endParaRPr lang="en-US" altLang="en-US"/>
          </a:p>
        </p:txBody>
      </p:sp>
      <p:sp>
        <p:nvSpPr>
          <p:cNvPr id="3686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1C28A1F4-6280-4DEA-8A39-AD5281996997}" type="slidenum">
              <a:rPr lang="en-US" altLang="en-US"/>
              <a:pPr>
                <a:defRPr/>
              </a:pPr>
              <a:t>5</a:t>
            </a:fld>
            <a:endParaRPr lang="en-US" altLang="en-US"/>
          </a:p>
        </p:txBody>
      </p:sp>
      <p:sp>
        <p:nvSpPr>
          <p:cNvPr id="3789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514B7C6-E9D9-4D95-9156-42128E57D17F}" type="slidenum">
              <a:rPr lang="en-US" altLang="en-US"/>
              <a:pPr fontAlgn="base">
                <a:spcBef>
                  <a:spcPct val="0"/>
                </a:spcBef>
                <a:spcAft>
                  <a:spcPct val="0"/>
                </a:spcAft>
                <a:defRPr/>
              </a:pPr>
              <a:t>6</a:t>
            </a:fld>
            <a:endParaRPr lang="en-US" altLang="en-US"/>
          </a:p>
        </p:txBody>
      </p:sp>
      <p:sp>
        <p:nvSpPr>
          <p:cNvPr id="3891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FC13804C-8775-4672-85A9-C89C78933222}" type="slidenum">
              <a:rPr lang="en-US" altLang="en-US"/>
              <a:pPr>
                <a:defRPr/>
              </a:pPr>
              <a:t>7</a:t>
            </a:fld>
            <a:endParaRPr lang="en-US" altLang="en-US"/>
          </a:p>
        </p:txBody>
      </p:sp>
      <p:sp>
        <p:nvSpPr>
          <p:cNvPr id="3993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4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smtClean="0"/>
              <a:t>Put example here for directions</a:t>
            </a:r>
          </a:p>
          <a:p>
            <a:pPr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2E72AF4-1C7C-4288-89AE-EFA8D4E015EC}" type="slidenum">
              <a:rPr lang="en-US" altLang="en-US"/>
              <a:pPr fontAlgn="base">
                <a:spcBef>
                  <a:spcPct val="0"/>
                </a:spcBef>
                <a:spcAft>
                  <a:spcPct val="0"/>
                </a:spcAft>
                <a:defRPr/>
              </a:pPr>
              <a:t>9</a:t>
            </a:fld>
            <a:endParaRPr lang="en-US" altLang="en-US"/>
          </a:p>
        </p:txBody>
      </p:sp>
      <p:sp>
        <p:nvSpPr>
          <p:cNvPr id="4096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54264AA-931C-4601-BFA5-24C71C67D3F5}" type="slidenum">
              <a:rPr lang="en-US" altLang="en-US"/>
              <a:pPr fontAlgn="base">
                <a:spcBef>
                  <a:spcPct val="0"/>
                </a:spcBef>
                <a:spcAft>
                  <a:spcPct val="0"/>
                </a:spcAft>
              </a:pPr>
              <a:t>10</a:t>
            </a:fld>
            <a:endParaRPr lang="en-US" altLang="en-US"/>
          </a:p>
        </p:txBody>
      </p:sp>
      <p:sp>
        <p:nvSpPr>
          <p:cNvPr id="37891"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37892"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DEF33BFE-6D40-4DD5-8BEC-C7EC611753A3}" type="slidenum">
              <a:rPr lang="en-US" altLang="en-US"/>
              <a:pPr fontAlgn="base">
                <a:spcBef>
                  <a:spcPct val="0"/>
                </a:spcBef>
                <a:spcAft>
                  <a:spcPct val="0"/>
                </a:spcAft>
              </a:pPr>
              <a:t>11</a:t>
            </a:fld>
            <a:endParaRPr lang="en-US" altLang="en-US"/>
          </a:p>
        </p:txBody>
      </p:sp>
      <p:sp>
        <p:nvSpPr>
          <p:cNvPr id="38915"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38916"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a:solidFill>
                  <a:srgbClr val="0070C0"/>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accent5">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12280245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69575047-913D-4704-832F-F3D41E4345E2}" type="datetimeFigureOut">
              <a:rPr lang="en-US"/>
              <a:pPr>
                <a:defRPr/>
              </a:pPr>
              <a:t>2/21/2013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E3B5059-8109-499E-8A12-1AAA86A02323}" type="slidenum">
              <a:rPr lang="en-US"/>
              <a:pPr>
                <a:defRPr/>
              </a:pPr>
              <a:t>‹#›</a:t>
            </a:fld>
            <a:endParaRPr lang="en-US"/>
          </a:p>
        </p:txBody>
      </p:sp>
    </p:spTree>
    <p:extLst>
      <p:ext uri="{BB962C8B-B14F-4D97-AF65-F5344CB8AC3E}">
        <p14:creationId xmlns:p14="http://schemas.microsoft.com/office/powerpoint/2010/main" val="11983060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7B3EA4A7-8A07-4B5F-9D4B-1A37CF6AF7C0}" type="datetimeFigureOut">
              <a:rPr lang="en-US"/>
              <a:pPr>
                <a:defRPr/>
              </a:pPr>
              <a:t>2/21/2013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531322E-FB50-4C13-A284-86DF94660F0E}" type="slidenum">
              <a:rPr lang="en-US"/>
              <a:pPr>
                <a:defRPr/>
              </a:pPr>
              <a:t>‹#›</a:t>
            </a:fld>
            <a:endParaRPr lang="en-US"/>
          </a:p>
        </p:txBody>
      </p:sp>
    </p:spTree>
    <p:extLst>
      <p:ext uri="{BB962C8B-B14F-4D97-AF65-F5344CB8AC3E}">
        <p14:creationId xmlns:p14="http://schemas.microsoft.com/office/powerpoint/2010/main" val="21969178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A32CD4CF-4EEE-4C49-87D6-BF48D8AF32F7}" type="datetimeFigureOut">
              <a:rPr lang="en-US"/>
              <a:pPr>
                <a:defRPr/>
              </a:pPr>
              <a:t>2/21/2013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7635C00-B3B3-4BA6-A15A-E8D54F1211F5}" type="slidenum">
              <a:rPr lang="en-US"/>
              <a:pPr>
                <a:defRPr/>
              </a:pPr>
              <a:t>‹#›</a:t>
            </a:fld>
            <a:endParaRPr lang="en-US"/>
          </a:p>
        </p:txBody>
      </p:sp>
    </p:spTree>
    <p:extLst>
      <p:ext uri="{BB962C8B-B14F-4D97-AF65-F5344CB8AC3E}">
        <p14:creationId xmlns:p14="http://schemas.microsoft.com/office/powerpoint/2010/main" val="33237180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3AB576B2-9F75-4AA8-AF88-9F8E76D0570B}" type="datetimeFigureOut">
              <a:rPr lang="en-US"/>
              <a:pPr>
                <a:defRPr/>
              </a:pPr>
              <a:t>2/21/2013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4A81063-F0E7-465F-9BA0-ACF6AEC38376}" type="slidenum">
              <a:rPr lang="en-US"/>
              <a:pPr>
                <a:defRPr/>
              </a:pPr>
              <a:t>‹#›</a:t>
            </a:fld>
            <a:endParaRPr lang="en-US"/>
          </a:p>
        </p:txBody>
      </p:sp>
    </p:spTree>
    <p:extLst>
      <p:ext uri="{BB962C8B-B14F-4D97-AF65-F5344CB8AC3E}">
        <p14:creationId xmlns:p14="http://schemas.microsoft.com/office/powerpoint/2010/main" val="40122864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7EF84CBE-EC3A-41BB-B983-6181FF7A91F9}" type="datetimeFigureOut">
              <a:rPr lang="en-US"/>
              <a:pPr>
                <a:defRPr/>
              </a:pPr>
              <a:t>2/21/2013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02475BB-3F9C-422C-A366-1EAA8075A3A1}" type="slidenum">
              <a:rPr lang="en-US"/>
              <a:pPr>
                <a:defRPr/>
              </a:pPr>
              <a:t>‹#›</a:t>
            </a:fld>
            <a:endParaRPr lang="en-US"/>
          </a:p>
        </p:txBody>
      </p:sp>
    </p:spTree>
    <p:extLst>
      <p:ext uri="{BB962C8B-B14F-4D97-AF65-F5344CB8AC3E}">
        <p14:creationId xmlns:p14="http://schemas.microsoft.com/office/powerpoint/2010/main" val="24201353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F20B70C0-DDA3-451A-8845-6A0B9B5B17BE}" type="datetimeFigureOut">
              <a:rPr lang="en-US"/>
              <a:pPr>
                <a:defRPr/>
              </a:pPr>
              <a:t>2/21/2013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E4DB3944-2990-4395-B9F9-A8C603C435BD}" type="slidenum">
              <a:rPr lang="en-US"/>
              <a:pPr>
                <a:defRPr/>
              </a:pPr>
              <a:t>‹#›</a:t>
            </a:fld>
            <a:endParaRPr lang="en-US"/>
          </a:p>
        </p:txBody>
      </p:sp>
    </p:spTree>
    <p:extLst>
      <p:ext uri="{BB962C8B-B14F-4D97-AF65-F5344CB8AC3E}">
        <p14:creationId xmlns:p14="http://schemas.microsoft.com/office/powerpoint/2010/main" val="14012036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27810CBF-93DF-42D1-B82A-908397BA654A}" type="datetimeFigureOut">
              <a:rPr lang="en-US"/>
              <a:pPr>
                <a:defRPr/>
              </a:pPr>
              <a:t>2/21/2013</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B8FA9CE4-66D6-441D-BAF9-3EE0D9F40733}" type="slidenum">
              <a:rPr lang="en-US"/>
              <a:pPr>
                <a:defRPr/>
              </a:pPr>
              <a:t>‹#›</a:t>
            </a:fld>
            <a:endParaRPr lang="en-US"/>
          </a:p>
        </p:txBody>
      </p:sp>
    </p:spTree>
    <p:extLst>
      <p:ext uri="{BB962C8B-B14F-4D97-AF65-F5344CB8AC3E}">
        <p14:creationId xmlns:p14="http://schemas.microsoft.com/office/powerpoint/2010/main" val="8888929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FD76FA70-9D12-42F1-99BB-659AD8ABAD05}" type="datetimeFigureOut">
              <a:rPr lang="en-US"/>
              <a:pPr>
                <a:defRPr/>
              </a:pPr>
              <a:t>2/21/2013</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842B3837-E2A6-4282-B197-1A0B3019A673}" type="slidenum">
              <a:rPr lang="en-US"/>
              <a:pPr>
                <a:defRPr/>
              </a:pPr>
              <a:t>‹#›</a:t>
            </a:fld>
            <a:endParaRPr lang="en-US"/>
          </a:p>
        </p:txBody>
      </p:sp>
    </p:spTree>
    <p:extLst>
      <p:ext uri="{BB962C8B-B14F-4D97-AF65-F5344CB8AC3E}">
        <p14:creationId xmlns:p14="http://schemas.microsoft.com/office/powerpoint/2010/main" val="14857772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B2FC89A6-A7E8-4268-B4EF-F723D13C09A3}" type="datetimeFigureOut">
              <a:rPr lang="en-US"/>
              <a:pPr>
                <a:defRPr/>
              </a:pPr>
              <a:t>2/21/2013</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714B508E-1A55-4A69-8055-818082D5E866}" type="slidenum">
              <a:rPr lang="en-US"/>
              <a:pPr>
                <a:defRPr/>
              </a:pPr>
              <a:t>‹#›</a:t>
            </a:fld>
            <a:endParaRPr lang="en-US"/>
          </a:p>
        </p:txBody>
      </p:sp>
    </p:spTree>
    <p:extLst>
      <p:ext uri="{BB962C8B-B14F-4D97-AF65-F5344CB8AC3E}">
        <p14:creationId xmlns:p14="http://schemas.microsoft.com/office/powerpoint/2010/main" val="14058181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EBB460BE-771E-4017-9811-2D65A0870FAA}" type="datetimeFigureOut">
              <a:rPr lang="en-US"/>
              <a:pPr>
                <a:defRPr/>
              </a:pPr>
              <a:t>2/21/2013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C759541-5D3A-4426-9AB2-D833DA8F6CEA}" type="slidenum">
              <a:rPr lang="en-US"/>
              <a:pPr>
                <a:defRPr/>
              </a:pPr>
              <a:t>‹#›</a:t>
            </a:fld>
            <a:endParaRPr lang="en-US"/>
          </a:p>
        </p:txBody>
      </p:sp>
    </p:spTree>
    <p:extLst>
      <p:ext uri="{BB962C8B-B14F-4D97-AF65-F5344CB8AC3E}">
        <p14:creationId xmlns:p14="http://schemas.microsoft.com/office/powerpoint/2010/main" val="16782581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98EF8ABC-97FC-43A6-B4D0-090701889C08}" type="datetimeFigureOut">
              <a:rPr lang="en-US"/>
              <a:pPr>
                <a:defRPr/>
              </a:pPr>
              <a:t>2/21/2013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96B4D6C9-090B-4D4B-9814-D647436546A9}" type="slidenum">
              <a:rPr lang="en-US"/>
              <a:pPr>
                <a:defRPr/>
              </a:pPr>
              <a:t>‹#›</a:t>
            </a:fld>
            <a:endParaRPr lang="en-US"/>
          </a:p>
        </p:txBody>
      </p:sp>
    </p:spTree>
    <p:extLst>
      <p:ext uri="{BB962C8B-B14F-4D97-AF65-F5344CB8AC3E}">
        <p14:creationId xmlns:p14="http://schemas.microsoft.com/office/powerpoint/2010/main" val="20363150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75000"/>
          </a:schemeClr>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84BBE299-ED94-40FF-9E7B-B66932AC2F1E}" type="datetimeFigureOut">
              <a:rPr lang="en-US"/>
              <a:pPr>
                <a:defRPr/>
              </a:pPr>
              <a:t>2/21/2013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68D1B2ED-A68B-4559-88FD-A2C6BDE66C75}"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12"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 id="2147483711" r:id="rId12"/>
  </p:sldLayoutIdLst>
  <p:txStyles>
    <p:titleStyle>
      <a:lvl1pPr algn="ctr" rtl="0" eaLnBrk="0" fontAlgn="base" hangingPunct="0">
        <a:spcBef>
          <a:spcPct val="0"/>
        </a:spcBef>
        <a:spcAft>
          <a:spcPct val="0"/>
        </a:spcAft>
        <a:defRPr sz="4400" kern="1200">
          <a:solidFill>
            <a:srgbClr val="558ED5"/>
          </a:solidFill>
          <a:latin typeface="+mj-lt"/>
          <a:ea typeface="+mj-ea"/>
          <a:cs typeface="+mj-cs"/>
        </a:defRPr>
      </a:lvl1pPr>
      <a:lvl2pPr algn="ctr" rtl="0" eaLnBrk="0" fontAlgn="base" hangingPunct="0">
        <a:spcBef>
          <a:spcPct val="0"/>
        </a:spcBef>
        <a:spcAft>
          <a:spcPct val="0"/>
        </a:spcAft>
        <a:defRPr sz="4400">
          <a:solidFill>
            <a:srgbClr val="558ED5"/>
          </a:solidFill>
          <a:latin typeface="Calibri" pitchFamily="34" charset="0"/>
        </a:defRPr>
      </a:lvl2pPr>
      <a:lvl3pPr algn="ctr" rtl="0" eaLnBrk="0" fontAlgn="base" hangingPunct="0">
        <a:spcBef>
          <a:spcPct val="0"/>
        </a:spcBef>
        <a:spcAft>
          <a:spcPct val="0"/>
        </a:spcAft>
        <a:defRPr sz="4400">
          <a:solidFill>
            <a:srgbClr val="558ED5"/>
          </a:solidFill>
          <a:latin typeface="Calibri" pitchFamily="34" charset="0"/>
        </a:defRPr>
      </a:lvl3pPr>
      <a:lvl4pPr algn="ctr" rtl="0" eaLnBrk="0" fontAlgn="base" hangingPunct="0">
        <a:spcBef>
          <a:spcPct val="0"/>
        </a:spcBef>
        <a:spcAft>
          <a:spcPct val="0"/>
        </a:spcAft>
        <a:defRPr sz="4400">
          <a:solidFill>
            <a:srgbClr val="558ED5"/>
          </a:solidFill>
          <a:latin typeface="Calibri" pitchFamily="34" charset="0"/>
        </a:defRPr>
      </a:lvl4pPr>
      <a:lvl5pPr algn="ctr" rtl="0" eaLnBrk="0" fontAlgn="base" hangingPunct="0">
        <a:spcBef>
          <a:spcPct val="0"/>
        </a:spcBef>
        <a:spcAft>
          <a:spcPct val="0"/>
        </a:spcAft>
        <a:defRPr sz="4400">
          <a:solidFill>
            <a:srgbClr val="558ED5"/>
          </a:solidFill>
          <a:latin typeface="Calibri" pitchFamily="34" charset="0"/>
        </a:defRPr>
      </a:lvl5pPr>
      <a:lvl6pPr marL="457200" algn="ctr" rtl="0" fontAlgn="base">
        <a:spcBef>
          <a:spcPct val="0"/>
        </a:spcBef>
        <a:spcAft>
          <a:spcPct val="0"/>
        </a:spcAft>
        <a:defRPr sz="4400">
          <a:solidFill>
            <a:srgbClr val="558ED5"/>
          </a:solidFill>
          <a:latin typeface="Calibri" pitchFamily="34" charset="0"/>
        </a:defRPr>
      </a:lvl6pPr>
      <a:lvl7pPr marL="914400" algn="ctr" rtl="0" fontAlgn="base">
        <a:spcBef>
          <a:spcPct val="0"/>
        </a:spcBef>
        <a:spcAft>
          <a:spcPct val="0"/>
        </a:spcAft>
        <a:defRPr sz="4400">
          <a:solidFill>
            <a:srgbClr val="558ED5"/>
          </a:solidFill>
          <a:latin typeface="Calibri" pitchFamily="34" charset="0"/>
        </a:defRPr>
      </a:lvl7pPr>
      <a:lvl8pPr marL="1371600" algn="ctr" rtl="0" fontAlgn="base">
        <a:spcBef>
          <a:spcPct val="0"/>
        </a:spcBef>
        <a:spcAft>
          <a:spcPct val="0"/>
        </a:spcAft>
        <a:defRPr sz="4400">
          <a:solidFill>
            <a:srgbClr val="558ED5"/>
          </a:solidFill>
          <a:latin typeface="Calibri" pitchFamily="34" charset="0"/>
        </a:defRPr>
      </a:lvl8pPr>
      <a:lvl9pPr marL="1828800" algn="ctr" rtl="0" fontAlgn="base">
        <a:spcBef>
          <a:spcPct val="0"/>
        </a:spcBef>
        <a:spcAft>
          <a:spcPct val="0"/>
        </a:spcAft>
        <a:defRPr sz="4400">
          <a:solidFill>
            <a:srgbClr val="558ED5"/>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rgbClr val="00B0F0"/>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rgbClr val="FF5050"/>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11.xml"/><Relationship Id="rId5" Type="http://schemas.openxmlformats.org/officeDocument/2006/relationships/image" Target="../media/image9.png"/><Relationship Id="rId4" Type="http://schemas.openxmlformats.org/officeDocument/2006/relationships/image" Target="../media/image8.pn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12.xml"/><Relationship Id="rId5" Type="http://schemas.openxmlformats.org/officeDocument/2006/relationships/image" Target="../media/image11.png"/><Relationship Id="rId4" Type="http://schemas.openxmlformats.org/officeDocument/2006/relationships/image" Target="../media/image10.png"/></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ags" Target="../tags/tag13.xml"/><Relationship Id="rId5" Type="http://schemas.openxmlformats.org/officeDocument/2006/relationships/image" Target="../media/image12.png"/><Relationship Id="rId4" Type="http://schemas.openxmlformats.org/officeDocument/2006/relationships/image" Target="../media/image10.png"/></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tags" Target="../tags/tag14.xml"/><Relationship Id="rId5" Type="http://schemas.openxmlformats.org/officeDocument/2006/relationships/image" Target="../media/image14.png"/><Relationship Id="rId4" Type="http://schemas.openxmlformats.org/officeDocument/2006/relationships/image" Target="../media/image13.png"/></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tags" Target="../tags/tag15.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tags" Target="../tags/tag16.xml"/><Relationship Id="rId4" Type="http://schemas.openxmlformats.org/officeDocument/2006/relationships/image" Target="../media/image15.png"/></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tags" Target="../tags/tag17.xml"/></Relationships>
</file>

<file path=ppt/slides/_rels/slide17.xml.rels><?xml version="1.0" encoding="UTF-8" standalone="yes"?>
<Relationships xmlns="http://schemas.openxmlformats.org/package/2006/relationships"><Relationship Id="rId3" Type="http://schemas.openxmlformats.org/officeDocument/2006/relationships/tags" Target="../tags/tag19.xml"/><Relationship Id="rId7" Type="http://schemas.openxmlformats.org/officeDocument/2006/relationships/image" Target="../media/image16.emf"/><Relationship Id="rId2" Type="http://schemas.openxmlformats.org/officeDocument/2006/relationships/tags" Target="../tags/tag18.xml"/><Relationship Id="rId1" Type="http://schemas.openxmlformats.org/officeDocument/2006/relationships/vmlDrawing" Target="../drawings/vmlDrawing4.vml"/><Relationship Id="rId6" Type="http://schemas.openxmlformats.org/officeDocument/2006/relationships/oleObject" Target="../embeddings/oleObject6.bin"/><Relationship Id="rId5" Type="http://schemas.openxmlformats.org/officeDocument/2006/relationships/slideLayout" Target="../slideLayouts/slideLayout12.xml"/><Relationship Id="rId4" Type="http://schemas.openxmlformats.org/officeDocument/2006/relationships/tags" Target="../tags/tag20.xml"/></Relationships>
</file>

<file path=ppt/slides/_rels/slide18.xml.rels><?xml version="1.0" encoding="UTF-8" standalone="yes"?>
<Relationships xmlns="http://schemas.openxmlformats.org/package/2006/relationships"><Relationship Id="rId8" Type="http://schemas.openxmlformats.org/officeDocument/2006/relationships/image" Target="../media/image17.emf"/><Relationship Id="rId3" Type="http://schemas.openxmlformats.org/officeDocument/2006/relationships/tags" Target="../tags/tag22.xml"/><Relationship Id="rId7" Type="http://schemas.openxmlformats.org/officeDocument/2006/relationships/oleObject" Target="../embeddings/oleObject7.bin"/><Relationship Id="rId2" Type="http://schemas.openxmlformats.org/officeDocument/2006/relationships/tags" Target="../tags/tag21.xml"/><Relationship Id="rId1" Type="http://schemas.openxmlformats.org/officeDocument/2006/relationships/vmlDrawing" Target="../drawings/vmlDrawing5.vml"/><Relationship Id="rId6" Type="http://schemas.openxmlformats.org/officeDocument/2006/relationships/notesSlide" Target="../notesSlides/notesSlide15.xml"/><Relationship Id="rId5" Type="http://schemas.openxmlformats.org/officeDocument/2006/relationships/slideLayout" Target="../slideLayouts/slideLayout12.xml"/><Relationship Id="rId4" Type="http://schemas.openxmlformats.org/officeDocument/2006/relationships/tags" Target="../tags/tag23.xml"/></Relationships>
</file>

<file path=ppt/slides/_rels/slide19.xml.rels><?xml version="1.0" encoding="UTF-8" standalone="yes"?>
<Relationships xmlns="http://schemas.openxmlformats.org/package/2006/relationships"><Relationship Id="rId8" Type="http://schemas.openxmlformats.org/officeDocument/2006/relationships/oleObject" Target="../embeddings/oleObject9.bin"/><Relationship Id="rId3" Type="http://schemas.openxmlformats.org/officeDocument/2006/relationships/slideLayout" Target="../slideLayouts/slideLayout2.xml"/><Relationship Id="rId7" Type="http://schemas.openxmlformats.org/officeDocument/2006/relationships/image" Target="../media/image18.wmf"/><Relationship Id="rId2" Type="http://schemas.openxmlformats.org/officeDocument/2006/relationships/tags" Target="../tags/tag24.xml"/><Relationship Id="rId1" Type="http://schemas.openxmlformats.org/officeDocument/2006/relationships/vmlDrawing" Target="../drawings/vmlDrawing6.vml"/><Relationship Id="rId6" Type="http://schemas.openxmlformats.org/officeDocument/2006/relationships/oleObject" Target="../embeddings/oleObject8.bin"/><Relationship Id="rId5" Type="http://schemas.openxmlformats.org/officeDocument/2006/relationships/image" Target="../media/image7.wmf"/><Relationship Id="rId4" Type="http://schemas.openxmlformats.org/officeDocument/2006/relationships/notesSlide" Target="../notesSlides/notesSlide16.xml"/><Relationship Id="rId9" Type="http://schemas.openxmlformats.org/officeDocument/2006/relationships/image" Target="../media/image19.wmf"/></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20.xml.rels><?xml version="1.0" encoding="UTF-8" standalone="yes"?>
<Relationships xmlns="http://schemas.openxmlformats.org/package/2006/relationships"><Relationship Id="rId8" Type="http://schemas.openxmlformats.org/officeDocument/2006/relationships/image" Target="../media/image21.png"/><Relationship Id="rId3" Type="http://schemas.openxmlformats.org/officeDocument/2006/relationships/tags" Target="../tags/tag26.xml"/><Relationship Id="rId7" Type="http://schemas.openxmlformats.org/officeDocument/2006/relationships/image" Target="../media/image20.emf"/><Relationship Id="rId2" Type="http://schemas.openxmlformats.org/officeDocument/2006/relationships/tags" Target="../tags/tag25.xml"/><Relationship Id="rId1" Type="http://schemas.openxmlformats.org/officeDocument/2006/relationships/vmlDrawing" Target="../drawings/vmlDrawing7.vml"/><Relationship Id="rId6" Type="http://schemas.openxmlformats.org/officeDocument/2006/relationships/oleObject" Target="../embeddings/oleObject10.bin"/><Relationship Id="rId5" Type="http://schemas.openxmlformats.org/officeDocument/2006/relationships/slideLayout" Target="../slideLayouts/slideLayout12.xml"/><Relationship Id="rId4" Type="http://schemas.openxmlformats.org/officeDocument/2006/relationships/tags" Target="../tags/tag27.xml"/></Relationships>
</file>

<file path=ppt/slides/_rels/slide21.xml.rels><?xml version="1.0" encoding="UTF-8" standalone="yes"?>
<Relationships xmlns="http://schemas.openxmlformats.org/package/2006/relationships"><Relationship Id="rId8" Type="http://schemas.openxmlformats.org/officeDocument/2006/relationships/image" Target="../media/image21.png"/><Relationship Id="rId3" Type="http://schemas.openxmlformats.org/officeDocument/2006/relationships/tags" Target="../tags/tag29.xml"/><Relationship Id="rId7" Type="http://schemas.openxmlformats.org/officeDocument/2006/relationships/image" Target="../media/image22.emf"/><Relationship Id="rId2" Type="http://schemas.openxmlformats.org/officeDocument/2006/relationships/tags" Target="../tags/tag28.xml"/><Relationship Id="rId1" Type="http://schemas.openxmlformats.org/officeDocument/2006/relationships/vmlDrawing" Target="../drawings/vmlDrawing8.vml"/><Relationship Id="rId6" Type="http://schemas.openxmlformats.org/officeDocument/2006/relationships/oleObject" Target="../embeddings/oleObject11.bin"/><Relationship Id="rId5" Type="http://schemas.openxmlformats.org/officeDocument/2006/relationships/slideLayout" Target="../slideLayouts/slideLayout12.xml"/><Relationship Id="rId4" Type="http://schemas.openxmlformats.org/officeDocument/2006/relationships/tags" Target="../tags/tag30.xml"/></Relationships>
</file>

<file path=ppt/slides/_rels/slide22.xml.rels><?xml version="1.0" encoding="UTF-8" standalone="yes"?>
<Relationships xmlns="http://schemas.openxmlformats.org/package/2006/relationships"><Relationship Id="rId3" Type="http://schemas.openxmlformats.org/officeDocument/2006/relationships/tags" Target="../tags/tag32.xml"/><Relationship Id="rId7" Type="http://schemas.openxmlformats.org/officeDocument/2006/relationships/image" Target="../media/image23.emf"/><Relationship Id="rId2" Type="http://schemas.openxmlformats.org/officeDocument/2006/relationships/tags" Target="../tags/tag31.xml"/><Relationship Id="rId1" Type="http://schemas.openxmlformats.org/officeDocument/2006/relationships/vmlDrawing" Target="../drawings/vmlDrawing9.vml"/><Relationship Id="rId6" Type="http://schemas.openxmlformats.org/officeDocument/2006/relationships/oleObject" Target="../embeddings/oleObject12.bin"/><Relationship Id="rId5" Type="http://schemas.openxmlformats.org/officeDocument/2006/relationships/slideLayout" Target="../slideLayouts/slideLayout12.xml"/><Relationship Id="rId4" Type="http://schemas.openxmlformats.org/officeDocument/2006/relationships/tags" Target="../tags/tag33.xml"/></Relationships>
</file>

<file path=ppt/slides/_rels/slide23.xml.rels><?xml version="1.0" encoding="UTF-8" standalone="yes"?>
<Relationships xmlns="http://schemas.openxmlformats.org/package/2006/relationships"><Relationship Id="rId3" Type="http://schemas.openxmlformats.org/officeDocument/2006/relationships/tags" Target="../tags/tag35.xml"/><Relationship Id="rId7" Type="http://schemas.openxmlformats.org/officeDocument/2006/relationships/image" Target="../media/image24.emf"/><Relationship Id="rId2" Type="http://schemas.openxmlformats.org/officeDocument/2006/relationships/tags" Target="../tags/tag34.xml"/><Relationship Id="rId1" Type="http://schemas.openxmlformats.org/officeDocument/2006/relationships/vmlDrawing" Target="../drawings/vmlDrawing10.vml"/><Relationship Id="rId6" Type="http://schemas.openxmlformats.org/officeDocument/2006/relationships/oleObject" Target="../embeddings/oleObject13.bin"/><Relationship Id="rId5" Type="http://schemas.openxmlformats.org/officeDocument/2006/relationships/slideLayout" Target="../slideLayouts/slideLayout12.xml"/><Relationship Id="rId4" Type="http://schemas.openxmlformats.org/officeDocument/2006/relationships/tags" Target="../tags/tag36.xml"/></Relationships>
</file>

<file path=ppt/slides/_rels/slide24.xml.rels><?xml version="1.0" encoding="UTF-8" standalone="yes"?>
<Relationships xmlns="http://schemas.openxmlformats.org/package/2006/relationships"><Relationship Id="rId3" Type="http://schemas.openxmlformats.org/officeDocument/2006/relationships/tags" Target="../tags/tag38.xml"/><Relationship Id="rId7" Type="http://schemas.openxmlformats.org/officeDocument/2006/relationships/image" Target="../media/image25.emf"/><Relationship Id="rId2" Type="http://schemas.openxmlformats.org/officeDocument/2006/relationships/tags" Target="../tags/tag37.xml"/><Relationship Id="rId1" Type="http://schemas.openxmlformats.org/officeDocument/2006/relationships/vmlDrawing" Target="../drawings/vmlDrawing11.vml"/><Relationship Id="rId6" Type="http://schemas.openxmlformats.org/officeDocument/2006/relationships/oleObject" Target="../embeddings/oleObject14.bin"/><Relationship Id="rId5" Type="http://schemas.openxmlformats.org/officeDocument/2006/relationships/slideLayout" Target="../slideLayouts/slideLayout12.xml"/><Relationship Id="rId4" Type="http://schemas.openxmlformats.org/officeDocument/2006/relationships/tags" Target="../tags/tag39.xml"/></Relationships>
</file>

<file path=ppt/slides/_rels/slide25.xml.rels><?xml version="1.0" encoding="UTF-8" standalone="yes"?>
<Relationships xmlns="http://schemas.openxmlformats.org/package/2006/relationships"><Relationship Id="rId3" Type="http://schemas.openxmlformats.org/officeDocument/2006/relationships/tags" Target="../tags/tag41.xml"/><Relationship Id="rId7" Type="http://schemas.openxmlformats.org/officeDocument/2006/relationships/image" Target="../media/image26.emf"/><Relationship Id="rId2" Type="http://schemas.openxmlformats.org/officeDocument/2006/relationships/tags" Target="../tags/tag40.xml"/><Relationship Id="rId1" Type="http://schemas.openxmlformats.org/officeDocument/2006/relationships/vmlDrawing" Target="../drawings/vmlDrawing12.vml"/><Relationship Id="rId6" Type="http://schemas.openxmlformats.org/officeDocument/2006/relationships/oleObject" Target="../embeddings/oleObject15.bin"/><Relationship Id="rId5" Type="http://schemas.openxmlformats.org/officeDocument/2006/relationships/slideLayout" Target="../slideLayouts/slideLayout12.xml"/><Relationship Id="rId4" Type="http://schemas.openxmlformats.org/officeDocument/2006/relationships/tags" Target="../tags/tag42.xml"/></Relationships>
</file>

<file path=ppt/slides/_rels/slide26.xml.rels><?xml version="1.0" encoding="UTF-8" standalone="yes"?>
<Relationships xmlns="http://schemas.openxmlformats.org/package/2006/relationships"><Relationship Id="rId8" Type="http://schemas.openxmlformats.org/officeDocument/2006/relationships/image" Target="../media/image28.wmf"/><Relationship Id="rId3" Type="http://schemas.openxmlformats.org/officeDocument/2006/relationships/slideLayout" Target="../slideLayouts/slideLayout2.xml"/><Relationship Id="rId7" Type="http://schemas.openxmlformats.org/officeDocument/2006/relationships/oleObject" Target="../embeddings/oleObject17.bin"/><Relationship Id="rId2" Type="http://schemas.openxmlformats.org/officeDocument/2006/relationships/tags" Target="../tags/tag43.xml"/><Relationship Id="rId1" Type="http://schemas.openxmlformats.org/officeDocument/2006/relationships/vmlDrawing" Target="../drawings/vmlDrawing13.vml"/><Relationship Id="rId6" Type="http://schemas.openxmlformats.org/officeDocument/2006/relationships/image" Target="../media/image27.wmf"/><Relationship Id="rId5" Type="http://schemas.openxmlformats.org/officeDocument/2006/relationships/oleObject" Target="../embeddings/oleObject16.bin"/><Relationship Id="rId4" Type="http://schemas.openxmlformats.org/officeDocument/2006/relationships/notesSlide" Target="../notesSlides/notesSlide17.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2.xml"/><Relationship Id="rId1" Type="http://schemas.openxmlformats.org/officeDocument/2006/relationships/tags" Target="../tags/tag44.xml"/></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2.xml"/><Relationship Id="rId1" Type="http://schemas.openxmlformats.org/officeDocument/2006/relationships/tags" Target="../tags/tag45.xml"/></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2.xml"/><Relationship Id="rId1" Type="http://schemas.openxmlformats.org/officeDocument/2006/relationships/tags" Target="../tags/tag46.xml"/></Relationships>
</file>

<file path=ppt/slides/_rels/slide3.xml.rels><?xml version="1.0" encoding="UTF-8" standalone="yes"?>
<Relationships xmlns="http://schemas.openxmlformats.org/package/2006/relationships"><Relationship Id="rId8" Type="http://schemas.openxmlformats.org/officeDocument/2006/relationships/oleObject" Target="../embeddings/oleObject3.bin"/><Relationship Id="rId3" Type="http://schemas.openxmlformats.org/officeDocument/2006/relationships/slideLayout" Target="../slideLayouts/slideLayout2.xml"/><Relationship Id="rId7" Type="http://schemas.openxmlformats.org/officeDocument/2006/relationships/image" Target="../media/image2.wmf"/><Relationship Id="rId2" Type="http://schemas.openxmlformats.org/officeDocument/2006/relationships/tags" Target="../tags/tag4.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1.wmf"/><Relationship Id="rId4" Type="http://schemas.openxmlformats.org/officeDocument/2006/relationships/oleObject" Target="../embeddings/oleObject1.bin"/><Relationship Id="rId9" Type="http://schemas.openxmlformats.org/officeDocument/2006/relationships/image" Target="../media/image3.wmf"/></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xml"/><Relationship Id="rId1" Type="http://schemas.openxmlformats.org/officeDocument/2006/relationships/vmlDrawing" Target="../drawings/vmlDrawing2.vml"/><Relationship Id="rId6" Type="http://schemas.openxmlformats.org/officeDocument/2006/relationships/image" Target="../media/image4.wmf"/><Relationship Id="rId5" Type="http://schemas.openxmlformats.org/officeDocument/2006/relationships/oleObject" Target="../embeddings/oleObject4.bin"/><Relationship Id="rId4"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xml"/><Relationship Id="rId1" Type="http://schemas.openxmlformats.org/officeDocument/2006/relationships/vmlDrawing" Target="../drawings/vmlDrawing3.vml"/><Relationship Id="rId6" Type="http://schemas.openxmlformats.org/officeDocument/2006/relationships/image" Target="../media/image4.wmf"/><Relationship Id="rId5" Type="http://schemas.openxmlformats.org/officeDocument/2006/relationships/oleObject" Target="../embeddings/oleObject5.bin"/><Relationship Id="rId4"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ags" Target="../tags/tag9.xml"/><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10.xml"/><Relationship Id="rId4" Type="http://schemas.openxmlformats.org/officeDocument/2006/relationships/image" Target="../media/image7.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2" name="Rectangle 2"/>
          <p:cNvSpPr>
            <a:spLocks noGrp="1" noChangeArrowheads="1"/>
          </p:cNvSpPr>
          <p:nvPr>
            <p:ph type="title"/>
          </p:nvPr>
        </p:nvSpPr>
        <p:spPr>
          <a:xfrm>
            <a:off x="381000" y="2133600"/>
            <a:ext cx="7010400" cy="1219200"/>
          </a:xfrm>
        </p:spPr>
        <p:txBody>
          <a:bodyPr lIns="90488" tIns="44450" rIns="90488" bIns="44450" rtlCol="0">
            <a:normAutofit fontScale="90000"/>
          </a:bodyPr>
          <a:lstStyle/>
          <a:p>
            <a:pPr eaLnBrk="1" fontAlgn="auto" hangingPunct="1">
              <a:spcAft>
                <a:spcPts val="0"/>
              </a:spcAft>
              <a:defRPr/>
            </a:pPr>
            <a:r>
              <a:rPr lang="en-US" altLang="en-US" sz="5400" dirty="0" smtClean="0">
                <a:solidFill>
                  <a:schemeClr val="tx2">
                    <a:lumMod val="60000"/>
                    <a:lumOff val="40000"/>
                  </a:schemeClr>
                </a:solidFill>
                <a:latin typeface="+mn-lt"/>
              </a:rPr>
              <a:t>Induction: Faraday’s </a:t>
            </a:r>
            <a:r>
              <a:rPr lang="en-US" altLang="en-US" sz="5400" dirty="0">
                <a:solidFill>
                  <a:schemeClr val="tx2">
                    <a:lumMod val="60000"/>
                    <a:lumOff val="40000"/>
                  </a:schemeClr>
                </a:solidFill>
                <a:latin typeface="+mn-lt"/>
              </a:rPr>
              <a:t>Law</a:t>
            </a:r>
          </a:p>
        </p:txBody>
      </p:sp>
      <p:sp>
        <p:nvSpPr>
          <p:cNvPr id="3075" name="Rectangle 3"/>
          <p:cNvSpPr>
            <a:spLocks noGrp="1" noChangeArrowheads="1"/>
          </p:cNvSpPr>
          <p:nvPr>
            <p:ph type="body" idx="1"/>
          </p:nvPr>
        </p:nvSpPr>
        <p:spPr>
          <a:xfrm>
            <a:off x="609600" y="3886200"/>
            <a:ext cx="7553325" cy="762000"/>
          </a:xfrm>
        </p:spPr>
        <p:txBody>
          <a:bodyPr lIns="90488" tIns="44450" rIns="90488" bIns="44450"/>
          <a:lstStyle/>
          <a:p>
            <a:pPr eaLnBrk="1" hangingPunct="1"/>
            <a:r>
              <a:rPr lang="en-US" altLang="en-US" sz="4000" b="1" smtClean="0">
                <a:solidFill>
                  <a:srgbClr val="FF9999"/>
                </a:solidFill>
              </a:rPr>
              <a:t>Sections</a:t>
            </a:r>
            <a:r>
              <a:rPr lang="en-US" altLang="en-US" sz="4000" b="1" smtClean="0">
                <a:solidFill>
                  <a:schemeClr val="accent2"/>
                </a:solidFill>
              </a:rPr>
              <a:t> </a:t>
            </a:r>
            <a:r>
              <a:rPr lang="en-US" altLang="en-US" sz="4000" b="1" smtClean="0"/>
              <a:t>23-1 --  23-4</a:t>
            </a:r>
          </a:p>
        </p:txBody>
      </p:sp>
      <p:sp>
        <p:nvSpPr>
          <p:cNvPr id="3076" name="Rectangle 4"/>
          <p:cNvSpPr>
            <a:spLocks noChangeArrowheads="1"/>
          </p:cNvSpPr>
          <p:nvPr/>
        </p:nvSpPr>
        <p:spPr bwMode="auto">
          <a:xfrm>
            <a:off x="457200" y="1600200"/>
            <a:ext cx="7216775"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p>
            <a:r>
              <a:rPr lang="en-US" altLang="en-US" sz="4400" b="1">
                <a:solidFill>
                  <a:schemeClr val="accent1"/>
                </a:solidFill>
                <a:latin typeface="Calibri" pitchFamily="34" charset="0"/>
              </a:rPr>
              <a:t>Physics 1161: </a:t>
            </a:r>
            <a:r>
              <a:rPr lang="en-US" altLang="en-US" sz="4400" b="1">
                <a:latin typeface="Calibri" pitchFamily="34" charset="0"/>
              </a:rPr>
              <a:t> </a:t>
            </a:r>
            <a:r>
              <a:rPr lang="en-US" altLang="en-US" sz="4400" b="1">
                <a:solidFill>
                  <a:schemeClr val="accent1"/>
                </a:solidFill>
                <a:latin typeface="Calibri" pitchFamily="34" charset="0"/>
              </a:rPr>
              <a:t>Lecture 12</a:t>
            </a:r>
          </a:p>
        </p:txBody>
      </p:sp>
      <p:sp>
        <p:nvSpPr>
          <p:cNvPr id="3077" name="Text Box 5"/>
          <p:cNvSpPr txBox="1">
            <a:spLocks noChangeArrowheads="1"/>
          </p:cNvSpPr>
          <p:nvPr/>
        </p:nvSpPr>
        <p:spPr bwMode="auto">
          <a:xfrm>
            <a:off x="685800" y="4724400"/>
            <a:ext cx="7543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endParaRPr lang="en-US" altLang="en-US" sz="2400" b="1">
              <a:solidFill>
                <a:srgbClr val="FF3300"/>
              </a:solidFill>
              <a:latin typeface="Arial Rounded MT Bold" pitchFamily="34" charset="0"/>
            </a:endParaRPr>
          </a:p>
        </p:txBody>
      </p:sp>
      <p:sp>
        <p:nvSpPr>
          <p:cNvPr id="3078" name="Text Box 6"/>
          <p:cNvSpPr txBox="1">
            <a:spLocks noChangeArrowheads="1"/>
          </p:cNvSpPr>
          <p:nvPr/>
        </p:nvSpPr>
        <p:spPr bwMode="auto">
          <a:xfrm>
            <a:off x="533400" y="3352800"/>
            <a:ext cx="83058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US" sz="3200" b="1">
                <a:latin typeface="Calibri" pitchFamily="34" charset="0"/>
              </a:rPr>
              <a:t>Changing Magnetic Fields create Electric Fields</a:t>
            </a:r>
          </a:p>
        </p:txBody>
      </p:sp>
      <p:sp>
        <p:nvSpPr>
          <p:cNvPr id="3079" name="Text Box 7"/>
          <p:cNvSpPr txBox="1">
            <a:spLocks noChangeArrowheads="1"/>
          </p:cNvSpPr>
          <p:nvPr/>
        </p:nvSpPr>
        <p:spPr bwMode="auto">
          <a:xfrm>
            <a:off x="685800" y="4648200"/>
            <a:ext cx="8229600"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endParaRPr lang="en-US" sz="3200">
              <a:latin typeface="Calibri" pitchFamily="34" charset="0"/>
            </a:endParaRPr>
          </a:p>
          <a:p>
            <a:pPr eaLnBrk="1" hangingPunct="1">
              <a:spcBef>
                <a:spcPct val="50000"/>
              </a:spcBef>
            </a:pPr>
            <a:endParaRPr lang="en-US" sz="3200">
              <a:latin typeface="Calibri" pitchFamily="34" charset="0"/>
            </a:endParaRPr>
          </a:p>
        </p:txBody>
      </p:sp>
    </p:spTree>
    <p:custDataLst>
      <p:tags r:id="rId1"/>
    </p:custData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76200" y="228600"/>
            <a:ext cx="5715000" cy="868362"/>
          </a:xfrm>
        </p:spPr>
        <p:txBody>
          <a:bodyPr/>
          <a:lstStyle/>
          <a:p>
            <a:pPr algn="l"/>
            <a:r>
              <a:rPr lang="en-US" sz="4000" dirty="0" smtClean="0"/>
              <a:t>Checkpoint: Motional EMF</a:t>
            </a:r>
          </a:p>
        </p:txBody>
      </p:sp>
      <p:sp>
        <p:nvSpPr>
          <p:cNvPr id="2" name="Rectangle 1"/>
          <p:cNvSpPr/>
          <p:nvPr/>
        </p:nvSpPr>
        <p:spPr>
          <a:xfrm>
            <a:off x="304800" y="1013953"/>
            <a:ext cx="3581400" cy="2677656"/>
          </a:xfrm>
          <a:prstGeom prst="rect">
            <a:avLst/>
          </a:prstGeom>
        </p:spPr>
        <p:txBody>
          <a:bodyPr wrap="square">
            <a:spAutoFit/>
          </a:bodyPr>
          <a:lstStyle/>
          <a:p>
            <a:r>
              <a:rPr lang="en-US" sz="2400" dirty="0"/>
              <a:t>Two identical conducting bars (shown in end view) are moving through a vertical magnetic field. Bar (a) is moving vertically and bar (b) is moving horizontally. </a:t>
            </a:r>
          </a:p>
        </p:txBody>
      </p:sp>
      <p:pic>
        <p:nvPicPr>
          <p:cNvPr id="6246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37639" y="1315551"/>
            <a:ext cx="1828800" cy="20744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609600" y="4338935"/>
            <a:ext cx="5865708" cy="461665"/>
          </a:xfrm>
          <a:prstGeom prst="rect">
            <a:avLst/>
          </a:prstGeom>
        </p:spPr>
        <p:txBody>
          <a:bodyPr wrap="none">
            <a:spAutoFit/>
          </a:bodyPr>
          <a:lstStyle/>
          <a:p>
            <a:r>
              <a:rPr lang="en-US" sz="2400" dirty="0"/>
              <a:t>Which of the following statements is true?</a:t>
            </a:r>
          </a:p>
        </p:txBody>
      </p:sp>
      <p:sp>
        <p:nvSpPr>
          <p:cNvPr id="5" name="Rectangle 4"/>
          <p:cNvSpPr/>
          <p:nvPr/>
        </p:nvSpPr>
        <p:spPr>
          <a:xfrm>
            <a:off x="0" y="4800600"/>
            <a:ext cx="8991600" cy="1569660"/>
          </a:xfrm>
          <a:prstGeom prst="rect">
            <a:avLst/>
          </a:prstGeom>
        </p:spPr>
        <p:txBody>
          <a:bodyPr wrap="square">
            <a:spAutoFit/>
          </a:bodyPr>
          <a:lstStyle/>
          <a:p>
            <a:r>
              <a:rPr lang="en-US" sz="2400" dirty="0" smtClean="0"/>
              <a:t>1.  A </a:t>
            </a:r>
            <a:r>
              <a:rPr lang="en-US" sz="2400" dirty="0"/>
              <a:t>motional </a:t>
            </a:r>
            <a:r>
              <a:rPr lang="en-US" sz="2400" dirty="0" err="1"/>
              <a:t>emf</a:t>
            </a:r>
            <a:r>
              <a:rPr lang="en-US" sz="2400" dirty="0"/>
              <a:t> </a:t>
            </a:r>
            <a:r>
              <a:rPr lang="en-US" sz="2400" dirty="0" smtClean="0"/>
              <a:t>exists </a:t>
            </a:r>
            <a:r>
              <a:rPr lang="en-US" sz="2400" dirty="0"/>
              <a:t>in the bar for case (a), but not (b</a:t>
            </a:r>
            <a:r>
              <a:rPr lang="en-US" sz="2400" dirty="0" smtClean="0"/>
              <a:t>).</a:t>
            </a:r>
          </a:p>
          <a:p>
            <a:r>
              <a:rPr lang="en-US" sz="2400" dirty="0" smtClean="0"/>
              <a:t>2. </a:t>
            </a:r>
            <a:r>
              <a:rPr lang="en-US" sz="2400" dirty="0"/>
              <a:t> A motional </a:t>
            </a:r>
            <a:r>
              <a:rPr lang="en-US" sz="2400" dirty="0" err="1"/>
              <a:t>emf</a:t>
            </a:r>
            <a:r>
              <a:rPr lang="en-US" sz="2400" dirty="0"/>
              <a:t> </a:t>
            </a:r>
            <a:r>
              <a:rPr lang="en-US" sz="2400" dirty="0" smtClean="0"/>
              <a:t>exists </a:t>
            </a:r>
            <a:r>
              <a:rPr lang="en-US" sz="2400" dirty="0"/>
              <a:t>in the bar for case (b), but not (a</a:t>
            </a:r>
            <a:r>
              <a:rPr lang="en-US" sz="2400" dirty="0" smtClean="0"/>
              <a:t>).</a:t>
            </a:r>
          </a:p>
          <a:p>
            <a:pPr marL="341313" indent="-341313">
              <a:buAutoNum type="arabicPeriod" startAt="3"/>
            </a:pPr>
            <a:r>
              <a:rPr lang="en-US" sz="2400" dirty="0" smtClean="0"/>
              <a:t>A </a:t>
            </a:r>
            <a:r>
              <a:rPr lang="en-US" sz="2400" dirty="0"/>
              <a:t>motional </a:t>
            </a:r>
            <a:r>
              <a:rPr lang="en-US" sz="2400" dirty="0" err="1"/>
              <a:t>emf</a:t>
            </a:r>
            <a:r>
              <a:rPr lang="en-US" sz="2400" dirty="0"/>
              <a:t> </a:t>
            </a:r>
            <a:r>
              <a:rPr lang="en-US" sz="2400" dirty="0" smtClean="0"/>
              <a:t>exists </a:t>
            </a:r>
            <a:r>
              <a:rPr lang="en-US" sz="2400" dirty="0"/>
              <a:t>in the bar for both cases (a) and (b</a:t>
            </a:r>
            <a:r>
              <a:rPr lang="en-US" sz="2400" dirty="0" smtClean="0"/>
              <a:t>).</a:t>
            </a:r>
          </a:p>
          <a:p>
            <a:pPr marL="341313" indent="-341313">
              <a:buAutoNum type="arabicPeriod" startAt="3"/>
            </a:pPr>
            <a:r>
              <a:rPr lang="en-US" sz="2400" dirty="0"/>
              <a:t>A motional </a:t>
            </a:r>
            <a:r>
              <a:rPr lang="en-US" sz="2400" dirty="0" err="1"/>
              <a:t>emf</a:t>
            </a:r>
            <a:r>
              <a:rPr lang="en-US" sz="2400" dirty="0"/>
              <a:t> </a:t>
            </a:r>
            <a:r>
              <a:rPr lang="en-US" sz="2400" dirty="0" smtClean="0"/>
              <a:t>exists </a:t>
            </a:r>
            <a:r>
              <a:rPr lang="en-US" sz="2400" dirty="0"/>
              <a:t>in the bar for neither cases (a) nor (b).</a:t>
            </a:r>
          </a:p>
        </p:txBody>
      </p:sp>
      <p:sp>
        <p:nvSpPr>
          <p:cNvPr id="7" name="Oval 6"/>
          <p:cNvSpPr/>
          <p:nvPr/>
        </p:nvSpPr>
        <p:spPr>
          <a:xfrm>
            <a:off x="-339378" y="5188104"/>
            <a:ext cx="8754035" cy="533400"/>
          </a:xfrm>
          <a:prstGeom prst="ellipse">
            <a:avLst/>
          </a:prstGeom>
          <a:noFill/>
          <a:ln w="3492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1746"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400800" y="344001"/>
            <a:ext cx="2590800" cy="194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298963846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609600" y="0"/>
            <a:ext cx="4495800" cy="1143000"/>
          </a:xfrm>
        </p:spPr>
        <p:txBody>
          <a:bodyPr/>
          <a:lstStyle/>
          <a:p>
            <a:pPr algn="l"/>
            <a:r>
              <a:rPr lang="en-US" sz="3600" dirty="0" smtClean="0"/>
              <a:t>Checkpoint: </a:t>
            </a:r>
            <a:br>
              <a:rPr lang="en-US" sz="3600" dirty="0" smtClean="0"/>
            </a:br>
            <a:r>
              <a:rPr lang="en-US" sz="3600" dirty="0" smtClean="0"/>
              <a:t>Induced Current</a:t>
            </a:r>
          </a:p>
        </p:txBody>
      </p:sp>
      <p:sp>
        <p:nvSpPr>
          <p:cNvPr id="23555" name="Rectangle 3"/>
          <p:cNvSpPr>
            <a:spLocks noGrp="1" noChangeArrowheads="1"/>
          </p:cNvSpPr>
          <p:nvPr>
            <p:ph type="body" idx="1"/>
          </p:nvPr>
        </p:nvSpPr>
        <p:spPr>
          <a:xfrm>
            <a:off x="609600" y="4114800"/>
            <a:ext cx="8534400" cy="1600200"/>
          </a:xfrm>
        </p:spPr>
        <p:txBody>
          <a:bodyPr/>
          <a:lstStyle/>
          <a:p>
            <a:pPr>
              <a:buFontTx/>
              <a:buNone/>
            </a:pPr>
            <a:r>
              <a:rPr lang="en-US" sz="2400" smtClean="0">
                <a:solidFill>
                  <a:schemeClr val="tx2"/>
                </a:solidFill>
              </a:rPr>
              <a:t>Increase	      Stay the Same	      Decrease</a:t>
            </a:r>
          </a:p>
        </p:txBody>
      </p:sp>
      <p:pic>
        <p:nvPicPr>
          <p:cNvPr id="23556" name="Picture 5" descr="motional"/>
          <p:cNvPicPr>
            <a:picLocks noChangeAspect="1" noChangeArrowheads="1"/>
          </p:cNvPicPr>
          <p:nvPr/>
        </p:nvPicPr>
        <p:blipFill>
          <a:blip r:embed="rId4" cstate="print"/>
          <a:srcRect/>
          <a:stretch>
            <a:fillRect/>
          </a:stretch>
        </p:blipFill>
        <p:spPr bwMode="auto">
          <a:xfrm>
            <a:off x="4191000" y="914400"/>
            <a:ext cx="4964113" cy="2103438"/>
          </a:xfrm>
          <a:prstGeom prst="rect">
            <a:avLst/>
          </a:prstGeom>
          <a:noFill/>
          <a:ln w="9525">
            <a:noFill/>
            <a:miter lim="800000"/>
            <a:headEnd/>
            <a:tailEnd/>
          </a:ln>
        </p:spPr>
      </p:pic>
      <p:sp>
        <p:nvSpPr>
          <p:cNvPr id="23557" name="Text Box 6"/>
          <p:cNvSpPr txBox="1">
            <a:spLocks noChangeArrowheads="1"/>
          </p:cNvSpPr>
          <p:nvPr/>
        </p:nvSpPr>
        <p:spPr bwMode="auto">
          <a:xfrm>
            <a:off x="228600" y="968276"/>
            <a:ext cx="3962400" cy="2308324"/>
          </a:xfrm>
          <a:prstGeom prst="rect">
            <a:avLst/>
          </a:prstGeom>
          <a:noFill/>
          <a:ln w="9525">
            <a:noFill/>
            <a:miter lim="800000"/>
            <a:headEnd/>
            <a:tailEnd/>
          </a:ln>
        </p:spPr>
        <p:txBody>
          <a:bodyPr>
            <a:spAutoFit/>
          </a:bodyPr>
          <a:lstStyle/>
          <a:p>
            <a:pPr>
              <a:spcBef>
                <a:spcPct val="50000"/>
              </a:spcBef>
            </a:pPr>
            <a:r>
              <a:rPr lang="en-US" sz="2400" dirty="0">
                <a:latin typeface="Calibri" pitchFamily="34" charset="0"/>
              </a:rPr>
              <a:t>Suppose the magnetic field is reversed so that it now points OUT of the page instead of IN as shown in the figure</a:t>
            </a:r>
            <a:r>
              <a:rPr lang="en-US" sz="2400" dirty="0" smtClean="0">
                <a:latin typeface="Calibri" pitchFamily="34" charset="0"/>
              </a:rPr>
              <a:t>. The motion of the rod is as shown in the figure.</a:t>
            </a:r>
            <a:endParaRPr lang="en-US" sz="2400" dirty="0">
              <a:latin typeface="Calibri" pitchFamily="34" charset="0"/>
            </a:endParaRPr>
          </a:p>
        </p:txBody>
      </p:sp>
      <p:sp>
        <p:nvSpPr>
          <p:cNvPr id="23558" name="Text Box 8"/>
          <p:cNvSpPr txBox="1">
            <a:spLocks noChangeArrowheads="1"/>
          </p:cNvSpPr>
          <p:nvPr/>
        </p:nvSpPr>
        <p:spPr bwMode="auto">
          <a:xfrm>
            <a:off x="76200" y="3368675"/>
            <a:ext cx="9067800" cy="822325"/>
          </a:xfrm>
          <a:prstGeom prst="rect">
            <a:avLst/>
          </a:prstGeom>
          <a:noFill/>
          <a:ln w="9525">
            <a:noFill/>
            <a:miter lim="800000"/>
            <a:headEnd/>
            <a:tailEnd/>
          </a:ln>
        </p:spPr>
        <p:txBody>
          <a:bodyPr>
            <a:spAutoFit/>
          </a:bodyPr>
          <a:lstStyle/>
          <a:p>
            <a:pPr>
              <a:spcBef>
                <a:spcPct val="50000"/>
              </a:spcBef>
            </a:pPr>
            <a:r>
              <a:rPr lang="en-US" sz="2400" dirty="0">
                <a:latin typeface="Calibri" pitchFamily="34" charset="0"/>
              </a:rPr>
              <a:t>To keep the bar moving at the same speed, the force supplied by the hand will have to:</a:t>
            </a:r>
          </a:p>
        </p:txBody>
      </p:sp>
      <p:sp>
        <p:nvSpPr>
          <p:cNvPr id="9" name="Oval 9"/>
          <p:cNvSpPr>
            <a:spLocks noChangeArrowheads="1"/>
          </p:cNvSpPr>
          <p:nvPr/>
        </p:nvSpPr>
        <p:spPr bwMode="auto">
          <a:xfrm>
            <a:off x="2209800" y="4005945"/>
            <a:ext cx="3200400" cy="685800"/>
          </a:xfrm>
          <a:prstGeom prst="ellipse">
            <a:avLst/>
          </a:prstGeom>
          <a:noFill/>
          <a:ln w="38100">
            <a:solidFill>
              <a:srgbClr val="C0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latin typeface="Calibri" pitchFamily="34" charset="0"/>
            </a:endParaRPr>
          </a:p>
        </p:txBody>
      </p:sp>
      <p:sp>
        <p:nvSpPr>
          <p:cNvPr id="10" name="Text Box 7"/>
          <p:cNvSpPr txBox="1">
            <a:spLocks noChangeArrowheads="1"/>
          </p:cNvSpPr>
          <p:nvPr/>
        </p:nvSpPr>
        <p:spPr bwMode="auto">
          <a:xfrm>
            <a:off x="228600" y="5126468"/>
            <a:ext cx="2590800" cy="523220"/>
          </a:xfrm>
          <a:prstGeom prst="rect">
            <a:avLst/>
          </a:prstGeom>
          <a:noFill/>
          <a:ln w="1587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800" dirty="0">
                <a:solidFill>
                  <a:schemeClr val="tx2"/>
                </a:solidFill>
                <a:latin typeface="Calibri" pitchFamily="34" charset="0"/>
              </a:rPr>
              <a:t>F = ILB sin(</a:t>
            </a:r>
            <a:r>
              <a:rPr lang="en-US" sz="2800" dirty="0">
                <a:solidFill>
                  <a:schemeClr val="tx2"/>
                </a:solidFill>
                <a:latin typeface="Symbol" pitchFamily="18" charset="2"/>
              </a:rPr>
              <a:t>q</a:t>
            </a:r>
            <a:r>
              <a:rPr lang="en-US" sz="2800" dirty="0">
                <a:solidFill>
                  <a:schemeClr val="tx2"/>
                </a:solidFill>
                <a:latin typeface="Calibri" pitchFamily="34" charset="0"/>
              </a:rPr>
              <a:t>)</a:t>
            </a:r>
          </a:p>
        </p:txBody>
      </p:sp>
      <p:sp>
        <p:nvSpPr>
          <p:cNvPr id="11" name="Text Box 8"/>
          <p:cNvSpPr txBox="1">
            <a:spLocks noChangeArrowheads="1"/>
          </p:cNvSpPr>
          <p:nvPr/>
        </p:nvSpPr>
        <p:spPr bwMode="auto">
          <a:xfrm>
            <a:off x="76200" y="5791200"/>
            <a:ext cx="5878286"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400" b="1" dirty="0">
                <a:solidFill>
                  <a:schemeClr val="accent2"/>
                </a:solidFill>
                <a:latin typeface="Arial Rounded MT Bold" pitchFamily="34" charset="0"/>
              </a:rPr>
              <a:t>B and v still perpendicular (</a:t>
            </a:r>
            <a:r>
              <a:rPr lang="en-US" sz="2400" b="1" dirty="0">
                <a:solidFill>
                  <a:schemeClr val="accent2"/>
                </a:solidFill>
                <a:latin typeface="Symbol" pitchFamily="18" charset="2"/>
              </a:rPr>
              <a:t>q</a:t>
            </a:r>
            <a:r>
              <a:rPr lang="en-US" sz="2400" b="1" dirty="0">
                <a:solidFill>
                  <a:schemeClr val="accent2"/>
                </a:solidFill>
                <a:latin typeface="Arial Rounded MT Bold" pitchFamily="34" charset="0"/>
              </a:rPr>
              <a:t>=90), so F=ILB just like before!</a:t>
            </a:r>
            <a:endParaRPr lang="en-US" sz="2400" b="1" dirty="0">
              <a:solidFill>
                <a:schemeClr val="accent2"/>
              </a:solidFill>
              <a:latin typeface="Symbol" pitchFamily="18" charset="2"/>
            </a:endParaRPr>
          </a:p>
        </p:txBody>
      </p:sp>
      <p:pic>
        <p:nvPicPr>
          <p:cNvPr id="3277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954486" y="4592413"/>
            <a:ext cx="2819400" cy="2114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416678909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0-#ppt_w/2"/>
                                          </p:val>
                                        </p:tav>
                                        <p:tav tm="100000">
                                          <p:val>
                                            <p:strVal val="#ppt_x"/>
                                          </p:val>
                                        </p:tav>
                                      </p:tavLst>
                                    </p:anim>
                                    <p:anim calcmode="lin" valueType="num">
                                      <p:cBhvr additive="base">
                                        <p:cTn id="8" dur="500" fill="hold"/>
                                        <p:tgtEl>
                                          <p:spTgt spid="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p:cNvSpPr>
            <a:spLocks noGrp="1" noChangeArrowheads="1"/>
          </p:cNvSpPr>
          <p:nvPr>
            <p:ph type="body" idx="1"/>
          </p:nvPr>
        </p:nvSpPr>
        <p:spPr>
          <a:xfrm>
            <a:off x="838200" y="4114800"/>
            <a:ext cx="1981200" cy="1143000"/>
          </a:xfrm>
        </p:spPr>
        <p:txBody>
          <a:bodyPr/>
          <a:lstStyle/>
          <a:p>
            <a:pPr eaLnBrk="1" hangingPunct="1"/>
            <a:r>
              <a:rPr lang="en-US" sz="2800" smtClean="0">
                <a:solidFill>
                  <a:schemeClr val="tx2"/>
                </a:solidFill>
              </a:rPr>
              <a:t>True</a:t>
            </a:r>
          </a:p>
          <a:p>
            <a:pPr eaLnBrk="1" hangingPunct="1"/>
            <a:r>
              <a:rPr lang="en-US" sz="2800" smtClean="0">
                <a:solidFill>
                  <a:schemeClr val="tx2"/>
                </a:solidFill>
              </a:rPr>
              <a:t>False</a:t>
            </a:r>
          </a:p>
        </p:txBody>
      </p:sp>
      <p:pic>
        <p:nvPicPr>
          <p:cNvPr id="16388" name="Picture 4" descr="motional"/>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91000" y="914400"/>
            <a:ext cx="4964113" cy="2103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89" name="Text Box 5"/>
          <p:cNvSpPr txBox="1">
            <a:spLocks noChangeArrowheads="1"/>
          </p:cNvSpPr>
          <p:nvPr/>
        </p:nvSpPr>
        <p:spPr bwMode="auto">
          <a:xfrm>
            <a:off x="228600" y="1143000"/>
            <a:ext cx="3962400" cy="155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400">
                <a:latin typeface="Calibri" pitchFamily="34" charset="0"/>
              </a:rPr>
              <a:t>Suppose the magnetic field is reversed so that it now points OUT of the page instead of IN as shown in the figure.</a:t>
            </a:r>
          </a:p>
        </p:txBody>
      </p:sp>
      <p:sp>
        <p:nvSpPr>
          <p:cNvPr id="16390" name="Text Box 6"/>
          <p:cNvSpPr txBox="1">
            <a:spLocks noChangeArrowheads="1"/>
          </p:cNvSpPr>
          <p:nvPr/>
        </p:nvSpPr>
        <p:spPr bwMode="auto">
          <a:xfrm>
            <a:off x="76200" y="3124200"/>
            <a:ext cx="9067800"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800">
                <a:latin typeface="Calibri" pitchFamily="34" charset="0"/>
              </a:rPr>
              <a:t>To keep the bar moving to the right, the hand will have to supply a force in the opposite direction. </a:t>
            </a:r>
          </a:p>
        </p:txBody>
      </p:sp>
      <p:sp>
        <p:nvSpPr>
          <p:cNvPr id="16391" name="Text Box 7"/>
          <p:cNvSpPr txBox="1">
            <a:spLocks noChangeArrowheads="1"/>
          </p:cNvSpPr>
          <p:nvPr/>
        </p:nvSpPr>
        <p:spPr bwMode="auto">
          <a:xfrm>
            <a:off x="457200" y="5105400"/>
            <a:ext cx="4572000" cy="1815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800" dirty="0">
                <a:solidFill>
                  <a:schemeClr val="accent2"/>
                </a:solidFill>
                <a:latin typeface="Arial Rounded MT Bold" pitchFamily="34" charset="0"/>
              </a:rPr>
              <a:t>Current flows in the opposite direction, so force from the B field remains the same!</a:t>
            </a:r>
          </a:p>
        </p:txBody>
      </p:sp>
      <p:sp>
        <p:nvSpPr>
          <p:cNvPr id="180232" name="Oval 8"/>
          <p:cNvSpPr>
            <a:spLocks noChangeArrowheads="1"/>
          </p:cNvSpPr>
          <p:nvPr/>
        </p:nvSpPr>
        <p:spPr bwMode="auto">
          <a:xfrm>
            <a:off x="76200" y="4572000"/>
            <a:ext cx="3124200" cy="609600"/>
          </a:xfrm>
          <a:prstGeom prst="ellipse">
            <a:avLst/>
          </a:prstGeom>
          <a:noFill/>
          <a:ln w="38100">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latin typeface="Calibri" pitchFamily="34" charset="0"/>
            </a:endParaRPr>
          </a:p>
        </p:txBody>
      </p:sp>
      <p:sp>
        <p:nvSpPr>
          <p:cNvPr id="10" name="Rectangle 2"/>
          <p:cNvSpPr>
            <a:spLocks noGrp="1" noChangeArrowheads="1"/>
          </p:cNvSpPr>
          <p:nvPr>
            <p:ph type="title"/>
          </p:nvPr>
        </p:nvSpPr>
        <p:spPr>
          <a:xfrm>
            <a:off x="609600" y="0"/>
            <a:ext cx="4495800" cy="1143000"/>
          </a:xfrm>
        </p:spPr>
        <p:txBody>
          <a:bodyPr/>
          <a:lstStyle/>
          <a:p>
            <a:pPr algn="l"/>
            <a:r>
              <a:rPr lang="en-US" sz="3600" dirty="0" smtClean="0"/>
              <a:t>Checkpoint: </a:t>
            </a:r>
            <a:br>
              <a:rPr lang="en-US" sz="3600" dirty="0" smtClean="0"/>
            </a:br>
            <a:r>
              <a:rPr lang="en-US" sz="3600" dirty="0" smtClean="0"/>
              <a:t>Induced Current</a:t>
            </a:r>
          </a:p>
        </p:txBody>
      </p:sp>
      <p:pic>
        <p:nvPicPr>
          <p:cNvPr id="33794"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562599" y="4112078"/>
            <a:ext cx="3331029" cy="24982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80232"/>
                                        </p:tgtEl>
                                        <p:attrNameLst>
                                          <p:attrName>style.visibility</p:attrName>
                                        </p:attrNameLst>
                                      </p:cBhvr>
                                      <p:to>
                                        <p:strVal val="visible"/>
                                      </p:to>
                                    </p:set>
                                    <p:anim calcmode="lin" valueType="num">
                                      <p:cBhvr additive="base">
                                        <p:cTn id="7" dur="500" fill="hold"/>
                                        <p:tgtEl>
                                          <p:spTgt spid="180232"/>
                                        </p:tgtEl>
                                        <p:attrNameLst>
                                          <p:attrName>ppt_x</p:attrName>
                                        </p:attrNameLst>
                                      </p:cBhvr>
                                      <p:tavLst>
                                        <p:tav tm="0">
                                          <p:val>
                                            <p:strVal val="0-#ppt_w/2"/>
                                          </p:val>
                                        </p:tav>
                                        <p:tav tm="100000">
                                          <p:val>
                                            <p:strVal val="#ppt_x"/>
                                          </p:val>
                                        </p:tav>
                                      </p:tavLst>
                                    </p:anim>
                                    <p:anim calcmode="lin" valueType="num">
                                      <p:cBhvr additive="base">
                                        <p:cTn id="8" dur="500" fill="hold"/>
                                        <p:tgtEl>
                                          <p:spTgt spid="18023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023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685800" y="0"/>
            <a:ext cx="7772400" cy="1143000"/>
          </a:xfrm>
        </p:spPr>
        <p:txBody>
          <a:bodyPr/>
          <a:lstStyle/>
          <a:p>
            <a:pPr algn="l"/>
            <a:r>
              <a:rPr lang="en-US" sz="3600" dirty="0" smtClean="0"/>
              <a:t>Checkpoint</a:t>
            </a:r>
            <a:br>
              <a:rPr lang="en-US" sz="3600" dirty="0" smtClean="0"/>
            </a:br>
            <a:r>
              <a:rPr lang="en-US" sz="3600" dirty="0" smtClean="0"/>
              <a:t>Loop in a Magnetic Field</a:t>
            </a:r>
          </a:p>
        </p:txBody>
      </p:sp>
      <p:sp>
        <p:nvSpPr>
          <p:cNvPr id="2" name="Rectangle 1"/>
          <p:cNvSpPr/>
          <p:nvPr/>
        </p:nvSpPr>
        <p:spPr>
          <a:xfrm>
            <a:off x="304800" y="1127879"/>
            <a:ext cx="8534400" cy="1938992"/>
          </a:xfrm>
          <a:prstGeom prst="rect">
            <a:avLst/>
          </a:prstGeom>
        </p:spPr>
        <p:txBody>
          <a:bodyPr wrap="square">
            <a:spAutoFit/>
          </a:bodyPr>
          <a:lstStyle/>
          <a:p>
            <a:r>
              <a:rPr lang="en-US" sz="2000" b="1" dirty="0"/>
              <a:t>A rectangular loop of wire shown in edge view in the figure, is rotating in a magnetic field. (The circles represent the </a:t>
            </a:r>
            <a:r>
              <a:rPr lang="en-US" sz="2000" b="1" dirty="0" err="1"/>
              <a:t>crossections</a:t>
            </a:r>
            <a:r>
              <a:rPr lang="en-US" sz="2000" b="1" dirty="0"/>
              <a:t> of the wires coming out of and into the page, while the vertical lines correspond to the vertical sections of wire in the rectangle.) The sense of rotation is shown by the short arrows attached to the loop. The loop is shown in two different positions (a) and (b). </a:t>
            </a:r>
          </a:p>
        </p:txBody>
      </p:sp>
      <p:pic>
        <p:nvPicPr>
          <p:cNvPr id="6349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09775" y="3084800"/>
            <a:ext cx="2562225" cy="173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331694" y="5105400"/>
            <a:ext cx="5383306" cy="1323439"/>
          </a:xfrm>
          <a:prstGeom prst="rect">
            <a:avLst/>
          </a:prstGeom>
        </p:spPr>
        <p:txBody>
          <a:bodyPr wrap="square">
            <a:spAutoFit/>
          </a:bodyPr>
          <a:lstStyle/>
          <a:p>
            <a:r>
              <a:rPr lang="en-US" sz="2000" dirty="0"/>
              <a:t>In which position does the loop have the largest flux</a:t>
            </a:r>
            <a:r>
              <a:rPr lang="en-US" sz="2000" dirty="0" smtClean="0"/>
              <a:t>?</a:t>
            </a:r>
          </a:p>
          <a:p>
            <a:pPr marL="457200" indent="-457200">
              <a:buAutoNum type="arabicPeriod"/>
            </a:pPr>
            <a:r>
              <a:rPr lang="en-US" sz="2000" dirty="0" smtClean="0"/>
              <a:t>Position A</a:t>
            </a:r>
          </a:p>
          <a:p>
            <a:pPr marL="457200" indent="-457200">
              <a:buAutoNum type="arabicPeriod"/>
            </a:pPr>
            <a:r>
              <a:rPr lang="en-US" sz="2000" dirty="0" smtClean="0"/>
              <a:t>Position B</a:t>
            </a:r>
            <a:endParaRPr lang="en-US" sz="2000" dirty="0"/>
          </a:p>
        </p:txBody>
      </p:sp>
      <p:sp>
        <p:nvSpPr>
          <p:cNvPr id="6" name="Oval 5"/>
          <p:cNvSpPr/>
          <p:nvPr/>
        </p:nvSpPr>
        <p:spPr>
          <a:xfrm>
            <a:off x="331694" y="5767119"/>
            <a:ext cx="1954306" cy="304800"/>
          </a:xfrm>
          <a:prstGeom prst="ellipse">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4818"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68687" y="3918918"/>
            <a:ext cx="3810000" cy="285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32185822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609600" y="152400"/>
            <a:ext cx="7772400" cy="1143000"/>
          </a:xfrm>
        </p:spPr>
        <p:txBody>
          <a:bodyPr/>
          <a:lstStyle/>
          <a:p>
            <a:pPr eaLnBrk="1" hangingPunct="1"/>
            <a:r>
              <a:rPr lang="en-US" smtClean="0"/>
              <a:t>Lenz’s Law </a:t>
            </a:r>
            <a:r>
              <a:rPr lang="en-US" smtClean="0">
                <a:solidFill>
                  <a:schemeClr val="tx1"/>
                </a:solidFill>
              </a:rPr>
              <a:t>(EMF Direction)</a:t>
            </a:r>
            <a:endParaRPr lang="en-US" smtClean="0"/>
          </a:p>
        </p:txBody>
      </p:sp>
      <p:sp>
        <p:nvSpPr>
          <p:cNvPr id="192515" name="Rectangle 3"/>
          <p:cNvSpPr>
            <a:spLocks noChangeArrowheads="1"/>
          </p:cNvSpPr>
          <p:nvPr/>
        </p:nvSpPr>
        <p:spPr bwMode="auto">
          <a:xfrm>
            <a:off x="457200" y="1295400"/>
            <a:ext cx="77724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lgn="ctr">
              <a:spcBef>
                <a:spcPct val="20000"/>
              </a:spcBef>
            </a:pPr>
            <a:r>
              <a:rPr lang="en-US" sz="3600">
                <a:solidFill>
                  <a:schemeClr val="tx2"/>
                </a:solidFill>
                <a:latin typeface="Calibri" pitchFamily="34" charset="0"/>
              </a:rPr>
              <a:t>Emf </a:t>
            </a:r>
            <a:r>
              <a:rPr lang="en-US" sz="3600" u="sng">
                <a:latin typeface="Calibri" pitchFamily="34" charset="0"/>
              </a:rPr>
              <a:t>opposes change</a:t>
            </a:r>
            <a:r>
              <a:rPr lang="en-US" sz="3600">
                <a:solidFill>
                  <a:schemeClr val="tx2"/>
                </a:solidFill>
                <a:latin typeface="Calibri" pitchFamily="34" charset="0"/>
              </a:rPr>
              <a:t> in flux </a:t>
            </a:r>
          </a:p>
        </p:txBody>
      </p:sp>
      <p:sp>
        <p:nvSpPr>
          <p:cNvPr id="18436" name="Text Box 4"/>
          <p:cNvSpPr txBox="1">
            <a:spLocks noChangeArrowheads="1"/>
          </p:cNvSpPr>
          <p:nvPr/>
        </p:nvSpPr>
        <p:spPr bwMode="auto">
          <a:xfrm>
            <a:off x="1584325" y="1565275"/>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sz="2400">
              <a:latin typeface="Calibri" pitchFamily="34" charset="0"/>
            </a:endParaRPr>
          </a:p>
        </p:txBody>
      </p:sp>
      <p:sp>
        <p:nvSpPr>
          <p:cNvPr id="192517" name="Rectangle 5"/>
          <p:cNvSpPr>
            <a:spLocks noChangeArrowheads="1"/>
          </p:cNvSpPr>
          <p:nvPr/>
        </p:nvSpPr>
        <p:spPr bwMode="auto">
          <a:xfrm>
            <a:off x="304800" y="2133600"/>
            <a:ext cx="8839200" cy="266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spcBef>
                <a:spcPct val="20000"/>
              </a:spcBef>
              <a:buFontTx/>
              <a:buChar char="•"/>
            </a:pPr>
            <a:r>
              <a:rPr lang="en-US" sz="3200">
                <a:latin typeface="Calibri" pitchFamily="34" charset="0"/>
              </a:rPr>
              <a:t>If flux </a:t>
            </a:r>
            <a:r>
              <a:rPr lang="en-US" sz="3200" b="1">
                <a:latin typeface="Calibri" pitchFamily="34" charset="0"/>
              </a:rPr>
              <a:t>increases</a:t>
            </a:r>
            <a:r>
              <a:rPr lang="en-US" sz="3200">
                <a:latin typeface="Calibri" pitchFamily="34" charset="0"/>
              </a:rPr>
              <a:t>: </a:t>
            </a:r>
          </a:p>
          <a:p>
            <a:pPr marL="342900" indent="-342900">
              <a:spcBef>
                <a:spcPct val="20000"/>
              </a:spcBef>
            </a:pPr>
            <a:r>
              <a:rPr lang="en-US" sz="2800">
                <a:solidFill>
                  <a:schemeClr val="tx2"/>
                </a:solidFill>
                <a:latin typeface="Calibri" pitchFamily="34" charset="0"/>
              </a:rPr>
              <a:t>		New EMF makes new field opposite to the original field (to oppose the increase)</a:t>
            </a:r>
          </a:p>
          <a:p>
            <a:pPr marL="342900" indent="-342900">
              <a:spcBef>
                <a:spcPct val="20000"/>
              </a:spcBef>
              <a:buFontTx/>
              <a:buChar char="•"/>
            </a:pPr>
            <a:r>
              <a:rPr lang="en-US" sz="3200">
                <a:latin typeface="Calibri" pitchFamily="34" charset="0"/>
              </a:rPr>
              <a:t>If flux </a:t>
            </a:r>
            <a:r>
              <a:rPr lang="en-US" sz="3200" b="1">
                <a:latin typeface="Calibri" pitchFamily="34" charset="0"/>
              </a:rPr>
              <a:t>decreases</a:t>
            </a:r>
            <a:r>
              <a:rPr lang="en-US" sz="3200">
                <a:latin typeface="Calibri" pitchFamily="34" charset="0"/>
              </a:rPr>
              <a:t>:</a:t>
            </a:r>
          </a:p>
          <a:p>
            <a:pPr marL="742950" lvl="1" indent="-285750">
              <a:spcBef>
                <a:spcPct val="20000"/>
              </a:spcBef>
            </a:pPr>
            <a:r>
              <a:rPr lang="en-US" sz="2800">
                <a:solidFill>
                  <a:schemeClr val="tx2"/>
                </a:solidFill>
                <a:latin typeface="Calibri" pitchFamily="34" charset="0"/>
              </a:rPr>
              <a:t>		Ne</a:t>
            </a:r>
            <a:r>
              <a:rPr lang="en-US" sz="2800">
                <a:solidFill>
                  <a:schemeClr val="bg2"/>
                </a:solidFill>
                <a:latin typeface="Calibri" pitchFamily="34" charset="0"/>
              </a:rPr>
              <a:t>w EMF makes new field in the same direction as the </a:t>
            </a:r>
            <a:r>
              <a:rPr lang="en-US" sz="2800">
                <a:solidFill>
                  <a:schemeClr val="tx2"/>
                </a:solidFill>
                <a:latin typeface="Calibri" pitchFamily="34" charset="0"/>
              </a:rPr>
              <a:t>original field (to oppose the decrease)</a:t>
            </a:r>
          </a:p>
        </p:txBody>
      </p:sp>
    </p:spTree>
    <p:custDataLst>
      <p:tags r:id="rId1"/>
    </p:custData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92515">
                                            <p:txEl>
                                              <p:pRg st="0" end="0"/>
                                            </p:txEl>
                                          </p:spTgt>
                                        </p:tgtEl>
                                        <p:attrNameLst>
                                          <p:attrName>style.visibility</p:attrName>
                                        </p:attrNameLst>
                                      </p:cBhvr>
                                      <p:to>
                                        <p:strVal val="visible"/>
                                      </p:to>
                                    </p:set>
                                    <p:animEffect transition="in" filter="wipe(left)">
                                      <p:cBhvr>
                                        <p:cTn id="7" dur="500"/>
                                        <p:tgtEl>
                                          <p:spTgt spid="19251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92517">
                                            <p:txEl>
                                              <p:pRg st="0" end="0"/>
                                            </p:txEl>
                                          </p:spTgt>
                                        </p:tgtEl>
                                        <p:attrNameLst>
                                          <p:attrName>style.visibility</p:attrName>
                                        </p:attrNameLst>
                                      </p:cBhvr>
                                      <p:to>
                                        <p:strVal val="visible"/>
                                      </p:to>
                                    </p:set>
                                    <p:animEffect transition="in" filter="wipe(left)">
                                      <p:cBhvr>
                                        <p:cTn id="12" dur="500"/>
                                        <p:tgtEl>
                                          <p:spTgt spid="192517">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92517">
                                            <p:txEl>
                                              <p:pRg st="1" end="1"/>
                                            </p:txEl>
                                          </p:spTgt>
                                        </p:tgtEl>
                                        <p:attrNameLst>
                                          <p:attrName>style.visibility</p:attrName>
                                        </p:attrNameLst>
                                      </p:cBhvr>
                                      <p:to>
                                        <p:strVal val="visible"/>
                                      </p:to>
                                    </p:set>
                                    <p:animEffect transition="in" filter="wipe(left)">
                                      <p:cBhvr>
                                        <p:cTn id="17" dur="500"/>
                                        <p:tgtEl>
                                          <p:spTgt spid="192517">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92517">
                                            <p:txEl>
                                              <p:pRg st="2" end="2"/>
                                            </p:txEl>
                                          </p:spTgt>
                                        </p:tgtEl>
                                        <p:attrNameLst>
                                          <p:attrName>style.visibility</p:attrName>
                                        </p:attrNameLst>
                                      </p:cBhvr>
                                      <p:to>
                                        <p:strVal val="visible"/>
                                      </p:to>
                                    </p:set>
                                    <p:animEffect transition="in" filter="wipe(left)">
                                      <p:cBhvr>
                                        <p:cTn id="22" dur="500"/>
                                        <p:tgtEl>
                                          <p:spTgt spid="192517">
                                            <p:txEl>
                                              <p:pRg st="2" end="2"/>
                                            </p:txEl>
                                          </p:spTgt>
                                        </p:tgtEl>
                                      </p:cBhvr>
                                    </p:animEffect>
                                  </p:childTnLst>
                                </p:cTn>
                              </p:par>
                              <p:par>
                                <p:cTn id="23" presetID="22" presetClass="entr" presetSubtype="8" fill="hold" grpId="0" nodeType="withEffect">
                                  <p:stCondLst>
                                    <p:cond delay="0"/>
                                  </p:stCondLst>
                                  <p:childTnLst>
                                    <p:set>
                                      <p:cBhvr>
                                        <p:cTn id="24" dur="1" fill="hold">
                                          <p:stCondLst>
                                            <p:cond delay="0"/>
                                          </p:stCondLst>
                                        </p:cTn>
                                        <p:tgtEl>
                                          <p:spTgt spid="192517">
                                            <p:txEl>
                                              <p:pRg st="3" end="3"/>
                                            </p:txEl>
                                          </p:spTgt>
                                        </p:tgtEl>
                                        <p:attrNameLst>
                                          <p:attrName>style.visibility</p:attrName>
                                        </p:attrNameLst>
                                      </p:cBhvr>
                                      <p:to>
                                        <p:strVal val="visible"/>
                                      </p:to>
                                    </p:set>
                                    <p:animEffect transition="in" filter="wipe(left)">
                                      <p:cBhvr>
                                        <p:cTn id="25" dur="500"/>
                                        <p:tgtEl>
                                          <p:spTgt spid="19251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2515" grpId="0" build="p" autoUpdateAnimBg="0"/>
      <p:bldP spid="192517" grpId="0" build="p"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685800" y="-76200"/>
            <a:ext cx="7772400" cy="1143000"/>
          </a:xfrm>
        </p:spPr>
        <p:txBody>
          <a:bodyPr/>
          <a:lstStyle/>
          <a:p>
            <a:pPr algn="l"/>
            <a:r>
              <a:rPr lang="en-US" sz="3600" dirty="0" smtClean="0"/>
              <a:t>Checkpoint</a:t>
            </a:r>
            <a:br>
              <a:rPr lang="en-US" sz="3600" dirty="0" smtClean="0"/>
            </a:br>
            <a:r>
              <a:rPr lang="en-US" sz="3600" dirty="0" smtClean="0"/>
              <a:t>Magnetic Flux</a:t>
            </a:r>
          </a:p>
        </p:txBody>
      </p:sp>
      <p:sp>
        <p:nvSpPr>
          <p:cNvPr id="28675" name="Rectangle 3"/>
          <p:cNvSpPr>
            <a:spLocks noGrp="1" noChangeArrowheads="1"/>
          </p:cNvSpPr>
          <p:nvPr>
            <p:ph type="body" idx="1"/>
          </p:nvPr>
        </p:nvSpPr>
        <p:spPr>
          <a:xfrm>
            <a:off x="381000" y="2971800"/>
            <a:ext cx="8534400" cy="1371600"/>
          </a:xfrm>
        </p:spPr>
        <p:txBody>
          <a:bodyPr/>
          <a:lstStyle/>
          <a:p>
            <a:pPr>
              <a:buFontTx/>
              <a:buNone/>
            </a:pPr>
            <a:r>
              <a:rPr lang="en-US" sz="2400" smtClean="0"/>
              <a:t>	The magnetic field strength through the loop is cut in half (decreasing the flux).  If you wanted to create a second magnetic field to oppose the</a:t>
            </a:r>
            <a:r>
              <a:rPr lang="en-US" sz="2400" smtClean="0">
                <a:solidFill>
                  <a:srgbClr val="FF0000"/>
                </a:solidFill>
              </a:rPr>
              <a:t> change</a:t>
            </a:r>
            <a:r>
              <a:rPr lang="en-US" sz="2400" smtClean="0"/>
              <a:t> in flux, what would be its direction?</a:t>
            </a:r>
          </a:p>
        </p:txBody>
      </p:sp>
      <p:grpSp>
        <p:nvGrpSpPr>
          <p:cNvPr id="28676" name="Group 4"/>
          <p:cNvGrpSpPr>
            <a:grpSpLocks/>
          </p:cNvGrpSpPr>
          <p:nvPr/>
        </p:nvGrpSpPr>
        <p:grpSpPr bwMode="auto">
          <a:xfrm>
            <a:off x="5715000" y="990600"/>
            <a:ext cx="2286000" cy="1804988"/>
            <a:chOff x="1008" y="1008"/>
            <a:chExt cx="1440" cy="1137"/>
          </a:xfrm>
        </p:grpSpPr>
        <p:sp>
          <p:nvSpPr>
            <p:cNvPr id="28705" name="Line 5"/>
            <p:cNvSpPr>
              <a:spLocks noChangeShapeType="1"/>
            </p:cNvSpPr>
            <p:nvPr/>
          </p:nvSpPr>
          <p:spPr bwMode="auto">
            <a:xfrm>
              <a:off x="1008" y="1056"/>
              <a:ext cx="1440" cy="0"/>
            </a:xfrm>
            <a:prstGeom prst="line">
              <a:avLst/>
            </a:prstGeom>
            <a:noFill/>
            <a:ln w="9525">
              <a:solidFill>
                <a:schemeClr val="accent1"/>
              </a:solidFill>
              <a:round/>
              <a:headEnd/>
              <a:tailEnd type="triangle" w="med" len="med"/>
            </a:ln>
          </p:spPr>
          <p:txBody>
            <a:bodyPr/>
            <a:lstStyle/>
            <a:p>
              <a:endParaRPr lang="en-US"/>
            </a:p>
          </p:txBody>
        </p:sp>
        <p:sp>
          <p:nvSpPr>
            <p:cNvPr id="28706" name="Line 6"/>
            <p:cNvSpPr>
              <a:spLocks noChangeShapeType="1"/>
            </p:cNvSpPr>
            <p:nvPr/>
          </p:nvSpPr>
          <p:spPr bwMode="auto">
            <a:xfrm>
              <a:off x="1008" y="1234"/>
              <a:ext cx="1440" cy="0"/>
            </a:xfrm>
            <a:prstGeom prst="line">
              <a:avLst/>
            </a:prstGeom>
            <a:noFill/>
            <a:ln w="9525">
              <a:solidFill>
                <a:schemeClr val="accent1"/>
              </a:solidFill>
              <a:round/>
              <a:headEnd/>
              <a:tailEnd type="triangle" w="med" len="med"/>
            </a:ln>
          </p:spPr>
          <p:txBody>
            <a:bodyPr/>
            <a:lstStyle/>
            <a:p>
              <a:endParaRPr lang="en-US"/>
            </a:p>
          </p:txBody>
        </p:sp>
        <p:sp>
          <p:nvSpPr>
            <p:cNvPr id="28707" name="Line 7"/>
            <p:cNvSpPr>
              <a:spLocks noChangeShapeType="1"/>
            </p:cNvSpPr>
            <p:nvPr/>
          </p:nvSpPr>
          <p:spPr bwMode="auto">
            <a:xfrm>
              <a:off x="1008" y="1412"/>
              <a:ext cx="1440" cy="0"/>
            </a:xfrm>
            <a:prstGeom prst="line">
              <a:avLst/>
            </a:prstGeom>
            <a:noFill/>
            <a:ln w="9525">
              <a:solidFill>
                <a:schemeClr val="accent1"/>
              </a:solidFill>
              <a:round/>
              <a:headEnd/>
              <a:tailEnd type="triangle" w="med" len="med"/>
            </a:ln>
          </p:spPr>
          <p:txBody>
            <a:bodyPr/>
            <a:lstStyle/>
            <a:p>
              <a:endParaRPr lang="en-US"/>
            </a:p>
          </p:txBody>
        </p:sp>
        <p:sp>
          <p:nvSpPr>
            <p:cNvPr id="28708" name="Line 8"/>
            <p:cNvSpPr>
              <a:spLocks noChangeShapeType="1"/>
            </p:cNvSpPr>
            <p:nvPr/>
          </p:nvSpPr>
          <p:spPr bwMode="auto">
            <a:xfrm>
              <a:off x="1008" y="1590"/>
              <a:ext cx="1440" cy="0"/>
            </a:xfrm>
            <a:prstGeom prst="line">
              <a:avLst/>
            </a:prstGeom>
            <a:noFill/>
            <a:ln w="9525">
              <a:solidFill>
                <a:schemeClr val="accent1"/>
              </a:solidFill>
              <a:round/>
              <a:headEnd/>
              <a:tailEnd type="triangle" w="med" len="med"/>
            </a:ln>
          </p:spPr>
          <p:txBody>
            <a:bodyPr/>
            <a:lstStyle/>
            <a:p>
              <a:endParaRPr lang="en-US"/>
            </a:p>
          </p:txBody>
        </p:sp>
        <p:sp>
          <p:nvSpPr>
            <p:cNvPr id="28709" name="Line 9"/>
            <p:cNvSpPr>
              <a:spLocks noChangeShapeType="1"/>
            </p:cNvSpPr>
            <p:nvPr/>
          </p:nvSpPr>
          <p:spPr bwMode="auto">
            <a:xfrm>
              <a:off x="1008" y="1769"/>
              <a:ext cx="1440" cy="0"/>
            </a:xfrm>
            <a:prstGeom prst="line">
              <a:avLst/>
            </a:prstGeom>
            <a:noFill/>
            <a:ln w="9525">
              <a:solidFill>
                <a:schemeClr val="accent1"/>
              </a:solidFill>
              <a:round/>
              <a:headEnd/>
              <a:tailEnd type="triangle" w="med" len="med"/>
            </a:ln>
          </p:spPr>
          <p:txBody>
            <a:bodyPr/>
            <a:lstStyle/>
            <a:p>
              <a:endParaRPr lang="en-US"/>
            </a:p>
          </p:txBody>
        </p:sp>
        <p:sp>
          <p:nvSpPr>
            <p:cNvPr id="28710" name="Line 10"/>
            <p:cNvSpPr>
              <a:spLocks noChangeShapeType="1"/>
            </p:cNvSpPr>
            <p:nvPr/>
          </p:nvSpPr>
          <p:spPr bwMode="auto">
            <a:xfrm>
              <a:off x="1008" y="1947"/>
              <a:ext cx="1440" cy="0"/>
            </a:xfrm>
            <a:prstGeom prst="line">
              <a:avLst/>
            </a:prstGeom>
            <a:noFill/>
            <a:ln w="9525">
              <a:solidFill>
                <a:schemeClr val="accent1"/>
              </a:solidFill>
              <a:round/>
              <a:headEnd/>
              <a:tailEnd type="triangle" w="med" len="med"/>
            </a:ln>
          </p:spPr>
          <p:txBody>
            <a:bodyPr/>
            <a:lstStyle/>
            <a:p>
              <a:endParaRPr lang="en-US"/>
            </a:p>
          </p:txBody>
        </p:sp>
        <p:sp>
          <p:nvSpPr>
            <p:cNvPr id="28711" name="Line 11"/>
            <p:cNvSpPr>
              <a:spLocks noChangeShapeType="1"/>
            </p:cNvSpPr>
            <p:nvPr/>
          </p:nvSpPr>
          <p:spPr bwMode="auto">
            <a:xfrm>
              <a:off x="1008" y="2125"/>
              <a:ext cx="1440" cy="0"/>
            </a:xfrm>
            <a:prstGeom prst="line">
              <a:avLst/>
            </a:prstGeom>
            <a:noFill/>
            <a:ln w="9525">
              <a:solidFill>
                <a:schemeClr val="accent1"/>
              </a:solidFill>
              <a:round/>
              <a:headEnd/>
              <a:tailEnd type="triangle" w="med" len="med"/>
            </a:ln>
          </p:spPr>
          <p:txBody>
            <a:bodyPr/>
            <a:lstStyle/>
            <a:p>
              <a:endParaRPr lang="en-US"/>
            </a:p>
          </p:txBody>
        </p:sp>
        <p:grpSp>
          <p:nvGrpSpPr>
            <p:cNvPr id="28712" name="Group 12"/>
            <p:cNvGrpSpPr>
              <a:grpSpLocks/>
            </p:cNvGrpSpPr>
            <p:nvPr/>
          </p:nvGrpSpPr>
          <p:grpSpPr bwMode="auto">
            <a:xfrm>
              <a:off x="1488" y="1248"/>
              <a:ext cx="96" cy="624"/>
              <a:chOff x="1872" y="1296"/>
              <a:chExt cx="96" cy="624"/>
            </a:xfrm>
          </p:grpSpPr>
          <p:sp>
            <p:nvSpPr>
              <p:cNvPr id="28717" name="Freeform 13"/>
              <p:cNvSpPr>
                <a:spLocks/>
              </p:cNvSpPr>
              <p:nvPr/>
            </p:nvSpPr>
            <p:spPr bwMode="auto">
              <a:xfrm>
                <a:off x="1872" y="1296"/>
                <a:ext cx="96" cy="96"/>
              </a:xfrm>
              <a:custGeom>
                <a:avLst/>
                <a:gdLst>
                  <a:gd name="T0" fmla="*/ 32 w 57"/>
                  <a:gd name="T1" fmla="*/ 0 h 57"/>
                  <a:gd name="T2" fmla="*/ 37 w 57"/>
                  <a:gd name="T3" fmla="*/ 1 h 57"/>
                  <a:gd name="T4" fmla="*/ 42 w 57"/>
                  <a:gd name="T5" fmla="*/ 3 h 57"/>
                  <a:gd name="T6" fmla="*/ 47 w 57"/>
                  <a:gd name="T7" fmla="*/ 7 h 57"/>
                  <a:gd name="T8" fmla="*/ 51 w 57"/>
                  <a:gd name="T9" fmla="*/ 11 h 57"/>
                  <a:gd name="T10" fmla="*/ 54 w 57"/>
                  <a:gd name="T11" fmla="*/ 16 h 57"/>
                  <a:gd name="T12" fmla="*/ 56 w 57"/>
                  <a:gd name="T13" fmla="*/ 20 h 57"/>
                  <a:gd name="T14" fmla="*/ 57 w 57"/>
                  <a:gd name="T15" fmla="*/ 26 h 57"/>
                  <a:gd name="T16" fmla="*/ 57 w 57"/>
                  <a:gd name="T17" fmla="*/ 32 h 57"/>
                  <a:gd name="T18" fmla="*/ 56 w 57"/>
                  <a:gd name="T19" fmla="*/ 37 h 57"/>
                  <a:gd name="T20" fmla="*/ 54 w 57"/>
                  <a:gd name="T21" fmla="*/ 42 h 57"/>
                  <a:gd name="T22" fmla="*/ 51 w 57"/>
                  <a:gd name="T23" fmla="*/ 46 h 57"/>
                  <a:gd name="T24" fmla="*/ 47 w 57"/>
                  <a:gd name="T25" fmla="*/ 51 h 57"/>
                  <a:gd name="T26" fmla="*/ 42 w 57"/>
                  <a:gd name="T27" fmla="*/ 54 h 57"/>
                  <a:gd name="T28" fmla="*/ 37 w 57"/>
                  <a:gd name="T29" fmla="*/ 56 h 57"/>
                  <a:gd name="T30" fmla="*/ 32 w 57"/>
                  <a:gd name="T31" fmla="*/ 57 h 57"/>
                  <a:gd name="T32" fmla="*/ 26 w 57"/>
                  <a:gd name="T33" fmla="*/ 57 h 57"/>
                  <a:gd name="T34" fmla="*/ 20 w 57"/>
                  <a:gd name="T35" fmla="*/ 56 h 57"/>
                  <a:gd name="T36" fmla="*/ 16 w 57"/>
                  <a:gd name="T37" fmla="*/ 54 h 57"/>
                  <a:gd name="T38" fmla="*/ 11 w 57"/>
                  <a:gd name="T39" fmla="*/ 51 h 57"/>
                  <a:gd name="T40" fmla="*/ 7 w 57"/>
                  <a:gd name="T41" fmla="*/ 46 h 57"/>
                  <a:gd name="T42" fmla="*/ 4 w 57"/>
                  <a:gd name="T43" fmla="*/ 42 h 57"/>
                  <a:gd name="T44" fmla="*/ 2 w 57"/>
                  <a:gd name="T45" fmla="*/ 37 h 57"/>
                  <a:gd name="T46" fmla="*/ 0 w 57"/>
                  <a:gd name="T47" fmla="*/ 32 h 57"/>
                  <a:gd name="T48" fmla="*/ 0 w 57"/>
                  <a:gd name="T49" fmla="*/ 26 h 57"/>
                  <a:gd name="T50" fmla="*/ 2 w 57"/>
                  <a:gd name="T51" fmla="*/ 20 h 57"/>
                  <a:gd name="T52" fmla="*/ 4 w 57"/>
                  <a:gd name="T53" fmla="*/ 16 h 57"/>
                  <a:gd name="T54" fmla="*/ 7 w 57"/>
                  <a:gd name="T55" fmla="*/ 11 h 57"/>
                  <a:gd name="T56" fmla="*/ 11 w 57"/>
                  <a:gd name="T57" fmla="*/ 7 h 57"/>
                  <a:gd name="T58" fmla="*/ 16 w 57"/>
                  <a:gd name="T59" fmla="*/ 3 h 57"/>
                  <a:gd name="T60" fmla="*/ 20 w 57"/>
                  <a:gd name="T61" fmla="*/ 1 h 57"/>
                  <a:gd name="T62" fmla="*/ 26 w 57"/>
                  <a:gd name="T63" fmla="*/ 0 h 57"/>
                  <a:gd name="T64" fmla="*/ 29 w 57"/>
                  <a:gd name="T65" fmla="*/ 0 h 5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57"/>
                  <a:gd name="T100" fmla="*/ 0 h 57"/>
                  <a:gd name="T101" fmla="*/ 57 w 57"/>
                  <a:gd name="T102" fmla="*/ 57 h 57"/>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57" h="57">
                    <a:moveTo>
                      <a:pt x="29" y="0"/>
                    </a:moveTo>
                    <a:lnTo>
                      <a:pt x="32" y="0"/>
                    </a:lnTo>
                    <a:lnTo>
                      <a:pt x="35" y="1"/>
                    </a:lnTo>
                    <a:lnTo>
                      <a:pt x="37" y="1"/>
                    </a:lnTo>
                    <a:lnTo>
                      <a:pt x="40" y="2"/>
                    </a:lnTo>
                    <a:lnTo>
                      <a:pt x="42" y="3"/>
                    </a:lnTo>
                    <a:lnTo>
                      <a:pt x="45" y="5"/>
                    </a:lnTo>
                    <a:lnTo>
                      <a:pt x="47" y="7"/>
                    </a:lnTo>
                    <a:lnTo>
                      <a:pt x="49" y="8"/>
                    </a:lnTo>
                    <a:lnTo>
                      <a:pt x="51" y="11"/>
                    </a:lnTo>
                    <a:lnTo>
                      <a:pt x="53" y="13"/>
                    </a:lnTo>
                    <a:lnTo>
                      <a:pt x="54" y="16"/>
                    </a:lnTo>
                    <a:lnTo>
                      <a:pt x="55" y="18"/>
                    </a:lnTo>
                    <a:lnTo>
                      <a:pt x="56" y="20"/>
                    </a:lnTo>
                    <a:lnTo>
                      <a:pt x="57" y="23"/>
                    </a:lnTo>
                    <a:lnTo>
                      <a:pt x="57" y="26"/>
                    </a:lnTo>
                    <a:lnTo>
                      <a:pt x="57" y="29"/>
                    </a:lnTo>
                    <a:lnTo>
                      <a:pt x="57" y="32"/>
                    </a:lnTo>
                    <a:lnTo>
                      <a:pt x="57" y="34"/>
                    </a:lnTo>
                    <a:lnTo>
                      <a:pt x="56" y="37"/>
                    </a:lnTo>
                    <a:lnTo>
                      <a:pt x="55" y="40"/>
                    </a:lnTo>
                    <a:lnTo>
                      <a:pt x="54" y="42"/>
                    </a:lnTo>
                    <a:lnTo>
                      <a:pt x="53" y="44"/>
                    </a:lnTo>
                    <a:lnTo>
                      <a:pt x="51" y="46"/>
                    </a:lnTo>
                    <a:lnTo>
                      <a:pt x="49" y="49"/>
                    </a:lnTo>
                    <a:lnTo>
                      <a:pt x="47" y="51"/>
                    </a:lnTo>
                    <a:lnTo>
                      <a:pt x="45" y="53"/>
                    </a:lnTo>
                    <a:lnTo>
                      <a:pt x="42" y="54"/>
                    </a:lnTo>
                    <a:lnTo>
                      <a:pt x="40" y="55"/>
                    </a:lnTo>
                    <a:lnTo>
                      <a:pt x="37" y="56"/>
                    </a:lnTo>
                    <a:lnTo>
                      <a:pt x="35" y="57"/>
                    </a:lnTo>
                    <a:lnTo>
                      <a:pt x="32" y="57"/>
                    </a:lnTo>
                    <a:lnTo>
                      <a:pt x="29" y="57"/>
                    </a:lnTo>
                    <a:lnTo>
                      <a:pt x="26" y="57"/>
                    </a:lnTo>
                    <a:lnTo>
                      <a:pt x="23" y="57"/>
                    </a:lnTo>
                    <a:lnTo>
                      <a:pt x="20" y="56"/>
                    </a:lnTo>
                    <a:lnTo>
                      <a:pt x="18" y="55"/>
                    </a:lnTo>
                    <a:lnTo>
                      <a:pt x="16" y="54"/>
                    </a:lnTo>
                    <a:lnTo>
                      <a:pt x="13" y="53"/>
                    </a:lnTo>
                    <a:lnTo>
                      <a:pt x="11" y="51"/>
                    </a:lnTo>
                    <a:lnTo>
                      <a:pt x="8" y="49"/>
                    </a:lnTo>
                    <a:lnTo>
                      <a:pt x="7" y="46"/>
                    </a:lnTo>
                    <a:lnTo>
                      <a:pt x="5" y="44"/>
                    </a:lnTo>
                    <a:lnTo>
                      <a:pt x="4" y="42"/>
                    </a:lnTo>
                    <a:lnTo>
                      <a:pt x="2" y="40"/>
                    </a:lnTo>
                    <a:lnTo>
                      <a:pt x="2" y="37"/>
                    </a:lnTo>
                    <a:lnTo>
                      <a:pt x="1" y="34"/>
                    </a:lnTo>
                    <a:lnTo>
                      <a:pt x="0" y="32"/>
                    </a:lnTo>
                    <a:lnTo>
                      <a:pt x="0" y="29"/>
                    </a:lnTo>
                    <a:lnTo>
                      <a:pt x="0" y="26"/>
                    </a:lnTo>
                    <a:lnTo>
                      <a:pt x="1" y="23"/>
                    </a:lnTo>
                    <a:lnTo>
                      <a:pt x="2" y="20"/>
                    </a:lnTo>
                    <a:lnTo>
                      <a:pt x="2" y="18"/>
                    </a:lnTo>
                    <a:lnTo>
                      <a:pt x="4" y="16"/>
                    </a:lnTo>
                    <a:lnTo>
                      <a:pt x="5" y="13"/>
                    </a:lnTo>
                    <a:lnTo>
                      <a:pt x="7" y="11"/>
                    </a:lnTo>
                    <a:lnTo>
                      <a:pt x="8" y="8"/>
                    </a:lnTo>
                    <a:lnTo>
                      <a:pt x="11" y="7"/>
                    </a:lnTo>
                    <a:lnTo>
                      <a:pt x="13" y="5"/>
                    </a:lnTo>
                    <a:lnTo>
                      <a:pt x="16" y="3"/>
                    </a:lnTo>
                    <a:lnTo>
                      <a:pt x="18" y="2"/>
                    </a:lnTo>
                    <a:lnTo>
                      <a:pt x="20" y="1"/>
                    </a:lnTo>
                    <a:lnTo>
                      <a:pt x="23" y="1"/>
                    </a:lnTo>
                    <a:lnTo>
                      <a:pt x="26" y="0"/>
                    </a:lnTo>
                    <a:lnTo>
                      <a:pt x="29" y="0"/>
                    </a:lnTo>
                    <a:close/>
                  </a:path>
                </a:pathLst>
              </a:custGeom>
              <a:solidFill>
                <a:schemeClr val="bg2"/>
              </a:solidFill>
              <a:ln w="12700">
                <a:solidFill>
                  <a:srgbClr val="000000"/>
                </a:solidFill>
                <a:prstDash val="solid"/>
                <a:round/>
                <a:headEnd/>
                <a:tailEnd/>
              </a:ln>
            </p:spPr>
            <p:txBody>
              <a:bodyPr/>
              <a:lstStyle/>
              <a:p>
                <a:endParaRPr lang="en-US"/>
              </a:p>
            </p:txBody>
          </p:sp>
          <p:sp>
            <p:nvSpPr>
              <p:cNvPr id="28718" name="Freeform 14"/>
              <p:cNvSpPr>
                <a:spLocks/>
              </p:cNvSpPr>
              <p:nvPr/>
            </p:nvSpPr>
            <p:spPr bwMode="auto">
              <a:xfrm>
                <a:off x="1872" y="1824"/>
                <a:ext cx="96" cy="96"/>
              </a:xfrm>
              <a:custGeom>
                <a:avLst/>
                <a:gdLst>
                  <a:gd name="T0" fmla="*/ 32 w 57"/>
                  <a:gd name="T1" fmla="*/ 0 h 57"/>
                  <a:gd name="T2" fmla="*/ 37 w 57"/>
                  <a:gd name="T3" fmla="*/ 1 h 57"/>
                  <a:gd name="T4" fmla="*/ 42 w 57"/>
                  <a:gd name="T5" fmla="*/ 3 h 57"/>
                  <a:gd name="T6" fmla="*/ 47 w 57"/>
                  <a:gd name="T7" fmla="*/ 7 h 57"/>
                  <a:gd name="T8" fmla="*/ 51 w 57"/>
                  <a:gd name="T9" fmla="*/ 11 h 57"/>
                  <a:gd name="T10" fmla="*/ 54 w 57"/>
                  <a:gd name="T11" fmla="*/ 16 h 57"/>
                  <a:gd name="T12" fmla="*/ 56 w 57"/>
                  <a:gd name="T13" fmla="*/ 20 h 57"/>
                  <a:gd name="T14" fmla="*/ 57 w 57"/>
                  <a:gd name="T15" fmla="*/ 26 h 57"/>
                  <a:gd name="T16" fmla="*/ 57 w 57"/>
                  <a:gd name="T17" fmla="*/ 32 h 57"/>
                  <a:gd name="T18" fmla="*/ 56 w 57"/>
                  <a:gd name="T19" fmla="*/ 37 h 57"/>
                  <a:gd name="T20" fmla="*/ 54 w 57"/>
                  <a:gd name="T21" fmla="*/ 42 h 57"/>
                  <a:gd name="T22" fmla="*/ 51 w 57"/>
                  <a:gd name="T23" fmla="*/ 46 h 57"/>
                  <a:gd name="T24" fmla="*/ 47 w 57"/>
                  <a:gd name="T25" fmla="*/ 51 h 57"/>
                  <a:gd name="T26" fmla="*/ 42 w 57"/>
                  <a:gd name="T27" fmla="*/ 54 h 57"/>
                  <a:gd name="T28" fmla="*/ 37 w 57"/>
                  <a:gd name="T29" fmla="*/ 56 h 57"/>
                  <a:gd name="T30" fmla="*/ 32 w 57"/>
                  <a:gd name="T31" fmla="*/ 57 h 57"/>
                  <a:gd name="T32" fmla="*/ 26 w 57"/>
                  <a:gd name="T33" fmla="*/ 57 h 57"/>
                  <a:gd name="T34" fmla="*/ 20 w 57"/>
                  <a:gd name="T35" fmla="*/ 56 h 57"/>
                  <a:gd name="T36" fmla="*/ 16 w 57"/>
                  <a:gd name="T37" fmla="*/ 54 h 57"/>
                  <a:gd name="T38" fmla="*/ 11 w 57"/>
                  <a:gd name="T39" fmla="*/ 51 h 57"/>
                  <a:gd name="T40" fmla="*/ 7 w 57"/>
                  <a:gd name="T41" fmla="*/ 46 h 57"/>
                  <a:gd name="T42" fmla="*/ 4 w 57"/>
                  <a:gd name="T43" fmla="*/ 42 h 57"/>
                  <a:gd name="T44" fmla="*/ 2 w 57"/>
                  <a:gd name="T45" fmla="*/ 37 h 57"/>
                  <a:gd name="T46" fmla="*/ 0 w 57"/>
                  <a:gd name="T47" fmla="*/ 32 h 57"/>
                  <a:gd name="T48" fmla="*/ 0 w 57"/>
                  <a:gd name="T49" fmla="*/ 26 h 57"/>
                  <a:gd name="T50" fmla="*/ 2 w 57"/>
                  <a:gd name="T51" fmla="*/ 20 h 57"/>
                  <a:gd name="T52" fmla="*/ 4 w 57"/>
                  <a:gd name="T53" fmla="*/ 16 h 57"/>
                  <a:gd name="T54" fmla="*/ 7 w 57"/>
                  <a:gd name="T55" fmla="*/ 11 h 57"/>
                  <a:gd name="T56" fmla="*/ 11 w 57"/>
                  <a:gd name="T57" fmla="*/ 7 h 57"/>
                  <a:gd name="T58" fmla="*/ 16 w 57"/>
                  <a:gd name="T59" fmla="*/ 3 h 57"/>
                  <a:gd name="T60" fmla="*/ 20 w 57"/>
                  <a:gd name="T61" fmla="*/ 1 h 57"/>
                  <a:gd name="T62" fmla="*/ 26 w 57"/>
                  <a:gd name="T63" fmla="*/ 0 h 57"/>
                  <a:gd name="T64" fmla="*/ 29 w 57"/>
                  <a:gd name="T65" fmla="*/ 0 h 5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57"/>
                  <a:gd name="T100" fmla="*/ 0 h 57"/>
                  <a:gd name="T101" fmla="*/ 57 w 57"/>
                  <a:gd name="T102" fmla="*/ 57 h 57"/>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57" h="57">
                    <a:moveTo>
                      <a:pt x="29" y="0"/>
                    </a:moveTo>
                    <a:lnTo>
                      <a:pt x="32" y="0"/>
                    </a:lnTo>
                    <a:lnTo>
                      <a:pt x="35" y="1"/>
                    </a:lnTo>
                    <a:lnTo>
                      <a:pt x="37" y="1"/>
                    </a:lnTo>
                    <a:lnTo>
                      <a:pt x="40" y="2"/>
                    </a:lnTo>
                    <a:lnTo>
                      <a:pt x="42" y="3"/>
                    </a:lnTo>
                    <a:lnTo>
                      <a:pt x="45" y="5"/>
                    </a:lnTo>
                    <a:lnTo>
                      <a:pt x="47" y="7"/>
                    </a:lnTo>
                    <a:lnTo>
                      <a:pt x="49" y="8"/>
                    </a:lnTo>
                    <a:lnTo>
                      <a:pt x="51" y="11"/>
                    </a:lnTo>
                    <a:lnTo>
                      <a:pt x="53" y="13"/>
                    </a:lnTo>
                    <a:lnTo>
                      <a:pt x="54" y="16"/>
                    </a:lnTo>
                    <a:lnTo>
                      <a:pt x="55" y="18"/>
                    </a:lnTo>
                    <a:lnTo>
                      <a:pt x="56" y="20"/>
                    </a:lnTo>
                    <a:lnTo>
                      <a:pt x="57" y="23"/>
                    </a:lnTo>
                    <a:lnTo>
                      <a:pt x="57" y="26"/>
                    </a:lnTo>
                    <a:lnTo>
                      <a:pt x="57" y="29"/>
                    </a:lnTo>
                    <a:lnTo>
                      <a:pt x="57" y="32"/>
                    </a:lnTo>
                    <a:lnTo>
                      <a:pt x="57" y="34"/>
                    </a:lnTo>
                    <a:lnTo>
                      <a:pt x="56" y="37"/>
                    </a:lnTo>
                    <a:lnTo>
                      <a:pt x="55" y="40"/>
                    </a:lnTo>
                    <a:lnTo>
                      <a:pt x="54" y="42"/>
                    </a:lnTo>
                    <a:lnTo>
                      <a:pt x="53" y="44"/>
                    </a:lnTo>
                    <a:lnTo>
                      <a:pt x="51" y="46"/>
                    </a:lnTo>
                    <a:lnTo>
                      <a:pt x="49" y="49"/>
                    </a:lnTo>
                    <a:lnTo>
                      <a:pt x="47" y="51"/>
                    </a:lnTo>
                    <a:lnTo>
                      <a:pt x="45" y="53"/>
                    </a:lnTo>
                    <a:lnTo>
                      <a:pt x="42" y="54"/>
                    </a:lnTo>
                    <a:lnTo>
                      <a:pt x="40" y="55"/>
                    </a:lnTo>
                    <a:lnTo>
                      <a:pt x="37" y="56"/>
                    </a:lnTo>
                    <a:lnTo>
                      <a:pt x="35" y="57"/>
                    </a:lnTo>
                    <a:lnTo>
                      <a:pt x="32" y="57"/>
                    </a:lnTo>
                    <a:lnTo>
                      <a:pt x="29" y="57"/>
                    </a:lnTo>
                    <a:lnTo>
                      <a:pt x="26" y="57"/>
                    </a:lnTo>
                    <a:lnTo>
                      <a:pt x="23" y="57"/>
                    </a:lnTo>
                    <a:lnTo>
                      <a:pt x="20" y="56"/>
                    </a:lnTo>
                    <a:lnTo>
                      <a:pt x="18" y="55"/>
                    </a:lnTo>
                    <a:lnTo>
                      <a:pt x="16" y="54"/>
                    </a:lnTo>
                    <a:lnTo>
                      <a:pt x="13" y="53"/>
                    </a:lnTo>
                    <a:lnTo>
                      <a:pt x="11" y="51"/>
                    </a:lnTo>
                    <a:lnTo>
                      <a:pt x="8" y="49"/>
                    </a:lnTo>
                    <a:lnTo>
                      <a:pt x="7" y="46"/>
                    </a:lnTo>
                    <a:lnTo>
                      <a:pt x="5" y="44"/>
                    </a:lnTo>
                    <a:lnTo>
                      <a:pt x="4" y="42"/>
                    </a:lnTo>
                    <a:lnTo>
                      <a:pt x="2" y="40"/>
                    </a:lnTo>
                    <a:lnTo>
                      <a:pt x="2" y="37"/>
                    </a:lnTo>
                    <a:lnTo>
                      <a:pt x="1" y="34"/>
                    </a:lnTo>
                    <a:lnTo>
                      <a:pt x="0" y="32"/>
                    </a:lnTo>
                    <a:lnTo>
                      <a:pt x="0" y="29"/>
                    </a:lnTo>
                    <a:lnTo>
                      <a:pt x="0" y="26"/>
                    </a:lnTo>
                    <a:lnTo>
                      <a:pt x="1" y="23"/>
                    </a:lnTo>
                    <a:lnTo>
                      <a:pt x="2" y="20"/>
                    </a:lnTo>
                    <a:lnTo>
                      <a:pt x="2" y="18"/>
                    </a:lnTo>
                    <a:lnTo>
                      <a:pt x="4" y="16"/>
                    </a:lnTo>
                    <a:lnTo>
                      <a:pt x="5" y="13"/>
                    </a:lnTo>
                    <a:lnTo>
                      <a:pt x="7" y="11"/>
                    </a:lnTo>
                    <a:lnTo>
                      <a:pt x="8" y="8"/>
                    </a:lnTo>
                    <a:lnTo>
                      <a:pt x="11" y="7"/>
                    </a:lnTo>
                    <a:lnTo>
                      <a:pt x="13" y="5"/>
                    </a:lnTo>
                    <a:lnTo>
                      <a:pt x="16" y="3"/>
                    </a:lnTo>
                    <a:lnTo>
                      <a:pt x="18" y="2"/>
                    </a:lnTo>
                    <a:lnTo>
                      <a:pt x="20" y="1"/>
                    </a:lnTo>
                    <a:lnTo>
                      <a:pt x="23" y="1"/>
                    </a:lnTo>
                    <a:lnTo>
                      <a:pt x="26" y="0"/>
                    </a:lnTo>
                    <a:lnTo>
                      <a:pt x="29" y="0"/>
                    </a:lnTo>
                    <a:close/>
                  </a:path>
                </a:pathLst>
              </a:custGeom>
              <a:solidFill>
                <a:schemeClr val="bg2"/>
              </a:solidFill>
              <a:ln w="12700">
                <a:solidFill>
                  <a:srgbClr val="000000"/>
                </a:solidFill>
                <a:prstDash val="solid"/>
                <a:round/>
                <a:headEnd/>
                <a:tailEnd/>
              </a:ln>
            </p:spPr>
            <p:txBody>
              <a:bodyPr/>
              <a:lstStyle/>
              <a:p>
                <a:endParaRPr lang="en-US"/>
              </a:p>
            </p:txBody>
          </p:sp>
          <p:sp>
            <p:nvSpPr>
              <p:cNvPr id="28719" name="Line 15"/>
              <p:cNvSpPr>
                <a:spLocks noChangeShapeType="1"/>
              </p:cNvSpPr>
              <p:nvPr/>
            </p:nvSpPr>
            <p:spPr bwMode="auto">
              <a:xfrm>
                <a:off x="1872" y="1357"/>
                <a:ext cx="0" cy="515"/>
              </a:xfrm>
              <a:prstGeom prst="line">
                <a:avLst/>
              </a:prstGeom>
              <a:noFill/>
              <a:ln w="9525">
                <a:solidFill>
                  <a:schemeClr val="tx1"/>
                </a:solidFill>
                <a:round/>
                <a:headEnd/>
                <a:tailEnd/>
              </a:ln>
            </p:spPr>
            <p:txBody>
              <a:bodyPr/>
              <a:lstStyle/>
              <a:p>
                <a:endParaRPr lang="en-US"/>
              </a:p>
            </p:txBody>
          </p:sp>
          <p:sp>
            <p:nvSpPr>
              <p:cNvPr id="28720" name="Line 16"/>
              <p:cNvSpPr>
                <a:spLocks noChangeShapeType="1"/>
              </p:cNvSpPr>
              <p:nvPr/>
            </p:nvSpPr>
            <p:spPr bwMode="auto">
              <a:xfrm>
                <a:off x="1968" y="1344"/>
                <a:ext cx="0" cy="515"/>
              </a:xfrm>
              <a:prstGeom prst="line">
                <a:avLst/>
              </a:prstGeom>
              <a:noFill/>
              <a:ln w="9525">
                <a:solidFill>
                  <a:schemeClr val="tx1"/>
                </a:solidFill>
                <a:round/>
                <a:headEnd/>
                <a:tailEnd/>
              </a:ln>
            </p:spPr>
            <p:txBody>
              <a:bodyPr/>
              <a:lstStyle/>
              <a:p>
                <a:endParaRPr lang="en-US"/>
              </a:p>
            </p:txBody>
          </p:sp>
        </p:grpSp>
        <p:sp>
          <p:nvSpPr>
            <p:cNvPr id="28713" name="Line 17"/>
            <p:cNvSpPr>
              <a:spLocks noChangeShapeType="1"/>
            </p:cNvSpPr>
            <p:nvPr/>
          </p:nvSpPr>
          <p:spPr bwMode="auto">
            <a:xfrm>
              <a:off x="1584" y="1536"/>
              <a:ext cx="384" cy="0"/>
            </a:xfrm>
            <a:prstGeom prst="line">
              <a:avLst/>
            </a:prstGeom>
            <a:noFill/>
            <a:ln w="9525">
              <a:solidFill>
                <a:schemeClr val="tx1"/>
              </a:solidFill>
              <a:round/>
              <a:headEnd/>
              <a:tailEnd type="triangle" w="med" len="med"/>
            </a:ln>
          </p:spPr>
          <p:txBody>
            <a:bodyPr/>
            <a:lstStyle/>
            <a:p>
              <a:endParaRPr lang="en-US"/>
            </a:p>
          </p:txBody>
        </p:sp>
        <p:sp>
          <p:nvSpPr>
            <p:cNvPr id="28714" name="Text Box 18"/>
            <p:cNvSpPr txBox="1">
              <a:spLocks noChangeArrowheads="1"/>
            </p:cNvSpPr>
            <p:nvPr/>
          </p:nvSpPr>
          <p:spPr bwMode="auto">
            <a:xfrm>
              <a:off x="1389" y="1857"/>
              <a:ext cx="336" cy="288"/>
            </a:xfrm>
            <a:prstGeom prst="rect">
              <a:avLst/>
            </a:prstGeom>
            <a:noFill/>
            <a:ln w="9525">
              <a:noFill/>
              <a:miter lim="800000"/>
              <a:headEnd/>
              <a:tailEnd/>
            </a:ln>
          </p:spPr>
          <p:txBody>
            <a:bodyPr>
              <a:spAutoFit/>
            </a:bodyPr>
            <a:lstStyle/>
            <a:p>
              <a:pPr>
                <a:spcBef>
                  <a:spcPct val="50000"/>
                </a:spcBef>
              </a:pPr>
              <a:r>
                <a:rPr lang="en-US" sz="2400">
                  <a:latin typeface="Arial Rounded MT Bold" pitchFamily="34" charset="0"/>
                </a:rPr>
                <a:t>a</a:t>
              </a:r>
            </a:p>
          </p:txBody>
        </p:sp>
        <p:sp>
          <p:nvSpPr>
            <p:cNvPr id="28715" name="Text Box 19"/>
            <p:cNvSpPr txBox="1">
              <a:spLocks noChangeArrowheads="1"/>
            </p:cNvSpPr>
            <p:nvPr/>
          </p:nvSpPr>
          <p:spPr bwMode="auto">
            <a:xfrm>
              <a:off x="1728" y="1293"/>
              <a:ext cx="336" cy="288"/>
            </a:xfrm>
            <a:prstGeom prst="rect">
              <a:avLst/>
            </a:prstGeom>
            <a:noFill/>
            <a:ln w="9525">
              <a:noFill/>
              <a:miter lim="800000"/>
              <a:headEnd/>
              <a:tailEnd/>
            </a:ln>
          </p:spPr>
          <p:txBody>
            <a:bodyPr>
              <a:spAutoFit/>
            </a:bodyPr>
            <a:lstStyle/>
            <a:p>
              <a:pPr>
                <a:spcBef>
                  <a:spcPct val="50000"/>
                </a:spcBef>
              </a:pPr>
              <a:r>
                <a:rPr lang="en-US" sz="2400">
                  <a:latin typeface="Arial Rounded MT Bold" pitchFamily="34" charset="0"/>
                </a:rPr>
                <a:t>n</a:t>
              </a:r>
            </a:p>
          </p:txBody>
        </p:sp>
        <p:sp>
          <p:nvSpPr>
            <p:cNvPr id="28716" name="Text Box 20"/>
            <p:cNvSpPr txBox="1">
              <a:spLocks noChangeArrowheads="1"/>
            </p:cNvSpPr>
            <p:nvPr/>
          </p:nvSpPr>
          <p:spPr bwMode="auto">
            <a:xfrm>
              <a:off x="2016" y="1008"/>
              <a:ext cx="336" cy="288"/>
            </a:xfrm>
            <a:prstGeom prst="rect">
              <a:avLst/>
            </a:prstGeom>
            <a:noFill/>
            <a:ln w="9525">
              <a:noFill/>
              <a:miter lim="800000"/>
              <a:headEnd/>
              <a:tailEnd/>
            </a:ln>
          </p:spPr>
          <p:txBody>
            <a:bodyPr>
              <a:spAutoFit/>
            </a:bodyPr>
            <a:lstStyle/>
            <a:p>
              <a:pPr>
                <a:spcBef>
                  <a:spcPct val="50000"/>
                </a:spcBef>
              </a:pPr>
              <a:r>
                <a:rPr lang="en-US" sz="2400">
                  <a:solidFill>
                    <a:schemeClr val="accent1"/>
                  </a:solidFill>
                  <a:latin typeface="Arial Rounded MT Bold" pitchFamily="34" charset="0"/>
                </a:rPr>
                <a:t>B</a:t>
              </a:r>
            </a:p>
          </p:txBody>
        </p:sp>
      </p:grpSp>
      <p:grpSp>
        <p:nvGrpSpPr>
          <p:cNvPr id="28677" name="Group 21"/>
          <p:cNvGrpSpPr>
            <a:grpSpLocks/>
          </p:cNvGrpSpPr>
          <p:nvPr/>
        </p:nvGrpSpPr>
        <p:grpSpPr bwMode="auto">
          <a:xfrm>
            <a:off x="1371600" y="990600"/>
            <a:ext cx="2286000" cy="1804988"/>
            <a:chOff x="3504" y="624"/>
            <a:chExt cx="1440" cy="1137"/>
          </a:xfrm>
        </p:grpSpPr>
        <p:grpSp>
          <p:nvGrpSpPr>
            <p:cNvPr id="28682" name="Group 22"/>
            <p:cNvGrpSpPr>
              <a:grpSpLocks/>
            </p:cNvGrpSpPr>
            <p:nvPr/>
          </p:nvGrpSpPr>
          <p:grpSpPr bwMode="auto">
            <a:xfrm>
              <a:off x="3504" y="624"/>
              <a:ext cx="1440" cy="1137"/>
              <a:chOff x="1008" y="1008"/>
              <a:chExt cx="1440" cy="1137"/>
            </a:xfrm>
          </p:grpSpPr>
          <p:sp>
            <p:nvSpPr>
              <p:cNvPr id="28689" name="Line 23"/>
              <p:cNvSpPr>
                <a:spLocks noChangeShapeType="1"/>
              </p:cNvSpPr>
              <p:nvPr/>
            </p:nvSpPr>
            <p:spPr bwMode="auto">
              <a:xfrm>
                <a:off x="1008" y="1056"/>
                <a:ext cx="1440" cy="0"/>
              </a:xfrm>
              <a:prstGeom prst="line">
                <a:avLst/>
              </a:prstGeom>
              <a:noFill/>
              <a:ln w="9525">
                <a:solidFill>
                  <a:schemeClr val="accent1"/>
                </a:solidFill>
                <a:round/>
                <a:headEnd/>
                <a:tailEnd type="triangle" w="med" len="med"/>
              </a:ln>
            </p:spPr>
            <p:txBody>
              <a:bodyPr/>
              <a:lstStyle/>
              <a:p>
                <a:endParaRPr lang="en-US"/>
              </a:p>
            </p:txBody>
          </p:sp>
          <p:sp>
            <p:nvSpPr>
              <p:cNvPr id="28690" name="Line 24"/>
              <p:cNvSpPr>
                <a:spLocks noChangeShapeType="1"/>
              </p:cNvSpPr>
              <p:nvPr/>
            </p:nvSpPr>
            <p:spPr bwMode="auto">
              <a:xfrm>
                <a:off x="1008" y="1234"/>
                <a:ext cx="1440" cy="0"/>
              </a:xfrm>
              <a:prstGeom prst="line">
                <a:avLst/>
              </a:prstGeom>
              <a:noFill/>
              <a:ln w="9525">
                <a:solidFill>
                  <a:schemeClr val="accent1"/>
                </a:solidFill>
                <a:round/>
                <a:headEnd/>
                <a:tailEnd type="triangle" w="med" len="med"/>
              </a:ln>
            </p:spPr>
            <p:txBody>
              <a:bodyPr/>
              <a:lstStyle/>
              <a:p>
                <a:endParaRPr lang="en-US"/>
              </a:p>
            </p:txBody>
          </p:sp>
          <p:sp>
            <p:nvSpPr>
              <p:cNvPr id="28691" name="Line 25"/>
              <p:cNvSpPr>
                <a:spLocks noChangeShapeType="1"/>
              </p:cNvSpPr>
              <p:nvPr/>
            </p:nvSpPr>
            <p:spPr bwMode="auto">
              <a:xfrm>
                <a:off x="1008" y="1412"/>
                <a:ext cx="1440" cy="0"/>
              </a:xfrm>
              <a:prstGeom prst="line">
                <a:avLst/>
              </a:prstGeom>
              <a:noFill/>
              <a:ln w="9525">
                <a:solidFill>
                  <a:schemeClr val="accent1"/>
                </a:solidFill>
                <a:round/>
                <a:headEnd/>
                <a:tailEnd type="triangle" w="med" len="med"/>
              </a:ln>
            </p:spPr>
            <p:txBody>
              <a:bodyPr/>
              <a:lstStyle/>
              <a:p>
                <a:endParaRPr lang="en-US"/>
              </a:p>
            </p:txBody>
          </p:sp>
          <p:sp>
            <p:nvSpPr>
              <p:cNvPr id="28692" name="Line 26"/>
              <p:cNvSpPr>
                <a:spLocks noChangeShapeType="1"/>
              </p:cNvSpPr>
              <p:nvPr/>
            </p:nvSpPr>
            <p:spPr bwMode="auto">
              <a:xfrm>
                <a:off x="1008" y="1590"/>
                <a:ext cx="1440" cy="0"/>
              </a:xfrm>
              <a:prstGeom prst="line">
                <a:avLst/>
              </a:prstGeom>
              <a:noFill/>
              <a:ln w="9525">
                <a:solidFill>
                  <a:schemeClr val="accent1"/>
                </a:solidFill>
                <a:round/>
                <a:headEnd/>
                <a:tailEnd type="triangle" w="med" len="med"/>
              </a:ln>
            </p:spPr>
            <p:txBody>
              <a:bodyPr/>
              <a:lstStyle/>
              <a:p>
                <a:endParaRPr lang="en-US"/>
              </a:p>
            </p:txBody>
          </p:sp>
          <p:sp>
            <p:nvSpPr>
              <p:cNvPr id="28693" name="Line 27"/>
              <p:cNvSpPr>
                <a:spLocks noChangeShapeType="1"/>
              </p:cNvSpPr>
              <p:nvPr/>
            </p:nvSpPr>
            <p:spPr bwMode="auto">
              <a:xfrm>
                <a:off x="1008" y="1769"/>
                <a:ext cx="1440" cy="0"/>
              </a:xfrm>
              <a:prstGeom prst="line">
                <a:avLst/>
              </a:prstGeom>
              <a:noFill/>
              <a:ln w="9525">
                <a:solidFill>
                  <a:schemeClr val="accent1"/>
                </a:solidFill>
                <a:round/>
                <a:headEnd/>
                <a:tailEnd type="triangle" w="med" len="med"/>
              </a:ln>
            </p:spPr>
            <p:txBody>
              <a:bodyPr/>
              <a:lstStyle/>
              <a:p>
                <a:endParaRPr lang="en-US"/>
              </a:p>
            </p:txBody>
          </p:sp>
          <p:sp>
            <p:nvSpPr>
              <p:cNvPr id="28694" name="Line 28"/>
              <p:cNvSpPr>
                <a:spLocks noChangeShapeType="1"/>
              </p:cNvSpPr>
              <p:nvPr/>
            </p:nvSpPr>
            <p:spPr bwMode="auto">
              <a:xfrm>
                <a:off x="1008" y="1947"/>
                <a:ext cx="1440" cy="0"/>
              </a:xfrm>
              <a:prstGeom prst="line">
                <a:avLst/>
              </a:prstGeom>
              <a:noFill/>
              <a:ln w="9525">
                <a:solidFill>
                  <a:schemeClr val="accent1"/>
                </a:solidFill>
                <a:round/>
                <a:headEnd/>
                <a:tailEnd type="triangle" w="med" len="med"/>
              </a:ln>
            </p:spPr>
            <p:txBody>
              <a:bodyPr/>
              <a:lstStyle/>
              <a:p>
                <a:endParaRPr lang="en-US"/>
              </a:p>
            </p:txBody>
          </p:sp>
          <p:sp>
            <p:nvSpPr>
              <p:cNvPr id="28695" name="Line 29"/>
              <p:cNvSpPr>
                <a:spLocks noChangeShapeType="1"/>
              </p:cNvSpPr>
              <p:nvPr/>
            </p:nvSpPr>
            <p:spPr bwMode="auto">
              <a:xfrm>
                <a:off x="1008" y="2125"/>
                <a:ext cx="1440" cy="0"/>
              </a:xfrm>
              <a:prstGeom prst="line">
                <a:avLst/>
              </a:prstGeom>
              <a:noFill/>
              <a:ln w="9525">
                <a:solidFill>
                  <a:schemeClr val="accent1"/>
                </a:solidFill>
                <a:round/>
                <a:headEnd/>
                <a:tailEnd type="triangle" w="med" len="med"/>
              </a:ln>
            </p:spPr>
            <p:txBody>
              <a:bodyPr/>
              <a:lstStyle/>
              <a:p>
                <a:endParaRPr lang="en-US"/>
              </a:p>
            </p:txBody>
          </p:sp>
          <p:grpSp>
            <p:nvGrpSpPr>
              <p:cNvPr id="28696" name="Group 30"/>
              <p:cNvGrpSpPr>
                <a:grpSpLocks/>
              </p:cNvGrpSpPr>
              <p:nvPr/>
            </p:nvGrpSpPr>
            <p:grpSpPr bwMode="auto">
              <a:xfrm>
                <a:off x="1488" y="1248"/>
                <a:ext cx="96" cy="624"/>
                <a:chOff x="1872" y="1296"/>
                <a:chExt cx="96" cy="624"/>
              </a:xfrm>
            </p:grpSpPr>
            <p:sp>
              <p:nvSpPr>
                <p:cNvPr id="28701" name="Freeform 31"/>
                <p:cNvSpPr>
                  <a:spLocks/>
                </p:cNvSpPr>
                <p:nvPr/>
              </p:nvSpPr>
              <p:spPr bwMode="auto">
                <a:xfrm>
                  <a:off x="1872" y="1296"/>
                  <a:ext cx="96" cy="96"/>
                </a:xfrm>
                <a:custGeom>
                  <a:avLst/>
                  <a:gdLst>
                    <a:gd name="T0" fmla="*/ 32 w 57"/>
                    <a:gd name="T1" fmla="*/ 0 h 57"/>
                    <a:gd name="T2" fmla="*/ 37 w 57"/>
                    <a:gd name="T3" fmla="*/ 1 h 57"/>
                    <a:gd name="T4" fmla="*/ 42 w 57"/>
                    <a:gd name="T5" fmla="*/ 3 h 57"/>
                    <a:gd name="T6" fmla="*/ 47 w 57"/>
                    <a:gd name="T7" fmla="*/ 7 h 57"/>
                    <a:gd name="T8" fmla="*/ 51 w 57"/>
                    <a:gd name="T9" fmla="*/ 11 h 57"/>
                    <a:gd name="T10" fmla="*/ 54 w 57"/>
                    <a:gd name="T11" fmla="*/ 16 h 57"/>
                    <a:gd name="T12" fmla="*/ 56 w 57"/>
                    <a:gd name="T13" fmla="*/ 20 h 57"/>
                    <a:gd name="T14" fmla="*/ 57 w 57"/>
                    <a:gd name="T15" fmla="*/ 26 h 57"/>
                    <a:gd name="T16" fmla="*/ 57 w 57"/>
                    <a:gd name="T17" fmla="*/ 32 h 57"/>
                    <a:gd name="T18" fmla="*/ 56 w 57"/>
                    <a:gd name="T19" fmla="*/ 37 h 57"/>
                    <a:gd name="T20" fmla="*/ 54 w 57"/>
                    <a:gd name="T21" fmla="*/ 42 h 57"/>
                    <a:gd name="T22" fmla="*/ 51 w 57"/>
                    <a:gd name="T23" fmla="*/ 46 h 57"/>
                    <a:gd name="T24" fmla="*/ 47 w 57"/>
                    <a:gd name="T25" fmla="*/ 51 h 57"/>
                    <a:gd name="T26" fmla="*/ 42 w 57"/>
                    <a:gd name="T27" fmla="*/ 54 h 57"/>
                    <a:gd name="T28" fmla="*/ 37 w 57"/>
                    <a:gd name="T29" fmla="*/ 56 h 57"/>
                    <a:gd name="T30" fmla="*/ 32 w 57"/>
                    <a:gd name="T31" fmla="*/ 57 h 57"/>
                    <a:gd name="T32" fmla="*/ 26 w 57"/>
                    <a:gd name="T33" fmla="*/ 57 h 57"/>
                    <a:gd name="T34" fmla="*/ 20 w 57"/>
                    <a:gd name="T35" fmla="*/ 56 h 57"/>
                    <a:gd name="T36" fmla="*/ 16 w 57"/>
                    <a:gd name="T37" fmla="*/ 54 h 57"/>
                    <a:gd name="T38" fmla="*/ 11 w 57"/>
                    <a:gd name="T39" fmla="*/ 51 h 57"/>
                    <a:gd name="T40" fmla="*/ 7 w 57"/>
                    <a:gd name="T41" fmla="*/ 46 h 57"/>
                    <a:gd name="T42" fmla="*/ 4 w 57"/>
                    <a:gd name="T43" fmla="*/ 42 h 57"/>
                    <a:gd name="T44" fmla="*/ 2 w 57"/>
                    <a:gd name="T45" fmla="*/ 37 h 57"/>
                    <a:gd name="T46" fmla="*/ 0 w 57"/>
                    <a:gd name="T47" fmla="*/ 32 h 57"/>
                    <a:gd name="T48" fmla="*/ 0 w 57"/>
                    <a:gd name="T49" fmla="*/ 26 h 57"/>
                    <a:gd name="T50" fmla="*/ 2 w 57"/>
                    <a:gd name="T51" fmla="*/ 20 h 57"/>
                    <a:gd name="T52" fmla="*/ 4 w 57"/>
                    <a:gd name="T53" fmla="*/ 16 h 57"/>
                    <a:gd name="T54" fmla="*/ 7 w 57"/>
                    <a:gd name="T55" fmla="*/ 11 h 57"/>
                    <a:gd name="T56" fmla="*/ 11 w 57"/>
                    <a:gd name="T57" fmla="*/ 7 h 57"/>
                    <a:gd name="T58" fmla="*/ 16 w 57"/>
                    <a:gd name="T59" fmla="*/ 3 h 57"/>
                    <a:gd name="T60" fmla="*/ 20 w 57"/>
                    <a:gd name="T61" fmla="*/ 1 h 57"/>
                    <a:gd name="T62" fmla="*/ 26 w 57"/>
                    <a:gd name="T63" fmla="*/ 0 h 57"/>
                    <a:gd name="T64" fmla="*/ 29 w 57"/>
                    <a:gd name="T65" fmla="*/ 0 h 5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57"/>
                    <a:gd name="T100" fmla="*/ 0 h 57"/>
                    <a:gd name="T101" fmla="*/ 57 w 57"/>
                    <a:gd name="T102" fmla="*/ 57 h 57"/>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57" h="57">
                      <a:moveTo>
                        <a:pt x="29" y="0"/>
                      </a:moveTo>
                      <a:lnTo>
                        <a:pt x="32" y="0"/>
                      </a:lnTo>
                      <a:lnTo>
                        <a:pt x="35" y="1"/>
                      </a:lnTo>
                      <a:lnTo>
                        <a:pt x="37" y="1"/>
                      </a:lnTo>
                      <a:lnTo>
                        <a:pt x="40" y="2"/>
                      </a:lnTo>
                      <a:lnTo>
                        <a:pt x="42" y="3"/>
                      </a:lnTo>
                      <a:lnTo>
                        <a:pt x="45" y="5"/>
                      </a:lnTo>
                      <a:lnTo>
                        <a:pt x="47" y="7"/>
                      </a:lnTo>
                      <a:lnTo>
                        <a:pt x="49" y="8"/>
                      </a:lnTo>
                      <a:lnTo>
                        <a:pt x="51" y="11"/>
                      </a:lnTo>
                      <a:lnTo>
                        <a:pt x="53" y="13"/>
                      </a:lnTo>
                      <a:lnTo>
                        <a:pt x="54" y="16"/>
                      </a:lnTo>
                      <a:lnTo>
                        <a:pt x="55" y="18"/>
                      </a:lnTo>
                      <a:lnTo>
                        <a:pt x="56" y="20"/>
                      </a:lnTo>
                      <a:lnTo>
                        <a:pt x="57" y="23"/>
                      </a:lnTo>
                      <a:lnTo>
                        <a:pt x="57" y="26"/>
                      </a:lnTo>
                      <a:lnTo>
                        <a:pt x="57" y="29"/>
                      </a:lnTo>
                      <a:lnTo>
                        <a:pt x="57" y="32"/>
                      </a:lnTo>
                      <a:lnTo>
                        <a:pt x="57" y="34"/>
                      </a:lnTo>
                      <a:lnTo>
                        <a:pt x="56" y="37"/>
                      </a:lnTo>
                      <a:lnTo>
                        <a:pt x="55" y="40"/>
                      </a:lnTo>
                      <a:lnTo>
                        <a:pt x="54" y="42"/>
                      </a:lnTo>
                      <a:lnTo>
                        <a:pt x="53" y="44"/>
                      </a:lnTo>
                      <a:lnTo>
                        <a:pt x="51" y="46"/>
                      </a:lnTo>
                      <a:lnTo>
                        <a:pt x="49" y="49"/>
                      </a:lnTo>
                      <a:lnTo>
                        <a:pt x="47" y="51"/>
                      </a:lnTo>
                      <a:lnTo>
                        <a:pt x="45" y="53"/>
                      </a:lnTo>
                      <a:lnTo>
                        <a:pt x="42" y="54"/>
                      </a:lnTo>
                      <a:lnTo>
                        <a:pt x="40" y="55"/>
                      </a:lnTo>
                      <a:lnTo>
                        <a:pt x="37" y="56"/>
                      </a:lnTo>
                      <a:lnTo>
                        <a:pt x="35" y="57"/>
                      </a:lnTo>
                      <a:lnTo>
                        <a:pt x="32" y="57"/>
                      </a:lnTo>
                      <a:lnTo>
                        <a:pt x="29" y="57"/>
                      </a:lnTo>
                      <a:lnTo>
                        <a:pt x="26" y="57"/>
                      </a:lnTo>
                      <a:lnTo>
                        <a:pt x="23" y="57"/>
                      </a:lnTo>
                      <a:lnTo>
                        <a:pt x="20" y="56"/>
                      </a:lnTo>
                      <a:lnTo>
                        <a:pt x="18" y="55"/>
                      </a:lnTo>
                      <a:lnTo>
                        <a:pt x="16" y="54"/>
                      </a:lnTo>
                      <a:lnTo>
                        <a:pt x="13" y="53"/>
                      </a:lnTo>
                      <a:lnTo>
                        <a:pt x="11" y="51"/>
                      </a:lnTo>
                      <a:lnTo>
                        <a:pt x="8" y="49"/>
                      </a:lnTo>
                      <a:lnTo>
                        <a:pt x="7" y="46"/>
                      </a:lnTo>
                      <a:lnTo>
                        <a:pt x="5" y="44"/>
                      </a:lnTo>
                      <a:lnTo>
                        <a:pt x="4" y="42"/>
                      </a:lnTo>
                      <a:lnTo>
                        <a:pt x="2" y="40"/>
                      </a:lnTo>
                      <a:lnTo>
                        <a:pt x="2" y="37"/>
                      </a:lnTo>
                      <a:lnTo>
                        <a:pt x="1" y="34"/>
                      </a:lnTo>
                      <a:lnTo>
                        <a:pt x="0" y="32"/>
                      </a:lnTo>
                      <a:lnTo>
                        <a:pt x="0" y="29"/>
                      </a:lnTo>
                      <a:lnTo>
                        <a:pt x="0" y="26"/>
                      </a:lnTo>
                      <a:lnTo>
                        <a:pt x="1" y="23"/>
                      </a:lnTo>
                      <a:lnTo>
                        <a:pt x="2" y="20"/>
                      </a:lnTo>
                      <a:lnTo>
                        <a:pt x="2" y="18"/>
                      </a:lnTo>
                      <a:lnTo>
                        <a:pt x="4" y="16"/>
                      </a:lnTo>
                      <a:lnTo>
                        <a:pt x="5" y="13"/>
                      </a:lnTo>
                      <a:lnTo>
                        <a:pt x="7" y="11"/>
                      </a:lnTo>
                      <a:lnTo>
                        <a:pt x="8" y="8"/>
                      </a:lnTo>
                      <a:lnTo>
                        <a:pt x="11" y="7"/>
                      </a:lnTo>
                      <a:lnTo>
                        <a:pt x="13" y="5"/>
                      </a:lnTo>
                      <a:lnTo>
                        <a:pt x="16" y="3"/>
                      </a:lnTo>
                      <a:lnTo>
                        <a:pt x="18" y="2"/>
                      </a:lnTo>
                      <a:lnTo>
                        <a:pt x="20" y="1"/>
                      </a:lnTo>
                      <a:lnTo>
                        <a:pt x="23" y="1"/>
                      </a:lnTo>
                      <a:lnTo>
                        <a:pt x="26" y="0"/>
                      </a:lnTo>
                      <a:lnTo>
                        <a:pt x="29" y="0"/>
                      </a:lnTo>
                      <a:close/>
                    </a:path>
                  </a:pathLst>
                </a:custGeom>
                <a:solidFill>
                  <a:schemeClr val="bg2"/>
                </a:solidFill>
                <a:ln w="12700">
                  <a:solidFill>
                    <a:srgbClr val="000000"/>
                  </a:solidFill>
                  <a:prstDash val="solid"/>
                  <a:round/>
                  <a:headEnd/>
                  <a:tailEnd/>
                </a:ln>
              </p:spPr>
              <p:txBody>
                <a:bodyPr/>
                <a:lstStyle/>
                <a:p>
                  <a:endParaRPr lang="en-US"/>
                </a:p>
              </p:txBody>
            </p:sp>
            <p:sp>
              <p:nvSpPr>
                <p:cNvPr id="28702" name="Freeform 32"/>
                <p:cNvSpPr>
                  <a:spLocks/>
                </p:cNvSpPr>
                <p:nvPr/>
              </p:nvSpPr>
              <p:spPr bwMode="auto">
                <a:xfrm>
                  <a:off x="1872" y="1824"/>
                  <a:ext cx="96" cy="96"/>
                </a:xfrm>
                <a:custGeom>
                  <a:avLst/>
                  <a:gdLst>
                    <a:gd name="T0" fmla="*/ 32 w 57"/>
                    <a:gd name="T1" fmla="*/ 0 h 57"/>
                    <a:gd name="T2" fmla="*/ 37 w 57"/>
                    <a:gd name="T3" fmla="*/ 1 h 57"/>
                    <a:gd name="T4" fmla="*/ 42 w 57"/>
                    <a:gd name="T5" fmla="*/ 3 h 57"/>
                    <a:gd name="T6" fmla="*/ 47 w 57"/>
                    <a:gd name="T7" fmla="*/ 7 h 57"/>
                    <a:gd name="T8" fmla="*/ 51 w 57"/>
                    <a:gd name="T9" fmla="*/ 11 h 57"/>
                    <a:gd name="T10" fmla="*/ 54 w 57"/>
                    <a:gd name="T11" fmla="*/ 16 h 57"/>
                    <a:gd name="T12" fmla="*/ 56 w 57"/>
                    <a:gd name="T13" fmla="*/ 20 h 57"/>
                    <a:gd name="T14" fmla="*/ 57 w 57"/>
                    <a:gd name="T15" fmla="*/ 26 h 57"/>
                    <a:gd name="T16" fmla="*/ 57 w 57"/>
                    <a:gd name="T17" fmla="*/ 32 h 57"/>
                    <a:gd name="T18" fmla="*/ 56 w 57"/>
                    <a:gd name="T19" fmla="*/ 37 h 57"/>
                    <a:gd name="T20" fmla="*/ 54 w 57"/>
                    <a:gd name="T21" fmla="*/ 42 h 57"/>
                    <a:gd name="T22" fmla="*/ 51 w 57"/>
                    <a:gd name="T23" fmla="*/ 46 h 57"/>
                    <a:gd name="T24" fmla="*/ 47 w 57"/>
                    <a:gd name="T25" fmla="*/ 51 h 57"/>
                    <a:gd name="T26" fmla="*/ 42 w 57"/>
                    <a:gd name="T27" fmla="*/ 54 h 57"/>
                    <a:gd name="T28" fmla="*/ 37 w 57"/>
                    <a:gd name="T29" fmla="*/ 56 h 57"/>
                    <a:gd name="T30" fmla="*/ 32 w 57"/>
                    <a:gd name="T31" fmla="*/ 57 h 57"/>
                    <a:gd name="T32" fmla="*/ 26 w 57"/>
                    <a:gd name="T33" fmla="*/ 57 h 57"/>
                    <a:gd name="T34" fmla="*/ 20 w 57"/>
                    <a:gd name="T35" fmla="*/ 56 h 57"/>
                    <a:gd name="T36" fmla="*/ 16 w 57"/>
                    <a:gd name="T37" fmla="*/ 54 h 57"/>
                    <a:gd name="T38" fmla="*/ 11 w 57"/>
                    <a:gd name="T39" fmla="*/ 51 h 57"/>
                    <a:gd name="T40" fmla="*/ 7 w 57"/>
                    <a:gd name="T41" fmla="*/ 46 h 57"/>
                    <a:gd name="T42" fmla="*/ 4 w 57"/>
                    <a:gd name="T43" fmla="*/ 42 h 57"/>
                    <a:gd name="T44" fmla="*/ 2 w 57"/>
                    <a:gd name="T45" fmla="*/ 37 h 57"/>
                    <a:gd name="T46" fmla="*/ 0 w 57"/>
                    <a:gd name="T47" fmla="*/ 32 h 57"/>
                    <a:gd name="T48" fmla="*/ 0 w 57"/>
                    <a:gd name="T49" fmla="*/ 26 h 57"/>
                    <a:gd name="T50" fmla="*/ 2 w 57"/>
                    <a:gd name="T51" fmla="*/ 20 h 57"/>
                    <a:gd name="T52" fmla="*/ 4 w 57"/>
                    <a:gd name="T53" fmla="*/ 16 h 57"/>
                    <a:gd name="T54" fmla="*/ 7 w 57"/>
                    <a:gd name="T55" fmla="*/ 11 h 57"/>
                    <a:gd name="T56" fmla="*/ 11 w 57"/>
                    <a:gd name="T57" fmla="*/ 7 h 57"/>
                    <a:gd name="T58" fmla="*/ 16 w 57"/>
                    <a:gd name="T59" fmla="*/ 3 h 57"/>
                    <a:gd name="T60" fmla="*/ 20 w 57"/>
                    <a:gd name="T61" fmla="*/ 1 h 57"/>
                    <a:gd name="T62" fmla="*/ 26 w 57"/>
                    <a:gd name="T63" fmla="*/ 0 h 57"/>
                    <a:gd name="T64" fmla="*/ 29 w 57"/>
                    <a:gd name="T65" fmla="*/ 0 h 5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57"/>
                    <a:gd name="T100" fmla="*/ 0 h 57"/>
                    <a:gd name="T101" fmla="*/ 57 w 57"/>
                    <a:gd name="T102" fmla="*/ 57 h 57"/>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57" h="57">
                      <a:moveTo>
                        <a:pt x="29" y="0"/>
                      </a:moveTo>
                      <a:lnTo>
                        <a:pt x="32" y="0"/>
                      </a:lnTo>
                      <a:lnTo>
                        <a:pt x="35" y="1"/>
                      </a:lnTo>
                      <a:lnTo>
                        <a:pt x="37" y="1"/>
                      </a:lnTo>
                      <a:lnTo>
                        <a:pt x="40" y="2"/>
                      </a:lnTo>
                      <a:lnTo>
                        <a:pt x="42" y="3"/>
                      </a:lnTo>
                      <a:lnTo>
                        <a:pt x="45" y="5"/>
                      </a:lnTo>
                      <a:lnTo>
                        <a:pt x="47" y="7"/>
                      </a:lnTo>
                      <a:lnTo>
                        <a:pt x="49" y="8"/>
                      </a:lnTo>
                      <a:lnTo>
                        <a:pt x="51" y="11"/>
                      </a:lnTo>
                      <a:lnTo>
                        <a:pt x="53" y="13"/>
                      </a:lnTo>
                      <a:lnTo>
                        <a:pt x="54" y="16"/>
                      </a:lnTo>
                      <a:lnTo>
                        <a:pt x="55" y="18"/>
                      </a:lnTo>
                      <a:lnTo>
                        <a:pt x="56" y="20"/>
                      </a:lnTo>
                      <a:lnTo>
                        <a:pt x="57" y="23"/>
                      </a:lnTo>
                      <a:lnTo>
                        <a:pt x="57" y="26"/>
                      </a:lnTo>
                      <a:lnTo>
                        <a:pt x="57" y="29"/>
                      </a:lnTo>
                      <a:lnTo>
                        <a:pt x="57" y="32"/>
                      </a:lnTo>
                      <a:lnTo>
                        <a:pt x="57" y="34"/>
                      </a:lnTo>
                      <a:lnTo>
                        <a:pt x="56" y="37"/>
                      </a:lnTo>
                      <a:lnTo>
                        <a:pt x="55" y="40"/>
                      </a:lnTo>
                      <a:lnTo>
                        <a:pt x="54" y="42"/>
                      </a:lnTo>
                      <a:lnTo>
                        <a:pt x="53" y="44"/>
                      </a:lnTo>
                      <a:lnTo>
                        <a:pt x="51" y="46"/>
                      </a:lnTo>
                      <a:lnTo>
                        <a:pt x="49" y="49"/>
                      </a:lnTo>
                      <a:lnTo>
                        <a:pt x="47" y="51"/>
                      </a:lnTo>
                      <a:lnTo>
                        <a:pt x="45" y="53"/>
                      </a:lnTo>
                      <a:lnTo>
                        <a:pt x="42" y="54"/>
                      </a:lnTo>
                      <a:lnTo>
                        <a:pt x="40" y="55"/>
                      </a:lnTo>
                      <a:lnTo>
                        <a:pt x="37" y="56"/>
                      </a:lnTo>
                      <a:lnTo>
                        <a:pt x="35" y="57"/>
                      </a:lnTo>
                      <a:lnTo>
                        <a:pt x="32" y="57"/>
                      </a:lnTo>
                      <a:lnTo>
                        <a:pt x="29" y="57"/>
                      </a:lnTo>
                      <a:lnTo>
                        <a:pt x="26" y="57"/>
                      </a:lnTo>
                      <a:lnTo>
                        <a:pt x="23" y="57"/>
                      </a:lnTo>
                      <a:lnTo>
                        <a:pt x="20" y="56"/>
                      </a:lnTo>
                      <a:lnTo>
                        <a:pt x="18" y="55"/>
                      </a:lnTo>
                      <a:lnTo>
                        <a:pt x="16" y="54"/>
                      </a:lnTo>
                      <a:lnTo>
                        <a:pt x="13" y="53"/>
                      </a:lnTo>
                      <a:lnTo>
                        <a:pt x="11" y="51"/>
                      </a:lnTo>
                      <a:lnTo>
                        <a:pt x="8" y="49"/>
                      </a:lnTo>
                      <a:lnTo>
                        <a:pt x="7" y="46"/>
                      </a:lnTo>
                      <a:lnTo>
                        <a:pt x="5" y="44"/>
                      </a:lnTo>
                      <a:lnTo>
                        <a:pt x="4" y="42"/>
                      </a:lnTo>
                      <a:lnTo>
                        <a:pt x="2" y="40"/>
                      </a:lnTo>
                      <a:lnTo>
                        <a:pt x="2" y="37"/>
                      </a:lnTo>
                      <a:lnTo>
                        <a:pt x="1" y="34"/>
                      </a:lnTo>
                      <a:lnTo>
                        <a:pt x="0" y="32"/>
                      </a:lnTo>
                      <a:lnTo>
                        <a:pt x="0" y="29"/>
                      </a:lnTo>
                      <a:lnTo>
                        <a:pt x="0" y="26"/>
                      </a:lnTo>
                      <a:lnTo>
                        <a:pt x="1" y="23"/>
                      </a:lnTo>
                      <a:lnTo>
                        <a:pt x="2" y="20"/>
                      </a:lnTo>
                      <a:lnTo>
                        <a:pt x="2" y="18"/>
                      </a:lnTo>
                      <a:lnTo>
                        <a:pt x="4" y="16"/>
                      </a:lnTo>
                      <a:lnTo>
                        <a:pt x="5" y="13"/>
                      </a:lnTo>
                      <a:lnTo>
                        <a:pt x="7" y="11"/>
                      </a:lnTo>
                      <a:lnTo>
                        <a:pt x="8" y="8"/>
                      </a:lnTo>
                      <a:lnTo>
                        <a:pt x="11" y="7"/>
                      </a:lnTo>
                      <a:lnTo>
                        <a:pt x="13" y="5"/>
                      </a:lnTo>
                      <a:lnTo>
                        <a:pt x="16" y="3"/>
                      </a:lnTo>
                      <a:lnTo>
                        <a:pt x="18" y="2"/>
                      </a:lnTo>
                      <a:lnTo>
                        <a:pt x="20" y="1"/>
                      </a:lnTo>
                      <a:lnTo>
                        <a:pt x="23" y="1"/>
                      </a:lnTo>
                      <a:lnTo>
                        <a:pt x="26" y="0"/>
                      </a:lnTo>
                      <a:lnTo>
                        <a:pt x="29" y="0"/>
                      </a:lnTo>
                      <a:close/>
                    </a:path>
                  </a:pathLst>
                </a:custGeom>
                <a:solidFill>
                  <a:schemeClr val="bg2"/>
                </a:solidFill>
                <a:ln w="12700">
                  <a:solidFill>
                    <a:srgbClr val="000000"/>
                  </a:solidFill>
                  <a:prstDash val="solid"/>
                  <a:round/>
                  <a:headEnd/>
                  <a:tailEnd/>
                </a:ln>
              </p:spPr>
              <p:txBody>
                <a:bodyPr/>
                <a:lstStyle/>
                <a:p>
                  <a:endParaRPr lang="en-US"/>
                </a:p>
              </p:txBody>
            </p:sp>
            <p:sp>
              <p:nvSpPr>
                <p:cNvPr id="28703" name="Line 33"/>
                <p:cNvSpPr>
                  <a:spLocks noChangeShapeType="1"/>
                </p:cNvSpPr>
                <p:nvPr/>
              </p:nvSpPr>
              <p:spPr bwMode="auto">
                <a:xfrm>
                  <a:off x="1872" y="1357"/>
                  <a:ext cx="0" cy="515"/>
                </a:xfrm>
                <a:prstGeom prst="line">
                  <a:avLst/>
                </a:prstGeom>
                <a:noFill/>
                <a:ln w="9525">
                  <a:solidFill>
                    <a:schemeClr val="tx1"/>
                  </a:solidFill>
                  <a:round/>
                  <a:headEnd/>
                  <a:tailEnd/>
                </a:ln>
              </p:spPr>
              <p:txBody>
                <a:bodyPr/>
                <a:lstStyle/>
                <a:p>
                  <a:endParaRPr lang="en-US"/>
                </a:p>
              </p:txBody>
            </p:sp>
            <p:sp>
              <p:nvSpPr>
                <p:cNvPr id="28704" name="Line 34"/>
                <p:cNvSpPr>
                  <a:spLocks noChangeShapeType="1"/>
                </p:cNvSpPr>
                <p:nvPr/>
              </p:nvSpPr>
              <p:spPr bwMode="auto">
                <a:xfrm>
                  <a:off x="1968" y="1344"/>
                  <a:ext cx="0" cy="515"/>
                </a:xfrm>
                <a:prstGeom prst="line">
                  <a:avLst/>
                </a:prstGeom>
                <a:noFill/>
                <a:ln w="9525">
                  <a:solidFill>
                    <a:schemeClr val="tx1"/>
                  </a:solidFill>
                  <a:round/>
                  <a:headEnd/>
                  <a:tailEnd/>
                </a:ln>
              </p:spPr>
              <p:txBody>
                <a:bodyPr/>
                <a:lstStyle/>
                <a:p>
                  <a:endParaRPr lang="en-US"/>
                </a:p>
              </p:txBody>
            </p:sp>
          </p:grpSp>
          <p:sp>
            <p:nvSpPr>
              <p:cNvPr id="28697" name="Line 35"/>
              <p:cNvSpPr>
                <a:spLocks noChangeShapeType="1"/>
              </p:cNvSpPr>
              <p:nvPr/>
            </p:nvSpPr>
            <p:spPr bwMode="auto">
              <a:xfrm>
                <a:off x="1584" y="1536"/>
                <a:ext cx="384" cy="0"/>
              </a:xfrm>
              <a:prstGeom prst="line">
                <a:avLst/>
              </a:prstGeom>
              <a:noFill/>
              <a:ln w="9525">
                <a:solidFill>
                  <a:schemeClr val="tx1"/>
                </a:solidFill>
                <a:round/>
                <a:headEnd/>
                <a:tailEnd type="triangle" w="med" len="med"/>
              </a:ln>
            </p:spPr>
            <p:txBody>
              <a:bodyPr/>
              <a:lstStyle/>
              <a:p>
                <a:endParaRPr lang="en-US"/>
              </a:p>
            </p:txBody>
          </p:sp>
          <p:sp>
            <p:nvSpPr>
              <p:cNvPr id="28698" name="Text Box 36"/>
              <p:cNvSpPr txBox="1">
                <a:spLocks noChangeArrowheads="1"/>
              </p:cNvSpPr>
              <p:nvPr/>
            </p:nvSpPr>
            <p:spPr bwMode="auto">
              <a:xfrm>
                <a:off x="1389" y="1857"/>
                <a:ext cx="336" cy="288"/>
              </a:xfrm>
              <a:prstGeom prst="rect">
                <a:avLst/>
              </a:prstGeom>
              <a:noFill/>
              <a:ln w="9525">
                <a:noFill/>
                <a:miter lim="800000"/>
                <a:headEnd/>
                <a:tailEnd/>
              </a:ln>
            </p:spPr>
            <p:txBody>
              <a:bodyPr>
                <a:spAutoFit/>
              </a:bodyPr>
              <a:lstStyle/>
              <a:p>
                <a:pPr>
                  <a:spcBef>
                    <a:spcPct val="50000"/>
                  </a:spcBef>
                </a:pPr>
                <a:r>
                  <a:rPr lang="en-US" sz="2400">
                    <a:latin typeface="Arial Rounded MT Bold" pitchFamily="34" charset="0"/>
                  </a:rPr>
                  <a:t>a</a:t>
                </a:r>
              </a:p>
            </p:txBody>
          </p:sp>
          <p:sp>
            <p:nvSpPr>
              <p:cNvPr id="28699" name="Text Box 37"/>
              <p:cNvSpPr txBox="1">
                <a:spLocks noChangeArrowheads="1"/>
              </p:cNvSpPr>
              <p:nvPr/>
            </p:nvSpPr>
            <p:spPr bwMode="auto">
              <a:xfrm>
                <a:off x="1728" y="1293"/>
                <a:ext cx="336" cy="288"/>
              </a:xfrm>
              <a:prstGeom prst="rect">
                <a:avLst/>
              </a:prstGeom>
              <a:noFill/>
              <a:ln w="9525">
                <a:noFill/>
                <a:miter lim="800000"/>
                <a:headEnd/>
                <a:tailEnd/>
              </a:ln>
            </p:spPr>
            <p:txBody>
              <a:bodyPr>
                <a:spAutoFit/>
              </a:bodyPr>
              <a:lstStyle/>
              <a:p>
                <a:pPr>
                  <a:spcBef>
                    <a:spcPct val="50000"/>
                  </a:spcBef>
                </a:pPr>
                <a:r>
                  <a:rPr lang="en-US" sz="2400">
                    <a:latin typeface="Arial Rounded MT Bold" pitchFamily="34" charset="0"/>
                  </a:rPr>
                  <a:t>n</a:t>
                </a:r>
              </a:p>
            </p:txBody>
          </p:sp>
          <p:sp>
            <p:nvSpPr>
              <p:cNvPr id="28700" name="Text Box 38"/>
              <p:cNvSpPr txBox="1">
                <a:spLocks noChangeArrowheads="1"/>
              </p:cNvSpPr>
              <p:nvPr/>
            </p:nvSpPr>
            <p:spPr bwMode="auto">
              <a:xfrm>
                <a:off x="2016" y="1008"/>
                <a:ext cx="336" cy="288"/>
              </a:xfrm>
              <a:prstGeom prst="rect">
                <a:avLst/>
              </a:prstGeom>
              <a:noFill/>
              <a:ln w="9525">
                <a:noFill/>
                <a:miter lim="800000"/>
                <a:headEnd/>
                <a:tailEnd/>
              </a:ln>
            </p:spPr>
            <p:txBody>
              <a:bodyPr>
                <a:spAutoFit/>
              </a:bodyPr>
              <a:lstStyle/>
              <a:p>
                <a:pPr>
                  <a:spcBef>
                    <a:spcPct val="50000"/>
                  </a:spcBef>
                </a:pPr>
                <a:r>
                  <a:rPr lang="en-US" sz="2400">
                    <a:solidFill>
                      <a:schemeClr val="accent1"/>
                    </a:solidFill>
                    <a:latin typeface="Arial Rounded MT Bold" pitchFamily="34" charset="0"/>
                  </a:rPr>
                  <a:t>B</a:t>
                </a:r>
              </a:p>
            </p:txBody>
          </p:sp>
        </p:grpSp>
        <p:sp>
          <p:nvSpPr>
            <p:cNvPr id="28683" name="Line 39"/>
            <p:cNvSpPr>
              <a:spLocks noChangeShapeType="1"/>
            </p:cNvSpPr>
            <p:nvPr/>
          </p:nvSpPr>
          <p:spPr bwMode="auto">
            <a:xfrm>
              <a:off x="3504" y="768"/>
              <a:ext cx="1440" cy="0"/>
            </a:xfrm>
            <a:prstGeom prst="line">
              <a:avLst/>
            </a:prstGeom>
            <a:noFill/>
            <a:ln w="9525">
              <a:solidFill>
                <a:schemeClr val="accent1"/>
              </a:solidFill>
              <a:round/>
              <a:headEnd/>
              <a:tailEnd type="triangle" w="med" len="med"/>
            </a:ln>
          </p:spPr>
          <p:txBody>
            <a:bodyPr/>
            <a:lstStyle/>
            <a:p>
              <a:endParaRPr lang="en-US"/>
            </a:p>
          </p:txBody>
        </p:sp>
        <p:sp>
          <p:nvSpPr>
            <p:cNvPr id="28684" name="Line 40"/>
            <p:cNvSpPr>
              <a:spLocks noChangeShapeType="1"/>
            </p:cNvSpPr>
            <p:nvPr/>
          </p:nvSpPr>
          <p:spPr bwMode="auto">
            <a:xfrm>
              <a:off x="3504" y="946"/>
              <a:ext cx="1440" cy="0"/>
            </a:xfrm>
            <a:prstGeom prst="line">
              <a:avLst/>
            </a:prstGeom>
            <a:noFill/>
            <a:ln w="9525">
              <a:solidFill>
                <a:schemeClr val="accent1"/>
              </a:solidFill>
              <a:round/>
              <a:headEnd/>
              <a:tailEnd type="triangle" w="med" len="med"/>
            </a:ln>
          </p:spPr>
          <p:txBody>
            <a:bodyPr/>
            <a:lstStyle/>
            <a:p>
              <a:endParaRPr lang="en-US"/>
            </a:p>
          </p:txBody>
        </p:sp>
        <p:sp>
          <p:nvSpPr>
            <p:cNvPr id="28685" name="Line 41"/>
            <p:cNvSpPr>
              <a:spLocks noChangeShapeType="1"/>
            </p:cNvSpPr>
            <p:nvPr/>
          </p:nvSpPr>
          <p:spPr bwMode="auto">
            <a:xfrm>
              <a:off x="3504" y="1124"/>
              <a:ext cx="1440" cy="0"/>
            </a:xfrm>
            <a:prstGeom prst="line">
              <a:avLst/>
            </a:prstGeom>
            <a:noFill/>
            <a:ln w="9525">
              <a:solidFill>
                <a:schemeClr val="accent1"/>
              </a:solidFill>
              <a:round/>
              <a:headEnd/>
              <a:tailEnd type="triangle" w="med" len="med"/>
            </a:ln>
          </p:spPr>
          <p:txBody>
            <a:bodyPr/>
            <a:lstStyle/>
            <a:p>
              <a:endParaRPr lang="en-US"/>
            </a:p>
          </p:txBody>
        </p:sp>
        <p:sp>
          <p:nvSpPr>
            <p:cNvPr id="28686" name="Line 42"/>
            <p:cNvSpPr>
              <a:spLocks noChangeShapeType="1"/>
            </p:cNvSpPr>
            <p:nvPr/>
          </p:nvSpPr>
          <p:spPr bwMode="auto">
            <a:xfrm>
              <a:off x="3504" y="1302"/>
              <a:ext cx="1440" cy="0"/>
            </a:xfrm>
            <a:prstGeom prst="line">
              <a:avLst/>
            </a:prstGeom>
            <a:noFill/>
            <a:ln w="9525">
              <a:solidFill>
                <a:schemeClr val="accent1"/>
              </a:solidFill>
              <a:round/>
              <a:headEnd/>
              <a:tailEnd type="triangle" w="med" len="med"/>
            </a:ln>
          </p:spPr>
          <p:txBody>
            <a:bodyPr/>
            <a:lstStyle/>
            <a:p>
              <a:endParaRPr lang="en-US"/>
            </a:p>
          </p:txBody>
        </p:sp>
        <p:sp>
          <p:nvSpPr>
            <p:cNvPr id="28687" name="Line 43"/>
            <p:cNvSpPr>
              <a:spLocks noChangeShapeType="1"/>
            </p:cNvSpPr>
            <p:nvPr/>
          </p:nvSpPr>
          <p:spPr bwMode="auto">
            <a:xfrm>
              <a:off x="3504" y="1481"/>
              <a:ext cx="1440" cy="0"/>
            </a:xfrm>
            <a:prstGeom prst="line">
              <a:avLst/>
            </a:prstGeom>
            <a:noFill/>
            <a:ln w="9525">
              <a:solidFill>
                <a:schemeClr val="accent1"/>
              </a:solidFill>
              <a:round/>
              <a:headEnd/>
              <a:tailEnd type="triangle" w="med" len="med"/>
            </a:ln>
          </p:spPr>
          <p:txBody>
            <a:bodyPr/>
            <a:lstStyle/>
            <a:p>
              <a:endParaRPr lang="en-US"/>
            </a:p>
          </p:txBody>
        </p:sp>
        <p:sp>
          <p:nvSpPr>
            <p:cNvPr id="28688" name="Line 44"/>
            <p:cNvSpPr>
              <a:spLocks noChangeShapeType="1"/>
            </p:cNvSpPr>
            <p:nvPr/>
          </p:nvSpPr>
          <p:spPr bwMode="auto">
            <a:xfrm>
              <a:off x="3504" y="1659"/>
              <a:ext cx="1440" cy="0"/>
            </a:xfrm>
            <a:prstGeom prst="line">
              <a:avLst/>
            </a:prstGeom>
            <a:noFill/>
            <a:ln w="9525">
              <a:solidFill>
                <a:schemeClr val="accent1"/>
              </a:solidFill>
              <a:round/>
              <a:headEnd/>
              <a:tailEnd type="triangle" w="med" len="med"/>
            </a:ln>
          </p:spPr>
          <p:txBody>
            <a:bodyPr/>
            <a:lstStyle/>
            <a:p>
              <a:endParaRPr lang="en-US"/>
            </a:p>
          </p:txBody>
        </p:sp>
      </p:grpSp>
      <p:sp>
        <p:nvSpPr>
          <p:cNvPr id="28678" name="AutoShape 45"/>
          <p:cNvSpPr>
            <a:spLocks noChangeArrowheads="1"/>
          </p:cNvSpPr>
          <p:nvPr/>
        </p:nvSpPr>
        <p:spPr bwMode="auto">
          <a:xfrm>
            <a:off x="4191000" y="1676400"/>
            <a:ext cx="976313" cy="485775"/>
          </a:xfrm>
          <a:prstGeom prst="rightArrow">
            <a:avLst>
              <a:gd name="adj1" fmla="val 50000"/>
              <a:gd name="adj2" fmla="val 50245"/>
            </a:avLst>
          </a:prstGeom>
          <a:solidFill>
            <a:schemeClr val="accent1"/>
          </a:solidFill>
          <a:ln w="9525">
            <a:solidFill>
              <a:schemeClr val="tx1"/>
            </a:solidFill>
            <a:miter lim="800000"/>
            <a:headEnd/>
            <a:tailEnd/>
          </a:ln>
        </p:spPr>
        <p:txBody>
          <a:bodyPr wrap="none" anchor="ctr"/>
          <a:lstStyle/>
          <a:p>
            <a:endParaRPr lang="en-US">
              <a:latin typeface="Calibri" pitchFamily="34" charset="0"/>
            </a:endParaRPr>
          </a:p>
        </p:txBody>
      </p:sp>
      <p:sp>
        <p:nvSpPr>
          <p:cNvPr id="28679" name="Rectangle 46"/>
          <p:cNvSpPr>
            <a:spLocks noChangeArrowheads="1"/>
          </p:cNvSpPr>
          <p:nvPr/>
        </p:nvSpPr>
        <p:spPr bwMode="auto">
          <a:xfrm>
            <a:off x="1143000" y="4147461"/>
            <a:ext cx="3810000" cy="685800"/>
          </a:xfrm>
          <a:prstGeom prst="rect">
            <a:avLst/>
          </a:prstGeom>
          <a:noFill/>
          <a:ln w="9525">
            <a:noFill/>
            <a:miter lim="800000"/>
            <a:headEnd/>
            <a:tailEnd/>
          </a:ln>
        </p:spPr>
        <p:txBody>
          <a:bodyPr/>
          <a:lstStyle/>
          <a:p>
            <a:pPr marL="342900" indent="-342900">
              <a:spcBef>
                <a:spcPct val="20000"/>
              </a:spcBef>
            </a:pPr>
            <a:r>
              <a:rPr lang="en-US" sz="2400" dirty="0">
                <a:solidFill>
                  <a:schemeClr val="tx2"/>
                </a:solidFill>
                <a:latin typeface="Calibri" pitchFamily="34" charset="0"/>
              </a:rPr>
              <a:t>Left			Right</a:t>
            </a:r>
          </a:p>
        </p:txBody>
      </p:sp>
      <p:pic>
        <p:nvPicPr>
          <p:cNvPr id="35842"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12974" y="4261761"/>
            <a:ext cx="3156852" cy="23676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155139925"/>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685800" y="-76200"/>
            <a:ext cx="7772400" cy="1143000"/>
          </a:xfrm>
        </p:spPr>
        <p:txBody>
          <a:bodyPr/>
          <a:lstStyle/>
          <a:p>
            <a:pPr algn="l"/>
            <a:r>
              <a:rPr lang="en-US" sz="3600" dirty="0" smtClean="0"/>
              <a:t>Checkpoint</a:t>
            </a:r>
            <a:br>
              <a:rPr lang="en-US" sz="3600" dirty="0" smtClean="0"/>
            </a:br>
            <a:r>
              <a:rPr lang="en-US" sz="3600" dirty="0" smtClean="0"/>
              <a:t>Magnetic Flux</a:t>
            </a:r>
          </a:p>
        </p:txBody>
      </p:sp>
      <p:sp>
        <p:nvSpPr>
          <p:cNvPr id="28675" name="Rectangle 3"/>
          <p:cNvSpPr>
            <a:spLocks noGrp="1" noChangeArrowheads="1"/>
          </p:cNvSpPr>
          <p:nvPr>
            <p:ph type="body" idx="1"/>
          </p:nvPr>
        </p:nvSpPr>
        <p:spPr>
          <a:xfrm>
            <a:off x="381000" y="2971800"/>
            <a:ext cx="8534400" cy="1371600"/>
          </a:xfrm>
        </p:spPr>
        <p:txBody>
          <a:bodyPr/>
          <a:lstStyle/>
          <a:p>
            <a:pPr>
              <a:buFontTx/>
              <a:buNone/>
            </a:pPr>
            <a:r>
              <a:rPr lang="en-US" sz="2400" smtClean="0"/>
              <a:t>	The magnetic field strength through the loop is cut in half (decreasing the flux).  If you wanted to create a second magnetic field to oppose the</a:t>
            </a:r>
            <a:r>
              <a:rPr lang="en-US" sz="2400" smtClean="0">
                <a:solidFill>
                  <a:srgbClr val="FF0000"/>
                </a:solidFill>
              </a:rPr>
              <a:t> change</a:t>
            </a:r>
            <a:r>
              <a:rPr lang="en-US" sz="2400" smtClean="0"/>
              <a:t> in flux, what would be its direction?</a:t>
            </a:r>
          </a:p>
        </p:txBody>
      </p:sp>
      <p:grpSp>
        <p:nvGrpSpPr>
          <p:cNvPr id="28676" name="Group 4"/>
          <p:cNvGrpSpPr>
            <a:grpSpLocks/>
          </p:cNvGrpSpPr>
          <p:nvPr/>
        </p:nvGrpSpPr>
        <p:grpSpPr bwMode="auto">
          <a:xfrm>
            <a:off x="5715000" y="990600"/>
            <a:ext cx="2286000" cy="1804988"/>
            <a:chOff x="1008" y="1008"/>
            <a:chExt cx="1440" cy="1137"/>
          </a:xfrm>
        </p:grpSpPr>
        <p:sp>
          <p:nvSpPr>
            <p:cNvPr id="28705" name="Line 5"/>
            <p:cNvSpPr>
              <a:spLocks noChangeShapeType="1"/>
            </p:cNvSpPr>
            <p:nvPr/>
          </p:nvSpPr>
          <p:spPr bwMode="auto">
            <a:xfrm>
              <a:off x="1008" y="1056"/>
              <a:ext cx="1440" cy="0"/>
            </a:xfrm>
            <a:prstGeom prst="line">
              <a:avLst/>
            </a:prstGeom>
            <a:noFill/>
            <a:ln w="9525">
              <a:solidFill>
                <a:schemeClr val="accent1"/>
              </a:solidFill>
              <a:round/>
              <a:headEnd/>
              <a:tailEnd type="triangle" w="med" len="med"/>
            </a:ln>
          </p:spPr>
          <p:txBody>
            <a:bodyPr/>
            <a:lstStyle/>
            <a:p>
              <a:endParaRPr lang="en-US"/>
            </a:p>
          </p:txBody>
        </p:sp>
        <p:sp>
          <p:nvSpPr>
            <p:cNvPr id="28706" name="Line 6"/>
            <p:cNvSpPr>
              <a:spLocks noChangeShapeType="1"/>
            </p:cNvSpPr>
            <p:nvPr/>
          </p:nvSpPr>
          <p:spPr bwMode="auto">
            <a:xfrm>
              <a:off x="1008" y="1234"/>
              <a:ext cx="1440" cy="0"/>
            </a:xfrm>
            <a:prstGeom prst="line">
              <a:avLst/>
            </a:prstGeom>
            <a:noFill/>
            <a:ln w="9525">
              <a:solidFill>
                <a:schemeClr val="accent1"/>
              </a:solidFill>
              <a:round/>
              <a:headEnd/>
              <a:tailEnd type="triangle" w="med" len="med"/>
            </a:ln>
          </p:spPr>
          <p:txBody>
            <a:bodyPr/>
            <a:lstStyle/>
            <a:p>
              <a:endParaRPr lang="en-US"/>
            </a:p>
          </p:txBody>
        </p:sp>
        <p:sp>
          <p:nvSpPr>
            <p:cNvPr id="28707" name="Line 7"/>
            <p:cNvSpPr>
              <a:spLocks noChangeShapeType="1"/>
            </p:cNvSpPr>
            <p:nvPr/>
          </p:nvSpPr>
          <p:spPr bwMode="auto">
            <a:xfrm>
              <a:off x="1008" y="1412"/>
              <a:ext cx="1440" cy="0"/>
            </a:xfrm>
            <a:prstGeom prst="line">
              <a:avLst/>
            </a:prstGeom>
            <a:noFill/>
            <a:ln w="9525">
              <a:solidFill>
                <a:schemeClr val="accent1"/>
              </a:solidFill>
              <a:round/>
              <a:headEnd/>
              <a:tailEnd type="triangle" w="med" len="med"/>
            </a:ln>
          </p:spPr>
          <p:txBody>
            <a:bodyPr/>
            <a:lstStyle/>
            <a:p>
              <a:endParaRPr lang="en-US"/>
            </a:p>
          </p:txBody>
        </p:sp>
        <p:sp>
          <p:nvSpPr>
            <p:cNvPr id="28708" name="Line 8"/>
            <p:cNvSpPr>
              <a:spLocks noChangeShapeType="1"/>
            </p:cNvSpPr>
            <p:nvPr/>
          </p:nvSpPr>
          <p:spPr bwMode="auto">
            <a:xfrm>
              <a:off x="1008" y="1590"/>
              <a:ext cx="1440" cy="0"/>
            </a:xfrm>
            <a:prstGeom prst="line">
              <a:avLst/>
            </a:prstGeom>
            <a:noFill/>
            <a:ln w="9525">
              <a:solidFill>
                <a:schemeClr val="accent1"/>
              </a:solidFill>
              <a:round/>
              <a:headEnd/>
              <a:tailEnd type="triangle" w="med" len="med"/>
            </a:ln>
          </p:spPr>
          <p:txBody>
            <a:bodyPr/>
            <a:lstStyle/>
            <a:p>
              <a:endParaRPr lang="en-US"/>
            </a:p>
          </p:txBody>
        </p:sp>
        <p:sp>
          <p:nvSpPr>
            <p:cNvPr id="28709" name="Line 9"/>
            <p:cNvSpPr>
              <a:spLocks noChangeShapeType="1"/>
            </p:cNvSpPr>
            <p:nvPr/>
          </p:nvSpPr>
          <p:spPr bwMode="auto">
            <a:xfrm>
              <a:off x="1008" y="1769"/>
              <a:ext cx="1440" cy="0"/>
            </a:xfrm>
            <a:prstGeom prst="line">
              <a:avLst/>
            </a:prstGeom>
            <a:noFill/>
            <a:ln w="9525">
              <a:solidFill>
                <a:schemeClr val="accent1"/>
              </a:solidFill>
              <a:round/>
              <a:headEnd/>
              <a:tailEnd type="triangle" w="med" len="med"/>
            </a:ln>
          </p:spPr>
          <p:txBody>
            <a:bodyPr/>
            <a:lstStyle/>
            <a:p>
              <a:endParaRPr lang="en-US"/>
            </a:p>
          </p:txBody>
        </p:sp>
        <p:sp>
          <p:nvSpPr>
            <p:cNvPr id="28710" name="Line 10"/>
            <p:cNvSpPr>
              <a:spLocks noChangeShapeType="1"/>
            </p:cNvSpPr>
            <p:nvPr/>
          </p:nvSpPr>
          <p:spPr bwMode="auto">
            <a:xfrm>
              <a:off x="1008" y="1947"/>
              <a:ext cx="1440" cy="0"/>
            </a:xfrm>
            <a:prstGeom prst="line">
              <a:avLst/>
            </a:prstGeom>
            <a:noFill/>
            <a:ln w="9525">
              <a:solidFill>
                <a:schemeClr val="accent1"/>
              </a:solidFill>
              <a:round/>
              <a:headEnd/>
              <a:tailEnd type="triangle" w="med" len="med"/>
            </a:ln>
          </p:spPr>
          <p:txBody>
            <a:bodyPr/>
            <a:lstStyle/>
            <a:p>
              <a:endParaRPr lang="en-US"/>
            </a:p>
          </p:txBody>
        </p:sp>
        <p:sp>
          <p:nvSpPr>
            <p:cNvPr id="28711" name="Line 11"/>
            <p:cNvSpPr>
              <a:spLocks noChangeShapeType="1"/>
            </p:cNvSpPr>
            <p:nvPr/>
          </p:nvSpPr>
          <p:spPr bwMode="auto">
            <a:xfrm>
              <a:off x="1008" y="2125"/>
              <a:ext cx="1440" cy="0"/>
            </a:xfrm>
            <a:prstGeom prst="line">
              <a:avLst/>
            </a:prstGeom>
            <a:noFill/>
            <a:ln w="9525">
              <a:solidFill>
                <a:schemeClr val="accent1"/>
              </a:solidFill>
              <a:round/>
              <a:headEnd/>
              <a:tailEnd type="triangle" w="med" len="med"/>
            </a:ln>
          </p:spPr>
          <p:txBody>
            <a:bodyPr/>
            <a:lstStyle/>
            <a:p>
              <a:endParaRPr lang="en-US"/>
            </a:p>
          </p:txBody>
        </p:sp>
        <p:grpSp>
          <p:nvGrpSpPr>
            <p:cNvPr id="28712" name="Group 12"/>
            <p:cNvGrpSpPr>
              <a:grpSpLocks/>
            </p:cNvGrpSpPr>
            <p:nvPr/>
          </p:nvGrpSpPr>
          <p:grpSpPr bwMode="auto">
            <a:xfrm>
              <a:off x="1488" y="1248"/>
              <a:ext cx="96" cy="624"/>
              <a:chOff x="1872" y="1296"/>
              <a:chExt cx="96" cy="624"/>
            </a:xfrm>
          </p:grpSpPr>
          <p:sp>
            <p:nvSpPr>
              <p:cNvPr id="28717" name="Freeform 13"/>
              <p:cNvSpPr>
                <a:spLocks/>
              </p:cNvSpPr>
              <p:nvPr/>
            </p:nvSpPr>
            <p:spPr bwMode="auto">
              <a:xfrm>
                <a:off x="1872" y="1296"/>
                <a:ext cx="96" cy="96"/>
              </a:xfrm>
              <a:custGeom>
                <a:avLst/>
                <a:gdLst>
                  <a:gd name="T0" fmla="*/ 32 w 57"/>
                  <a:gd name="T1" fmla="*/ 0 h 57"/>
                  <a:gd name="T2" fmla="*/ 37 w 57"/>
                  <a:gd name="T3" fmla="*/ 1 h 57"/>
                  <a:gd name="T4" fmla="*/ 42 w 57"/>
                  <a:gd name="T5" fmla="*/ 3 h 57"/>
                  <a:gd name="T6" fmla="*/ 47 w 57"/>
                  <a:gd name="T7" fmla="*/ 7 h 57"/>
                  <a:gd name="T8" fmla="*/ 51 w 57"/>
                  <a:gd name="T9" fmla="*/ 11 h 57"/>
                  <a:gd name="T10" fmla="*/ 54 w 57"/>
                  <a:gd name="T11" fmla="*/ 16 h 57"/>
                  <a:gd name="T12" fmla="*/ 56 w 57"/>
                  <a:gd name="T13" fmla="*/ 20 h 57"/>
                  <a:gd name="T14" fmla="*/ 57 w 57"/>
                  <a:gd name="T15" fmla="*/ 26 h 57"/>
                  <a:gd name="T16" fmla="*/ 57 w 57"/>
                  <a:gd name="T17" fmla="*/ 32 h 57"/>
                  <a:gd name="T18" fmla="*/ 56 w 57"/>
                  <a:gd name="T19" fmla="*/ 37 h 57"/>
                  <a:gd name="T20" fmla="*/ 54 w 57"/>
                  <a:gd name="T21" fmla="*/ 42 h 57"/>
                  <a:gd name="T22" fmla="*/ 51 w 57"/>
                  <a:gd name="T23" fmla="*/ 46 h 57"/>
                  <a:gd name="T24" fmla="*/ 47 w 57"/>
                  <a:gd name="T25" fmla="*/ 51 h 57"/>
                  <a:gd name="T26" fmla="*/ 42 w 57"/>
                  <a:gd name="T27" fmla="*/ 54 h 57"/>
                  <a:gd name="T28" fmla="*/ 37 w 57"/>
                  <a:gd name="T29" fmla="*/ 56 h 57"/>
                  <a:gd name="T30" fmla="*/ 32 w 57"/>
                  <a:gd name="T31" fmla="*/ 57 h 57"/>
                  <a:gd name="T32" fmla="*/ 26 w 57"/>
                  <a:gd name="T33" fmla="*/ 57 h 57"/>
                  <a:gd name="T34" fmla="*/ 20 w 57"/>
                  <a:gd name="T35" fmla="*/ 56 h 57"/>
                  <a:gd name="T36" fmla="*/ 16 w 57"/>
                  <a:gd name="T37" fmla="*/ 54 h 57"/>
                  <a:gd name="T38" fmla="*/ 11 w 57"/>
                  <a:gd name="T39" fmla="*/ 51 h 57"/>
                  <a:gd name="T40" fmla="*/ 7 w 57"/>
                  <a:gd name="T41" fmla="*/ 46 h 57"/>
                  <a:gd name="T42" fmla="*/ 4 w 57"/>
                  <a:gd name="T43" fmla="*/ 42 h 57"/>
                  <a:gd name="T44" fmla="*/ 2 w 57"/>
                  <a:gd name="T45" fmla="*/ 37 h 57"/>
                  <a:gd name="T46" fmla="*/ 0 w 57"/>
                  <a:gd name="T47" fmla="*/ 32 h 57"/>
                  <a:gd name="T48" fmla="*/ 0 w 57"/>
                  <a:gd name="T49" fmla="*/ 26 h 57"/>
                  <a:gd name="T50" fmla="*/ 2 w 57"/>
                  <a:gd name="T51" fmla="*/ 20 h 57"/>
                  <a:gd name="T52" fmla="*/ 4 w 57"/>
                  <a:gd name="T53" fmla="*/ 16 h 57"/>
                  <a:gd name="T54" fmla="*/ 7 w 57"/>
                  <a:gd name="T55" fmla="*/ 11 h 57"/>
                  <a:gd name="T56" fmla="*/ 11 w 57"/>
                  <a:gd name="T57" fmla="*/ 7 h 57"/>
                  <a:gd name="T58" fmla="*/ 16 w 57"/>
                  <a:gd name="T59" fmla="*/ 3 h 57"/>
                  <a:gd name="T60" fmla="*/ 20 w 57"/>
                  <a:gd name="T61" fmla="*/ 1 h 57"/>
                  <a:gd name="T62" fmla="*/ 26 w 57"/>
                  <a:gd name="T63" fmla="*/ 0 h 57"/>
                  <a:gd name="T64" fmla="*/ 29 w 57"/>
                  <a:gd name="T65" fmla="*/ 0 h 5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57"/>
                  <a:gd name="T100" fmla="*/ 0 h 57"/>
                  <a:gd name="T101" fmla="*/ 57 w 57"/>
                  <a:gd name="T102" fmla="*/ 57 h 57"/>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57" h="57">
                    <a:moveTo>
                      <a:pt x="29" y="0"/>
                    </a:moveTo>
                    <a:lnTo>
                      <a:pt x="32" y="0"/>
                    </a:lnTo>
                    <a:lnTo>
                      <a:pt x="35" y="1"/>
                    </a:lnTo>
                    <a:lnTo>
                      <a:pt x="37" y="1"/>
                    </a:lnTo>
                    <a:lnTo>
                      <a:pt x="40" y="2"/>
                    </a:lnTo>
                    <a:lnTo>
                      <a:pt x="42" y="3"/>
                    </a:lnTo>
                    <a:lnTo>
                      <a:pt x="45" y="5"/>
                    </a:lnTo>
                    <a:lnTo>
                      <a:pt x="47" y="7"/>
                    </a:lnTo>
                    <a:lnTo>
                      <a:pt x="49" y="8"/>
                    </a:lnTo>
                    <a:lnTo>
                      <a:pt x="51" y="11"/>
                    </a:lnTo>
                    <a:lnTo>
                      <a:pt x="53" y="13"/>
                    </a:lnTo>
                    <a:lnTo>
                      <a:pt x="54" y="16"/>
                    </a:lnTo>
                    <a:lnTo>
                      <a:pt x="55" y="18"/>
                    </a:lnTo>
                    <a:lnTo>
                      <a:pt x="56" y="20"/>
                    </a:lnTo>
                    <a:lnTo>
                      <a:pt x="57" y="23"/>
                    </a:lnTo>
                    <a:lnTo>
                      <a:pt x="57" y="26"/>
                    </a:lnTo>
                    <a:lnTo>
                      <a:pt x="57" y="29"/>
                    </a:lnTo>
                    <a:lnTo>
                      <a:pt x="57" y="32"/>
                    </a:lnTo>
                    <a:lnTo>
                      <a:pt x="57" y="34"/>
                    </a:lnTo>
                    <a:lnTo>
                      <a:pt x="56" y="37"/>
                    </a:lnTo>
                    <a:lnTo>
                      <a:pt x="55" y="40"/>
                    </a:lnTo>
                    <a:lnTo>
                      <a:pt x="54" y="42"/>
                    </a:lnTo>
                    <a:lnTo>
                      <a:pt x="53" y="44"/>
                    </a:lnTo>
                    <a:lnTo>
                      <a:pt x="51" y="46"/>
                    </a:lnTo>
                    <a:lnTo>
                      <a:pt x="49" y="49"/>
                    </a:lnTo>
                    <a:lnTo>
                      <a:pt x="47" y="51"/>
                    </a:lnTo>
                    <a:lnTo>
                      <a:pt x="45" y="53"/>
                    </a:lnTo>
                    <a:lnTo>
                      <a:pt x="42" y="54"/>
                    </a:lnTo>
                    <a:lnTo>
                      <a:pt x="40" y="55"/>
                    </a:lnTo>
                    <a:lnTo>
                      <a:pt x="37" y="56"/>
                    </a:lnTo>
                    <a:lnTo>
                      <a:pt x="35" y="57"/>
                    </a:lnTo>
                    <a:lnTo>
                      <a:pt x="32" y="57"/>
                    </a:lnTo>
                    <a:lnTo>
                      <a:pt x="29" y="57"/>
                    </a:lnTo>
                    <a:lnTo>
                      <a:pt x="26" y="57"/>
                    </a:lnTo>
                    <a:lnTo>
                      <a:pt x="23" y="57"/>
                    </a:lnTo>
                    <a:lnTo>
                      <a:pt x="20" y="56"/>
                    </a:lnTo>
                    <a:lnTo>
                      <a:pt x="18" y="55"/>
                    </a:lnTo>
                    <a:lnTo>
                      <a:pt x="16" y="54"/>
                    </a:lnTo>
                    <a:lnTo>
                      <a:pt x="13" y="53"/>
                    </a:lnTo>
                    <a:lnTo>
                      <a:pt x="11" y="51"/>
                    </a:lnTo>
                    <a:lnTo>
                      <a:pt x="8" y="49"/>
                    </a:lnTo>
                    <a:lnTo>
                      <a:pt x="7" y="46"/>
                    </a:lnTo>
                    <a:lnTo>
                      <a:pt x="5" y="44"/>
                    </a:lnTo>
                    <a:lnTo>
                      <a:pt x="4" y="42"/>
                    </a:lnTo>
                    <a:lnTo>
                      <a:pt x="2" y="40"/>
                    </a:lnTo>
                    <a:lnTo>
                      <a:pt x="2" y="37"/>
                    </a:lnTo>
                    <a:lnTo>
                      <a:pt x="1" y="34"/>
                    </a:lnTo>
                    <a:lnTo>
                      <a:pt x="0" y="32"/>
                    </a:lnTo>
                    <a:lnTo>
                      <a:pt x="0" y="29"/>
                    </a:lnTo>
                    <a:lnTo>
                      <a:pt x="0" y="26"/>
                    </a:lnTo>
                    <a:lnTo>
                      <a:pt x="1" y="23"/>
                    </a:lnTo>
                    <a:lnTo>
                      <a:pt x="2" y="20"/>
                    </a:lnTo>
                    <a:lnTo>
                      <a:pt x="2" y="18"/>
                    </a:lnTo>
                    <a:lnTo>
                      <a:pt x="4" y="16"/>
                    </a:lnTo>
                    <a:lnTo>
                      <a:pt x="5" y="13"/>
                    </a:lnTo>
                    <a:lnTo>
                      <a:pt x="7" y="11"/>
                    </a:lnTo>
                    <a:lnTo>
                      <a:pt x="8" y="8"/>
                    </a:lnTo>
                    <a:lnTo>
                      <a:pt x="11" y="7"/>
                    </a:lnTo>
                    <a:lnTo>
                      <a:pt x="13" y="5"/>
                    </a:lnTo>
                    <a:lnTo>
                      <a:pt x="16" y="3"/>
                    </a:lnTo>
                    <a:lnTo>
                      <a:pt x="18" y="2"/>
                    </a:lnTo>
                    <a:lnTo>
                      <a:pt x="20" y="1"/>
                    </a:lnTo>
                    <a:lnTo>
                      <a:pt x="23" y="1"/>
                    </a:lnTo>
                    <a:lnTo>
                      <a:pt x="26" y="0"/>
                    </a:lnTo>
                    <a:lnTo>
                      <a:pt x="29" y="0"/>
                    </a:lnTo>
                    <a:close/>
                  </a:path>
                </a:pathLst>
              </a:custGeom>
              <a:solidFill>
                <a:schemeClr val="bg2"/>
              </a:solidFill>
              <a:ln w="12700">
                <a:solidFill>
                  <a:srgbClr val="000000"/>
                </a:solidFill>
                <a:prstDash val="solid"/>
                <a:round/>
                <a:headEnd/>
                <a:tailEnd/>
              </a:ln>
            </p:spPr>
            <p:txBody>
              <a:bodyPr/>
              <a:lstStyle/>
              <a:p>
                <a:endParaRPr lang="en-US"/>
              </a:p>
            </p:txBody>
          </p:sp>
          <p:sp>
            <p:nvSpPr>
              <p:cNvPr id="28718" name="Freeform 14"/>
              <p:cNvSpPr>
                <a:spLocks/>
              </p:cNvSpPr>
              <p:nvPr/>
            </p:nvSpPr>
            <p:spPr bwMode="auto">
              <a:xfrm>
                <a:off x="1872" y="1824"/>
                <a:ext cx="96" cy="96"/>
              </a:xfrm>
              <a:custGeom>
                <a:avLst/>
                <a:gdLst>
                  <a:gd name="T0" fmla="*/ 32 w 57"/>
                  <a:gd name="T1" fmla="*/ 0 h 57"/>
                  <a:gd name="T2" fmla="*/ 37 w 57"/>
                  <a:gd name="T3" fmla="*/ 1 h 57"/>
                  <a:gd name="T4" fmla="*/ 42 w 57"/>
                  <a:gd name="T5" fmla="*/ 3 h 57"/>
                  <a:gd name="T6" fmla="*/ 47 w 57"/>
                  <a:gd name="T7" fmla="*/ 7 h 57"/>
                  <a:gd name="T8" fmla="*/ 51 w 57"/>
                  <a:gd name="T9" fmla="*/ 11 h 57"/>
                  <a:gd name="T10" fmla="*/ 54 w 57"/>
                  <a:gd name="T11" fmla="*/ 16 h 57"/>
                  <a:gd name="T12" fmla="*/ 56 w 57"/>
                  <a:gd name="T13" fmla="*/ 20 h 57"/>
                  <a:gd name="T14" fmla="*/ 57 w 57"/>
                  <a:gd name="T15" fmla="*/ 26 h 57"/>
                  <a:gd name="T16" fmla="*/ 57 w 57"/>
                  <a:gd name="T17" fmla="*/ 32 h 57"/>
                  <a:gd name="T18" fmla="*/ 56 w 57"/>
                  <a:gd name="T19" fmla="*/ 37 h 57"/>
                  <a:gd name="T20" fmla="*/ 54 w 57"/>
                  <a:gd name="T21" fmla="*/ 42 h 57"/>
                  <a:gd name="T22" fmla="*/ 51 w 57"/>
                  <a:gd name="T23" fmla="*/ 46 h 57"/>
                  <a:gd name="T24" fmla="*/ 47 w 57"/>
                  <a:gd name="T25" fmla="*/ 51 h 57"/>
                  <a:gd name="T26" fmla="*/ 42 w 57"/>
                  <a:gd name="T27" fmla="*/ 54 h 57"/>
                  <a:gd name="T28" fmla="*/ 37 w 57"/>
                  <a:gd name="T29" fmla="*/ 56 h 57"/>
                  <a:gd name="T30" fmla="*/ 32 w 57"/>
                  <a:gd name="T31" fmla="*/ 57 h 57"/>
                  <a:gd name="T32" fmla="*/ 26 w 57"/>
                  <a:gd name="T33" fmla="*/ 57 h 57"/>
                  <a:gd name="T34" fmla="*/ 20 w 57"/>
                  <a:gd name="T35" fmla="*/ 56 h 57"/>
                  <a:gd name="T36" fmla="*/ 16 w 57"/>
                  <a:gd name="T37" fmla="*/ 54 h 57"/>
                  <a:gd name="T38" fmla="*/ 11 w 57"/>
                  <a:gd name="T39" fmla="*/ 51 h 57"/>
                  <a:gd name="T40" fmla="*/ 7 w 57"/>
                  <a:gd name="T41" fmla="*/ 46 h 57"/>
                  <a:gd name="T42" fmla="*/ 4 w 57"/>
                  <a:gd name="T43" fmla="*/ 42 h 57"/>
                  <a:gd name="T44" fmla="*/ 2 w 57"/>
                  <a:gd name="T45" fmla="*/ 37 h 57"/>
                  <a:gd name="T46" fmla="*/ 0 w 57"/>
                  <a:gd name="T47" fmla="*/ 32 h 57"/>
                  <a:gd name="T48" fmla="*/ 0 w 57"/>
                  <a:gd name="T49" fmla="*/ 26 h 57"/>
                  <a:gd name="T50" fmla="*/ 2 w 57"/>
                  <a:gd name="T51" fmla="*/ 20 h 57"/>
                  <a:gd name="T52" fmla="*/ 4 w 57"/>
                  <a:gd name="T53" fmla="*/ 16 h 57"/>
                  <a:gd name="T54" fmla="*/ 7 w 57"/>
                  <a:gd name="T55" fmla="*/ 11 h 57"/>
                  <a:gd name="T56" fmla="*/ 11 w 57"/>
                  <a:gd name="T57" fmla="*/ 7 h 57"/>
                  <a:gd name="T58" fmla="*/ 16 w 57"/>
                  <a:gd name="T59" fmla="*/ 3 h 57"/>
                  <a:gd name="T60" fmla="*/ 20 w 57"/>
                  <a:gd name="T61" fmla="*/ 1 h 57"/>
                  <a:gd name="T62" fmla="*/ 26 w 57"/>
                  <a:gd name="T63" fmla="*/ 0 h 57"/>
                  <a:gd name="T64" fmla="*/ 29 w 57"/>
                  <a:gd name="T65" fmla="*/ 0 h 5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57"/>
                  <a:gd name="T100" fmla="*/ 0 h 57"/>
                  <a:gd name="T101" fmla="*/ 57 w 57"/>
                  <a:gd name="T102" fmla="*/ 57 h 57"/>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57" h="57">
                    <a:moveTo>
                      <a:pt x="29" y="0"/>
                    </a:moveTo>
                    <a:lnTo>
                      <a:pt x="32" y="0"/>
                    </a:lnTo>
                    <a:lnTo>
                      <a:pt x="35" y="1"/>
                    </a:lnTo>
                    <a:lnTo>
                      <a:pt x="37" y="1"/>
                    </a:lnTo>
                    <a:lnTo>
                      <a:pt x="40" y="2"/>
                    </a:lnTo>
                    <a:lnTo>
                      <a:pt x="42" y="3"/>
                    </a:lnTo>
                    <a:lnTo>
                      <a:pt x="45" y="5"/>
                    </a:lnTo>
                    <a:lnTo>
                      <a:pt x="47" y="7"/>
                    </a:lnTo>
                    <a:lnTo>
                      <a:pt x="49" y="8"/>
                    </a:lnTo>
                    <a:lnTo>
                      <a:pt x="51" y="11"/>
                    </a:lnTo>
                    <a:lnTo>
                      <a:pt x="53" y="13"/>
                    </a:lnTo>
                    <a:lnTo>
                      <a:pt x="54" y="16"/>
                    </a:lnTo>
                    <a:lnTo>
                      <a:pt x="55" y="18"/>
                    </a:lnTo>
                    <a:lnTo>
                      <a:pt x="56" y="20"/>
                    </a:lnTo>
                    <a:lnTo>
                      <a:pt x="57" y="23"/>
                    </a:lnTo>
                    <a:lnTo>
                      <a:pt x="57" y="26"/>
                    </a:lnTo>
                    <a:lnTo>
                      <a:pt x="57" y="29"/>
                    </a:lnTo>
                    <a:lnTo>
                      <a:pt x="57" y="32"/>
                    </a:lnTo>
                    <a:lnTo>
                      <a:pt x="57" y="34"/>
                    </a:lnTo>
                    <a:lnTo>
                      <a:pt x="56" y="37"/>
                    </a:lnTo>
                    <a:lnTo>
                      <a:pt x="55" y="40"/>
                    </a:lnTo>
                    <a:lnTo>
                      <a:pt x="54" y="42"/>
                    </a:lnTo>
                    <a:lnTo>
                      <a:pt x="53" y="44"/>
                    </a:lnTo>
                    <a:lnTo>
                      <a:pt x="51" y="46"/>
                    </a:lnTo>
                    <a:lnTo>
                      <a:pt x="49" y="49"/>
                    </a:lnTo>
                    <a:lnTo>
                      <a:pt x="47" y="51"/>
                    </a:lnTo>
                    <a:lnTo>
                      <a:pt x="45" y="53"/>
                    </a:lnTo>
                    <a:lnTo>
                      <a:pt x="42" y="54"/>
                    </a:lnTo>
                    <a:lnTo>
                      <a:pt x="40" y="55"/>
                    </a:lnTo>
                    <a:lnTo>
                      <a:pt x="37" y="56"/>
                    </a:lnTo>
                    <a:lnTo>
                      <a:pt x="35" y="57"/>
                    </a:lnTo>
                    <a:lnTo>
                      <a:pt x="32" y="57"/>
                    </a:lnTo>
                    <a:lnTo>
                      <a:pt x="29" y="57"/>
                    </a:lnTo>
                    <a:lnTo>
                      <a:pt x="26" y="57"/>
                    </a:lnTo>
                    <a:lnTo>
                      <a:pt x="23" y="57"/>
                    </a:lnTo>
                    <a:lnTo>
                      <a:pt x="20" y="56"/>
                    </a:lnTo>
                    <a:lnTo>
                      <a:pt x="18" y="55"/>
                    </a:lnTo>
                    <a:lnTo>
                      <a:pt x="16" y="54"/>
                    </a:lnTo>
                    <a:lnTo>
                      <a:pt x="13" y="53"/>
                    </a:lnTo>
                    <a:lnTo>
                      <a:pt x="11" y="51"/>
                    </a:lnTo>
                    <a:lnTo>
                      <a:pt x="8" y="49"/>
                    </a:lnTo>
                    <a:lnTo>
                      <a:pt x="7" y="46"/>
                    </a:lnTo>
                    <a:lnTo>
                      <a:pt x="5" y="44"/>
                    </a:lnTo>
                    <a:lnTo>
                      <a:pt x="4" y="42"/>
                    </a:lnTo>
                    <a:lnTo>
                      <a:pt x="2" y="40"/>
                    </a:lnTo>
                    <a:lnTo>
                      <a:pt x="2" y="37"/>
                    </a:lnTo>
                    <a:lnTo>
                      <a:pt x="1" y="34"/>
                    </a:lnTo>
                    <a:lnTo>
                      <a:pt x="0" y="32"/>
                    </a:lnTo>
                    <a:lnTo>
                      <a:pt x="0" y="29"/>
                    </a:lnTo>
                    <a:lnTo>
                      <a:pt x="0" y="26"/>
                    </a:lnTo>
                    <a:lnTo>
                      <a:pt x="1" y="23"/>
                    </a:lnTo>
                    <a:lnTo>
                      <a:pt x="2" y="20"/>
                    </a:lnTo>
                    <a:lnTo>
                      <a:pt x="2" y="18"/>
                    </a:lnTo>
                    <a:lnTo>
                      <a:pt x="4" y="16"/>
                    </a:lnTo>
                    <a:lnTo>
                      <a:pt x="5" y="13"/>
                    </a:lnTo>
                    <a:lnTo>
                      <a:pt x="7" y="11"/>
                    </a:lnTo>
                    <a:lnTo>
                      <a:pt x="8" y="8"/>
                    </a:lnTo>
                    <a:lnTo>
                      <a:pt x="11" y="7"/>
                    </a:lnTo>
                    <a:lnTo>
                      <a:pt x="13" y="5"/>
                    </a:lnTo>
                    <a:lnTo>
                      <a:pt x="16" y="3"/>
                    </a:lnTo>
                    <a:lnTo>
                      <a:pt x="18" y="2"/>
                    </a:lnTo>
                    <a:lnTo>
                      <a:pt x="20" y="1"/>
                    </a:lnTo>
                    <a:lnTo>
                      <a:pt x="23" y="1"/>
                    </a:lnTo>
                    <a:lnTo>
                      <a:pt x="26" y="0"/>
                    </a:lnTo>
                    <a:lnTo>
                      <a:pt x="29" y="0"/>
                    </a:lnTo>
                    <a:close/>
                  </a:path>
                </a:pathLst>
              </a:custGeom>
              <a:solidFill>
                <a:schemeClr val="bg2"/>
              </a:solidFill>
              <a:ln w="12700">
                <a:solidFill>
                  <a:srgbClr val="000000"/>
                </a:solidFill>
                <a:prstDash val="solid"/>
                <a:round/>
                <a:headEnd/>
                <a:tailEnd/>
              </a:ln>
            </p:spPr>
            <p:txBody>
              <a:bodyPr/>
              <a:lstStyle/>
              <a:p>
                <a:endParaRPr lang="en-US"/>
              </a:p>
            </p:txBody>
          </p:sp>
          <p:sp>
            <p:nvSpPr>
              <p:cNvPr id="28719" name="Line 15"/>
              <p:cNvSpPr>
                <a:spLocks noChangeShapeType="1"/>
              </p:cNvSpPr>
              <p:nvPr/>
            </p:nvSpPr>
            <p:spPr bwMode="auto">
              <a:xfrm>
                <a:off x="1872" y="1357"/>
                <a:ext cx="0" cy="515"/>
              </a:xfrm>
              <a:prstGeom prst="line">
                <a:avLst/>
              </a:prstGeom>
              <a:noFill/>
              <a:ln w="9525">
                <a:solidFill>
                  <a:schemeClr val="tx1"/>
                </a:solidFill>
                <a:round/>
                <a:headEnd/>
                <a:tailEnd/>
              </a:ln>
            </p:spPr>
            <p:txBody>
              <a:bodyPr/>
              <a:lstStyle/>
              <a:p>
                <a:endParaRPr lang="en-US"/>
              </a:p>
            </p:txBody>
          </p:sp>
          <p:sp>
            <p:nvSpPr>
              <p:cNvPr id="28720" name="Line 16"/>
              <p:cNvSpPr>
                <a:spLocks noChangeShapeType="1"/>
              </p:cNvSpPr>
              <p:nvPr/>
            </p:nvSpPr>
            <p:spPr bwMode="auto">
              <a:xfrm>
                <a:off x="1968" y="1344"/>
                <a:ext cx="0" cy="515"/>
              </a:xfrm>
              <a:prstGeom prst="line">
                <a:avLst/>
              </a:prstGeom>
              <a:noFill/>
              <a:ln w="9525">
                <a:solidFill>
                  <a:schemeClr val="tx1"/>
                </a:solidFill>
                <a:round/>
                <a:headEnd/>
                <a:tailEnd/>
              </a:ln>
            </p:spPr>
            <p:txBody>
              <a:bodyPr/>
              <a:lstStyle/>
              <a:p>
                <a:endParaRPr lang="en-US"/>
              </a:p>
            </p:txBody>
          </p:sp>
        </p:grpSp>
        <p:sp>
          <p:nvSpPr>
            <p:cNvPr id="28713" name="Line 17"/>
            <p:cNvSpPr>
              <a:spLocks noChangeShapeType="1"/>
            </p:cNvSpPr>
            <p:nvPr/>
          </p:nvSpPr>
          <p:spPr bwMode="auto">
            <a:xfrm>
              <a:off x="1584" y="1536"/>
              <a:ext cx="384" cy="0"/>
            </a:xfrm>
            <a:prstGeom prst="line">
              <a:avLst/>
            </a:prstGeom>
            <a:noFill/>
            <a:ln w="9525">
              <a:solidFill>
                <a:schemeClr val="tx1"/>
              </a:solidFill>
              <a:round/>
              <a:headEnd/>
              <a:tailEnd type="triangle" w="med" len="med"/>
            </a:ln>
          </p:spPr>
          <p:txBody>
            <a:bodyPr/>
            <a:lstStyle/>
            <a:p>
              <a:endParaRPr lang="en-US"/>
            </a:p>
          </p:txBody>
        </p:sp>
        <p:sp>
          <p:nvSpPr>
            <p:cNvPr id="28714" name="Text Box 18"/>
            <p:cNvSpPr txBox="1">
              <a:spLocks noChangeArrowheads="1"/>
            </p:cNvSpPr>
            <p:nvPr/>
          </p:nvSpPr>
          <p:spPr bwMode="auto">
            <a:xfrm>
              <a:off x="1389" y="1857"/>
              <a:ext cx="336" cy="288"/>
            </a:xfrm>
            <a:prstGeom prst="rect">
              <a:avLst/>
            </a:prstGeom>
            <a:noFill/>
            <a:ln w="9525">
              <a:noFill/>
              <a:miter lim="800000"/>
              <a:headEnd/>
              <a:tailEnd/>
            </a:ln>
          </p:spPr>
          <p:txBody>
            <a:bodyPr>
              <a:spAutoFit/>
            </a:bodyPr>
            <a:lstStyle/>
            <a:p>
              <a:pPr>
                <a:spcBef>
                  <a:spcPct val="50000"/>
                </a:spcBef>
              </a:pPr>
              <a:r>
                <a:rPr lang="en-US" sz="2400">
                  <a:latin typeface="Arial Rounded MT Bold" pitchFamily="34" charset="0"/>
                </a:rPr>
                <a:t>a</a:t>
              </a:r>
            </a:p>
          </p:txBody>
        </p:sp>
        <p:sp>
          <p:nvSpPr>
            <p:cNvPr id="28715" name="Text Box 19"/>
            <p:cNvSpPr txBox="1">
              <a:spLocks noChangeArrowheads="1"/>
            </p:cNvSpPr>
            <p:nvPr/>
          </p:nvSpPr>
          <p:spPr bwMode="auto">
            <a:xfrm>
              <a:off x="1728" y="1293"/>
              <a:ext cx="336" cy="288"/>
            </a:xfrm>
            <a:prstGeom prst="rect">
              <a:avLst/>
            </a:prstGeom>
            <a:noFill/>
            <a:ln w="9525">
              <a:noFill/>
              <a:miter lim="800000"/>
              <a:headEnd/>
              <a:tailEnd/>
            </a:ln>
          </p:spPr>
          <p:txBody>
            <a:bodyPr>
              <a:spAutoFit/>
            </a:bodyPr>
            <a:lstStyle/>
            <a:p>
              <a:pPr>
                <a:spcBef>
                  <a:spcPct val="50000"/>
                </a:spcBef>
              </a:pPr>
              <a:r>
                <a:rPr lang="en-US" sz="2400">
                  <a:latin typeface="Arial Rounded MT Bold" pitchFamily="34" charset="0"/>
                </a:rPr>
                <a:t>n</a:t>
              </a:r>
            </a:p>
          </p:txBody>
        </p:sp>
        <p:sp>
          <p:nvSpPr>
            <p:cNvPr id="28716" name="Text Box 20"/>
            <p:cNvSpPr txBox="1">
              <a:spLocks noChangeArrowheads="1"/>
            </p:cNvSpPr>
            <p:nvPr/>
          </p:nvSpPr>
          <p:spPr bwMode="auto">
            <a:xfrm>
              <a:off x="2016" y="1008"/>
              <a:ext cx="336" cy="288"/>
            </a:xfrm>
            <a:prstGeom prst="rect">
              <a:avLst/>
            </a:prstGeom>
            <a:noFill/>
            <a:ln w="9525">
              <a:noFill/>
              <a:miter lim="800000"/>
              <a:headEnd/>
              <a:tailEnd/>
            </a:ln>
          </p:spPr>
          <p:txBody>
            <a:bodyPr>
              <a:spAutoFit/>
            </a:bodyPr>
            <a:lstStyle/>
            <a:p>
              <a:pPr>
                <a:spcBef>
                  <a:spcPct val="50000"/>
                </a:spcBef>
              </a:pPr>
              <a:r>
                <a:rPr lang="en-US" sz="2400">
                  <a:solidFill>
                    <a:schemeClr val="accent1"/>
                  </a:solidFill>
                  <a:latin typeface="Arial Rounded MT Bold" pitchFamily="34" charset="0"/>
                </a:rPr>
                <a:t>B</a:t>
              </a:r>
            </a:p>
          </p:txBody>
        </p:sp>
      </p:grpSp>
      <p:grpSp>
        <p:nvGrpSpPr>
          <p:cNvPr id="28677" name="Group 21"/>
          <p:cNvGrpSpPr>
            <a:grpSpLocks/>
          </p:cNvGrpSpPr>
          <p:nvPr/>
        </p:nvGrpSpPr>
        <p:grpSpPr bwMode="auto">
          <a:xfrm>
            <a:off x="1371600" y="990600"/>
            <a:ext cx="2286000" cy="1804988"/>
            <a:chOff x="3504" y="624"/>
            <a:chExt cx="1440" cy="1137"/>
          </a:xfrm>
        </p:grpSpPr>
        <p:grpSp>
          <p:nvGrpSpPr>
            <p:cNvPr id="28682" name="Group 22"/>
            <p:cNvGrpSpPr>
              <a:grpSpLocks/>
            </p:cNvGrpSpPr>
            <p:nvPr/>
          </p:nvGrpSpPr>
          <p:grpSpPr bwMode="auto">
            <a:xfrm>
              <a:off x="3504" y="624"/>
              <a:ext cx="1440" cy="1137"/>
              <a:chOff x="1008" y="1008"/>
              <a:chExt cx="1440" cy="1137"/>
            </a:xfrm>
          </p:grpSpPr>
          <p:sp>
            <p:nvSpPr>
              <p:cNvPr id="28689" name="Line 23"/>
              <p:cNvSpPr>
                <a:spLocks noChangeShapeType="1"/>
              </p:cNvSpPr>
              <p:nvPr/>
            </p:nvSpPr>
            <p:spPr bwMode="auto">
              <a:xfrm>
                <a:off x="1008" y="1056"/>
                <a:ext cx="1440" cy="0"/>
              </a:xfrm>
              <a:prstGeom prst="line">
                <a:avLst/>
              </a:prstGeom>
              <a:noFill/>
              <a:ln w="9525">
                <a:solidFill>
                  <a:schemeClr val="accent1"/>
                </a:solidFill>
                <a:round/>
                <a:headEnd/>
                <a:tailEnd type="triangle" w="med" len="med"/>
              </a:ln>
            </p:spPr>
            <p:txBody>
              <a:bodyPr/>
              <a:lstStyle/>
              <a:p>
                <a:endParaRPr lang="en-US"/>
              </a:p>
            </p:txBody>
          </p:sp>
          <p:sp>
            <p:nvSpPr>
              <p:cNvPr id="28690" name="Line 24"/>
              <p:cNvSpPr>
                <a:spLocks noChangeShapeType="1"/>
              </p:cNvSpPr>
              <p:nvPr/>
            </p:nvSpPr>
            <p:spPr bwMode="auto">
              <a:xfrm>
                <a:off x="1008" y="1234"/>
                <a:ext cx="1440" cy="0"/>
              </a:xfrm>
              <a:prstGeom prst="line">
                <a:avLst/>
              </a:prstGeom>
              <a:noFill/>
              <a:ln w="9525">
                <a:solidFill>
                  <a:schemeClr val="accent1"/>
                </a:solidFill>
                <a:round/>
                <a:headEnd/>
                <a:tailEnd type="triangle" w="med" len="med"/>
              </a:ln>
            </p:spPr>
            <p:txBody>
              <a:bodyPr/>
              <a:lstStyle/>
              <a:p>
                <a:endParaRPr lang="en-US"/>
              </a:p>
            </p:txBody>
          </p:sp>
          <p:sp>
            <p:nvSpPr>
              <p:cNvPr id="28691" name="Line 25"/>
              <p:cNvSpPr>
                <a:spLocks noChangeShapeType="1"/>
              </p:cNvSpPr>
              <p:nvPr/>
            </p:nvSpPr>
            <p:spPr bwMode="auto">
              <a:xfrm>
                <a:off x="1008" y="1412"/>
                <a:ext cx="1440" cy="0"/>
              </a:xfrm>
              <a:prstGeom prst="line">
                <a:avLst/>
              </a:prstGeom>
              <a:noFill/>
              <a:ln w="9525">
                <a:solidFill>
                  <a:schemeClr val="accent1"/>
                </a:solidFill>
                <a:round/>
                <a:headEnd/>
                <a:tailEnd type="triangle" w="med" len="med"/>
              </a:ln>
            </p:spPr>
            <p:txBody>
              <a:bodyPr/>
              <a:lstStyle/>
              <a:p>
                <a:endParaRPr lang="en-US"/>
              </a:p>
            </p:txBody>
          </p:sp>
          <p:sp>
            <p:nvSpPr>
              <p:cNvPr id="28692" name="Line 26"/>
              <p:cNvSpPr>
                <a:spLocks noChangeShapeType="1"/>
              </p:cNvSpPr>
              <p:nvPr/>
            </p:nvSpPr>
            <p:spPr bwMode="auto">
              <a:xfrm>
                <a:off x="1008" y="1590"/>
                <a:ext cx="1440" cy="0"/>
              </a:xfrm>
              <a:prstGeom prst="line">
                <a:avLst/>
              </a:prstGeom>
              <a:noFill/>
              <a:ln w="9525">
                <a:solidFill>
                  <a:schemeClr val="accent1"/>
                </a:solidFill>
                <a:round/>
                <a:headEnd/>
                <a:tailEnd type="triangle" w="med" len="med"/>
              </a:ln>
            </p:spPr>
            <p:txBody>
              <a:bodyPr/>
              <a:lstStyle/>
              <a:p>
                <a:endParaRPr lang="en-US"/>
              </a:p>
            </p:txBody>
          </p:sp>
          <p:sp>
            <p:nvSpPr>
              <p:cNvPr id="28693" name="Line 27"/>
              <p:cNvSpPr>
                <a:spLocks noChangeShapeType="1"/>
              </p:cNvSpPr>
              <p:nvPr/>
            </p:nvSpPr>
            <p:spPr bwMode="auto">
              <a:xfrm>
                <a:off x="1008" y="1769"/>
                <a:ext cx="1440" cy="0"/>
              </a:xfrm>
              <a:prstGeom prst="line">
                <a:avLst/>
              </a:prstGeom>
              <a:noFill/>
              <a:ln w="9525">
                <a:solidFill>
                  <a:schemeClr val="accent1"/>
                </a:solidFill>
                <a:round/>
                <a:headEnd/>
                <a:tailEnd type="triangle" w="med" len="med"/>
              </a:ln>
            </p:spPr>
            <p:txBody>
              <a:bodyPr/>
              <a:lstStyle/>
              <a:p>
                <a:endParaRPr lang="en-US"/>
              </a:p>
            </p:txBody>
          </p:sp>
          <p:sp>
            <p:nvSpPr>
              <p:cNvPr id="28694" name="Line 28"/>
              <p:cNvSpPr>
                <a:spLocks noChangeShapeType="1"/>
              </p:cNvSpPr>
              <p:nvPr/>
            </p:nvSpPr>
            <p:spPr bwMode="auto">
              <a:xfrm>
                <a:off x="1008" y="1947"/>
                <a:ext cx="1440" cy="0"/>
              </a:xfrm>
              <a:prstGeom prst="line">
                <a:avLst/>
              </a:prstGeom>
              <a:noFill/>
              <a:ln w="9525">
                <a:solidFill>
                  <a:schemeClr val="accent1"/>
                </a:solidFill>
                <a:round/>
                <a:headEnd/>
                <a:tailEnd type="triangle" w="med" len="med"/>
              </a:ln>
            </p:spPr>
            <p:txBody>
              <a:bodyPr/>
              <a:lstStyle/>
              <a:p>
                <a:endParaRPr lang="en-US"/>
              </a:p>
            </p:txBody>
          </p:sp>
          <p:sp>
            <p:nvSpPr>
              <p:cNvPr id="28695" name="Line 29"/>
              <p:cNvSpPr>
                <a:spLocks noChangeShapeType="1"/>
              </p:cNvSpPr>
              <p:nvPr/>
            </p:nvSpPr>
            <p:spPr bwMode="auto">
              <a:xfrm>
                <a:off x="1008" y="2125"/>
                <a:ext cx="1440" cy="0"/>
              </a:xfrm>
              <a:prstGeom prst="line">
                <a:avLst/>
              </a:prstGeom>
              <a:noFill/>
              <a:ln w="9525">
                <a:solidFill>
                  <a:schemeClr val="accent1"/>
                </a:solidFill>
                <a:round/>
                <a:headEnd/>
                <a:tailEnd type="triangle" w="med" len="med"/>
              </a:ln>
            </p:spPr>
            <p:txBody>
              <a:bodyPr/>
              <a:lstStyle/>
              <a:p>
                <a:endParaRPr lang="en-US"/>
              </a:p>
            </p:txBody>
          </p:sp>
          <p:grpSp>
            <p:nvGrpSpPr>
              <p:cNvPr id="28696" name="Group 30"/>
              <p:cNvGrpSpPr>
                <a:grpSpLocks/>
              </p:cNvGrpSpPr>
              <p:nvPr/>
            </p:nvGrpSpPr>
            <p:grpSpPr bwMode="auto">
              <a:xfrm>
                <a:off x="1488" y="1248"/>
                <a:ext cx="96" cy="624"/>
                <a:chOff x="1872" y="1296"/>
                <a:chExt cx="96" cy="624"/>
              </a:xfrm>
            </p:grpSpPr>
            <p:sp>
              <p:nvSpPr>
                <p:cNvPr id="28701" name="Freeform 31"/>
                <p:cNvSpPr>
                  <a:spLocks/>
                </p:cNvSpPr>
                <p:nvPr/>
              </p:nvSpPr>
              <p:spPr bwMode="auto">
                <a:xfrm>
                  <a:off x="1872" y="1296"/>
                  <a:ext cx="96" cy="96"/>
                </a:xfrm>
                <a:custGeom>
                  <a:avLst/>
                  <a:gdLst>
                    <a:gd name="T0" fmla="*/ 32 w 57"/>
                    <a:gd name="T1" fmla="*/ 0 h 57"/>
                    <a:gd name="T2" fmla="*/ 37 w 57"/>
                    <a:gd name="T3" fmla="*/ 1 h 57"/>
                    <a:gd name="T4" fmla="*/ 42 w 57"/>
                    <a:gd name="T5" fmla="*/ 3 h 57"/>
                    <a:gd name="T6" fmla="*/ 47 w 57"/>
                    <a:gd name="T7" fmla="*/ 7 h 57"/>
                    <a:gd name="T8" fmla="*/ 51 w 57"/>
                    <a:gd name="T9" fmla="*/ 11 h 57"/>
                    <a:gd name="T10" fmla="*/ 54 w 57"/>
                    <a:gd name="T11" fmla="*/ 16 h 57"/>
                    <a:gd name="T12" fmla="*/ 56 w 57"/>
                    <a:gd name="T13" fmla="*/ 20 h 57"/>
                    <a:gd name="T14" fmla="*/ 57 w 57"/>
                    <a:gd name="T15" fmla="*/ 26 h 57"/>
                    <a:gd name="T16" fmla="*/ 57 w 57"/>
                    <a:gd name="T17" fmla="*/ 32 h 57"/>
                    <a:gd name="T18" fmla="*/ 56 w 57"/>
                    <a:gd name="T19" fmla="*/ 37 h 57"/>
                    <a:gd name="T20" fmla="*/ 54 w 57"/>
                    <a:gd name="T21" fmla="*/ 42 h 57"/>
                    <a:gd name="T22" fmla="*/ 51 w 57"/>
                    <a:gd name="T23" fmla="*/ 46 h 57"/>
                    <a:gd name="T24" fmla="*/ 47 w 57"/>
                    <a:gd name="T25" fmla="*/ 51 h 57"/>
                    <a:gd name="T26" fmla="*/ 42 w 57"/>
                    <a:gd name="T27" fmla="*/ 54 h 57"/>
                    <a:gd name="T28" fmla="*/ 37 w 57"/>
                    <a:gd name="T29" fmla="*/ 56 h 57"/>
                    <a:gd name="T30" fmla="*/ 32 w 57"/>
                    <a:gd name="T31" fmla="*/ 57 h 57"/>
                    <a:gd name="T32" fmla="*/ 26 w 57"/>
                    <a:gd name="T33" fmla="*/ 57 h 57"/>
                    <a:gd name="T34" fmla="*/ 20 w 57"/>
                    <a:gd name="T35" fmla="*/ 56 h 57"/>
                    <a:gd name="T36" fmla="*/ 16 w 57"/>
                    <a:gd name="T37" fmla="*/ 54 h 57"/>
                    <a:gd name="T38" fmla="*/ 11 w 57"/>
                    <a:gd name="T39" fmla="*/ 51 h 57"/>
                    <a:gd name="T40" fmla="*/ 7 w 57"/>
                    <a:gd name="T41" fmla="*/ 46 h 57"/>
                    <a:gd name="T42" fmla="*/ 4 w 57"/>
                    <a:gd name="T43" fmla="*/ 42 h 57"/>
                    <a:gd name="T44" fmla="*/ 2 w 57"/>
                    <a:gd name="T45" fmla="*/ 37 h 57"/>
                    <a:gd name="T46" fmla="*/ 0 w 57"/>
                    <a:gd name="T47" fmla="*/ 32 h 57"/>
                    <a:gd name="T48" fmla="*/ 0 w 57"/>
                    <a:gd name="T49" fmla="*/ 26 h 57"/>
                    <a:gd name="T50" fmla="*/ 2 w 57"/>
                    <a:gd name="T51" fmla="*/ 20 h 57"/>
                    <a:gd name="T52" fmla="*/ 4 w 57"/>
                    <a:gd name="T53" fmla="*/ 16 h 57"/>
                    <a:gd name="T54" fmla="*/ 7 w 57"/>
                    <a:gd name="T55" fmla="*/ 11 h 57"/>
                    <a:gd name="T56" fmla="*/ 11 w 57"/>
                    <a:gd name="T57" fmla="*/ 7 h 57"/>
                    <a:gd name="T58" fmla="*/ 16 w 57"/>
                    <a:gd name="T59" fmla="*/ 3 h 57"/>
                    <a:gd name="T60" fmla="*/ 20 w 57"/>
                    <a:gd name="T61" fmla="*/ 1 h 57"/>
                    <a:gd name="T62" fmla="*/ 26 w 57"/>
                    <a:gd name="T63" fmla="*/ 0 h 57"/>
                    <a:gd name="T64" fmla="*/ 29 w 57"/>
                    <a:gd name="T65" fmla="*/ 0 h 5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57"/>
                    <a:gd name="T100" fmla="*/ 0 h 57"/>
                    <a:gd name="T101" fmla="*/ 57 w 57"/>
                    <a:gd name="T102" fmla="*/ 57 h 57"/>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57" h="57">
                      <a:moveTo>
                        <a:pt x="29" y="0"/>
                      </a:moveTo>
                      <a:lnTo>
                        <a:pt x="32" y="0"/>
                      </a:lnTo>
                      <a:lnTo>
                        <a:pt x="35" y="1"/>
                      </a:lnTo>
                      <a:lnTo>
                        <a:pt x="37" y="1"/>
                      </a:lnTo>
                      <a:lnTo>
                        <a:pt x="40" y="2"/>
                      </a:lnTo>
                      <a:lnTo>
                        <a:pt x="42" y="3"/>
                      </a:lnTo>
                      <a:lnTo>
                        <a:pt x="45" y="5"/>
                      </a:lnTo>
                      <a:lnTo>
                        <a:pt x="47" y="7"/>
                      </a:lnTo>
                      <a:lnTo>
                        <a:pt x="49" y="8"/>
                      </a:lnTo>
                      <a:lnTo>
                        <a:pt x="51" y="11"/>
                      </a:lnTo>
                      <a:lnTo>
                        <a:pt x="53" y="13"/>
                      </a:lnTo>
                      <a:lnTo>
                        <a:pt x="54" y="16"/>
                      </a:lnTo>
                      <a:lnTo>
                        <a:pt x="55" y="18"/>
                      </a:lnTo>
                      <a:lnTo>
                        <a:pt x="56" y="20"/>
                      </a:lnTo>
                      <a:lnTo>
                        <a:pt x="57" y="23"/>
                      </a:lnTo>
                      <a:lnTo>
                        <a:pt x="57" y="26"/>
                      </a:lnTo>
                      <a:lnTo>
                        <a:pt x="57" y="29"/>
                      </a:lnTo>
                      <a:lnTo>
                        <a:pt x="57" y="32"/>
                      </a:lnTo>
                      <a:lnTo>
                        <a:pt x="57" y="34"/>
                      </a:lnTo>
                      <a:lnTo>
                        <a:pt x="56" y="37"/>
                      </a:lnTo>
                      <a:lnTo>
                        <a:pt x="55" y="40"/>
                      </a:lnTo>
                      <a:lnTo>
                        <a:pt x="54" y="42"/>
                      </a:lnTo>
                      <a:lnTo>
                        <a:pt x="53" y="44"/>
                      </a:lnTo>
                      <a:lnTo>
                        <a:pt x="51" y="46"/>
                      </a:lnTo>
                      <a:lnTo>
                        <a:pt x="49" y="49"/>
                      </a:lnTo>
                      <a:lnTo>
                        <a:pt x="47" y="51"/>
                      </a:lnTo>
                      <a:lnTo>
                        <a:pt x="45" y="53"/>
                      </a:lnTo>
                      <a:lnTo>
                        <a:pt x="42" y="54"/>
                      </a:lnTo>
                      <a:lnTo>
                        <a:pt x="40" y="55"/>
                      </a:lnTo>
                      <a:lnTo>
                        <a:pt x="37" y="56"/>
                      </a:lnTo>
                      <a:lnTo>
                        <a:pt x="35" y="57"/>
                      </a:lnTo>
                      <a:lnTo>
                        <a:pt x="32" y="57"/>
                      </a:lnTo>
                      <a:lnTo>
                        <a:pt x="29" y="57"/>
                      </a:lnTo>
                      <a:lnTo>
                        <a:pt x="26" y="57"/>
                      </a:lnTo>
                      <a:lnTo>
                        <a:pt x="23" y="57"/>
                      </a:lnTo>
                      <a:lnTo>
                        <a:pt x="20" y="56"/>
                      </a:lnTo>
                      <a:lnTo>
                        <a:pt x="18" y="55"/>
                      </a:lnTo>
                      <a:lnTo>
                        <a:pt x="16" y="54"/>
                      </a:lnTo>
                      <a:lnTo>
                        <a:pt x="13" y="53"/>
                      </a:lnTo>
                      <a:lnTo>
                        <a:pt x="11" y="51"/>
                      </a:lnTo>
                      <a:lnTo>
                        <a:pt x="8" y="49"/>
                      </a:lnTo>
                      <a:lnTo>
                        <a:pt x="7" y="46"/>
                      </a:lnTo>
                      <a:lnTo>
                        <a:pt x="5" y="44"/>
                      </a:lnTo>
                      <a:lnTo>
                        <a:pt x="4" y="42"/>
                      </a:lnTo>
                      <a:lnTo>
                        <a:pt x="2" y="40"/>
                      </a:lnTo>
                      <a:lnTo>
                        <a:pt x="2" y="37"/>
                      </a:lnTo>
                      <a:lnTo>
                        <a:pt x="1" y="34"/>
                      </a:lnTo>
                      <a:lnTo>
                        <a:pt x="0" y="32"/>
                      </a:lnTo>
                      <a:lnTo>
                        <a:pt x="0" y="29"/>
                      </a:lnTo>
                      <a:lnTo>
                        <a:pt x="0" y="26"/>
                      </a:lnTo>
                      <a:lnTo>
                        <a:pt x="1" y="23"/>
                      </a:lnTo>
                      <a:lnTo>
                        <a:pt x="2" y="20"/>
                      </a:lnTo>
                      <a:lnTo>
                        <a:pt x="2" y="18"/>
                      </a:lnTo>
                      <a:lnTo>
                        <a:pt x="4" y="16"/>
                      </a:lnTo>
                      <a:lnTo>
                        <a:pt x="5" y="13"/>
                      </a:lnTo>
                      <a:lnTo>
                        <a:pt x="7" y="11"/>
                      </a:lnTo>
                      <a:lnTo>
                        <a:pt x="8" y="8"/>
                      </a:lnTo>
                      <a:lnTo>
                        <a:pt x="11" y="7"/>
                      </a:lnTo>
                      <a:lnTo>
                        <a:pt x="13" y="5"/>
                      </a:lnTo>
                      <a:lnTo>
                        <a:pt x="16" y="3"/>
                      </a:lnTo>
                      <a:lnTo>
                        <a:pt x="18" y="2"/>
                      </a:lnTo>
                      <a:lnTo>
                        <a:pt x="20" y="1"/>
                      </a:lnTo>
                      <a:lnTo>
                        <a:pt x="23" y="1"/>
                      </a:lnTo>
                      <a:lnTo>
                        <a:pt x="26" y="0"/>
                      </a:lnTo>
                      <a:lnTo>
                        <a:pt x="29" y="0"/>
                      </a:lnTo>
                      <a:close/>
                    </a:path>
                  </a:pathLst>
                </a:custGeom>
                <a:solidFill>
                  <a:schemeClr val="bg2"/>
                </a:solidFill>
                <a:ln w="12700">
                  <a:solidFill>
                    <a:srgbClr val="000000"/>
                  </a:solidFill>
                  <a:prstDash val="solid"/>
                  <a:round/>
                  <a:headEnd/>
                  <a:tailEnd/>
                </a:ln>
              </p:spPr>
              <p:txBody>
                <a:bodyPr/>
                <a:lstStyle/>
                <a:p>
                  <a:endParaRPr lang="en-US"/>
                </a:p>
              </p:txBody>
            </p:sp>
            <p:sp>
              <p:nvSpPr>
                <p:cNvPr id="28702" name="Freeform 32"/>
                <p:cNvSpPr>
                  <a:spLocks/>
                </p:cNvSpPr>
                <p:nvPr/>
              </p:nvSpPr>
              <p:spPr bwMode="auto">
                <a:xfrm>
                  <a:off x="1872" y="1824"/>
                  <a:ext cx="96" cy="96"/>
                </a:xfrm>
                <a:custGeom>
                  <a:avLst/>
                  <a:gdLst>
                    <a:gd name="T0" fmla="*/ 32 w 57"/>
                    <a:gd name="T1" fmla="*/ 0 h 57"/>
                    <a:gd name="T2" fmla="*/ 37 w 57"/>
                    <a:gd name="T3" fmla="*/ 1 h 57"/>
                    <a:gd name="T4" fmla="*/ 42 w 57"/>
                    <a:gd name="T5" fmla="*/ 3 h 57"/>
                    <a:gd name="T6" fmla="*/ 47 w 57"/>
                    <a:gd name="T7" fmla="*/ 7 h 57"/>
                    <a:gd name="T8" fmla="*/ 51 w 57"/>
                    <a:gd name="T9" fmla="*/ 11 h 57"/>
                    <a:gd name="T10" fmla="*/ 54 w 57"/>
                    <a:gd name="T11" fmla="*/ 16 h 57"/>
                    <a:gd name="T12" fmla="*/ 56 w 57"/>
                    <a:gd name="T13" fmla="*/ 20 h 57"/>
                    <a:gd name="T14" fmla="*/ 57 w 57"/>
                    <a:gd name="T15" fmla="*/ 26 h 57"/>
                    <a:gd name="T16" fmla="*/ 57 w 57"/>
                    <a:gd name="T17" fmla="*/ 32 h 57"/>
                    <a:gd name="T18" fmla="*/ 56 w 57"/>
                    <a:gd name="T19" fmla="*/ 37 h 57"/>
                    <a:gd name="T20" fmla="*/ 54 w 57"/>
                    <a:gd name="T21" fmla="*/ 42 h 57"/>
                    <a:gd name="T22" fmla="*/ 51 w 57"/>
                    <a:gd name="T23" fmla="*/ 46 h 57"/>
                    <a:gd name="T24" fmla="*/ 47 w 57"/>
                    <a:gd name="T25" fmla="*/ 51 h 57"/>
                    <a:gd name="T26" fmla="*/ 42 w 57"/>
                    <a:gd name="T27" fmla="*/ 54 h 57"/>
                    <a:gd name="T28" fmla="*/ 37 w 57"/>
                    <a:gd name="T29" fmla="*/ 56 h 57"/>
                    <a:gd name="T30" fmla="*/ 32 w 57"/>
                    <a:gd name="T31" fmla="*/ 57 h 57"/>
                    <a:gd name="T32" fmla="*/ 26 w 57"/>
                    <a:gd name="T33" fmla="*/ 57 h 57"/>
                    <a:gd name="T34" fmla="*/ 20 w 57"/>
                    <a:gd name="T35" fmla="*/ 56 h 57"/>
                    <a:gd name="T36" fmla="*/ 16 w 57"/>
                    <a:gd name="T37" fmla="*/ 54 h 57"/>
                    <a:gd name="T38" fmla="*/ 11 w 57"/>
                    <a:gd name="T39" fmla="*/ 51 h 57"/>
                    <a:gd name="T40" fmla="*/ 7 w 57"/>
                    <a:gd name="T41" fmla="*/ 46 h 57"/>
                    <a:gd name="T42" fmla="*/ 4 w 57"/>
                    <a:gd name="T43" fmla="*/ 42 h 57"/>
                    <a:gd name="T44" fmla="*/ 2 w 57"/>
                    <a:gd name="T45" fmla="*/ 37 h 57"/>
                    <a:gd name="T46" fmla="*/ 0 w 57"/>
                    <a:gd name="T47" fmla="*/ 32 h 57"/>
                    <a:gd name="T48" fmla="*/ 0 w 57"/>
                    <a:gd name="T49" fmla="*/ 26 h 57"/>
                    <a:gd name="T50" fmla="*/ 2 w 57"/>
                    <a:gd name="T51" fmla="*/ 20 h 57"/>
                    <a:gd name="T52" fmla="*/ 4 w 57"/>
                    <a:gd name="T53" fmla="*/ 16 h 57"/>
                    <a:gd name="T54" fmla="*/ 7 w 57"/>
                    <a:gd name="T55" fmla="*/ 11 h 57"/>
                    <a:gd name="T56" fmla="*/ 11 w 57"/>
                    <a:gd name="T57" fmla="*/ 7 h 57"/>
                    <a:gd name="T58" fmla="*/ 16 w 57"/>
                    <a:gd name="T59" fmla="*/ 3 h 57"/>
                    <a:gd name="T60" fmla="*/ 20 w 57"/>
                    <a:gd name="T61" fmla="*/ 1 h 57"/>
                    <a:gd name="T62" fmla="*/ 26 w 57"/>
                    <a:gd name="T63" fmla="*/ 0 h 57"/>
                    <a:gd name="T64" fmla="*/ 29 w 57"/>
                    <a:gd name="T65" fmla="*/ 0 h 5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57"/>
                    <a:gd name="T100" fmla="*/ 0 h 57"/>
                    <a:gd name="T101" fmla="*/ 57 w 57"/>
                    <a:gd name="T102" fmla="*/ 57 h 57"/>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57" h="57">
                      <a:moveTo>
                        <a:pt x="29" y="0"/>
                      </a:moveTo>
                      <a:lnTo>
                        <a:pt x="32" y="0"/>
                      </a:lnTo>
                      <a:lnTo>
                        <a:pt x="35" y="1"/>
                      </a:lnTo>
                      <a:lnTo>
                        <a:pt x="37" y="1"/>
                      </a:lnTo>
                      <a:lnTo>
                        <a:pt x="40" y="2"/>
                      </a:lnTo>
                      <a:lnTo>
                        <a:pt x="42" y="3"/>
                      </a:lnTo>
                      <a:lnTo>
                        <a:pt x="45" y="5"/>
                      </a:lnTo>
                      <a:lnTo>
                        <a:pt x="47" y="7"/>
                      </a:lnTo>
                      <a:lnTo>
                        <a:pt x="49" y="8"/>
                      </a:lnTo>
                      <a:lnTo>
                        <a:pt x="51" y="11"/>
                      </a:lnTo>
                      <a:lnTo>
                        <a:pt x="53" y="13"/>
                      </a:lnTo>
                      <a:lnTo>
                        <a:pt x="54" y="16"/>
                      </a:lnTo>
                      <a:lnTo>
                        <a:pt x="55" y="18"/>
                      </a:lnTo>
                      <a:lnTo>
                        <a:pt x="56" y="20"/>
                      </a:lnTo>
                      <a:lnTo>
                        <a:pt x="57" y="23"/>
                      </a:lnTo>
                      <a:lnTo>
                        <a:pt x="57" y="26"/>
                      </a:lnTo>
                      <a:lnTo>
                        <a:pt x="57" y="29"/>
                      </a:lnTo>
                      <a:lnTo>
                        <a:pt x="57" y="32"/>
                      </a:lnTo>
                      <a:lnTo>
                        <a:pt x="57" y="34"/>
                      </a:lnTo>
                      <a:lnTo>
                        <a:pt x="56" y="37"/>
                      </a:lnTo>
                      <a:lnTo>
                        <a:pt x="55" y="40"/>
                      </a:lnTo>
                      <a:lnTo>
                        <a:pt x="54" y="42"/>
                      </a:lnTo>
                      <a:lnTo>
                        <a:pt x="53" y="44"/>
                      </a:lnTo>
                      <a:lnTo>
                        <a:pt x="51" y="46"/>
                      </a:lnTo>
                      <a:lnTo>
                        <a:pt x="49" y="49"/>
                      </a:lnTo>
                      <a:lnTo>
                        <a:pt x="47" y="51"/>
                      </a:lnTo>
                      <a:lnTo>
                        <a:pt x="45" y="53"/>
                      </a:lnTo>
                      <a:lnTo>
                        <a:pt x="42" y="54"/>
                      </a:lnTo>
                      <a:lnTo>
                        <a:pt x="40" y="55"/>
                      </a:lnTo>
                      <a:lnTo>
                        <a:pt x="37" y="56"/>
                      </a:lnTo>
                      <a:lnTo>
                        <a:pt x="35" y="57"/>
                      </a:lnTo>
                      <a:lnTo>
                        <a:pt x="32" y="57"/>
                      </a:lnTo>
                      <a:lnTo>
                        <a:pt x="29" y="57"/>
                      </a:lnTo>
                      <a:lnTo>
                        <a:pt x="26" y="57"/>
                      </a:lnTo>
                      <a:lnTo>
                        <a:pt x="23" y="57"/>
                      </a:lnTo>
                      <a:lnTo>
                        <a:pt x="20" y="56"/>
                      </a:lnTo>
                      <a:lnTo>
                        <a:pt x="18" y="55"/>
                      </a:lnTo>
                      <a:lnTo>
                        <a:pt x="16" y="54"/>
                      </a:lnTo>
                      <a:lnTo>
                        <a:pt x="13" y="53"/>
                      </a:lnTo>
                      <a:lnTo>
                        <a:pt x="11" y="51"/>
                      </a:lnTo>
                      <a:lnTo>
                        <a:pt x="8" y="49"/>
                      </a:lnTo>
                      <a:lnTo>
                        <a:pt x="7" y="46"/>
                      </a:lnTo>
                      <a:lnTo>
                        <a:pt x="5" y="44"/>
                      </a:lnTo>
                      <a:lnTo>
                        <a:pt x="4" y="42"/>
                      </a:lnTo>
                      <a:lnTo>
                        <a:pt x="2" y="40"/>
                      </a:lnTo>
                      <a:lnTo>
                        <a:pt x="2" y="37"/>
                      </a:lnTo>
                      <a:lnTo>
                        <a:pt x="1" y="34"/>
                      </a:lnTo>
                      <a:lnTo>
                        <a:pt x="0" y="32"/>
                      </a:lnTo>
                      <a:lnTo>
                        <a:pt x="0" y="29"/>
                      </a:lnTo>
                      <a:lnTo>
                        <a:pt x="0" y="26"/>
                      </a:lnTo>
                      <a:lnTo>
                        <a:pt x="1" y="23"/>
                      </a:lnTo>
                      <a:lnTo>
                        <a:pt x="2" y="20"/>
                      </a:lnTo>
                      <a:lnTo>
                        <a:pt x="2" y="18"/>
                      </a:lnTo>
                      <a:lnTo>
                        <a:pt x="4" y="16"/>
                      </a:lnTo>
                      <a:lnTo>
                        <a:pt x="5" y="13"/>
                      </a:lnTo>
                      <a:lnTo>
                        <a:pt x="7" y="11"/>
                      </a:lnTo>
                      <a:lnTo>
                        <a:pt x="8" y="8"/>
                      </a:lnTo>
                      <a:lnTo>
                        <a:pt x="11" y="7"/>
                      </a:lnTo>
                      <a:lnTo>
                        <a:pt x="13" y="5"/>
                      </a:lnTo>
                      <a:lnTo>
                        <a:pt x="16" y="3"/>
                      </a:lnTo>
                      <a:lnTo>
                        <a:pt x="18" y="2"/>
                      </a:lnTo>
                      <a:lnTo>
                        <a:pt x="20" y="1"/>
                      </a:lnTo>
                      <a:lnTo>
                        <a:pt x="23" y="1"/>
                      </a:lnTo>
                      <a:lnTo>
                        <a:pt x="26" y="0"/>
                      </a:lnTo>
                      <a:lnTo>
                        <a:pt x="29" y="0"/>
                      </a:lnTo>
                      <a:close/>
                    </a:path>
                  </a:pathLst>
                </a:custGeom>
                <a:solidFill>
                  <a:schemeClr val="bg2"/>
                </a:solidFill>
                <a:ln w="12700">
                  <a:solidFill>
                    <a:srgbClr val="000000"/>
                  </a:solidFill>
                  <a:prstDash val="solid"/>
                  <a:round/>
                  <a:headEnd/>
                  <a:tailEnd/>
                </a:ln>
              </p:spPr>
              <p:txBody>
                <a:bodyPr/>
                <a:lstStyle/>
                <a:p>
                  <a:endParaRPr lang="en-US"/>
                </a:p>
              </p:txBody>
            </p:sp>
            <p:sp>
              <p:nvSpPr>
                <p:cNvPr id="28703" name="Line 33"/>
                <p:cNvSpPr>
                  <a:spLocks noChangeShapeType="1"/>
                </p:cNvSpPr>
                <p:nvPr/>
              </p:nvSpPr>
              <p:spPr bwMode="auto">
                <a:xfrm>
                  <a:off x="1872" y="1357"/>
                  <a:ext cx="0" cy="515"/>
                </a:xfrm>
                <a:prstGeom prst="line">
                  <a:avLst/>
                </a:prstGeom>
                <a:noFill/>
                <a:ln w="9525">
                  <a:solidFill>
                    <a:schemeClr val="tx1"/>
                  </a:solidFill>
                  <a:round/>
                  <a:headEnd/>
                  <a:tailEnd/>
                </a:ln>
              </p:spPr>
              <p:txBody>
                <a:bodyPr/>
                <a:lstStyle/>
                <a:p>
                  <a:endParaRPr lang="en-US"/>
                </a:p>
              </p:txBody>
            </p:sp>
            <p:sp>
              <p:nvSpPr>
                <p:cNvPr id="28704" name="Line 34"/>
                <p:cNvSpPr>
                  <a:spLocks noChangeShapeType="1"/>
                </p:cNvSpPr>
                <p:nvPr/>
              </p:nvSpPr>
              <p:spPr bwMode="auto">
                <a:xfrm>
                  <a:off x="1968" y="1344"/>
                  <a:ext cx="0" cy="515"/>
                </a:xfrm>
                <a:prstGeom prst="line">
                  <a:avLst/>
                </a:prstGeom>
                <a:noFill/>
                <a:ln w="9525">
                  <a:solidFill>
                    <a:schemeClr val="tx1"/>
                  </a:solidFill>
                  <a:round/>
                  <a:headEnd/>
                  <a:tailEnd/>
                </a:ln>
              </p:spPr>
              <p:txBody>
                <a:bodyPr/>
                <a:lstStyle/>
                <a:p>
                  <a:endParaRPr lang="en-US"/>
                </a:p>
              </p:txBody>
            </p:sp>
          </p:grpSp>
          <p:sp>
            <p:nvSpPr>
              <p:cNvPr id="28697" name="Line 35"/>
              <p:cNvSpPr>
                <a:spLocks noChangeShapeType="1"/>
              </p:cNvSpPr>
              <p:nvPr/>
            </p:nvSpPr>
            <p:spPr bwMode="auto">
              <a:xfrm>
                <a:off x="1584" y="1536"/>
                <a:ext cx="384" cy="0"/>
              </a:xfrm>
              <a:prstGeom prst="line">
                <a:avLst/>
              </a:prstGeom>
              <a:noFill/>
              <a:ln w="9525">
                <a:solidFill>
                  <a:schemeClr val="tx1"/>
                </a:solidFill>
                <a:round/>
                <a:headEnd/>
                <a:tailEnd type="triangle" w="med" len="med"/>
              </a:ln>
            </p:spPr>
            <p:txBody>
              <a:bodyPr/>
              <a:lstStyle/>
              <a:p>
                <a:endParaRPr lang="en-US"/>
              </a:p>
            </p:txBody>
          </p:sp>
          <p:sp>
            <p:nvSpPr>
              <p:cNvPr id="28698" name="Text Box 36"/>
              <p:cNvSpPr txBox="1">
                <a:spLocks noChangeArrowheads="1"/>
              </p:cNvSpPr>
              <p:nvPr/>
            </p:nvSpPr>
            <p:spPr bwMode="auto">
              <a:xfrm>
                <a:off x="1389" y="1857"/>
                <a:ext cx="336" cy="288"/>
              </a:xfrm>
              <a:prstGeom prst="rect">
                <a:avLst/>
              </a:prstGeom>
              <a:noFill/>
              <a:ln w="9525">
                <a:noFill/>
                <a:miter lim="800000"/>
                <a:headEnd/>
                <a:tailEnd/>
              </a:ln>
            </p:spPr>
            <p:txBody>
              <a:bodyPr>
                <a:spAutoFit/>
              </a:bodyPr>
              <a:lstStyle/>
              <a:p>
                <a:pPr>
                  <a:spcBef>
                    <a:spcPct val="50000"/>
                  </a:spcBef>
                </a:pPr>
                <a:r>
                  <a:rPr lang="en-US" sz="2400">
                    <a:latin typeface="Arial Rounded MT Bold" pitchFamily="34" charset="0"/>
                  </a:rPr>
                  <a:t>a</a:t>
                </a:r>
              </a:p>
            </p:txBody>
          </p:sp>
          <p:sp>
            <p:nvSpPr>
              <p:cNvPr id="28699" name="Text Box 37"/>
              <p:cNvSpPr txBox="1">
                <a:spLocks noChangeArrowheads="1"/>
              </p:cNvSpPr>
              <p:nvPr/>
            </p:nvSpPr>
            <p:spPr bwMode="auto">
              <a:xfrm>
                <a:off x="1728" y="1293"/>
                <a:ext cx="336" cy="288"/>
              </a:xfrm>
              <a:prstGeom prst="rect">
                <a:avLst/>
              </a:prstGeom>
              <a:noFill/>
              <a:ln w="9525">
                <a:noFill/>
                <a:miter lim="800000"/>
                <a:headEnd/>
                <a:tailEnd/>
              </a:ln>
            </p:spPr>
            <p:txBody>
              <a:bodyPr>
                <a:spAutoFit/>
              </a:bodyPr>
              <a:lstStyle/>
              <a:p>
                <a:pPr>
                  <a:spcBef>
                    <a:spcPct val="50000"/>
                  </a:spcBef>
                </a:pPr>
                <a:r>
                  <a:rPr lang="en-US" sz="2400">
                    <a:latin typeface="Arial Rounded MT Bold" pitchFamily="34" charset="0"/>
                  </a:rPr>
                  <a:t>n</a:t>
                </a:r>
              </a:p>
            </p:txBody>
          </p:sp>
          <p:sp>
            <p:nvSpPr>
              <p:cNvPr id="28700" name="Text Box 38"/>
              <p:cNvSpPr txBox="1">
                <a:spLocks noChangeArrowheads="1"/>
              </p:cNvSpPr>
              <p:nvPr/>
            </p:nvSpPr>
            <p:spPr bwMode="auto">
              <a:xfrm>
                <a:off x="2016" y="1008"/>
                <a:ext cx="336" cy="288"/>
              </a:xfrm>
              <a:prstGeom prst="rect">
                <a:avLst/>
              </a:prstGeom>
              <a:noFill/>
              <a:ln w="9525">
                <a:noFill/>
                <a:miter lim="800000"/>
                <a:headEnd/>
                <a:tailEnd/>
              </a:ln>
            </p:spPr>
            <p:txBody>
              <a:bodyPr>
                <a:spAutoFit/>
              </a:bodyPr>
              <a:lstStyle/>
              <a:p>
                <a:pPr>
                  <a:spcBef>
                    <a:spcPct val="50000"/>
                  </a:spcBef>
                </a:pPr>
                <a:r>
                  <a:rPr lang="en-US" sz="2400">
                    <a:solidFill>
                      <a:schemeClr val="accent1"/>
                    </a:solidFill>
                    <a:latin typeface="Arial Rounded MT Bold" pitchFamily="34" charset="0"/>
                  </a:rPr>
                  <a:t>B</a:t>
                </a:r>
              </a:p>
            </p:txBody>
          </p:sp>
        </p:grpSp>
        <p:sp>
          <p:nvSpPr>
            <p:cNvPr id="28683" name="Line 39"/>
            <p:cNvSpPr>
              <a:spLocks noChangeShapeType="1"/>
            </p:cNvSpPr>
            <p:nvPr/>
          </p:nvSpPr>
          <p:spPr bwMode="auto">
            <a:xfrm>
              <a:off x="3504" y="768"/>
              <a:ext cx="1440" cy="0"/>
            </a:xfrm>
            <a:prstGeom prst="line">
              <a:avLst/>
            </a:prstGeom>
            <a:noFill/>
            <a:ln w="9525">
              <a:solidFill>
                <a:schemeClr val="accent1"/>
              </a:solidFill>
              <a:round/>
              <a:headEnd/>
              <a:tailEnd type="triangle" w="med" len="med"/>
            </a:ln>
          </p:spPr>
          <p:txBody>
            <a:bodyPr/>
            <a:lstStyle/>
            <a:p>
              <a:endParaRPr lang="en-US"/>
            </a:p>
          </p:txBody>
        </p:sp>
        <p:sp>
          <p:nvSpPr>
            <p:cNvPr id="28684" name="Line 40"/>
            <p:cNvSpPr>
              <a:spLocks noChangeShapeType="1"/>
            </p:cNvSpPr>
            <p:nvPr/>
          </p:nvSpPr>
          <p:spPr bwMode="auto">
            <a:xfrm>
              <a:off x="3504" y="946"/>
              <a:ext cx="1440" cy="0"/>
            </a:xfrm>
            <a:prstGeom prst="line">
              <a:avLst/>
            </a:prstGeom>
            <a:noFill/>
            <a:ln w="9525">
              <a:solidFill>
                <a:schemeClr val="accent1"/>
              </a:solidFill>
              <a:round/>
              <a:headEnd/>
              <a:tailEnd type="triangle" w="med" len="med"/>
            </a:ln>
          </p:spPr>
          <p:txBody>
            <a:bodyPr/>
            <a:lstStyle/>
            <a:p>
              <a:endParaRPr lang="en-US"/>
            </a:p>
          </p:txBody>
        </p:sp>
        <p:sp>
          <p:nvSpPr>
            <p:cNvPr id="28685" name="Line 41"/>
            <p:cNvSpPr>
              <a:spLocks noChangeShapeType="1"/>
            </p:cNvSpPr>
            <p:nvPr/>
          </p:nvSpPr>
          <p:spPr bwMode="auto">
            <a:xfrm>
              <a:off x="3504" y="1124"/>
              <a:ext cx="1440" cy="0"/>
            </a:xfrm>
            <a:prstGeom prst="line">
              <a:avLst/>
            </a:prstGeom>
            <a:noFill/>
            <a:ln w="9525">
              <a:solidFill>
                <a:schemeClr val="accent1"/>
              </a:solidFill>
              <a:round/>
              <a:headEnd/>
              <a:tailEnd type="triangle" w="med" len="med"/>
            </a:ln>
          </p:spPr>
          <p:txBody>
            <a:bodyPr/>
            <a:lstStyle/>
            <a:p>
              <a:endParaRPr lang="en-US"/>
            </a:p>
          </p:txBody>
        </p:sp>
        <p:sp>
          <p:nvSpPr>
            <p:cNvPr id="28686" name="Line 42"/>
            <p:cNvSpPr>
              <a:spLocks noChangeShapeType="1"/>
            </p:cNvSpPr>
            <p:nvPr/>
          </p:nvSpPr>
          <p:spPr bwMode="auto">
            <a:xfrm>
              <a:off x="3504" y="1302"/>
              <a:ext cx="1440" cy="0"/>
            </a:xfrm>
            <a:prstGeom prst="line">
              <a:avLst/>
            </a:prstGeom>
            <a:noFill/>
            <a:ln w="9525">
              <a:solidFill>
                <a:schemeClr val="accent1"/>
              </a:solidFill>
              <a:round/>
              <a:headEnd/>
              <a:tailEnd type="triangle" w="med" len="med"/>
            </a:ln>
          </p:spPr>
          <p:txBody>
            <a:bodyPr/>
            <a:lstStyle/>
            <a:p>
              <a:endParaRPr lang="en-US"/>
            </a:p>
          </p:txBody>
        </p:sp>
        <p:sp>
          <p:nvSpPr>
            <p:cNvPr id="28687" name="Line 43"/>
            <p:cNvSpPr>
              <a:spLocks noChangeShapeType="1"/>
            </p:cNvSpPr>
            <p:nvPr/>
          </p:nvSpPr>
          <p:spPr bwMode="auto">
            <a:xfrm>
              <a:off x="3504" y="1481"/>
              <a:ext cx="1440" cy="0"/>
            </a:xfrm>
            <a:prstGeom prst="line">
              <a:avLst/>
            </a:prstGeom>
            <a:noFill/>
            <a:ln w="9525">
              <a:solidFill>
                <a:schemeClr val="accent1"/>
              </a:solidFill>
              <a:round/>
              <a:headEnd/>
              <a:tailEnd type="triangle" w="med" len="med"/>
            </a:ln>
          </p:spPr>
          <p:txBody>
            <a:bodyPr/>
            <a:lstStyle/>
            <a:p>
              <a:endParaRPr lang="en-US"/>
            </a:p>
          </p:txBody>
        </p:sp>
        <p:sp>
          <p:nvSpPr>
            <p:cNvPr id="28688" name="Line 44"/>
            <p:cNvSpPr>
              <a:spLocks noChangeShapeType="1"/>
            </p:cNvSpPr>
            <p:nvPr/>
          </p:nvSpPr>
          <p:spPr bwMode="auto">
            <a:xfrm>
              <a:off x="3504" y="1659"/>
              <a:ext cx="1440" cy="0"/>
            </a:xfrm>
            <a:prstGeom prst="line">
              <a:avLst/>
            </a:prstGeom>
            <a:noFill/>
            <a:ln w="9525">
              <a:solidFill>
                <a:schemeClr val="accent1"/>
              </a:solidFill>
              <a:round/>
              <a:headEnd/>
              <a:tailEnd type="triangle" w="med" len="med"/>
            </a:ln>
          </p:spPr>
          <p:txBody>
            <a:bodyPr/>
            <a:lstStyle/>
            <a:p>
              <a:endParaRPr lang="en-US"/>
            </a:p>
          </p:txBody>
        </p:sp>
      </p:grpSp>
      <p:sp>
        <p:nvSpPr>
          <p:cNvPr id="28678" name="AutoShape 45"/>
          <p:cNvSpPr>
            <a:spLocks noChangeArrowheads="1"/>
          </p:cNvSpPr>
          <p:nvPr/>
        </p:nvSpPr>
        <p:spPr bwMode="auto">
          <a:xfrm>
            <a:off x="4191000" y="1676400"/>
            <a:ext cx="976313" cy="485775"/>
          </a:xfrm>
          <a:prstGeom prst="rightArrow">
            <a:avLst>
              <a:gd name="adj1" fmla="val 50000"/>
              <a:gd name="adj2" fmla="val 50245"/>
            </a:avLst>
          </a:prstGeom>
          <a:solidFill>
            <a:schemeClr val="accent1"/>
          </a:solidFill>
          <a:ln w="9525">
            <a:solidFill>
              <a:schemeClr val="tx1"/>
            </a:solidFill>
            <a:miter lim="800000"/>
            <a:headEnd/>
            <a:tailEnd/>
          </a:ln>
        </p:spPr>
        <p:txBody>
          <a:bodyPr wrap="none" anchor="ctr"/>
          <a:lstStyle/>
          <a:p>
            <a:endParaRPr lang="en-US">
              <a:latin typeface="Calibri" pitchFamily="34" charset="0"/>
            </a:endParaRPr>
          </a:p>
        </p:txBody>
      </p:sp>
      <p:sp>
        <p:nvSpPr>
          <p:cNvPr id="28679" name="Rectangle 46"/>
          <p:cNvSpPr>
            <a:spLocks noChangeArrowheads="1"/>
          </p:cNvSpPr>
          <p:nvPr/>
        </p:nvSpPr>
        <p:spPr bwMode="auto">
          <a:xfrm>
            <a:off x="2514600" y="4343400"/>
            <a:ext cx="3810000" cy="685800"/>
          </a:xfrm>
          <a:prstGeom prst="rect">
            <a:avLst/>
          </a:prstGeom>
          <a:noFill/>
          <a:ln w="9525">
            <a:noFill/>
            <a:miter lim="800000"/>
            <a:headEnd/>
            <a:tailEnd/>
          </a:ln>
        </p:spPr>
        <p:txBody>
          <a:bodyPr/>
          <a:lstStyle/>
          <a:p>
            <a:pPr marL="342900" indent="-342900">
              <a:spcBef>
                <a:spcPct val="20000"/>
              </a:spcBef>
            </a:pPr>
            <a:r>
              <a:rPr lang="en-US" sz="2400" dirty="0">
                <a:solidFill>
                  <a:schemeClr val="tx2"/>
                </a:solidFill>
                <a:latin typeface="Calibri" pitchFamily="34" charset="0"/>
              </a:rPr>
              <a:t>Left			Right</a:t>
            </a:r>
          </a:p>
        </p:txBody>
      </p:sp>
      <p:sp>
        <p:nvSpPr>
          <p:cNvPr id="47" name="Oval 47"/>
          <p:cNvSpPr>
            <a:spLocks noChangeArrowheads="1"/>
          </p:cNvSpPr>
          <p:nvPr/>
        </p:nvSpPr>
        <p:spPr bwMode="auto">
          <a:xfrm>
            <a:off x="5029200" y="4267200"/>
            <a:ext cx="1295400" cy="685800"/>
          </a:xfrm>
          <a:prstGeom prst="ellipse">
            <a:avLst/>
          </a:prstGeom>
          <a:noFill/>
          <a:ln w="38100">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latin typeface="Calibri" pitchFamily="34" charset="0"/>
            </a:endParaRPr>
          </a:p>
        </p:txBody>
      </p:sp>
      <p:sp>
        <p:nvSpPr>
          <p:cNvPr id="48" name="Rectangle 48"/>
          <p:cNvSpPr>
            <a:spLocks noChangeArrowheads="1"/>
          </p:cNvSpPr>
          <p:nvPr/>
        </p:nvSpPr>
        <p:spPr bwMode="auto">
          <a:xfrm>
            <a:off x="457200" y="5105400"/>
            <a:ext cx="85344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20000"/>
              </a:spcBef>
            </a:pPr>
            <a:r>
              <a:rPr lang="en-US" sz="2400">
                <a:solidFill>
                  <a:schemeClr val="tx2"/>
                </a:solidFill>
                <a:latin typeface="Arial Rounded MT Bold" pitchFamily="34" charset="0"/>
              </a:rPr>
              <a:t>The original flux is </a:t>
            </a:r>
            <a:r>
              <a:rPr lang="en-US" sz="2400">
                <a:latin typeface="Arial Rounded MT Bold" pitchFamily="34" charset="0"/>
              </a:rPr>
              <a:t>to the right</a:t>
            </a:r>
            <a:r>
              <a:rPr lang="en-US" sz="2400">
                <a:solidFill>
                  <a:schemeClr val="tx2"/>
                </a:solidFill>
                <a:latin typeface="Arial Rounded MT Bold" pitchFamily="34" charset="0"/>
              </a:rPr>
              <a:t> and </a:t>
            </a:r>
            <a:r>
              <a:rPr lang="en-US" sz="2400">
                <a:latin typeface="Arial Rounded MT Bold" pitchFamily="34" charset="0"/>
              </a:rPr>
              <a:t>decreasing</a:t>
            </a:r>
            <a:r>
              <a:rPr lang="en-US" sz="2400">
                <a:solidFill>
                  <a:schemeClr val="tx2"/>
                </a:solidFill>
                <a:latin typeface="Arial Rounded MT Bold" pitchFamily="34" charset="0"/>
              </a:rPr>
              <a:t>.  To oppose the change and keep the total field strength the same, add another field in the </a:t>
            </a:r>
            <a:r>
              <a:rPr lang="en-US" sz="2400">
                <a:latin typeface="Arial Rounded MT Bold" pitchFamily="34" charset="0"/>
              </a:rPr>
              <a:t>same direction</a:t>
            </a:r>
            <a:r>
              <a:rPr lang="en-US" sz="2400">
                <a:solidFill>
                  <a:schemeClr val="tx2"/>
                </a:solidFill>
                <a:latin typeface="Arial Rounded MT Bold" pitchFamily="34" charset="0"/>
              </a:rPr>
              <a:t>.</a:t>
            </a:r>
          </a:p>
        </p:txBody>
      </p:sp>
    </p:spTree>
    <p:custDataLst>
      <p:tags r:id="rId1"/>
    </p:custDataLst>
    <p:extLst>
      <p:ext uri="{BB962C8B-B14F-4D97-AF65-F5344CB8AC3E}">
        <p14:creationId xmlns:p14="http://schemas.microsoft.com/office/powerpoint/2010/main" val="368499445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47"/>
                                        </p:tgtEl>
                                        <p:attrNameLst>
                                          <p:attrName>style.visibility</p:attrName>
                                        </p:attrNameLst>
                                      </p:cBhvr>
                                      <p:to>
                                        <p:strVal val="visible"/>
                                      </p:to>
                                    </p:set>
                                    <p:anim calcmode="lin" valueType="num">
                                      <p:cBhvr additive="base">
                                        <p:cTn id="7" dur="500" fill="hold"/>
                                        <p:tgtEl>
                                          <p:spTgt spid="47"/>
                                        </p:tgtEl>
                                        <p:attrNameLst>
                                          <p:attrName>ppt_x</p:attrName>
                                        </p:attrNameLst>
                                      </p:cBhvr>
                                      <p:tavLst>
                                        <p:tav tm="0">
                                          <p:val>
                                            <p:strVal val="1+#ppt_w/2"/>
                                          </p:val>
                                        </p:tav>
                                        <p:tav tm="100000">
                                          <p:val>
                                            <p:strVal val="#ppt_x"/>
                                          </p:val>
                                        </p:tav>
                                      </p:tavLst>
                                    </p:anim>
                                    <p:anim calcmode="lin" valueType="num">
                                      <p:cBhvr additive="base">
                                        <p:cTn id="8" dur="500" fill="hold"/>
                                        <p:tgtEl>
                                          <p:spTgt spid="47"/>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8"/>
                                        </p:tgtEl>
                                        <p:attrNameLst>
                                          <p:attrName>style.visibility</p:attrName>
                                        </p:attrNameLst>
                                      </p:cBhvr>
                                      <p:to>
                                        <p:strVal val="visible"/>
                                      </p:to>
                                    </p:set>
                                    <p:anim calcmode="lin" valueType="num">
                                      <p:cBhvr additive="base">
                                        <p:cTn id="13" dur="500" fill="hold"/>
                                        <p:tgtEl>
                                          <p:spTgt spid="48"/>
                                        </p:tgtEl>
                                        <p:attrNameLst>
                                          <p:attrName>ppt_x</p:attrName>
                                        </p:attrNameLst>
                                      </p:cBhvr>
                                      <p:tavLst>
                                        <p:tav tm="0">
                                          <p:val>
                                            <p:strVal val="#ppt_x"/>
                                          </p:val>
                                        </p:tav>
                                        <p:tav tm="100000">
                                          <p:val>
                                            <p:strVal val="#ppt_x"/>
                                          </p:val>
                                        </p:tav>
                                      </p:tavLst>
                                    </p:anim>
                                    <p:anim calcmode="lin" valueType="num">
                                      <p:cBhvr additive="base">
                                        <p:cTn id="14" dur="500" fill="hold"/>
                                        <p:tgtEl>
                                          <p:spTgt spid="4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 grpId="0" animBg="1"/>
      <p:bldP spid="48"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PQuestion"/>
          <p:cNvSpPr>
            <a:spLocks noGrp="1"/>
          </p:cNvSpPr>
          <p:nvPr>
            <p:ph type="title"/>
          </p:nvPr>
        </p:nvSpPr>
        <p:spPr/>
        <p:txBody>
          <a:bodyPr rtlCol="0">
            <a:noAutofit/>
          </a:bodyPr>
          <a:lstStyle/>
          <a:p>
            <a:pPr algn="l" eaLnBrk="1" fontAlgn="auto" hangingPunct="1">
              <a:spcBef>
                <a:spcPct val="50000"/>
              </a:spcBef>
              <a:spcAft>
                <a:spcPts val="0"/>
              </a:spcAft>
              <a:defRPr/>
            </a:pPr>
            <a:r>
              <a:rPr lang="en-US" sz="4000" b="1" dirty="0" smtClean="0">
                <a:solidFill>
                  <a:schemeClr val="tx2">
                    <a:lumMod val="60000"/>
                    <a:lumOff val="40000"/>
                  </a:schemeClr>
                </a:solidFill>
                <a:latin typeface="+mn-lt"/>
              </a:rPr>
              <a:t>Which loop has the greatest induced EMF at the instant shown below?</a:t>
            </a:r>
            <a:endParaRPr lang="en-US" sz="4000" b="1" dirty="0">
              <a:solidFill>
                <a:schemeClr val="tx2">
                  <a:lumMod val="60000"/>
                  <a:lumOff val="40000"/>
                </a:schemeClr>
              </a:solidFill>
              <a:latin typeface="+mn-lt"/>
            </a:endParaRPr>
          </a:p>
        </p:txBody>
      </p:sp>
      <p:graphicFrame>
        <p:nvGraphicFramePr>
          <p:cNvPr id="4" name="TPChart"/>
          <p:cNvGraphicFramePr>
            <a:graphicFrameLocks noChangeAspect="1"/>
          </p:cNvGraphicFramePr>
          <p:nvPr>
            <p:custDataLst>
              <p:tags r:id="rId3"/>
            </p:custDataLst>
            <p:extLst>
              <p:ext uri="{D42A27DB-BD31-4B8C-83A1-F6EECF244321}">
                <p14:modId xmlns:p14="http://schemas.microsoft.com/office/powerpoint/2010/main" val="622663014"/>
              </p:ext>
            </p:extLst>
          </p:nvPr>
        </p:nvGraphicFramePr>
        <p:xfrm>
          <a:off x="5943600" y="3265488"/>
          <a:ext cx="3136900" cy="3529012"/>
        </p:xfrm>
        <a:graphic>
          <a:graphicData uri="http://schemas.openxmlformats.org/presentationml/2006/ole">
            <mc:AlternateContent xmlns:mc="http://schemas.openxmlformats.org/markup-compatibility/2006">
              <mc:Choice xmlns:v="urn:schemas-microsoft-com:vml" Requires="v">
                <p:oleObj spid="_x0000_s20616" name="Chart" r:id="rId6" imgW="4572000" imgH="5143500" progId="MSGraph.Chart.8">
                  <p:embed followColorScheme="full"/>
                </p:oleObj>
              </mc:Choice>
              <mc:Fallback>
                <p:oleObj name="Chart" r:id="rId6" imgW="4572000" imgH="5143500" progId="MSGraph.Chart.8">
                  <p:embed followColorScheme="full"/>
                  <p:pic>
                    <p:nvPicPr>
                      <p:cNvPr id="0" name="TPChart"/>
                      <p:cNvPicPr>
                        <a:picLocks noChangeAspect="1" noChangeArrowheads="1"/>
                      </p:cNvPicPr>
                      <p:nvPr/>
                    </p:nvPicPr>
                    <p:blipFill>
                      <a:blip r:embed="rId7"/>
                      <a:srcRect/>
                      <a:stretch>
                        <a:fillRect/>
                      </a:stretch>
                    </p:blipFill>
                    <p:spPr bwMode="auto">
                      <a:xfrm>
                        <a:off x="5943600" y="3265488"/>
                        <a:ext cx="3136900" cy="3529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0484" name="TPAnswers"/>
          <p:cNvSpPr>
            <a:spLocks noGrp="1"/>
          </p:cNvSpPr>
          <p:nvPr>
            <p:ph type="body" idx="1"/>
            <p:custDataLst>
              <p:tags r:id="rId4"/>
            </p:custDataLst>
          </p:nvPr>
        </p:nvSpPr>
        <p:spPr>
          <a:xfrm>
            <a:off x="304800" y="4648200"/>
            <a:ext cx="2133600" cy="1981200"/>
          </a:xfrm>
        </p:spPr>
        <p:txBody>
          <a:bodyPr/>
          <a:lstStyle/>
          <a:p>
            <a:pPr marL="514350" indent="-514350" eaLnBrk="1" hangingPunct="1">
              <a:buFont typeface="Arial" charset="0"/>
              <a:buAutoNum type="arabicPeriod"/>
            </a:pPr>
            <a:r>
              <a:rPr lang="en-US" smtClean="0"/>
              <a:t>Loop 1</a:t>
            </a:r>
          </a:p>
          <a:p>
            <a:pPr marL="514350" indent="-514350" eaLnBrk="1" hangingPunct="1">
              <a:buFont typeface="Arial" charset="0"/>
              <a:buAutoNum type="arabicPeriod"/>
            </a:pPr>
            <a:r>
              <a:rPr lang="en-US" smtClean="0"/>
              <a:t>Loop 2</a:t>
            </a:r>
          </a:p>
          <a:p>
            <a:pPr marL="514350" indent="-514350" eaLnBrk="1" hangingPunct="1">
              <a:buFont typeface="Arial" charset="0"/>
              <a:buAutoNum type="arabicPeriod"/>
            </a:pPr>
            <a:r>
              <a:rPr lang="en-US" smtClean="0"/>
              <a:t>Loop 3</a:t>
            </a:r>
          </a:p>
        </p:txBody>
      </p:sp>
      <p:grpSp>
        <p:nvGrpSpPr>
          <p:cNvPr id="20485" name="Group 5"/>
          <p:cNvGrpSpPr>
            <a:grpSpLocks/>
          </p:cNvGrpSpPr>
          <p:nvPr/>
        </p:nvGrpSpPr>
        <p:grpSpPr bwMode="auto">
          <a:xfrm>
            <a:off x="609600" y="1716088"/>
            <a:ext cx="4953000" cy="2422525"/>
            <a:chOff x="1752600" y="949325"/>
            <a:chExt cx="4953000" cy="2422525"/>
          </a:xfrm>
        </p:grpSpPr>
        <p:grpSp>
          <p:nvGrpSpPr>
            <p:cNvPr id="20486" name="Group 118"/>
            <p:cNvGrpSpPr>
              <a:grpSpLocks/>
            </p:cNvGrpSpPr>
            <p:nvPr/>
          </p:nvGrpSpPr>
          <p:grpSpPr bwMode="auto">
            <a:xfrm>
              <a:off x="2362200" y="1195388"/>
              <a:ext cx="696913" cy="457200"/>
              <a:chOff x="2362200" y="1195388"/>
              <a:chExt cx="696913" cy="457200"/>
            </a:xfrm>
          </p:grpSpPr>
          <p:sp>
            <p:nvSpPr>
              <p:cNvPr id="20600" name="Text Box 242"/>
              <p:cNvSpPr txBox="1">
                <a:spLocks noChangeArrowheads="1"/>
              </p:cNvSpPr>
              <p:nvPr/>
            </p:nvSpPr>
            <p:spPr bwMode="auto">
              <a:xfrm>
                <a:off x="2449513" y="1195388"/>
                <a:ext cx="609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400" b="1">
                    <a:latin typeface="Arial Rounded MT Bold" pitchFamily="34" charset="0"/>
                  </a:rPr>
                  <a:t>W</a:t>
                </a:r>
              </a:p>
            </p:txBody>
          </p:sp>
          <p:sp>
            <p:nvSpPr>
              <p:cNvPr id="20601" name="Line 243"/>
              <p:cNvSpPr>
                <a:spLocks noChangeShapeType="1"/>
              </p:cNvSpPr>
              <p:nvPr/>
            </p:nvSpPr>
            <p:spPr bwMode="auto">
              <a:xfrm>
                <a:off x="2362200" y="1600200"/>
                <a:ext cx="685800" cy="0"/>
              </a:xfrm>
              <a:prstGeom prst="line">
                <a:avLst/>
              </a:prstGeom>
              <a:noFill/>
              <a:ln w="9525">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grpSp>
        <p:grpSp>
          <p:nvGrpSpPr>
            <p:cNvPr id="20487" name="Group 120"/>
            <p:cNvGrpSpPr>
              <a:grpSpLocks/>
            </p:cNvGrpSpPr>
            <p:nvPr/>
          </p:nvGrpSpPr>
          <p:grpSpPr bwMode="auto">
            <a:xfrm>
              <a:off x="1752600" y="949325"/>
              <a:ext cx="4953000" cy="2422533"/>
              <a:chOff x="1752600" y="949325"/>
              <a:chExt cx="4953000" cy="2422533"/>
            </a:xfrm>
          </p:grpSpPr>
          <p:sp>
            <p:nvSpPr>
              <p:cNvPr id="20488" name="Line 235"/>
              <p:cNvSpPr>
                <a:spLocks noChangeShapeType="1"/>
              </p:cNvSpPr>
              <p:nvPr/>
            </p:nvSpPr>
            <p:spPr bwMode="auto">
              <a:xfrm rot="5400000">
                <a:off x="5867400" y="2438400"/>
                <a:ext cx="4572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20489" name="Group 119"/>
              <p:cNvGrpSpPr>
                <a:grpSpLocks/>
              </p:cNvGrpSpPr>
              <p:nvPr/>
            </p:nvGrpSpPr>
            <p:grpSpPr bwMode="auto">
              <a:xfrm>
                <a:off x="1752600" y="949325"/>
                <a:ext cx="4953000" cy="2422533"/>
                <a:chOff x="1752600" y="949325"/>
                <a:chExt cx="4953000" cy="2422533"/>
              </a:xfrm>
            </p:grpSpPr>
            <p:sp>
              <p:nvSpPr>
                <p:cNvPr id="20490" name="Line 231"/>
                <p:cNvSpPr>
                  <a:spLocks noChangeShapeType="1"/>
                </p:cNvSpPr>
                <p:nvPr/>
              </p:nvSpPr>
              <p:spPr bwMode="auto">
                <a:xfrm>
                  <a:off x="3048000" y="2286000"/>
                  <a:ext cx="4572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0491" name="Line 248"/>
                <p:cNvSpPr>
                  <a:spLocks noChangeShapeType="1"/>
                </p:cNvSpPr>
                <p:nvPr/>
              </p:nvSpPr>
              <p:spPr bwMode="auto">
                <a:xfrm rot="5400000">
                  <a:off x="4495800" y="2971800"/>
                  <a:ext cx="4572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20492" name="Group 117"/>
                <p:cNvGrpSpPr>
                  <a:grpSpLocks/>
                </p:cNvGrpSpPr>
                <p:nvPr/>
              </p:nvGrpSpPr>
              <p:grpSpPr bwMode="auto">
                <a:xfrm>
                  <a:off x="1752600" y="949325"/>
                  <a:ext cx="4953000" cy="2422533"/>
                  <a:chOff x="1752600" y="949325"/>
                  <a:chExt cx="4953000" cy="2422533"/>
                </a:xfrm>
              </p:grpSpPr>
              <p:sp>
                <p:nvSpPr>
                  <p:cNvPr id="20493" name="Text Box 232"/>
                  <p:cNvSpPr txBox="1">
                    <a:spLocks noChangeArrowheads="1"/>
                  </p:cNvSpPr>
                  <p:nvPr/>
                </p:nvSpPr>
                <p:spPr bwMode="auto">
                  <a:xfrm>
                    <a:off x="3200400" y="1905000"/>
                    <a:ext cx="609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400" b="1">
                        <a:latin typeface="Arial Rounded MT Bold" pitchFamily="34" charset="0"/>
                      </a:rPr>
                      <a:t>v</a:t>
                    </a:r>
                  </a:p>
                </p:txBody>
              </p:sp>
              <p:sp>
                <p:nvSpPr>
                  <p:cNvPr id="20494" name="Text Box 236"/>
                  <p:cNvSpPr txBox="1">
                    <a:spLocks noChangeArrowheads="1"/>
                  </p:cNvSpPr>
                  <p:nvPr/>
                </p:nvSpPr>
                <p:spPr bwMode="auto">
                  <a:xfrm>
                    <a:off x="6096000" y="2362200"/>
                    <a:ext cx="609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400" b="1">
                        <a:latin typeface="Arial Rounded MT Bold" pitchFamily="34" charset="0"/>
                      </a:rPr>
                      <a:t>v</a:t>
                    </a:r>
                  </a:p>
                </p:txBody>
              </p:sp>
              <p:grpSp>
                <p:nvGrpSpPr>
                  <p:cNvPr id="20495" name="Group 116"/>
                  <p:cNvGrpSpPr>
                    <a:grpSpLocks/>
                  </p:cNvGrpSpPr>
                  <p:nvPr/>
                </p:nvGrpSpPr>
                <p:grpSpPr bwMode="auto">
                  <a:xfrm>
                    <a:off x="1752600" y="949325"/>
                    <a:ext cx="4895850" cy="2422533"/>
                    <a:chOff x="1752600" y="949325"/>
                    <a:chExt cx="4895850" cy="2422533"/>
                  </a:xfrm>
                </p:grpSpPr>
                <p:sp>
                  <p:nvSpPr>
                    <p:cNvPr id="20497" name="Line 240"/>
                    <p:cNvSpPr>
                      <a:spLocks noChangeShapeType="1"/>
                    </p:cNvSpPr>
                    <p:nvPr/>
                  </p:nvSpPr>
                  <p:spPr bwMode="auto">
                    <a:xfrm>
                      <a:off x="2057400" y="1752600"/>
                      <a:ext cx="0" cy="1219200"/>
                    </a:xfrm>
                    <a:prstGeom prst="line">
                      <a:avLst/>
                    </a:prstGeom>
                    <a:noFill/>
                    <a:ln w="9525">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0498" name="Text Box 241"/>
                    <p:cNvSpPr txBox="1">
                      <a:spLocks noChangeArrowheads="1"/>
                    </p:cNvSpPr>
                    <p:nvPr/>
                  </p:nvSpPr>
                  <p:spPr bwMode="auto">
                    <a:xfrm>
                      <a:off x="1752600" y="2057400"/>
                      <a:ext cx="304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400" b="1">
                          <a:latin typeface="Arial Rounded MT Bold" pitchFamily="34" charset="0"/>
                        </a:rPr>
                        <a:t>L</a:t>
                      </a:r>
                    </a:p>
                  </p:txBody>
                </p:sp>
                <p:grpSp>
                  <p:nvGrpSpPr>
                    <p:cNvPr id="20499" name="Group 115"/>
                    <p:cNvGrpSpPr>
                      <a:grpSpLocks/>
                    </p:cNvGrpSpPr>
                    <p:nvPr/>
                  </p:nvGrpSpPr>
                  <p:grpSpPr bwMode="auto">
                    <a:xfrm>
                      <a:off x="2362200" y="949325"/>
                      <a:ext cx="4286250" cy="2422533"/>
                      <a:chOff x="2362200" y="949325"/>
                      <a:chExt cx="4286250" cy="2422533"/>
                    </a:xfrm>
                  </p:grpSpPr>
                  <p:grpSp>
                    <p:nvGrpSpPr>
                      <p:cNvPr id="20500" name="Group 3"/>
                      <p:cNvGrpSpPr>
                        <a:grpSpLocks/>
                      </p:cNvGrpSpPr>
                      <p:nvPr/>
                    </p:nvGrpSpPr>
                    <p:grpSpPr bwMode="auto">
                      <a:xfrm>
                        <a:off x="2819400" y="1371606"/>
                        <a:ext cx="3829050" cy="2000252"/>
                        <a:chOff x="3014" y="2801"/>
                        <a:chExt cx="2412" cy="1260"/>
                      </a:xfrm>
                    </p:grpSpPr>
                    <p:sp>
                      <p:nvSpPr>
                        <p:cNvPr id="20504" name="Oval 4"/>
                        <p:cNvSpPr>
                          <a:spLocks noChangeArrowheads="1"/>
                        </p:cNvSpPr>
                        <p:nvPr/>
                      </p:nvSpPr>
                      <p:spPr bwMode="auto">
                        <a:xfrm>
                          <a:off x="3014" y="2801"/>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0505" name="Oval 5"/>
                        <p:cNvSpPr>
                          <a:spLocks noChangeArrowheads="1"/>
                        </p:cNvSpPr>
                        <p:nvPr/>
                      </p:nvSpPr>
                      <p:spPr bwMode="auto">
                        <a:xfrm>
                          <a:off x="3224" y="2801"/>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0506" name="Oval 6"/>
                        <p:cNvSpPr>
                          <a:spLocks noChangeArrowheads="1"/>
                        </p:cNvSpPr>
                        <p:nvPr/>
                      </p:nvSpPr>
                      <p:spPr bwMode="auto">
                        <a:xfrm>
                          <a:off x="3854" y="2801"/>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0507" name="Oval 7"/>
                        <p:cNvSpPr>
                          <a:spLocks noChangeArrowheads="1"/>
                        </p:cNvSpPr>
                        <p:nvPr/>
                      </p:nvSpPr>
                      <p:spPr bwMode="auto">
                        <a:xfrm>
                          <a:off x="4064" y="2801"/>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0508" name="Oval 8"/>
                        <p:cNvSpPr>
                          <a:spLocks noChangeArrowheads="1"/>
                        </p:cNvSpPr>
                        <p:nvPr/>
                      </p:nvSpPr>
                      <p:spPr bwMode="auto">
                        <a:xfrm>
                          <a:off x="3434" y="2801"/>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0509" name="Oval 9"/>
                        <p:cNvSpPr>
                          <a:spLocks noChangeArrowheads="1"/>
                        </p:cNvSpPr>
                        <p:nvPr/>
                      </p:nvSpPr>
                      <p:spPr bwMode="auto">
                        <a:xfrm>
                          <a:off x="3644" y="2801"/>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0510" name="Oval 10"/>
                        <p:cNvSpPr>
                          <a:spLocks noChangeArrowheads="1"/>
                        </p:cNvSpPr>
                        <p:nvPr/>
                      </p:nvSpPr>
                      <p:spPr bwMode="auto">
                        <a:xfrm>
                          <a:off x="3014" y="2972"/>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0511" name="Oval 11"/>
                        <p:cNvSpPr>
                          <a:spLocks noChangeArrowheads="1"/>
                        </p:cNvSpPr>
                        <p:nvPr/>
                      </p:nvSpPr>
                      <p:spPr bwMode="auto">
                        <a:xfrm>
                          <a:off x="3224" y="2972"/>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0512" name="Oval 12"/>
                        <p:cNvSpPr>
                          <a:spLocks noChangeArrowheads="1"/>
                        </p:cNvSpPr>
                        <p:nvPr/>
                      </p:nvSpPr>
                      <p:spPr bwMode="auto">
                        <a:xfrm>
                          <a:off x="3854" y="2972"/>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0513" name="Oval 13"/>
                        <p:cNvSpPr>
                          <a:spLocks noChangeArrowheads="1"/>
                        </p:cNvSpPr>
                        <p:nvPr/>
                      </p:nvSpPr>
                      <p:spPr bwMode="auto">
                        <a:xfrm>
                          <a:off x="4064" y="2972"/>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0514" name="Oval 14"/>
                        <p:cNvSpPr>
                          <a:spLocks noChangeArrowheads="1"/>
                        </p:cNvSpPr>
                        <p:nvPr/>
                      </p:nvSpPr>
                      <p:spPr bwMode="auto">
                        <a:xfrm>
                          <a:off x="3434" y="2972"/>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0515" name="Oval 15"/>
                        <p:cNvSpPr>
                          <a:spLocks noChangeArrowheads="1"/>
                        </p:cNvSpPr>
                        <p:nvPr/>
                      </p:nvSpPr>
                      <p:spPr bwMode="auto">
                        <a:xfrm>
                          <a:off x="3644" y="2972"/>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0516" name="Oval 16"/>
                        <p:cNvSpPr>
                          <a:spLocks noChangeArrowheads="1"/>
                        </p:cNvSpPr>
                        <p:nvPr/>
                      </p:nvSpPr>
                      <p:spPr bwMode="auto">
                        <a:xfrm>
                          <a:off x="3014" y="3143"/>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0517" name="Oval 17"/>
                        <p:cNvSpPr>
                          <a:spLocks noChangeArrowheads="1"/>
                        </p:cNvSpPr>
                        <p:nvPr/>
                      </p:nvSpPr>
                      <p:spPr bwMode="auto">
                        <a:xfrm>
                          <a:off x="3224" y="3143"/>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0518" name="Oval 18"/>
                        <p:cNvSpPr>
                          <a:spLocks noChangeArrowheads="1"/>
                        </p:cNvSpPr>
                        <p:nvPr/>
                      </p:nvSpPr>
                      <p:spPr bwMode="auto">
                        <a:xfrm>
                          <a:off x="3854" y="3143"/>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0519" name="Oval 19"/>
                        <p:cNvSpPr>
                          <a:spLocks noChangeArrowheads="1"/>
                        </p:cNvSpPr>
                        <p:nvPr/>
                      </p:nvSpPr>
                      <p:spPr bwMode="auto">
                        <a:xfrm>
                          <a:off x="4064" y="3143"/>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0520" name="Oval 20"/>
                        <p:cNvSpPr>
                          <a:spLocks noChangeArrowheads="1"/>
                        </p:cNvSpPr>
                        <p:nvPr/>
                      </p:nvSpPr>
                      <p:spPr bwMode="auto">
                        <a:xfrm>
                          <a:off x="3434" y="3143"/>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0521" name="Oval 21"/>
                        <p:cNvSpPr>
                          <a:spLocks noChangeArrowheads="1"/>
                        </p:cNvSpPr>
                        <p:nvPr/>
                      </p:nvSpPr>
                      <p:spPr bwMode="auto">
                        <a:xfrm>
                          <a:off x="3644" y="3143"/>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0522" name="Oval 22"/>
                        <p:cNvSpPr>
                          <a:spLocks noChangeArrowheads="1"/>
                        </p:cNvSpPr>
                        <p:nvPr/>
                      </p:nvSpPr>
                      <p:spPr bwMode="auto">
                        <a:xfrm>
                          <a:off x="3014" y="3315"/>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0523" name="Oval 23"/>
                        <p:cNvSpPr>
                          <a:spLocks noChangeArrowheads="1"/>
                        </p:cNvSpPr>
                        <p:nvPr/>
                      </p:nvSpPr>
                      <p:spPr bwMode="auto">
                        <a:xfrm>
                          <a:off x="3224" y="3315"/>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0524" name="Oval 24"/>
                        <p:cNvSpPr>
                          <a:spLocks noChangeArrowheads="1"/>
                        </p:cNvSpPr>
                        <p:nvPr/>
                      </p:nvSpPr>
                      <p:spPr bwMode="auto">
                        <a:xfrm>
                          <a:off x="3854" y="3315"/>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0525" name="Oval 25"/>
                        <p:cNvSpPr>
                          <a:spLocks noChangeArrowheads="1"/>
                        </p:cNvSpPr>
                        <p:nvPr/>
                      </p:nvSpPr>
                      <p:spPr bwMode="auto">
                        <a:xfrm>
                          <a:off x="4064" y="3315"/>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0526" name="Oval 26"/>
                        <p:cNvSpPr>
                          <a:spLocks noChangeArrowheads="1"/>
                        </p:cNvSpPr>
                        <p:nvPr/>
                      </p:nvSpPr>
                      <p:spPr bwMode="auto">
                        <a:xfrm>
                          <a:off x="3434" y="3315"/>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0527" name="Oval 27"/>
                        <p:cNvSpPr>
                          <a:spLocks noChangeArrowheads="1"/>
                        </p:cNvSpPr>
                        <p:nvPr/>
                      </p:nvSpPr>
                      <p:spPr bwMode="auto">
                        <a:xfrm>
                          <a:off x="3644" y="3315"/>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0528" name="Oval 28"/>
                        <p:cNvSpPr>
                          <a:spLocks noChangeArrowheads="1"/>
                        </p:cNvSpPr>
                        <p:nvPr/>
                      </p:nvSpPr>
                      <p:spPr bwMode="auto">
                        <a:xfrm>
                          <a:off x="3014" y="3486"/>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0529" name="Oval 29"/>
                        <p:cNvSpPr>
                          <a:spLocks noChangeArrowheads="1"/>
                        </p:cNvSpPr>
                        <p:nvPr/>
                      </p:nvSpPr>
                      <p:spPr bwMode="auto">
                        <a:xfrm>
                          <a:off x="3224" y="3486"/>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0530" name="Oval 30"/>
                        <p:cNvSpPr>
                          <a:spLocks noChangeArrowheads="1"/>
                        </p:cNvSpPr>
                        <p:nvPr/>
                      </p:nvSpPr>
                      <p:spPr bwMode="auto">
                        <a:xfrm>
                          <a:off x="3854" y="3486"/>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0531" name="Oval 31"/>
                        <p:cNvSpPr>
                          <a:spLocks noChangeArrowheads="1"/>
                        </p:cNvSpPr>
                        <p:nvPr/>
                      </p:nvSpPr>
                      <p:spPr bwMode="auto">
                        <a:xfrm>
                          <a:off x="4064" y="3486"/>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0532" name="Oval 32"/>
                        <p:cNvSpPr>
                          <a:spLocks noChangeArrowheads="1"/>
                        </p:cNvSpPr>
                        <p:nvPr/>
                      </p:nvSpPr>
                      <p:spPr bwMode="auto">
                        <a:xfrm>
                          <a:off x="3434" y="3486"/>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0533" name="Oval 33"/>
                        <p:cNvSpPr>
                          <a:spLocks noChangeArrowheads="1"/>
                        </p:cNvSpPr>
                        <p:nvPr/>
                      </p:nvSpPr>
                      <p:spPr bwMode="auto">
                        <a:xfrm>
                          <a:off x="3644" y="3486"/>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0534" name="Oval 34"/>
                        <p:cNvSpPr>
                          <a:spLocks noChangeArrowheads="1"/>
                        </p:cNvSpPr>
                        <p:nvPr/>
                      </p:nvSpPr>
                      <p:spPr bwMode="auto">
                        <a:xfrm>
                          <a:off x="3014" y="3658"/>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0535" name="Oval 35"/>
                        <p:cNvSpPr>
                          <a:spLocks noChangeArrowheads="1"/>
                        </p:cNvSpPr>
                        <p:nvPr/>
                      </p:nvSpPr>
                      <p:spPr bwMode="auto">
                        <a:xfrm>
                          <a:off x="3224" y="3658"/>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0536" name="Oval 36"/>
                        <p:cNvSpPr>
                          <a:spLocks noChangeArrowheads="1"/>
                        </p:cNvSpPr>
                        <p:nvPr/>
                      </p:nvSpPr>
                      <p:spPr bwMode="auto">
                        <a:xfrm>
                          <a:off x="3854" y="3658"/>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0537" name="Oval 37"/>
                        <p:cNvSpPr>
                          <a:spLocks noChangeArrowheads="1"/>
                        </p:cNvSpPr>
                        <p:nvPr/>
                      </p:nvSpPr>
                      <p:spPr bwMode="auto">
                        <a:xfrm>
                          <a:off x="4064" y="3658"/>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0538" name="Oval 38"/>
                        <p:cNvSpPr>
                          <a:spLocks noChangeArrowheads="1"/>
                        </p:cNvSpPr>
                        <p:nvPr/>
                      </p:nvSpPr>
                      <p:spPr bwMode="auto">
                        <a:xfrm>
                          <a:off x="3434" y="3658"/>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0539" name="Oval 39"/>
                        <p:cNvSpPr>
                          <a:spLocks noChangeArrowheads="1"/>
                        </p:cNvSpPr>
                        <p:nvPr/>
                      </p:nvSpPr>
                      <p:spPr bwMode="auto">
                        <a:xfrm>
                          <a:off x="3644" y="3658"/>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0540" name="Oval 40"/>
                        <p:cNvSpPr>
                          <a:spLocks noChangeArrowheads="1"/>
                        </p:cNvSpPr>
                        <p:nvPr/>
                      </p:nvSpPr>
                      <p:spPr bwMode="auto">
                        <a:xfrm>
                          <a:off x="3014" y="3829"/>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0541" name="Oval 41"/>
                        <p:cNvSpPr>
                          <a:spLocks noChangeArrowheads="1"/>
                        </p:cNvSpPr>
                        <p:nvPr/>
                      </p:nvSpPr>
                      <p:spPr bwMode="auto">
                        <a:xfrm>
                          <a:off x="3224" y="3829"/>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0542" name="Oval 42"/>
                        <p:cNvSpPr>
                          <a:spLocks noChangeArrowheads="1"/>
                        </p:cNvSpPr>
                        <p:nvPr/>
                      </p:nvSpPr>
                      <p:spPr bwMode="auto">
                        <a:xfrm>
                          <a:off x="3854" y="3829"/>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0543" name="Oval 43"/>
                        <p:cNvSpPr>
                          <a:spLocks noChangeArrowheads="1"/>
                        </p:cNvSpPr>
                        <p:nvPr/>
                      </p:nvSpPr>
                      <p:spPr bwMode="auto">
                        <a:xfrm>
                          <a:off x="4064" y="3829"/>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0544" name="Oval 44"/>
                        <p:cNvSpPr>
                          <a:spLocks noChangeArrowheads="1"/>
                        </p:cNvSpPr>
                        <p:nvPr/>
                      </p:nvSpPr>
                      <p:spPr bwMode="auto">
                        <a:xfrm>
                          <a:off x="3434" y="3829"/>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0545" name="Oval 45"/>
                        <p:cNvSpPr>
                          <a:spLocks noChangeArrowheads="1"/>
                        </p:cNvSpPr>
                        <p:nvPr/>
                      </p:nvSpPr>
                      <p:spPr bwMode="auto">
                        <a:xfrm>
                          <a:off x="3644" y="3829"/>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0546" name="Oval 46"/>
                        <p:cNvSpPr>
                          <a:spLocks noChangeArrowheads="1"/>
                        </p:cNvSpPr>
                        <p:nvPr/>
                      </p:nvSpPr>
                      <p:spPr bwMode="auto">
                        <a:xfrm>
                          <a:off x="3014" y="4001"/>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0547" name="Oval 47"/>
                        <p:cNvSpPr>
                          <a:spLocks noChangeArrowheads="1"/>
                        </p:cNvSpPr>
                        <p:nvPr/>
                      </p:nvSpPr>
                      <p:spPr bwMode="auto">
                        <a:xfrm>
                          <a:off x="3224" y="4001"/>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0548" name="Oval 48"/>
                        <p:cNvSpPr>
                          <a:spLocks noChangeArrowheads="1"/>
                        </p:cNvSpPr>
                        <p:nvPr/>
                      </p:nvSpPr>
                      <p:spPr bwMode="auto">
                        <a:xfrm>
                          <a:off x="3854" y="4001"/>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0549" name="Oval 49"/>
                        <p:cNvSpPr>
                          <a:spLocks noChangeArrowheads="1"/>
                        </p:cNvSpPr>
                        <p:nvPr/>
                      </p:nvSpPr>
                      <p:spPr bwMode="auto">
                        <a:xfrm>
                          <a:off x="4064" y="4001"/>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0550" name="Oval 50"/>
                        <p:cNvSpPr>
                          <a:spLocks noChangeArrowheads="1"/>
                        </p:cNvSpPr>
                        <p:nvPr/>
                      </p:nvSpPr>
                      <p:spPr bwMode="auto">
                        <a:xfrm>
                          <a:off x="3434" y="4001"/>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0551" name="Oval 51"/>
                        <p:cNvSpPr>
                          <a:spLocks noChangeArrowheads="1"/>
                        </p:cNvSpPr>
                        <p:nvPr/>
                      </p:nvSpPr>
                      <p:spPr bwMode="auto">
                        <a:xfrm>
                          <a:off x="3644" y="4001"/>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0552" name="Oval 52"/>
                        <p:cNvSpPr>
                          <a:spLocks noChangeArrowheads="1"/>
                        </p:cNvSpPr>
                        <p:nvPr/>
                      </p:nvSpPr>
                      <p:spPr bwMode="auto">
                        <a:xfrm>
                          <a:off x="4328" y="2813"/>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0553" name="Oval 53"/>
                        <p:cNvSpPr>
                          <a:spLocks noChangeArrowheads="1"/>
                        </p:cNvSpPr>
                        <p:nvPr/>
                      </p:nvSpPr>
                      <p:spPr bwMode="auto">
                        <a:xfrm>
                          <a:off x="4538" y="2813"/>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0554" name="Oval 54"/>
                        <p:cNvSpPr>
                          <a:spLocks noChangeArrowheads="1"/>
                        </p:cNvSpPr>
                        <p:nvPr/>
                      </p:nvSpPr>
                      <p:spPr bwMode="auto">
                        <a:xfrm>
                          <a:off x="5168" y="2813"/>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0555" name="Oval 55"/>
                        <p:cNvSpPr>
                          <a:spLocks noChangeArrowheads="1"/>
                        </p:cNvSpPr>
                        <p:nvPr/>
                      </p:nvSpPr>
                      <p:spPr bwMode="auto">
                        <a:xfrm>
                          <a:off x="5378" y="2813"/>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0556" name="Oval 56"/>
                        <p:cNvSpPr>
                          <a:spLocks noChangeArrowheads="1"/>
                        </p:cNvSpPr>
                        <p:nvPr/>
                      </p:nvSpPr>
                      <p:spPr bwMode="auto">
                        <a:xfrm>
                          <a:off x="4748" y="2813"/>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0557" name="Oval 57"/>
                        <p:cNvSpPr>
                          <a:spLocks noChangeArrowheads="1"/>
                        </p:cNvSpPr>
                        <p:nvPr/>
                      </p:nvSpPr>
                      <p:spPr bwMode="auto">
                        <a:xfrm>
                          <a:off x="4958" y="2813"/>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0558" name="Oval 58"/>
                        <p:cNvSpPr>
                          <a:spLocks noChangeArrowheads="1"/>
                        </p:cNvSpPr>
                        <p:nvPr/>
                      </p:nvSpPr>
                      <p:spPr bwMode="auto">
                        <a:xfrm>
                          <a:off x="4328" y="2984"/>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0559" name="Oval 59"/>
                        <p:cNvSpPr>
                          <a:spLocks noChangeArrowheads="1"/>
                        </p:cNvSpPr>
                        <p:nvPr/>
                      </p:nvSpPr>
                      <p:spPr bwMode="auto">
                        <a:xfrm>
                          <a:off x="4538" y="2984"/>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0560" name="Oval 60"/>
                        <p:cNvSpPr>
                          <a:spLocks noChangeArrowheads="1"/>
                        </p:cNvSpPr>
                        <p:nvPr/>
                      </p:nvSpPr>
                      <p:spPr bwMode="auto">
                        <a:xfrm>
                          <a:off x="5168" y="2984"/>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0561" name="Oval 61"/>
                        <p:cNvSpPr>
                          <a:spLocks noChangeArrowheads="1"/>
                        </p:cNvSpPr>
                        <p:nvPr/>
                      </p:nvSpPr>
                      <p:spPr bwMode="auto">
                        <a:xfrm>
                          <a:off x="5378" y="2984"/>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0562" name="Oval 62"/>
                        <p:cNvSpPr>
                          <a:spLocks noChangeArrowheads="1"/>
                        </p:cNvSpPr>
                        <p:nvPr/>
                      </p:nvSpPr>
                      <p:spPr bwMode="auto">
                        <a:xfrm>
                          <a:off x="4748" y="2984"/>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0563" name="Oval 63"/>
                        <p:cNvSpPr>
                          <a:spLocks noChangeArrowheads="1"/>
                        </p:cNvSpPr>
                        <p:nvPr/>
                      </p:nvSpPr>
                      <p:spPr bwMode="auto">
                        <a:xfrm>
                          <a:off x="4958" y="2984"/>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0564" name="Oval 64"/>
                        <p:cNvSpPr>
                          <a:spLocks noChangeArrowheads="1"/>
                        </p:cNvSpPr>
                        <p:nvPr/>
                      </p:nvSpPr>
                      <p:spPr bwMode="auto">
                        <a:xfrm>
                          <a:off x="4328" y="3155"/>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0565" name="Oval 65"/>
                        <p:cNvSpPr>
                          <a:spLocks noChangeArrowheads="1"/>
                        </p:cNvSpPr>
                        <p:nvPr/>
                      </p:nvSpPr>
                      <p:spPr bwMode="auto">
                        <a:xfrm>
                          <a:off x="4538" y="3155"/>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0566" name="Oval 66"/>
                        <p:cNvSpPr>
                          <a:spLocks noChangeArrowheads="1"/>
                        </p:cNvSpPr>
                        <p:nvPr/>
                      </p:nvSpPr>
                      <p:spPr bwMode="auto">
                        <a:xfrm>
                          <a:off x="5168" y="3155"/>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0567" name="Oval 67"/>
                        <p:cNvSpPr>
                          <a:spLocks noChangeArrowheads="1"/>
                        </p:cNvSpPr>
                        <p:nvPr/>
                      </p:nvSpPr>
                      <p:spPr bwMode="auto">
                        <a:xfrm>
                          <a:off x="5378" y="3155"/>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0568" name="Oval 68"/>
                        <p:cNvSpPr>
                          <a:spLocks noChangeArrowheads="1"/>
                        </p:cNvSpPr>
                        <p:nvPr/>
                      </p:nvSpPr>
                      <p:spPr bwMode="auto">
                        <a:xfrm>
                          <a:off x="4748" y="3155"/>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0569" name="Oval 69"/>
                        <p:cNvSpPr>
                          <a:spLocks noChangeArrowheads="1"/>
                        </p:cNvSpPr>
                        <p:nvPr/>
                      </p:nvSpPr>
                      <p:spPr bwMode="auto">
                        <a:xfrm>
                          <a:off x="4958" y="3155"/>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0570" name="Oval 70"/>
                        <p:cNvSpPr>
                          <a:spLocks noChangeArrowheads="1"/>
                        </p:cNvSpPr>
                        <p:nvPr/>
                      </p:nvSpPr>
                      <p:spPr bwMode="auto">
                        <a:xfrm>
                          <a:off x="4328" y="3327"/>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0571" name="Oval 71"/>
                        <p:cNvSpPr>
                          <a:spLocks noChangeArrowheads="1"/>
                        </p:cNvSpPr>
                        <p:nvPr/>
                      </p:nvSpPr>
                      <p:spPr bwMode="auto">
                        <a:xfrm>
                          <a:off x="4538" y="3327"/>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0572" name="Oval 72"/>
                        <p:cNvSpPr>
                          <a:spLocks noChangeArrowheads="1"/>
                        </p:cNvSpPr>
                        <p:nvPr/>
                      </p:nvSpPr>
                      <p:spPr bwMode="auto">
                        <a:xfrm>
                          <a:off x="5168" y="3327"/>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0573" name="Oval 73"/>
                        <p:cNvSpPr>
                          <a:spLocks noChangeArrowheads="1"/>
                        </p:cNvSpPr>
                        <p:nvPr/>
                      </p:nvSpPr>
                      <p:spPr bwMode="auto">
                        <a:xfrm>
                          <a:off x="5378" y="3327"/>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0574" name="Oval 74"/>
                        <p:cNvSpPr>
                          <a:spLocks noChangeArrowheads="1"/>
                        </p:cNvSpPr>
                        <p:nvPr/>
                      </p:nvSpPr>
                      <p:spPr bwMode="auto">
                        <a:xfrm>
                          <a:off x="4748" y="3327"/>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0575" name="Oval 75"/>
                        <p:cNvSpPr>
                          <a:spLocks noChangeArrowheads="1"/>
                        </p:cNvSpPr>
                        <p:nvPr/>
                      </p:nvSpPr>
                      <p:spPr bwMode="auto">
                        <a:xfrm>
                          <a:off x="4958" y="3327"/>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0576" name="Oval 76"/>
                        <p:cNvSpPr>
                          <a:spLocks noChangeArrowheads="1"/>
                        </p:cNvSpPr>
                        <p:nvPr/>
                      </p:nvSpPr>
                      <p:spPr bwMode="auto">
                        <a:xfrm>
                          <a:off x="4328" y="3498"/>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0577" name="Oval 77"/>
                        <p:cNvSpPr>
                          <a:spLocks noChangeArrowheads="1"/>
                        </p:cNvSpPr>
                        <p:nvPr/>
                      </p:nvSpPr>
                      <p:spPr bwMode="auto">
                        <a:xfrm>
                          <a:off x="4538" y="3498"/>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0578" name="Oval 78"/>
                        <p:cNvSpPr>
                          <a:spLocks noChangeArrowheads="1"/>
                        </p:cNvSpPr>
                        <p:nvPr/>
                      </p:nvSpPr>
                      <p:spPr bwMode="auto">
                        <a:xfrm>
                          <a:off x="5168" y="3498"/>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0579" name="Oval 79"/>
                        <p:cNvSpPr>
                          <a:spLocks noChangeArrowheads="1"/>
                        </p:cNvSpPr>
                        <p:nvPr/>
                      </p:nvSpPr>
                      <p:spPr bwMode="auto">
                        <a:xfrm>
                          <a:off x="5378" y="3498"/>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0580" name="Oval 80"/>
                        <p:cNvSpPr>
                          <a:spLocks noChangeArrowheads="1"/>
                        </p:cNvSpPr>
                        <p:nvPr/>
                      </p:nvSpPr>
                      <p:spPr bwMode="auto">
                        <a:xfrm>
                          <a:off x="4748" y="3498"/>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0581" name="Oval 81"/>
                        <p:cNvSpPr>
                          <a:spLocks noChangeArrowheads="1"/>
                        </p:cNvSpPr>
                        <p:nvPr/>
                      </p:nvSpPr>
                      <p:spPr bwMode="auto">
                        <a:xfrm>
                          <a:off x="4958" y="3498"/>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0582" name="Oval 82"/>
                        <p:cNvSpPr>
                          <a:spLocks noChangeArrowheads="1"/>
                        </p:cNvSpPr>
                        <p:nvPr/>
                      </p:nvSpPr>
                      <p:spPr bwMode="auto">
                        <a:xfrm>
                          <a:off x="4328" y="3670"/>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0583" name="Oval 83"/>
                        <p:cNvSpPr>
                          <a:spLocks noChangeArrowheads="1"/>
                        </p:cNvSpPr>
                        <p:nvPr/>
                      </p:nvSpPr>
                      <p:spPr bwMode="auto">
                        <a:xfrm>
                          <a:off x="4538" y="3670"/>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0584" name="Oval 84"/>
                        <p:cNvSpPr>
                          <a:spLocks noChangeArrowheads="1"/>
                        </p:cNvSpPr>
                        <p:nvPr/>
                      </p:nvSpPr>
                      <p:spPr bwMode="auto">
                        <a:xfrm>
                          <a:off x="5168" y="3670"/>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0585" name="Oval 85"/>
                        <p:cNvSpPr>
                          <a:spLocks noChangeArrowheads="1"/>
                        </p:cNvSpPr>
                        <p:nvPr/>
                      </p:nvSpPr>
                      <p:spPr bwMode="auto">
                        <a:xfrm>
                          <a:off x="5378" y="3670"/>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0586" name="Oval 86"/>
                        <p:cNvSpPr>
                          <a:spLocks noChangeArrowheads="1"/>
                        </p:cNvSpPr>
                        <p:nvPr/>
                      </p:nvSpPr>
                      <p:spPr bwMode="auto">
                        <a:xfrm>
                          <a:off x="4748" y="3670"/>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0587" name="Oval 87"/>
                        <p:cNvSpPr>
                          <a:spLocks noChangeArrowheads="1"/>
                        </p:cNvSpPr>
                        <p:nvPr/>
                      </p:nvSpPr>
                      <p:spPr bwMode="auto">
                        <a:xfrm>
                          <a:off x="4958" y="3670"/>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0588" name="Oval 88"/>
                        <p:cNvSpPr>
                          <a:spLocks noChangeArrowheads="1"/>
                        </p:cNvSpPr>
                        <p:nvPr/>
                      </p:nvSpPr>
                      <p:spPr bwMode="auto">
                        <a:xfrm>
                          <a:off x="4328" y="3841"/>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0589" name="Oval 89"/>
                        <p:cNvSpPr>
                          <a:spLocks noChangeArrowheads="1"/>
                        </p:cNvSpPr>
                        <p:nvPr/>
                      </p:nvSpPr>
                      <p:spPr bwMode="auto">
                        <a:xfrm>
                          <a:off x="4538" y="3841"/>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0590" name="Oval 90"/>
                        <p:cNvSpPr>
                          <a:spLocks noChangeArrowheads="1"/>
                        </p:cNvSpPr>
                        <p:nvPr/>
                      </p:nvSpPr>
                      <p:spPr bwMode="auto">
                        <a:xfrm>
                          <a:off x="5168" y="3841"/>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0591" name="Oval 91"/>
                        <p:cNvSpPr>
                          <a:spLocks noChangeArrowheads="1"/>
                        </p:cNvSpPr>
                        <p:nvPr/>
                      </p:nvSpPr>
                      <p:spPr bwMode="auto">
                        <a:xfrm>
                          <a:off x="5378" y="3841"/>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0592" name="Oval 92"/>
                        <p:cNvSpPr>
                          <a:spLocks noChangeArrowheads="1"/>
                        </p:cNvSpPr>
                        <p:nvPr/>
                      </p:nvSpPr>
                      <p:spPr bwMode="auto">
                        <a:xfrm>
                          <a:off x="4748" y="3841"/>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0593" name="Oval 93"/>
                        <p:cNvSpPr>
                          <a:spLocks noChangeArrowheads="1"/>
                        </p:cNvSpPr>
                        <p:nvPr/>
                      </p:nvSpPr>
                      <p:spPr bwMode="auto">
                        <a:xfrm>
                          <a:off x="4958" y="3841"/>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0594" name="Oval 94"/>
                        <p:cNvSpPr>
                          <a:spLocks noChangeArrowheads="1"/>
                        </p:cNvSpPr>
                        <p:nvPr/>
                      </p:nvSpPr>
                      <p:spPr bwMode="auto">
                        <a:xfrm>
                          <a:off x="4328" y="4013"/>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0595" name="Oval 95"/>
                        <p:cNvSpPr>
                          <a:spLocks noChangeArrowheads="1"/>
                        </p:cNvSpPr>
                        <p:nvPr/>
                      </p:nvSpPr>
                      <p:spPr bwMode="auto">
                        <a:xfrm>
                          <a:off x="4538" y="4013"/>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0596" name="Oval 96"/>
                        <p:cNvSpPr>
                          <a:spLocks noChangeArrowheads="1"/>
                        </p:cNvSpPr>
                        <p:nvPr/>
                      </p:nvSpPr>
                      <p:spPr bwMode="auto">
                        <a:xfrm>
                          <a:off x="5168" y="4013"/>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0597" name="Oval 97"/>
                        <p:cNvSpPr>
                          <a:spLocks noChangeArrowheads="1"/>
                        </p:cNvSpPr>
                        <p:nvPr/>
                      </p:nvSpPr>
                      <p:spPr bwMode="auto">
                        <a:xfrm>
                          <a:off x="5378" y="4013"/>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0598" name="Oval 98"/>
                        <p:cNvSpPr>
                          <a:spLocks noChangeArrowheads="1"/>
                        </p:cNvSpPr>
                        <p:nvPr/>
                      </p:nvSpPr>
                      <p:spPr bwMode="auto">
                        <a:xfrm>
                          <a:off x="4748" y="4013"/>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0599" name="Oval 99"/>
                        <p:cNvSpPr>
                          <a:spLocks noChangeArrowheads="1"/>
                        </p:cNvSpPr>
                        <p:nvPr/>
                      </p:nvSpPr>
                      <p:spPr bwMode="auto">
                        <a:xfrm>
                          <a:off x="4958" y="4013"/>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grpSp>
                  <p:sp>
                    <p:nvSpPr>
                      <p:cNvPr id="20501" name="Rectangle 228"/>
                      <p:cNvSpPr>
                        <a:spLocks noChangeArrowheads="1"/>
                      </p:cNvSpPr>
                      <p:nvPr/>
                    </p:nvSpPr>
                    <p:spPr bwMode="auto">
                      <a:xfrm>
                        <a:off x="2362200" y="1752600"/>
                        <a:ext cx="685800" cy="1219200"/>
                      </a:xfrm>
                      <a:prstGeom prst="rect">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r>
                          <a:rPr lang="en-US" sz="2400" b="1">
                            <a:latin typeface="Arial Rounded MT Bold" pitchFamily="34" charset="0"/>
                          </a:rPr>
                          <a:t>1</a:t>
                        </a:r>
                      </a:p>
                    </p:txBody>
                  </p:sp>
                  <p:sp>
                    <p:nvSpPr>
                      <p:cNvPr id="20502" name="Rectangle 237"/>
                      <p:cNvSpPr>
                        <a:spLocks noChangeArrowheads="1"/>
                      </p:cNvSpPr>
                      <p:nvPr/>
                    </p:nvSpPr>
                    <p:spPr bwMode="auto">
                      <a:xfrm>
                        <a:off x="5726113" y="949325"/>
                        <a:ext cx="685800" cy="1219200"/>
                      </a:xfrm>
                      <a:prstGeom prst="rect">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r>
                          <a:rPr lang="en-US" sz="2400" b="1">
                            <a:latin typeface="Arial Rounded MT Bold" pitchFamily="34" charset="0"/>
                          </a:rPr>
                          <a:t>3</a:t>
                        </a:r>
                      </a:p>
                    </p:txBody>
                  </p:sp>
                  <p:sp>
                    <p:nvSpPr>
                      <p:cNvPr id="20503" name="Rectangle 247"/>
                      <p:cNvSpPr>
                        <a:spLocks noChangeArrowheads="1"/>
                      </p:cNvSpPr>
                      <p:nvPr/>
                    </p:nvSpPr>
                    <p:spPr bwMode="auto">
                      <a:xfrm>
                        <a:off x="4419600" y="1524000"/>
                        <a:ext cx="685800" cy="1219200"/>
                      </a:xfrm>
                      <a:prstGeom prst="rect">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r>
                          <a:rPr lang="en-US" sz="2400" b="1">
                            <a:latin typeface="Arial Rounded MT Bold" pitchFamily="34" charset="0"/>
                          </a:rPr>
                          <a:t>2</a:t>
                        </a:r>
                      </a:p>
                    </p:txBody>
                  </p:sp>
                </p:grpSp>
              </p:grpSp>
              <p:sp>
                <p:nvSpPr>
                  <p:cNvPr id="20496" name="Text Box 249"/>
                  <p:cNvSpPr txBox="1">
                    <a:spLocks noChangeArrowheads="1"/>
                  </p:cNvSpPr>
                  <p:nvPr/>
                </p:nvSpPr>
                <p:spPr bwMode="auto">
                  <a:xfrm>
                    <a:off x="4724400" y="2895600"/>
                    <a:ext cx="609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400" b="1">
                        <a:latin typeface="Arial Rounded MT Bold" pitchFamily="34" charset="0"/>
                      </a:rPr>
                      <a:t>v</a:t>
                    </a:r>
                  </a:p>
                </p:txBody>
              </p:sp>
            </p:grpSp>
          </p:grpSp>
        </p:grpSp>
      </p:gr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repeatDur="0" restart="never"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4"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PQuestion"/>
          <p:cNvSpPr>
            <a:spLocks noGrp="1"/>
          </p:cNvSpPr>
          <p:nvPr>
            <p:ph type="title"/>
          </p:nvPr>
        </p:nvSpPr>
        <p:spPr/>
        <p:txBody>
          <a:bodyPr rtlCol="0">
            <a:noAutofit/>
          </a:bodyPr>
          <a:lstStyle/>
          <a:p>
            <a:pPr algn="l" eaLnBrk="1" fontAlgn="auto" hangingPunct="1">
              <a:spcBef>
                <a:spcPct val="50000"/>
              </a:spcBef>
              <a:spcAft>
                <a:spcPts val="0"/>
              </a:spcAft>
              <a:defRPr/>
            </a:pPr>
            <a:r>
              <a:rPr lang="en-US" sz="4000" b="1" dirty="0" smtClean="0">
                <a:solidFill>
                  <a:schemeClr val="tx2">
                    <a:lumMod val="60000"/>
                    <a:lumOff val="40000"/>
                  </a:schemeClr>
                </a:solidFill>
                <a:latin typeface="+mn-lt"/>
              </a:rPr>
              <a:t>Which loop has the greatest induced EMF at the instant shown below?</a:t>
            </a:r>
            <a:endParaRPr lang="en-US" sz="4000" b="1" dirty="0">
              <a:solidFill>
                <a:schemeClr val="tx2">
                  <a:lumMod val="60000"/>
                  <a:lumOff val="40000"/>
                </a:schemeClr>
              </a:solidFill>
              <a:latin typeface="+mn-lt"/>
            </a:endParaRPr>
          </a:p>
        </p:txBody>
      </p:sp>
      <p:graphicFrame>
        <p:nvGraphicFramePr>
          <p:cNvPr id="4" name="TPChart"/>
          <p:cNvGraphicFramePr>
            <a:graphicFrameLocks noChangeAspect="1"/>
          </p:cNvGraphicFramePr>
          <p:nvPr>
            <p:custDataLst>
              <p:tags r:id="rId3"/>
            </p:custDataLst>
            <p:extLst>
              <p:ext uri="{D42A27DB-BD31-4B8C-83A1-F6EECF244321}">
                <p14:modId xmlns:p14="http://schemas.microsoft.com/office/powerpoint/2010/main" val="3280893108"/>
              </p:ext>
            </p:extLst>
          </p:nvPr>
        </p:nvGraphicFramePr>
        <p:xfrm>
          <a:off x="6443663" y="1527175"/>
          <a:ext cx="2517775" cy="2832100"/>
        </p:xfrm>
        <a:graphic>
          <a:graphicData uri="http://schemas.openxmlformats.org/presentationml/2006/ole">
            <mc:AlternateContent xmlns:mc="http://schemas.openxmlformats.org/markup-compatibility/2006">
              <mc:Choice xmlns:v="urn:schemas-microsoft-com:vml" Requires="v">
                <p:oleObj spid="_x0000_s21649" name="Chart" r:id="rId7" imgW="4572000" imgH="5143500" progId="MSGraph.Chart.8">
                  <p:embed followColorScheme="full"/>
                </p:oleObj>
              </mc:Choice>
              <mc:Fallback>
                <p:oleObj name="Chart" r:id="rId7" imgW="4572000" imgH="5143500" progId="MSGraph.Chart.8">
                  <p:embed followColorScheme="full"/>
                  <p:pic>
                    <p:nvPicPr>
                      <p:cNvPr id="0" name="TPChart"/>
                      <p:cNvPicPr>
                        <a:picLocks noChangeAspect="1" noChangeArrowheads="1"/>
                      </p:cNvPicPr>
                      <p:nvPr/>
                    </p:nvPicPr>
                    <p:blipFill>
                      <a:blip r:embed="rId8"/>
                      <a:srcRect/>
                      <a:stretch>
                        <a:fillRect/>
                      </a:stretch>
                    </p:blipFill>
                    <p:spPr bwMode="auto">
                      <a:xfrm>
                        <a:off x="6443663" y="1527175"/>
                        <a:ext cx="2517775" cy="2832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1508" name="TPAnswers"/>
          <p:cNvSpPr>
            <a:spLocks noGrp="1"/>
          </p:cNvSpPr>
          <p:nvPr>
            <p:ph type="body" idx="1"/>
            <p:custDataLst>
              <p:tags r:id="rId4"/>
            </p:custDataLst>
          </p:nvPr>
        </p:nvSpPr>
        <p:spPr>
          <a:xfrm>
            <a:off x="101600" y="4249738"/>
            <a:ext cx="2133600" cy="1600200"/>
          </a:xfrm>
        </p:spPr>
        <p:txBody>
          <a:bodyPr/>
          <a:lstStyle/>
          <a:p>
            <a:pPr marL="514350" indent="-514350" eaLnBrk="1" hangingPunct="1">
              <a:buFont typeface="Arial" charset="0"/>
              <a:buAutoNum type="arabicPeriod"/>
            </a:pPr>
            <a:r>
              <a:rPr lang="en-US" sz="2800" smtClean="0"/>
              <a:t>Loop 1</a:t>
            </a:r>
          </a:p>
          <a:p>
            <a:pPr marL="514350" indent="-514350" eaLnBrk="1" hangingPunct="1">
              <a:buFont typeface="Arial" charset="0"/>
              <a:buAutoNum type="arabicPeriod"/>
            </a:pPr>
            <a:r>
              <a:rPr lang="en-US" sz="2800" smtClean="0"/>
              <a:t>Loop 2</a:t>
            </a:r>
          </a:p>
          <a:p>
            <a:pPr marL="514350" indent="-514350" eaLnBrk="1" hangingPunct="1">
              <a:buFont typeface="Arial" charset="0"/>
              <a:buAutoNum type="arabicPeriod"/>
            </a:pPr>
            <a:r>
              <a:rPr lang="en-US" sz="2800" smtClean="0"/>
              <a:t>Loop 3</a:t>
            </a:r>
          </a:p>
        </p:txBody>
      </p:sp>
      <p:grpSp>
        <p:nvGrpSpPr>
          <p:cNvPr id="21509" name="Group 5"/>
          <p:cNvGrpSpPr>
            <a:grpSpLocks/>
          </p:cNvGrpSpPr>
          <p:nvPr/>
        </p:nvGrpSpPr>
        <p:grpSpPr bwMode="auto">
          <a:xfrm>
            <a:off x="609600" y="1716088"/>
            <a:ext cx="4953000" cy="2422525"/>
            <a:chOff x="1752600" y="949325"/>
            <a:chExt cx="4953000" cy="2422525"/>
          </a:xfrm>
        </p:grpSpPr>
        <p:grpSp>
          <p:nvGrpSpPr>
            <p:cNvPr id="21519" name="Group 118"/>
            <p:cNvGrpSpPr>
              <a:grpSpLocks/>
            </p:cNvGrpSpPr>
            <p:nvPr/>
          </p:nvGrpSpPr>
          <p:grpSpPr bwMode="auto">
            <a:xfrm>
              <a:off x="2362200" y="1195388"/>
              <a:ext cx="696913" cy="457200"/>
              <a:chOff x="2362200" y="1195388"/>
              <a:chExt cx="696913" cy="457200"/>
            </a:xfrm>
          </p:grpSpPr>
          <p:sp>
            <p:nvSpPr>
              <p:cNvPr id="21633" name="Text Box 242"/>
              <p:cNvSpPr txBox="1">
                <a:spLocks noChangeArrowheads="1"/>
              </p:cNvSpPr>
              <p:nvPr/>
            </p:nvSpPr>
            <p:spPr bwMode="auto">
              <a:xfrm>
                <a:off x="2449513" y="1195388"/>
                <a:ext cx="609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400" b="1">
                    <a:latin typeface="Arial Rounded MT Bold" pitchFamily="34" charset="0"/>
                  </a:rPr>
                  <a:t>W</a:t>
                </a:r>
              </a:p>
            </p:txBody>
          </p:sp>
          <p:sp>
            <p:nvSpPr>
              <p:cNvPr id="21634" name="Line 243"/>
              <p:cNvSpPr>
                <a:spLocks noChangeShapeType="1"/>
              </p:cNvSpPr>
              <p:nvPr/>
            </p:nvSpPr>
            <p:spPr bwMode="auto">
              <a:xfrm>
                <a:off x="2362200" y="1600200"/>
                <a:ext cx="685800" cy="0"/>
              </a:xfrm>
              <a:prstGeom prst="line">
                <a:avLst/>
              </a:prstGeom>
              <a:noFill/>
              <a:ln w="9525">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grpSp>
        <p:grpSp>
          <p:nvGrpSpPr>
            <p:cNvPr id="21520" name="Group 120"/>
            <p:cNvGrpSpPr>
              <a:grpSpLocks/>
            </p:cNvGrpSpPr>
            <p:nvPr/>
          </p:nvGrpSpPr>
          <p:grpSpPr bwMode="auto">
            <a:xfrm>
              <a:off x="1752600" y="949325"/>
              <a:ext cx="4953000" cy="2422533"/>
              <a:chOff x="1752600" y="949325"/>
              <a:chExt cx="4953000" cy="2422533"/>
            </a:xfrm>
          </p:grpSpPr>
          <p:sp>
            <p:nvSpPr>
              <p:cNvPr id="21521" name="Line 235"/>
              <p:cNvSpPr>
                <a:spLocks noChangeShapeType="1"/>
              </p:cNvSpPr>
              <p:nvPr/>
            </p:nvSpPr>
            <p:spPr bwMode="auto">
              <a:xfrm rot="5400000">
                <a:off x="5867400" y="2438400"/>
                <a:ext cx="4572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21522" name="Group 119"/>
              <p:cNvGrpSpPr>
                <a:grpSpLocks/>
              </p:cNvGrpSpPr>
              <p:nvPr/>
            </p:nvGrpSpPr>
            <p:grpSpPr bwMode="auto">
              <a:xfrm>
                <a:off x="1752600" y="949325"/>
                <a:ext cx="4953000" cy="2422533"/>
                <a:chOff x="1752600" y="949325"/>
                <a:chExt cx="4953000" cy="2422533"/>
              </a:xfrm>
            </p:grpSpPr>
            <p:sp>
              <p:nvSpPr>
                <p:cNvPr id="21523" name="Line 231"/>
                <p:cNvSpPr>
                  <a:spLocks noChangeShapeType="1"/>
                </p:cNvSpPr>
                <p:nvPr/>
              </p:nvSpPr>
              <p:spPr bwMode="auto">
                <a:xfrm>
                  <a:off x="3048000" y="2286000"/>
                  <a:ext cx="4572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1524" name="Line 248"/>
                <p:cNvSpPr>
                  <a:spLocks noChangeShapeType="1"/>
                </p:cNvSpPr>
                <p:nvPr/>
              </p:nvSpPr>
              <p:spPr bwMode="auto">
                <a:xfrm rot="5400000">
                  <a:off x="4495800" y="2971800"/>
                  <a:ext cx="4572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21525" name="Group 117"/>
                <p:cNvGrpSpPr>
                  <a:grpSpLocks/>
                </p:cNvGrpSpPr>
                <p:nvPr/>
              </p:nvGrpSpPr>
              <p:grpSpPr bwMode="auto">
                <a:xfrm>
                  <a:off x="1752600" y="949325"/>
                  <a:ext cx="4953000" cy="2422533"/>
                  <a:chOff x="1752600" y="949325"/>
                  <a:chExt cx="4953000" cy="2422533"/>
                </a:xfrm>
              </p:grpSpPr>
              <p:sp>
                <p:nvSpPr>
                  <p:cNvPr id="21526" name="Text Box 232"/>
                  <p:cNvSpPr txBox="1">
                    <a:spLocks noChangeArrowheads="1"/>
                  </p:cNvSpPr>
                  <p:nvPr/>
                </p:nvSpPr>
                <p:spPr bwMode="auto">
                  <a:xfrm>
                    <a:off x="3200400" y="1905000"/>
                    <a:ext cx="609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400" b="1">
                        <a:latin typeface="Arial Rounded MT Bold" pitchFamily="34" charset="0"/>
                      </a:rPr>
                      <a:t>v</a:t>
                    </a:r>
                  </a:p>
                </p:txBody>
              </p:sp>
              <p:sp>
                <p:nvSpPr>
                  <p:cNvPr id="21527" name="Text Box 236"/>
                  <p:cNvSpPr txBox="1">
                    <a:spLocks noChangeArrowheads="1"/>
                  </p:cNvSpPr>
                  <p:nvPr/>
                </p:nvSpPr>
                <p:spPr bwMode="auto">
                  <a:xfrm>
                    <a:off x="6096000" y="2362200"/>
                    <a:ext cx="609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400" b="1">
                        <a:latin typeface="Arial Rounded MT Bold" pitchFamily="34" charset="0"/>
                      </a:rPr>
                      <a:t>v</a:t>
                    </a:r>
                  </a:p>
                </p:txBody>
              </p:sp>
              <p:grpSp>
                <p:nvGrpSpPr>
                  <p:cNvPr id="21528" name="Group 116"/>
                  <p:cNvGrpSpPr>
                    <a:grpSpLocks/>
                  </p:cNvGrpSpPr>
                  <p:nvPr/>
                </p:nvGrpSpPr>
                <p:grpSpPr bwMode="auto">
                  <a:xfrm>
                    <a:off x="1752600" y="949325"/>
                    <a:ext cx="4895850" cy="2422533"/>
                    <a:chOff x="1752600" y="949325"/>
                    <a:chExt cx="4895850" cy="2422533"/>
                  </a:xfrm>
                </p:grpSpPr>
                <p:sp>
                  <p:nvSpPr>
                    <p:cNvPr id="21530" name="Line 240"/>
                    <p:cNvSpPr>
                      <a:spLocks noChangeShapeType="1"/>
                    </p:cNvSpPr>
                    <p:nvPr/>
                  </p:nvSpPr>
                  <p:spPr bwMode="auto">
                    <a:xfrm>
                      <a:off x="2057400" y="1752600"/>
                      <a:ext cx="0" cy="1219200"/>
                    </a:xfrm>
                    <a:prstGeom prst="line">
                      <a:avLst/>
                    </a:prstGeom>
                    <a:noFill/>
                    <a:ln w="9525">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1531" name="Text Box 241"/>
                    <p:cNvSpPr txBox="1">
                      <a:spLocks noChangeArrowheads="1"/>
                    </p:cNvSpPr>
                    <p:nvPr/>
                  </p:nvSpPr>
                  <p:spPr bwMode="auto">
                    <a:xfrm>
                      <a:off x="1752600" y="2057400"/>
                      <a:ext cx="304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400" b="1">
                          <a:latin typeface="Arial Rounded MT Bold" pitchFamily="34" charset="0"/>
                        </a:rPr>
                        <a:t>L</a:t>
                      </a:r>
                    </a:p>
                  </p:txBody>
                </p:sp>
                <p:grpSp>
                  <p:nvGrpSpPr>
                    <p:cNvPr id="21532" name="Group 115"/>
                    <p:cNvGrpSpPr>
                      <a:grpSpLocks/>
                    </p:cNvGrpSpPr>
                    <p:nvPr/>
                  </p:nvGrpSpPr>
                  <p:grpSpPr bwMode="auto">
                    <a:xfrm>
                      <a:off x="2362200" y="949325"/>
                      <a:ext cx="4286250" cy="2422533"/>
                      <a:chOff x="2362200" y="949325"/>
                      <a:chExt cx="4286250" cy="2422533"/>
                    </a:xfrm>
                  </p:grpSpPr>
                  <p:grpSp>
                    <p:nvGrpSpPr>
                      <p:cNvPr id="21533" name="Group 3"/>
                      <p:cNvGrpSpPr>
                        <a:grpSpLocks/>
                      </p:cNvGrpSpPr>
                      <p:nvPr/>
                    </p:nvGrpSpPr>
                    <p:grpSpPr bwMode="auto">
                      <a:xfrm>
                        <a:off x="2819400" y="1371606"/>
                        <a:ext cx="3829050" cy="2000252"/>
                        <a:chOff x="3014" y="2801"/>
                        <a:chExt cx="2412" cy="1260"/>
                      </a:xfrm>
                    </p:grpSpPr>
                    <p:sp>
                      <p:nvSpPr>
                        <p:cNvPr id="21537" name="Oval 4"/>
                        <p:cNvSpPr>
                          <a:spLocks noChangeArrowheads="1"/>
                        </p:cNvSpPr>
                        <p:nvPr/>
                      </p:nvSpPr>
                      <p:spPr bwMode="auto">
                        <a:xfrm>
                          <a:off x="3014" y="2801"/>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1538" name="Oval 5"/>
                        <p:cNvSpPr>
                          <a:spLocks noChangeArrowheads="1"/>
                        </p:cNvSpPr>
                        <p:nvPr/>
                      </p:nvSpPr>
                      <p:spPr bwMode="auto">
                        <a:xfrm>
                          <a:off x="3224" y="2801"/>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1539" name="Oval 6"/>
                        <p:cNvSpPr>
                          <a:spLocks noChangeArrowheads="1"/>
                        </p:cNvSpPr>
                        <p:nvPr/>
                      </p:nvSpPr>
                      <p:spPr bwMode="auto">
                        <a:xfrm>
                          <a:off x="3854" y="2801"/>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1540" name="Oval 7"/>
                        <p:cNvSpPr>
                          <a:spLocks noChangeArrowheads="1"/>
                        </p:cNvSpPr>
                        <p:nvPr/>
                      </p:nvSpPr>
                      <p:spPr bwMode="auto">
                        <a:xfrm>
                          <a:off x="4064" y="2801"/>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1541" name="Oval 8"/>
                        <p:cNvSpPr>
                          <a:spLocks noChangeArrowheads="1"/>
                        </p:cNvSpPr>
                        <p:nvPr/>
                      </p:nvSpPr>
                      <p:spPr bwMode="auto">
                        <a:xfrm>
                          <a:off x="3434" y="2801"/>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1542" name="Oval 9"/>
                        <p:cNvSpPr>
                          <a:spLocks noChangeArrowheads="1"/>
                        </p:cNvSpPr>
                        <p:nvPr/>
                      </p:nvSpPr>
                      <p:spPr bwMode="auto">
                        <a:xfrm>
                          <a:off x="3644" y="2801"/>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1543" name="Oval 10"/>
                        <p:cNvSpPr>
                          <a:spLocks noChangeArrowheads="1"/>
                        </p:cNvSpPr>
                        <p:nvPr/>
                      </p:nvSpPr>
                      <p:spPr bwMode="auto">
                        <a:xfrm>
                          <a:off x="3014" y="2972"/>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1544" name="Oval 11"/>
                        <p:cNvSpPr>
                          <a:spLocks noChangeArrowheads="1"/>
                        </p:cNvSpPr>
                        <p:nvPr/>
                      </p:nvSpPr>
                      <p:spPr bwMode="auto">
                        <a:xfrm>
                          <a:off x="3224" y="2972"/>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1545" name="Oval 12"/>
                        <p:cNvSpPr>
                          <a:spLocks noChangeArrowheads="1"/>
                        </p:cNvSpPr>
                        <p:nvPr/>
                      </p:nvSpPr>
                      <p:spPr bwMode="auto">
                        <a:xfrm>
                          <a:off x="3854" y="2972"/>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1546" name="Oval 13"/>
                        <p:cNvSpPr>
                          <a:spLocks noChangeArrowheads="1"/>
                        </p:cNvSpPr>
                        <p:nvPr/>
                      </p:nvSpPr>
                      <p:spPr bwMode="auto">
                        <a:xfrm>
                          <a:off x="4064" y="2972"/>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1547" name="Oval 14"/>
                        <p:cNvSpPr>
                          <a:spLocks noChangeArrowheads="1"/>
                        </p:cNvSpPr>
                        <p:nvPr/>
                      </p:nvSpPr>
                      <p:spPr bwMode="auto">
                        <a:xfrm>
                          <a:off x="3434" y="2972"/>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1548" name="Oval 15"/>
                        <p:cNvSpPr>
                          <a:spLocks noChangeArrowheads="1"/>
                        </p:cNvSpPr>
                        <p:nvPr/>
                      </p:nvSpPr>
                      <p:spPr bwMode="auto">
                        <a:xfrm>
                          <a:off x="3644" y="2972"/>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1549" name="Oval 16"/>
                        <p:cNvSpPr>
                          <a:spLocks noChangeArrowheads="1"/>
                        </p:cNvSpPr>
                        <p:nvPr/>
                      </p:nvSpPr>
                      <p:spPr bwMode="auto">
                        <a:xfrm>
                          <a:off x="3014" y="3143"/>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1550" name="Oval 17"/>
                        <p:cNvSpPr>
                          <a:spLocks noChangeArrowheads="1"/>
                        </p:cNvSpPr>
                        <p:nvPr/>
                      </p:nvSpPr>
                      <p:spPr bwMode="auto">
                        <a:xfrm>
                          <a:off x="3224" y="3143"/>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1551" name="Oval 18"/>
                        <p:cNvSpPr>
                          <a:spLocks noChangeArrowheads="1"/>
                        </p:cNvSpPr>
                        <p:nvPr/>
                      </p:nvSpPr>
                      <p:spPr bwMode="auto">
                        <a:xfrm>
                          <a:off x="3854" y="3143"/>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1552" name="Oval 19"/>
                        <p:cNvSpPr>
                          <a:spLocks noChangeArrowheads="1"/>
                        </p:cNvSpPr>
                        <p:nvPr/>
                      </p:nvSpPr>
                      <p:spPr bwMode="auto">
                        <a:xfrm>
                          <a:off x="4064" y="3143"/>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1553" name="Oval 20"/>
                        <p:cNvSpPr>
                          <a:spLocks noChangeArrowheads="1"/>
                        </p:cNvSpPr>
                        <p:nvPr/>
                      </p:nvSpPr>
                      <p:spPr bwMode="auto">
                        <a:xfrm>
                          <a:off x="3434" y="3143"/>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1554" name="Oval 21"/>
                        <p:cNvSpPr>
                          <a:spLocks noChangeArrowheads="1"/>
                        </p:cNvSpPr>
                        <p:nvPr/>
                      </p:nvSpPr>
                      <p:spPr bwMode="auto">
                        <a:xfrm>
                          <a:off x="3644" y="3143"/>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1555" name="Oval 22"/>
                        <p:cNvSpPr>
                          <a:spLocks noChangeArrowheads="1"/>
                        </p:cNvSpPr>
                        <p:nvPr/>
                      </p:nvSpPr>
                      <p:spPr bwMode="auto">
                        <a:xfrm>
                          <a:off x="3014" y="3315"/>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1556" name="Oval 23"/>
                        <p:cNvSpPr>
                          <a:spLocks noChangeArrowheads="1"/>
                        </p:cNvSpPr>
                        <p:nvPr/>
                      </p:nvSpPr>
                      <p:spPr bwMode="auto">
                        <a:xfrm>
                          <a:off x="3224" y="3315"/>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1557" name="Oval 24"/>
                        <p:cNvSpPr>
                          <a:spLocks noChangeArrowheads="1"/>
                        </p:cNvSpPr>
                        <p:nvPr/>
                      </p:nvSpPr>
                      <p:spPr bwMode="auto">
                        <a:xfrm>
                          <a:off x="3854" y="3315"/>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1558" name="Oval 25"/>
                        <p:cNvSpPr>
                          <a:spLocks noChangeArrowheads="1"/>
                        </p:cNvSpPr>
                        <p:nvPr/>
                      </p:nvSpPr>
                      <p:spPr bwMode="auto">
                        <a:xfrm>
                          <a:off x="4064" y="3315"/>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1559" name="Oval 26"/>
                        <p:cNvSpPr>
                          <a:spLocks noChangeArrowheads="1"/>
                        </p:cNvSpPr>
                        <p:nvPr/>
                      </p:nvSpPr>
                      <p:spPr bwMode="auto">
                        <a:xfrm>
                          <a:off x="3434" y="3315"/>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1560" name="Oval 27"/>
                        <p:cNvSpPr>
                          <a:spLocks noChangeArrowheads="1"/>
                        </p:cNvSpPr>
                        <p:nvPr/>
                      </p:nvSpPr>
                      <p:spPr bwMode="auto">
                        <a:xfrm>
                          <a:off x="3644" y="3315"/>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1561" name="Oval 28"/>
                        <p:cNvSpPr>
                          <a:spLocks noChangeArrowheads="1"/>
                        </p:cNvSpPr>
                        <p:nvPr/>
                      </p:nvSpPr>
                      <p:spPr bwMode="auto">
                        <a:xfrm>
                          <a:off x="3014" y="3486"/>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1562" name="Oval 29"/>
                        <p:cNvSpPr>
                          <a:spLocks noChangeArrowheads="1"/>
                        </p:cNvSpPr>
                        <p:nvPr/>
                      </p:nvSpPr>
                      <p:spPr bwMode="auto">
                        <a:xfrm>
                          <a:off x="3224" y="3486"/>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1563" name="Oval 30"/>
                        <p:cNvSpPr>
                          <a:spLocks noChangeArrowheads="1"/>
                        </p:cNvSpPr>
                        <p:nvPr/>
                      </p:nvSpPr>
                      <p:spPr bwMode="auto">
                        <a:xfrm>
                          <a:off x="3854" y="3486"/>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1564" name="Oval 31"/>
                        <p:cNvSpPr>
                          <a:spLocks noChangeArrowheads="1"/>
                        </p:cNvSpPr>
                        <p:nvPr/>
                      </p:nvSpPr>
                      <p:spPr bwMode="auto">
                        <a:xfrm>
                          <a:off x="4064" y="3486"/>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1565" name="Oval 32"/>
                        <p:cNvSpPr>
                          <a:spLocks noChangeArrowheads="1"/>
                        </p:cNvSpPr>
                        <p:nvPr/>
                      </p:nvSpPr>
                      <p:spPr bwMode="auto">
                        <a:xfrm>
                          <a:off x="3434" y="3486"/>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1566" name="Oval 33"/>
                        <p:cNvSpPr>
                          <a:spLocks noChangeArrowheads="1"/>
                        </p:cNvSpPr>
                        <p:nvPr/>
                      </p:nvSpPr>
                      <p:spPr bwMode="auto">
                        <a:xfrm>
                          <a:off x="3644" y="3486"/>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1567" name="Oval 34"/>
                        <p:cNvSpPr>
                          <a:spLocks noChangeArrowheads="1"/>
                        </p:cNvSpPr>
                        <p:nvPr/>
                      </p:nvSpPr>
                      <p:spPr bwMode="auto">
                        <a:xfrm>
                          <a:off x="3014" y="3658"/>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1568" name="Oval 35"/>
                        <p:cNvSpPr>
                          <a:spLocks noChangeArrowheads="1"/>
                        </p:cNvSpPr>
                        <p:nvPr/>
                      </p:nvSpPr>
                      <p:spPr bwMode="auto">
                        <a:xfrm>
                          <a:off x="3224" y="3658"/>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1569" name="Oval 36"/>
                        <p:cNvSpPr>
                          <a:spLocks noChangeArrowheads="1"/>
                        </p:cNvSpPr>
                        <p:nvPr/>
                      </p:nvSpPr>
                      <p:spPr bwMode="auto">
                        <a:xfrm>
                          <a:off x="3854" y="3658"/>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1570" name="Oval 37"/>
                        <p:cNvSpPr>
                          <a:spLocks noChangeArrowheads="1"/>
                        </p:cNvSpPr>
                        <p:nvPr/>
                      </p:nvSpPr>
                      <p:spPr bwMode="auto">
                        <a:xfrm>
                          <a:off x="4064" y="3658"/>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1571" name="Oval 38"/>
                        <p:cNvSpPr>
                          <a:spLocks noChangeArrowheads="1"/>
                        </p:cNvSpPr>
                        <p:nvPr/>
                      </p:nvSpPr>
                      <p:spPr bwMode="auto">
                        <a:xfrm>
                          <a:off x="3434" y="3658"/>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1572" name="Oval 39"/>
                        <p:cNvSpPr>
                          <a:spLocks noChangeArrowheads="1"/>
                        </p:cNvSpPr>
                        <p:nvPr/>
                      </p:nvSpPr>
                      <p:spPr bwMode="auto">
                        <a:xfrm>
                          <a:off x="3644" y="3658"/>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1573" name="Oval 40"/>
                        <p:cNvSpPr>
                          <a:spLocks noChangeArrowheads="1"/>
                        </p:cNvSpPr>
                        <p:nvPr/>
                      </p:nvSpPr>
                      <p:spPr bwMode="auto">
                        <a:xfrm>
                          <a:off x="3014" y="3829"/>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1574" name="Oval 41"/>
                        <p:cNvSpPr>
                          <a:spLocks noChangeArrowheads="1"/>
                        </p:cNvSpPr>
                        <p:nvPr/>
                      </p:nvSpPr>
                      <p:spPr bwMode="auto">
                        <a:xfrm>
                          <a:off x="3224" y="3829"/>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1575" name="Oval 42"/>
                        <p:cNvSpPr>
                          <a:spLocks noChangeArrowheads="1"/>
                        </p:cNvSpPr>
                        <p:nvPr/>
                      </p:nvSpPr>
                      <p:spPr bwMode="auto">
                        <a:xfrm>
                          <a:off x="3854" y="3829"/>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1576" name="Oval 43"/>
                        <p:cNvSpPr>
                          <a:spLocks noChangeArrowheads="1"/>
                        </p:cNvSpPr>
                        <p:nvPr/>
                      </p:nvSpPr>
                      <p:spPr bwMode="auto">
                        <a:xfrm>
                          <a:off x="4064" y="3829"/>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1577" name="Oval 44"/>
                        <p:cNvSpPr>
                          <a:spLocks noChangeArrowheads="1"/>
                        </p:cNvSpPr>
                        <p:nvPr/>
                      </p:nvSpPr>
                      <p:spPr bwMode="auto">
                        <a:xfrm>
                          <a:off x="3434" y="3829"/>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1578" name="Oval 45"/>
                        <p:cNvSpPr>
                          <a:spLocks noChangeArrowheads="1"/>
                        </p:cNvSpPr>
                        <p:nvPr/>
                      </p:nvSpPr>
                      <p:spPr bwMode="auto">
                        <a:xfrm>
                          <a:off x="3644" y="3829"/>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1579" name="Oval 46"/>
                        <p:cNvSpPr>
                          <a:spLocks noChangeArrowheads="1"/>
                        </p:cNvSpPr>
                        <p:nvPr/>
                      </p:nvSpPr>
                      <p:spPr bwMode="auto">
                        <a:xfrm>
                          <a:off x="3014" y="4001"/>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1580" name="Oval 47"/>
                        <p:cNvSpPr>
                          <a:spLocks noChangeArrowheads="1"/>
                        </p:cNvSpPr>
                        <p:nvPr/>
                      </p:nvSpPr>
                      <p:spPr bwMode="auto">
                        <a:xfrm>
                          <a:off x="3224" y="4001"/>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1581" name="Oval 48"/>
                        <p:cNvSpPr>
                          <a:spLocks noChangeArrowheads="1"/>
                        </p:cNvSpPr>
                        <p:nvPr/>
                      </p:nvSpPr>
                      <p:spPr bwMode="auto">
                        <a:xfrm>
                          <a:off x="3854" y="4001"/>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1582" name="Oval 49"/>
                        <p:cNvSpPr>
                          <a:spLocks noChangeArrowheads="1"/>
                        </p:cNvSpPr>
                        <p:nvPr/>
                      </p:nvSpPr>
                      <p:spPr bwMode="auto">
                        <a:xfrm>
                          <a:off x="4064" y="4001"/>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1583" name="Oval 50"/>
                        <p:cNvSpPr>
                          <a:spLocks noChangeArrowheads="1"/>
                        </p:cNvSpPr>
                        <p:nvPr/>
                      </p:nvSpPr>
                      <p:spPr bwMode="auto">
                        <a:xfrm>
                          <a:off x="3434" y="4001"/>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1584" name="Oval 51"/>
                        <p:cNvSpPr>
                          <a:spLocks noChangeArrowheads="1"/>
                        </p:cNvSpPr>
                        <p:nvPr/>
                      </p:nvSpPr>
                      <p:spPr bwMode="auto">
                        <a:xfrm>
                          <a:off x="3644" y="4001"/>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1585" name="Oval 52"/>
                        <p:cNvSpPr>
                          <a:spLocks noChangeArrowheads="1"/>
                        </p:cNvSpPr>
                        <p:nvPr/>
                      </p:nvSpPr>
                      <p:spPr bwMode="auto">
                        <a:xfrm>
                          <a:off x="4328" y="2813"/>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1586" name="Oval 53"/>
                        <p:cNvSpPr>
                          <a:spLocks noChangeArrowheads="1"/>
                        </p:cNvSpPr>
                        <p:nvPr/>
                      </p:nvSpPr>
                      <p:spPr bwMode="auto">
                        <a:xfrm>
                          <a:off x="4538" y="2813"/>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1587" name="Oval 54"/>
                        <p:cNvSpPr>
                          <a:spLocks noChangeArrowheads="1"/>
                        </p:cNvSpPr>
                        <p:nvPr/>
                      </p:nvSpPr>
                      <p:spPr bwMode="auto">
                        <a:xfrm>
                          <a:off x="5168" y="2813"/>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1588" name="Oval 55"/>
                        <p:cNvSpPr>
                          <a:spLocks noChangeArrowheads="1"/>
                        </p:cNvSpPr>
                        <p:nvPr/>
                      </p:nvSpPr>
                      <p:spPr bwMode="auto">
                        <a:xfrm>
                          <a:off x="5378" y="2813"/>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1589" name="Oval 56"/>
                        <p:cNvSpPr>
                          <a:spLocks noChangeArrowheads="1"/>
                        </p:cNvSpPr>
                        <p:nvPr/>
                      </p:nvSpPr>
                      <p:spPr bwMode="auto">
                        <a:xfrm>
                          <a:off x="4748" y="2813"/>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1590" name="Oval 57"/>
                        <p:cNvSpPr>
                          <a:spLocks noChangeArrowheads="1"/>
                        </p:cNvSpPr>
                        <p:nvPr/>
                      </p:nvSpPr>
                      <p:spPr bwMode="auto">
                        <a:xfrm>
                          <a:off x="4958" y="2813"/>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1591" name="Oval 58"/>
                        <p:cNvSpPr>
                          <a:spLocks noChangeArrowheads="1"/>
                        </p:cNvSpPr>
                        <p:nvPr/>
                      </p:nvSpPr>
                      <p:spPr bwMode="auto">
                        <a:xfrm>
                          <a:off x="4328" y="2984"/>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1592" name="Oval 59"/>
                        <p:cNvSpPr>
                          <a:spLocks noChangeArrowheads="1"/>
                        </p:cNvSpPr>
                        <p:nvPr/>
                      </p:nvSpPr>
                      <p:spPr bwMode="auto">
                        <a:xfrm>
                          <a:off x="4538" y="2984"/>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1593" name="Oval 60"/>
                        <p:cNvSpPr>
                          <a:spLocks noChangeArrowheads="1"/>
                        </p:cNvSpPr>
                        <p:nvPr/>
                      </p:nvSpPr>
                      <p:spPr bwMode="auto">
                        <a:xfrm>
                          <a:off x="5168" y="2984"/>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1594" name="Oval 61"/>
                        <p:cNvSpPr>
                          <a:spLocks noChangeArrowheads="1"/>
                        </p:cNvSpPr>
                        <p:nvPr/>
                      </p:nvSpPr>
                      <p:spPr bwMode="auto">
                        <a:xfrm>
                          <a:off x="5378" y="2984"/>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1595" name="Oval 62"/>
                        <p:cNvSpPr>
                          <a:spLocks noChangeArrowheads="1"/>
                        </p:cNvSpPr>
                        <p:nvPr/>
                      </p:nvSpPr>
                      <p:spPr bwMode="auto">
                        <a:xfrm>
                          <a:off x="4748" y="2984"/>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1596" name="Oval 63"/>
                        <p:cNvSpPr>
                          <a:spLocks noChangeArrowheads="1"/>
                        </p:cNvSpPr>
                        <p:nvPr/>
                      </p:nvSpPr>
                      <p:spPr bwMode="auto">
                        <a:xfrm>
                          <a:off x="4958" y="2984"/>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1597" name="Oval 64"/>
                        <p:cNvSpPr>
                          <a:spLocks noChangeArrowheads="1"/>
                        </p:cNvSpPr>
                        <p:nvPr/>
                      </p:nvSpPr>
                      <p:spPr bwMode="auto">
                        <a:xfrm>
                          <a:off x="4328" y="3155"/>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1598" name="Oval 65"/>
                        <p:cNvSpPr>
                          <a:spLocks noChangeArrowheads="1"/>
                        </p:cNvSpPr>
                        <p:nvPr/>
                      </p:nvSpPr>
                      <p:spPr bwMode="auto">
                        <a:xfrm>
                          <a:off x="4538" y="3155"/>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1599" name="Oval 66"/>
                        <p:cNvSpPr>
                          <a:spLocks noChangeArrowheads="1"/>
                        </p:cNvSpPr>
                        <p:nvPr/>
                      </p:nvSpPr>
                      <p:spPr bwMode="auto">
                        <a:xfrm>
                          <a:off x="5168" y="3155"/>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1600" name="Oval 67"/>
                        <p:cNvSpPr>
                          <a:spLocks noChangeArrowheads="1"/>
                        </p:cNvSpPr>
                        <p:nvPr/>
                      </p:nvSpPr>
                      <p:spPr bwMode="auto">
                        <a:xfrm>
                          <a:off x="5378" y="3155"/>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1601" name="Oval 68"/>
                        <p:cNvSpPr>
                          <a:spLocks noChangeArrowheads="1"/>
                        </p:cNvSpPr>
                        <p:nvPr/>
                      </p:nvSpPr>
                      <p:spPr bwMode="auto">
                        <a:xfrm>
                          <a:off x="4748" y="3155"/>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1602" name="Oval 69"/>
                        <p:cNvSpPr>
                          <a:spLocks noChangeArrowheads="1"/>
                        </p:cNvSpPr>
                        <p:nvPr/>
                      </p:nvSpPr>
                      <p:spPr bwMode="auto">
                        <a:xfrm>
                          <a:off x="4958" y="3155"/>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1603" name="Oval 70"/>
                        <p:cNvSpPr>
                          <a:spLocks noChangeArrowheads="1"/>
                        </p:cNvSpPr>
                        <p:nvPr/>
                      </p:nvSpPr>
                      <p:spPr bwMode="auto">
                        <a:xfrm>
                          <a:off x="4328" y="3327"/>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1604" name="Oval 71"/>
                        <p:cNvSpPr>
                          <a:spLocks noChangeArrowheads="1"/>
                        </p:cNvSpPr>
                        <p:nvPr/>
                      </p:nvSpPr>
                      <p:spPr bwMode="auto">
                        <a:xfrm>
                          <a:off x="4538" y="3327"/>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1605" name="Oval 72"/>
                        <p:cNvSpPr>
                          <a:spLocks noChangeArrowheads="1"/>
                        </p:cNvSpPr>
                        <p:nvPr/>
                      </p:nvSpPr>
                      <p:spPr bwMode="auto">
                        <a:xfrm>
                          <a:off x="5168" y="3327"/>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1606" name="Oval 73"/>
                        <p:cNvSpPr>
                          <a:spLocks noChangeArrowheads="1"/>
                        </p:cNvSpPr>
                        <p:nvPr/>
                      </p:nvSpPr>
                      <p:spPr bwMode="auto">
                        <a:xfrm>
                          <a:off x="5378" y="3327"/>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1607" name="Oval 74"/>
                        <p:cNvSpPr>
                          <a:spLocks noChangeArrowheads="1"/>
                        </p:cNvSpPr>
                        <p:nvPr/>
                      </p:nvSpPr>
                      <p:spPr bwMode="auto">
                        <a:xfrm>
                          <a:off x="4748" y="3327"/>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1608" name="Oval 75"/>
                        <p:cNvSpPr>
                          <a:spLocks noChangeArrowheads="1"/>
                        </p:cNvSpPr>
                        <p:nvPr/>
                      </p:nvSpPr>
                      <p:spPr bwMode="auto">
                        <a:xfrm>
                          <a:off x="4958" y="3327"/>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1609" name="Oval 76"/>
                        <p:cNvSpPr>
                          <a:spLocks noChangeArrowheads="1"/>
                        </p:cNvSpPr>
                        <p:nvPr/>
                      </p:nvSpPr>
                      <p:spPr bwMode="auto">
                        <a:xfrm>
                          <a:off x="4328" y="3498"/>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1610" name="Oval 77"/>
                        <p:cNvSpPr>
                          <a:spLocks noChangeArrowheads="1"/>
                        </p:cNvSpPr>
                        <p:nvPr/>
                      </p:nvSpPr>
                      <p:spPr bwMode="auto">
                        <a:xfrm>
                          <a:off x="4538" y="3498"/>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1611" name="Oval 78"/>
                        <p:cNvSpPr>
                          <a:spLocks noChangeArrowheads="1"/>
                        </p:cNvSpPr>
                        <p:nvPr/>
                      </p:nvSpPr>
                      <p:spPr bwMode="auto">
                        <a:xfrm>
                          <a:off x="5168" y="3498"/>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1612" name="Oval 79"/>
                        <p:cNvSpPr>
                          <a:spLocks noChangeArrowheads="1"/>
                        </p:cNvSpPr>
                        <p:nvPr/>
                      </p:nvSpPr>
                      <p:spPr bwMode="auto">
                        <a:xfrm>
                          <a:off x="5378" y="3498"/>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1613" name="Oval 80"/>
                        <p:cNvSpPr>
                          <a:spLocks noChangeArrowheads="1"/>
                        </p:cNvSpPr>
                        <p:nvPr/>
                      </p:nvSpPr>
                      <p:spPr bwMode="auto">
                        <a:xfrm>
                          <a:off x="4748" y="3498"/>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1614" name="Oval 81"/>
                        <p:cNvSpPr>
                          <a:spLocks noChangeArrowheads="1"/>
                        </p:cNvSpPr>
                        <p:nvPr/>
                      </p:nvSpPr>
                      <p:spPr bwMode="auto">
                        <a:xfrm>
                          <a:off x="4958" y="3498"/>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1615" name="Oval 82"/>
                        <p:cNvSpPr>
                          <a:spLocks noChangeArrowheads="1"/>
                        </p:cNvSpPr>
                        <p:nvPr/>
                      </p:nvSpPr>
                      <p:spPr bwMode="auto">
                        <a:xfrm>
                          <a:off x="4328" y="3670"/>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1616" name="Oval 83"/>
                        <p:cNvSpPr>
                          <a:spLocks noChangeArrowheads="1"/>
                        </p:cNvSpPr>
                        <p:nvPr/>
                      </p:nvSpPr>
                      <p:spPr bwMode="auto">
                        <a:xfrm>
                          <a:off x="4538" y="3670"/>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1617" name="Oval 84"/>
                        <p:cNvSpPr>
                          <a:spLocks noChangeArrowheads="1"/>
                        </p:cNvSpPr>
                        <p:nvPr/>
                      </p:nvSpPr>
                      <p:spPr bwMode="auto">
                        <a:xfrm>
                          <a:off x="5168" y="3670"/>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1618" name="Oval 85"/>
                        <p:cNvSpPr>
                          <a:spLocks noChangeArrowheads="1"/>
                        </p:cNvSpPr>
                        <p:nvPr/>
                      </p:nvSpPr>
                      <p:spPr bwMode="auto">
                        <a:xfrm>
                          <a:off x="5378" y="3670"/>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1619" name="Oval 86"/>
                        <p:cNvSpPr>
                          <a:spLocks noChangeArrowheads="1"/>
                        </p:cNvSpPr>
                        <p:nvPr/>
                      </p:nvSpPr>
                      <p:spPr bwMode="auto">
                        <a:xfrm>
                          <a:off x="4748" y="3670"/>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1620" name="Oval 87"/>
                        <p:cNvSpPr>
                          <a:spLocks noChangeArrowheads="1"/>
                        </p:cNvSpPr>
                        <p:nvPr/>
                      </p:nvSpPr>
                      <p:spPr bwMode="auto">
                        <a:xfrm>
                          <a:off x="4958" y="3670"/>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1621" name="Oval 88"/>
                        <p:cNvSpPr>
                          <a:spLocks noChangeArrowheads="1"/>
                        </p:cNvSpPr>
                        <p:nvPr/>
                      </p:nvSpPr>
                      <p:spPr bwMode="auto">
                        <a:xfrm>
                          <a:off x="4328" y="3841"/>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1622" name="Oval 89"/>
                        <p:cNvSpPr>
                          <a:spLocks noChangeArrowheads="1"/>
                        </p:cNvSpPr>
                        <p:nvPr/>
                      </p:nvSpPr>
                      <p:spPr bwMode="auto">
                        <a:xfrm>
                          <a:off x="4538" y="3841"/>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1623" name="Oval 90"/>
                        <p:cNvSpPr>
                          <a:spLocks noChangeArrowheads="1"/>
                        </p:cNvSpPr>
                        <p:nvPr/>
                      </p:nvSpPr>
                      <p:spPr bwMode="auto">
                        <a:xfrm>
                          <a:off x="5168" y="3841"/>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1624" name="Oval 91"/>
                        <p:cNvSpPr>
                          <a:spLocks noChangeArrowheads="1"/>
                        </p:cNvSpPr>
                        <p:nvPr/>
                      </p:nvSpPr>
                      <p:spPr bwMode="auto">
                        <a:xfrm>
                          <a:off x="5378" y="3841"/>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1625" name="Oval 92"/>
                        <p:cNvSpPr>
                          <a:spLocks noChangeArrowheads="1"/>
                        </p:cNvSpPr>
                        <p:nvPr/>
                      </p:nvSpPr>
                      <p:spPr bwMode="auto">
                        <a:xfrm>
                          <a:off x="4748" y="3841"/>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1626" name="Oval 93"/>
                        <p:cNvSpPr>
                          <a:spLocks noChangeArrowheads="1"/>
                        </p:cNvSpPr>
                        <p:nvPr/>
                      </p:nvSpPr>
                      <p:spPr bwMode="auto">
                        <a:xfrm>
                          <a:off x="4958" y="3841"/>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1627" name="Oval 94"/>
                        <p:cNvSpPr>
                          <a:spLocks noChangeArrowheads="1"/>
                        </p:cNvSpPr>
                        <p:nvPr/>
                      </p:nvSpPr>
                      <p:spPr bwMode="auto">
                        <a:xfrm>
                          <a:off x="4328" y="4013"/>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1628" name="Oval 95"/>
                        <p:cNvSpPr>
                          <a:spLocks noChangeArrowheads="1"/>
                        </p:cNvSpPr>
                        <p:nvPr/>
                      </p:nvSpPr>
                      <p:spPr bwMode="auto">
                        <a:xfrm>
                          <a:off x="4538" y="4013"/>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1629" name="Oval 96"/>
                        <p:cNvSpPr>
                          <a:spLocks noChangeArrowheads="1"/>
                        </p:cNvSpPr>
                        <p:nvPr/>
                      </p:nvSpPr>
                      <p:spPr bwMode="auto">
                        <a:xfrm>
                          <a:off x="5168" y="4013"/>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1630" name="Oval 97"/>
                        <p:cNvSpPr>
                          <a:spLocks noChangeArrowheads="1"/>
                        </p:cNvSpPr>
                        <p:nvPr/>
                      </p:nvSpPr>
                      <p:spPr bwMode="auto">
                        <a:xfrm>
                          <a:off x="5378" y="4013"/>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1631" name="Oval 98"/>
                        <p:cNvSpPr>
                          <a:spLocks noChangeArrowheads="1"/>
                        </p:cNvSpPr>
                        <p:nvPr/>
                      </p:nvSpPr>
                      <p:spPr bwMode="auto">
                        <a:xfrm>
                          <a:off x="4748" y="4013"/>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1632" name="Oval 99"/>
                        <p:cNvSpPr>
                          <a:spLocks noChangeArrowheads="1"/>
                        </p:cNvSpPr>
                        <p:nvPr/>
                      </p:nvSpPr>
                      <p:spPr bwMode="auto">
                        <a:xfrm>
                          <a:off x="4958" y="4013"/>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grpSp>
                  <p:sp>
                    <p:nvSpPr>
                      <p:cNvPr id="21534" name="Rectangle 228"/>
                      <p:cNvSpPr>
                        <a:spLocks noChangeArrowheads="1"/>
                      </p:cNvSpPr>
                      <p:nvPr/>
                    </p:nvSpPr>
                    <p:spPr bwMode="auto">
                      <a:xfrm>
                        <a:off x="2362200" y="1752600"/>
                        <a:ext cx="685800" cy="1219200"/>
                      </a:xfrm>
                      <a:prstGeom prst="rect">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r>
                          <a:rPr lang="en-US" sz="2400" b="1">
                            <a:latin typeface="Arial Rounded MT Bold" pitchFamily="34" charset="0"/>
                          </a:rPr>
                          <a:t>1</a:t>
                        </a:r>
                      </a:p>
                    </p:txBody>
                  </p:sp>
                  <p:sp>
                    <p:nvSpPr>
                      <p:cNvPr id="21535" name="Rectangle 237"/>
                      <p:cNvSpPr>
                        <a:spLocks noChangeArrowheads="1"/>
                      </p:cNvSpPr>
                      <p:nvPr/>
                    </p:nvSpPr>
                    <p:spPr bwMode="auto">
                      <a:xfrm>
                        <a:off x="5726113" y="949325"/>
                        <a:ext cx="685800" cy="1219200"/>
                      </a:xfrm>
                      <a:prstGeom prst="rect">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r>
                          <a:rPr lang="en-US" sz="2400" b="1">
                            <a:latin typeface="Arial Rounded MT Bold" pitchFamily="34" charset="0"/>
                          </a:rPr>
                          <a:t>3</a:t>
                        </a:r>
                      </a:p>
                    </p:txBody>
                  </p:sp>
                  <p:sp>
                    <p:nvSpPr>
                      <p:cNvPr id="21536" name="Rectangle 247"/>
                      <p:cNvSpPr>
                        <a:spLocks noChangeArrowheads="1"/>
                      </p:cNvSpPr>
                      <p:nvPr/>
                    </p:nvSpPr>
                    <p:spPr bwMode="auto">
                      <a:xfrm>
                        <a:off x="4419600" y="1524000"/>
                        <a:ext cx="685800" cy="1219200"/>
                      </a:xfrm>
                      <a:prstGeom prst="rect">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r>
                          <a:rPr lang="en-US" sz="2400" b="1">
                            <a:latin typeface="Arial Rounded MT Bold" pitchFamily="34" charset="0"/>
                          </a:rPr>
                          <a:t>2</a:t>
                        </a:r>
                      </a:p>
                    </p:txBody>
                  </p:sp>
                </p:grpSp>
              </p:grpSp>
              <p:sp>
                <p:nvSpPr>
                  <p:cNvPr id="21529" name="Text Box 249"/>
                  <p:cNvSpPr txBox="1">
                    <a:spLocks noChangeArrowheads="1"/>
                  </p:cNvSpPr>
                  <p:nvPr/>
                </p:nvSpPr>
                <p:spPr bwMode="auto">
                  <a:xfrm>
                    <a:off x="4724400" y="2895600"/>
                    <a:ext cx="609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400" b="1">
                        <a:latin typeface="Arial Rounded MT Bold" pitchFamily="34" charset="0"/>
                      </a:rPr>
                      <a:t>v</a:t>
                    </a:r>
                  </a:p>
                </p:txBody>
              </p:sp>
            </p:grpSp>
          </p:grpSp>
        </p:grpSp>
      </p:grpSp>
      <p:sp>
        <p:nvSpPr>
          <p:cNvPr id="123" name="Text Box 111"/>
          <p:cNvSpPr txBox="1">
            <a:spLocks noChangeArrowheads="1"/>
          </p:cNvSpPr>
          <p:nvPr/>
        </p:nvSpPr>
        <p:spPr bwMode="auto">
          <a:xfrm>
            <a:off x="1752600" y="4343400"/>
            <a:ext cx="1981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400" dirty="0">
                <a:latin typeface="Script MT Bold" pitchFamily="66" charset="0"/>
              </a:rPr>
              <a:t>E</a:t>
            </a:r>
            <a:r>
              <a:rPr lang="en-US" sz="2400" b="1" baseline="-25000" dirty="0">
                <a:latin typeface="Arial Rounded MT Bold" pitchFamily="34" charset="0"/>
              </a:rPr>
              <a:t> 1</a:t>
            </a:r>
            <a:r>
              <a:rPr lang="en-US" sz="2400" b="1" dirty="0">
                <a:latin typeface="Arial Rounded MT Bold" pitchFamily="34" charset="0"/>
              </a:rPr>
              <a:t> = </a:t>
            </a:r>
            <a:r>
              <a:rPr lang="en-US" sz="2400" b="1" dirty="0" err="1">
                <a:latin typeface="Arial Rounded MT Bold" pitchFamily="34" charset="0"/>
              </a:rPr>
              <a:t>vBL</a:t>
            </a:r>
            <a:endParaRPr lang="en-US" sz="2400" b="1" dirty="0">
              <a:latin typeface="Arial Rounded MT Bold" pitchFamily="34" charset="0"/>
            </a:endParaRPr>
          </a:p>
        </p:txBody>
      </p:sp>
      <p:sp>
        <p:nvSpPr>
          <p:cNvPr id="124" name="Text Box 112"/>
          <p:cNvSpPr txBox="1">
            <a:spLocks noChangeArrowheads="1"/>
          </p:cNvSpPr>
          <p:nvPr/>
        </p:nvSpPr>
        <p:spPr bwMode="auto">
          <a:xfrm>
            <a:off x="1828800" y="5257800"/>
            <a:ext cx="1981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400" dirty="0">
                <a:latin typeface="Script MT Bold" pitchFamily="66" charset="0"/>
              </a:rPr>
              <a:t>E</a:t>
            </a:r>
            <a:r>
              <a:rPr lang="en-US" dirty="0">
                <a:latin typeface="Calibri" pitchFamily="34" charset="0"/>
              </a:rPr>
              <a:t> </a:t>
            </a:r>
            <a:r>
              <a:rPr lang="en-US" sz="2400" b="1" baseline="-25000" dirty="0">
                <a:latin typeface="Arial Rounded MT Bold" pitchFamily="34" charset="0"/>
              </a:rPr>
              <a:t>3</a:t>
            </a:r>
            <a:r>
              <a:rPr lang="en-US" sz="2400" b="1" dirty="0">
                <a:latin typeface="Arial Rounded MT Bold" pitchFamily="34" charset="0"/>
              </a:rPr>
              <a:t> = </a:t>
            </a:r>
            <a:r>
              <a:rPr lang="en-US" sz="2400" b="1" dirty="0" err="1">
                <a:latin typeface="Arial Rounded MT Bold" pitchFamily="34" charset="0"/>
              </a:rPr>
              <a:t>vBW</a:t>
            </a:r>
            <a:endParaRPr lang="en-US" sz="2400" b="1" dirty="0">
              <a:latin typeface="Arial Rounded MT Bold" pitchFamily="34" charset="0"/>
            </a:endParaRPr>
          </a:p>
        </p:txBody>
      </p:sp>
      <p:sp>
        <p:nvSpPr>
          <p:cNvPr id="125" name="Text Box 113"/>
          <p:cNvSpPr txBox="1">
            <a:spLocks noChangeArrowheads="1"/>
          </p:cNvSpPr>
          <p:nvPr/>
        </p:nvSpPr>
        <p:spPr bwMode="auto">
          <a:xfrm>
            <a:off x="3544888" y="4278313"/>
            <a:ext cx="5029200" cy="1417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lnSpc>
                <a:spcPct val="150000"/>
              </a:lnSpc>
            </a:pPr>
            <a:r>
              <a:rPr lang="en-US" sz="2000" b="1" dirty="0">
                <a:solidFill>
                  <a:schemeClr val="tx2"/>
                </a:solidFill>
                <a:latin typeface="Arial Rounded MT Bold" pitchFamily="34" charset="0"/>
              </a:rPr>
              <a:t>1 moves right - gets 4 more field lines.</a:t>
            </a:r>
          </a:p>
          <a:p>
            <a:pPr eaLnBrk="1" hangingPunct="1">
              <a:lnSpc>
                <a:spcPct val="150000"/>
              </a:lnSpc>
            </a:pPr>
            <a:r>
              <a:rPr lang="en-US" sz="2000" b="1" dirty="0">
                <a:solidFill>
                  <a:schemeClr val="tx2"/>
                </a:solidFill>
                <a:latin typeface="Arial Rounded MT Bold" pitchFamily="34" charset="0"/>
              </a:rPr>
              <a:t>2 moves down - gets 0 more field lines.</a:t>
            </a:r>
          </a:p>
          <a:p>
            <a:pPr eaLnBrk="1" hangingPunct="1">
              <a:lnSpc>
                <a:spcPct val="150000"/>
              </a:lnSpc>
            </a:pPr>
            <a:r>
              <a:rPr lang="en-US" sz="2000" b="1" dirty="0">
                <a:solidFill>
                  <a:schemeClr val="tx2"/>
                </a:solidFill>
                <a:latin typeface="Arial Rounded MT Bold" pitchFamily="34" charset="0"/>
              </a:rPr>
              <a:t>3 moves down - only gets 2 more lines.</a:t>
            </a:r>
          </a:p>
        </p:txBody>
      </p:sp>
      <p:sp>
        <p:nvSpPr>
          <p:cNvPr id="126" name="Text Box 117"/>
          <p:cNvSpPr txBox="1">
            <a:spLocks noChangeArrowheads="1"/>
          </p:cNvSpPr>
          <p:nvPr/>
        </p:nvSpPr>
        <p:spPr bwMode="auto">
          <a:xfrm>
            <a:off x="1828800" y="4800600"/>
            <a:ext cx="1981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400" dirty="0">
                <a:latin typeface="Script MT Bold" pitchFamily="66" charset="0"/>
              </a:rPr>
              <a:t>E</a:t>
            </a:r>
            <a:r>
              <a:rPr lang="en-US" dirty="0">
                <a:latin typeface="Calibri" pitchFamily="34" charset="0"/>
              </a:rPr>
              <a:t> </a:t>
            </a:r>
            <a:r>
              <a:rPr lang="en-US" sz="2400" b="1" baseline="-25000" dirty="0">
                <a:latin typeface="Arial Rounded MT Bold" pitchFamily="34" charset="0"/>
              </a:rPr>
              <a:t>2</a:t>
            </a:r>
            <a:r>
              <a:rPr lang="en-US" sz="2400" b="1" dirty="0">
                <a:latin typeface="Arial Rounded MT Bold" pitchFamily="34" charset="0"/>
              </a:rPr>
              <a:t> = 0</a:t>
            </a:r>
          </a:p>
        </p:txBody>
      </p:sp>
      <p:sp>
        <p:nvSpPr>
          <p:cNvPr id="127" name="Rectangle 118"/>
          <p:cNvSpPr>
            <a:spLocks noChangeArrowheads="1"/>
          </p:cNvSpPr>
          <p:nvPr/>
        </p:nvSpPr>
        <p:spPr bwMode="auto">
          <a:xfrm>
            <a:off x="1524000" y="2514600"/>
            <a:ext cx="685800" cy="1219200"/>
          </a:xfrm>
          <a:prstGeom prst="rect">
            <a:avLst/>
          </a:prstGeom>
          <a:noFill/>
          <a:ln w="19050">
            <a:solidFill>
              <a:schemeClr val="tx1"/>
            </a:solidFill>
            <a:prstDash val="dash"/>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endParaRPr lang="en-US" sz="2400" b="1">
              <a:latin typeface="Arial Rounded MT Bold" pitchFamily="34" charset="0"/>
            </a:endParaRPr>
          </a:p>
        </p:txBody>
      </p:sp>
      <p:sp>
        <p:nvSpPr>
          <p:cNvPr id="128" name="Rectangle 119"/>
          <p:cNvSpPr>
            <a:spLocks noChangeArrowheads="1"/>
          </p:cNvSpPr>
          <p:nvPr/>
        </p:nvSpPr>
        <p:spPr bwMode="auto">
          <a:xfrm>
            <a:off x="3276600" y="2608263"/>
            <a:ext cx="685800" cy="1219200"/>
          </a:xfrm>
          <a:prstGeom prst="rect">
            <a:avLst/>
          </a:prstGeom>
          <a:noFill/>
          <a:ln w="19050">
            <a:solidFill>
              <a:schemeClr val="tx1"/>
            </a:solidFill>
            <a:prstDash val="dash"/>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endParaRPr lang="en-US" sz="2400" b="1">
              <a:latin typeface="Arial Rounded MT Bold" pitchFamily="34" charset="0"/>
            </a:endParaRPr>
          </a:p>
        </p:txBody>
      </p:sp>
      <p:sp>
        <p:nvSpPr>
          <p:cNvPr id="129" name="Rectangle 120"/>
          <p:cNvSpPr>
            <a:spLocks noChangeArrowheads="1"/>
          </p:cNvSpPr>
          <p:nvPr/>
        </p:nvSpPr>
        <p:spPr bwMode="auto">
          <a:xfrm>
            <a:off x="4583113" y="2014538"/>
            <a:ext cx="685800" cy="1219200"/>
          </a:xfrm>
          <a:prstGeom prst="rect">
            <a:avLst/>
          </a:prstGeom>
          <a:noFill/>
          <a:ln w="19050">
            <a:solidFill>
              <a:schemeClr val="tx1"/>
            </a:solidFill>
            <a:prstDash val="dash"/>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endParaRPr lang="en-US" sz="2400" b="1">
              <a:latin typeface="Arial Rounded MT Bold" pitchFamily="34" charset="0"/>
            </a:endParaRPr>
          </a:p>
        </p:txBody>
      </p:sp>
      <p:sp>
        <p:nvSpPr>
          <p:cNvPr id="130" name="Text Box 121"/>
          <p:cNvSpPr txBox="1">
            <a:spLocks noChangeArrowheads="1"/>
          </p:cNvSpPr>
          <p:nvPr/>
        </p:nvSpPr>
        <p:spPr bwMode="auto">
          <a:xfrm>
            <a:off x="3733800" y="5791200"/>
            <a:ext cx="38306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400">
                <a:solidFill>
                  <a:schemeClr val="accent1"/>
                </a:solidFill>
                <a:latin typeface="Arial Rounded MT Bold" pitchFamily="34" charset="0"/>
              </a:rPr>
              <a:t>1 is gaining flux fastest! </a:t>
            </a:r>
          </a:p>
        </p:txBody>
      </p:sp>
      <p:sp>
        <p:nvSpPr>
          <p:cNvPr id="131" name="Oval 122"/>
          <p:cNvSpPr>
            <a:spLocks noChangeArrowheads="1"/>
          </p:cNvSpPr>
          <p:nvPr/>
        </p:nvSpPr>
        <p:spPr bwMode="auto">
          <a:xfrm>
            <a:off x="58738" y="4191000"/>
            <a:ext cx="1676400" cy="609600"/>
          </a:xfrm>
          <a:prstGeom prst="ellipse">
            <a:avLst/>
          </a:prstGeom>
          <a:noFill/>
          <a:ln w="38100">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latin typeface="Calibri" pitchFamily="34" charset="0"/>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repeatDur="0" restart="never"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repeatDur="0" restart="never" fill="hold" grpId="0" nodeType="clickEffect">
                                  <p:stCondLst>
                                    <p:cond delay="0"/>
                                  </p:stCondLst>
                                  <p:childTnLst>
                                    <p:set>
                                      <p:cBhvr>
                                        <p:cTn id="10" dur="1" fill="hold">
                                          <p:stCondLst>
                                            <p:cond delay="0"/>
                                          </p:stCondLst>
                                        </p:cTn>
                                        <p:tgtEl>
                                          <p:spTgt spid="127"/>
                                        </p:tgtEl>
                                        <p:attrNameLst>
                                          <p:attrName>style.visibility</p:attrName>
                                        </p:attrNameLst>
                                      </p:cBhvr>
                                      <p:to>
                                        <p:strVal val="visible"/>
                                      </p:to>
                                    </p:set>
                                  </p:childTnLst>
                                </p:cTn>
                              </p:par>
                            </p:childTnLst>
                          </p:cTn>
                        </p:par>
                        <p:par>
                          <p:cTn id="11" fill="hold">
                            <p:stCondLst>
                              <p:cond delay="0"/>
                            </p:stCondLst>
                            <p:childTnLst>
                              <p:par>
                                <p:cTn id="12" presetID="1" presetClass="entr" presetSubtype="0" repeatDur="0" restart="never" fill="hold" grpId="0" nodeType="afterEffect">
                                  <p:stCondLst>
                                    <p:cond delay="0"/>
                                  </p:stCondLst>
                                  <p:childTnLst>
                                    <p:set>
                                      <p:cBhvr>
                                        <p:cTn id="13" dur="1" fill="hold">
                                          <p:stCondLst>
                                            <p:cond delay="0"/>
                                          </p:stCondLst>
                                        </p:cTn>
                                        <p:tgtEl>
                                          <p:spTgt spid="128"/>
                                        </p:tgtEl>
                                        <p:attrNameLst>
                                          <p:attrName>style.visibility</p:attrName>
                                        </p:attrNameLst>
                                      </p:cBhvr>
                                      <p:to>
                                        <p:strVal val="visible"/>
                                      </p:to>
                                    </p:set>
                                  </p:childTnLst>
                                </p:cTn>
                              </p:par>
                            </p:childTnLst>
                          </p:cTn>
                        </p:par>
                        <p:par>
                          <p:cTn id="14" fill="hold">
                            <p:stCondLst>
                              <p:cond delay="0"/>
                            </p:stCondLst>
                            <p:childTnLst>
                              <p:par>
                                <p:cTn id="15" presetID="1" presetClass="entr" presetSubtype="0" repeatDur="0" restart="never" fill="hold" grpId="0" nodeType="afterEffect">
                                  <p:stCondLst>
                                    <p:cond delay="0"/>
                                  </p:stCondLst>
                                  <p:childTnLst>
                                    <p:set>
                                      <p:cBhvr>
                                        <p:cTn id="16" dur="1" fill="hold">
                                          <p:stCondLst>
                                            <p:cond delay="0"/>
                                          </p:stCondLst>
                                        </p:cTn>
                                        <p:tgtEl>
                                          <p:spTgt spid="129"/>
                                        </p:tgtEl>
                                        <p:attrNameLst>
                                          <p:attrName>style.visibility</p:attrName>
                                        </p:attrNameLst>
                                      </p:cBhvr>
                                      <p:to>
                                        <p:strVal val="visible"/>
                                      </p:to>
                                    </p:set>
                                  </p:childTnLst>
                                </p:cTn>
                              </p:par>
                            </p:childTnLst>
                          </p:cTn>
                        </p:par>
                        <p:par>
                          <p:cTn id="17" fill="hold">
                            <p:stCondLst>
                              <p:cond delay="0"/>
                            </p:stCondLst>
                            <p:childTnLst>
                              <p:par>
                                <p:cTn id="18" presetID="2" presetClass="entr" presetSubtype="4" repeatDur="0" restart="never" fill="hold" grpId="0" nodeType="afterEffect">
                                  <p:stCondLst>
                                    <p:cond delay="0"/>
                                  </p:stCondLst>
                                  <p:childTnLst>
                                    <p:set>
                                      <p:cBhvr>
                                        <p:cTn id="19" dur="1" fill="hold">
                                          <p:stCondLst>
                                            <p:cond delay="0"/>
                                          </p:stCondLst>
                                        </p:cTn>
                                        <p:tgtEl>
                                          <p:spTgt spid="131"/>
                                        </p:tgtEl>
                                        <p:attrNameLst>
                                          <p:attrName>style.visibility</p:attrName>
                                        </p:attrNameLst>
                                      </p:cBhvr>
                                      <p:to>
                                        <p:strVal val="visible"/>
                                      </p:to>
                                    </p:set>
                                    <p:anim calcmode="lin" valueType="num">
                                      <p:cBhvr additive="base">
                                        <p:cTn id="20" dur="500" fill="hold"/>
                                        <p:tgtEl>
                                          <p:spTgt spid="131"/>
                                        </p:tgtEl>
                                        <p:attrNameLst>
                                          <p:attrName>ppt_x</p:attrName>
                                        </p:attrNameLst>
                                      </p:cBhvr>
                                      <p:tavLst>
                                        <p:tav tm="0">
                                          <p:val>
                                            <p:strVal val="#ppt_x"/>
                                          </p:val>
                                        </p:tav>
                                        <p:tav tm="100000">
                                          <p:val>
                                            <p:strVal val="#ppt_x"/>
                                          </p:val>
                                        </p:tav>
                                      </p:tavLst>
                                    </p:anim>
                                    <p:anim calcmode="lin" valueType="num">
                                      <p:cBhvr additive="base">
                                        <p:cTn id="21" dur="500" fill="hold"/>
                                        <p:tgtEl>
                                          <p:spTgt spid="131"/>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123"/>
                                        </p:tgtEl>
                                        <p:attrNameLst>
                                          <p:attrName>style.visibility</p:attrName>
                                        </p:attrNameLst>
                                      </p:cBhvr>
                                      <p:to>
                                        <p:strVal val="visible"/>
                                      </p:to>
                                    </p:set>
                                    <p:anim calcmode="lin" valueType="num">
                                      <p:cBhvr additive="base">
                                        <p:cTn id="26" dur="500" fill="hold"/>
                                        <p:tgtEl>
                                          <p:spTgt spid="123"/>
                                        </p:tgtEl>
                                        <p:attrNameLst>
                                          <p:attrName>ppt_x</p:attrName>
                                        </p:attrNameLst>
                                      </p:cBhvr>
                                      <p:tavLst>
                                        <p:tav tm="0">
                                          <p:val>
                                            <p:strVal val="#ppt_x"/>
                                          </p:val>
                                        </p:tav>
                                        <p:tav tm="100000">
                                          <p:val>
                                            <p:strVal val="#ppt_x"/>
                                          </p:val>
                                        </p:tav>
                                      </p:tavLst>
                                    </p:anim>
                                    <p:anim calcmode="lin" valueType="num">
                                      <p:cBhvr additive="base">
                                        <p:cTn id="27" dur="500" fill="hold"/>
                                        <p:tgtEl>
                                          <p:spTgt spid="123"/>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126"/>
                                        </p:tgtEl>
                                        <p:attrNameLst>
                                          <p:attrName>style.visibility</p:attrName>
                                        </p:attrNameLst>
                                      </p:cBhvr>
                                      <p:to>
                                        <p:strVal val="visible"/>
                                      </p:to>
                                    </p:set>
                                    <p:anim calcmode="lin" valueType="num">
                                      <p:cBhvr additive="base">
                                        <p:cTn id="32" dur="500" fill="hold"/>
                                        <p:tgtEl>
                                          <p:spTgt spid="126"/>
                                        </p:tgtEl>
                                        <p:attrNameLst>
                                          <p:attrName>ppt_x</p:attrName>
                                        </p:attrNameLst>
                                      </p:cBhvr>
                                      <p:tavLst>
                                        <p:tav tm="0">
                                          <p:val>
                                            <p:strVal val="#ppt_x"/>
                                          </p:val>
                                        </p:tav>
                                        <p:tav tm="100000">
                                          <p:val>
                                            <p:strVal val="#ppt_x"/>
                                          </p:val>
                                        </p:tav>
                                      </p:tavLst>
                                    </p:anim>
                                    <p:anim calcmode="lin" valueType="num">
                                      <p:cBhvr additive="base">
                                        <p:cTn id="33" dur="500" fill="hold"/>
                                        <p:tgtEl>
                                          <p:spTgt spid="126"/>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grpId="0" nodeType="clickEffect">
                                  <p:stCondLst>
                                    <p:cond delay="0"/>
                                  </p:stCondLst>
                                  <p:childTnLst>
                                    <p:set>
                                      <p:cBhvr>
                                        <p:cTn id="37" dur="1" fill="hold">
                                          <p:stCondLst>
                                            <p:cond delay="0"/>
                                          </p:stCondLst>
                                        </p:cTn>
                                        <p:tgtEl>
                                          <p:spTgt spid="124"/>
                                        </p:tgtEl>
                                        <p:attrNameLst>
                                          <p:attrName>style.visibility</p:attrName>
                                        </p:attrNameLst>
                                      </p:cBhvr>
                                      <p:to>
                                        <p:strVal val="visible"/>
                                      </p:to>
                                    </p:set>
                                    <p:anim calcmode="lin" valueType="num">
                                      <p:cBhvr additive="base">
                                        <p:cTn id="38" dur="500" fill="hold"/>
                                        <p:tgtEl>
                                          <p:spTgt spid="124"/>
                                        </p:tgtEl>
                                        <p:attrNameLst>
                                          <p:attrName>ppt_x</p:attrName>
                                        </p:attrNameLst>
                                      </p:cBhvr>
                                      <p:tavLst>
                                        <p:tav tm="0">
                                          <p:val>
                                            <p:strVal val="#ppt_x"/>
                                          </p:val>
                                        </p:tav>
                                        <p:tav tm="100000">
                                          <p:val>
                                            <p:strVal val="#ppt_x"/>
                                          </p:val>
                                        </p:tav>
                                      </p:tavLst>
                                    </p:anim>
                                    <p:anim calcmode="lin" valueType="num">
                                      <p:cBhvr additive="base">
                                        <p:cTn id="39" dur="500" fill="hold"/>
                                        <p:tgtEl>
                                          <p:spTgt spid="124"/>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grpId="0" nodeType="clickEffect">
                                  <p:stCondLst>
                                    <p:cond delay="0"/>
                                  </p:stCondLst>
                                  <p:childTnLst>
                                    <p:set>
                                      <p:cBhvr>
                                        <p:cTn id="43" dur="1" fill="hold">
                                          <p:stCondLst>
                                            <p:cond delay="0"/>
                                          </p:stCondLst>
                                        </p:cTn>
                                        <p:tgtEl>
                                          <p:spTgt spid="125">
                                            <p:txEl>
                                              <p:pRg st="0" end="0"/>
                                            </p:txEl>
                                          </p:spTgt>
                                        </p:tgtEl>
                                        <p:attrNameLst>
                                          <p:attrName>style.visibility</p:attrName>
                                        </p:attrNameLst>
                                      </p:cBhvr>
                                      <p:to>
                                        <p:strVal val="visible"/>
                                      </p:to>
                                    </p:set>
                                    <p:anim calcmode="lin" valueType="num">
                                      <p:cBhvr additive="base">
                                        <p:cTn id="44" dur="500" fill="hold"/>
                                        <p:tgtEl>
                                          <p:spTgt spid="125">
                                            <p:txEl>
                                              <p:pRg st="0" end="0"/>
                                            </p:txEl>
                                          </p:spTgt>
                                        </p:tgtEl>
                                        <p:attrNameLst>
                                          <p:attrName>ppt_x</p:attrName>
                                        </p:attrNameLst>
                                      </p:cBhvr>
                                      <p:tavLst>
                                        <p:tav tm="0">
                                          <p:val>
                                            <p:strVal val="#ppt_x"/>
                                          </p:val>
                                        </p:tav>
                                        <p:tav tm="100000">
                                          <p:val>
                                            <p:strVal val="#ppt_x"/>
                                          </p:val>
                                        </p:tav>
                                      </p:tavLst>
                                    </p:anim>
                                    <p:anim calcmode="lin" valueType="num">
                                      <p:cBhvr additive="base">
                                        <p:cTn id="45" dur="500" fill="hold"/>
                                        <p:tgtEl>
                                          <p:spTgt spid="12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2" presetClass="entr" presetSubtype="4" fill="hold" grpId="0" nodeType="clickEffect">
                                  <p:stCondLst>
                                    <p:cond delay="0"/>
                                  </p:stCondLst>
                                  <p:childTnLst>
                                    <p:set>
                                      <p:cBhvr>
                                        <p:cTn id="49" dur="1" fill="hold">
                                          <p:stCondLst>
                                            <p:cond delay="0"/>
                                          </p:stCondLst>
                                        </p:cTn>
                                        <p:tgtEl>
                                          <p:spTgt spid="125">
                                            <p:txEl>
                                              <p:pRg st="1" end="1"/>
                                            </p:txEl>
                                          </p:spTgt>
                                        </p:tgtEl>
                                        <p:attrNameLst>
                                          <p:attrName>style.visibility</p:attrName>
                                        </p:attrNameLst>
                                      </p:cBhvr>
                                      <p:to>
                                        <p:strVal val="visible"/>
                                      </p:to>
                                    </p:set>
                                    <p:anim calcmode="lin" valueType="num">
                                      <p:cBhvr additive="base">
                                        <p:cTn id="50" dur="500" fill="hold"/>
                                        <p:tgtEl>
                                          <p:spTgt spid="125">
                                            <p:txEl>
                                              <p:pRg st="1" end="1"/>
                                            </p:txEl>
                                          </p:spTgt>
                                        </p:tgtEl>
                                        <p:attrNameLst>
                                          <p:attrName>ppt_x</p:attrName>
                                        </p:attrNameLst>
                                      </p:cBhvr>
                                      <p:tavLst>
                                        <p:tav tm="0">
                                          <p:val>
                                            <p:strVal val="#ppt_x"/>
                                          </p:val>
                                        </p:tav>
                                        <p:tav tm="100000">
                                          <p:val>
                                            <p:strVal val="#ppt_x"/>
                                          </p:val>
                                        </p:tav>
                                      </p:tavLst>
                                    </p:anim>
                                    <p:anim calcmode="lin" valueType="num">
                                      <p:cBhvr additive="base">
                                        <p:cTn id="51" dur="500" fill="hold"/>
                                        <p:tgtEl>
                                          <p:spTgt spid="12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2" presetClass="entr" presetSubtype="4" fill="hold" grpId="0" nodeType="clickEffect">
                                  <p:stCondLst>
                                    <p:cond delay="0"/>
                                  </p:stCondLst>
                                  <p:childTnLst>
                                    <p:set>
                                      <p:cBhvr>
                                        <p:cTn id="55" dur="1" fill="hold">
                                          <p:stCondLst>
                                            <p:cond delay="0"/>
                                          </p:stCondLst>
                                        </p:cTn>
                                        <p:tgtEl>
                                          <p:spTgt spid="125">
                                            <p:txEl>
                                              <p:pRg st="2" end="2"/>
                                            </p:txEl>
                                          </p:spTgt>
                                        </p:tgtEl>
                                        <p:attrNameLst>
                                          <p:attrName>style.visibility</p:attrName>
                                        </p:attrNameLst>
                                      </p:cBhvr>
                                      <p:to>
                                        <p:strVal val="visible"/>
                                      </p:to>
                                    </p:set>
                                    <p:anim calcmode="lin" valueType="num">
                                      <p:cBhvr additive="base">
                                        <p:cTn id="56" dur="500" fill="hold"/>
                                        <p:tgtEl>
                                          <p:spTgt spid="125">
                                            <p:txEl>
                                              <p:pRg st="2" end="2"/>
                                            </p:txEl>
                                          </p:spTgt>
                                        </p:tgtEl>
                                        <p:attrNameLst>
                                          <p:attrName>ppt_x</p:attrName>
                                        </p:attrNameLst>
                                      </p:cBhvr>
                                      <p:tavLst>
                                        <p:tav tm="0">
                                          <p:val>
                                            <p:strVal val="#ppt_x"/>
                                          </p:val>
                                        </p:tav>
                                        <p:tav tm="100000">
                                          <p:val>
                                            <p:strVal val="#ppt_x"/>
                                          </p:val>
                                        </p:tav>
                                      </p:tavLst>
                                    </p:anim>
                                    <p:anim calcmode="lin" valueType="num">
                                      <p:cBhvr additive="base">
                                        <p:cTn id="57" dur="500" fill="hold"/>
                                        <p:tgtEl>
                                          <p:spTgt spid="12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presetID="2" presetClass="entr" presetSubtype="4" fill="hold" grpId="0" nodeType="clickEffect">
                                  <p:stCondLst>
                                    <p:cond delay="0"/>
                                  </p:stCondLst>
                                  <p:childTnLst>
                                    <p:set>
                                      <p:cBhvr>
                                        <p:cTn id="61" dur="1" fill="hold">
                                          <p:stCondLst>
                                            <p:cond delay="0"/>
                                          </p:stCondLst>
                                        </p:cTn>
                                        <p:tgtEl>
                                          <p:spTgt spid="130"/>
                                        </p:tgtEl>
                                        <p:attrNameLst>
                                          <p:attrName>style.visibility</p:attrName>
                                        </p:attrNameLst>
                                      </p:cBhvr>
                                      <p:to>
                                        <p:strVal val="visible"/>
                                      </p:to>
                                    </p:set>
                                    <p:anim calcmode="lin" valueType="num">
                                      <p:cBhvr additive="base">
                                        <p:cTn id="62" dur="500" fill="hold"/>
                                        <p:tgtEl>
                                          <p:spTgt spid="130"/>
                                        </p:tgtEl>
                                        <p:attrNameLst>
                                          <p:attrName>ppt_x</p:attrName>
                                        </p:attrNameLst>
                                      </p:cBhvr>
                                      <p:tavLst>
                                        <p:tav tm="0">
                                          <p:val>
                                            <p:strVal val="#ppt_x"/>
                                          </p:val>
                                        </p:tav>
                                        <p:tav tm="100000">
                                          <p:val>
                                            <p:strVal val="#ppt_x"/>
                                          </p:val>
                                        </p:tav>
                                      </p:tavLst>
                                    </p:anim>
                                    <p:anim calcmode="lin" valueType="num">
                                      <p:cBhvr additive="base">
                                        <p:cTn id="63" dur="500" fill="hold"/>
                                        <p:tgtEl>
                                          <p:spTgt spid="13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4" grpId="0"/>
      <p:bldP spid="123" grpId="0"/>
      <p:bldP spid="124" grpId="0"/>
      <p:bldP spid="125" grpId="0" build="p"/>
      <p:bldP spid="126" grpId="0"/>
      <p:bldP spid="127" grpId="0" animBg="1"/>
      <p:bldP spid="128" grpId="0" animBg="1"/>
      <p:bldP spid="129" grpId="0" animBg="1"/>
      <p:bldP spid="130" grpId="0"/>
      <p:bldP spid="131"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Rectangle 2"/>
          <p:cNvSpPr>
            <a:spLocks noChangeArrowheads="1"/>
          </p:cNvSpPr>
          <p:nvPr/>
        </p:nvSpPr>
        <p:spPr bwMode="auto">
          <a:xfrm>
            <a:off x="2971800" y="4876800"/>
            <a:ext cx="5943600" cy="838200"/>
          </a:xfrm>
          <a:prstGeom prst="rect">
            <a:avLst/>
          </a:prstGeom>
          <a:solidFill>
            <a:srgbClr val="33CC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atin typeface="Calibri" pitchFamily="34" charset="0"/>
            </a:endParaRPr>
          </a:p>
        </p:txBody>
      </p:sp>
      <p:sp>
        <p:nvSpPr>
          <p:cNvPr id="22531" name="Rectangle 3"/>
          <p:cNvSpPr>
            <a:spLocks noGrp="1" noChangeArrowheads="1"/>
          </p:cNvSpPr>
          <p:nvPr>
            <p:ph type="title"/>
          </p:nvPr>
        </p:nvSpPr>
        <p:spPr>
          <a:xfrm>
            <a:off x="685800" y="0"/>
            <a:ext cx="7772400" cy="1143000"/>
          </a:xfrm>
        </p:spPr>
        <p:txBody>
          <a:bodyPr/>
          <a:lstStyle/>
          <a:p>
            <a:pPr eaLnBrk="1" hangingPunct="1"/>
            <a:r>
              <a:rPr lang="en-US" smtClean="0"/>
              <a:t>Change Area II</a:t>
            </a:r>
          </a:p>
        </p:txBody>
      </p:sp>
      <p:grpSp>
        <p:nvGrpSpPr>
          <p:cNvPr id="22532" name="Group 4"/>
          <p:cNvGrpSpPr>
            <a:grpSpLocks/>
          </p:cNvGrpSpPr>
          <p:nvPr/>
        </p:nvGrpSpPr>
        <p:grpSpPr bwMode="auto">
          <a:xfrm>
            <a:off x="533400" y="1295400"/>
            <a:ext cx="3829050" cy="2000250"/>
            <a:chOff x="3014" y="2801"/>
            <a:chExt cx="2412" cy="1260"/>
          </a:xfrm>
        </p:grpSpPr>
        <p:sp>
          <p:nvSpPr>
            <p:cNvPr id="22664" name="Oval 5"/>
            <p:cNvSpPr>
              <a:spLocks noChangeArrowheads="1"/>
            </p:cNvSpPr>
            <p:nvPr/>
          </p:nvSpPr>
          <p:spPr bwMode="auto">
            <a:xfrm>
              <a:off x="3014" y="2801"/>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665" name="Oval 6"/>
            <p:cNvSpPr>
              <a:spLocks noChangeArrowheads="1"/>
            </p:cNvSpPr>
            <p:nvPr/>
          </p:nvSpPr>
          <p:spPr bwMode="auto">
            <a:xfrm>
              <a:off x="3224" y="2801"/>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666" name="Oval 7"/>
            <p:cNvSpPr>
              <a:spLocks noChangeArrowheads="1"/>
            </p:cNvSpPr>
            <p:nvPr/>
          </p:nvSpPr>
          <p:spPr bwMode="auto">
            <a:xfrm>
              <a:off x="3854" y="2801"/>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667" name="Oval 8"/>
            <p:cNvSpPr>
              <a:spLocks noChangeArrowheads="1"/>
            </p:cNvSpPr>
            <p:nvPr/>
          </p:nvSpPr>
          <p:spPr bwMode="auto">
            <a:xfrm>
              <a:off x="4064" y="2801"/>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668" name="Oval 9"/>
            <p:cNvSpPr>
              <a:spLocks noChangeArrowheads="1"/>
            </p:cNvSpPr>
            <p:nvPr/>
          </p:nvSpPr>
          <p:spPr bwMode="auto">
            <a:xfrm>
              <a:off x="3434" y="2801"/>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669" name="Oval 10"/>
            <p:cNvSpPr>
              <a:spLocks noChangeArrowheads="1"/>
            </p:cNvSpPr>
            <p:nvPr/>
          </p:nvSpPr>
          <p:spPr bwMode="auto">
            <a:xfrm>
              <a:off x="3644" y="2801"/>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670" name="Oval 11"/>
            <p:cNvSpPr>
              <a:spLocks noChangeArrowheads="1"/>
            </p:cNvSpPr>
            <p:nvPr/>
          </p:nvSpPr>
          <p:spPr bwMode="auto">
            <a:xfrm>
              <a:off x="3014" y="2972"/>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671" name="Oval 12"/>
            <p:cNvSpPr>
              <a:spLocks noChangeArrowheads="1"/>
            </p:cNvSpPr>
            <p:nvPr/>
          </p:nvSpPr>
          <p:spPr bwMode="auto">
            <a:xfrm>
              <a:off x="3224" y="2972"/>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672" name="Oval 13"/>
            <p:cNvSpPr>
              <a:spLocks noChangeArrowheads="1"/>
            </p:cNvSpPr>
            <p:nvPr/>
          </p:nvSpPr>
          <p:spPr bwMode="auto">
            <a:xfrm>
              <a:off x="3854" y="2972"/>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673" name="Oval 14"/>
            <p:cNvSpPr>
              <a:spLocks noChangeArrowheads="1"/>
            </p:cNvSpPr>
            <p:nvPr/>
          </p:nvSpPr>
          <p:spPr bwMode="auto">
            <a:xfrm>
              <a:off x="4064" y="2972"/>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674" name="Oval 15"/>
            <p:cNvSpPr>
              <a:spLocks noChangeArrowheads="1"/>
            </p:cNvSpPr>
            <p:nvPr/>
          </p:nvSpPr>
          <p:spPr bwMode="auto">
            <a:xfrm>
              <a:off x="3434" y="2972"/>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675" name="Oval 16"/>
            <p:cNvSpPr>
              <a:spLocks noChangeArrowheads="1"/>
            </p:cNvSpPr>
            <p:nvPr/>
          </p:nvSpPr>
          <p:spPr bwMode="auto">
            <a:xfrm>
              <a:off x="3644" y="2972"/>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676" name="Oval 17"/>
            <p:cNvSpPr>
              <a:spLocks noChangeArrowheads="1"/>
            </p:cNvSpPr>
            <p:nvPr/>
          </p:nvSpPr>
          <p:spPr bwMode="auto">
            <a:xfrm>
              <a:off x="3014" y="3143"/>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677" name="Oval 18"/>
            <p:cNvSpPr>
              <a:spLocks noChangeArrowheads="1"/>
            </p:cNvSpPr>
            <p:nvPr/>
          </p:nvSpPr>
          <p:spPr bwMode="auto">
            <a:xfrm>
              <a:off x="3224" y="3143"/>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678" name="Oval 19"/>
            <p:cNvSpPr>
              <a:spLocks noChangeArrowheads="1"/>
            </p:cNvSpPr>
            <p:nvPr/>
          </p:nvSpPr>
          <p:spPr bwMode="auto">
            <a:xfrm>
              <a:off x="3854" y="3143"/>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679" name="Oval 20"/>
            <p:cNvSpPr>
              <a:spLocks noChangeArrowheads="1"/>
            </p:cNvSpPr>
            <p:nvPr/>
          </p:nvSpPr>
          <p:spPr bwMode="auto">
            <a:xfrm>
              <a:off x="4064" y="3143"/>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680" name="Oval 21"/>
            <p:cNvSpPr>
              <a:spLocks noChangeArrowheads="1"/>
            </p:cNvSpPr>
            <p:nvPr/>
          </p:nvSpPr>
          <p:spPr bwMode="auto">
            <a:xfrm>
              <a:off x="3434" y="3143"/>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681" name="Oval 22"/>
            <p:cNvSpPr>
              <a:spLocks noChangeArrowheads="1"/>
            </p:cNvSpPr>
            <p:nvPr/>
          </p:nvSpPr>
          <p:spPr bwMode="auto">
            <a:xfrm>
              <a:off x="3644" y="3143"/>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682" name="Oval 23"/>
            <p:cNvSpPr>
              <a:spLocks noChangeArrowheads="1"/>
            </p:cNvSpPr>
            <p:nvPr/>
          </p:nvSpPr>
          <p:spPr bwMode="auto">
            <a:xfrm>
              <a:off x="3014" y="3315"/>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683" name="Oval 24"/>
            <p:cNvSpPr>
              <a:spLocks noChangeArrowheads="1"/>
            </p:cNvSpPr>
            <p:nvPr/>
          </p:nvSpPr>
          <p:spPr bwMode="auto">
            <a:xfrm>
              <a:off x="3224" y="3315"/>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684" name="Oval 25"/>
            <p:cNvSpPr>
              <a:spLocks noChangeArrowheads="1"/>
            </p:cNvSpPr>
            <p:nvPr/>
          </p:nvSpPr>
          <p:spPr bwMode="auto">
            <a:xfrm>
              <a:off x="3854" y="3315"/>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685" name="Oval 26"/>
            <p:cNvSpPr>
              <a:spLocks noChangeArrowheads="1"/>
            </p:cNvSpPr>
            <p:nvPr/>
          </p:nvSpPr>
          <p:spPr bwMode="auto">
            <a:xfrm>
              <a:off x="4064" y="3315"/>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686" name="Oval 27"/>
            <p:cNvSpPr>
              <a:spLocks noChangeArrowheads="1"/>
            </p:cNvSpPr>
            <p:nvPr/>
          </p:nvSpPr>
          <p:spPr bwMode="auto">
            <a:xfrm>
              <a:off x="3434" y="3315"/>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687" name="Oval 28"/>
            <p:cNvSpPr>
              <a:spLocks noChangeArrowheads="1"/>
            </p:cNvSpPr>
            <p:nvPr/>
          </p:nvSpPr>
          <p:spPr bwMode="auto">
            <a:xfrm>
              <a:off x="3644" y="3315"/>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688" name="Oval 29"/>
            <p:cNvSpPr>
              <a:spLocks noChangeArrowheads="1"/>
            </p:cNvSpPr>
            <p:nvPr/>
          </p:nvSpPr>
          <p:spPr bwMode="auto">
            <a:xfrm>
              <a:off x="3014" y="3486"/>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689" name="Oval 30"/>
            <p:cNvSpPr>
              <a:spLocks noChangeArrowheads="1"/>
            </p:cNvSpPr>
            <p:nvPr/>
          </p:nvSpPr>
          <p:spPr bwMode="auto">
            <a:xfrm>
              <a:off x="3224" y="3486"/>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690" name="Oval 31"/>
            <p:cNvSpPr>
              <a:spLocks noChangeArrowheads="1"/>
            </p:cNvSpPr>
            <p:nvPr/>
          </p:nvSpPr>
          <p:spPr bwMode="auto">
            <a:xfrm>
              <a:off x="3854" y="3486"/>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691" name="Oval 32"/>
            <p:cNvSpPr>
              <a:spLocks noChangeArrowheads="1"/>
            </p:cNvSpPr>
            <p:nvPr/>
          </p:nvSpPr>
          <p:spPr bwMode="auto">
            <a:xfrm>
              <a:off x="4064" y="3486"/>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692" name="Oval 33"/>
            <p:cNvSpPr>
              <a:spLocks noChangeArrowheads="1"/>
            </p:cNvSpPr>
            <p:nvPr/>
          </p:nvSpPr>
          <p:spPr bwMode="auto">
            <a:xfrm>
              <a:off x="3434" y="3486"/>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693" name="Oval 34"/>
            <p:cNvSpPr>
              <a:spLocks noChangeArrowheads="1"/>
            </p:cNvSpPr>
            <p:nvPr/>
          </p:nvSpPr>
          <p:spPr bwMode="auto">
            <a:xfrm>
              <a:off x="3644" y="3486"/>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694" name="Oval 35"/>
            <p:cNvSpPr>
              <a:spLocks noChangeArrowheads="1"/>
            </p:cNvSpPr>
            <p:nvPr/>
          </p:nvSpPr>
          <p:spPr bwMode="auto">
            <a:xfrm>
              <a:off x="3014" y="3658"/>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695" name="Oval 36"/>
            <p:cNvSpPr>
              <a:spLocks noChangeArrowheads="1"/>
            </p:cNvSpPr>
            <p:nvPr/>
          </p:nvSpPr>
          <p:spPr bwMode="auto">
            <a:xfrm>
              <a:off x="3224" y="3658"/>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696" name="Oval 37"/>
            <p:cNvSpPr>
              <a:spLocks noChangeArrowheads="1"/>
            </p:cNvSpPr>
            <p:nvPr/>
          </p:nvSpPr>
          <p:spPr bwMode="auto">
            <a:xfrm>
              <a:off x="3854" y="3658"/>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697" name="Oval 38"/>
            <p:cNvSpPr>
              <a:spLocks noChangeArrowheads="1"/>
            </p:cNvSpPr>
            <p:nvPr/>
          </p:nvSpPr>
          <p:spPr bwMode="auto">
            <a:xfrm>
              <a:off x="4064" y="3658"/>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698" name="Oval 39"/>
            <p:cNvSpPr>
              <a:spLocks noChangeArrowheads="1"/>
            </p:cNvSpPr>
            <p:nvPr/>
          </p:nvSpPr>
          <p:spPr bwMode="auto">
            <a:xfrm>
              <a:off x="3434" y="3658"/>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699" name="Oval 40"/>
            <p:cNvSpPr>
              <a:spLocks noChangeArrowheads="1"/>
            </p:cNvSpPr>
            <p:nvPr/>
          </p:nvSpPr>
          <p:spPr bwMode="auto">
            <a:xfrm>
              <a:off x="3644" y="3658"/>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700" name="Oval 41"/>
            <p:cNvSpPr>
              <a:spLocks noChangeArrowheads="1"/>
            </p:cNvSpPr>
            <p:nvPr/>
          </p:nvSpPr>
          <p:spPr bwMode="auto">
            <a:xfrm>
              <a:off x="3014" y="3829"/>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701" name="Oval 42"/>
            <p:cNvSpPr>
              <a:spLocks noChangeArrowheads="1"/>
            </p:cNvSpPr>
            <p:nvPr/>
          </p:nvSpPr>
          <p:spPr bwMode="auto">
            <a:xfrm>
              <a:off x="3224" y="3829"/>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702" name="Oval 43"/>
            <p:cNvSpPr>
              <a:spLocks noChangeArrowheads="1"/>
            </p:cNvSpPr>
            <p:nvPr/>
          </p:nvSpPr>
          <p:spPr bwMode="auto">
            <a:xfrm>
              <a:off x="3854" y="3829"/>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703" name="Oval 44"/>
            <p:cNvSpPr>
              <a:spLocks noChangeArrowheads="1"/>
            </p:cNvSpPr>
            <p:nvPr/>
          </p:nvSpPr>
          <p:spPr bwMode="auto">
            <a:xfrm>
              <a:off x="4064" y="3829"/>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704" name="Oval 45"/>
            <p:cNvSpPr>
              <a:spLocks noChangeArrowheads="1"/>
            </p:cNvSpPr>
            <p:nvPr/>
          </p:nvSpPr>
          <p:spPr bwMode="auto">
            <a:xfrm>
              <a:off x="3434" y="3829"/>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705" name="Oval 46"/>
            <p:cNvSpPr>
              <a:spLocks noChangeArrowheads="1"/>
            </p:cNvSpPr>
            <p:nvPr/>
          </p:nvSpPr>
          <p:spPr bwMode="auto">
            <a:xfrm>
              <a:off x="3644" y="3829"/>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706" name="Oval 47"/>
            <p:cNvSpPr>
              <a:spLocks noChangeArrowheads="1"/>
            </p:cNvSpPr>
            <p:nvPr/>
          </p:nvSpPr>
          <p:spPr bwMode="auto">
            <a:xfrm>
              <a:off x="3014" y="4001"/>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707" name="Oval 48"/>
            <p:cNvSpPr>
              <a:spLocks noChangeArrowheads="1"/>
            </p:cNvSpPr>
            <p:nvPr/>
          </p:nvSpPr>
          <p:spPr bwMode="auto">
            <a:xfrm>
              <a:off x="3224" y="4001"/>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708" name="Oval 49"/>
            <p:cNvSpPr>
              <a:spLocks noChangeArrowheads="1"/>
            </p:cNvSpPr>
            <p:nvPr/>
          </p:nvSpPr>
          <p:spPr bwMode="auto">
            <a:xfrm>
              <a:off x="3854" y="4001"/>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709" name="Oval 50"/>
            <p:cNvSpPr>
              <a:spLocks noChangeArrowheads="1"/>
            </p:cNvSpPr>
            <p:nvPr/>
          </p:nvSpPr>
          <p:spPr bwMode="auto">
            <a:xfrm>
              <a:off x="4064" y="4001"/>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710" name="Oval 51"/>
            <p:cNvSpPr>
              <a:spLocks noChangeArrowheads="1"/>
            </p:cNvSpPr>
            <p:nvPr/>
          </p:nvSpPr>
          <p:spPr bwMode="auto">
            <a:xfrm>
              <a:off x="3434" y="4001"/>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711" name="Oval 52"/>
            <p:cNvSpPr>
              <a:spLocks noChangeArrowheads="1"/>
            </p:cNvSpPr>
            <p:nvPr/>
          </p:nvSpPr>
          <p:spPr bwMode="auto">
            <a:xfrm>
              <a:off x="3644" y="4001"/>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712" name="Oval 53"/>
            <p:cNvSpPr>
              <a:spLocks noChangeArrowheads="1"/>
            </p:cNvSpPr>
            <p:nvPr/>
          </p:nvSpPr>
          <p:spPr bwMode="auto">
            <a:xfrm>
              <a:off x="4328" y="2813"/>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713" name="Oval 54"/>
            <p:cNvSpPr>
              <a:spLocks noChangeArrowheads="1"/>
            </p:cNvSpPr>
            <p:nvPr/>
          </p:nvSpPr>
          <p:spPr bwMode="auto">
            <a:xfrm>
              <a:off x="4538" y="2813"/>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714" name="Oval 55"/>
            <p:cNvSpPr>
              <a:spLocks noChangeArrowheads="1"/>
            </p:cNvSpPr>
            <p:nvPr/>
          </p:nvSpPr>
          <p:spPr bwMode="auto">
            <a:xfrm>
              <a:off x="5168" y="2813"/>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715" name="Oval 56"/>
            <p:cNvSpPr>
              <a:spLocks noChangeArrowheads="1"/>
            </p:cNvSpPr>
            <p:nvPr/>
          </p:nvSpPr>
          <p:spPr bwMode="auto">
            <a:xfrm>
              <a:off x="5378" y="2813"/>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716" name="Oval 57"/>
            <p:cNvSpPr>
              <a:spLocks noChangeArrowheads="1"/>
            </p:cNvSpPr>
            <p:nvPr/>
          </p:nvSpPr>
          <p:spPr bwMode="auto">
            <a:xfrm>
              <a:off x="4748" y="2813"/>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717" name="Oval 58"/>
            <p:cNvSpPr>
              <a:spLocks noChangeArrowheads="1"/>
            </p:cNvSpPr>
            <p:nvPr/>
          </p:nvSpPr>
          <p:spPr bwMode="auto">
            <a:xfrm>
              <a:off x="4958" y="2813"/>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718" name="Oval 59"/>
            <p:cNvSpPr>
              <a:spLocks noChangeArrowheads="1"/>
            </p:cNvSpPr>
            <p:nvPr/>
          </p:nvSpPr>
          <p:spPr bwMode="auto">
            <a:xfrm>
              <a:off x="4328" y="2984"/>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719" name="Oval 60"/>
            <p:cNvSpPr>
              <a:spLocks noChangeArrowheads="1"/>
            </p:cNvSpPr>
            <p:nvPr/>
          </p:nvSpPr>
          <p:spPr bwMode="auto">
            <a:xfrm>
              <a:off x="4538" y="2984"/>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720" name="Oval 61"/>
            <p:cNvSpPr>
              <a:spLocks noChangeArrowheads="1"/>
            </p:cNvSpPr>
            <p:nvPr/>
          </p:nvSpPr>
          <p:spPr bwMode="auto">
            <a:xfrm>
              <a:off x="5168" y="2984"/>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721" name="Oval 62"/>
            <p:cNvSpPr>
              <a:spLocks noChangeArrowheads="1"/>
            </p:cNvSpPr>
            <p:nvPr/>
          </p:nvSpPr>
          <p:spPr bwMode="auto">
            <a:xfrm>
              <a:off x="5378" y="2984"/>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722" name="Oval 63"/>
            <p:cNvSpPr>
              <a:spLocks noChangeArrowheads="1"/>
            </p:cNvSpPr>
            <p:nvPr/>
          </p:nvSpPr>
          <p:spPr bwMode="auto">
            <a:xfrm>
              <a:off x="4748" y="2984"/>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723" name="Oval 64"/>
            <p:cNvSpPr>
              <a:spLocks noChangeArrowheads="1"/>
            </p:cNvSpPr>
            <p:nvPr/>
          </p:nvSpPr>
          <p:spPr bwMode="auto">
            <a:xfrm>
              <a:off x="4958" y="2984"/>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724" name="Oval 65"/>
            <p:cNvSpPr>
              <a:spLocks noChangeArrowheads="1"/>
            </p:cNvSpPr>
            <p:nvPr/>
          </p:nvSpPr>
          <p:spPr bwMode="auto">
            <a:xfrm>
              <a:off x="4328" y="3155"/>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725" name="Oval 66"/>
            <p:cNvSpPr>
              <a:spLocks noChangeArrowheads="1"/>
            </p:cNvSpPr>
            <p:nvPr/>
          </p:nvSpPr>
          <p:spPr bwMode="auto">
            <a:xfrm>
              <a:off x="4538" y="3155"/>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726" name="Oval 67"/>
            <p:cNvSpPr>
              <a:spLocks noChangeArrowheads="1"/>
            </p:cNvSpPr>
            <p:nvPr/>
          </p:nvSpPr>
          <p:spPr bwMode="auto">
            <a:xfrm>
              <a:off x="5168" y="3155"/>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727" name="Oval 68"/>
            <p:cNvSpPr>
              <a:spLocks noChangeArrowheads="1"/>
            </p:cNvSpPr>
            <p:nvPr/>
          </p:nvSpPr>
          <p:spPr bwMode="auto">
            <a:xfrm>
              <a:off x="5378" y="3155"/>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728" name="Oval 69"/>
            <p:cNvSpPr>
              <a:spLocks noChangeArrowheads="1"/>
            </p:cNvSpPr>
            <p:nvPr/>
          </p:nvSpPr>
          <p:spPr bwMode="auto">
            <a:xfrm>
              <a:off x="4748" y="3155"/>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729" name="Oval 70"/>
            <p:cNvSpPr>
              <a:spLocks noChangeArrowheads="1"/>
            </p:cNvSpPr>
            <p:nvPr/>
          </p:nvSpPr>
          <p:spPr bwMode="auto">
            <a:xfrm>
              <a:off x="4958" y="3155"/>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730" name="Oval 71"/>
            <p:cNvSpPr>
              <a:spLocks noChangeArrowheads="1"/>
            </p:cNvSpPr>
            <p:nvPr/>
          </p:nvSpPr>
          <p:spPr bwMode="auto">
            <a:xfrm>
              <a:off x="4328" y="3327"/>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731" name="Oval 72"/>
            <p:cNvSpPr>
              <a:spLocks noChangeArrowheads="1"/>
            </p:cNvSpPr>
            <p:nvPr/>
          </p:nvSpPr>
          <p:spPr bwMode="auto">
            <a:xfrm>
              <a:off x="4538" y="3327"/>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732" name="Oval 73"/>
            <p:cNvSpPr>
              <a:spLocks noChangeArrowheads="1"/>
            </p:cNvSpPr>
            <p:nvPr/>
          </p:nvSpPr>
          <p:spPr bwMode="auto">
            <a:xfrm>
              <a:off x="5168" y="3327"/>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733" name="Oval 74"/>
            <p:cNvSpPr>
              <a:spLocks noChangeArrowheads="1"/>
            </p:cNvSpPr>
            <p:nvPr/>
          </p:nvSpPr>
          <p:spPr bwMode="auto">
            <a:xfrm>
              <a:off x="5378" y="3327"/>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734" name="Oval 75"/>
            <p:cNvSpPr>
              <a:spLocks noChangeArrowheads="1"/>
            </p:cNvSpPr>
            <p:nvPr/>
          </p:nvSpPr>
          <p:spPr bwMode="auto">
            <a:xfrm>
              <a:off x="4748" y="3327"/>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735" name="Oval 76"/>
            <p:cNvSpPr>
              <a:spLocks noChangeArrowheads="1"/>
            </p:cNvSpPr>
            <p:nvPr/>
          </p:nvSpPr>
          <p:spPr bwMode="auto">
            <a:xfrm>
              <a:off x="4958" y="3327"/>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736" name="Oval 77"/>
            <p:cNvSpPr>
              <a:spLocks noChangeArrowheads="1"/>
            </p:cNvSpPr>
            <p:nvPr/>
          </p:nvSpPr>
          <p:spPr bwMode="auto">
            <a:xfrm>
              <a:off x="4328" y="3498"/>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737" name="Oval 78"/>
            <p:cNvSpPr>
              <a:spLocks noChangeArrowheads="1"/>
            </p:cNvSpPr>
            <p:nvPr/>
          </p:nvSpPr>
          <p:spPr bwMode="auto">
            <a:xfrm>
              <a:off x="4538" y="3498"/>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738" name="Oval 79"/>
            <p:cNvSpPr>
              <a:spLocks noChangeArrowheads="1"/>
            </p:cNvSpPr>
            <p:nvPr/>
          </p:nvSpPr>
          <p:spPr bwMode="auto">
            <a:xfrm>
              <a:off x="5168" y="3498"/>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739" name="Oval 80"/>
            <p:cNvSpPr>
              <a:spLocks noChangeArrowheads="1"/>
            </p:cNvSpPr>
            <p:nvPr/>
          </p:nvSpPr>
          <p:spPr bwMode="auto">
            <a:xfrm>
              <a:off x="5378" y="3498"/>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740" name="Oval 81"/>
            <p:cNvSpPr>
              <a:spLocks noChangeArrowheads="1"/>
            </p:cNvSpPr>
            <p:nvPr/>
          </p:nvSpPr>
          <p:spPr bwMode="auto">
            <a:xfrm>
              <a:off x="4748" y="3498"/>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741" name="Oval 82"/>
            <p:cNvSpPr>
              <a:spLocks noChangeArrowheads="1"/>
            </p:cNvSpPr>
            <p:nvPr/>
          </p:nvSpPr>
          <p:spPr bwMode="auto">
            <a:xfrm>
              <a:off x="4958" y="3498"/>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742" name="Oval 83"/>
            <p:cNvSpPr>
              <a:spLocks noChangeArrowheads="1"/>
            </p:cNvSpPr>
            <p:nvPr/>
          </p:nvSpPr>
          <p:spPr bwMode="auto">
            <a:xfrm>
              <a:off x="4328" y="3670"/>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743" name="Oval 84"/>
            <p:cNvSpPr>
              <a:spLocks noChangeArrowheads="1"/>
            </p:cNvSpPr>
            <p:nvPr/>
          </p:nvSpPr>
          <p:spPr bwMode="auto">
            <a:xfrm>
              <a:off x="4538" y="3670"/>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744" name="Oval 85"/>
            <p:cNvSpPr>
              <a:spLocks noChangeArrowheads="1"/>
            </p:cNvSpPr>
            <p:nvPr/>
          </p:nvSpPr>
          <p:spPr bwMode="auto">
            <a:xfrm>
              <a:off x="5168" y="3670"/>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745" name="Oval 86"/>
            <p:cNvSpPr>
              <a:spLocks noChangeArrowheads="1"/>
            </p:cNvSpPr>
            <p:nvPr/>
          </p:nvSpPr>
          <p:spPr bwMode="auto">
            <a:xfrm>
              <a:off x="5378" y="3670"/>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746" name="Oval 87"/>
            <p:cNvSpPr>
              <a:spLocks noChangeArrowheads="1"/>
            </p:cNvSpPr>
            <p:nvPr/>
          </p:nvSpPr>
          <p:spPr bwMode="auto">
            <a:xfrm>
              <a:off x="4748" y="3670"/>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747" name="Oval 88"/>
            <p:cNvSpPr>
              <a:spLocks noChangeArrowheads="1"/>
            </p:cNvSpPr>
            <p:nvPr/>
          </p:nvSpPr>
          <p:spPr bwMode="auto">
            <a:xfrm>
              <a:off x="4958" y="3670"/>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748" name="Oval 89"/>
            <p:cNvSpPr>
              <a:spLocks noChangeArrowheads="1"/>
            </p:cNvSpPr>
            <p:nvPr/>
          </p:nvSpPr>
          <p:spPr bwMode="auto">
            <a:xfrm>
              <a:off x="4328" y="3841"/>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749" name="Oval 90"/>
            <p:cNvSpPr>
              <a:spLocks noChangeArrowheads="1"/>
            </p:cNvSpPr>
            <p:nvPr/>
          </p:nvSpPr>
          <p:spPr bwMode="auto">
            <a:xfrm>
              <a:off x="4538" y="3841"/>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750" name="Oval 91"/>
            <p:cNvSpPr>
              <a:spLocks noChangeArrowheads="1"/>
            </p:cNvSpPr>
            <p:nvPr/>
          </p:nvSpPr>
          <p:spPr bwMode="auto">
            <a:xfrm>
              <a:off x="5168" y="3841"/>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751" name="Oval 92"/>
            <p:cNvSpPr>
              <a:spLocks noChangeArrowheads="1"/>
            </p:cNvSpPr>
            <p:nvPr/>
          </p:nvSpPr>
          <p:spPr bwMode="auto">
            <a:xfrm>
              <a:off x="5378" y="3841"/>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752" name="Oval 93"/>
            <p:cNvSpPr>
              <a:spLocks noChangeArrowheads="1"/>
            </p:cNvSpPr>
            <p:nvPr/>
          </p:nvSpPr>
          <p:spPr bwMode="auto">
            <a:xfrm>
              <a:off x="4748" y="3841"/>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753" name="Oval 94"/>
            <p:cNvSpPr>
              <a:spLocks noChangeArrowheads="1"/>
            </p:cNvSpPr>
            <p:nvPr/>
          </p:nvSpPr>
          <p:spPr bwMode="auto">
            <a:xfrm>
              <a:off x="4958" y="3841"/>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754" name="Oval 95"/>
            <p:cNvSpPr>
              <a:spLocks noChangeArrowheads="1"/>
            </p:cNvSpPr>
            <p:nvPr/>
          </p:nvSpPr>
          <p:spPr bwMode="auto">
            <a:xfrm>
              <a:off x="4328" y="4013"/>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755" name="Oval 96"/>
            <p:cNvSpPr>
              <a:spLocks noChangeArrowheads="1"/>
            </p:cNvSpPr>
            <p:nvPr/>
          </p:nvSpPr>
          <p:spPr bwMode="auto">
            <a:xfrm>
              <a:off x="4538" y="4013"/>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756" name="Oval 97"/>
            <p:cNvSpPr>
              <a:spLocks noChangeArrowheads="1"/>
            </p:cNvSpPr>
            <p:nvPr/>
          </p:nvSpPr>
          <p:spPr bwMode="auto">
            <a:xfrm>
              <a:off x="5168" y="4013"/>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757" name="Oval 98"/>
            <p:cNvSpPr>
              <a:spLocks noChangeArrowheads="1"/>
            </p:cNvSpPr>
            <p:nvPr/>
          </p:nvSpPr>
          <p:spPr bwMode="auto">
            <a:xfrm>
              <a:off x="5378" y="4013"/>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758" name="Oval 99"/>
            <p:cNvSpPr>
              <a:spLocks noChangeArrowheads="1"/>
            </p:cNvSpPr>
            <p:nvPr/>
          </p:nvSpPr>
          <p:spPr bwMode="auto">
            <a:xfrm>
              <a:off x="4748" y="4013"/>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759" name="Oval 100"/>
            <p:cNvSpPr>
              <a:spLocks noChangeArrowheads="1"/>
            </p:cNvSpPr>
            <p:nvPr/>
          </p:nvSpPr>
          <p:spPr bwMode="auto">
            <a:xfrm>
              <a:off x="4958" y="4013"/>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grpSp>
      <p:sp>
        <p:nvSpPr>
          <p:cNvPr id="22533" name="Rectangle 101"/>
          <p:cNvSpPr>
            <a:spLocks noChangeArrowheads="1"/>
          </p:cNvSpPr>
          <p:nvPr/>
        </p:nvSpPr>
        <p:spPr bwMode="auto">
          <a:xfrm>
            <a:off x="1987550" y="1471613"/>
            <a:ext cx="76200" cy="1752600"/>
          </a:xfrm>
          <a:prstGeom prst="rect">
            <a:avLst/>
          </a:prstGeom>
          <a:solidFill>
            <a:schemeClr val="bg2"/>
          </a:solidFill>
          <a:ln w="19050">
            <a:solidFill>
              <a:schemeClr val="tx1"/>
            </a:solidFill>
            <a:miter lim="800000"/>
            <a:headEnd/>
            <a:tailEnd/>
          </a:ln>
        </p:spPr>
        <p:txBody>
          <a:bodyPr wrap="none" anchor="ctr"/>
          <a:lstStyle/>
          <a:p>
            <a:endParaRPr lang="en-US">
              <a:latin typeface="Calibri" pitchFamily="34" charset="0"/>
            </a:endParaRPr>
          </a:p>
        </p:txBody>
      </p:sp>
      <p:sp>
        <p:nvSpPr>
          <p:cNvPr id="22534" name="Line 102"/>
          <p:cNvSpPr>
            <a:spLocks noChangeShapeType="1"/>
          </p:cNvSpPr>
          <p:nvPr/>
        </p:nvSpPr>
        <p:spPr bwMode="auto">
          <a:xfrm>
            <a:off x="768350" y="1547813"/>
            <a:ext cx="3505200"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35" name="Line 103"/>
          <p:cNvSpPr>
            <a:spLocks noChangeShapeType="1"/>
          </p:cNvSpPr>
          <p:nvPr/>
        </p:nvSpPr>
        <p:spPr bwMode="auto">
          <a:xfrm>
            <a:off x="692150" y="3071813"/>
            <a:ext cx="3505200"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36" name="Line 104"/>
          <p:cNvSpPr>
            <a:spLocks noChangeShapeType="1"/>
          </p:cNvSpPr>
          <p:nvPr/>
        </p:nvSpPr>
        <p:spPr bwMode="auto">
          <a:xfrm>
            <a:off x="2139950" y="2309813"/>
            <a:ext cx="762000"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2537" name="Text Box 105"/>
          <p:cNvSpPr txBox="1">
            <a:spLocks noChangeArrowheads="1"/>
          </p:cNvSpPr>
          <p:nvPr/>
        </p:nvSpPr>
        <p:spPr bwMode="auto">
          <a:xfrm>
            <a:off x="2368550" y="1852613"/>
            <a:ext cx="45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400">
                <a:latin typeface="Arial Rounded MT Bold" pitchFamily="34" charset="0"/>
              </a:rPr>
              <a:t>V</a:t>
            </a:r>
          </a:p>
        </p:txBody>
      </p:sp>
      <p:sp>
        <p:nvSpPr>
          <p:cNvPr id="22538" name="Line 106"/>
          <p:cNvSpPr>
            <a:spLocks noChangeShapeType="1"/>
          </p:cNvSpPr>
          <p:nvPr/>
        </p:nvSpPr>
        <p:spPr bwMode="auto">
          <a:xfrm>
            <a:off x="768350" y="1547813"/>
            <a:ext cx="0" cy="15240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pic>
        <p:nvPicPr>
          <p:cNvPr id="22539" name="Picture 107" descr="bd04924_"/>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39750" y="1700213"/>
            <a:ext cx="641350" cy="865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7500" name="Text Box 108"/>
          <p:cNvSpPr txBox="1">
            <a:spLocks noChangeArrowheads="1"/>
          </p:cNvSpPr>
          <p:nvPr/>
        </p:nvSpPr>
        <p:spPr bwMode="auto">
          <a:xfrm>
            <a:off x="914400" y="3276600"/>
            <a:ext cx="30480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2400" b="1">
                <a:latin typeface="Arial Rounded MT Bold" pitchFamily="34" charset="0"/>
              </a:rPr>
              <a:t>t=0</a:t>
            </a:r>
          </a:p>
          <a:p>
            <a:pPr algn="ctr" eaLnBrk="1" hangingPunct="1"/>
            <a:r>
              <a:rPr lang="en-US" sz="2400" b="1">
                <a:latin typeface="Symbol" pitchFamily="18" charset="2"/>
              </a:rPr>
              <a:t>F</a:t>
            </a:r>
            <a:r>
              <a:rPr lang="en-US" sz="2400" b="1" baseline="-25000">
                <a:latin typeface="Arial Rounded MT Bold" pitchFamily="34" charset="0"/>
              </a:rPr>
              <a:t>0</a:t>
            </a:r>
            <a:r>
              <a:rPr lang="en-US" sz="2400" b="1">
                <a:latin typeface="Arial Rounded MT Bold" pitchFamily="34" charset="0"/>
              </a:rPr>
              <a:t>=BLW</a:t>
            </a:r>
          </a:p>
        </p:txBody>
      </p:sp>
      <p:sp>
        <p:nvSpPr>
          <p:cNvPr id="187501" name="Text Box 109"/>
          <p:cNvSpPr txBox="1">
            <a:spLocks noChangeArrowheads="1"/>
          </p:cNvSpPr>
          <p:nvPr/>
        </p:nvSpPr>
        <p:spPr bwMode="auto">
          <a:xfrm>
            <a:off x="5410200" y="3276600"/>
            <a:ext cx="30480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2400" b="1">
                <a:latin typeface="Arial Rounded MT Bold" pitchFamily="34" charset="0"/>
              </a:rPr>
              <a:t>t</a:t>
            </a:r>
          </a:p>
          <a:p>
            <a:pPr algn="ctr" eaLnBrk="1" hangingPunct="1"/>
            <a:r>
              <a:rPr lang="en-US" sz="2400" b="1">
                <a:latin typeface="Symbol" pitchFamily="18" charset="2"/>
              </a:rPr>
              <a:t>F</a:t>
            </a:r>
            <a:r>
              <a:rPr lang="en-US" sz="2400" b="1" baseline="-25000">
                <a:latin typeface="Arial Rounded MT Bold" pitchFamily="34" charset="0"/>
              </a:rPr>
              <a:t>t</a:t>
            </a:r>
            <a:r>
              <a:rPr lang="en-US" sz="2400" b="1">
                <a:latin typeface="Arial Rounded MT Bold" pitchFamily="34" charset="0"/>
              </a:rPr>
              <a:t>=BL(W+vt)</a:t>
            </a:r>
          </a:p>
        </p:txBody>
      </p:sp>
      <p:graphicFrame>
        <p:nvGraphicFramePr>
          <p:cNvPr id="187502" name="Object 2"/>
          <p:cNvGraphicFramePr>
            <a:graphicFrameLocks noChangeAspect="1"/>
          </p:cNvGraphicFramePr>
          <p:nvPr/>
        </p:nvGraphicFramePr>
        <p:xfrm>
          <a:off x="2971800" y="4876800"/>
          <a:ext cx="4921250" cy="771525"/>
        </p:xfrm>
        <a:graphic>
          <a:graphicData uri="http://schemas.openxmlformats.org/presentationml/2006/ole">
            <mc:AlternateContent xmlns:mc="http://schemas.openxmlformats.org/markup-compatibility/2006">
              <mc:Choice xmlns:v="urn:schemas-microsoft-com:vml" Requires="v">
                <p:oleObj spid="_x0000_s22788" name="Equation" r:id="rId6" imgW="2514600" imgH="393700" progId="Equation.3">
                  <p:embed/>
                </p:oleObj>
              </mc:Choice>
              <mc:Fallback>
                <p:oleObj name="Equation" r:id="rId6" imgW="2514600" imgH="393700" progId="Equation.3">
                  <p:embed/>
                  <p:pic>
                    <p:nvPicPr>
                      <p:cNvPr id="0" name="Object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971800" y="4876800"/>
                        <a:ext cx="4921250" cy="771525"/>
                      </a:xfrm>
                      <a:prstGeom prst="rect">
                        <a:avLst/>
                      </a:prstGeom>
                      <a:solidFill>
                        <a:srgbClr val="33CCCC"/>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87503" name="Object 3"/>
          <p:cNvGraphicFramePr>
            <a:graphicFrameLocks noChangeAspect="1"/>
          </p:cNvGraphicFramePr>
          <p:nvPr/>
        </p:nvGraphicFramePr>
        <p:xfrm>
          <a:off x="7848600" y="5105400"/>
          <a:ext cx="990600" cy="363538"/>
        </p:xfrm>
        <a:graphic>
          <a:graphicData uri="http://schemas.openxmlformats.org/presentationml/2006/ole">
            <mc:AlternateContent xmlns:mc="http://schemas.openxmlformats.org/markup-compatibility/2006">
              <mc:Choice xmlns:v="urn:schemas-microsoft-com:vml" Requires="v">
                <p:oleObj spid="_x0000_s22789" name="Equation" r:id="rId8" imgW="761669" imgH="279279" progId="Equation.3">
                  <p:embed/>
                </p:oleObj>
              </mc:Choice>
              <mc:Fallback>
                <p:oleObj name="Equation" r:id="rId8" imgW="761669" imgH="279279" progId="Equation.3">
                  <p:embed/>
                  <p:pic>
                    <p:nvPicPr>
                      <p:cNvPr id="0" name="Object 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848600" y="5105400"/>
                        <a:ext cx="990600" cy="363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2544" name="Line 112"/>
          <p:cNvSpPr>
            <a:spLocks noChangeShapeType="1"/>
          </p:cNvSpPr>
          <p:nvPr/>
        </p:nvSpPr>
        <p:spPr bwMode="auto">
          <a:xfrm>
            <a:off x="3435350" y="1547813"/>
            <a:ext cx="0" cy="1524000"/>
          </a:xfrm>
          <a:prstGeom prst="line">
            <a:avLst/>
          </a:prstGeom>
          <a:noFill/>
          <a:ln w="9525">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2545" name="Text Box 113"/>
          <p:cNvSpPr txBox="1">
            <a:spLocks noChangeArrowheads="1"/>
          </p:cNvSpPr>
          <p:nvPr/>
        </p:nvSpPr>
        <p:spPr bwMode="auto">
          <a:xfrm>
            <a:off x="3395663" y="2000250"/>
            <a:ext cx="533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400" b="1">
                <a:latin typeface="Arial Rounded MT Bold" pitchFamily="34" charset="0"/>
              </a:rPr>
              <a:t>L</a:t>
            </a:r>
          </a:p>
        </p:txBody>
      </p:sp>
      <p:sp>
        <p:nvSpPr>
          <p:cNvPr id="22546" name="Line 114"/>
          <p:cNvSpPr>
            <a:spLocks noChangeShapeType="1"/>
          </p:cNvSpPr>
          <p:nvPr/>
        </p:nvSpPr>
        <p:spPr bwMode="auto">
          <a:xfrm>
            <a:off x="768350" y="1395413"/>
            <a:ext cx="1219200" cy="0"/>
          </a:xfrm>
          <a:prstGeom prst="line">
            <a:avLst/>
          </a:prstGeom>
          <a:noFill/>
          <a:ln w="9525">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2547" name="Text Box 115"/>
          <p:cNvSpPr txBox="1">
            <a:spLocks noChangeArrowheads="1"/>
          </p:cNvSpPr>
          <p:nvPr/>
        </p:nvSpPr>
        <p:spPr bwMode="auto">
          <a:xfrm>
            <a:off x="1033463" y="996950"/>
            <a:ext cx="533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400" b="1">
                <a:latin typeface="Arial Rounded MT Bold" pitchFamily="34" charset="0"/>
              </a:rPr>
              <a:t>W</a:t>
            </a:r>
          </a:p>
        </p:txBody>
      </p:sp>
      <p:grpSp>
        <p:nvGrpSpPr>
          <p:cNvPr id="3" name="Group 116"/>
          <p:cNvGrpSpPr>
            <a:grpSpLocks/>
          </p:cNvGrpSpPr>
          <p:nvPr/>
        </p:nvGrpSpPr>
        <p:grpSpPr bwMode="auto">
          <a:xfrm>
            <a:off x="4876800" y="965200"/>
            <a:ext cx="3829050" cy="2330450"/>
            <a:chOff x="3116" y="1220"/>
            <a:chExt cx="2412" cy="1468"/>
          </a:xfrm>
        </p:grpSpPr>
        <p:grpSp>
          <p:nvGrpSpPr>
            <p:cNvPr id="22555" name="Group 117"/>
            <p:cNvGrpSpPr>
              <a:grpSpLocks/>
            </p:cNvGrpSpPr>
            <p:nvPr/>
          </p:nvGrpSpPr>
          <p:grpSpPr bwMode="auto">
            <a:xfrm>
              <a:off x="3116" y="1428"/>
              <a:ext cx="2412" cy="1260"/>
              <a:chOff x="3014" y="2801"/>
              <a:chExt cx="2412" cy="1260"/>
            </a:xfrm>
          </p:grpSpPr>
          <p:sp>
            <p:nvSpPr>
              <p:cNvPr id="22568" name="Oval 118"/>
              <p:cNvSpPr>
                <a:spLocks noChangeArrowheads="1"/>
              </p:cNvSpPr>
              <p:nvPr/>
            </p:nvSpPr>
            <p:spPr bwMode="auto">
              <a:xfrm>
                <a:off x="3014" y="2801"/>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569" name="Oval 119"/>
              <p:cNvSpPr>
                <a:spLocks noChangeArrowheads="1"/>
              </p:cNvSpPr>
              <p:nvPr/>
            </p:nvSpPr>
            <p:spPr bwMode="auto">
              <a:xfrm>
                <a:off x="3224" y="2801"/>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570" name="Oval 120"/>
              <p:cNvSpPr>
                <a:spLocks noChangeArrowheads="1"/>
              </p:cNvSpPr>
              <p:nvPr/>
            </p:nvSpPr>
            <p:spPr bwMode="auto">
              <a:xfrm>
                <a:off x="3854" y="2801"/>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571" name="Oval 121"/>
              <p:cNvSpPr>
                <a:spLocks noChangeArrowheads="1"/>
              </p:cNvSpPr>
              <p:nvPr/>
            </p:nvSpPr>
            <p:spPr bwMode="auto">
              <a:xfrm>
                <a:off x="4064" y="2801"/>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572" name="Oval 122"/>
              <p:cNvSpPr>
                <a:spLocks noChangeArrowheads="1"/>
              </p:cNvSpPr>
              <p:nvPr/>
            </p:nvSpPr>
            <p:spPr bwMode="auto">
              <a:xfrm>
                <a:off x="3434" y="2801"/>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573" name="Oval 123"/>
              <p:cNvSpPr>
                <a:spLocks noChangeArrowheads="1"/>
              </p:cNvSpPr>
              <p:nvPr/>
            </p:nvSpPr>
            <p:spPr bwMode="auto">
              <a:xfrm>
                <a:off x="3644" y="2801"/>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574" name="Oval 124"/>
              <p:cNvSpPr>
                <a:spLocks noChangeArrowheads="1"/>
              </p:cNvSpPr>
              <p:nvPr/>
            </p:nvSpPr>
            <p:spPr bwMode="auto">
              <a:xfrm>
                <a:off x="3014" y="2972"/>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575" name="Oval 125"/>
              <p:cNvSpPr>
                <a:spLocks noChangeArrowheads="1"/>
              </p:cNvSpPr>
              <p:nvPr/>
            </p:nvSpPr>
            <p:spPr bwMode="auto">
              <a:xfrm>
                <a:off x="3224" y="2972"/>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576" name="Oval 126"/>
              <p:cNvSpPr>
                <a:spLocks noChangeArrowheads="1"/>
              </p:cNvSpPr>
              <p:nvPr/>
            </p:nvSpPr>
            <p:spPr bwMode="auto">
              <a:xfrm>
                <a:off x="3854" y="2972"/>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577" name="Oval 127"/>
              <p:cNvSpPr>
                <a:spLocks noChangeArrowheads="1"/>
              </p:cNvSpPr>
              <p:nvPr/>
            </p:nvSpPr>
            <p:spPr bwMode="auto">
              <a:xfrm>
                <a:off x="4064" y="2972"/>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578" name="Oval 128"/>
              <p:cNvSpPr>
                <a:spLocks noChangeArrowheads="1"/>
              </p:cNvSpPr>
              <p:nvPr/>
            </p:nvSpPr>
            <p:spPr bwMode="auto">
              <a:xfrm>
                <a:off x="3434" y="2972"/>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579" name="Oval 129"/>
              <p:cNvSpPr>
                <a:spLocks noChangeArrowheads="1"/>
              </p:cNvSpPr>
              <p:nvPr/>
            </p:nvSpPr>
            <p:spPr bwMode="auto">
              <a:xfrm>
                <a:off x="3644" y="2972"/>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580" name="Oval 130"/>
              <p:cNvSpPr>
                <a:spLocks noChangeArrowheads="1"/>
              </p:cNvSpPr>
              <p:nvPr/>
            </p:nvSpPr>
            <p:spPr bwMode="auto">
              <a:xfrm>
                <a:off x="3014" y="3143"/>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581" name="Oval 131"/>
              <p:cNvSpPr>
                <a:spLocks noChangeArrowheads="1"/>
              </p:cNvSpPr>
              <p:nvPr/>
            </p:nvSpPr>
            <p:spPr bwMode="auto">
              <a:xfrm>
                <a:off x="3224" y="3143"/>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582" name="Oval 132"/>
              <p:cNvSpPr>
                <a:spLocks noChangeArrowheads="1"/>
              </p:cNvSpPr>
              <p:nvPr/>
            </p:nvSpPr>
            <p:spPr bwMode="auto">
              <a:xfrm>
                <a:off x="3854" y="3143"/>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583" name="Oval 133"/>
              <p:cNvSpPr>
                <a:spLocks noChangeArrowheads="1"/>
              </p:cNvSpPr>
              <p:nvPr/>
            </p:nvSpPr>
            <p:spPr bwMode="auto">
              <a:xfrm>
                <a:off x="4064" y="3143"/>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584" name="Oval 134"/>
              <p:cNvSpPr>
                <a:spLocks noChangeArrowheads="1"/>
              </p:cNvSpPr>
              <p:nvPr/>
            </p:nvSpPr>
            <p:spPr bwMode="auto">
              <a:xfrm>
                <a:off x="3434" y="3143"/>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585" name="Oval 135"/>
              <p:cNvSpPr>
                <a:spLocks noChangeArrowheads="1"/>
              </p:cNvSpPr>
              <p:nvPr/>
            </p:nvSpPr>
            <p:spPr bwMode="auto">
              <a:xfrm>
                <a:off x="3644" y="3143"/>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586" name="Oval 136"/>
              <p:cNvSpPr>
                <a:spLocks noChangeArrowheads="1"/>
              </p:cNvSpPr>
              <p:nvPr/>
            </p:nvSpPr>
            <p:spPr bwMode="auto">
              <a:xfrm>
                <a:off x="3014" y="3315"/>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587" name="Oval 137"/>
              <p:cNvSpPr>
                <a:spLocks noChangeArrowheads="1"/>
              </p:cNvSpPr>
              <p:nvPr/>
            </p:nvSpPr>
            <p:spPr bwMode="auto">
              <a:xfrm>
                <a:off x="3224" y="3315"/>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588" name="Oval 138"/>
              <p:cNvSpPr>
                <a:spLocks noChangeArrowheads="1"/>
              </p:cNvSpPr>
              <p:nvPr/>
            </p:nvSpPr>
            <p:spPr bwMode="auto">
              <a:xfrm>
                <a:off x="3854" y="3315"/>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589" name="Oval 139"/>
              <p:cNvSpPr>
                <a:spLocks noChangeArrowheads="1"/>
              </p:cNvSpPr>
              <p:nvPr/>
            </p:nvSpPr>
            <p:spPr bwMode="auto">
              <a:xfrm>
                <a:off x="4064" y="3315"/>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590" name="Oval 140"/>
              <p:cNvSpPr>
                <a:spLocks noChangeArrowheads="1"/>
              </p:cNvSpPr>
              <p:nvPr/>
            </p:nvSpPr>
            <p:spPr bwMode="auto">
              <a:xfrm>
                <a:off x="3434" y="3315"/>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591" name="Oval 141"/>
              <p:cNvSpPr>
                <a:spLocks noChangeArrowheads="1"/>
              </p:cNvSpPr>
              <p:nvPr/>
            </p:nvSpPr>
            <p:spPr bwMode="auto">
              <a:xfrm>
                <a:off x="3644" y="3315"/>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592" name="Oval 142"/>
              <p:cNvSpPr>
                <a:spLocks noChangeArrowheads="1"/>
              </p:cNvSpPr>
              <p:nvPr/>
            </p:nvSpPr>
            <p:spPr bwMode="auto">
              <a:xfrm>
                <a:off x="3014" y="3486"/>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593" name="Oval 143"/>
              <p:cNvSpPr>
                <a:spLocks noChangeArrowheads="1"/>
              </p:cNvSpPr>
              <p:nvPr/>
            </p:nvSpPr>
            <p:spPr bwMode="auto">
              <a:xfrm>
                <a:off x="3224" y="3486"/>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594" name="Oval 144"/>
              <p:cNvSpPr>
                <a:spLocks noChangeArrowheads="1"/>
              </p:cNvSpPr>
              <p:nvPr/>
            </p:nvSpPr>
            <p:spPr bwMode="auto">
              <a:xfrm>
                <a:off x="3854" y="3486"/>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595" name="Oval 145"/>
              <p:cNvSpPr>
                <a:spLocks noChangeArrowheads="1"/>
              </p:cNvSpPr>
              <p:nvPr/>
            </p:nvSpPr>
            <p:spPr bwMode="auto">
              <a:xfrm>
                <a:off x="4064" y="3486"/>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596" name="Oval 146"/>
              <p:cNvSpPr>
                <a:spLocks noChangeArrowheads="1"/>
              </p:cNvSpPr>
              <p:nvPr/>
            </p:nvSpPr>
            <p:spPr bwMode="auto">
              <a:xfrm>
                <a:off x="3434" y="3486"/>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597" name="Oval 147"/>
              <p:cNvSpPr>
                <a:spLocks noChangeArrowheads="1"/>
              </p:cNvSpPr>
              <p:nvPr/>
            </p:nvSpPr>
            <p:spPr bwMode="auto">
              <a:xfrm>
                <a:off x="3644" y="3486"/>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598" name="Oval 148"/>
              <p:cNvSpPr>
                <a:spLocks noChangeArrowheads="1"/>
              </p:cNvSpPr>
              <p:nvPr/>
            </p:nvSpPr>
            <p:spPr bwMode="auto">
              <a:xfrm>
                <a:off x="3014" y="3658"/>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599" name="Oval 149"/>
              <p:cNvSpPr>
                <a:spLocks noChangeArrowheads="1"/>
              </p:cNvSpPr>
              <p:nvPr/>
            </p:nvSpPr>
            <p:spPr bwMode="auto">
              <a:xfrm>
                <a:off x="3224" y="3658"/>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600" name="Oval 150"/>
              <p:cNvSpPr>
                <a:spLocks noChangeArrowheads="1"/>
              </p:cNvSpPr>
              <p:nvPr/>
            </p:nvSpPr>
            <p:spPr bwMode="auto">
              <a:xfrm>
                <a:off x="3854" y="3658"/>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601" name="Oval 151"/>
              <p:cNvSpPr>
                <a:spLocks noChangeArrowheads="1"/>
              </p:cNvSpPr>
              <p:nvPr/>
            </p:nvSpPr>
            <p:spPr bwMode="auto">
              <a:xfrm>
                <a:off x="4064" y="3658"/>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602" name="Oval 152"/>
              <p:cNvSpPr>
                <a:spLocks noChangeArrowheads="1"/>
              </p:cNvSpPr>
              <p:nvPr/>
            </p:nvSpPr>
            <p:spPr bwMode="auto">
              <a:xfrm>
                <a:off x="3434" y="3658"/>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603" name="Oval 153"/>
              <p:cNvSpPr>
                <a:spLocks noChangeArrowheads="1"/>
              </p:cNvSpPr>
              <p:nvPr/>
            </p:nvSpPr>
            <p:spPr bwMode="auto">
              <a:xfrm>
                <a:off x="3644" y="3658"/>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604" name="Oval 154"/>
              <p:cNvSpPr>
                <a:spLocks noChangeArrowheads="1"/>
              </p:cNvSpPr>
              <p:nvPr/>
            </p:nvSpPr>
            <p:spPr bwMode="auto">
              <a:xfrm>
                <a:off x="3014" y="3829"/>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605" name="Oval 155"/>
              <p:cNvSpPr>
                <a:spLocks noChangeArrowheads="1"/>
              </p:cNvSpPr>
              <p:nvPr/>
            </p:nvSpPr>
            <p:spPr bwMode="auto">
              <a:xfrm>
                <a:off x="3224" y="3829"/>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606" name="Oval 156"/>
              <p:cNvSpPr>
                <a:spLocks noChangeArrowheads="1"/>
              </p:cNvSpPr>
              <p:nvPr/>
            </p:nvSpPr>
            <p:spPr bwMode="auto">
              <a:xfrm>
                <a:off x="3854" y="3829"/>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607" name="Oval 157"/>
              <p:cNvSpPr>
                <a:spLocks noChangeArrowheads="1"/>
              </p:cNvSpPr>
              <p:nvPr/>
            </p:nvSpPr>
            <p:spPr bwMode="auto">
              <a:xfrm>
                <a:off x="4064" y="3829"/>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608" name="Oval 158"/>
              <p:cNvSpPr>
                <a:spLocks noChangeArrowheads="1"/>
              </p:cNvSpPr>
              <p:nvPr/>
            </p:nvSpPr>
            <p:spPr bwMode="auto">
              <a:xfrm>
                <a:off x="3434" y="3829"/>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609" name="Oval 159"/>
              <p:cNvSpPr>
                <a:spLocks noChangeArrowheads="1"/>
              </p:cNvSpPr>
              <p:nvPr/>
            </p:nvSpPr>
            <p:spPr bwMode="auto">
              <a:xfrm>
                <a:off x="3644" y="3829"/>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610" name="Oval 160"/>
              <p:cNvSpPr>
                <a:spLocks noChangeArrowheads="1"/>
              </p:cNvSpPr>
              <p:nvPr/>
            </p:nvSpPr>
            <p:spPr bwMode="auto">
              <a:xfrm>
                <a:off x="3014" y="4001"/>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611" name="Oval 161"/>
              <p:cNvSpPr>
                <a:spLocks noChangeArrowheads="1"/>
              </p:cNvSpPr>
              <p:nvPr/>
            </p:nvSpPr>
            <p:spPr bwMode="auto">
              <a:xfrm>
                <a:off x="3224" y="4001"/>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612" name="Oval 162"/>
              <p:cNvSpPr>
                <a:spLocks noChangeArrowheads="1"/>
              </p:cNvSpPr>
              <p:nvPr/>
            </p:nvSpPr>
            <p:spPr bwMode="auto">
              <a:xfrm>
                <a:off x="3854" y="4001"/>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613" name="Oval 163"/>
              <p:cNvSpPr>
                <a:spLocks noChangeArrowheads="1"/>
              </p:cNvSpPr>
              <p:nvPr/>
            </p:nvSpPr>
            <p:spPr bwMode="auto">
              <a:xfrm>
                <a:off x="4064" y="4001"/>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614" name="Oval 164"/>
              <p:cNvSpPr>
                <a:spLocks noChangeArrowheads="1"/>
              </p:cNvSpPr>
              <p:nvPr/>
            </p:nvSpPr>
            <p:spPr bwMode="auto">
              <a:xfrm>
                <a:off x="3434" y="4001"/>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615" name="Oval 165"/>
              <p:cNvSpPr>
                <a:spLocks noChangeArrowheads="1"/>
              </p:cNvSpPr>
              <p:nvPr/>
            </p:nvSpPr>
            <p:spPr bwMode="auto">
              <a:xfrm>
                <a:off x="3644" y="4001"/>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616" name="Oval 166"/>
              <p:cNvSpPr>
                <a:spLocks noChangeArrowheads="1"/>
              </p:cNvSpPr>
              <p:nvPr/>
            </p:nvSpPr>
            <p:spPr bwMode="auto">
              <a:xfrm>
                <a:off x="4328" y="2813"/>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617" name="Oval 167"/>
              <p:cNvSpPr>
                <a:spLocks noChangeArrowheads="1"/>
              </p:cNvSpPr>
              <p:nvPr/>
            </p:nvSpPr>
            <p:spPr bwMode="auto">
              <a:xfrm>
                <a:off x="4538" y="2813"/>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618" name="Oval 168"/>
              <p:cNvSpPr>
                <a:spLocks noChangeArrowheads="1"/>
              </p:cNvSpPr>
              <p:nvPr/>
            </p:nvSpPr>
            <p:spPr bwMode="auto">
              <a:xfrm>
                <a:off x="5168" y="2813"/>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619" name="Oval 169"/>
              <p:cNvSpPr>
                <a:spLocks noChangeArrowheads="1"/>
              </p:cNvSpPr>
              <p:nvPr/>
            </p:nvSpPr>
            <p:spPr bwMode="auto">
              <a:xfrm>
                <a:off x="5378" y="2813"/>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620" name="Oval 170"/>
              <p:cNvSpPr>
                <a:spLocks noChangeArrowheads="1"/>
              </p:cNvSpPr>
              <p:nvPr/>
            </p:nvSpPr>
            <p:spPr bwMode="auto">
              <a:xfrm>
                <a:off x="4748" y="2813"/>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621" name="Oval 171"/>
              <p:cNvSpPr>
                <a:spLocks noChangeArrowheads="1"/>
              </p:cNvSpPr>
              <p:nvPr/>
            </p:nvSpPr>
            <p:spPr bwMode="auto">
              <a:xfrm>
                <a:off x="4958" y="2813"/>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622" name="Oval 172"/>
              <p:cNvSpPr>
                <a:spLocks noChangeArrowheads="1"/>
              </p:cNvSpPr>
              <p:nvPr/>
            </p:nvSpPr>
            <p:spPr bwMode="auto">
              <a:xfrm>
                <a:off x="4328" y="2984"/>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623" name="Oval 173"/>
              <p:cNvSpPr>
                <a:spLocks noChangeArrowheads="1"/>
              </p:cNvSpPr>
              <p:nvPr/>
            </p:nvSpPr>
            <p:spPr bwMode="auto">
              <a:xfrm>
                <a:off x="4538" y="2984"/>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624" name="Oval 174"/>
              <p:cNvSpPr>
                <a:spLocks noChangeArrowheads="1"/>
              </p:cNvSpPr>
              <p:nvPr/>
            </p:nvSpPr>
            <p:spPr bwMode="auto">
              <a:xfrm>
                <a:off x="5168" y="2984"/>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625" name="Oval 175"/>
              <p:cNvSpPr>
                <a:spLocks noChangeArrowheads="1"/>
              </p:cNvSpPr>
              <p:nvPr/>
            </p:nvSpPr>
            <p:spPr bwMode="auto">
              <a:xfrm>
                <a:off x="5378" y="2984"/>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626" name="Oval 176"/>
              <p:cNvSpPr>
                <a:spLocks noChangeArrowheads="1"/>
              </p:cNvSpPr>
              <p:nvPr/>
            </p:nvSpPr>
            <p:spPr bwMode="auto">
              <a:xfrm>
                <a:off x="4748" y="2984"/>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627" name="Oval 177"/>
              <p:cNvSpPr>
                <a:spLocks noChangeArrowheads="1"/>
              </p:cNvSpPr>
              <p:nvPr/>
            </p:nvSpPr>
            <p:spPr bwMode="auto">
              <a:xfrm>
                <a:off x="4958" y="2984"/>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628" name="Oval 178"/>
              <p:cNvSpPr>
                <a:spLocks noChangeArrowheads="1"/>
              </p:cNvSpPr>
              <p:nvPr/>
            </p:nvSpPr>
            <p:spPr bwMode="auto">
              <a:xfrm>
                <a:off x="4328" y="3155"/>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629" name="Oval 179"/>
              <p:cNvSpPr>
                <a:spLocks noChangeArrowheads="1"/>
              </p:cNvSpPr>
              <p:nvPr/>
            </p:nvSpPr>
            <p:spPr bwMode="auto">
              <a:xfrm>
                <a:off x="4538" y="3155"/>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630" name="Oval 180"/>
              <p:cNvSpPr>
                <a:spLocks noChangeArrowheads="1"/>
              </p:cNvSpPr>
              <p:nvPr/>
            </p:nvSpPr>
            <p:spPr bwMode="auto">
              <a:xfrm>
                <a:off x="5168" y="3155"/>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631" name="Oval 181"/>
              <p:cNvSpPr>
                <a:spLocks noChangeArrowheads="1"/>
              </p:cNvSpPr>
              <p:nvPr/>
            </p:nvSpPr>
            <p:spPr bwMode="auto">
              <a:xfrm>
                <a:off x="5378" y="3155"/>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632" name="Oval 182"/>
              <p:cNvSpPr>
                <a:spLocks noChangeArrowheads="1"/>
              </p:cNvSpPr>
              <p:nvPr/>
            </p:nvSpPr>
            <p:spPr bwMode="auto">
              <a:xfrm>
                <a:off x="4748" y="3155"/>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633" name="Oval 183"/>
              <p:cNvSpPr>
                <a:spLocks noChangeArrowheads="1"/>
              </p:cNvSpPr>
              <p:nvPr/>
            </p:nvSpPr>
            <p:spPr bwMode="auto">
              <a:xfrm>
                <a:off x="4958" y="3155"/>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634" name="Oval 184"/>
              <p:cNvSpPr>
                <a:spLocks noChangeArrowheads="1"/>
              </p:cNvSpPr>
              <p:nvPr/>
            </p:nvSpPr>
            <p:spPr bwMode="auto">
              <a:xfrm>
                <a:off x="4328" y="3327"/>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635" name="Oval 185"/>
              <p:cNvSpPr>
                <a:spLocks noChangeArrowheads="1"/>
              </p:cNvSpPr>
              <p:nvPr/>
            </p:nvSpPr>
            <p:spPr bwMode="auto">
              <a:xfrm>
                <a:off x="4538" y="3327"/>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636" name="Oval 186"/>
              <p:cNvSpPr>
                <a:spLocks noChangeArrowheads="1"/>
              </p:cNvSpPr>
              <p:nvPr/>
            </p:nvSpPr>
            <p:spPr bwMode="auto">
              <a:xfrm>
                <a:off x="5168" y="3327"/>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637" name="Oval 187"/>
              <p:cNvSpPr>
                <a:spLocks noChangeArrowheads="1"/>
              </p:cNvSpPr>
              <p:nvPr/>
            </p:nvSpPr>
            <p:spPr bwMode="auto">
              <a:xfrm>
                <a:off x="5378" y="3327"/>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638" name="Oval 188"/>
              <p:cNvSpPr>
                <a:spLocks noChangeArrowheads="1"/>
              </p:cNvSpPr>
              <p:nvPr/>
            </p:nvSpPr>
            <p:spPr bwMode="auto">
              <a:xfrm>
                <a:off x="4748" y="3327"/>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639" name="Oval 189"/>
              <p:cNvSpPr>
                <a:spLocks noChangeArrowheads="1"/>
              </p:cNvSpPr>
              <p:nvPr/>
            </p:nvSpPr>
            <p:spPr bwMode="auto">
              <a:xfrm>
                <a:off x="4958" y="3327"/>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640" name="Oval 190"/>
              <p:cNvSpPr>
                <a:spLocks noChangeArrowheads="1"/>
              </p:cNvSpPr>
              <p:nvPr/>
            </p:nvSpPr>
            <p:spPr bwMode="auto">
              <a:xfrm>
                <a:off x="4328" y="3498"/>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641" name="Oval 191"/>
              <p:cNvSpPr>
                <a:spLocks noChangeArrowheads="1"/>
              </p:cNvSpPr>
              <p:nvPr/>
            </p:nvSpPr>
            <p:spPr bwMode="auto">
              <a:xfrm>
                <a:off x="4538" y="3498"/>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642" name="Oval 192"/>
              <p:cNvSpPr>
                <a:spLocks noChangeArrowheads="1"/>
              </p:cNvSpPr>
              <p:nvPr/>
            </p:nvSpPr>
            <p:spPr bwMode="auto">
              <a:xfrm>
                <a:off x="5168" y="3498"/>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643" name="Oval 193"/>
              <p:cNvSpPr>
                <a:spLocks noChangeArrowheads="1"/>
              </p:cNvSpPr>
              <p:nvPr/>
            </p:nvSpPr>
            <p:spPr bwMode="auto">
              <a:xfrm>
                <a:off x="5378" y="3498"/>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644" name="Oval 194"/>
              <p:cNvSpPr>
                <a:spLocks noChangeArrowheads="1"/>
              </p:cNvSpPr>
              <p:nvPr/>
            </p:nvSpPr>
            <p:spPr bwMode="auto">
              <a:xfrm>
                <a:off x="4748" y="3498"/>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645" name="Oval 195"/>
              <p:cNvSpPr>
                <a:spLocks noChangeArrowheads="1"/>
              </p:cNvSpPr>
              <p:nvPr/>
            </p:nvSpPr>
            <p:spPr bwMode="auto">
              <a:xfrm>
                <a:off x="4958" y="3498"/>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646" name="Oval 196"/>
              <p:cNvSpPr>
                <a:spLocks noChangeArrowheads="1"/>
              </p:cNvSpPr>
              <p:nvPr/>
            </p:nvSpPr>
            <p:spPr bwMode="auto">
              <a:xfrm>
                <a:off x="4328" y="3670"/>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647" name="Oval 197"/>
              <p:cNvSpPr>
                <a:spLocks noChangeArrowheads="1"/>
              </p:cNvSpPr>
              <p:nvPr/>
            </p:nvSpPr>
            <p:spPr bwMode="auto">
              <a:xfrm>
                <a:off x="4538" y="3670"/>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648" name="Oval 198"/>
              <p:cNvSpPr>
                <a:spLocks noChangeArrowheads="1"/>
              </p:cNvSpPr>
              <p:nvPr/>
            </p:nvSpPr>
            <p:spPr bwMode="auto">
              <a:xfrm>
                <a:off x="5168" y="3670"/>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649" name="Oval 199"/>
              <p:cNvSpPr>
                <a:spLocks noChangeArrowheads="1"/>
              </p:cNvSpPr>
              <p:nvPr/>
            </p:nvSpPr>
            <p:spPr bwMode="auto">
              <a:xfrm>
                <a:off x="5378" y="3670"/>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650" name="Oval 200"/>
              <p:cNvSpPr>
                <a:spLocks noChangeArrowheads="1"/>
              </p:cNvSpPr>
              <p:nvPr/>
            </p:nvSpPr>
            <p:spPr bwMode="auto">
              <a:xfrm>
                <a:off x="4748" y="3670"/>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651" name="Oval 201"/>
              <p:cNvSpPr>
                <a:spLocks noChangeArrowheads="1"/>
              </p:cNvSpPr>
              <p:nvPr/>
            </p:nvSpPr>
            <p:spPr bwMode="auto">
              <a:xfrm>
                <a:off x="4958" y="3670"/>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652" name="Oval 202"/>
              <p:cNvSpPr>
                <a:spLocks noChangeArrowheads="1"/>
              </p:cNvSpPr>
              <p:nvPr/>
            </p:nvSpPr>
            <p:spPr bwMode="auto">
              <a:xfrm>
                <a:off x="4328" y="3841"/>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653" name="Oval 203"/>
              <p:cNvSpPr>
                <a:spLocks noChangeArrowheads="1"/>
              </p:cNvSpPr>
              <p:nvPr/>
            </p:nvSpPr>
            <p:spPr bwMode="auto">
              <a:xfrm>
                <a:off x="4538" y="3841"/>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654" name="Oval 204"/>
              <p:cNvSpPr>
                <a:spLocks noChangeArrowheads="1"/>
              </p:cNvSpPr>
              <p:nvPr/>
            </p:nvSpPr>
            <p:spPr bwMode="auto">
              <a:xfrm>
                <a:off x="5168" y="3841"/>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655" name="Oval 205"/>
              <p:cNvSpPr>
                <a:spLocks noChangeArrowheads="1"/>
              </p:cNvSpPr>
              <p:nvPr/>
            </p:nvSpPr>
            <p:spPr bwMode="auto">
              <a:xfrm>
                <a:off x="5378" y="3841"/>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656" name="Oval 206"/>
              <p:cNvSpPr>
                <a:spLocks noChangeArrowheads="1"/>
              </p:cNvSpPr>
              <p:nvPr/>
            </p:nvSpPr>
            <p:spPr bwMode="auto">
              <a:xfrm>
                <a:off x="4748" y="3841"/>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657" name="Oval 207"/>
              <p:cNvSpPr>
                <a:spLocks noChangeArrowheads="1"/>
              </p:cNvSpPr>
              <p:nvPr/>
            </p:nvSpPr>
            <p:spPr bwMode="auto">
              <a:xfrm>
                <a:off x="4958" y="3841"/>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658" name="Oval 208"/>
              <p:cNvSpPr>
                <a:spLocks noChangeArrowheads="1"/>
              </p:cNvSpPr>
              <p:nvPr/>
            </p:nvSpPr>
            <p:spPr bwMode="auto">
              <a:xfrm>
                <a:off x="4328" y="4013"/>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659" name="Oval 209"/>
              <p:cNvSpPr>
                <a:spLocks noChangeArrowheads="1"/>
              </p:cNvSpPr>
              <p:nvPr/>
            </p:nvSpPr>
            <p:spPr bwMode="auto">
              <a:xfrm>
                <a:off x="4538" y="4013"/>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660" name="Oval 210"/>
              <p:cNvSpPr>
                <a:spLocks noChangeArrowheads="1"/>
              </p:cNvSpPr>
              <p:nvPr/>
            </p:nvSpPr>
            <p:spPr bwMode="auto">
              <a:xfrm>
                <a:off x="5168" y="4013"/>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661" name="Oval 211"/>
              <p:cNvSpPr>
                <a:spLocks noChangeArrowheads="1"/>
              </p:cNvSpPr>
              <p:nvPr/>
            </p:nvSpPr>
            <p:spPr bwMode="auto">
              <a:xfrm>
                <a:off x="5378" y="4013"/>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662" name="Oval 212"/>
              <p:cNvSpPr>
                <a:spLocks noChangeArrowheads="1"/>
              </p:cNvSpPr>
              <p:nvPr/>
            </p:nvSpPr>
            <p:spPr bwMode="auto">
              <a:xfrm>
                <a:off x="4748" y="4013"/>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22663" name="Oval 213"/>
              <p:cNvSpPr>
                <a:spLocks noChangeArrowheads="1"/>
              </p:cNvSpPr>
              <p:nvPr/>
            </p:nvSpPr>
            <p:spPr bwMode="auto">
              <a:xfrm>
                <a:off x="4958" y="4013"/>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grpSp>
        <p:sp>
          <p:nvSpPr>
            <p:cNvPr id="22556" name="Line 214"/>
            <p:cNvSpPr>
              <a:spLocks noChangeShapeType="1"/>
            </p:cNvSpPr>
            <p:nvPr/>
          </p:nvSpPr>
          <p:spPr bwMode="auto">
            <a:xfrm>
              <a:off x="3264" y="1587"/>
              <a:ext cx="2208"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57" name="Line 215"/>
            <p:cNvSpPr>
              <a:spLocks noChangeShapeType="1"/>
            </p:cNvSpPr>
            <p:nvPr/>
          </p:nvSpPr>
          <p:spPr bwMode="auto">
            <a:xfrm>
              <a:off x="3216" y="2547"/>
              <a:ext cx="2208"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58" name="Line 216"/>
            <p:cNvSpPr>
              <a:spLocks noChangeShapeType="1"/>
            </p:cNvSpPr>
            <p:nvPr/>
          </p:nvSpPr>
          <p:spPr bwMode="auto">
            <a:xfrm>
              <a:off x="4848" y="2019"/>
              <a:ext cx="480"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2559" name="Text Box 217"/>
            <p:cNvSpPr txBox="1">
              <a:spLocks noChangeArrowheads="1"/>
            </p:cNvSpPr>
            <p:nvPr/>
          </p:nvSpPr>
          <p:spPr bwMode="auto">
            <a:xfrm>
              <a:off x="5136" y="1731"/>
              <a:ext cx="28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400">
                  <a:latin typeface="Arial Rounded MT Bold" pitchFamily="34" charset="0"/>
                </a:rPr>
                <a:t>V</a:t>
              </a:r>
            </a:p>
          </p:txBody>
        </p:sp>
        <p:sp>
          <p:nvSpPr>
            <p:cNvPr id="22560" name="Line 218"/>
            <p:cNvSpPr>
              <a:spLocks noChangeShapeType="1"/>
            </p:cNvSpPr>
            <p:nvPr/>
          </p:nvSpPr>
          <p:spPr bwMode="auto">
            <a:xfrm>
              <a:off x="3264" y="1587"/>
              <a:ext cx="0" cy="96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pic>
          <p:nvPicPr>
            <p:cNvPr id="22561" name="Picture 219" descr="bd04924_"/>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120" y="1683"/>
              <a:ext cx="404" cy="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62" name="Rectangle 220"/>
            <p:cNvSpPr>
              <a:spLocks noChangeArrowheads="1"/>
            </p:cNvSpPr>
            <p:nvPr/>
          </p:nvSpPr>
          <p:spPr bwMode="auto">
            <a:xfrm>
              <a:off x="4784" y="1544"/>
              <a:ext cx="48" cy="1104"/>
            </a:xfrm>
            <a:prstGeom prst="rect">
              <a:avLst/>
            </a:prstGeom>
            <a:solidFill>
              <a:schemeClr val="bg2"/>
            </a:solidFill>
            <a:ln w="19050">
              <a:solidFill>
                <a:schemeClr val="tx1"/>
              </a:solidFill>
              <a:miter lim="800000"/>
              <a:headEnd/>
              <a:tailEnd/>
            </a:ln>
          </p:spPr>
          <p:txBody>
            <a:bodyPr wrap="none" anchor="ctr"/>
            <a:lstStyle/>
            <a:p>
              <a:endParaRPr lang="en-US">
                <a:latin typeface="Calibri" pitchFamily="34" charset="0"/>
              </a:endParaRPr>
            </a:p>
          </p:txBody>
        </p:sp>
        <p:sp>
          <p:nvSpPr>
            <p:cNvPr id="22563" name="Rectangle 221"/>
            <p:cNvSpPr>
              <a:spLocks noChangeArrowheads="1"/>
            </p:cNvSpPr>
            <p:nvPr/>
          </p:nvSpPr>
          <p:spPr bwMode="auto">
            <a:xfrm>
              <a:off x="3264" y="1587"/>
              <a:ext cx="1536" cy="960"/>
            </a:xfrm>
            <a:prstGeom prst="rect">
              <a:avLst/>
            </a:prstGeom>
            <a:solidFill>
              <a:schemeClr val="hlink">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atin typeface="Calibri" pitchFamily="34" charset="0"/>
              </a:endParaRPr>
            </a:p>
          </p:txBody>
        </p:sp>
        <p:sp>
          <p:nvSpPr>
            <p:cNvPr id="22564" name="Line 222"/>
            <p:cNvSpPr>
              <a:spLocks noChangeShapeType="1"/>
            </p:cNvSpPr>
            <p:nvPr/>
          </p:nvSpPr>
          <p:spPr bwMode="auto">
            <a:xfrm>
              <a:off x="3254" y="1481"/>
              <a:ext cx="768" cy="0"/>
            </a:xfrm>
            <a:prstGeom prst="line">
              <a:avLst/>
            </a:prstGeom>
            <a:noFill/>
            <a:ln w="9525">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2565" name="Text Box 223"/>
            <p:cNvSpPr txBox="1">
              <a:spLocks noChangeArrowheads="1"/>
            </p:cNvSpPr>
            <p:nvPr/>
          </p:nvSpPr>
          <p:spPr bwMode="auto">
            <a:xfrm>
              <a:off x="3421" y="1230"/>
              <a:ext cx="33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400" b="1">
                  <a:latin typeface="Arial Rounded MT Bold" pitchFamily="34" charset="0"/>
                </a:rPr>
                <a:t>W</a:t>
              </a:r>
            </a:p>
          </p:txBody>
        </p:sp>
        <p:sp>
          <p:nvSpPr>
            <p:cNvPr id="22566" name="Line 224"/>
            <p:cNvSpPr>
              <a:spLocks noChangeShapeType="1"/>
            </p:cNvSpPr>
            <p:nvPr/>
          </p:nvSpPr>
          <p:spPr bwMode="auto">
            <a:xfrm>
              <a:off x="4017" y="1486"/>
              <a:ext cx="783" cy="5"/>
            </a:xfrm>
            <a:prstGeom prst="line">
              <a:avLst/>
            </a:prstGeom>
            <a:noFill/>
            <a:ln w="9525">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2567" name="Text Box 225"/>
            <p:cNvSpPr txBox="1">
              <a:spLocks noChangeArrowheads="1"/>
            </p:cNvSpPr>
            <p:nvPr/>
          </p:nvSpPr>
          <p:spPr bwMode="auto">
            <a:xfrm>
              <a:off x="4282" y="1220"/>
              <a:ext cx="42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400" b="1">
                  <a:latin typeface="Arial Rounded MT Bold" pitchFamily="34" charset="0"/>
                </a:rPr>
                <a:t>vt</a:t>
              </a:r>
            </a:p>
          </p:txBody>
        </p:sp>
      </p:grpSp>
      <p:sp>
        <p:nvSpPr>
          <p:cNvPr id="187618" name="Text Box 226"/>
          <p:cNvSpPr txBox="1">
            <a:spLocks noChangeArrowheads="1"/>
          </p:cNvSpPr>
          <p:nvPr/>
        </p:nvSpPr>
        <p:spPr bwMode="auto">
          <a:xfrm>
            <a:off x="228600" y="5791200"/>
            <a:ext cx="87630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400" b="1">
                <a:solidFill>
                  <a:schemeClr val="tx2"/>
                </a:solidFill>
                <a:latin typeface="Arial Rounded MT Bold" pitchFamily="34" charset="0"/>
              </a:rPr>
              <a:t>EMF Direction:</a:t>
            </a:r>
            <a:r>
              <a:rPr lang="en-US" sz="2400" b="1">
                <a:latin typeface="Arial Rounded MT Bold" pitchFamily="34" charset="0"/>
              </a:rPr>
              <a:t> B is </a:t>
            </a:r>
            <a:r>
              <a:rPr lang="en-US" sz="2400" b="1" u="sng">
                <a:latin typeface="Arial Rounded MT Bold" pitchFamily="34" charset="0"/>
              </a:rPr>
              <a:t>out of page</a:t>
            </a:r>
            <a:r>
              <a:rPr lang="en-US" sz="2400" b="1">
                <a:latin typeface="Arial Rounded MT Bold" pitchFamily="34" charset="0"/>
              </a:rPr>
              <a:t> and </a:t>
            </a:r>
            <a:r>
              <a:rPr lang="en-US" sz="2400" b="1">
                <a:latin typeface="Symbol" pitchFamily="18" charset="2"/>
              </a:rPr>
              <a:t>F</a:t>
            </a:r>
            <a:r>
              <a:rPr lang="en-US" sz="2400" b="1">
                <a:latin typeface="Arial Rounded MT Bold" pitchFamily="34" charset="0"/>
              </a:rPr>
              <a:t> is </a:t>
            </a:r>
            <a:r>
              <a:rPr lang="en-US" sz="2400" b="1" u="sng">
                <a:latin typeface="Arial Rounded MT Bold" pitchFamily="34" charset="0"/>
              </a:rPr>
              <a:t>increasing</a:t>
            </a:r>
            <a:r>
              <a:rPr lang="en-US" sz="2400" b="1">
                <a:latin typeface="Arial Rounded MT Bold" pitchFamily="34" charset="0"/>
              </a:rPr>
              <a:t> 		so EMF creates B field </a:t>
            </a:r>
            <a:r>
              <a:rPr lang="en-US" sz="2400" b="1">
                <a:solidFill>
                  <a:schemeClr val="accent1"/>
                </a:solidFill>
                <a:latin typeface="Arial Rounded MT Bold" pitchFamily="34" charset="0"/>
              </a:rPr>
              <a:t>(inside loop)</a:t>
            </a:r>
            <a:r>
              <a:rPr lang="en-US" sz="2400" b="1">
                <a:latin typeface="Arial Rounded MT Bold" pitchFamily="34" charset="0"/>
              </a:rPr>
              <a:t> going </a:t>
            </a:r>
            <a:r>
              <a:rPr lang="en-US" sz="2400" b="1" u="sng">
                <a:latin typeface="Arial Rounded MT Bold" pitchFamily="34" charset="0"/>
              </a:rPr>
              <a:t>into page</a:t>
            </a:r>
            <a:r>
              <a:rPr lang="en-US" sz="2400" b="1">
                <a:latin typeface="Arial Rounded MT Bold" pitchFamily="34" charset="0"/>
              </a:rPr>
              <a:t>.</a:t>
            </a:r>
          </a:p>
        </p:txBody>
      </p:sp>
      <p:sp>
        <p:nvSpPr>
          <p:cNvPr id="187619" name="Line 227"/>
          <p:cNvSpPr>
            <a:spLocks noChangeShapeType="1"/>
          </p:cNvSpPr>
          <p:nvPr/>
        </p:nvSpPr>
        <p:spPr bwMode="auto">
          <a:xfrm flipH="1">
            <a:off x="5568950" y="3067050"/>
            <a:ext cx="609600"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87620" name="Text Box 228"/>
          <p:cNvSpPr txBox="1">
            <a:spLocks noChangeArrowheads="1"/>
          </p:cNvSpPr>
          <p:nvPr/>
        </p:nvSpPr>
        <p:spPr bwMode="auto">
          <a:xfrm>
            <a:off x="5561013" y="3071813"/>
            <a:ext cx="685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400" b="1">
                <a:solidFill>
                  <a:schemeClr val="tx2"/>
                </a:solidFill>
                <a:latin typeface="Calibri" pitchFamily="34" charset="0"/>
              </a:rPr>
              <a:t>I</a:t>
            </a:r>
          </a:p>
        </p:txBody>
      </p:sp>
      <p:sp>
        <p:nvSpPr>
          <p:cNvPr id="22552" name="Rectangle 229"/>
          <p:cNvSpPr>
            <a:spLocks noChangeArrowheads="1"/>
          </p:cNvSpPr>
          <p:nvPr/>
        </p:nvSpPr>
        <p:spPr bwMode="auto">
          <a:xfrm>
            <a:off x="768350" y="1543050"/>
            <a:ext cx="1230313" cy="1524000"/>
          </a:xfrm>
          <a:prstGeom prst="rect">
            <a:avLst/>
          </a:prstGeom>
          <a:solidFill>
            <a:schemeClr val="hlink">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atin typeface="Calibri" pitchFamily="34" charset="0"/>
            </a:endParaRPr>
          </a:p>
        </p:txBody>
      </p:sp>
      <p:sp>
        <p:nvSpPr>
          <p:cNvPr id="187622" name="Text Box 230"/>
          <p:cNvSpPr txBox="1">
            <a:spLocks noChangeArrowheads="1"/>
          </p:cNvSpPr>
          <p:nvPr/>
        </p:nvSpPr>
        <p:spPr bwMode="auto">
          <a:xfrm>
            <a:off x="228600" y="49530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400" b="1">
                <a:solidFill>
                  <a:schemeClr val="tx2"/>
                </a:solidFill>
                <a:latin typeface="Arial Rounded MT Bold" pitchFamily="34" charset="0"/>
              </a:rPr>
              <a:t>EMF Magnitude:</a:t>
            </a:r>
          </a:p>
        </p:txBody>
      </p:sp>
      <p:sp>
        <p:nvSpPr>
          <p:cNvPr id="22554" name="Text Box 231"/>
          <p:cNvSpPr txBox="1">
            <a:spLocks noChangeArrowheads="1"/>
          </p:cNvSpPr>
          <p:nvPr/>
        </p:nvSpPr>
        <p:spPr bwMode="auto">
          <a:xfrm>
            <a:off x="2971800" y="4114800"/>
            <a:ext cx="3048000" cy="592138"/>
          </a:xfrm>
          <a:prstGeom prst="rect">
            <a:avLst/>
          </a:prstGeom>
          <a:noFill/>
          <a:ln w="12700">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3200">
                <a:solidFill>
                  <a:schemeClr val="tx2"/>
                </a:solidFill>
                <a:latin typeface="Symbol" pitchFamily="18" charset="2"/>
              </a:rPr>
              <a:t>F</a:t>
            </a:r>
            <a:r>
              <a:rPr lang="en-US" sz="3200">
                <a:solidFill>
                  <a:schemeClr val="tx2"/>
                </a:solidFill>
                <a:latin typeface="Arial Rounded MT Bold" pitchFamily="34" charset="0"/>
              </a:rPr>
              <a:t> = B A cos(</a:t>
            </a:r>
            <a:r>
              <a:rPr lang="en-US" altLang="en-US" sz="2400">
                <a:latin typeface="Symbol" pitchFamily="18" charset="2"/>
              </a:rPr>
              <a:t>f</a:t>
            </a:r>
            <a:r>
              <a:rPr lang="en-US" sz="3200">
                <a:solidFill>
                  <a:schemeClr val="tx2"/>
                </a:solidFill>
                <a:latin typeface="Arial Rounded MT Bold" pitchFamily="34" charset="0"/>
              </a:rPr>
              <a:t>)</a:t>
            </a:r>
          </a:p>
        </p:txBody>
      </p:sp>
    </p:spTree>
    <p:custDataLst>
      <p:tags r:id="rId2"/>
    </p:custData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87500"/>
                                        </p:tgtEl>
                                        <p:attrNameLst>
                                          <p:attrName>style.visibility</p:attrName>
                                        </p:attrNameLst>
                                      </p:cBhvr>
                                      <p:to>
                                        <p:strVal val="visible"/>
                                      </p:to>
                                    </p:set>
                                    <p:anim calcmode="lin" valueType="num">
                                      <p:cBhvr additive="base">
                                        <p:cTn id="7" dur="500" fill="hold"/>
                                        <p:tgtEl>
                                          <p:spTgt spid="187500"/>
                                        </p:tgtEl>
                                        <p:attrNameLst>
                                          <p:attrName>ppt_x</p:attrName>
                                        </p:attrNameLst>
                                      </p:cBhvr>
                                      <p:tavLst>
                                        <p:tav tm="0">
                                          <p:val>
                                            <p:strVal val="#ppt_x"/>
                                          </p:val>
                                        </p:tav>
                                        <p:tav tm="100000">
                                          <p:val>
                                            <p:strVal val="#ppt_x"/>
                                          </p:val>
                                        </p:tav>
                                      </p:tavLst>
                                    </p:anim>
                                    <p:anim calcmode="lin" valueType="num">
                                      <p:cBhvr additive="base">
                                        <p:cTn id="8" dur="500" fill="hold"/>
                                        <p:tgtEl>
                                          <p:spTgt spid="187500"/>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9" presetClass="entr" presetSubtype="0" fill="hold"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dissolve">
                                      <p:cBhvr>
                                        <p:cTn id="13" dur="500"/>
                                        <p:tgtEl>
                                          <p:spTgt spid="3"/>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187501"/>
                                        </p:tgtEl>
                                        <p:attrNameLst>
                                          <p:attrName>style.visibility</p:attrName>
                                        </p:attrNameLst>
                                      </p:cBhvr>
                                      <p:to>
                                        <p:strVal val="visible"/>
                                      </p:to>
                                    </p:set>
                                    <p:anim calcmode="lin" valueType="num">
                                      <p:cBhvr additive="base">
                                        <p:cTn id="18" dur="500" fill="hold"/>
                                        <p:tgtEl>
                                          <p:spTgt spid="187501"/>
                                        </p:tgtEl>
                                        <p:attrNameLst>
                                          <p:attrName>ppt_x</p:attrName>
                                        </p:attrNameLst>
                                      </p:cBhvr>
                                      <p:tavLst>
                                        <p:tav tm="0">
                                          <p:val>
                                            <p:strVal val="#ppt_x"/>
                                          </p:val>
                                        </p:tav>
                                        <p:tav tm="100000">
                                          <p:val>
                                            <p:strVal val="#ppt_x"/>
                                          </p:val>
                                        </p:tav>
                                      </p:tavLst>
                                    </p:anim>
                                    <p:anim calcmode="lin" valueType="num">
                                      <p:cBhvr additive="base">
                                        <p:cTn id="19" dur="500" fill="hold"/>
                                        <p:tgtEl>
                                          <p:spTgt spid="187501"/>
                                        </p:tgtEl>
                                        <p:attrNameLst>
                                          <p:attrName>ppt_y</p:attrName>
                                        </p:attrNameLst>
                                      </p:cBhvr>
                                      <p:tavLst>
                                        <p:tav tm="0">
                                          <p:val>
                                            <p:strVal val="1+#ppt_h/2"/>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8" fill="hold" grpId="0" nodeType="clickEffect">
                                  <p:stCondLst>
                                    <p:cond delay="0"/>
                                  </p:stCondLst>
                                  <p:childTnLst>
                                    <p:set>
                                      <p:cBhvr>
                                        <p:cTn id="23" dur="1" fill="hold">
                                          <p:stCondLst>
                                            <p:cond delay="0"/>
                                          </p:stCondLst>
                                        </p:cTn>
                                        <p:tgtEl>
                                          <p:spTgt spid="187622"/>
                                        </p:tgtEl>
                                        <p:attrNameLst>
                                          <p:attrName>style.visibility</p:attrName>
                                        </p:attrNameLst>
                                      </p:cBhvr>
                                      <p:to>
                                        <p:strVal val="visible"/>
                                      </p:to>
                                    </p:set>
                                    <p:anim calcmode="lin" valueType="num">
                                      <p:cBhvr additive="base">
                                        <p:cTn id="24" dur="500" fill="hold"/>
                                        <p:tgtEl>
                                          <p:spTgt spid="187622"/>
                                        </p:tgtEl>
                                        <p:attrNameLst>
                                          <p:attrName>ppt_x</p:attrName>
                                        </p:attrNameLst>
                                      </p:cBhvr>
                                      <p:tavLst>
                                        <p:tav tm="0">
                                          <p:val>
                                            <p:strVal val="0-#ppt_w/2"/>
                                          </p:val>
                                        </p:tav>
                                        <p:tav tm="100000">
                                          <p:val>
                                            <p:strVal val="#ppt_x"/>
                                          </p:val>
                                        </p:tav>
                                      </p:tavLst>
                                    </p:anim>
                                    <p:anim calcmode="lin" valueType="num">
                                      <p:cBhvr additive="base">
                                        <p:cTn id="25" dur="500" fill="hold"/>
                                        <p:tgtEl>
                                          <p:spTgt spid="187622"/>
                                        </p:tgtEl>
                                        <p:attrNameLst>
                                          <p:attrName>ppt_y</p:attrName>
                                        </p:attrNameLst>
                                      </p:cBhvr>
                                      <p:tavLst>
                                        <p:tav tm="0">
                                          <p:val>
                                            <p:strVal val="#ppt_y"/>
                                          </p:val>
                                        </p:tav>
                                        <p:tav tm="100000">
                                          <p:val>
                                            <p:strVal val="#ppt_y"/>
                                          </p:val>
                                        </p:tav>
                                      </p:tavLst>
                                    </p:anim>
                                  </p:childTnLst>
                                </p:cTn>
                              </p:par>
                            </p:childTnLst>
                          </p:cTn>
                        </p:par>
                        <p:par>
                          <p:cTn id="26" fill="hold" nodeType="afterGroup">
                            <p:stCondLst>
                              <p:cond delay="500"/>
                            </p:stCondLst>
                            <p:childTnLst>
                              <p:par>
                                <p:cTn id="27" presetID="9" presetClass="entr" presetSubtype="0" fill="hold" grpId="0" nodeType="afterEffect">
                                  <p:stCondLst>
                                    <p:cond delay="0"/>
                                  </p:stCondLst>
                                  <p:childTnLst>
                                    <p:set>
                                      <p:cBhvr>
                                        <p:cTn id="28" dur="1" fill="hold">
                                          <p:stCondLst>
                                            <p:cond delay="0"/>
                                          </p:stCondLst>
                                        </p:cTn>
                                        <p:tgtEl>
                                          <p:spTgt spid="187394"/>
                                        </p:tgtEl>
                                        <p:attrNameLst>
                                          <p:attrName>style.visibility</p:attrName>
                                        </p:attrNameLst>
                                      </p:cBhvr>
                                      <p:to>
                                        <p:strVal val="visible"/>
                                      </p:to>
                                    </p:set>
                                    <p:animEffect transition="in" filter="dissolve">
                                      <p:cBhvr>
                                        <p:cTn id="29" dur="500"/>
                                        <p:tgtEl>
                                          <p:spTgt spid="187394"/>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22" presetClass="entr" presetSubtype="8" fill="hold" nodeType="clickEffect">
                                  <p:stCondLst>
                                    <p:cond delay="0"/>
                                  </p:stCondLst>
                                  <p:childTnLst>
                                    <p:set>
                                      <p:cBhvr>
                                        <p:cTn id="33" dur="1" fill="hold">
                                          <p:stCondLst>
                                            <p:cond delay="0"/>
                                          </p:stCondLst>
                                        </p:cTn>
                                        <p:tgtEl>
                                          <p:spTgt spid="187502"/>
                                        </p:tgtEl>
                                        <p:attrNameLst>
                                          <p:attrName>style.visibility</p:attrName>
                                        </p:attrNameLst>
                                      </p:cBhvr>
                                      <p:to>
                                        <p:strVal val="visible"/>
                                      </p:to>
                                    </p:set>
                                    <p:animEffect transition="in" filter="wipe(left)">
                                      <p:cBhvr>
                                        <p:cTn id="34" dur="500"/>
                                        <p:tgtEl>
                                          <p:spTgt spid="187502"/>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22" presetClass="entr" presetSubtype="8" fill="hold" nodeType="clickEffect">
                                  <p:stCondLst>
                                    <p:cond delay="0"/>
                                  </p:stCondLst>
                                  <p:childTnLst>
                                    <p:set>
                                      <p:cBhvr>
                                        <p:cTn id="38" dur="1" fill="hold">
                                          <p:stCondLst>
                                            <p:cond delay="0"/>
                                          </p:stCondLst>
                                        </p:cTn>
                                        <p:tgtEl>
                                          <p:spTgt spid="187503"/>
                                        </p:tgtEl>
                                        <p:attrNameLst>
                                          <p:attrName>style.visibility</p:attrName>
                                        </p:attrNameLst>
                                      </p:cBhvr>
                                      <p:to>
                                        <p:strVal val="visible"/>
                                      </p:to>
                                    </p:set>
                                    <p:animEffect transition="in" filter="wipe(left)">
                                      <p:cBhvr>
                                        <p:cTn id="39" dur="500"/>
                                        <p:tgtEl>
                                          <p:spTgt spid="187503"/>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22" presetClass="entr" presetSubtype="8" fill="hold" grpId="0" nodeType="clickEffect">
                                  <p:stCondLst>
                                    <p:cond delay="0"/>
                                  </p:stCondLst>
                                  <p:childTnLst>
                                    <p:set>
                                      <p:cBhvr>
                                        <p:cTn id="43" dur="1" fill="hold">
                                          <p:stCondLst>
                                            <p:cond delay="0"/>
                                          </p:stCondLst>
                                        </p:cTn>
                                        <p:tgtEl>
                                          <p:spTgt spid="187618"/>
                                        </p:tgtEl>
                                        <p:attrNameLst>
                                          <p:attrName>style.visibility</p:attrName>
                                        </p:attrNameLst>
                                      </p:cBhvr>
                                      <p:to>
                                        <p:strVal val="visible"/>
                                      </p:to>
                                    </p:set>
                                    <p:animEffect transition="in" filter="wipe(left)">
                                      <p:cBhvr>
                                        <p:cTn id="44" dur="500"/>
                                        <p:tgtEl>
                                          <p:spTgt spid="187618"/>
                                        </p:tgtEl>
                                      </p:cBhvr>
                                    </p:animEffect>
                                  </p:childTnLst>
                                </p:cTn>
                              </p:par>
                            </p:childTnLst>
                          </p:cTn>
                        </p:par>
                        <p:par>
                          <p:cTn id="45" fill="hold" nodeType="afterGroup">
                            <p:stCondLst>
                              <p:cond delay="500"/>
                            </p:stCondLst>
                            <p:childTnLst>
                              <p:par>
                                <p:cTn id="46" presetID="9" presetClass="entr" presetSubtype="0" fill="hold" grpId="0" nodeType="afterEffect">
                                  <p:stCondLst>
                                    <p:cond delay="0"/>
                                  </p:stCondLst>
                                  <p:childTnLst>
                                    <p:set>
                                      <p:cBhvr>
                                        <p:cTn id="47" dur="1" fill="hold">
                                          <p:stCondLst>
                                            <p:cond delay="0"/>
                                          </p:stCondLst>
                                        </p:cTn>
                                        <p:tgtEl>
                                          <p:spTgt spid="187620"/>
                                        </p:tgtEl>
                                        <p:attrNameLst>
                                          <p:attrName>style.visibility</p:attrName>
                                        </p:attrNameLst>
                                      </p:cBhvr>
                                      <p:to>
                                        <p:strVal val="visible"/>
                                      </p:to>
                                    </p:set>
                                    <p:animEffect transition="in" filter="dissolve">
                                      <p:cBhvr>
                                        <p:cTn id="48" dur="500"/>
                                        <p:tgtEl>
                                          <p:spTgt spid="187620"/>
                                        </p:tgtEl>
                                      </p:cBhvr>
                                    </p:animEffect>
                                  </p:childTnLst>
                                </p:cTn>
                              </p:par>
                            </p:childTnLst>
                          </p:cTn>
                        </p:par>
                        <p:par>
                          <p:cTn id="49" fill="hold" nodeType="afterGroup">
                            <p:stCondLst>
                              <p:cond delay="1000"/>
                            </p:stCondLst>
                            <p:childTnLst>
                              <p:par>
                                <p:cTn id="50" presetID="22" presetClass="entr" presetSubtype="2" fill="hold" grpId="0" nodeType="afterEffect">
                                  <p:stCondLst>
                                    <p:cond delay="0"/>
                                  </p:stCondLst>
                                  <p:childTnLst>
                                    <p:set>
                                      <p:cBhvr>
                                        <p:cTn id="51" dur="1" fill="hold">
                                          <p:stCondLst>
                                            <p:cond delay="0"/>
                                          </p:stCondLst>
                                        </p:cTn>
                                        <p:tgtEl>
                                          <p:spTgt spid="187619"/>
                                        </p:tgtEl>
                                        <p:attrNameLst>
                                          <p:attrName>style.visibility</p:attrName>
                                        </p:attrNameLst>
                                      </p:cBhvr>
                                      <p:to>
                                        <p:strVal val="visible"/>
                                      </p:to>
                                    </p:set>
                                    <p:animEffect transition="in" filter="wipe(right)">
                                      <p:cBhvr>
                                        <p:cTn id="52" dur="500"/>
                                        <p:tgtEl>
                                          <p:spTgt spid="1876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7394" grpId="0" animBg="1"/>
      <p:bldP spid="187500" grpId="0" autoUpdateAnimBg="0"/>
      <p:bldP spid="187501" grpId="0" autoUpdateAnimBg="0"/>
      <p:bldP spid="187618" grpId="0" autoUpdateAnimBg="0"/>
      <p:bldP spid="187619" grpId="0" animBg="1"/>
      <p:bldP spid="187620" grpId="0" autoUpdateAnimBg="0"/>
      <p:bldP spid="187622" grpId="0"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US" smtClean="0"/>
              <a:t>Faraday’s Law</a:t>
            </a:r>
          </a:p>
        </p:txBody>
      </p:sp>
      <p:sp>
        <p:nvSpPr>
          <p:cNvPr id="4099" name="Rectangle 3"/>
          <p:cNvSpPr>
            <a:spLocks noGrp="1" noChangeArrowheads="1"/>
          </p:cNvSpPr>
          <p:nvPr>
            <p:ph type="body" idx="1"/>
          </p:nvPr>
        </p:nvSpPr>
        <p:spPr/>
        <p:txBody>
          <a:bodyPr/>
          <a:lstStyle/>
          <a:p>
            <a:pPr eaLnBrk="1" hangingPunct="1"/>
            <a:r>
              <a:rPr lang="en-US" smtClean="0"/>
              <a:t>Key to EVERYTHING in E+M</a:t>
            </a:r>
          </a:p>
          <a:p>
            <a:pPr lvl="1" eaLnBrk="1" hangingPunct="1"/>
            <a:r>
              <a:rPr lang="en-US" smtClean="0">
                <a:solidFill>
                  <a:schemeClr val="tx2"/>
                </a:solidFill>
              </a:rPr>
              <a:t>Generating electricity</a:t>
            </a:r>
          </a:p>
          <a:p>
            <a:pPr lvl="1" eaLnBrk="1" hangingPunct="1"/>
            <a:r>
              <a:rPr lang="en-US" smtClean="0">
                <a:solidFill>
                  <a:schemeClr val="tx2"/>
                </a:solidFill>
              </a:rPr>
              <a:t>Microphones, Speakers and MP3 Players</a:t>
            </a:r>
          </a:p>
          <a:p>
            <a:pPr lvl="1" eaLnBrk="1" hangingPunct="1"/>
            <a:r>
              <a:rPr lang="en-US" smtClean="0">
                <a:solidFill>
                  <a:schemeClr val="tx2"/>
                </a:solidFill>
              </a:rPr>
              <a:t>Amplifiers</a:t>
            </a:r>
          </a:p>
          <a:p>
            <a:pPr lvl="1" eaLnBrk="1" hangingPunct="1"/>
            <a:r>
              <a:rPr lang="en-US" smtClean="0">
                <a:solidFill>
                  <a:schemeClr val="tx2"/>
                </a:solidFill>
              </a:rPr>
              <a:t>Computer disks and card readers</a:t>
            </a:r>
          </a:p>
          <a:p>
            <a:pPr lvl="1" eaLnBrk="1" hangingPunct="1"/>
            <a:r>
              <a:rPr lang="en-US" smtClean="0">
                <a:solidFill>
                  <a:schemeClr val="tx2"/>
                </a:solidFill>
              </a:rPr>
              <a:t>Ground Fault Interrupters</a:t>
            </a:r>
          </a:p>
          <a:p>
            <a:pPr eaLnBrk="1" hangingPunct="1"/>
            <a:r>
              <a:rPr lang="en-US" smtClean="0"/>
              <a:t>Changing B </a:t>
            </a:r>
            <a:r>
              <a:rPr lang="en-US" u="sng" smtClean="0"/>
              <a:t>creates</a:t>
            </a:r>
            <a:r>
              <a:rPr lang="en-US" smtClean="0"/>
              <a:t> new E</a:t>
            </a:r>
          </a:p>
          <a:p>
            <a:pPr lvl="1" eaLnBrk="1" hangingPunct="1"/>
            <a:endParaRPr lang="en-US" smtClean="0">
              <a:solidFill>
                <a:schemeClr val="tx2"/>
              </a:solidFill>
            </a:endParaRPr>
          </a:p>
        </p:txBody>
      </p:sp>
    </p:spTree>
    <p:custDataLst>
      <p:tags r:id="rId1"/>
    </p:custDataLst>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PQuestion"/>
          <p:cNvSpPr>
            <a:spLocks noGrp="1"/>
          </p:cNvSpPr>
          <p:nvPr>
            <p:ph type="title"/>
          </p:nvPr>
        </p:nvSpPr>
        <p:spPr>
          <a:xfrm>
            <a:off x="169863" y="274638"/>
            <a:ext cx="8534400" cy="1143000"/>
          </a:xfrm>
        </p:spPr>
        <p:txBody>
          <a:bodyPr/>
          <a:lstStyle/>
          <a:p>
            <a:pPr algn="l" eaLnBrk="1" hangingPunct="1"/>
            <a:r>
              <a:rPr lang="en-US" sz="3600" smtClean="0"/>
              <a:t>As current is increasing in the solenoid, what direction will current be induced in the ring?</a:t>
            </a:r>
          </a:p>
        </p:txBody>
      </p:sp>
      <p:graphicFrame>
        <p:nvGraphicFramePr>
          <p:cNvPr id="4" name="TPChart"/>
          <p:cNvGraphicFramePr>
            <a:graphicFrameLocks noChangeAspect="1"/>
          </p:cNvGraphicFramePr>
          <p:nvPr>
            <p:custDataLst>
              <p:tags r:id="rId3"/>
            </p:custDataLst>
            <p:extLst>
              <p:ext uri="{D42A27DB-BD31-4B8C-83A1-F6EECF244321}">
                <p14:modId xmlns:p14="http://schemas.microsoft.com/office/powerpoint/2010/main" val="962907123"/>
              </p:ext>
            </p:extLst>
          </p:nvPr>
        </p:nvGraphicFramePr>
        <p:xfrm>
          <a:off x="228600" y="3719513"/>
          <a:ext cx="2590800" cy="2914650"/>
        </p:xfrm>
        <a:graphic>
          <a:graphicData uri="http://schemas.openxmlformats.org/presentationml/2006/ole">
            <mc:AlternateContent xmlns:mc="http://schemas.openxmlformats.org/markup-compatibility/2006">
              <mc:Choice xmlns:v="urn:schemas-microsoft-com:vml" Requires="v">
                <p:oleObj spid="_x0000_s23574" name="Chart" r:id="rId6" imgW="4572000" imgH="5143500" progId="MSGraph.Chart.8">
                  <p:embed followColorScheme="full"/>
                </p:oleObj>
              </mc:Choice>
              <mc:Fallback>
                <p:oleObj name="Chart" r:id="rId6" imgW="4572000" imgH="5143500" progId="MSGraph.Chart.8">
                  <p:embed followColorScheme="full"/>
                  <p:pic>
                    <p:nvPicPr>
                      <p:cNvPr id="0" name="TPChart"/>
                      <p:cNvPicPr>
                        <a:picLocks noChangeAspect="1" noChangeArrowheads="1"/>
                      </p:cNvPicPr>
                      <p:nvPr/>
                    </p:nvPicPr>
                    <p:blipFill>
                      <a:blip r:embed="rId7"/>
                      <a:srcRect/>
                      <a:stretch>
                        <a:fillRect/>
                      </a:stretch>
                    </p:blipFill>
                    <p:spPr bwMode="auto">
                      <a:xfrm>
                        <a:off x="228600" y="3719513"/>
                        <a:ext cx="2590800" cy="291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nvGrpSpPr>
          <p:cNvPr id="23556" name="Group 4"/>
          <p:cNvGrpSpPr>
            <a:grpSpLocks/>
          </p:cNvGrpSpPr>
          <p:nvPr/>
        </p:nvGrpSpPr>
        <p:grpSpPr bwMode="auto">
          <a:xfrm>
            <a:off x="5105400" y="1846263"/>
            <a:ext cx="3657600" cy="3657600"/>
            <a:chOff x="5029200" y="1295400"/>
            <a:chExt cx="4114800" cy="4214813"/>
          </a:xfrm>
        </p:grpSpPr>
        <p:pic>
          <p:nvPicPr>
            <p:cNvPr id="23558" name="Picture 36" descr="solenoid"/>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029200" y="1676400"/>
              <a:ext cx="4114800" cy="3833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559" name="Oval 45"/>
            <p:cNvSpPr>
              <a:spLocks noChangeArrowheads="1"/>
            </p:cNvSpPr>
            <p:nvPr/>
          </p:nvSpPr>
          <p:spPr bwMode="auto">
            <a:xfrm>
              <a:off x="6525989" y="1295400"/>
              <a:ext cx="1295400" cy="533400"/>
            </a:xfrm>
            <a:prstGeom prst="ellipse">
              <a:avLst/>
            </a:pr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latin typeface="Calibri" pitchFamily="34" charset="0"/>
              </a:endParaRPr>
            </a:p>
          </p:txBody>
        </p:sp>
      </p:grpSp>
      <p:sp>
        <p:nvSpPr>
          <p:cNvPr id="23557" name="TPAnswers"/>
          <p:cNvSpPr>
            <a:spLocks noGrp="1"/>
          </p:cNvSpPr>
          <p:nvPr>
            <p:ph type="body" idx="1"/>
            <p:custDataLst>
              <p:tags r:id="rId4"/>
            </p:custDataLst>
          </p:nvPr>
        </p:nvSpPr>
        <p:spPr>
          <a:xfrm>
            <a:off x="381000" y="1447800"/>
            <a:ext cx="4648200" cy="1600200"/>
          </a:xfrm>
        </p:spPr>
        <p:txBody>
          <a:bodyPr/>
          <a:lstStyle/>
          <a:p>
            <a:pPr marL="514350" indent="-514350" eaLnBrk="1" hangingPunct="1">
              <a:buFont typeface="Arial" charset="0"/>
              <a:buAutoNum type="arabicPeriod"/>
            </a:pPr>
            <a:r>
              <a:rPr lang="en-US" smtClean="0"/>
              <a:t>Same as solenoid</a:t>
            </a:r>
          </a:p>
          <a:p>
            <a:pPr marL="514350" indent="-514350" eaLnBrk="1" hangingPunct="1">
              <a:buFont typeface="Arial" charset="0"/>
              <a:buAutoNum type="arabicPeriod"/>
            </a:pPr>
            <a:r>
              <a:rPr lang="en-US" smtClean="0"/>
              <a:t>Opposite of solenoid</a:t>
            </a:r>
          </a:p>
          <a:p>
            <a:pPr marL="514350" indent="-514350" eaLnBrk="1" hangingPunct="1">
              <a:buFont typeface="Arial" charset="0"/>
              <a:buAutoNum type="arabicPeriod"/>
            </a:pPr>
            <a:r>
              <a:rPr lang="en-US" smtClean="0"/>
              <a:t>No current</a:t>
            </a: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4"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PQuestion"/>
          <p:cNvSpPr>
            <a:spLocks noGrp="1"/>
          </p:cNvSpPr>
          <p:nvPr>
            <p:ph type="title"/>
          </p:nvPr>
        </p:nvSpPr>
        <p:spPr>
          <a:xfrm>
            <a:off x="169863" y="274638"/>
            <a:ext cx="8534400" cy="1143000"/>
          </a:xfrm>
        </p:spPr>
        <p:txBody>
          <a:bodyPr/>
          <a:lstStyle/>
          <a:p>
            <a:pPr algn="l" eaLnBrk="1" hangingPunct="1"/>
            <a:r>
              <a:rPr lang="en-US" sz="3600" smtClean="0"/>
              <a:t>As current is increasing in the solenoid, what direction will current be induced in the ring?</a:t>
            </a:r>
          </a:p>
        </p:txBody>
      </p:sp>
      <p:graphicFrame>
        <p:nvGraphicFramePr>
          <p:cNvPr id="4" name="TPChart"/>
          <p:cNvGraphicFramePr>
            <a:graphicFrameLocks noChangeAspect="1"/>
          </p:cNvGraphicFramePr>
          <p:nvPr>
            <p:custDataLst>
              <p:tags r:id="rId3"/>
            </p:custDataLst>
            <p:extLst>
              <p:ext uri="{D42A27DB-BD31-4B8C-83A1-F6EECF244321}">
                <p14:modId xmlns:p14="http://schemas.microsoft.com/office/powerpoint/2010/main" val="1012238791"/>
              </p:ext>
            </p:extLst>
          </p:nvPr>
        </p:nvGraphicFramePr>
        <p:xfrm>
          <a:off x="228600" y="3719513"/>
          <a:ext cx="2590800" cy="2914650"/>
        </p:xfrm>
        <a:graphic>
          <a:graphicData uri="http://schemas.openxmlformats.org/presentationml/2006/ole">
            <mc:AlternateContent xmlns:mc="http://schemas.openxmlformats.org/markup-compatibility/2006">
              <mc:Choice xmlns:v="urn:schemas-microsoft-com:vml" Requires="v">
                <p:oleObj spid="_x0000_s24600" name="Chart" r:id="rId6" imgW="4572000" imgH="5143500" progId="MSGraph.Chart.8">
                  <p:embed followColorScheme="full"/>
                </p:oleObj>
              </mc:Choice>
              <mc:Fallback>
                <p:oleObj name="Chart" r:id="rId6" imgW="4572000" imgH="5143500" progId="MSGraph.Chart.8">
                  <p:embed followColorScheme="full"/>
                  <p:pic>
                    <p:nvPicPr>
                      <p:cNvPr id="0" name="TPChart"/>
                      <p:cNvPicPr>
                        <a:picLocks noChangeAspect="1" noChangeArrowheads="1"/>
                      </p:cNvPicPr>
                      <p:nvPr/>
                    </p:nvPicPr>
                    <p:blipFill>
                      <a:blip r:embed="rId7"/>
                      <a:srcRect/>
                      <a:stretch>
                        <a:fillRect/>
                      </a:stretch>
                    </p:blipFill>
                    <p:spPr bwMode="auto">
                      <a:xfrm>
                        <a:off x="228600" y="3719513"/>
                        <a:ext cx="2590800" cy="291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nvGrpSpPr>
          <p:cNvPr id="24580" name="Group 4"/>
          <p:cNvGrpSpPr>
            <a:grpSpLocks/>
          </p:cNvGrpSpPr>
          <p:nvPr/>
        </p:nvGrpSpPr>
        <p:grpSpPr bwMode="auto">
          <a:xfrm>
            <a:off x="5715000" y="1600200"/>
            <a:ext cx="3048000" cy="3048000"/>
            <a:chOff x="5029200" y="1295400"/>
            <a:chExt cx="4114800" cy="4214813"/>
          </a:xfrm>
        </p:grpSpPr>
        <p:pic>
          <p:nvPicPr>
            <p:cNvPr id="24584" name="Picture 36" descr="solenoid"/>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029200" y="1676400"/>
              <a:ext cx="4114800" cy="3833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85" name="Oval 45"/>
            <p:cNvSpPr>
              <a:spLocks noChangeArrowheads="1"/>
            </p:cNvSpPr>
            <p:nvPr/>
          </p:nvSpPr>
          <p:spPr bwMode="auto">
            <a:xfrm>
              <a:off x="6525989" y="1295400"/>
              <a:ext cx="1295400" cy="533400"/>
            </a:xfrm>
            <a:prstGeom prst="ellipse">
              <a:avLst/>
            </a:pr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latin typeface="Calibri" pitchFamily="34" charset="0"/>
              </a:endParaRPr>
            </a:p>
          </p:txBody>
        </p:sp>
      </p:grpSp>
      <p:sp>
        <p:nvSpPr>
          <p:cNvPr id="24581" name="TPAnswers"/>
          <p:cNvSpPr>
            <a:spLocks noGrp="1"/>
          </p:cNvSpPr>
          <p:nvPr>
            <p:ph type="body" idx="1"/>
            <p:custDataLst>
              <p:tags r:id="rId4"/>
            </p:custDataLst>
          </p:nvPr>
        </p:nvSpPr>
        <p:spPr>
          <a:xfrm>
            <a:off x="381000" y="1447800"/>
            <a:ext cx="4648200" cy="1600200"/>
          </a:xfrm>
        </p:spPr>
        <p:txBody>
          <a:bodyPr/>
          <a:lstStyle/>
          <a:p>
            <a:pPr marL="514350" indent="-514350" eaLnBrk="1" hangingPunct="1">
              <a:buFont typeface="Arial" charset="0"/>
              <a:buAutoNum type="arabicPeriod"/>
            </a:pPr>
            <a:r>
              <a:rPr lang="en-US" smtClean="0"/>
              <a:t>Same as solenoid</a:t>
            </a:r>
          </a:p>
          <a:p>
            <a:pPr marL="514350" indent="-514350" eaLnBrk="1" hangingPunct="1">
              <a:buFont typeface="Arial" charset="0"/>
              <a:buAutoNum type="arabicPeriod"/>
            </a:pPr>
            <a:r>
              <a:rPr lang="en-US" smtClean="0"/>
              <a:t>Opposite of solenoid</a:t>
            </a:r>
          </a:p>
          <a:p>
            <a:pPr marL="514350" indent="-514350" eaLnBrk="1" hangingPunct="1">
              <a:buFont typeface="Arial" charset="0"/>
              <a:buAutoNum type="arabicPeriod"/>
            </a:pPr>
            <a:r>
              <a:rPr lang="en-US" smtClean="0"/>
              <a:t>No current</a:t>
            </a:r>
          </a:p>
        </p:txBody>
      </p:sp>
      <p:sp>
        <p:nvSpPr>
          <p:cNvPr id="8" name="Rectangle 40"/>
          <p:cNvSpPr>
            <a:spLocks noChangeArrowheads="1"/>
          </p:cNvSpPr>
          <p:nvPr/>
        </p:nvSpPr>
        <p:spPr bwMode="auto">
          <a:xfrm>
            <a:off x="2667000" y="4800600"/>
            <a:ext cx="63246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spcBef>
                <a:spcPct val="20000"/>
              </a:spcBef>
              <a:buFontTx/>
              <a:buChar char="•"/>
            </a:pPr>
            <a:r>
              <a:rPr lang="en-US" sz="2400" dirty="0">
                <a:latin typeface="Calibri" pitchFamily="34" charset="0"/>
                <a:sym typeface="Symbol" pitchFamily="18" charset="2"/>
              </a:rPr>
              <a:t> </a:t>
            </a:r>
            <a:r>
              <a:rPr lang="en-US" sz="2400" dirty="0">
                <a:latin typeface="Calibri" pitchFamily="34" charset="0"/>
              </a:rPr>
              <a:t>Solenoid current (counter-clockwise)</a:t>
            </a:r>
          </a:p>
          <a:p>
            <a:pPr marL="342900" indent="-342900">
              <a:spcBef>
                <a:spcPct val="20000"/>
              </a:spcBef>
              <a:buFontTx/>
              <a:buChar char="•"/>
            </a:pPr>
            <a:r>
              <a:rPr lang="en-US" sz="2400" dirty="0">
                <a:latin typeface="Calibri" pitchFamily="34" charset="0"/>
                <a:sym typeface="Symbol" pitchFamily="18" charset="2"/>
              </a:rPr>
              <a:t></a:t>
            </a:r>
            <a:r>
              <a:rPr lang="en-US" sz="2400" dirty="0">
                <a:latin typeface="Calibri" pitchFamily="34" charset="0"/>
              </a:rPr>
              <a:t> B-field (upwards)  =&gt;  </a:t>
            </a:r>
            <a:r>
              <a:rPr lang="en-US" sz="2400" dirty="0">
                <a:latin typeface="Calibri" pitchFamily="34" charset="0"/>
                <a:sym typeface="Symbol" pitchFamily="18" charset="2"/>
              </a:rPr>
              <a:t></a:t>
            </a:r>
            <a:r>
              <a:rPr lang="en-US" sz="2400" dirty="0">
                <a:latin typeface="Calibri" pitchFamily="34" charset="0"/>
              </a:rPr>
              <a:t> Flux thru loop </a:t>
            </a:r>
          </a:p>
          <a:p>
            <a:pPr marL="342900" indent="-342900">
              <a:spcBef>
                <a:spcPct val="20000"/>
              </a:spcBef>
              <a:buFontTx/>
              <a:buChar char="•"/>
            </a:pPr>
            <a:r>
              <a:rPr lang="en-US" sz="2400" dirty="0">
                <a:latin typeface="Calibri" pitchFamily="34" charset="0"/>
              </a:rPr>
              <a:t>EMF will create </a:t>
            </a:r>
            <a:r>
              <a:rPr lang="en-US" sz="2400" u="sng" dirty="0">
                <a:latin typeface="Calibri" pitchFamily="34" charset="0"/>
              </a:rPr>
              <a:t>opposite</a:t>
            </a:r>
            <a:r>
              <a:rPr lang="en-US" sz="2400" dirty="0">
                <a:latin typeface="Calibri" pitchFamily="34" charset="0"/>
              </a:rPr>
              <a:t> B-field (downwards)</a:t>
            </a:r>
          </a:p>
          <a:p>
            <a:pPr marL="342900" indent="-342900">
              <a:spcBef>
                <a:spcPct val="20000"/>
              </a:spcBef>
              <a:buFontTx/>
              <a:buChar char="•"/>
            </a:pPr>
            <a:r>
              <a:rPr lang="en-US" sz="2400" dirty="0">
                <a:latin typeface="Calibri" pitchFamily="34" charset="0"/>
              </a:rPr>
              <a:t>Induced loop current must be </a:t>
            </a:r>
            <a:r>
              <a:rPr lang="en-US" sz="2400" u="sng" dirty="0">
                <a:latin typeface="Calibri" pitchFamily="34" charset="0"/>
              </a:rPr>
              <a:t>clockwise</a:t>
            </a:r>
            <a:endParaRPr lang="en-US" sz="2400" dirty="0">
              <a:latin typeface="Calibri" pitchFamily="34" charset="0"/>
            </a:endParaRPr>
          </a:p>
        </p:txBody>
      </p:sp>
      <p:sp>
        <p:nvSpPr>
          <p:cNvPr id="9" name="Oval 37"/>
          <p:cNvSpPr>
            <a:spLocks noChangeArrowheads="1"/>
          </p:cNvSpPr>
          <p:nvPr/>
        </p:nvSpPr>
        <p:spPr bwMode="auto">
          <a:xfrm>
            <a:off x="228600" y="1905000"/>
            <a:ext cx="4343400" cy="838200"/>
          </a:xfrm>
          <a:prstGeom prst="ellipse">
            <a:avLst/>
          </a:prstGeom>
          <a:noFill/>
          <a:ln w="28575">
            <a:solidFill>
              <a:srgbClr val="FF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latin typeface="Calibri" pitchFamily="34" charset="0"/>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8">
                                            <p:txEl>
                                              <p:pRg st="0" end="0"/>
                                            </p:txEl>
                                          </p:spTgt>
                                        </p:tgtEl>
                                        <p:attrNameLst>
                                          <p:attrName>style.visibility</p:attrName>
                                        </p:attrNameLst>
                                      </p:cBhvr>
                                      <p:to>
                                        <p:strVal val="visible"/>
                                      </p:to>
                                    </p:set>
                                    <p:anim calcmode="lin" valueType="num">
                                      <p:cBhvr additive="base">
                                        <p:cTn id="11"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8">
                                            <p:txEl>
                                              <p:pRg st="1" end="1"/>
                                            </p:txEl>
                                          </p:spTgt>
                                        </p:tgtEl>
                                        <p:attrNameLst>
                                          <p:attrName>style.visibility</p:attrName>
                                        </p:attrNameLst>
                                      </p:cBhvr>
                                      <p:to>
                                        <p:strVal val="visible"/>
                                      </p:to>
                                    </p:set>
                                    <p:anim calcmode="lin" valueType="num">
                                      <p:cBhvr additive="base">
                                        <p:cTn id="17" dur="500" fill="hold"/>
                                        <p:tgtEl>
                                          <p:spTgt spid="8">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8">
                                            <p:txEl>
                                              <p:pRg st="2" end="2"/>
                                            </p:txEl>
                                          </p:spTgt>
                                        </p:tgtEl>
                                        <p:attrNameLst>
                                          <p:attrName>style.visibility</p:attrName>
                                        </p:attrNameLst>
                                      </p:cBhvr>
                                      <p:to>
                                        <p:strVal val="visible"/>
                                      </p:to>
                                    </p:set>
                                    <p:anim calcmode="lin" valueType="num">
                                      <p:cBhvr additive="base">
                                        <p:cTn id="23" dur="500" fill="hold"/>
                                        <p:tgtEl>
                                          <p:spTgt spid="8">
                                            <p:txEl>
                                              <p:pRg st="2" end="2"/>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8">
                                            <p:txEl>
                                              <p:pRg st="3" end="3"/>
                                            </p:txEl>
                                          </p:spTgt>
                                        </p:tgtEl>
                                        <p:attrNameLst>
                                          <p:attrName>style.visibility</p:attrName>
                                        </p:attrNameLst>
                                      </p:cBhvr>
                                      <p:to>
                                        <p:strVal val="visible"/>
                                      </p:to>
                                    </p:set>
                                    <p:anim calcmode="lin" valueType="num">
                                      <p:cBhvr additive="base">
                                        <p:cTn id="29" dur="500" fill="hold"/>
                                        <p:tgtEl>
                                          <p:spTgt spid="8">
                                            <p:txEl>
                                              <p:pRg st="3" end="3"/>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8">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4" grpId="0"/>
      <p:bldP spid="8"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PQuestion"/>
          <p:cNvSpPr>
            <a:spLocks noGrp="1"/>
          </p:cNvSpPr>
          <p:nvPr>
            <p:ph type="title"/>
          </p:nvPr>
        </p:nvSpPr>
        <p:spPr/>
        <p:txBody>
          <a:bodyPr/>
          <a:lstStyle/>
          <a:p>
            <a:pPr algn="l" eaLnBrk="1" hangingPunct="1"/>
            <a:r>
              <a:rPr lang="en-US" sz="3600" smtClean="0"/>
              <a:t>Which way is the magnet moving if it is inducing a current in the loop as shown?</a:t>
            </a:r>
          </a:p>
        </p:txBody>
      </p:sp>
      <p:graphicFrame>
        <p:nvGraphicFramePr>
          <p:cNvPr id="4" name="TPChart"/>
          <p:cNvGraphicFramePr>
            <a:graphicFrameLocks noChangeAspect="1"/>
          </p:cNvGraphicFramePr>
          <p:nvPr>
            <p:custDataLst>
              <p:tags r:id="rId3"/>
            </p:custDataLst>
            <p:extLst>
              <p:ext uri="{D42A27DB-BD31-4B8C-83A1-F6EECF244321}">
                <p14:modId xmlns:p14="http://schemas.microsoft.com/office/powerpoint/2010/main" val="3331411748"/>
              </p:ext>
            </p:extLst>
          </p:nvPr>
        </p:nvGraphicFramePr>
        <p:xfrm>
          <a:off x="5867400" y="3179763"/>
          <a:ext cx="3213100" cy="3614737"/>
        </p:xfrm>
        <a:graphic>
          <a:graphicData uri="http://schemas.openxmlformats.org/presentationml/2006/ole">
            <mc:AlternateContent xmlns:mc="http://schemas.openxmlformats.org/markup-compatibility/2006">
              <mc:Choice xmlns:v="urn:schemas-microsoft-com:vml" Requires="v">
                <p:oleObj spid="_x0000_s25625" name="Chart" r:id="rId6" imgW="4572000" imgH="5143500" progId="MSGraph.Chart.8">
                  <p:embed followColorScheme="full"/>
                </p:oleObj>
              </mc:Choice>
              <mc:Fallback>
                <p:oleObj name="Chart" r:id="rId6" imgW="4572000" imgH="5143500" progId="MSGraph.Chart.8">
                  <p:embed followColorScheme="full"/>
                  <p:pic>
                    <p:nvPicPr>
                      <p:cNvPr id="0" name="TPChart"/>
                      <p:cNvPicPr>
                        <a:picLocks noChangeAspect="1" noChangeArrowheads="1"/>
                      </p:cNvPicPr>
                      <p:nvPr/>
                    </p:nvPicPr>
                    <p:blipFill>
                      <a:blip r:embed="rId7"/>
                      <a:srcRect/>
                      <a:stretch>
                        <a:fillRect/>
                      </a:stretch>
                    </p:blipFill>
                    <p:spPr bwMode="auto">
                      <a:xfrm>
                        <a:off x="5867400" y="3179763"/>
                        <a:ext cx="3213100" cy="3614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5604" name="TPAnswers"/>
          <p:cNvSpPr>
            <a:spLocks noGrp="1"/>
          </p:cNvSpPr>
          <p:nvPr>
            <p:ph type="body" idx="1"/>
            <p:custDataLst>
              <p:tags r:id="rId4"/>
            </p:custDataLst>
          </p:nvPr>
        </p:nvSpPr>
        <p:spPr>
          <a:xfrm>
            <a:off x="457200" y="1600200"/>
            <a:ext cx="1828800" cy="1295400"/>
          </a:xfrm>
        </p:spPr>
        <p:txBody>
          <a:bodyPr/>
          <a:lstStyle/>
          <a:p>
            <a:pPr marL="514350" indent="-514350" eaLnBrk="1" hangingPunct="1">
              <a:buFont typeface="Arial" charset="0"/>
              <a:buAutoNum type="arabicPeriod"/>
            </a:pPr>
            <a:r>
              <a:rPr lang="en-US" smtClean="0"/>
              <a:t>up</a:t>
            </a:r>
          </a:p>
          <a:p>
            <a:pPr marL="514350" indent="-514350" eaLnBrk="1" hangingPunct="1">
              <a:buFont typeface="Arial" charset="0"/>
              <a:buAutoNum type="arabicPeriod"/>
            </a:pPr>
            <a:r>
              <a:rPr lang="en-US" smtClean="0"/>
              <a:t>down</a:t>
            </a:r>
          </a:p>
        </p:txBody>
      </p:sp>
      <p:grpSp>
        <p:nvGrpSpPr>
          <p:cNvPr id="25605" name="Group 6"/>
          <p:cNvGrpSpPr>
            <a:grpSpLocks/>
          </p:cNvGrpSpPr>
          <p:nvPr/>
        </p:nvGrpSpPr>
        <p:grpSpPr bwMode="auto">
          <a:xfrm>
            <a:off x="3505200" y="2057400"/>
            <a:ext cx="1447800" cy="2209800"/>
            <a:chOff x="6248400" y="2667000"/>
            <a:chExt cx="1447800" cy="2209800"/>
          </a:xfrm>
        </p:grpSpPr>
        <p:sp>
          <p:nvSpPr>
            <p:cNvPr id="25606" name="Oval 4"/>
            <p:cNvSpPr>
              <a:spLocks noChangeArrowheads="1"/>
            </p:cNvSpPr>
            <p:nvPr/>
          </p:nvSpPr>
          <p:spPr bwMode="auto">
            <a:xfrm>
              <a:off x="6248400" y="4038600"/>
              <a:ext cx="1447800" cy="381000"/>
            </a:xfrm>
            <a:prstGeom prst="ellipse">
              <a:avLst/>
            </a:pr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latin typeface="Calibri" pitchFamily="34" charset="0"/>
              </a:endParaRPr>
            </a:p>
          </p:txBody>
        </p:sp>
        <p:sp>
          <p:nvSpPr>
            <p:cNvPr id="25607" name="Rectangle 5"/>
            <p:cNvSpPr>
              <a:spLocks noChangeArrowheads="1"/>
            </p:cNvSpPr>
            <p:nvPr/>
          </p:nvSpPr>
          <p:spPr bwMode="auto">
            <a:xfrm>
              <a:off x="6781800" y="2667000"/>
              <a:ext cx="152400" cy="914400"/>
            </a:xfrm>
            <a:prstGeom prst="rect">
              <a:avLst/>
            </a:prstGeom>
            <a:solidFill>
              <a:schemeClr val="accent1"/>
            </a:solidFill>
            <a:ln w="9525">
              <a:solidFill>
                <a:schemeClr val="tx1"/>
              </a:solidFill>
              <a:miter lim="800000"/>
              <a:headEnd/>
              <a:tailEnd/>
            </a:ln>
          </p:spPr>
          <p:txBody>
            <a:bodyPr wrap="none" anchor="ctr"/>
            <a:lstStyle/>
            <a:p>
              <a:pPr algn="ctr"/>
              <a:r>
                <a:rPr lang="en-US" sz="1600" b="1">
                  <a:latin typeface="Arial Rounded MT Bold" pitchFamily="34" charset="0"/>
                </a:rPr>
                <a:t>S</a:t>
              </a:r>
            </a:p>
            <a:p>
              <a:pPr algn="ctr"/>
              <a:endParaRPr lang="en-US" sz="1600" b="1">
                <a:latin typeface="Arial Rounded MT Bold" pitchFamily="34" charset="0"/>
              </a:endParaRPr>
            </a:p>
            <a:p>
              <a:pPr algn="ctr"/>
              <a:endParaRPr lang="en-US" sz="1600" b="1">
                <a:latin typeface="Arial Rounded MT Bold" pitchFamily="34" charset="0"/>
              </a:endParaRPr>
            </a:p>
            <a:p>
              <a:pPr algn="ctr"/>
              <a:r>
                <a:rPr lang="en-US" sz="1600" b="1">
                  <a:latin typeface="Arial Rounded MT Bold" pitchFamily="34" charset="0"/>
                </a:rPr>
                <a:t>N</a:t>
              </a:r>
            </a:p>
          </p:txBody>
        </p:sp>
        <p:grpSp>
          <p:nvGrpSpPr>
            <p:cNvPr id="25608" name="Group 30"/>
            <p:cNvGrpSpPr>
              <a:grpSpLocks/>
            </p:cNvGrpSpPr>
            <p:nvPr/>
          </p:nvGrpSpPr>
          <p:grpSpPr bwMode="auto">
            <a:xfrm>
              <a:off x="6934200" y="3962400"/>
              <a:ext cx="381000" cy="914400"/>
              <a:chOff x="4368" y="3024"/>
              <a:chExt cx="240" cy="576"/>
            </a:xfrm>
          </p:grpSpPr>
          <p:sp>
            <p:nvSpPr>
              <p:cNvPr id="25609" name="Text Box 26"/>
              <p:cNvSpPr txBox="1">
                <a:spLocks noChangeArrowheads="1"/>
              </p:cNvSpPr>
              <p:nvPr/>
            </p:nvSpPr>
            <p:spPr bwMode="auto">
              <a:xfrm>
                <a:off x="4368" y="3024"/>
                <a:ext cx="24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400" b="1">
                    <a:latin typeface="Arial Rounded MT Bold" pitchFamily="34" charset="0"/>
                  </a:rPr>
                  <a:t>N</a:t>
                </a:r>
              </a:p>
            </p:txBody>
          </p:sp>
          <p:sp>
            <p:nvSpPr>
              <p:cNvPr id="25610" name="Text Box 27"/>
              <p:cNvSpPr txBox="1">
                <a:spLocks noChangeArrowheads="1"/>
              </p:cNvSpPr>
              <p:nvPr/>
            </p:nvSpPr>
            <p:spPr bwMode="auto">
              <a:xfrm>
                <a:off x="4368" y="3312"/>
                <a:ext cx="24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400" b="1">
                    <a:latin typeface="Arial Rounded MT Bold" pitchFamily="34" charset="0"/>
                  </a:rPr>
                  <a:t>S</a:t>
                </a:r>
              </a:p>
            </p:txBody>
          </p:sp>
        </p:grpSp>
      </p:gr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4"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PQuestion"/>
          <p:cNvSpPr>
            <a:spLocks noGrp="1"/>
          </p:cNvSpPr>
          <p:nvPr>
            <p:ph type="title"/>
          </p:nvPr>
        </p:nvSpPr>
        <p:spPr/>
        <p:txBody>
          <a:bodyPr/>
          <a:lstStyle/>
          <a:p>
            <a:pPr algn="l" eaLnBrk="1" hangingPunct="1"/>
            <a:r>
              <a:rPr lang="en-US" sz="3600" smtClean="0"/>
              <a:t>Which way is the magnet moving if it is inducing a current in the loop as shown?</a:t>
            </a:r>
          </a:p>
        </p:txBody>
      </p:sp>
      <p:graphicFrame>
        <p:nvGraphicFramePr>
          <p:cNvPr id="4" name="TPChart"/>
          <p:cNvGraphicFramePr>
            <a:graphicFrameLocks noChangeAspect="1"/>
          </p:cNvGraphicFramePr>
          <p:nvPr>
            <p:custDataLst>
              <p:tags r:id="rId3"/>
            </p:custDataLst>
            <p:extLst>
              <p:ext uri="{D42A27DB-BD31-4B8C-83A1-F6EECF244321}">
                <p14:modId xmlns:p14="http://schemas.microsoft.com/office/powerpoint/2010/main" val="733061594"/>
              </p:ext>
            </p:extLst>
          </p:nvPr>
        </p:nvGraphicFramePr>
        <p:xfrm>
          <a:off x="5867400" y="3179763"/>
          <a:ext cx="3213100" cy="3614737"/>
        </p:xfrm>
        <a:graphic>
          <a:graphicData uri="http://schemas.openxmlformats.org/presentationml/2006/ole">
            <mc:AlternateContent xmlns:mc="http://schemas.openxmlformats.org/markup-compatibility/2006">
              <mc:Choice xmlns:v="urn:schemas-microsoft-com:vml" Requires="v">
                <p:oleObj spid="_x0000_s26650" name="Chart" r:id="rId6" imgW="4572000" imgH="5143500" progId="MSGraph.Chart.8">
                  <p:embed followColorScheme="full"/>
                </p:oleObj>
              </mc:Choice>
              <mc:Fallback>
                <p:oleObj name="Chart" r:id="rId6" imgW="4572000" imgH="5143500" progId="MSGraph.Chart.8">
                  <p:embed followColorScheme="full"/>
                  <p:pic>
                    <p:nvPicPr>
                      <p:cNvPr id="0" name="TPChart"/>
                      <p:cNvPicPr>
                        <a:picLocks noChangeAspect="1" noChangeArrowheads="1"/>
                      </p:cNvPicPr>
                      <p:nvPr/>
                    </p:nvPicPr>
                    <p:blipFill>
                      <a:blip r:embed="rId7"/>
                      <a:srcRect/>
                      <a:stretch>
                        <a:fillRect/>
                      </a:stretch>
                    </p:blipFill>
                    <p:spPr bwMode="auto">
                      <a:xfrm>
                        <a:off x="5867400" y="3179763"/>
                        <a:ext cx="3213100" cy="3614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6628" name="TPAnswers"/>
          <p:cNvSpPr>
            <a:spLocks noGrp="1"/>
          </p:cNvSpPr>
          <p:nvPr>
            <p:ph type="body" idx="1"/>
            <p:custDataLst>
              <p:tags r:id="rId4"/>
            </p:custDataLst>
          </p:nvPr>
        </p:nvSpPr>
        <p:spPr>
          <a:xfrm>
            <a:off x="457200" y="1600200"/>
            <a:ext cx="1828800" cy="1295400"/>
          </a:xfrm>
        </p:spPr>
        <p:txBody>
          <a:bodyPr/>
          <a:lstStyle/>
          <a:p>
            <a:pPr marL="514350" indent="-514350" eaLnBrk="1" hangingPunct="1">
              <a:buFont typeface="Arial" charset="0"/>
              <a:buAutoNum type="arabicPeriod"/>
            </a:pPr>
            <a:r>
              <a:rPr lang="en-US" smtClean="0"/>
              <a:t>up</a:t>
            </a:r>
          </a:p>
          <a:p>
            <a:pPr marL="514350" indent="-514350" eaLnBrk="1" hangingPunct="1">
              <a:buFont typeface="Arial" charset="0"/>
              <a:buAutoNum type="arabicPeriod"/>
            </a:pPr>
            <a:r>
              <a:rPr lang="en-US" smtClean="0"/>
              <a:t>down</a:t>
            </a:r>
          </a:p>
        </p:txBody>
      </p:sp>
      <p:grpSp>
        <p:nvGrpSpPr>
          <p:cNvPr id="26629" name="Group 6"/>
          <p:cNvGrpSpPr>
            <a:grpSpLocks/>
          </p:cNvGrpSpPr>
          <p:nvPr/>
        </p:nvGrpSpPr>
        <p:grpSpPr bwMode="auto">
          <a:xfrm>
            <a:off x="3505200" y="2057400"/>
            <a:ext cx="1447800" cy="2209800"/>
            <a:chOff x="6248400" y="2667000"/>
            <a:chExt cx="1447800" cy="2209800"/>
          </a:xfrm>
        </p:grpSpPr>
        <p:sp>
          <p:nvSpPr>
            <p:cNvPr id="26631" name="Oval 4"/>
            <p:cNvSpPr>
              <a:spLocks noChangeArrowheads="1"/>
            </p:cNvSpPr>
            <p:nvPr/>
          </p:nvSpPr>
          <p:spPr bwMode="auto">
            <a:xfrm>
              <a:off x="6248400" y="4038600"/>
              <a:ext cx="1447800" cy="381000"/>
            </a:xfrm>
            <a:prstGeom prst="ellipse">
              <a:avLst/>
            </a:pr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latin typeface="Calibri" pitchFamily="34" charset="0"/>
              </a:endParaRPr>
            </a:p>
          </p:txBody>
        </p:sp>
        <p:sp>
          <p:nvSpPr>
            <p:cNvPr id="26632" name="Rectangle 5"/>
            <p:cNvSpPr>
              <a:spLocks noChangeArrowheads="1"/>
            </p:cNvSpPr>
            <p:nvPr/>
          </p:nvSpPr>
          <p:spPr bwMode="auto">
            <a:xfrm>
              <a:off x="6781800" y="2667000"/>
              <a:ext cx="152400" cy="914400"/>
            </a:xfrm>
            <a:prstGeom prst="rect">
              <a:avLst/>
            </a:prstGeom>
            <a:solidFill>
              <a:schemeClr val="accent1"/>
            </a:solidFill>
            <a:ln w="9525">
              <a:solidFill>
                <a:schemeClr val="tx1"/>
              </a:solidFill>
              <a:miter lim="800000"/>
              <a:headEnd/>
              <a:tailEnd/>
            </a:ln>
          </p:spPr>
          <p:txBody>
            <a:bodyPr wrap="none" anchor="ctr"/>
            <a:lstStyle/>
            <a:p>
              <a:pPr algn="ctr"/>
              <a:r>
                <a:rPr lang="en-US" sz="1600" b="1">
                  <a:latin typeface="Arial Rounded MT Bold" pitchFamily="34" charset="0"/>
                </a:rPr>
                <a:t>S</a:t>
              </a:r>
            </a:p>
            <a:p>
              <a:pPr algn="ctr"/>
              <a:endParaRPr lang="en-US" sz="1600" b="1">
                <a:latin typeface="Arial Rounded MT Bold" pitchFamily="34" charset="0"/>
              </a:endParaRPr>
            </a:p>
            <a:p>
              <a:pPr algn="ctr"/>
              <a:endParaRPr lang="en-US" sz="1600" b="1">
                <a:latin typeface="Arial Rounded MT Bold" pitchFamily="34" charset="0"/>
              </a:endParaRPr>
            </a:p>
            <a:p>
              <a:pPr algn="ctr"/>
              <a:r>
                <a:rPr lang="en-US" sz="1600" b="1">
                  <a:latin typeface="Arial Rounded MT Bold" pitchFamily="34" charset="0"/>
                </a:rPr>
                <a:t>N</a:t>
              </a:r>
            </a:p>
          </p:txBody>
        </p:sp>
        <p:grpSp>
          <p:nvGrpSpPr>
            <p:cNvPr id="26633" name="Group 30"/>
            <p:cNvGrpSpPr>
              <a:grpSpLocks/>
            </p:cNvGrpSpPr>
            <p:nvPr/>
          </p:nvGrpSpPr>
          <p:grpSpPr bwMode="auto">
            <a:xfrm>
              <a:off x="6934200" y="3962400"/>
              <a:ext cx="381000" cy="914400"/>
              <a:chOff x="4368" y="3024"/>
              <a:chExt cx="240" cy="576"/>
            </a:xfrm>
          </p:grpSpPr>
          <p:sp>
            <p:nvSpPr>
              <p:cNvPr id="26634" name="Text Box 26"/>
              <p:cNvSpPr txBox="1">
                <a:spLocks noChangeArrowheads="1"/>
              </p:cNvSpPr>
              <p:nvPr/>
            </p:nvSpPr>
            <p:spPr bwMode="auto">
              <a:xfrm>
                <a:off x="4368" y="3024"/>
                <a:ext cx="24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400" b="1">
                    <a:latin typeface="Arial Rounded MT Bold" pitchFamily="34" charset="0"/>
                  </a:rPr>
                  <a:t>N</a:t>
                </a:r>
              </a:p>
            </p:txBody>
          </p:sp>
          <p:sp>
            <p:nvSpPr>
              <p:cNvPr id="26635" name="Text Box 27"/>
              <p:cNvSpPr txBox="1">
                <a:spLocks noChangeArrowheads="1"/>
              </p:cNvSpPr>
              <p:nvPr/>
            </p:nvSpPr>
            <p:spPr bwMode="auto">
              <a:xfrm>
                <a:off x="4368" y="3312"/>
                <a:ext cx="24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400" b="1">
                    <a:latin typeface="Arial Rounded MT Bold" pitchFamily="34" charset="0"/>
                  </a:rPr>
                  <a:t>S</a:t>
                </a:r>
              </a:p>
            </p:txBody>
          </p:sp>
        </p:grpSp>
      </p:grpSp>
      <p:sp>
        <p:nvSpPr>
          <p:cNvPr id="13" name="Oval 12"/>
          <p:cNvSpPr/>
          <p:nvPr/>
        </p:nvSpPr>
        <p:spPr>
          <a:xfrm>
            <a:off x="228600" y="2133600"/>
            <a:ext cx="2133600" cy="762000"/>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anim calcmode="lin" valueType="num">
                                      <p:cBhvr additive="base">
                                        <p:cTn id="11" dur="500" fill="hold"/>
                                        <p:tgtEl>
                                          <p:spTgt spid="13"/>
                                        </p:tgtEl>
                                        <p:attrNameLst>
                                          <p:attrName>ppt_x</p:attrName>
                                        </p:attrNameLst>
                                      </p:cBhvr>
                                      <p:tavLst>
                                        <p:tav tm="0">
                                          <p:val>
                                            <p:strVal val="#ppt_x"/>
                                          </p:val>
                                        </p:tav>
                                        <p:tav tm="100000">
                                          <p:val>
                                            <p:strVal val="#ppt_x"/>
                                          </p:val>
                                        </p:tav>
                                      </p:tavLst>
                                    </p:anim>
                                    <p:anim calcmode="lin" valueType="num">
                                      <p:cBhvr additive="base">
                                        <p:cTn id="12"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4" grpId="0"/>
      <p:bldP spid="13"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PQuestion"/>
          <p:cNvSpPr>
            <a:spLocks noGrp="1"/>
          </p:cNvSpPr>
          <p:nvPr>
            <p:ph type="title"/>
          </p:nvPr>
        </p:nvSpPr>
        <p:spPr>
          <a:xfrm>
            <a:off x="457200" y="274638"/>
            <a:ext cx="8229600" cy="1782762"/>
          </a:xfrm>
        </p:spPr>
        <p:txBody>
          <a:bodyPr/>
          <a:lstStyle/>
          <a:p>
            <a:pPr algn="l" eaLnBrk="1" hangingPunct="1"/>
            <a:r>
              <a:rPr lang="en-US" sz="3200" smtClean="0"/>
              <a:t>If the resistance in the wire is decreased, what will happen to the speed of the magnet’s descent?</a:t>
            </a:r>
          </a:p>
        </p:txBody>
      </p:sp>
      <p:graphicFrame>
        <p:nvGraphicFramePr>
          <p:cNvPr id="4" name="TPChart"/>
          <p:cNvGraphicFramePr>
            <a:graphicFrameLocks noChangeAspect="1"/>
          </p:cNvGraphicFramePr>
          <p:nvPr>
            <p:custDataLst>
              <p:tags r:id="rId3"/>
            </p:custDataLst>
            <p:extLst>
              <p:ext uri="{D42A27DB-BD31-4B8C-83A1-F6EECF244321}">
                <p14:modId xmlns:p14="http://schemas.microsoft.com/office/powerpoint/2010/main" val="908419244"/>
              </p:ext>
            </p:extLst>
          </p:nvPr>
        </p:nvGraphicFramePr>
        <p:xfrm>
          <a:off x="5926138" y="3179763"/>
          <a:ext cx="3213100" cy="3614737"/>
        </p:xfrm>
        <a:graphic>
          <a:graphicData uri="http://schemas.openxmlformats.org/presentationml/2006/ole">
            <mc:AlternateContent xmlns:mc="http://schemas.openxmlformats.org/markup-compatibility/2006">
              <mc:Choice xmlns:v="urn:schemas-microsoft-com:vml" Requires="v">
                <p:oleObj spid="_x0000_s27673" name="Chart" r:id="rId6" imgW="4572000" imgH="5143500" progId="MSGraph.Chart.8">
                  <p:embed followColorScheme="full"/>
                </p:oleObj>
              </mc:Choice>
              <mc:Fallback>
                <p:oleObj name="Chart" r:id="rId6" imgW="4572000" imgH="5143500" progId="MSGraph.Chart.8">
                  <p:embed followColorScheme="full"/>
                  <p:pic>
                    <p:nvPicPr>
                      <p:cNvPr id="0" name="TPChart"/>
                      <p:cNvPicPr>
                        <a:picLocks noChangeAspect="1" noChangeArrowheads="1"/>
                      </p:cNvPicPr>
                      <p:nvPr/>
                    </p:nvPicPr>
                    <p:blipFill>
                      <a:blip r:embed="rId7"/>
                      <a:srcRect/>
                      <a:stretch>
                        <a:fillRect/>
                      </a:stretch>
                    </p:blipFill>
                    <p:spPr bwMode="auto">
                      <a:xfrm>
                        <a:off x="5926138" y="3179763"/>
                        <a:ext cx="3213100" cy="3614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nvGrpSpPr>
          <p:cNvPr id="27652" name="Group 6"/>
          <p:cNvGrpSpPr>
            <a:grpSpLocks/>
          </p:cNvGrpSpPr>
          <p:nvPr/>
        </p:nvGrpSpPr>
        <p:grpSpPr bwMode="auto">
          <a:xfrm>
            <a:off x="4495800" y="1828800"/>
            <a:ext cx="1447800" cy="2209800"/>
            <a:chOff x="6248400" y="2667000"/>
            <a:chExt cx="1447800" cy="2209800"/>
          </a:xfrm>
        </p:grpSpPr>
        <p:sp>
          <p:nvSpPr>
            <p:cNvPr id="27654" name="Oval 4"/>
            <p:cNvSpPr>
              <a:spLocks noChangeArrowheads="1"/>
            </p:cNvSpPr>
            <p:nvPr/>
          </p:nvSpPr>
          <p:spPr bwMode="auto">
            <a:xfrm>
              <a:off x="6248400" y="4038600"/>
              <a:ext cx="1447800" cy="381000"/>
            </a:xfrm>
            <a:prstGeom prst="ellipse">
              <a:avLst/>
            </a:pr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latin typeface="Calibri" pitchFamily="34" charset="0"/>
              </a:endParaRPr>
            </a:p>
          </p:txBody>
        </p:sp>
        <p:sp>
          <p:nvSpPr>
            <p:cNvPr id="27655" name="Rectangle 5"/>
            <p:cNvSpPr>
              <a:spLocks noChangeArrowheads="1"/>
            </p:cNvSpPr>
            <p:nvPr/>
          </p:nvSpPr>
          <p:spPr bwMode="auto">
            <a:xfrm>
              <a:off x="6781800" y="2667000"/>
              <a:ext cx="152400" cy="914400"/>
            </a:xfrm>
            <a:prstGeom prst="rect">
              <a:avLst/>
            </a:prstGeom>
            <a:solidFill>
              <a:schemeClr val="accent1"/>
            </a:solidFill>
            <a:ln w="9525">
              <a:solidFill>
                <a:schemeClr val="tx1"/>
              </a:solidFill>
              <a:miter lim="800000"/>
              <a:headEnd/>
              <a:tailEnd/>
            </a:ln>
          </p:spPr>
          <p:txBody>
            <a:bodyPr wrap="none" anchor="ctr"/>
            <a:lstStyle/>
            <a:p>
              <a:pPr algn="ctr"/>
              <a:r>
                <a:rPr lang="en-US" sz="1600" b="1">
                  <a:latin typeface="Arial Rounded MT Bold" pitchFamily="34" charset="0"/>
                </a:rPr>
                <a:t>S</a:t>
              </a:r>
            </a:p>
            <a:p>
              <a:pPr algn="ctr"/>
              <a:endParaRPr lang="en-US" sz="1600" b="1">
                <a:latin typeface="Arial Rounded MT Bold" pitchFamily="34" charset="0"/>
              </a:endParaRPr>
            </a:p>
            <a:p>
              <a:pPr algn="ctr"/>
              <a:endParaRPr lang="en-US" sz="1600" b="1">
                <a:latin typeface="Arial Rounded MT Bold" pitchFamily="34" charset="0"/>
              </a:endParaRPr>
            </a:p>
            <a:p>
              <a:pPr algn="ctr"/>
              <a:r>
                <a:rPr lang="en-US" sz="1600" b="1">
                  <a:latin typeface="Arial Rounded MT Bold" pitchFamily="34" charset="0"/>
                </a:rPr>
                <a:t>N</a:t>
              </a:r>
            </a:p>
          </p:txBody>
        </p:sp>
        <p:grpSp>
          <p:nvGrpSpPr>
            <p:cNvPr id="27656" name="Group 30"/>
            <p:cNvGrpSpPr>
              <a:grpSpLocks/>
            </p:cNvGrpSpPr>
            <p:nvPr/>
          </p:nvGrpSpPr>
          <p:grpSpPr bwMode="auto">
            <a:xfrm>
              <a:off x="6934200" y="3962400"/>
              <a:ext cx="381000" cy="914400"/>
              <a:chOff x="4368" y="3024"/>
              <a:chExt cx="240" cy="576"/>
            </a:xfrm>
          </p:grpSpPr>
          <p:sp>
            <p:nvSpPr>
              <p:cNvPr id="27657" name="Text Box 26"/>
              <p:cNvSpPr txBox="1">
                <a:spLocks noChangeArrowheads="1"/>
              </p:cNvSpPr>
              <p:nvPr/>
            </p:nvSpPr>
            <p:spPr bwMode="auto">
              <a:xfrm>
                <a:off x="4368" y="3024"/>
                <a:ext cx="24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400" b="1">
                    <a:latin typeface="Arial Rounded MT Bold" pitchFamily="34" charset="0"/>
                  </a:rPr>
                  <a:t>N</a:t>
                </a:r>
              </a:p>
            </p:txBody>
          </p:sp>
          <p:sp>
            <p:nvSpPr>
              <p:cNvPr id="27658" name="Text Box 27"/>
              <p:cNvSpPr txBox="1">
                <a:spLocks noChangeArrowheads="1"/>
              </p:cNvSpPr>
              <p:nvPr/>
            </p:nvSpPr>
            <p:spPr bwMode="auto">
              <a:xfrm>
                <a:off x="4368" y="3312"/>
                <a:ext cx="24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400" b="1">
                    <a:latin typeface="Arial Rounded MT Bold" pitchFamily="34" charset="0"/>
                  </a:rPr>
                  <a:t>S</a:t>
                </a:r>
              </a:p>
            </p:txBody>
          </p:sp>
        </p:grpSp>
      </p:grpSp>
      <p:sp>
        <p:nvSpPr>
          <p:cNvPr id="27653" name="TPAnswers"/>
          <p:cNvSpPr>
            <a:spLocks noGrp="1"/>
          </p:cNvSpPr>
          <p:nvPr>
            <p:ph type="body" idx="1"/>
            <p:custDataLst>
              <p:tags r:id="rId4"/>
            </p:custDataLst>
          </p:nvPr>
        </p:nvSpPr>
        <p:spPr>
          <a:xfrm>
            <a:off x="228600" y="2209800"/>
            <a:ext cx="3505200" cy="2362200"/>
          </a:xfrm>
        </p:spPr>
        <p:txBody>
          <a:bodyPr/>
          <a:lstStyle/>
          <a:p>
            <a:pPr marL="514350" indent="-514350" eaLnBrk="1" hangingPunct="1">
              <a:buFont typeface="Arial" charset="0"/>
              <a:buAutoNum type="arabicPeriod"/>
            </a:pPr>
            <a:r>
              <a:rPr lang="en-US" smtClean="0"/>
              <a:t>It will fall faster</a:t>
            </a:r>
          </a:p>
          <a:p>
            <a:pPr marL="514350" indent="-514350" eaLnBrk="1" hangingPunct="1">
              <a:buFont typeface="Arial" charset="0"/>
              <a:buAutoNum type="arabicPeriod"/>
            </a:pPr>
            <a:r>
              <a:rPr lang="en-US" smtClean="0"/>
              <a:t>It will fall slower</a:t>
            </a:r>
          </a:p>
          <a:p>
            <a:pPr marL="514350" indent="-514350" eaLnBrk="1" hangingPunct="1">
              <a:buFont typeface="Arial" charset="0"/>
              <a:buAutoNum type="arabicPeriod"/>
            </a:pPr>
            <a:r>
              <a:rPr lang="en-US" smtClean="0"/>
              <a:t>It will maintain the same speed</a:t>
            </a: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4"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PQuestion"/>
          <p:cNvSpPr>
            <a:spLocks noGrp="1"/>
          </p:cNvSpPr>
          <p:nvPr>
            <p:ph type="title"/>
          </p:nvPr>
        </p:nvSpPr>
        <p:spPr>
          <a:xfrm>
            <a:off x="457200" y="274638"/>
            <a:ext cx="8229600" cy="1782762"/>
          </a:xfrm>
        </p:spPr>
        <p:txBody>
          <a:bodyPr/>
          <a:lstStyle/>
          <a:p>
            <a:pPr algn="l" eaLnBrk="1" hangingPunct="1"/>
            <a:r>
              <a:rPr lang="en-US" sz="3200" smtClean="0"/>
              <a:t>If the resistance in the wire is decreased, what will happen to the speed of the magnet’s descent?</a:t>
            </a:r>
          </a:p>
        </p:txBody>
      </p:sp>
      <p:graphicFrame>
        <p:nvGraphicFramePr>
          <p:cNvPr id="4" name="TPChart"/>
          <p:cNvGraphicFramePr>
            <a:graphicFrameLocks noChangeAspect="1"/>
          </p:cNvGraphicFramePr>
          <p:nvPr>
            <p:custDataLst>
              <p:tags r:id="rId3"/>
            </p:custDataLst>
            <p:extLst>
              <p:ext uri="{D42A27DB-BD31-4B8C-83A1-F6EECF244321}">
                <p14:modId xmlns:p14="http://schemas.microsoft.com/office/powerpoint/2010/main" val="4033266251"/>
              </p:ext>
            </p:extLst>
          </p:nvPr>
        </p:nvGraphicFramePr>
        <p:xfrm>
          <a:off x="5926138" y="3179763"/>
          <a:ext cx="3213100" cy="3614737"/>
        </p:xfrm>
        <a:graphic>
          <a:graphicData uri="http://schemas.openxmlformats.org/presentationml/2006/ole">
            <mc:AlternateContent xmlns:mc="http://schemas.openxmlformats.org/markup-compatibility/2006">
              <mc:Choice xmlns:v="urn:schemas-microsoft-com:vml" Requires="v">
                <p:oleObj spid="_x0000_s28699" name="Chart" r:id="rId6" imgW="4572000" imgH="5143500" progId="MSGraph.Chart.8">
                  <p:embed followColorScheme="full"/>
                </p:oleObj>
              </mc:Choice>
              <mc:Fallback>
                <p:oleObj name="Chart" r:id="rId6" imgW="4572000" imgH="5143500" progId="MSGraph.Chart.8">
                  <p:embed followColorScheme="full"/>
                  <p:pic>
                    <p:nvPicPr>
                      <p:cNvPr id="0" name="TPChart"/>
                      <p:cNvPicPr>
                        <a:picLocks noChangeAspect="1" noChangeArrowheads="1"/>
                      </p:cNvPicPr>
                      <p:nvPr/>
                    </p:nvPicPr>
                    <p:blipFill>
                      <a:blip r:embed="rId7"/>
                      <a:srcRect/>
                      <a:stretch>
                        <a:fillRect/>
                      </a:stretch>
                    </p:blipFill>
                    <p:spPr bwMode="auto">
                      <a:xfrm>
                        <a:off x="5926138" y="3179763"/>
                        <a:ext cx="3213100" cy="3614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nvGrpSpPr>
          <p:cNvPr id="28676" name="Group 6"/>
          <p:cNvGrpSpPr>
            <a:grpSpLocks/>
          </p:cNvGrpSpPr>
          <p:nvPr/>
        </p:nvGrpSpPr>
        <p:grpSpPr bwMode="auto">
          <a:xfrm>
            <a:off x="4495800" y="1828800"/>
            <a:ext cx="1447800" cy="2209800"/>
            <a:chOff x="6248400" y="2667000"/>
            <a:chExt cx="1447800" cy="2209800"/>
          </a:xfrm>
        </p:grpSpPr>
        <p:sp>
          <p:nvSpPr>
            <p:cNvPr id="28680" name="Oval 4"/>
            <p:cNvSpPr>
              <a:spLocks noChangeArrowheads="1"/>
            </p:cNvSpPr>
            <p:nvPr/>
          </p:nvSpPr>
          <p:spPr bwMode="auto">
            <a:xfrm>
              <a:off x="6248400" y="4038600"/>
              <a:ext cx="1447800" cy="381000"/>
            </a:xfrm>
            <a:prstGeom prst="ellipse">
              <a:avLst/>
            </a:pr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latin typeface="Calibri" pitchFamily="34" charset="0"/>
              </a:endParaRPr>
            </a:p>
          </p:txBody>
        </p:sp>
        <p:sp>
          <p:nvSpPr>
            <p:cNvPr id="28681" name="Rectangle 5"/>
            <p:cNvSpPr>
              <a:spLocks noChangeArrowheads="1"/>
            </p:cNvSpPr>
            <p:nvPr/>
          </p:nvSpPr>
          <p:spPr bwMode="auto">
            <a:xfrm>
              <a:off x="6781800" y="2667000"/>
              <a:ext cx="152400" cy="914400"/>
            </a:xfrm>
            <a:prstGeom prst="rect">
              <a:avLst/>
            </a:prstGeom>
            <a:solidFill>
              <a:schemeClr val="accent1"/>
            </a:solidFill>
            <a:ln w="9525">
              <a:solidFill>
                <a:schemeClr val="tx1"/>
              </a:solidFill>
              <a:miter lim="800000"/>
              <a:headEnd/>
              <a:tailEnd/>
            </a:ln>
          </p:spPr>
          <p:txBody>
            <a:bodyPr wrap="none" anchor="ctr"/>
            <a:lstStyle/>
            <a:p>
              <a:pPr algn="ctr"/>
              <a:r>
                <a:rPr lang="en-US" sz="1600" b="1">
                  <a:latin typeface="Arial Rounded MT Bold" pitchFamily="34" charset="0"/>
                </a:rPr>
                <a:t>S</a:t>
              </a:r>
            </a:p>
            <a:p>
              <a:pPr algn="ctr"/>
              <a:endParaRPr lang="en-US" sz="1600" b="1">
                <a:latin typeface="Arial Rounded MT Bold" pitchFamily="34" charset="0"/>
              </a:endParaRPr>
            </a:p>
            <a:p>
              <a:pPr algn="ctr"/>
              <a:endParaRPr lang="en-US" sz="1600" b="1">
                <a:latin typeface="Arial Rounded MT Bold" pitchFamily="34" charset="0"/>
              </a:endParaRPr>
            </a:p>
            <a:p>
              <a:pPr algn="ctr"/>
              <a:r>
                <a:rPr lang="en-US" sz="1600" b="1">
                  <a:latin typeface="Arial Rounded MT Bold" pitchFamily="34" charset="0"/>
                </a:rPr>
                <a:t>N</a:t>
              </a:r>
            </a:p>
          </p:txBody>
        </p:sp>
        <p:grpSp>
          <p:nvGrpSpPr>
            <p:cNvPr id="28682" name="Group 30"/>
            <p:cNvGrpSpPr>
              <a:grpSpLocks/>
            </p:cNvGrpSpPr>
            <p:nvPr/>
          </p:nvGrpSpPr>
          <p:grpSpPr bwMode="auto">
            <a:xfrm>
              <a:off x="6934200" y="3962400"/>
              <a:ext cx="381000" cy="914400"/>
              <a:chOff x="4368" y="3024"/>
              <a:chExt cx="240" cy="576"/>
            </a:xfrm>
          </p:grpSpPr>
          <p:sp>
            <p:nvSpPr>
              <p:cNvPr id="28683" name="Text Box 26"/>
              <p:cNvSpPr txBox="1">
                <a:spLocks noChangeArrowheads="1"/>
              </p:cNvSpPr>
              <p:nvPr/>
            </p:nvSpPr>
            <p:spPr bwMode="auto">
              <a:xfrm>
                <a:off x="4368" y="3024"/>
                <a:ext cx="24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400" b="1">
                    <a:latin typeface="Arial Rounded MT Bold" pitchFamily="34" charset="0"/>
                  </a:rPr>
                  <a:t>N</a:t>
                </a:r>
              </a:p>
            </p:txBody>
          </p:sp>
          <p:sp>
            <p:nvSpPr>
              <p:cNvPr id="28684" name="Text Box 27"/>
              <p:cNvSpPr txBox="1">
                <a:spLocks noChangeArrowheads="1"/>
              </p:cNvSpPr>
              <p:nvPr/>
            </p:nvSpPr>
            <p:spPr bwMode="auto">
              <a:xfrm>
                <a:off x="4368" y="3312"/>
                <a:ext cx="24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400" b="1">
                    <a:latin typeface="Arial Rounded MT Bold" pitchFamily="34" charset="0"/>
                  </a:rPr>
                  <a:t>S</a:t>
                </a:r>
              </a:p>
            </p:txBody>
          </p:sp>
        </p:grpSp>
      </p:grpSp>
      <p:sp>
        <p:nvSpPr>
          <p:cNvPr id="28677" name="TPAnswers"/>
          <p:cNvSpPr>
            <a:spLocks noGrp="1"/>
          </p:cNvSpPr>
          <p:nvPr>
            <p:ph type="body" idx="1"/>
            <p:custDataLst>
              <p:tags r:id="rId4"/>
            </p:custDataLst>
          </p:nvPr>
        </p:nvSpPr>
        <p:spPr>
          <a:xfrm>
            <a:off x="228600" y="2209800"/>
            <a:ext cx="3505200" cy="2362200"/>
          </a:xfrm>
        </p:spPr>
        <p:txBody>
          <a:bodyPr/>
          <a:lstStyle/>
          <a:p>
            <a:pPr marL="514350" indent="-514350" eaLnBrk="1" hangingPunct="1">
              <a:buFont typeface="Arial" charset="0"/>
              <a:buAutoNum type="arabicPeriod"/>
            </a:pPr>
            <a:r>
              <a:rPr lang="en-US" smtClean="0"/>
              <a:t>It will fall faster</a:t>
            </a:r>
          </a:p>
          <a:p>
            <a:pPr marL="514350" indent="-514350" eaLnBrk="1" hangingPunct="1">
              <a:buFont typeface="Arial" charset="0"/>
              <a:buAutoNum type="arabicPeriod"/>
            </a:pPr>
            <a:r>
              <a:rPr lang="en-US" smtClean="0"/>
              <a:t>It will fall slower</a:t>
            </a:r>
          </a:p>
          <a:p>
            <a:pPr marL="514350" indent="-514350" eaLnBrk="1" hangingPunct="1">
              <a:buFont typeface="Arial" charset="0"/>
              <a:buAutoNum type="arabicPeriod"/>
            </a:pPr>
            <a:r>
              <a:rPr lang="en-US" smtClean="0"/>
              <a:t>It will maintain the same speed</a:t>
            </a:r>
          </a:p>
        </p:txBody>
      </p:sp>
      <p:sp>
        <p:nvSpPr>
          <p:cNvPr id="13" name="Text Box 13"/>
          <p:cNvSpPr txBox="1">
            <a:spLocks noChangeArrowheads="1"/>
          </p:cNvSpPr>
          <p:nvPr/>
        </p:nvSpPr>
        <p:spPr bwMode="auto">
          <a:xfrm>
            <a:off x="0" y="5791200"/>
            <a:ext cx="6172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400">
                <a:solidFill>
                  <a:schemeClr val="hlink"/>
                </a:solidFill>
                <a:latin typeface="Calibri" pitchFamily="34" charset="0"/>
              </a:rPr>
              <a:t>larger induced current, stronger magnetic field</a:t>
            </a:r>
          </a:p>
        </p:txBody>
      </p:sp>
      <p:sp>
        <p:nvSpPr>
          <p:cNvPr id="14" name="Oval 13"/>
          <p:cNvSpPr/>
          <p:nvPr/>
        </p:nvSpPr>
        <p:spPr>
          <a:xfrm>
            <a:off x="228600" y="2743200"/>
            <a:ext cx="3505200" cy="685800"/>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anim calcmode="lin" valueType="num">
                                      <p:cBhvr additive="base">
                                        <p:cTn id="11" dur="500" fill="hold"/>
                                        <p:tgtEl>
                                          <p:spTgt spid="13"/>
                                        </p:tgtEl>
                                        <p:attrNameLst>
                                          <p:attrName>ppt_x</p:attrName>
                                        </p:attrNameLst>
                                      </p:cBhvr>
                                      <p:tavLst>
                                        <p:tav tm="0">
                                          <p:val>
                                            <p:strVal val="#ppt_x"/>
                                          </p:val>
                                        </p:tav>
                                        <p:tav tm="100000">
                                          <p:val>
                                            <p:strVal val="#ppt_x"/>
                                          </p:val>
                                        </p:tav>
                                      </p:tavLst>
                                    </p:anim>
                                    <p:anim calcmode="lin" valueType="num">
                                      <p:cBhvr additive="base">
                                        <p:cTn id="12"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 calcmode="lin" valueType="num">
                                      <p:cBhvr additive="base">
                                        <p:cTn id="17" dur="500" fill="hold"/>
                                        <p:tgtEl>
                                          <p:spTgt spid="14"/>
                                        </p:tgtEl>
                                        <p:attrNameLst>
                                          <p:attrName>ppt_x</p:attrName>
                                        </p:attrNameLst>
                                      </p:cBhvr>
                                      <p:tavLst>
                                        <p:tav tm="0">
                                          <p:val>
                                            <p:strVal val="#ppt_x"/>
                                          </p:val>
                                        </p:tav>
                                        <p:tav tm="100000">
                                          <p:val>
                                            <p:strVal val="#ppt_x"/>
                                          </p:val>
                                        </p:tav>
                                      </p:tavLst>
                                    </p:anim>
                                    <p:anim calcmode="lin" valueType="num">
                                      <p:cBhvr additive="base">
                                        <p:cTn id="1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4" grpId="0"/>
      <p:bldP spid="13" grpId="0"/>
      <p:bldP spid="14"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762000" y="0"/>
            <a:ext cx="7772400" cy="1143000"/>
          </a:xfrm>
        </p:spPr>
        <p:txBody>
          <a:bodyPr/>
          <a:lstStyle/>
          <a:p>
            <a:pPr eaLnBrk="1" hangingPunct="1"/>
            <a:r>
              <a:rPr lang="en-US" smtClean="0"/>
              <a:t>Change </a:t>
            </a:r>
            <a:r>
              <a:rPr lang="en-US" smtClean="0">
                <a:latin typeface="Symbol" pitchFamily="18" charset="2"/>
              </a:rPr>
              <a:t>f </a:t>
            </a:r>
          </a:p>
        </p:txBody>
      </p:sp>
      <p:sp>
        <p:nvSpPr>
          <p:cNvPr id="29699" name="Rectangle 3"/>
          <p:cNvSpPr>
            <a:spLocks noGrp="1" noChangeArrowheads="1"/>
          </p:cNvSpPr>
          <p:nvPr>
            <p:ph type="body" idx="1"/>
          </p:nvPr>
        </p:nvSpPr>
        <p:spPr>
          <a:xfrm>
            <a:off x="685800" y="1295400"/>
            <a:ext cx="7772400" cy="1981200"/>
          </a:xfrm>
        </p:spPr>
        <p:txBody>
          <a:bodyPr/>
          <a:lstStyle/>
          <a:p>
            <a:pPr eaLnBrk="1" hangingPunct="1">
              <a:buFontTx/>
              <a:buNone/>
            </a:pPr>
            <a:r>
              <a:rPr lang="en-US" sz="2400" smtClean="0"/>
              <a:t>A flat coil of wire has A=0.2 m</a:t>
            </a:r>
            <a:r>
              <a:rPr lang="en-US" sz="2400" baseline="30000" smtClean="0"/>
              <a:t>2 </a:t>
            </a:r>
            <a:r>
              <a:rPr lang="en-US" sz="2400" smtClean="0"/>
              <a:t>and R=10</a:t>
            </a:r>
            <a:r>
              <a:rPr lang="en-US" sz="2400" smtClean="0">
                <a:latin typeface="Symbol" pitchFamily="18" charset="2"/>
              </a:rPr>
              <a:t>W</a:t>
            </a:r>
            <a:r>
              <a:rPr lang="en-US" sz="2400" smtClean="0"/>
              <a:t>. At time t=0, it is oriented so the normal makes an angle </a:t>
            </a:r>
            <a:r>
              <a:rPr lang="en-US" sz="2400" smtClean="0">
                <a:latin typeface="Symbol" pitchFamily="18" charset="2"/>
              </a:rPr>
              <a:t>f</a:t>
            </a:r>
            <a:r>
              <a:rPr lang="en-US" sz="2400" baseline="-25000" smtClean="0"/>
              <a:t>0</a:t>
            </a:r>
            <a:r>
              <a:rPr lang="en-US" sz="2400" smtClean="0"/>
              <a:t>=0 w.r.t. a constant B field of 0.12 T. The loop is rotated to an angle of </a:t>
            </a:r>
            <a:r>
              <a:rPr lang="en-US" sz="2400" smtClean="0">
                <a:sym typeface="Symbol" pitchFamily="18" charset="2"/>
              </a:rPr>
              <a:t>=</a:t>
            </a:r>
            <a:r>
              <a:rPr lang="en-US" sz="2400" smtClean="0"/>
              <a:t>30</a:t>
            </a:r>
            <a:r>
              <a:rPr lang="en-US" sz="2400" baseline="30000" smtClean="0"/>
              <a:t>o</a:t>
            </a:r>
            <a:r>
              <a:rPr lang="en-US" sz="2400" smtClean="0"/>
              <a:t> in 0.5 seconds.  Calculate the induced EMF.</a:t>
            </a:r>
          </a:p>
        </p:txBody>
      </p:sp>
      <p:grpSp>
        <p:nvGrpSpPr>
          <p:cNvPr id="29700" name="Group 4"/>
          <p:cNvGrpSpPr>
            <a:grpSpLocks/>
          </p:cNvGrpSpPr>
          <p:nvPr/>
        </p:nvGrpSpPr>
        <p:grpSpPr bwMode="auto">
          <a:xfrm>
            <a:off x="7696200" y="4267200"/>
            <a:ext cx="1338263" cy="1550988"/>
            <a:chOff x="852" y="494"/>
            <a:chExt cx="843" cy="977"/>
          </a:xfrm>
        </p:grpSpPr>
        <p:grpSp>
          <p:nvGrpSpPr>
            <p:cNvPr id="29710" name="Group 5"/>
            <p:cNvGrpSpPr>
              <a:grpSpLocks/>
            </p:cNvGrpSpPr>
            <p:nvPr/>
          </p:nvGrpSpPr>
          <p:grpSpPr bwMode="auto">
            <a:xfrm>
              <a:off x="852" y="850"/>
              <a:ext cx="843" cy="621"/>
              <a:chOff x="852" y="850"/>
              <a:chExt cx="843" cy="621"/>
            </a:xfrm>
          </p:grpSpPr>
          <p:sp>
            <p:nvSpPr>
              <p:cNvPr id="29716" name="AutoShape 6"/>
              <p:cNvSpPr>
                <a:spLocks noChangeArrowheads="1"/>
              </p:cNvSpPr>
              <p:nvPr/>
            </p:nvSpPr>
            <p:spPr bwMode="auto">
              <a:xfrm rot="-1807221">
                <a:off x="934" y="1235"/>
                <a:ext cx="761" cy="217"/>
              </a:xfrm>
              <a:prstGeom prst="parallelogram">
                <a:avLst>
                  <a:gd name="adj" fmla="val 87673"/>
                </a:avLst>
              </a:prstGeom>
              <a:solidFill>
                <a:schemeClr val="bg1"/>
              </a:solidFill>
              <a:ln w="9525">
                <a:solidFill>
                  <a:schemeClr val="tx1"/>
                </a:solidFill>
                <a:miter lim="800000"/>
                <a:headEnd/>
                <a:tailEnd/>
              </a:ln>
            </p:spPr>
            <p:txBody>
              <a:bodyPr wrap="none" anchor="ctr"/>
              <a:lstStyle/>
              <a:p>
                <a:endParaRPr lang="en-US">
                  <a:latin typeface="Calibri" pitchFamily="34" charset="0"/>
                </a:endParaRPr>
              </a:p>
            </p:txBody>
          </p:sp>
          <p:grpSp>
            <p:nvGrpSpPr>
              <p:cNvPr id="29717" name="Group 7"/>
              <p:cNvGrpSpPr>
                <a:grpSpLocks/>
              </p:cNvGrpSpPr>
              <p:nvPr/>
            </p:nvGrpSpPr>
            <p:grpSpPr bwMode="auto">
              <a:xfrm>
                <a:off x="852" y="850"/>
                <a:ext cx="203" cy="621"/>
                <a:chOff x="852" y="850"/>
                <a:chExt cx="203" cy="621"/>
              </a:xfrm>
            </p:grpSpPr>
            <p:sp>
              <p:nvSpPr>
                <p:cNvPr id="29718" name="Line 8"/>
                <p:cNvSpPr>
                  <a:spLocks noChangeShapeType="1"/>
                </p:cNvSpPr>
                <p:nvPr/>
              </p:nvSpPr>
              <p:spPr bwMode="auto">
                <a:xfrm rot="-1807221" flipH="1" flipV="1">
                  <a:off x="1022" y="850"/>
                  <a:ext cx="21" cy="621"/>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29719" name="Text Box 9"/>
                <p:cNvSpPr txBox="1">
                  <a:spLocks noChangeArrowheads="1"/>
                </p:cNvSpPr>
                <p:nvPr/>
              </p:nvSpPr>
              <p:spPr bwMode="auto">
                <a:xfrm rot="-1807221">
                  <a:off x="852" y="1056"/>
                  <a:ext cx="203"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altLang="en-US" sz="2000">
                      <a:latin typeface="Arial Rounded MT Bold" pitchFamily="34" charset="0"/>
                    </a:rPr>
                    <a:t>n</a:t>
                  </a:r>
                  <a:endParaRPr lang="en-US" altLang="en-US" sz="2400">
                    <a:latin typeface="Arial Rounded MT Bold" pitchFamily="34" charset="0"/>
                  </a:endParaRPr>
                </a:p>
              </p:txBody>
            </p:sp>
          </p:grpSp>
        </p:grpSp>
        <p:sp>
          <p:nvSpPr>
            <p:cNvPr id="29711" name="Line 10"/>
            <p:cNvSpPr>
              <a:spLocks noChangeShapeType="1"/>
            </p:cNvSpPr>
            <p:nvPr/>
          </p:nvSpPr>
          <p:spPr bwMode="auto">
            <a:xfrm flipV="1">
              <a:off x="1195" y="859"/>
              <a:ext cx="0" cy="544"/>
            </a:xfrm>
            <a:prstGeom prst="line">
              <a:avLst/>
            </a:prstGeom>
            <a:noFill/>
            <a:ln w="9525">
              <a:solidFill>
                <a:srgbClr val="FF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29712" name="Line 11"/>
            <p:cNvSpPr>
              <a:spLocks noChangeShapeType="1"/>
            </p:cNvSpPr>
            <p:nvPr/>
          </p:nvSpPr>
          <p:spPr bwMode="auto">
            <a:xfrm flipV="1">
              <a:off x="1323" y="800"/>
              <a:ext cx="0" cy="534"/>
            </a:xfrm>
            <a:prstGeom prst="line">
              <a:avLst/>
            </a:prstGeom>
            <a:noFill/>
            <a:ln w="9525">
              <a:solidFill>
                <a:srgbClr val="FF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29713" name="Text Box 12"/>
            <p:cNvSpPr txBox="1">
              <a:spLocks noChangeArrowheads="1"/>
            </p:cNvSpPr>
            <p:nvPr/>
          </p:nvSpPr>
          <p:spPr bwMode="auto">
            <a:xfrm>
              <a:off x="1155" y="494"/>
              <a:ext cx="445"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altLang="en-US" sz="2400">
                  <a:solidFill>
                    <a:srgbClr val="FF0000"/>
                  </a:solidFill>
                  <a:latin typeface="Arial Rounded MT Bold" pitchFamily="34" charset="0"/>
                </a:rPr>
                <a:t>B</a:t>
              </a:r>
              <a:endParaRPr lang="en-US" altLang="en-US" sz="2400">
                <a:latin typeface="Arial Rounded MT Bold" pitchFamily="34" charset="0"/>
              </a:endParaRPr>
            </a:p>
          </p:txBody>
        </p:sp>
        <p:sp>
          <p:nvSpPr>
            <p:cNvPr id="29714" name="Text Box 13"/>
            <p:cNvSpPr txBox="1">
              <a:spLocks noChangeArrowheads="1"/>
            </p:cNvSpPr>
            <p:nvPr/>
          </p:nvSpPr>
          <p:spPr bwMode="auto">
            <a:xfrm rot="-1500461">
              <a:off x="1305" y="1159"/>
              <a:ext cx="316"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altLang="en-US" sz="2000">
                  <a:solidFill>
                    <a:srgbClr val="FF00FF"/>
                  </a:solidFill>
                  <a:latin typeface="Arial Rounded MT Bold" pitchFamily="34" charset="0"/>
                </a:rPr>
                <a:t>A</a:t>
              </a:r>
              <a:endParaRPr lang="en-US" altLang="en-US" sz="2400">
                <a:latin typeface="Arial Rounded MT Bold" pitchFamily="34" charset="0"/>
              </a:endParaRPr>
            </a:p>
          </p:txBody>
        </p:sp>
        <p:sp>
          <p:nvSpPr>
            <p:cNvPr id="29715" name="Text Box 14"/>
            <p:cNvSpPr txBox="1">
              <a:spLocks noChangeArrowheads="1"/>
            </p:cNvSpPr>
            <p:nvPr/>
          </p:nvSpPr>
          <p:spPr bwMode="auto">
            <a:xfrm>
              <a:off x="987" y="888"/>
              <a:ext cx="30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altLang="en-US" sz="2400" b="1">
                  <a:solidFill>
                    <a:schemeClr val="accent1"/>
                  </a:solidFill>
                  <a:latin typeface="Symbol" pitchFamily="18" charset="2"/>
                </a:rPr>
                <a:t>f</a:t>
              </a:r>
              <a:endParaRPr lang="en-US" altLang="en-US" sz="2400">
                <a:latin typeface="Arial Rounded MT Bold" pitchFamily="34" charset="0"/>
              </a:endParaRPr>
            </a:p>
          </p:txBody>
        </p:sp>
      </p:grpSp>
      <p:graphicFrame>
        <p:nvGraphicFramePr>
          <p:cNvPr id="189455" name="Object 2"/>
          <p:cNvGraphicFramePr>
            <a:graphicFrameLocks noChangeAspect="1"/>
          </p:cNvGraphicFramePr>
          <p:nvPr/>
        </p:nvGraphicFramePr>
        <p:xfrm>
          <a:off x="1284288" y="3711575"/>
          <a:ext cx="3060700" cy="914400"/>
        </p:xfrm>
        <a:graphic>
          <a:graphicData uri="http://schemas.openxmlformats.org/presentationml/2006/ole">
            <mc:AlternateContent xmlns:mc="http://schemas.openxmlformats.org/markup-compatibility/2006">
              <mc:Choice xmlns:v="urn:schemas-microsoft-com:vml" Requires="v">
                <p:oleObj spid="_x0000_s29748" name="Equation" r:id="rId5" imgW="3060700" imgH="914400" progId="Equation.3">
                  <p:embed/>
                </p:oleObj>
              </mc:Choice>
              <mc:Fallback>
                <p:oleObj name="Equation" r:id="rId5" imgW="3060700" imgH="914400" progId="Equation.3">
                  <p:embed/>
                  <p:pic>
                    <p:nvPicPr>
                      <p:cNvPr id="0" name="Object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84288" y="3711575"/>
                        <a:ext cx="3060700" cy="914400"/>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89456" name="Text Box 16"/>
          <p:cNvSpPr txBox="1">
            <a:spLocks noChangeArrowheads="1"/>
          </p:cNvSpPr>
          <p:nvPr/>
        </p:nvSpPr>
        <p:spPr bwMode="auto">
          <a:xfrm>
            <a:off x="1208088" y="3025775"/>
            <a:ext cx="2438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400" b="1">
                <a:solidFill>
                  <a:schemeClr val="tx2"/>
                </a:solidFill>
                <a:latin typeface="Symbol" pitchFamily="18" charset="2"/>
              </a:rPr>
              <a:t>F</a:t>
            </a:r>
            <a:r>
              <a:rPr lang="en-US" sz="2400" b="1" baseline="-25000">
                <a:solidFill>
                  <a:schemeClr val="tx2"/>
                </a:solidFill>
                <a:latin typeface="Arial Rounded MT Bold" pitchFamily="34" charset="0"/>
              </a:rPr>
              <a:t>i</a:t>
            </a:r>
            <a:r>
              <a:rPr lang="en-US" sz="2400" b="1">
                <a:solidFill>
                  <a:schemeClr val="tx2"/>
                </a:solidFill>
                <a:latin typeface="Arial Rounded MT Bold" pitchFamily="34" charset="0"/>
              </a:rPr>
              <a:t> = B A cos(0)</a:t>
            </a:r>
          </a:p>
        </p:txBody>
      </p:sp>
      <p:sp>
        <p:nvSpPr>
          <p:cNvPr id="189457" name="Text Box 17"/>
          <p:cNvSpPr txBox="1">
            <a:spLocks noChangeArrowheads="1"/>
          </p:cNvSpPr>
          <p:nvPr/>
        </p:nvSpPr>
        <p:spPr bwMode="auto">
          <a:xfrm>
            <a:off x="4179888" y="3025775"/>
            <a:ext cx="3048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400" b="1">
                <a:solidFill>
                  <a:schemeClr val="tx2"/>
                </a:solidFill>
                <a:latin typeface="Symbol" pitchFamily="18" charset="2"/>
              </a:rPr>
              <a:t>F</a:t>
            </a:r>
            <a:r>
              <a:rPr lang="en-US" sz="2400" b="1" baseline="-25000">
                <a:solidFill>
                  <a:schemeClr val="tx2"/>
                </a:solidFill>
                <a:latin typeface="Arial Rounded MT Bold" pitchFamily="34" charset="0"/>
              </a:rPr>
              <a:t>f</a:t>
            </a:r>
            <a:r>
              <a:rPr lang="en-US" sz="2400" b="1">
                <a:solidFill>
                  <a:schemeClr val="tx2"/>
                </a:solidFill>
                <a:latin typeface="Arial Rounded MT Bold" pitchFamily="34" charset="0"/>
              </a:rPr>
              <a:t> = B A cos(30)</a:t>
            </a:r>
          </a:p>
        </p:txBody>
      </p:sp>
      <p:sp>
        <p:nvSpPr>
          <p:cNvPr id="189458" name="Text Box 18"/>
          <p:cNvSpPr txBox="1">
            <a:spLocks noChangeArrowheads="1"/>
          </p:cNvSpPr>
          <p:nvPr/>
        </p:nvSpPr>
        <p:spPr bwMode="auto">
          <a:xfrm>
            <a:off x="1893888" y="4549775"/>
            <a:ext cx="4495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400" b="1">
                <a:latin typeface="Symbol" pitchFamily="18" charset="2"/>
              </a:rPr>
              <a:t>e</a:t>
            </a:r>
            <a:r>
              <a:rPr lang="en-US" sz="2400" b="1">
                <a:latin typeface="Arial Rounded MT Bold" pitchFamily="34" charset="0"/>
              </a:rPr>
              <a:t> = 6.43x10</a:t>
            </a:r>
            <a:r>
              <a:rPr lang="en-US" sz="2400" b="1" baseline="30000">
                <a:latin typeface="Arial Rounded MT Bold" pitchFamily="34" charset="0"/>
              </a:rPr>
              <a:t>-3</a:t>
            </a:r>
            <a:r>
              <a:rPr lang="en-US" sz="2400" b="1">
                <a:latin typeface="Arial Rounded MT Bold" pitchFamily="34" charset="0"/>
              </a:rPr>
              <a:t> Volts</a:t>
            </a:r>
          </a:p>
        </p:txBody>
      </p:sp>
      <p:sp>
        <p:nvSpPr>
          <p:cNvPr id="189459" name="Text Box 19"/>
          <p:cNvSpPr txBox="1">
            <a:spLocks noChangeArrowheads="1"/>
          </p:cNvSpPr>
          <p:nvPr/>
        </p:nvSpPr>
        <p:spPr bwMode="auto">
          <a:xfrm>
            <a:off x="457200" y="5105400"/>
            <a:ext cx="7772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400" b="1">
                <a:solidFill>
                  <a:schemeClr val="tx2"/>
                </a:solidFill>
                <a:latin typeface="Arial Rounded MT Bold" pitchFamily="34" charset="0"/>
              </a:rPr>
              <a:t>What direction is the current induced?</a:t>
            </a:r>
          </a:p>
        </p:txBody>
      </p:sp>
      <p:graphicFrame>
        <p:nvGraphicFramePr>
          <p:cNvPr id="189460" name="Object 3"/>
          <p:cNvGraphicFramePr>
            <a:graphicFrameLocks noChangeAspect="1"/>
          </p:cNvGraphicFramePr>
          <p:nvPr/>
        </p:nvGraphicFramePr>
        <p:xfrm>
          <a:off x="4343400" y="3733800"/>
          <a:ext cx="3517900" cy="825500"/>
        </p:xfrm>
        <a:graphic>
          <a:graphicData uri="http://schemas.openxmlformats.org/presentationml/2006/ole">
            <mc:AlternateContent xmlns:mc="http://schemas.openxmlformats.org/markup-compatibility/2006">
              <mc:Choice xmlns:v="urn:schemas-microsoft-com:vml" Requires="v">
                <p:oleObj spid="_x0000_s29749" name="Equation" r:id="rId7" imgW="3517900" imgH="825500" progId="Equation.3">
                  <p:embed/>
                </p:oleObj>
              </mc:Choice>
              <mc:Fallback>
                <p:oleObj name="Equation" r:id="rId7" imgW="3517900" imgH="825500" progId="Equation.3">
                  <p:embed/>
                  <p:pic>
                    <p:nvPicPr>
                      <p:cNvPr id="0" name="Object 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343400" y="3733800"/>
                        <a:ext cx="3517900" cy="825500"/>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89461" name="Text Box 21"/>
          <p:cNvSpPr txBox="1">
            <a:spLocks noChangeArrowheads="1"/>
          </p:cNvSpPr>
          <p:nvPr/>
        </p:nvSpPr>
        <p:spPr bwMode="auto">
          <a:xfrm>
            <a:off x="381000" y="5638800"/>
            <a:ext cx="76200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400" b="1">
                <a:latin typeface="Symbol" pitchFamily="18" charset="2"/>
              </a:rPr>
              <a:t>F</a:t>
            </a:r>
            <a:r>
              <a:rPr lang="en-US" sz="2000">
                <a:latin typeface="Arial Rounded MT Bold" pitchFamily="34" charset="0"/>
              </a:rPr>
              <a:t> upwards and </a:t>
            </a:r>
            <a:r>
              <a:rPr lang="en-US" sz="2000" u="sng">
                <a:latin typeface="Arial Rounded MT Bold" pitchFamily="34" charset="0"/>
              </a:rPr>
              <a:t>decreasing</a:t>
            </a:r>
            <a:r>
              <a:rPr lang="en-US" sz="2000">
                <a:latin typeface="Arial Rounded MT Bold" pitchFamily="34" charset="0"/>
              </a:rPr>
              <a:t>.  New field will be in </a:t>
            </a:r>
            <a:r>
              <a:rPr lang="en-US" sz="2000" u="sng">
                <a:latin typeface="Arial Rounded MT Bold" pitchFamily="34" charset="0"/>
              </a:rPr>
              <a:t>same</a:t>
            </a:r>
            <a:r>
              <a:rPr lang="en-US" sz="2000">
                <a:latin typeface="Arial Rounded MT Bold" pitchFamily="34" charset="0"/>
              </a:rPr>
              <a:t> direction (opposes change).  Current must be  counter clockwise.</a:t>
            </a:r>
          </a:p>
        </p:txBody>
      </p:sp>
      <p:sp>
        <p:nvSpPr>
          <p:cNvPr id="29708" name="WordArt 22"/>
          <p:cNvSpPr>
            <a:spLocks noChangeArrowheads="1" noChangeShapeType="1"/>
          </p:cNvSpPr>
          <p:nvPr/>
        </p:nvSpPr>
        <p:spPr bwMode="auto">
          <a:xfrm>
            <a:off x="152400" y="1752600"/>
            <a:ext cx="838200" cy="914400"/>
          </a:xfrm>
          <a:prstGeom prst="rect">
            <a:avLst/>
          </a:prstGeom>
        </p:spPr>
        <p:txBody>
          <a:bodyPr wrap="none" fromWordArt="1">
            <a:prstTxWarp prst="textSlantUp">
              <a:avLst>
                <a:gd name="adj" fmla="val 32056"/>
              </a:avLst>
            </a:prstTxWarp>
          </a:bodyPr>
          <a:lstStyle/>
          <a:p>
            <a:pPr algn="ctr"/>
            <a:r>
              <a:rPr lang="en-US" sz="3600" kern="1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outerShdw>
                </a:effectLst>
                <a:latin typeface="Impact"/>
              </a:rPr>
              <a:t>Example</a:t>
            </a:r>
          </a:p>
        </p:txBody>
      </p:sp>
      <p:sp>
        <p:nvSpPr>
          <p:cNvPr id="189464" name="Line 24"/>
          <p:cNvSpPr>
            <a:spLocks noChangeShapeType="1"/>
          </p:cNvSpPr>
          <p:nvPr/>
        </p:nvSpPr>
        <p:spPr bwMode="auto">
          <a:xfrm flipH="1">
            <a:off x="8775700" y="5257800"/>
            <a:ext cx="63500" cy="323850"/>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Tree>
    <p:custDataLst>
      <p:tags r:id="rId2"/>
    </p:custData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89456"/>
                                        </p:tgtEl>
                                        <p:attrNameLst>
                                          <p:attrName>style.visibility</p:attrName>
                                        </p:attrNameLst>
                                      </p:cBhvr>
                                      <p:to>
                                        <p:strVal val="visible"/>
                                      </p:to>
                                    </p:set>
                                    <p:anim calcmode="lin" valueType="num">
                                      <p:cBhvr additive="base">
                                        <p:cTn id="7" dur="500" fill="hold"/>
                                        <p:tgtEl>
                                          <p:spTgt spid="189456"/>
                                        </p:tgtEl>
                                        <p:attrNameLst>
                                          <p:attrName>ppt_x</p:attrName>
                                        </p:attrNameLst>
                                      </p:cBhvr>
                                      <p:tavLst>
                                        <p:tav tm="0">
                                          <p:val>
                                            <p:strVal val="#ppt_x"/>
                                          </p:val>
                                        </p:tav>
                                        <p:tav tm="100000">
                                          <p:val>
                                            <p:strVal val="#ppt_x"/>
                                          </p:val>
                                        </p:tav>
                                      </p:tavLst>
                                    </p:anim>
                                    <p:anim calcmode="lin" valueType="num">
                                      <p:cBhvr additive="base">
                                        <p:cTn id="8" dur="500" fill="hold"/>
                                        <p:tgtEl>
                                          <p:spTgt spid="189456"/>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89457"/>
                                        </p:tgtEl>
                                        <p:attrNameLst>
                                          <p:attrName>style.visibility</p:attrName>
                                        </p:attrNameLst>
                                      </p:cBhvr>
                                      <p:to>
                                        <p:strVal val="visible"/>
                                      </p:to>
                                    </p:set>
                                    <p:anim calcmode="lin" valueType="num">
                                      <p:cBhvr additive="base">
                                        <p:cTn id="13" dur="500" fill="hold"/>
                                        <p:tgtEl>
                                          <p:spTgt spid="189457"/>
                                        </p:tgtEl>
                                        <p:attrNameLst>
                                          <p:attrName>ppt_x</p:attrName>
                                        </p:attrNameLst>
                                      </p:cBhvr>
                                      <p:tavLst>
                                        <p:tav tm="0">
                                          <p:val>
                                            <p:strVal val="#ppt_x"/>
                                          </p:val>
                                        </p:tav>
                                        <p:tav tm="100000">
                                          <p:val>
                                            <p:strVal val="#ppt_x"/>
                                          </p:val>
                                        </p:tav>
                                      </p:tavLst>
                                    </p:anim>
                                    <p:anim calcmode="lin" valueType="num">
                                      <p:cBhvr additive="base">
                                        <p:cTn id="14" dur="500" fill="hold"/>
                                        <p:tgtEl>
                                          <p:spTgt spid="189457"/>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189455"/>
                                        </p:tgtEl>
                                        <p:attrNameLst>
                                          <p:attrName>style.visibility</p:attrName>
                                        </p:attrNameLst>
                                      </p:cBhvr>
                                      <p:to>
                                        <p:strVal val="visible"/>
                                      </p:to>
                                    </p:set>
                                    <p:anim calcmode="lin" valueType="num">
                                      <p:cBhvr additive="base">
                                        <p:cTn id="19" dur="500" fill="hold"/>
                                        <p:tgtEl>
                                          <p:spTgt spid="189455"/>
                                        </p:tgtEl>
                                        <p:attrNameLst>
                                          <p:attrName>ppt_x</p:attrName>
                                        </p:attrNameLst>
                                      </p:cBhvr>
                                      <p:tavLst>
                                        <p:tav tm="0">
                                          <p:val>
                                            <p:strVal val="#ppt_x"/>
                                          </p:val>
                                        </p:tav>
                                        <p:tav tm="100000">
                                          <p:val>
                                            <p:strVal val="#ppt_x"/>
                                          </p:val>
                                        </p:tav>
                                      </p:tavLst>
                                    </p:anim>
                                    <p:anim calcmode="lin" valueType="num">
                                      <p:cBhvr additive="base">
                                        <p:cTn id="20" dur="500" fill="hold"/>
                                        <p:tgtEl>
                                          <p:spTgt spid="189455"/>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2" presetClass="entr" presetSubtype="8" fill="hold" nodeType="clickEffect">
                                  <p:stCondLst>
                                    <p:cond delay="0"/>
                                  </p:stCondLst>
                                  <p:childTnLst>
                                    <p:set>
                                      <p:cBhvr>
                                        <p:cTn id="24" dur="1" fill="hold">
                                          <p:stCondLst>
                                            <p:cond delay="0"/>
                                          </p:stCondLst>
                                        </p:cTn>
                                        <p:tgtEl>
                                          <p:spTgt spid="189460"/>
                                        </p:tgtEl>
                                        <p:attrNameLst>
                                          <p:attrName>style.visibility</p:attrName>
                                        </p:attrNameLst>
                                      </p:cBhvr>
                                      <p:to>
                                        <p:strVal val="visible"/>
                                      </p:to>
                                    </p:set>
                                    <p:animEffect transition="in" filter="wipe(left)">
                                      <p:cBhvr>
                                        <p:cTn id="25" dur="500"/>
                                        <p:tgtEl>
                                          <p:spTgt spid="189460"/>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189458"/>
                                        </p:tgtEl>
                                        <p:attrNameLst>
                                          <p:attrName>style.visibility</p:attrName>
                                        </p:attrNameLst>
                                      </p:cBhvr>
                                      <p:to>
                                        <p:strVal val="visible"/>
                                      </p:to>
                                    </p:set>
                                    <p:anim calcmode="lin" valueType="num">
                                      <p:cBhvr additive="base">
                                        <p:cTn id="30" dur="500" fill="hold"/>
                                        <p:tgtEl>
                                          <p:spTgt spid="189458"/>
                                        </p:tgtEl>
                                        <p:attrNameLst>
                                          <p:attrName>ppt_x</p:attrName>
                                        </p:attrNameLst>
                                      </p:cBhvr>
                                      <p:tavLst>
                                        <p:tav tm="0">
                                          <p:val>
                                            <p:strVal val="#ppt_x"/>
                                          </p:val>
                                        </p:tav>
                                        <p:tav tm="100000">
                                          <p:val>
                                            <p:strVal val="#ppt_x"/>
                                          </p:val>
                                        </p:tav>
                                      </p:tavLst>
                                    </p:anim>
                                    <p:anim calcmode="lin" valueType="num">
                                      <p:cBhvr additive="base">
                                        <p:cTn id="31" dur="500" fill="hold"/>
                                        <p:tgtEl>
                                          <p:spTgt spid="189458"/>
                                        </p:tgtEl>
                                        <p:attrNameLst>
                                          <p:attrName>ppt_y</p:attrName>
                                        </p:attrNameLst>
                                      </p:cBhvr>
                                      <p:tavLst>
                                        <p:tav tm="0">
                                          <p:val>
                                            <p:strVal val="1+#ppt_h/2"/>
                                          </p:val>
                                        </p:tav>
                                        <p:tav tm="100000">
                                          <p:val>
                                            <p:strVal val="#ppt_y"/>
                                          </p:val>
                                        </p:tav>
                                      </p:tavLst>
                                    </p:anim>
                                  </p:childTnLst>
                                </p:cTn>
                              </p:par>
                            </p:childTnLst>
                          </p:cTn>
                        </p:par>
                      </p:childTnLst>
                    </p:cTn>
                  </p:par>
                  <p:par>
                    <p:cTn id="32" fill="hold" nodeType="clickPar">
                      <p:stCondLst>
                        <p:cond delay="indefinite"/>
                      </p:stCondLst>
                      <p:childTnLst>
                        <p:par>
                          <p:cTn id="33" fill="hold" nodeType="withGroup">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189459"/>
                                        </p:tgtEl>
                                        <p:attrNameLst>
                                          <p:attrName>style.visibility</p:attrName>
                                        </p:attrNameLst>
                                      </p:cBhvr>
                                      <p:to>
                                        <p:strVal val="visible"/>
                                      </p:to>
                                    </p:set>
                                    <p:anim calcmode="lin" valueType="num">
                                      <p:cBhvr additive="base">
                                        <p:cTn id="36" dur="500" fill="hold"/>
                                        <p:tgtEl>
                                          <p:spTgt spid="189459"/>
                                        </p:tgtEl>
                                        <p:attrNameLst>
                                          <p:attrName>ppt_x</p:attrName>
                                        </p:attrNameLst>
                                      </p:cBhvr>
                                      <p:tavLst>
                                        <p:tav tm="0">
                                          <p:val>
                                            <p:strVal val="#ppt_x"/>
                                          </p:val>
                                        </p:tav>
                                        <p:tav tm="100000">
                                          <p:val>
                                            <p:strVal val="#ppt_x"/>
                                          </p:val>
                                        </p:tav>
                                      </p:tavLst>
                                    </p:anim>
                                    <p:anim calcmode="lin" valueType="num">
                                      <p:cBhvr additive="base">
                                        <p:cTn id="37" dur="500" fill="hold"/>
                                        <p:tgtEl>
                                          <p:spTgt spid="189459"/>
                                        </p:tgtEl>
                                        <p:attrNameLst>
                                          <p:attrName>ppt_y</p:attrName>
                                        </p:attrNameLst>
                                      </p:cBhvr>
                                      <p:tavLst>
                                        <p:tav tm="0">
                                          <p:val>
                                            <p:strVal val="1+#ppt_h/2"/>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189461"/>
                                        </p:tgtEl>
                                        <p:attrNameLst>
                                          <p:attrName>style.visibility</p:attrName>
                                        </p:attrNameLst>
                                      </p:cBhvr>
                                      <p:to>
                                        <p:strVal val="visible"/>
                                      </p:to>
                                    </p:set>
                                    <p:anim calcmode="lin" valueType="num">
                                      <p:cBhvr additive="base">
                                        <p:cTn id="42" dur="500" fill="hold"/>
                                        <p:tgtEl>
                                          <p:spTgt spid="189461"/>
                                        </p:tgtEl>
                                        <p:attrNameLst>
                                          <p:attrName>ppt_x</p:attrName>
                                        </p:attrNameLst>
                                      </p:cBhvr>
                                      <p:tavLst>
                                        <p:tav tm="0">
                                          <p:val>
                                            <p:strVal val="#ppt_x"/>
                                          </p:val>
                                        </p:tav>
                                        <p:tav tm="100000">
                                          <p:val>
                                            <p:strVal val="#ppt_x"/>
                                          </p:val>
                                        </p:tav>
                                      </p:tavLst>
                                    </p:anim>
                                    <p:anim calcmode="lin" valueType="num">
                                      <p:cBhvr additive="base">
                                        <p:cTn id="43" dur="500" fill="hold"/>
                                        <p:tgtEl>
                                          <p:spTgt spid="189461"/>
                                        </p:tgtEl>
                                        <p:attrNameLst>
                                          <p:attrName>ppt_y</p:attrName>
                                        </p:attrNameLst>
                                      </p:cBhvr>
                                      <p:tavLst>
                                        <p:tav tm="0">
                                          <p:val>
                                            <p:strVal val="1+#ppt_h/2"/>
                                          </p:val>
                                        </p:tav>
                                        <p:tav tm="100000">
                                          <p:val>
                                            <p:strVal val="#ppt_y"/>
                                          </p:val>
                                        </p:tav>
                                      </p:tavLst>
                                    </p:anim>
                                  </p:childTnLst>
                                </p:cTn>
                              </p:par>
                              <p:par>
                                <p:cTn id="44" presetID="1" presetClass="entr" presetSubtype="0" fill="hold" grpId="0" nodeType="withEffect">
                                  <p:stCondLst>
                                    <p:cond delay="0"/>
                                  </p:stCondLst>
                                  <p:childTnLst>
                                    <p:set>
                                      <p:cBhvr>
                                        <p:cTn id="45" dur="1" fill="hold">
                                          <p:stCondLst>
                                            <p:cond delay="0"/>
                                          </p:stCondLst>
                                        </p:cTn>
                                        <p:tgtEl>
                                          <p:spTgt spid="18946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9456" grpId="0" autoUpdateAnimBg="0"/>
      <p:bldP spid="189457" grpId="0" autoUpdateAnimBg="0"/>
      <p:bldP spid="189458" grpId="0" autoUpdateAnimBg="0"/>
      <p:bldP spid="189459" grpId="0" autoUpdateAnimBg="0"/>
      <p:bldP spid="189461" grpId="0"/>
      <p:bldP spid="189464"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70" name="Oval 46"/>
          <p:cNvSpPr>
            <a:spLocks noChangeArrowheads="1"/>
          </p:cNvSpPr>
          <p:nvPr/>
        </p:nvSpPr>
        <p:spPr bwMode="auto">
          <a:xfrm>
            <a:off x="7342188" y="3376613"/>
            <a:ext cx="1219200" cy="1219200"/>
          </a:xfrm>
          <a:prstGeom prst="ellipse">
            <a:avLst/>
          </a:prstGeom>
          <a:solidFill>
            <a:srgbClr val="00A4A0">
              <a:alpha val="50195"/>
            </a:srgbClr>
          </a:solidFill>
          <a:ln w="57150">
            <a:solidFill>
              <a:schemeClr val="tx1"/>
            </a:solidFill>
            <a:round/>
            <a:headEnd/>
            <a:tailEnd/>
          </a:ln>
        </p:spPr>
        <p:txBody>
          <a:bodyPr wrap="none" anchor="ctr"/>
          <a:lstStyle/>
          <a:p>
            <a:endParaRPr lang="en-US">
              <a:latin typeface="Calibri" pitchFamily="34" charset="0"/>
            </a:endParaRPr>
          </a:p>
        </p:txBody>
      </p:sp>
      <p:sp>
        <p:nvSpPr>
          <p:cNvPr id="30723" name="Rectangle 2"/>
          <p:cNvSpPr>
            <a:spLocks noGrp="1" noChangeArrowheads="1"/>
          </p:cNvSpPr>
          <p:nvPr>
            <p:ph type="title"/>
          </p:nvPr>
        </p:nvSpPr>
        <p:spPr/>
        <p:txBody>
          <a:bodyPr/>
          <a:lstStyle/>
          <a:p>
            <a:pPr eaLnBrk="1" hangingPunct="1"/>
            <a:r>
              <a:rPr lang="en-US" smtClean="0"/>
              <a:t>Magnetic Flux Examples</a:t>
            </a:r>
          </a:p>
        </p:txBody>
      </p:sp>
      <p:sp>
        <p:nvSpPr>
          <p:cNvPr id="30724" name="Text Box 36"/>
          <p:cNvSpPr txBox="1">
            <a:spLocks noChangeArrowheads="1"/>
          </p:cNvSpPr>
          <p:nvPr/>
        </p:nvSpPr>
        <p:spPr bwMode="auto">
          <a:xfrm>
            <a:off x="304800" y="1752600"/>
            <a:ext cx="82296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400" b="1">
                <a:latin typeface="Arial Rounded MT Bold" pitchFamily="34" charset="0"/>
              </a:rPr>
              <a:t>A conducting loop is inside a solenoid (B=</a:t>
            </a:r>
            <a:r>
              <a:rPr lang="en-US" sz="2400" b="1">
                <a:latin typeface="Symbol" pitchFamily="18" charset="2"/>
              </a:rPr>
              <a:t>m</a:t>
            </a:r>
            <a:r>
              <a:rPr lang="en-US" sz="2400" b="1" baseline="-25000">
                <a:latin typeface="Arial Rounded MT Bold" pitchFamily="34" charset="0"/>
              </a:rPr>
              <a:t>o</a:t>
            </a:r>
            <a:r>
              <a:rPr lang="en-US" sz="2400" b="1">
                <a:latin typeface="Arial Rounded MT Bold" pitchFamily="34" charset="0"/>
              </a:rPr>
              <a:t>nI).     What happens to the flux through the loop when you…</a:t>
            </a:r>
          </a:p>
        </p:txBody>
      </p:sp>
      <p:sp>
        <p:nvSpPr>
          <p:cNvPr id="154661" name="Text Box 37"/>
          <p:cNvSpPr txBox="1">
            <a:spLocks noChangeArrowheads="1"/>
          </p:cNvSpPr>
          <p:nvPr/>
        </p:nvSpPr>
        <p:spPr bwMode="auto">
          <a:xfrm>
            <a:off x="381000" y="3048000"/>
            <a:ext cx="426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400">
                <a:solidFill>
                  <a:schemeClr val="tx2"/>
                </a:solidFill>
                <a:latin typeface="Arial Rounded MT Bold" pitchFamily="34" charset="0"/>
              </a:rPr>
              <a:t>Increase area of solenoid?</a:t>
            </a:r>
          </a:p>
        </p:txBody>
      </p:sp>
      <p:sp>
        <p:nvSpPr>
          <p:cNvPr id="154663" name="Text Box 39"/>
          <p:cNvSpPr txBox="1">
            <a:spLocks noChangeArrowheads="1"/>
          </p:cNvSpPr>
          <p:nvPr/>
        </p:nvSpPr>
        <p:spPr bwMode="auto">
          <a:xfrm>
            <a:off x="381000" y="3886200"/>
            <a:ext cx="426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400">
                <a:solidFill>
                  <a:schemeClr val="tx2"/>
                </a:solidFill>
                <a:latin typeface="Arial Rounded MT Bold" pitchFamily="34" charset="0"/>
              </a:rPr>
              <a:t>Increase area of loop?</a:t>
            </a:r>
          </a:p>
        </p:txBody>
      </p:sp>
      <p:sp>
        <p:nvSpPr>
          <p:cNvPr id="154664" name="Text Box 40"/>
          <p:cNvSpPr txBox="1">
            <a:spLocks noChangeArrowheads="1"/>
          </p:cNvSpPr>
          <p:nvPr/>
        </p:nvSpPr>
        <p:spPr bwMode="auto">
          <a:xfrm>
            <a:off x="381000" y="4724400"/>
            <a:ext cx="4953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400">
                <a:solidFill>
                  <a:schemeClr val="tx2"/>
                </a:solidFill>
                <a:latin typeface="Arial Rounded MT Bold" pitchFamily="34" charset="0"/>
              </a:rPr>
              <a:t>Increase current in solenoid?</a:t>
            </a:r>
          </a:p>
        </p:txBody>
      </p:sp>
      <p:sp>
        <p:nvSpPr>
          <p:cNvPr id="154665" name="Text Box 41"/>
          <p:cNvSpPr txBox="1">
            <a:spLocks noChangeArrowheads="1"/>
          </p:cNvSpPr>
          <p:nvPr/>
        </p:nvSpPr>
        <p:spPr bwMode="auto">
          <a:xfrm>
            <a:off x="381000" y="5715000"/>
            <a:ext cx="4953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400">
                <a:solidFill>
                  <a:schemeClr val="tx2"/>
                </a:solidFill>
                <a:latin typeface="Arial Rounded MT Bold" pitchFamily="34" charset="0"/>
              </a:rPr>
              <a:t>Rotate loop slightly?</a:t>
            </a:r>
          </a:p>
        </p:txBody>
      </p:sp>
      <p:sp>
        <p:nvSpPr>
          <p:cNvPr id="30729" name="Oval 42"/>
          <p:cNvSpPr>
            <a:spLocks noChangeArrowheads="1"/>
          </p:cNvSpPr>
          <p:nvPr/>
        </p:nvSpPr>
        <p:spPr bwMode="auto">
          <a:xfrm>
            <a:off x="7342188" y="3376613"/>
            <a:ext cx="1219200" cy="1219200"/>
          </a:xfrm>
          <a:prstGeom prst="ellipse">
            <a:avLst/>
          </a:prstGeom>
          <a:noFill/>
          <a:ln w="571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latin typeface="Calibri" pitchFamily="34" charset="0"/>
            </a:endParaRPr>
          </a:p>
        </p:txBody>
      </p:sp>
      <p:sp>
        <p:nvSpPr>
          <p:cNvPr id="30730" name="AutoShape 43"/>
          <p:cNvSpPr>
            <a:spLocks noChangeArrowheads="1"/>
          </p:cNvSpPr>
          <p:nvPr/>
        </p:nvSpPr>
        <p:spPr bwMode="auto">
          <a:xfrm flipH="1">
            <a:off x="7113588" y="3071813"/>
            <a:ext cx="1676400" cy="1752600"/>
          </a:xfrm>
          <a:custGeom>
            <a:avLst/>
            <a:gdLst>
              <a:gd name="T0" fmla="*/ 2147483647 w 21600"/>
              <a:gd name="T1" fmla="*/ 2147483647 h 21600"/>
              <a:gd name="T2" fmla="*/ 2147483647 w 21600"/>
              <a:gd name="T3" fmla="*/ 2147483647 h 21600"/>
              <a:gd name="T4" fmla="*/ 2147483647 w 21600"/>
              <a:gd name="T5" fmla="*/ 2147483647 h 21600"/>
              <a:gd name="T6" fmla="*/ 2147483647 w 21600"/>
              <a:gd name="T7" fmla="*/ 2147483647 h 21600"/>
              <a:gd name="T8" fmla="*/ 2147483647 w 21600"/>
              <a:gd name="T9" fmla="*/ 2147483647 h 21600"/>
              <a:gd name="T10" fmla="*/ 2147483647 w 21600"/>
              <a:gd name="T11" fmla="*/ 2147483647 h 21600"/>
              <a:gd name="T12" fmla="*/ 0 60000 65536"/>
              <a:gd name="T13" fmla="*/ 0 60000 65536"/>
              <a:gd name="T14" fmla="*/ 0 60000 65536"/>
              <a:gd name="T15" fmla="*/ 0 60000 65536"/>
              <a:gd name="T16" fmla="*/ 0 60000 65536"/>
              <a:gd name="T17" fmla="*/ 0 60000 65536"/>
              <a:gd name="T18" fmla="*/ 3163 w 21600"/>
              <a:gd name="T19" fmla="*/ 3163 h 21600"/>
              <a:gd name="T20" fmla="*/ 18437 w 21600"/>
              <a:gd name="T21" fmla="*/ 18437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9144" y="7239"/>
                </a:moveTo>
                <a:cubicBezTo>
                  <a:pt x="17718" y="3896"/>
                  <a:pt x="14434" y="1727"/>
                  <a:pt x="10800" y="1727"/>
                </a:cubicBezTo>
                <a:cubicBezTo>
                  <a:pt x="5789" y="1727"/>
                  <a:pt x="1727" y="5789"/>
                  <a:pt x="1727" y="10800"/>
                </a:cubicBezTo>
                <a:cubicBezTo>
                  <a:pt x="1726" y="12038"/>
                  <a:pt x="1980" y="13264"/>
                  <a:pt x="2472" y="14401"/>
                </a:cubicBezTo>
                <a:lnTo>
                  <a:pt x="887" y="15087"/>
                </a:lnTo>
                <a:cubicBezTo>
                  <a:pt x="301" y="13733"/>
                  <a:pt x="0" y="12274"/>
                  <a:pt x="0" y="10800"/>
                </a:cubicBezTo>
                <a:cubicBezTo>
                  <a:pt x="0" y="4835"/>
                  <a:pt x="4835" y="0"/>
                  <a:pt x="10800" y="0"/>
                </a:cubicBezTo>
                <a:cubicBezTo>
                  <a:pt x="15126" y="-1"/>
                  <a:pt x="19035" y="2581"/>
                  <a:pt x="20733" y="6561"/>
                </a:cubicBezTo>
                <a:lnTo>
                  <a:pt x="23216" y="5501"/>
                </a:lnTo>
                <a:lnTo>
                  <a:pt x="21338" y="10177"/>
                </a:lnTo>
                <a:lnTo>
                  <a:pt x="16661" y="8298"/>
                </a:lnTo>
                <a:lnTo>
                  <a:pt x="19144" y="7239"/>
                </a:lnTo>
                <a:close/>
              </a:path>
            </a:pathLst>
          </a:custGeom>
          <a:solidFill>
            <a:schemeClr val="accent1"/>
          </a:solidFill>
          <a:ln w="9525">
            <a:solidFill>
              <a:schemeClr val="tx1"/>
            </a:solidFill>
            <a:miter lim="800000"/>
            <a:headEnd/>
            <a:tailEnd/>
          </a:ln>
        </p:spPr>
        <p:txBody>
          <a:bodyPr wrap="none" anchor="ctr"/>
          <a:lstStyle/>
          <a:p>
            <a:endParaRPr lang="en-US"/>
          </a:p>
        </p:txBody>
      </p:sp>
      <p:sp>
        <p:nvSpPr>
          <p:cNvPr id="30731" name="Oval 44"/>
          <p:cNvSpPr>
            <a:spLocks noChangeArrowheads="1"/>
          </p:cNvSpPr>
          <p:nvPr/>
        </p:nvSpPr>
        <p:spPr bwMode="auto">
          <a:xfrm>
            <a:off x="7699375" y="3725863"/>
            <a:ext cx="533400" cy="533400"/>
          </a:xfrm>
          <a:prstGeom prst="ellips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latin typeface="Calibri" pitchFamily="34" charset="0"/>
            </a:endParaRPr>
          </a:p>
        </p:txBody>
      </p:sp>
      <p:sp>
        <p:nvSpPr>
          <p:cNvPr id="30732" name="Text Box 49"/>
          <p:cNvSpPr txBox="1">
            <a:spLocks noChangeArrowheads="1"/>
          </p:cNvSpPr>
          <p:nvPr/>
        </p:nvSpPr>
        <p:spPr bwMode="auto">
          <a:xfrm>
            <a:off x="6705600" y="5410200"/>
            <a:ext cx="2362200" cy="473075"/>
          </a:xfrm>
          <a:prstGeom prst="rect">
            <a:avLst/>
          </a:prstGeom>
          <a:noFill/>
          <a:ln w="158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altLang="en-US" sz="2400">
                <a:solidFill>
                  <a:srgbClr val="0066FF"/>
                </a:solidFill>
                <a:latin typeface="Symbol" pitchFamily="18" charset="2"/>
              </a:rPr>
              <a:t>F</a:t>
            </a:r>
            <a:r>
              <a:rPr lang="en-US" altLang="en-US" sz="2400">
                <a:latin typeface="Arial Rounded MT Bold" pitchFamily="34" charset="0"/>
              </a:rPr>
              <a:t> </a:t>
            </a:r>
            <a:r>
              <a:rPr lang="en-US" altLang="en-US" sz="2400" b="1">
                <a:latin typeface="Arial Rounded MT Bold" pitchFamily="34" charset="0"/>
                <a:sym typeface="Symbol" pitchFamily="18" charset="2"/>
              </a:rPr>
              <a:t></a:t>
            </a:r>
            <a:r>
              <a:rPr lang="en-US" altLang="en-US" sz="2400">
                <a:latin typeface="Arial Rounded MT Bold" pitchFamily="34" charset="0"/>
              </a:rPr>
              <a:t> </a:t>
            </a:r>
            <a:r>
              <a:rPr lang="en-US" altLang="en-US" sz="2400">
                <a:solidFill>
                  <a:srgbClr val="00A4A0"/>
                </a:solidFill>
                <a:latin typeface="Arial Rounded MT Bold" pitchFamily="34" charset="0"/>
              </a:rPr>
              <a:t>B</a:t>
            </a:r>
            <a:r>
              <a:rPr lang="en-US" altLang="en-US" sz="2400">
                <a:latin typeface="Arial Rounded MT Bold" pitchFamily="34" charset="0"/>
              </a:rPr>
              <a:t> </a:t>
            </a:r>
            <a:r>
              <a:rPr lang="en-US" altLang="en-US" sz="2400">
                <a:solidFill>
                  <a:srgbClr val="FF00FF"/>
                </a:solidFill>
                <a:latin typeface="Arial Rounded MT Bold" pitchFamily="34" charset="0"/>
              </a:rPr>
              <a:t>A </a:t>
            </a:r>
            <a:r>
              <a:rPr lang="en-US" altLang="en-US" sz="2400">
                <a:latin typeface="Arial Rounded MT Bold" pitchFamily="34" charset="0"/>
              </a:rPr>
              <a:t>cos(</a:t>
            </a:r>
            <a:r>
              <a:rPr lang="en-US" altLang="en-US" sz="2400">
                <a:latin typeface="Symbol" pitchFamily="18" charset="2"/>
              </a:rPr>
              <a:t>f</a:t>
            </a:r>
            <a:r>
              <a:rPr lang="en-US" altLang="en-US" sz="2400">
                <a:latin typeface="Arial Rounded MT Bold" pitchFamily="34" charset="0"/>
              </a:rPr>
              <a:t>)</a:t>
            </a:r>
          </a:p>
        </p:txBody>
      </p:sp>
      <p:sp>
        <p:nvSpPr>
          <p:cNvPr id="154676" name="Oval 52"/>
          <p:cNvSpPr>
            <a:spLocks noChangeArrowheads="1"/>
          </p:cNvSpPr>
          <p:nvPr/>
        </p:nvSpPr>
        <p:spPr bwMode="auto">
          <a:xfrm>
            <a:off x="7696200" y="3733800"/>
            <a:ext cx="533400" cy="533400"/>
          </a:xfrm>
          <a:prstGeom prst="ellipse">
            <a:avLst/>
          </a:prstGeom>
          <a:solidFill>
            <a:srgbClr val="FF00FF">
              <a:alpha val="50195"/>
            </a:srgbClr>
          </a:solidFill>
          <a:ln w="19050">
            <a:solidFill>
              <a:schemeClr val="tx1"/>
            </a:solidFill>
            <a:round/>
            <a:headEnd/>
            <a:tailEnd/>
          </a:ln>
        </p:spPr>
        <p:txBody>
          <a:bodyPr wrap="none" anchor="ctr"/>
          <a:lstStyle/>
          <a:p>
            <a:endParaRPr lang="en-US">
              <a:latin typeface="Calibri" pitchFamily="34" charset="0"/>
            </a:endParaRPr>
          </a:p>
        </p:txBody>
      </p:sp>
      <p:sp>
        <p:nvSpPr>
          <p:cNvPr id="30734" name="WordArt 58"/>
          <p:cNvSpPr>
            <a:spLocks noChangeArrowheads="1" noChangeShapeType="1"/>
          </p:cNvSpPr>
          <p:nvPr/>
        </p:nvSpPr>
        <p:spPr bwMode="auto">
          <a:xfrm>
            <a:off x="76200" y="990600"/>
            <a:ext cx="838200" cy="914400"/>
          </a:xfrm>
          <a:prstGeom prst="rect">
            <a:avLst/>
          </a:prstGeom>
        </p:spPr>
        <p:txBody>
          <a:bodyPr wrap="none" fromWordArt="1">
            <a:prstTxWarp prst="textSlantUp">
              <a:avLst>
                <a:gd name="adj" fmla="val 32056"/>
              </a:avLst>
            </a:prstTxWarp>
          </a:bodyPr>
          <a:lstStyle/>
          <a:p>
            <a:pPr algn="ctr"/>
            <a:r>
              <a:rPr lang="en-US" sz="3600" kern="1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outerShdw>
                </a:effectLst>
                <a:latin typeface="Impact"/>
              </a:rPr>
              <a:t>Example</a:t>
            </a:r>
          </a:p>
        </p:txBody>
      </p:sp>
    </p:spTree>
    <p:custDataLst>
      <p:tags r:id="rId1"/>
    </p:custData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54661"/>
                                        </p:tgtEl>
                                        <p:attrNameLst>
                                          <p:attrName>style.visibility</p:attrName>
                                        </p:attrNameLst>
                                      </p:cBhvr>
                                      <p:to>
                                        <p:strVal val="visible"/>
                                      </p:to>
                                    </p:set>
                                    <p:animEffect transition="in" filter="wipe(left)">
                                      <p:cBhvr>
                                        <p:cTn id="7" dur="500"/>
                                        <p:tgtEl>
                                          <p:spTgt spid="154661"/>
                                        </p:tgtEl>
                                      </p:cBhvr>
                                    </p:animEffect>
                                  </p:childTnLst>
                                </p:cTn>
                              </p:par>
                            </p:childTnLst>
                          </p:cTn>
                        </p:par>
                        <p:par>
                          <p:cTn id="8" fill="hold" nodeType="afterGroup">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154663"/>
                                        </p:tgtEl>
                                        <p:attrNameLst>
                                          <p:attrName>style.visibility</p:attrName>
                                        </p:attrNameLst>
                                      </p:cBhvr>
                                      <p:to>
                                        <p:strVal val="visible"/>
                                      </p:to>
                                    </p:set>
                                    <p:animEffect transition="in" filter="wipe(left)">
                                      <p:cBhvr>
                                        <p:cTn id="11" dur="500"/>
                                        <p:tgtEl>
                                          <p:spTgt spid="154663"/>
                                        </p:tgtEl>
                                      </p:cBhvr>
                                    </p:animEffect>
                                  </p:childTnLst>
                                </p:cTn>
                              </p:par>
                            </p:childTnLst>
                          </p:cTn>
                        </p:par>
                        <p:par>
                          <p:cTn id="12" fill="hold" nodeType="afterGroup">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154664"/>
                                        </p:tgtEl>
                                        <p:attrNameLst>
                                          <p:attrName>style.visibility</p:attrName>
                                        </p:attrNameLst>
                                      </p:cBhvr>
                                      <p:to>
                                        <p:strVal val="visible"/>
                                      </p:to>
                                    </p:set>
                                    <p:animEffect transition="in" filter="wipe(left)">
                                      <p:cBhvr>
                                        <p:cTn id="15" dur="500"/>
                                        <p:tgtEl>
                                          <p:spTgt spid="154664"/>
                                        </p:tgtEl>
                                      </p:cBhvr>
                                    </p:animEffect>
                                  </p:childTnLst>
                                </p:cTn>
                              </p:par>
                            </p:childTnLst>
                          </p:cTn>
                        </p:par>
                        <p:par>
                          <p:cTn id="16" fill="hold" nodeType="afterGroup">
                            <p:stCondLst>
                              <p:cond delay="1500"/>
                            </p:stCondLst>
                            <p:childTnLst>
                              <p:par>
                                <p:cTn id="17" presetID="22" presetClass="entr" presetSubtype="8" fill="hold" grpId="0" nodeType="afterEffect">
                                  <p:stCondLst>
                                    <p:cond delay="0"/>
                                  </p:stCondLst>
                                  <p:childTnLst>
                                    <p:set>
                                      <p:cBhvr>
                                        <p:cTn id="18" dur="1" fill="hold">
                                          <p:stCondLst>
                                            <p:cond delay="0"/>
                                          </p:stCondLst>
                                        </p:cTn>
                                        <p:tgtEl>
                                          <p:spTgt spid="154665"/>
                                        </p:tgtEl>
                                        <p:attrNameLst>
                                          <p:attrName>style.visibility</p:attrName>
                                        </p:attrNameLst>
                                      </p:cBhvr>
                                      <p:to>
                                        <p:strVal val="visible"/>
                                      </p:to>
                                    </p:set>
                                    <p:animEffect transition="in" filter="wipe(left)">
                                      <p:cBhvr>
                                        <p:cTn id="19" dur="500"/>
                                        <p:tgtEl>
                                          <p:spTgt spid="154665"/>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9" presetClass="entr" presetSubtype="0" fill="hold" grpId="0" nodeType="clickEffect">
                                  <p:stCondLst>
                                    <p:cond delay="0"/>
                                  </p:stCondLst>
                                  <p:childTnLst>
                                    <p:set>
                                      <p:cBhvr>
                                        <p:cTn id="23" dur="1" fill="hold">
                                          <p:stCondLst>
                                            <p:cond delay="0"/>
                                          </p:stCondLst>
                                        </p:cTn>
                                        <p:tgtEl>
                                          <p:spTgt spid="154670"/>
                                        </p:tgtEl>
                                        <p:attrNameLst>
                                          <p:attrName>style.visibility</p:attrName>
                                        </p:attrNameLst>
                                      </p:cBhvr>
                                      <p:to>
                                        <p:strVal val="visible"/>
                                      </p:to>
                                    </p:set>
                                    <p:animEffect transition="in" filter="dissolve">
                                      <p:cBhvr>
                                        <p:cTn id="24" dur="500"/>
                                        <p:tgtEl>
                                          <p:spTgt spid="154670"/>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9" presetClass="entr" presetSubtype="0" fill="hold" grpId="0" nodeType="clickEffect">
                                  <p:stCondLst>
                                    <p:cond delay="0"/>
                                  </p:stCondLst>
                                  <p:childTnLst>
                                    <p:set>
                                      <p:cBhvr>
                                        <p:cTn id="28" dur="1" fill="hold">
                                          <p:stCondLst>
                                            <p:cond delay="0"/>
                                          </p:stCondLst>
                                        </p:cTn>
                                        <p:tgtEl>
                                          <p:spTgt spid="154676"/>
                                        </p:tgtEl>
                                        <p:attrNameLst>
                                          <p:attrName>style.visibility</p:attrName>
                                        </p:attrNameLst>
                                      </p:cBhvr>
                                      <p:to>
                                        <p:strVal val="visible"/>
                                      </p:to>
                                    </p:set>
                                    <p:animEffect transition="in" filter="dissolve">
                                      <p:cBhvr>
                                        <p:cTn id="29" dur="500"/>
                                        <p:tgtEl>
                                          <p:spTgt spid="1546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4670" grpId="0" animBg="1"/>
      <p:bldP spid="154661" grpId="0" autoUpdateAnimBg="0"/>
      <p:bldP spid="154663" grpId="0" autoUpdateAnimBg="0"/>
      <p:bldP spid="154664" grpId="0" autoUpdateAnimBg="0"/>
      <p:bldP spid="154665" grpId="0" autoUpdateAnimBg="0"/>
      <p:bldP spid="154676"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6" name="Oval 2"/>
          <p:cNvSpPr>
            <a:spLocks noChangeArrowheads="1"/>
          </p:cNvSpPr>
          <p:nvPr/>
        </p:nvSpPr>
        <p:spPr bwMode="auto">
          <a:xfrm>
            <a:off x="7342188" y="3376613"/>
            <a:ext cx="1219200" cy="1219200"/>
          </a:xfrm>
          <a:prstGeom prst="ellipse">
            <a:avLst/>
          </a:prstGeom>
          <a:solidFill>
            <a:srgbClr val="00A4A0">
              <a:alpha val="50195"/>
            </a:srgbClr>
          </a:solidFill>
          <a:ln w="57150">
            <a:solidFill>
              <a:schemeClr val="tx1"/>
            </a:solidFill>
            <a:round/>
            <a:headEnd/>
            <a:tailEnd/>
          </a:ln>
        </p:spPr>
        <p:txBody>
          <a:bodyPr wrap="none" anchor="ctr"/>
          <a:lstStyle/>
          <a:p>
            <a:endParaRPr lang="en-US">
              <a:latin typeface="Calibri" pitchFamily="34" charset="0"/>
            </a:endParaRPr>
          </a:p>
        </p:txBody>
      </p:sp>
      <p:sp>
        <p:nvSpPr>
          <p:cNvPr id="31747" name="Rectangle 3"/>
          <p:cNvSpPr>
            <a:spLocks noGrp="1" noChangeArrowheads="1"/>
          </p:cNvSpPr>
          <p:nvPr>
            <p:ph type="title"/>
          </p:nvPr>
        </p:nvSpPr>
        <p:spPr/>
        <p:txBody>
          <a:bodyPr/>
          <a:lstStyle/>
          <a:p>
            <a:pPr eaLnBrk="1" hangingPunct="1"/>
            <a:r>
              <a:rPr lang="en-US" smtClean="0"/>
              <a:t>Magnetic Flux Examples</a:t>
            </a:r>
          </a:p>
        </p:txBody>
      </p:sp>
      <p:sp>
        <p:nvSpPr>
          <p:cNvPr id="31748" name="Text Box 4"/>
          <p:cNvSpPr txBox="1">
            <a:spLocks noChangeArrowheads="1"/>
          </p:cNvSpPr>
          <p:nvPr/>
        </p:nvSpPr>
        <p:spPr bwMode="auto">
          <a:xfrm>
            <a:off x="304800" y="1752600"/>
            <a:ext cx="82296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400" b="1">
                <a:latin typeface="Arial Rounded MT Bold" pitchFamily="34" charset="0"/>
              </a:rPr>
              <a:t>A conducting loop is inside a solenoid (B=</a:t>
            </a:r>
            <a:r>
              <a:rPr lang="en-US" sz="2400" b="1">
                <a:latin typeface="Symbol" pitchFamily="18" charset="2"/>
              </a:rPr>
              <a:t>m</a:t>
            </a:r>
            <a:r>
              <a:rPr lang="en-US" sz="2400" b="1" baseline="-25000">
                <a:latin typeface="Arial Rounded MT Bold" pitchFamily="34" charset="0"/>
              </a:rPr>
              <a:t>o</a:t>
            </a:r>
            <a:r>
              <a:rPr lang="en-US" sz="2400" b="1">
                <a:latin typeface="Arial Rounded MT Bold" pitchFamily="34" charset="0"/>
              </a:rPr>
              <a:t>nI).     What happens to the flux through the loop when you…</a:t>
            </a:r>
          </a:p>
        </p:txBody>
      </p:sp>
      <p:sp>
        <p:nvSpPr>
          <p:cNvPr id="195589" name="Text Box 5"/>
          <p:cNvSpPr txBox="1">
            <a:spLocks noChangeArrowheads="1"/>
          </p:cNvSpPr>
          <p:nvPr/>
        </p:nvSpPr>
        <p:spPr bwMode="auto">
          <a:xfrm>
            <a:off x="381000" y="3048000"/>
            <a:ext cx="5410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400">
                <a:solidFill>
                  <a:schemeClr val="tx2"/>
                </a:solidFill>
                <a:latin typeface="Arial Rounded MT Bold" pitchFamily="34" charset="0"/>
              </a:rPr>
              <a:t>Increase area of solenoid? </a:t>
            </a:r>
            <a:r>
              <a:rPr lang="en-US" sz="2400">
                <a:solidFill>
                  <a:schemeClr val="hlink"/>
                </a:solidFill>
                <a:latin typeface="Arial Rounded MT Bold" pitchFamily="34" charset="0"/>
              </a:rPr>
              <a:t>No change</a:t>
            </a:r>
          </a:p>
        </p:txBody>
      </p:sp>
      <p:sp>
        <p:nvSpPr>
          <p:cNvPr id="195590" name="Text Box 6"/>
          <p:cNvSpPr txBox="1">
            <a:spLocks noChangeArrowheads="1"/>
          </p:cNvSpPr>
          <p:nvPr/>
        </p:nvSpPr>
        <p:spPr bwMode="auto">
          <a:xfrm>
            <a:off x="381000" y="3886200"/>
            <a:ext cx="5105400" cy="1004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400">
                <a:solidFill>
                  <a:schemeClr val="tx2"/>
                </a:solidFill>
                <a:latin typeface="Arial Rounded MT Bold" pitchFamily="34" charset="0"/>
              </a:rPr>
              <a:t>Increase area of loop? </a:t>
            </a:r>
            <a:r>
              <a:rPr lang="en-US" sz="2400">
                <a:solidFill>
                  <a:schemeClr val="hlink"/>
                </a:solidFill>
                <a:latin typeface="Arial Rounded MT Bold" pitchFamily="34" charset="0"/>
              </a:rPr>
              <a:t>Increases</a:t>
            </a:r>
          </a:p>
          <a:p>
            <a:pPr eaLnBrk="1" hangingPunct="1">
              <a:spcBef>
                <a:spcPct val="50000"/>
              </a:spcBef>
            </a:pPr>
            <a:endParaRPr lang="en-US" sz="2400">
              <a:solidFill>
                <a:schemeClr val="tx2"/>
              </a:solidFill>
              <a:latin typeface="Arial Rounded MT Bold" pitchFamily="34" charset="0"/>
            </a:endParaRPr>
          </a:p>
        </p:txBody>
      </p:sp>
      <p:sp>
        <p:nvSpPr>
          <p:cNvPr id="195591" name="Text Box 7"/>
          <p:cNvSpPr txBox="1">
            <a:spLocks noChangeArrowheads="1"/>
          </p:cNvSpPr>
          <p:nvPr/>
        </p:nvSpPr>
        <p:spPr bwMode="auto">
          <a:xfrm>
            <a:off x="381000" y="4724400"/>
            <a:ext cx="6019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400">
                <a:solidFill>
                  <a:schemeClr val="tx2"/>
                </a:solidFill>
                <a:latin typeface="Arial Rounded MT Bold" pitchFamily="34" charset="0"/>
              </a:rPr>
              <a:t>Increase current in solenoid? </a:t>
            </a:r>
            <a:r>
              <a:rPr lang="en-US" sz="2400">
                <a:solidFill>
                  <a:schemeClr val="hlink"/>
                </a:solidFill>
                <a:latin typeface="Arial Rounded MT Bold" pitchFamily="34" charset="0"/>
              </a:rPr>
              <a:t>Increases</a:t>
            </a:r>
          </a:p>
        </p:txBody>
      </p:sp>
      <p:sp>
        <p:nvSpPr>
          <p:cNvPr id="195592" name="Text Box 8"/>
          <p:cNvSpPr txBox="1">
            <a:spLocks noChangeArrowheads="1"/>
          </p:cNvSpPr>
          <p:nvPr/>
        </p:nvSpPr>
        <p:spPr bwMode="auto">
          <a:xfrm>
            <a:off x="381000" y="5715000"/>
            <a:ext cx="4953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400">
                <a:solidFill>
                  <a:schemeClr val="tx2"/>
                </a:solidFill>
                <a:latin typeface="Arial Rounded MT Bold" pitchFamily="34" charset="0"/>
              </a:rPr>
              <a:t>Rotate loop slightly?</a:t>
            </a:r>
            <a:r>
              <a:rPr lang="en-US" sz="2400">
                <a:solidFill>
                  <a:schemeClr val="hlink"/>
                </a:solidFill>
                <a:latin typeface="Arial Rounded MT Bold" pitchFamily="34" charset="0"/>
              </a:rPr>
              <a:t> Decreases</a:t>
            </a:r>
          </a:p>
        </p:txBody>
      </p:sp>
      <p:sp>
        <p:nvSpPr>
          <p:cNvPr id="31753" name="Oval 9"/>
          <p:cNvSpPr>
            <a:spLocks noChangeArrowheads="1"/>
          </p:cNvSpPr>
          <p:nvPr/>
        </p:nvSpPr>
        <p:spPr bwMode="auto">
          <a:xfrm>
            <a:off x="7342188" y="3376613"/>
            <a:ext cx="1219200" cy="1219200"/>
          </a:xfrm>
          <a:prstGeom prst="ellipse">
            <a:avLst/>
          </a:prstGeom>
          <a:noFill/>
          <a:ln w="571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latin typeface="Calibri" pitchFamily="34" charset="0"/>
            </a:endParaRPr>
          </a:p>
        </p:txBody>
      </p:sp>
      <p:sp>
        <p:nvSpPr>
          <p:cNvPr id="31754" name="AutoShape 10"/>
          <p:cNvSpPr>
            <a:spLocks noChangeArrowheads="1"/>
          </p:cNvSpPr>
          <p:nvPr/>
        </p:nvSpPr>
        <p:spPr bwMode="auto">
          <a:xfrm flipH="1">
            <a:off x="7113588" y="3071813"/>
            <a:ext cx="1676400" cy="1752600"/>
          </a:xfrm>
          <a:custGeom>
            <a:avLst/>
            <a:gdLst>
              <a:gd name="T0" fmla="*/ 2147483647 w 21600"/>
              <a:gd name="T1" fmla="*/ 2147483647 h 21600"/>
              <a:gd name="T2" fmla="*/ 2147483647 w 21600"/>
              <a:gd name="T3" fmla="*/ 2147483647 h 21600"/>
              <a:gd name="T4" fmla="*/ 2147483647 w 21600"/>
              <a:gd name="T5" fmla="*/ 2147483647 h 21600"/>
              <a:gd name="T6" fmla="*/ 2147483647 w 21600"/>
              <a:gd name="T7" fmla="*/ 2147483647 h 21600"/>
              <a:gd name="T8" fmla="*/ 2147483647 w 21600"/>
              <a:gd name="T9" fmla="*/ 2147483647 h 21600"/>
              <a:gd name="T10" fmla="*/ 2147483647 w 21600"/>
              <a:gd name="T11" fmla="*/ 2147483647 h 21600"/>
              <a:gd name="T12" fmla="*/ 0 60000 65536"/>
              <a:gd name="T13" fmla="*/ 0 60000 65536"/>
              <a:gd name="T14" fmla="*/ 0 60000 65536"/>
              <a:gd name="T15" fmla="*/ 0 60000 65536"/>
              <a:gd name="T16" fmla="*/ 0 60000 65536"/>
              <a:gd name="T17" fmla="*/ 0 60000 65536"/>
              <a:gd name="T18" fmla="*/ 3163 w 21600"/>
              <a:gd name="T19" fmla="*/ 3163 h 21600"/>
              <a:gd name="T20" fmla="*/ 18437 w 21600"/>
              <a:gd name="T21" fmla="*/ 18437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9144" y="7239"/>
                </a:moveTo>
                <a:cubicBezTo>
                  <a:pt x="17718" y="3896"/>
                  <a:pt x="14434" y="1727"/>
                  <a:pt x="10800" y="1727"/>
                </a:cubicBezTo>
                <a:cubicBezTo>
                  <a:pt x="5789" y="1727"/>
                  <a:pt x="1727" y="5789"/>
                  <a:pt x="1727" y="10800"/>
                </a:cubicBezTo>
                <a:cubicBezTo>
                  <a:pt x="1726" y="12038"/>
                  <a:pt x="1980" y="13264"/>
                  <a:pt x="2472" y="14401"/>
                </a:cubicBezTo>
                <a:lnTo>
                  <a:pt x="887" y="15087"/>
                </a:lnTo>
                <a:cubicBezTo>
                  <a:pt x="301" y="13733"/>
                  <a:pt x="0" y="12274"/>
                  <a:pt x="0" y="10800"/>
                </a:cubicBezTo>
                <a:cubicBezTo>
                  <a:pt x="0" y="4835"/>
                  <a:pt x="4835" y="0"/>
                  <a:pt x="10800" y="0"/>
                </a:cubicBezTo>
                <a:cubicBezTo>
                  <a:pt x="15126" y="-1"/>
                  <a:pt x="19035" y="2581"/>
                  <a:pt x="20733" y="6561"/>
                </a:cubicBezTo>
                <a:lnTo>
                  <a:pt x="23216" y="5501"/>
                </a:lnTo>
                <a:lnTo>
                  <a:pt x="21338" y="10177"/>
                </a:lnTo>
                <a:lnTo>
                  <a:pt x="16661" y="8298"/>
                </a:lnTo>
                <a:lnTo>
                  <a:pt x="19144" y="7239"/>
                </a:lnTo>
                <a:close/>
              </a:path>
            </a:pathLst>
          </a:custGeom>
          <a:solidFill>
            <a:schemeClr val="accent1"/>
          </a:solidFill>
          <a:ln w="9525">
            <a:solidFill>
              <a:schemeClr val="tx1"/>
            </a:solidFill>
            <a:miter lim="800000"/>
            <a:headEnd/>
            <a:tailEnd/>
          </a:ln>
        </p:spPr>
        <p:txBody>
          <a:bodyPr wrap="none" anchor="ctr"/>
          <a:lstStyle/>
          <a:p>
            <a:endParaRPr lang="en-US"/>
          </a:p>
        </p:txBody>
      </p:sp>
      <p:sp>
        <p:nvSpPr>
          <p:cNvPr id="31755" name="Oval 11"/>
          <p:cNvSpPr>
            <a:spLocks noChangeArrowheads="1"/>
          </p:cNvSpPr>
          <p:nvPr/>
        </p:nvSpPr>
        <p:spPr bwMode="auto">
          <a:xfrm>
            <a:off x="7699375" y="3725863"/>
            <a:ext cx="533400" cy="533400"/>
          </a:xfrm>
          <a:prstGeom prst="ellips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latin typeface="Calibri" pitchFamily="34" charset="0"/>
            </a:endParaRPr>
          </a:p>
        </p:txBody>
      </p:sp>
      <p:sp>
        <p:nvSpPr>
          <p:cNvPr id="31756" name="Text Box 12"/>
          <p:cNvSpPr txBox="1">
            <a:spLocks noChangeArrowheads="1"/>
          </p:cNvSpPr>
          <p:nvPr/>
        </p:nvSpPr>
        <p:spPr bwMode="auto">
          <a:xfrm>
            <a:off x="6705600" y="5410200"/>
            <a:ext cx="2362200" cy="473075"/>
          </a:xfrm>
          <a:prstGeom prst="rect">
            <a:avLst/>
          </a:prstGeom>
          <a:noFill/>
          <a:ln w="158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altLang="en-US" sz="2400">
                <a:solidFill>
                  <a:srgbClr val="0066FF"/>
                </a:solidFill>
                <a:latin typeface="Symbol" pitchFamily="18" charset="2"/>
              </a:rPr>
              <a:t>F</a:t>
            </a:r>
            <a:r>
              <a:rPr lang="en-US" altLang="en-US" sz="2400">
                <a:latin typeface="Arial Rounded MT Bold" pitchFamily="34" charset="0"/>
              </a:rPr>
              <a:t> </a:t>
            </a:r>
            <a:r>
              <a:rPr lang="en-US" altLang="en-US" sz="2400" b="1">
                <a:latin typeface="Arial Rounded MT Bold" pitchFamily="34" charset="0"/>
                <a:sym typeface="Symbol" pitchFamily="18" charset="2"/>
              </a:rPr>
              <a:t></a:t>
            </a:r>
            <a:r>
              <a:rPr lang="en-US" altLang="en-US" sz="2400">
                <a:latin typeface="Arial Rounded MT Bold" pitchFamily="34" charset="0"/>
              </a:rPr>
              <a:t> </a:t>
            </a:r>
            <a:r>
              <a:rPr lang="en-US" altLang="en-US" sz="2400">
                <a:solidFill>
                  <a:srgbClr val="00A4A0"/>
                </a:solidFill>
                <a:latin typeface="Arial Rounded MT Bold" pitchFamily="34" charset="0"/>
              </a:rPr>
              <a:t>B</a:t>
            </a:r>
            <a:r>
              <a:rPr lang="en-US" altLang="en-US" sz="2400">
                <a:latin typeface="Arial Rounded MT Bold" pitchFamily="34" charset="0"/>
              </a:rPr>
              <a:t> </a:t>
            </a:r>
            <a:r>
              <a:rPr lang="en-US" altLang="en-US" sz="2400">
                <a:solidFill>
                  <a:srgbClr val="FF00FF"/>
                </a:solidFill>
                <a:latin typeface="Arial Rounded MT Bold" pitchFamily="34" charset="0"/>
              </a:rPr>
              <a:t>A </a:t>
            </a:r>
            <a:r>
              <a:rPr lang="en-US" altLang="en-US" sz="2400">
                <a:latin typeface="Arial Rounded MT Bold" pitchFamily="34" charset="0"/>
              </a:rPr>
              <a:t>cos(</a:t>
            </a:r>
            <a:r>
              <a:rPr lang="en-US" altLang="en-US" sz="2400">
                <a:latin typeface="Symbol" pitchFamily="18" charset="2"/>
              </a:rPr>
              <a:t>f</a:t>
            </a:r>
            <a:r>
              <a:rPr lang="en-US" altLang="en-US" sz="2400">
                <a:latin typeface="Arial Rounded MT Bold" pitchFamily="34" charset="0"/>
              </a:rPr>
              <a:t>)</a:t>
            </a:r>
          </a:p>
        </p:txBody>
      </p:sp>
      <p:sp>
        <p:nvSpPr>
          <p:cNvPr id="195597" name="Oval 13"/>
          <p:cNvSpPr>
            <a:spLocks noChangeArrowheads="1"/>
          </p:cNvSpPr>
          <p:nvPr/>
        </p:nvSpPr>
        <p:spPr bwMode="auto">
          <a:xfrm>
            <a:off x="7696200" y="3733800"/>
            <a:ext cx="533400" cy="533400"/>
          </a:xfrm>
          <a:prstGeom prst="ellipse">
            <a:avLst/>
          </a:prstGeom>
          <a:solidFill>
            <a:srgbClr val="FF00FF">
              <a:alpha val="50195"/>
            </a:srgbClr>
          </a:solidFill>
          <a:ln w="19050">
            <a:solidFill>
              <a:schemeClr val="tx1"/>
            </a:solidFill>
            <a:round/>
            <a:headEnd/>
            <a:tailEnd/>
          </a:ln>
        </p:spPr>
        <p:txBody>
          <a:bodyPr wrap="none" anchor="ctr"/>
          <a:lstStyle/>
          <a:p>
            <a:endParaRPr lang="en-US">
              <a:latin typeface="Calibri" pitchFamily="34" charset="0"/>
            </a:endParaRPr>
          </a:p>
        </p:txBody>
      </p:sp>
      <p:sp>
        <p:nvSpPr>
          <p:cNvPr id="31758" name="WordArt 15"/>
          <p:cNvSpPr>
            <a:spLocks noChangeArrowheads="1" noChangeShapeType="1"/>
          </p:cNvSpPr>
          <p:nvPr/>
        </p:nvSpPr>
        <p:spPr bwMode="auto">
          <a:xfrm>
            <a:off x="76200" y="990600"/>
            <a:ext cx="838200" cy="914400"/>
          </a:xfrm>
          <a:prstGeom prst="rect">
            <a:avLst/>
          </a:prstGeom>
        </p:spPr>
        <p:txBody>
          <a:bodyPr wrap="none" fromWordArt="1">
            <a:prstTxWarp prst="textSlantUp">
              <a:avLst>
                <a:gd name="adj" fmla="val 32056"/>
              </a:avLst>
            </a:prstTxWarp>
          </a:bodyPr>
          <a:lstStyle/>
          <a:p>
            <a:pPr algn="ctr"/>
            <a:r>
              <a:rPr lang="en-US" sz="3600" kern="1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outerShdw>
                </a:effectLst>
                <a:latin typeface="Impact"/>
              </a:rPr>
              <a:t>Example</a:t>
            </a:r>
          </a:p>
        </p:txBody>
      </p:sp>
    </p:spTree>
    <p:custDataLst>
      <p:tags r:id="rId1"/>
    </p:custData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95589"/>
                                        </p:tgtEl>
                                        <p:attrNameLst>
                                          <p:attrName>style.visibility</p:attrName>
                                        </p:attrNameLst>
                                      </p:cBhvr>
                                      <p:to>
                                        <p:strVal val="visible"/>
                                      </p:to>
                                    </p:set>
                                    <p:animEffect transition="in" filter="wipe(left)">
                                      <p:cBhvr>
                                        <p:cTn id="7" dur="500"/>
                                        <p:tgtEl>
                                          <p:spTgt spid="195589"/>
                                        </p:tgtEl>
                                      </p:cBhvr>
                                    </p:animEffect>
                                  </p:childTnLst>
                                </p:cTn>
                              </p:par>
                            </p:childTnLst>
                          </p:cTn>
                        </p:par>
                        <p:par>
                          <p:cTn id="8" fill="hold" nodeType="afterGroup">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195590"/>
                                        </p:tgtEl>
                                        <p:attrNameLst>
                                          <p:attrName>style.visibility</p:attrName>
                                        </p:attrNameLst>
                                      </p:cBhvr>
                                      <p:to>
                                        <p:strVal val="visible"/>
                                      </p:to>
                                    </p:set>
                                    <p:animEffect transition="in" filter="wipe(left)">
                                      <p:cBhvr>
                                        <p:cTn id="11" dur="500"/>
                                        <p:tgtEl>
                                          <p:spTgt spid="195590"/>
                                        </p:tgtEl>
                                      </p:cBhvr>
                                    </p:animEffect>
                                  </p:childTnLst>
                                </p:cTn>
                              </p:par>
                            </p:childTnLst>
                          </p:cTn>
                        </p:par>
                        <p:par>
                          <p:cTn id="12" fill="hold" nodeType="afterGroup">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195591"/>
                                        </p:tgtEl>
                                        <p:attrNameLst>
                                          <p:attrName>style.visibility</p:attrName>
                                        </p:attrNameLst>
                                      </p:cBhvr>
                                      <p:to>
                                        <p:strVal val="visible"/>
                                      </p:to>
                                    </p:set>
                                    <p:animEffect transition="in" filter="wipe(left)">
                                      <p:cBhvr>
                                        <p:cTn id="15" dur="500"/>
                                        <p:tgtEl>
                                          <p:spTgt spid="195591"/>
                                        </p:tgtEl>
                                      </p:cBhvr>
                                    </p:animEffect>
                                  </p:childTnLst>
                                </p:cTn>
                              </p:par>
                            </p:childTnLst>
                          </p:cTn>
                        </p:par>
                        <p:par>
                          <p:cTn id="16" fill="hold" nodeType="afterGroup">
                            <p:stCondLst>
                              <p:cond delay="1500"/>
                            </p:stCondLst>
                            <p:childTnLst>
                              <p:par>
                                <p:cTn id="17" presetID="22" presetClass="entr" presetSubtype="8" fill="hold" grpId="0" nodeType="afterEffect">
                                  <p:stCondLst>
                                    <p:cond delay="0"/>
                                  </p:stCondLst>
                                  <p:childTnLst>
                                    <p:set>
                                      <p:cBhvr>
                                        <p:cTn id="18" dur="1" fill="hold">
                                          <p:stCondLst>
                                            <p:cond delay="0"/>
                                          </p:stCondLst>
                                        </p:cTn>
                                        <p:tgtEl>
                                          <p:spTgt spid="195592"/>
                                        </p:tgtEl>
                                        <p:attrNameLst>
                                          <p:attrName>style.visibility</p:attrName>
                                        </p:attrNameLst>
                                      </p:cBhvr>
                                      <p:to>
                                        <p:strVal val="visible"/>
                                      </p:to>
                                    </p:set>
                                    <p:animEffect transition="in" filter="wipe(left)">
                                      <p:cBhvr>
                                        <p:cTn id="19" dur="500"/>
                                        <p:tgtEl>
                                          <p:spTgt spid="195592"/>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9" presetClass="entr" presetSubtype="0" fill="hold" grpId="0" nodeType="clickEffect">
                                  <p:stCondLst>
                                    <p:cond delay="0"/>
                                  </p:stCondLst>
                                  <p:childTnLst>
                                    <p:set>
                                      <p:cBhvr>
                                        <p:cTn id="23" dur="1" fill="hold">
                                          <p:stCondLst>
                                            <p:cond delay="0"/>
                                          </p:stCondLst>
                                        </p:cTn>
                                        <p:tgtEl>
                                          <p:spTgt spid="195586"/>
                                        </p:tgtEl>
                                        <p:attrNameLst>
                                          <p:attrName>style.visibility</p:attrName>
                                        </p:attrNameLst>
                                      </p:cBhvr>
                                      <p:to>
                                        <p:strVal val="visible"/>
                                      </p:to>
                                    </p:set>
                                    <p:animEffect transition="in" filter="dissolve">
                                      <p:cBhvr>
                                        <p:cTn id="24" dur="500"/>
                                        <p:tgtEl>
                                          <p:spTgt spid="195586"/>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9" presetClass="entr" presetSubtype="0" fill="hold" grpId="0" nodeType="clickEffect">
                                  <p:stCondLst>
                                    <p:cond delay="0"/>
                                  </p:stCondLst>
                                  <p:childTnLst>
                                    <p:set>
                                      <p:cBhvr>
                                        <p:cTn id="28" dur="1" fill="hold">
                                          <p:stCondLst>
                                            <p:cond delay="0"/>
                                          </p:stCondLst>
                                        </p:cTn>
                                        <p:tgtEl>
                                          <p:spTgt spid="195597"/>
                                        </p:tgtEl>
                                        <p:attrNameLst>
                                          <p:attrName>style.visibility</p:attrName>
                                        </p:attrNameLst>
                                      </p:cBhvr>
                                      <p:to>
                                        <p:strVal val="visible"/>
                                      </p:to>
                                    </p:set>
                                    <p:animEffect transition="in" filter="dissolve">
                                      <p:cBhvr>
                                        <p:cTn id="29" dur="500"/>
                                        <p:tgtEl>
                                          <p:spTgt spid="19559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5586" grpId="0" animBg="1"/>
      <p:bldP spid="195589" grpId="0" autoUpdateAnimBg="0"/>
      <p:bldP spid="195590" grpId="0" autoUpdateAnimBg="0"/>
      <p:bldP spid="195591" grpId="0" autoUpdateAnimBg="0"/>
      <p:bldP spid="195592" grpId="0" autoUpdateAnimBg="0"/>
      <p:bldP spid="195597"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r>
              <a:rPr lang="en-US" smtClean="0"/>
              <a:t>Magnetic Flux II</a:t>
            </a:r>
          </a:p>
        </p:txBody>
      </p:sp>
      <p:sp>
        <p:nvSpPr>
          <p:cNvPr id="155652" name="Text Box 4"/>
          <p:cNvSpPr txBox="1">
            <a:spLocks noChangeArrowheads="1"/>
          </p:cNvSpPr>
          <p:nvPr/>
        </p:nvSpPr>
        <p:spPr bwMode="auto">
          <a:xfrm>
            <a:off x="457200" y="3124200"/>
            <a:ext cx="5638800" cy="1004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400">
                <a:solidFill>
                  <a:schemeClr val="tx2"/>
                </a:solidFill>
                <a:latin typeface="Arial Rounded MT Bold" pitchFamily="34" charset="0"/>
              </a:rPr>
              <a:t>Increase area of solenoid </a:t>
            </a:r>
            <a:r>
              <a:rPr lang="en-US" sz="2400">
                <a:solidFill>
                  <a:schemeClr val="hlink"/>
                </a:solidFill>
                <a:latin typeface="Arial Rounded MT Bold" pitchFamily="34" charset="0"/>
              </a:rPr>
              <a:t>Increases</a:t>
            </a:r>
          </a:p>
          <a:p>
            <a:pPr eaLnBrk="1" hangingPunct="1">
              <a:spcBef>
                <a:spcPct val="50000"/>
              </a:spcBef>
            </a:pPr>
            <a:endParaRPr lang="en-US" sz="2400">
              <a:solidFill>
                <a:schemeClr val="tx2"/>
              </a:solidFill>
              <a:latin typeface="Arial Rounded MT Bold" pitchFamily="34" charset="0"/>
            </a:endParaRPr>
          </a:p>
        </p:txBody>
      </p:sp>
      <p:sp>
        <p:nvSpPr>
          <p:cNvPr id="155653" name="Text Box 5"/>
          <p:cNvSpPr txBox="1">
            <a:spLocks noChangeArrowheads="1"/>
          </p:cNvSpPr>
          <p:nvPr/>
        </p:nvSpPr>
        <p:spPr bwMode="auto">
          <a:xfrm>
            <a:off x="457200" y="3962400"/>
            <a:ext cx="5410200" cy="1004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400">
                <a:solidFill>
                  <a:schemeClr val="tx2"/>
                </a:solidFill>
                <a:latin typeface="Arial Rounded MT Bold" pitchFamily="34" charset="0"/>
              </a:rPr>
              <a:t>Increase area of loop </a:t>
            </a:r>
            <a:r>
              <a:rPr lang="en-US" sz="2400">
                <a:solidFill>
                  <a:schemeClr val="hlink"/>
                </a:solidFill>
                <a:latin typeface="Arial Rounded MT Bold" pitchFamily="34" charset="0"/>
              </a:rPr>
              <a:t>No change</a:t>
            </a:r>
          </a:p>
          <a:p>
            <a:pPr eaLnBrk="1" hangingPunct="1">
              <a:spcBef>
                <a:spcPct val="50000"/>
              </a:spcBef>
            </a:pPr>
            <a:endParaRPr lang="en-US" sz="2400">
              <a:solidFill>
                <a:schemeClr val="tx2"/>
              </a:solidFill>
              <a:latin typeface="Arial Rounded MT Bold" pitchFamily="34" charset="0"/>
            </a:endParaRPr>
          </a:p>
        </p:txBody>
      </p:sp>
      <p:sp>
        <p:nvSpPr>
          <p:cNvPr id="155654" name="Text Box 6"/>
          <p:cNvSpPr txBox="1">
            <a:spLocks noChangeArrowheads="1"/>
          </p:cNvSpPr>
          <p:nvPr/>
        </p:nvSpPr>
        <p:spPr bwMode="auto">
          <a:xfrm>
            <a:off x="457200" y="4800600"/>
            <a:ext cx="5791200" cy="1004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400">
                <a:solidFill>
                  <a:schemeClr val="tx2"/>
                </a:solidFill>
                <a:latin typeface="Arial Rounded MT Bold" pitchFamily="34" charset="0"/>
              </a:rPr>
              <a:t>Increase current in solenoid </a:t>
            </a:r>
            <a:r>
              <a:rPr lang="en-US" sz="2400">
                <a:solidFill>
                  <a:schemeClr val="hlink"/>
                </a:solidFill>
                <a:latin typeface="Arial Rounded MT Bold" pitchFamily="34" charset="0"/>
              </a:rPr>
              <a:t>Increases</a:t>
            </a:r>
          </a:p>
          <a:p>
            <a:pPr eaLnBrk="1" hangingPunct="1">
              <a:spcBef>
                <a:spcPct val="50000"/>
              </a:spcBef>
            </a:pPr>
            <a:endParaRPr lang="en-US" sz="2400">
              <a:solidFill>
                <a:schemeClr val="tx2"/>
              </a:solidFill>
              <a:latin typeface="Arial Rounded MT Bold" pitchFamily="34" charset="0"/>
            </a:endParaRPr>
          </a:p>
        </p:txBody>
      </p:sp>
      <p:sp>
        <p:nvSpPr>
          <p:cNvPr id="32774" name="Oval 8"/>
          <p:cNvSpPr>
            <a:spLocks noChangeArrowheads="1"/>
          </p:cNvSpPr>
          <p:nvPr/>
        </p:nvSpPr>
        <p:spPr bwMode="auto">
          <a:xfrm>
            <a:off x="7245350" y="3419475"/>
            <a:ext cx="1219200" cy="1219200"/>
          </a:xfrm>
          <a:prstGeom prst="ellipse">
            <a:avLst/>
          </a:prstGeom>
          <a:noFill/>
          <a:ln w="571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latin typeface="Calibri" pitchFamily="34" charset="0"/>
            </a:endParaRPr>
          </a:p>
        </p:txBody>
      </p:sp>
      <p:sp>
        <p:nvSpPr>
          <p:cNvPr id="32775" name="AutoShape 9"/>
          <p:cNvSpPr>
            <a:spLocks noChangeArrowheads="1"/>
          </p:cNvSpPr>
          <p:nvPr/>
        </p:nvSpPr>
        <p:spPr bwMode="auto">
          <a:xfrm flipH="1">
            <a:off x="7016750" y="3152775"/>
            <a:ext cx="1676400" cy="1752600"/>
          </a:xfrm>
          <a:custGeom>
            <a:avLst/>
            <a:gdLst>
              <a:gd name="T0" fmla="*/ 2147483647 w 21600"/>
              <a:gd name="T1" fmla="*/ 2147483647 h 21600"/>
              <a:gd name="T2" fmla="*/ 2147483647 w 21600"/>
              <a:gd name="T3" fmla="*/ 2147483647 h 21600"/>
              <a:gd name="T4" fmla="*/ 2147483647 w 21600"/>
              <a:gd name="T5" fmla="*/ 2147483647 h 21600"/>
              <a:gd name="T6" fmla="*/ 2147483647 w 21600"/>
              <a:gd name="T7" fmla="*/ 2147483647 h 21600"/>
              <a:gd name="T8" fmla="*/ 2147483647 w 21600"/>
              <a:gd name="T9" fmla="*/ 2147483647 h 21600"/>
              <a:gd name="T10" fmla="*/ 2147483647 w 21600"/>
              <a:gd name="T11" fmla="*/ 2147483647 h 21600"/>
              <a:gd name="T12" fmla="*/ 0 60000 65536"/>
              <a:gd name="T13" fmla="*/ 0 60000 65536"/>
              <a:gd name="T14" fmla="*/ 0 60000 65536"/>
              <a:gd name="T15" fmla="*/ 0 60000 65536"/>
              <a:gd name="T16" fmla="*/ 0 60000 65536"/>
              <a:gd name="T17" fmla="*/ 0 60000 65536"/>
              <a:gd name="T18" fmla="*/ 3163 w 21600"/>
              <a:gd name="T19" fmla="*/ 3163 h 21600"/>
              <a:gd name="T20" fmla="*/ 18437 w 21600"/>
              <a:gd name="T21" fmla="*/ 18437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9144" y="7239"/>
                </a:moveTo>
                <a:cubicBezTo>
                  <a:pt x="17718" y="3896"/>
                  <a:pt x="14434" y="1727"/>
                  <a:pt x="10800" y="1727"/>
                </a:cubicBezTo>
                <a:cubicBezTo>
                  <a:pt x="5789" y="1727"/>
                  <a:pt x="1727" y="5789"/>
                  <a:pt x="1727" y="10800"/>
                </a:cubicBezTo>
                <a:cubicBezTo>
                  <a:pt x="1726" y="12038"/>
                  <a:pt x="1980" y="13264"/>
                  <a:pt x="2472" y="14401"/>
                </a:cubicBezTo>
                <a:lnTo>
                  <a:pt x="887" y="15087"/>
                </a:lnTo>
                <a:cubicBezTo>
                  <a:pt x="301" y="13733"/>
                  <a:pt x="0" y="12274"/>
                  <a:pt x="0" y="10800"/>
                </a:cubicBezTo>
                <a:cubicBezTo>
                  <a:pt x="0" y="4835"/>
                  <a:pt x="4835" y="0"/>
                  <a:pt x="10800" y="0"/>
                </a:cubicBezTo>
                <a:cubicBezTo>
                  <a:pt x="15126" y="-1"/>
                  <a:pt x="19035" y="2581"/>
                  <a:pt x="20733" y="6561"/>
                </a:cubicBezTo>
                <a:lnTo>
                  <a:pt x="23216" y="5501"/>
                </a:lnTo>
                <a:lnTo>
                  <a:pt x="21338" y="10177"/>
                </a:lnTo>
                <a:lnTo>
                  <a:pt x="16661" y="8298"/>
                </a:lnTo>
                <a:lnTo>
                  <a:pt x="19144" y="7239"/>
                </a:lnTo>
                <a:close/>
              </a:path>
            </a:pathLst>
          </a:custGeom>
          <a:solidFill>
            <a:schemeClr val="accent1"/>
          </a:solidFill>
          <a:ln w="9525">
            <a:solidFill>
              <a:schemeClr val="tx1"/>
            </a:solidFill>
            <a:miter lim="800000"/>
            <a:headEnd/>
            <a:tailEnd/>
          </a:ln>
        </p:spPr>
        <p:txBody>
          <a:bodyPr wrap="none" anchor="ctr"/>
          <a:lstStyle/>
          <a:p>
            <a:endParaRPr lang="en-US"/>
          </a:p>
        </p:txBody>
      </p:sp>
      <p:sp>
        <p:nvSpPr>
          <p:cNvPr id="32776" name="Oval 10"/>
          <p:cNvSpPr>
            <a:spLocks noChangeArrowheads="1"/>
          </p:cNvSpPr>
          <p:nvPr/>
        </p:nvSpPr>
        <p:spPr bwMode="auto">
          <a:xfrm>
            <a:off x="6584950" y="2759075"/>
            <a:ext cx="2538413" cy="2538413"/>
          </a:xfrm>
          <a:prstGeom prst="ellips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latin typeface="Calibri" pitchFamily="34" charset="0"/>
            </a:endParaRPr>
          </a:p>
        </p:txBody>
      </p:sp>
      <p:sp>
        <p:nvSpPr>
          <p:cNvPr id="155660" name="Oval 12"/>
          <p:cNvSpPr>
            <a:spLocks noChangeArrowheads="1"/>
          </p:cNvSpPr>
          <p:nvPr/>
        </p:nvSpPr>
        <p:spPr bwMode="auto">
          <a:xfrm>
            <a:off x="7239000" y="3429000"/>
            <a:ext cx="1219200" cy="1219200"/>
          </a:xfrm>
          <a:prstGeom prst="ellipse">
            <a:avLst/>
          </a:prstGeom>
          <a:solidFill>
            <a:srgbClr val="00A4A0">
              <a:alpha val="50195"/>
            </a:srgbClr>
          </a:solidFill>
          <a:ln w="57150">
            <a:solidFill>
              <a:schemeClr val="tx1"/>
            </a:solidFill>
            <a:round/>
            <a:headEnd/>
            <a:tailEnd/>
          </a:ln>
        </p:spPr>
        <p:txBody>
          <a:bodyPr wrap="none" anchor="ctr"/>
          <a:lstStyle/>
          <a:p>
            <a:endParaRPr lang="en-US">
              <a:latin typeface="Calibri" pitchFamily="34" charset="0"/>
            </a:endParaRPr>
          </a:p>
        </p:txBody>
      </p:sp>
      <p:sp>
        <p:nvSpPr>
          <p:cNvPr id="32778" name="Text Box 22"/>
          <p:cNvSpPr txBox="1">
            <a:spLocks noChangeArrowheads="1"/>
          </p:cNvSpPr>
          <p:nvPr/>
        </p:nvSpPr>
        <p:spPr bwMode="auto">
          <a:xfrm>
            <a:off x="304800" y="1752600"/>
            <a:ext cx="82296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400" b="1">
                <a:latin typeface="Arial Rounded MT Bold" pitchFamily="34" charset="0"/>
              </a:rPr>
              <a:t>A solenoid (B=</a:t>
            </a:r>
            <a:r>
              <a:rPr lang="en-US" sz="2400" b="1">
                <a:latin typeface="Symbol" pitchFamily="18" charset="2"/>
              </a:rPr>
              <a:t>m</a:t>
            </a:r>
            <a:r>
              <a:rPr lang="en-US" sz="2400" b="1" baseline="-25000">
                <a:latin typeface="Arial Rounded MT Bold" pitchFamily="34" charset="0"/>
              </a:rPr>
              <a:t>o</a:t>
            </a:r>
            <a:r>
              <a:rPr lang="en-US" sz="2400" b="1">
                <a:latin typeface="Arial Rounded MT Bold" pitchFamily="34" charset="0"/>
              </a:rPr>
              <a:t>nI) is inside a conducting loop.     What happens to the flux through the loop when you…</a:t>
            </a:r>
          </a:p>
        </p:txBody>
      </p:sp>
      <p:sp>
        <p:nvSpPr>
          <p:cNvPr id="32779" name="Text Box 23"/>
          <p:cNvSpPr txBox="1">
            <a:spLocks noChangeArrowheads="1"/>
          </p:cNvSpPr>
          <p:nvPr/>
        </p:nvSpPr>
        <p:spPr bwMode="auto">
          <a:xfrm>
            <a:off x="6705600" y="5410200"/>
            <a:ext cx="2362200" cy="473075"/>
          </a:xfrm>
          <a:prstGeom prst="rect">
            <a:avLst/>
          </a:prstGeom>
          <a:noFill/>
          <a:ln w="158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altLang="en-US" sz="2400">
                <a:solidFill>
                  <a:srgbClr val="0066FF"/>
                </a:solidFill>
                <a:latin typeface="Symbol" pitchFamily="18" charset="2"/>
              </a:rPr>
              <a:t>F</a:t>
            </a:r>
            <a:r>
              <a:rPr lang="en-US" altLang="en-US" sz="2400">
                <a:latin typeface="Arial Rounded MT Bold" pitchFamily="34" charset="0"/>
              </a:rPr>
              <a:t> </a:t>
            </a:r>
            <a:r>
              <a:rPr lang="en-US" altLang="en-US" sz="2400" b="1">
                <a:latin typeface="Arial Rounded MT Bold" pitchFamily="34" charset="0"/>
                <a:sym typeface="Symbol" pitchFamily="18" charset="2"/>
              </a:rPr>
              <a:t></a:t>
            </a:r>
            <a:r>
              <a:rPr lang="en-US" altLang="en-US" sz="2400">
                <a:latin typeface="Arial Rounded MT Bold" pitchFamily="34" charset="0"/>
              </a:rPr>
              <a:t> </a:t>
            </a:r>
            <a:r>
              <a:rPr lang="en-US" altLang="en-US" sz="2400">
                <a:solidFill>
                  <a:srgbClr val="00A4A0"/>
                </a:solidFill>
                <a:latin typeface="Arial Rounded MT Bold" pitchFamily="34" charset="0"/>
              </a:rPr>
              <a:t>B</a:t>
            </a:r>
            <a:r>
              <a:rPr lang="en-US" altLang="en-US" sz="2400">
                <a:latin typeface="Arial Rounded MT Bold" pitchFamily="34" charset="0"/>
              </a:rPr>
              <a:t> </a:t>
            </a:r>
            <a:r>
              <a:rPr lang="en-US" altLang="en-US" sz="2400">
                <a:solidFill>
                  <a:srgbClr val="FF00FF"/>
                </a:solidFill>
                <a:latin typeface="Arial Rounded MT Bold" pitchFamily="34" charset="0"/>
              </a:rPr>
              <a:t>A </a:t>
            </a:r>
            <a:r>
              <a:rPr lang="en-US" altLang="en-US" sz="2400">
                <a:latin typeface="Arial Rounded MT Bold" pitchFamily="34" charset="0"/>
              </a:rPr>
              <a:t>cos(</a:t>
            </a:r>
            <a:r>
              <a:rPr lang="en-US" altLang="en-US" sz="2400">
                <a:latin typeface="Symbol" pitchFamily="18" charset="2"/>
              </a:rPr>
              <a:t>f</a:t>
            </a:r>
            <a:r>
              <a:rPr lang="en-US" altLang="en-US" sz="2400">
                <a:latin typeface="Arial Rounded MT Bold" pitchFamily="34" charset="0"/>
              </a:rPr>
              <a:t>)</a:t>
            </a:r>
          </a:p>
        </p:txBody>
      </p:sp>
      <p:sp>
        <p:nvSpPr>
          <p:cNvPr id="32780" name="WordArt 24"/>
          <p:cNvSpPr>
            <a:spLocks noChangeArrowheads="1" noChangeShapeType="1"/>
          </p:cNvSpPr>
          <p:nvPr/>
        </p:nvSpPr>
        <p:spPr bwMode="auto">
          <a:xfrm>
            <a:off x="76200" y="990600"/>
            <a:ext cx="838200" cy="914400"/>
          </a:xfrm>
          <a:prstGeom prst="rect">
            <a:avLst/>
          </a:prstGeom>
        </p:spPr>
        <p:txBody>
          <a:bodyPr wrap="none" fromWordArt="1">
            <a:prstTxWarp prst="textSlantUp">
              <a:avLst>
                <a:gd name="adj" fmla="val 32056"/>
              </a:avLst>
            </a:prstTxWarp>
          </a:bodyPr>
          <a:lstStyle/>
          <a:p>
            <a:pPr algn="ctr"/>
            <a:r>
              <a:rPr lang="en-US" sz="3600" kern="1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outerShdw>
                </a:effectLst>
                <a:latin typeface="Impact"/>
              </a:rPr>
              <a:t>Example</a:t>
            </a:r>
          </a:p>
        </p:txBody>
      </p:sp>
    </p:spTree>
    <p:custDataLst>
      <p:tags r:id="rId1"/>
    </p:custData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55652"/>
                                        </p:tgtEl>
                                        <p:attrNameLst>
                                          <p:attrName>style.visibility</p:attrName>
                                        </p:attrNameLst>
                                      </p:cBhvr>
                                      <p:to>
                                        <p:strVal val="visible"/>
                                      </p:to>
                                    </p:set>
                                    <p:animEffect transition="in" filter="wipe(left)">
                                      <p:cBhvr>
                                        <p:cTn id="7" dur="500"/>
                                        <p:tgtEl>
                                          <p:spTgt spid="15565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55653"/>
                                        </p:tgtEl>
                                        <p:attrNameLst>
                                          <p:attrName>style.visibility</p:attrName>
                                        </p:attrNameLst>
                                      </p:cBhvr>
                                      <p:to>
                                        <p:strVal val="visible"/>
                                      </p:to>
                                    </p:set>
                                    <p:animEffect transition="in" filter="wipe(left)">
                                      <p:cBhvr>
                                        <p:cTn id="12" dur="500"/>
                                        <p:tgtEl>
                                          <p:spTgt spid="15565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55654"/>
                                        </p:tgtEl>
                                        <p:attrNameLst>
                                          <p:attrName>style.visibility</p:attrName>
                                        </p:attrNameLst>
                                      </p:cBhvr>
                                      <p:to>
                                        <p:strVal val="visible"/>
                                      </p:to>
                                    </p:set>
                                    <p:animEffect transition="in" filter="wipe(left)">
                                      <p:cBhvr>
                                        <p:cTn id="17" dur="500"/>
                                        <p:tgtEl>
                                          <p:spTgt spid="15565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55660"/>
                                        </p:tgtEl>
                                        <p:attrNameLst>
                                          <p:attrName>style.visibility</p:attrName>
                                        </p:attrNameLst>
                                      </p:cBhvr>
                                      <p:to>
                                        <p:strVal val="visible"/>
                                      </p:to>
                                    </p:set>
                                    <p:animEffect transition="in" filter="dissolve">
                                      <p:cBhvr>
                                        <p:cTn id="22" dur="500"/>
                                        <p:tgtEl>
                                          <p:spTgt spid="1556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5652" grpId="0" autoUpdateAnimBg="0"/>
      <p:bldP spid="155653" grpId="0" autoUpdateAnimBg="0"/>
      <p:bldP spid="155654" grpId="0" autoUpdateAnimBg="0"/>
      <p:bldP spid="155660"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eaLnBrk="1" hangingPunct="1"/>
            <a:r>
              <a:rPr lang="en-US" smtClean="0"/>
              <a:t>Magnetic Flux</a:t>
            </a:r>
          </a:p>
        </p:txBody>
      </p:sp>
      <p:graphicFrame>
        <p:nvGraphicFramePr>
          <p:cNvPr id="5123" name="Object 2"/>
          <p:cNvGraphicFramePr>
            <a:graphicFrameLocks noChangeAspect="1"/>
          </p:cNvGraphicFramePr>
          <p:nvPr/>
        </p:nvGraphicFramePr>
        <p:xfrm>
          <a:off x="1066800" y="1143000"/>
          <a:ext cx="3352800" cy="838200"/>
        </p:xfrm>
        <a:graphic>
          <a:graphicData uri="http://schemas.openxmlformats.org/presentationml/2006/ole">
            <mc:AlternateContent xmlns:mc="http://schemas.openxmlformats.org/markup-compatibility/2006">
              <mc:Choice xmlns:v="urn:schemas-microsoft-com:vml" Requires="v">
                <p:oleObj spid="_x0000_s5171" name="Equation" r:id="rId4" imgW="914400" imgH="228600" progId="Equation.DSMT4">
                  <p:embed/>
                </p:oleObj>
              </mc:Choice>
              <mc:Fallback>
                <p:oleObj name="Equation" r:id="rId4" imgW="914400" imgH="228600" progId="Equation.DSMT4">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66800" y="1143000"/>
                        <a:ext cx="33528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 name="Title 1"/>
          <p:cNvSpPr txBox="1">
            <a:spLocks/>
          </p:cNvSpPr>
          <p:nvPr/>
        </p:nvSpPr>
        <p:spPr>
          <a:xfrm>
            <a:off x="304800" y="2667000"/>
            <a:ext cx="7620000" cy="1143000"/>
          </a:xfrm>
          <a:prstGeom prst="rect">
            <a:avLst/>
          </a:prstGeom>
        </p:spPr>
        <p:txBody>
          <a:bodyPr anchor="ctr">
            <a:normAutofit/>
          </a:bodyPr>
          <a:lstStyle/>
          <a:p>
            <a:pPr algn="ctr" fontAlgn="auto">
              <a:spcAft>
                <a:spcPts val="0"/>
              </a:spcAft>
              <a:defRPr/>
            </a:pPr>
            <a:r>
              <a:rPr lang="en-US" sz="4400" dirty="0">
                <a:solidFill>
                  <a:schemeClr val="tx2">
                    <a:lumMod val="60000"/>
                    <a:lumOff val="40000"/>
                  </a:schemeClr>
                </a:solidFill>
                <a:latin typeface="+mj-lt"/>
                <a:ea typeface="+mj-ea"/>
                <a:cs typeface="+mj-cs"/>
              </a:rPr>
              <a:t>Faraday’s Law for Coil of N Turns</a:t>
            </a:r>
          </a:p>
        </p:txBody>
      </p:sp>
      <p:graphicFrame>
        <p:nvGraphicFramePr>
          <p:cNvPr id="5125" name="Object 3"/>
          <p:cNvGraphicFramePr>
            <a:graphicFrameLocks noChangeAspect="1"/>
          </p:cNvGraphicFramePr>
          <p:nvPr/>
        </p:nvGraphicFramePr>
        <p:xfrm>
          <a:off x="914400" y="3657600"/>
          <a:ext cx="3306763" cy="1443038"/>
        </p:xfrm>
        <a:graphic>
          <a:graphicData uri="http://schemas.openxmlformats.org/presentationml/2006/ole">
            <mc:AlternateContent xmlns:mc="http://schemas.openxmlformats.org/markup-compatibility/2006">
              <mc:Choice xmlns:v="urn:schemas-microsoft-com:vml" Requires="v">
                <p:oleObj spid="_x0000_s5172" name="Equation" r:id="rId6" imgW="901309" imgH="393529" progId="Equation.DSMT4">
                  <p:embed/>
                </p:oleObj>
              </mc:Choice>
              <mc:Fallback>
                <p:oleObj name="Equation" r:id="rId6" imgW="901309" imgH="393529" progId="Equation.DSMT4">
                  <p:embed/>
                  <p:pic>
                    <p:nvPicPr>
                      <p:cNvPr id="0"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14400" y="3657600"/>
                        <a:ext cx="3306763" cy="1443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5126" name="Object 4"/>
          <p:cNvGraphicFramePr>
            <a:graphicFrameLocks noChangeAspect="1"/>
          </p:cNvGraphicFramePr>
          <p:nvPr/>
        </p:nvGraphicFramePr>
        <p:xfrm>
          <a:off x="914400" y="1981200"/>
          <a:ext cx="7358063" cy="931863"/>
        </p:xfrm>
        <a:graphic>
          <a:graphicData uri="http://schemas.openxmlformats.org/presentationml/2006/ole">
            <mc:AlternateContent xmlns:mc="http://schemas.openxmlformats.org/markup-compatibility/2006">
              <mc:Choice xmlns:v="urn:schemas-microsoft-com:vml" Requires="v">
                <p:oleObj spid="_x0000_s5173" name="Equation" r:id="rId8" imgW="2005729" imgH="253890" progId="Equation.DSMT4">
                  <p:embed/>
                </p:oleObj>
              </mc:Choice>
              <mc:Fallback>
                <p:oleObj name="Equation" r:id="rId8" imgW="2005729" imgH="253890" progId="Equation.DSMT4">
                  <p:embed/>
                  <p:pic>
                    <p:nvPicPr>
                      <p:cNvPr id="0" name="Object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14400" y="1981200"/>
                        <a:ext cx="7358063" cy="931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8" name="Title 1"/>
          <p:cNvSpPr txBox="1">
            <a:spLocks/>
          </p:cNvSpPr>
          <p:nvPr/>
        </p:nvSpPr>
        <p:spPr>
          <a:xfrm>
            <a:off x="381000" y="4876800"/>
            <a:ext cx="7620000" cy="1143000"/>
          </a:xfrm>
          <a:prstGeom prst="rect">
            <a:avLst/>
          </a:prstGeom>
        </p:spPr>
        <p:txBody>
          <a:bodyPr anchor="ctr">
            <a:normAutofit/>
          </a:bodyPr>
          <a:lstStyle/>
          <a:p>
            <a:pPr algn="ctr" fontAlgn="auto">
              <a:spcAft>
                <a:spcPts val="0"/>
              </a:spcAft>
              <a:defRPr/>
            </a:pPr>
            <a:r>
              <a:rPr lang="en-US" sz="4400" dirty="0">
                <a:solidFill>
                  <a:schemeClr val="tx2">
                    <a:lumMod val="60000"/>
                    <a:lumOff val="40000"/>
                  </a:schemeClr>
                </a:solidFill>
                <a:latin typeface="+mj-lt"/>
                <a:ea typeface="+mj-ea"/>
                <a:cs typeface="+mj-cs"/>
              </a:rPr>
              <a:t>Lenz’s Law</a:t>
            </a:r>
          </a:p>
        </p:txBody>
      </p:sp>
      <p:sp>
        <p:nvSpPr>
          <p:cNvPr id="5128" name="TextBox 8"/>
          <p:cNvSpPr txBox="1">
            <a:spLocks noChangeArrowheads="1"/>
          </p:cNvSpPr>
          <p:nvPr/>
        </p:nvSpPr>
        <p:spPr bwMode="auto">
          <a:xfrm>
            <a:off x="228600" y="5791200"/>
            <a:ext cx="83883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000">
                <a:latin typeface="Calibri" pitchFamily="34" charset="0"/>
              </a:rPr>
              <a:t>Induced current is in a direction so that it opposes the change that produces it.</a:t>
            </a:r>
          </a:p>
        </p:txBody>
      </p:sp>
    </p:spTree>
    <p:custDataLst>
      <p:tags r:id="rId2"/>
    </p:custData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US" smtClean="0"/>
              <a:t>Magnetic Flux</a:t>
            </a:r>
          </a:p>
        </p:txBody>
      </p:sp>
      <p:sp>
        <p:nvSpPr>
          <p:cNvPr id="6147" name="Rectangle 3"/>
          <p:cNvSpPr>
            <a:spLocks noGrp="1" noChangeArrowheads="1"/>
          </p:cNvSpPr>
          <p:nvPr>
            <p:ph type="body" idx="1"/>
          </p:nvPr>
        </p:nvSpPr>
        <p:spPr/>
        <p:txBody>
          <a:bodyPr/>
          <a:lstStyle/>
          <a:p>
            <a:pPr eaLnBrk="1" hangingPunct="1"/>
            <a:r>
              <a:rPr lang="en-US" smtClean="0"/>
              <a:t>Count number of field lines through loop.</a:t>
            </a:r>
          </a:p>
        </p:txBody>
      </p:sp>
      <p:sp>
        <p:nvSpPr>
          <p:cNvPr id="142341" name="Text Box 5"/>
          <p:cNvSpPr txBox="1">
            <a:spLocks noChangeArrowheads="1"/>
          </p:cNvSpPr>
          <p:nvPr/>
        </p:nvSpPr>
        <p:spPr bwMode="auto">
          <a:xfrm>
            <a:off x="3009900" y="2667000"/>
            <a:ext cx="5748338"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altLang="en-US" sz="2400">
                <a:latin typeface="Arial Rounded MT Bold" pitchFamily="34" charset="0"/>
              </a:rPr>
              <a:t>Uniform magnetic field, </a:t>
            </a:r>
            <a:r>
              <a:rPr lang="en-US" altLang="en-US" sz="2400">
                <a:solidFill>
                  <a:srgbClr val="FF0000"/>
                </a:solidFill>
                <a:latin typeface="Arial Rounded MT Bold" pitchFamily="34" charset="0"/>
              </a:rPr>
              <a:t>B</a:t>
            </a:r>
            <a:r>
              <a:rPr lang="en-US" altLang="en-US" sz="2400">
                <a:latin typeface="Arial Rounded MT Bold" pitchFamily="34" charset="0"/>
              </a:rPr>
              <a:t>, passes through a plane surface of area </a:t>
            </a:r>
            <a:r>
              <a:rPr lang="en-US" altLang="en-US" sz="2400">
                <a:solidFill>
                  <a:srgbClr val="FF00FF"/>
                </a:solidFill>
                <a:latin typeface="Arial Rounded MT Bold" pitchFamily="34" charset="0"/>
              </a:rPr>
              <a:t>A</a:t>
            </a:r>
            <a:r>
              <a:rPr lang="en-US" altLang="en-US" sz="2400">
                <a:latin typeface="Arial Rounded MT Bold" pitchFamily="34" charset="0"/>
              </a:rPr>
              <a:t>.</a:t>
            </a:r>
          </a:p>
        </p:txBody>
      </p:sp>
      <p:grpSp>
        <p:nvGrpSpPr>
          <p:cNvPr id="6149" name="Group 6"/>
          <p:cNvGrpSpPr>
            <a:grpSpLocks/>
          </p:cNvGrpSpPr>
          <p:nvPr/>
        </p:nvGrpSpPr>
        <p:grpSpPr bwMode="auto">
          <a:xfrm>
            <a:off x="1447800" y="2736850"/>
            <a:ext cx="1216025" cy="908050"/>
            <a:chOff x="780" y="1284"/>
            <a:chExt cx="766" cy="572"/>
          </a:xfrm>
        </p:grpSpPr>
        <p:grpSp>
          <p:nvGrpSpPr>
            <p:cNvPr id="6188" name="Group 7"/>
            <p:cNvGrpSpPr>
              <a:grpSpLocks/>
            </p:cNvGrpSpPr>
            <p:nvPr/>
          </p:nvGrpSpPr>
          <p:grpSpPr bwMode="auto">
            <a:xfrm>
              <a:off x="780" y="1284"/>
              <a:ext cx="766" cy="572"/>
              <a:chOff x="780" y="1284"/>
              <a:chExt cx="766" cy="572"/>
            </a:xfrm>
          </p:grpSpPr>
          <p:sp>
            <p:nvSpPr>
              <p:cNvPr id="6190" name="AutoShape 8"/>
              <p:cNvSpPr>
                <a:spLocks noChangeArrowheads="1"/>
              </p:cNvSpPr>
              <p:nvPr/>
            </p:nvSpPr>
            <p:spPr bwMode="auto">
              <a:xfrm>
                <a:off x="780" y="1606"/>
                <a:ext cx="761" cy="217"/>
              </a:xfrm>
              <a:prstGeom prst="parallelogram">
                <a:avLst>
                  <a:gd name="adj" fmla="val 87673"/>
                </a:avLst>
              </a:prstGeom>
              <a:solidFill>
                <a:schemeClr val="bg1"/>
              </a:solidFill>
              <a:ln w="9525">
                <a:solidFill>
                  <a:schemeClr val="tx1"/>
                </a:solidFill>
                <a:miter lim="800000"/>
                <a:headEnd/>
                <a:tailEnd/>
              </a:ln>
            </p:spPr>
            <p:txBody>
              <a:bodyPr wrap="none" anchor="ctr"/>
              <a:lstStyle/>
              <a:p>
                <a:endParaRPr lang="en-US">
                  <a:latin typeface="Calibri" pitchFamily="34" charset="0"/>
                </a:endParaRPr>
              </a:p>
            </p:txBody>
          </p:sp>
          <p:grpSp>
            <p:nvGrpSpPr>
              <p:cNvPr id="6191" name="Group 9"/>
              <p:cNvGrpSpPr>
                <a:grpSpLocks/>
              </p:cNvGrpSpPr>
              <p:nvPr/>
            </p:nvGrpSpPr>
            <p:grpSpPr bwMode="auto">
              <a:xfrm>
                <a:off x="838" y="1284"/>
                <a:ext cx="708" cy="572"/>
                <a:chOff x="838" y="1284"/>
                <a:chExt cx="708" cy="572"/>
              </a:xfrm>
            </p:grpSpPr>
            <p:grpSp>
              <p:nvGrpSpPr>
                <p:cNvPr id="6192" name="Group 10"/>
                <p:cNvGrpSpPr>
                  <a:grpSpLocks/>
                </p:cNvGrpSpPr>
                <p:nvPr/>
              </p:nvGrpSpPr>
              <p:grpSpPr bwMode="auto">
                <a:xfrm>
                  <a:off x="982" y="1284"/>
                  <a:ext cx="564" cy="400"/>
                  <a:chOff x="1527" y="1304"/>
                  <a:chExt cx="564" cy="400"/>
                </a:xfrm>
              </p:grpSpPr>
              <p:sp>
                <p:nvSpPr>
                  <p:cNvPr id="6207" name="Line 11"/>
                  <p:cNvSpPr>
                    <a:spLocks noChangeShapeType="1"/>
                  </p:cNvSpPr>
                  <p:nvPr/>
                </p:nvSpPr>
                <p:spPr bwMode="auto">
                  <a:xfrm flipV="1">
                    <a:off x="1527" y="1304"/>
                    <a:ext cx="0" cy="400"/>
                  </a:xfrm>
                  <a:prstGeom prst="line">
                    <a:avLst/>
                  </a:prstGeom>
                  <a:noFill/>
                  <a:ln w="9525">
                    <a:solidFill>
                      <a:srgbClr val="FF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6208" name="Line 12"/>
                  <p:cNvSpPr>
                    <a:spLocks noChangeShapeType="1"/>
                  </p:cNvSpPr>
                  <p:nvPr/>
                </p:nvSpPr>
                <p:spPr bwMode="auto">
                  <a:xfrm flipV="1">
                    <a:off x="1639" y="1304"/>
                    <a:ext cx="0" cy="400"/>
                  </a:xfrm>
                  <a:prstGeom prst="line">
                    <a:avLst/>
                  </a:prstGeom>
                  <a:noFill/>
                  <a:ln w="9525">
                    <a:solidFill>
                      <a:srgbClr val="FF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6209" name="Line 13"/>
                  <p:cNvSpPr>
                    <a:spLocks noChangeShapeType="1"/>
                  </p:cNvSpPr>
                  <p:nvPr/>
                </p:nvSpPr>
                <p:spPr bwMode="auto">
                  <a:xfrm flipV="1">
                    <a:off x="1752" y="1304"/>
                    <a:ext cx="0" cy="400"/>
                  </a:xfrm>
                  <a:prstGeom prst="line">
                    <a:avLst/>
                  </a:prstGeom>
                  <a:noFill/>
                  <a:ln w="9525">
                    <a:solidFill>
                      <a:srgbClr val="FF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6210" name="Line 14"/>
                  <p:cNvSpPr>
                    <a:spLocks noChangeShapeType="1"/>
                  </p:cNvSpPr>
                  <p:nvPr/>
                </p:nvSpPr>
                <p:spPr bwMode="auto">
                  <a:xfrm flipV="1">
                    <a:off x="1865" y="1304"/>
                    <a:ext cx="0" cy="400"/>
                  </a:xfrm>
                  <a:prstGeom prst="line">
                    <a:avLst/>
                  </a:prstGeom>
                  <a:noFill/>
                  <a:ln w="9525">
                    <a:solidFill>
                      <a:srgbClr val="FF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6211" name="Line 15"/>
                  <p:cNvSpPr>
                    <a:spLocks noChangeShapeType="1"/>
                  </p:cNvSpPr>
                  <p:nvPr/>
                </p:nvSpPr>
                <p:spPr bwMode="auto">
                  <a:xfrm flipV="1">
                    <a:off x="1978" y="1304"/>
                    <a:ext cx="0" cy="400"/>
                  </a:xfrm>
                  <a:prstGeom prst="line">
                    <a:avLst/>
                  </a:prstGeom>
                  <a:noFill/>
                  <a:ln w="9525">
                    <a:solidFill>
                      <a:srgbClr val="FF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6212" name="Line 16"/>
                  <p:cNvSpPr>
                    <a:spLocks noChangeShapeType="1"/>
                  </p:cNvSpPr>
                  <p:nvPr/>
                </p:nvSpPr>
                <p:spPr bwMode="auto">
                  <a:xfrm flipV="1">
                    <a:off x="2091" y="1304"/>
                    <a:ext cx="0" cy="400"/>
                  </a:xfrm>
                  <a:prstGeom prst="line">
                    <a:avLst/>
                  </a:prstGeom>
                  <a:noFill/>
                  <a:ln w="9525">
                    <a:solidFill>
                      <a:srgbClr val="FF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6193" name="Group 17"/>
                <p:cNvGrpSpPr>
                  <a:grpSpLocks/>
                </p:cNvGrpSpPr>
                <p:nvPr/>
              </p:nvGrpSpPr>
              <p:grpSpPr bwMode="auto">
                <a:xfrm>
                  <a:off x="913" y="1354"/>
                  <a:ext cx="564" cy="400"/>
                  <a:chOff x="1527" y="1304"/>
                  <a:chExt cx="564" cy="400"/>
                </a:xfrm>
              </p:grpSpPr>
              <p:sp>
                <p:nvSpPr>
                  <p:cNvPr id="6201" name="Line 18"/>
                  <p:cNvSpPr>
                    <a:spLocks noChangeShapeType="1"/>
                  </p:cNvSpPr>
                  <p:nvPr/>
                </p:nvSpPr>
                <p:spPr bwMode="auto">
                  <a:xfrm flipV="1">
                    <a:off x="1527" y="1304"/>
                    <a:ext cx="0" cy="400"/>
                  </a:xfrm>
                  <a:prstGeom prst="line">
                    <a:avLst/>
                  </a:prstGeom>
                  <a:noFill/>
                  <a:ln w="9525">
                    <a:solidFill>
                      <a:srgbClr val="FF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6202" name="Line 19"/>
                  <p:cNvSpPr>
                    <a:spLocks noChangeShapeType="1"/>
                  </p:cNvSpPr>
                  <p:nvPr/>
                </p:nvSpPr>
                <p:spPr bwMode="auto">
                  <a:xfrm flipV="1">
                    <a:off x="1639" y="1304"/>
                    <a:ext cx="0" cy="400"/>
                  </a:xfrm>
                  <a:prstGeom prst="line">
                    <a:avLst/>
                  </a:prstGeom>
                  <a:noFill/>
                  <a:ln w="9525">
                    <a:solidFill>
                      <a:srgbClr val="FF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6203" name="Line 20"/>
                  <p:cNvSpPr>
                    <a:spLocks noChangeShapeType="1"/>
                  </p:cNvSpPr>
                  <p:nvPr/>
                </p:nvSpPr>
                <p:spPr bwMode="auto">
                  <a:xfrm flipV="1">
                    <a:off x="1752" y="1304"/>
                    <a:ext cx="0" cy="400"/>
                  </a:xfrm>
                  <a:prstGeom prst="line">
                    <a:avLst/>
                  </a:prstGeom>
                  <a:noFill/>
                  <a:ln w="9525">
                    <a:solidFill>
                      <a:srgbClr val="FF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6204" name="Line 21"/>
                  <p:cNvSpPr>
                    <a:spLocks noChangeShapeType="1"/>
                  </p:cNvSpPr>
                  <p:nvPr/>
                </p:nvSpPr>
                <p:spPr bwMode="auto">
                  <a:xfrm flipV="1">
                    <a:off x="1865" y="1304"/>
                    <a:ext cx="0" cy="400"/>
                  </a:xfrm>
                  <a:prstGeom prst="line">
                    <a:avLst/>
                  </a:prstGeom>
                  <a:noFill/>
                  <a:ln w="9525">
                    <a:solidFill>
                      <a:srgbClr val="FF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6205" name="Line 22"/>
                  <p:cNvSpPr>
                    <a:spLocks noChangeShapeType="1"/>
                  </p:cNvSpPr>
                  <p:nvPr/>
                </p:nvSpPr>
                <p:spPr bwMode="auto">
                  <a:xfrm flipV="1">
                    <a:off x="1978" y="1304"/>
                    <a:ext cx="0" cy="400"/>
                  </a:xfrm>
                  <a:prstGeom prst="line">
                    <a:avLst/>
                  </a:prstGeom>
                  <a:noFill/>
                  <a:ln w="9525">
                    <a:solidFill>
                      <a:srgbClr val="FF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6206" name="Line 23"/>
                  <p:cNvSpPr>
                    <a:spLocks noChangeShapeType="1"/>
                  </p:cNvSpPr>
                  <p:nvPr/>
                </p:nvSpPr>
                <p:spPr bwMode="auto">
                  <a:xfrm flipV="1">
                    <a:off x="2091" y="1304"/>
                    <a:ext cx="0" cy="400"/>
                  </a:xfrm>
                  <a:prstGeom prst="line">
                    <a:avLst/>
                  </a:prstGeom>
                  <a:noFill/>
                  <a:ln w="9525">
                    <a:solidFill>
                      <a:srgbClr val="FF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6194" name="Group 24"/>
                <p:cNvGrpSpPr>
                  <a:grpSpLocks/>
                </p:cNvGrpSpPr>
                <p:nvPr/>
              </p:nvGrpSpPr>
              <p:grpSpPr bwMode="auto">
                <a:xfrm>
                  <a:off x="838" y="1456"/>
                  <a:ext cx="564" cy="400"/>
                  <a:chOff x="1527" y="1304"/>
                  <a:chExt cx="564" cy="400"/>
                </a:xfrm>
              </p:grpSpPr>
              <p:sp>
                <p:nvSpPr>
                  <p:cNvPr id="6195" name="Line 25"/>
                  <p:cNvSpPr>
                    <a:spLocks noChangeShapeType="1"/>
                  </p:cNvSpPr>
                  <p:nvPr/>
                </p:nvSpPr>
                <p:spPr bwMode="auto">
                  <a:xfrm flipV="1">
                    <a:off x="1527" y="1304"/>
                    <a:ext cx="0" cy="400"/>
                  </a:xfrm>
                  <a:prstGeom prst="line">
                    <a:avLst/>
                  </a:prstGeom>
                  <a:noFill/>
                  <a:ln w="9525">
                    <a:solidFill>
                      <a:srgbClr val="FF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6196" name="Line 26"/>
                  <p:cNvSpPr>
                    <a:spLocks noChangeShapeType="1"/>
                  </p:cNvSpPr>
                  <p:nvPr/>
                </p:nvSpPr>
                <p:spPr bwMode="auto">
                  <a:xfrm flipV="1">
                    <a:off x="1639" y="1304"/>
                    <a:ext cx="0" cy="400"/>
                  </a:xfrm>
                  <a:prstGeom prst="line">
                    <a:avLst/>
                  </a:prstGeom>
                  <a:noFill/>
                  <a:ln w="9525">
                    <a:solidFill>
                      <a:srgbClr val="FF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6197" name="Line 27"/>
                  <p:cNvSpPr>
                    <a:spLocks noChangeShapeType="1"/>
                  </p:cNvSpPr>
                  <p:nvPr/>
                </p:nvSpPr>
                <p:spPr bwMode="auto">
                  <a:xfrm flipV="1">
                    <a:off x="1752" y="1304"/>
                    <a:ext cx="0" cy="400"/>
                  </a:xfrm>
                  <a:prstGeom prst="line">
                    <a:avLst/>
                  </a:prstGeom>
                  <a:noFill/>
                  <a:ln w="9525">
                    <a:solidFill>
                      <a:srgbClr val="FF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6198" name="Line 28"/>
                  <p:cNvSpPr>
                    <a:spLocks noChangeShapeType="1"/>
                  </p:cNvSpPr>
                  <p:nvPr/>
                </p:nvSpPr>
                <p:spPr bwMode="auto">
                  <a:xfrm flipV="1">
                    <a:off x="1865" y="1304"/>
                    <a:ext cx="0" cy="400"/>
                  </a:xfrm>
                  <a:prstGeom prst="line">
                    <a:avLst/>
                  </a:prstGeom>
                  <a:noFill/>
                  <a:ln w="9525">
                    <a:solidFill>
                      <a:srgbClr val="FF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6199" name="Line 29"/>
                  <p:cNvSpPr>
                    <a:spLocks noChangeShapeType="1"/>
                  </p:cNvSpPr>
                  <p:nvPr/>
                </p:nvSpPr>
                <p:spPr bwMode="auto">
                  <a:xfrm flipV="1">
                    <a:off x="1978" y="1304"/>
                    <a:ext cx="0" cy="400"/>
                  </a:xfrm>
                  <a:prstGeom prst="line">
                    <a:avLst/>
                  </a:prstGeom>
                  <a:noFill/>
                  <a:ln w="9525">
                    <a:solidFill>
                      <a:srgbClr val="FF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6200" name="Line 30"/>
                  <p:cNvSpPr>
                    <a:spLocks noChangeShapeType="1"/>
                  </p:cNvSpPr>
                  <p:nvPr/>
                </p:nvSpPr>
                <p:spPr bwMode="auto">
                  <a:xfrm flipV="1">
                    <a:off x="2091" y="1304"/>
                    <a:ext cx="0" cy="400"/>
                  </a:xfrm>
                  <a:prstGeom prst="line">
                    <a:avLst/>
                  </a:prstGeom>
                  <a:noFill/>
                  <a:ln w="9525">
                    <a:solidFill>
                      <a:srgbClr val="FF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grpSp>
          </p:grpSp>
        </p:grpSp>
        <p:sp>
          <p:nvSpPr>
            <p:cNvPr id="6189" name="Text Box 31"/>
            <p:cNvSpPr txBox="1">
              <a:spLocks noChangeArrowheads="1"/>
            </p:cNvSpPr>
            <p:nvPr/>
          </p:nvSpPr>
          <p:spPr bwMode="auto">
            <a:xfrm rot="1268767">
              <a:off x="1023" y="1560"/>
              <a:ext cx="269"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altLang="en-US" sz="2400">
                  <a:solidFill>
                    <a:srgbClr val="FF00FF"/>
                  </a:solidFill>
                  <a:latin typeface="Arial Rounded MT Bold" pitchFamily="34" charset="0"/>
                </a:rPr>
                <a:t>A</a:t>
              </a:r>
              <a:endParaRPr lang="en-US" altLang="en-US" sz="2400">
                <a:latin typeface="Arial Rounded MT Bold" pitchFamily="34" charset="0"/>
              </a:endParaRPr>
            </a:p>
          </p:txBody>
        </p:sp>
      </p:grpSp>
      <p:sp>
        <p:nvSpPr>
          <p:cNvPr id="142368" name="Text Box 32"/>
          <p:cNvSpPr txBox="1">
            <a:spLocks noChangeArrowheads="1"/>
          </p:cNvSpPr>
          <p:nvPr/>
        </p:nvSpPr>
        <p:spPr bwMode="auto">
          <a:xfrm>
            <a:off x="3124200" y="3505200"/>
            <a:ext cx="3581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altLang="en-US" sz="2400">
                <a:latin typeface="Arial Rounded MT Bold" pitchFamily="34" charset="0"/>
              </a:rPr>
              <a:t>Magnetic flux  </a:t>
            </a:r>
            <a:r>
              <a:rPr lang="en-US" altLang="en-US" sz="2400">
                <a:solidFill>
                  <a:srgbClr val="0066FF"/>
                </a:solidFill>
                <a:latin typeface="Symbol" pitchFamily="18" charset="2"/>
              </a:rPr>
              <a:t>F</a:t>
            </a:r>
            <a:r>
              <a:rPr lang="en-US" altLang="en-US" sz="2400">
                <a:latin typeface="Arial Rounded MT Bold" pitchFamily="34" charset="0"/>
              </a:rPr>
              <a:t> </a:t>
            </a:r>
            <a:r>
              <a:rPr lang="en-US" altLang="en-US" sz="2400" b="1">
                <a:latin typeface="Arial Rounded MT Bold" pitchFamily="34" charset="0"/>
                <a:sym typeface="Symbol" pitchFamily="18" charset="2"/>
              </a:rPr>
              <a:t>=</a:t>
            </a:r>
            <a:r>
              <a:rPr lang="en-US" altLang="en-US" sz="2400">
                <a:latin typeface="Arial Rounded MT Bold" pitchFamily="34" charset="0"/>
              </a:rPr>
              <a:t> </a:t>
            </a:r>
            <a:r>
              <a:rPr lang="en-US" altLang="en-US" sz="2400">
                <a:solidFill>
                  <a:srgbClr val="FF0000"/>
                </a:solidFill>
                <a:latin typeface="Arial Rounded MT Bold" pitchFamily="34" charset="0"/>
              </a:rPr>
              <a:t>B</a:t>
            </a:r>
            <a:r>
              <a:rPr lang="en-US" altLang="en-US" sz="2400">
                <a:latin typeface="Arial Rounded MT Bold" pitchFamily="34" charset="0"/>
              </a:rPr>
              <a:t> </a:t>
            </a:r>
            <a:r>
              <a:rPr lang="en-US" altLang="en-US" sz="2400">
                <a:solidFill>
                  <a:srgbClr val="FF00FF"/>
                </a:solidFill>
                <a:latin typeface="Arial Rounded MT Bold" pitchFamily="34" charset="0"/>
              </a:rPr>
              <a:t>A</a:t>
            </a:r>
            <a:endParaRPr lang="en-US" altLang="en-US" sz="2400">
              <a:latin typeface="Arial Rounded MT Bold" pitchFamily="34" charset="0"/>
            </a:endParaRPr>
          </a:p>
        </p:txBody>
      </p:sp>
      <p:sp>
        <p:nvSpPr>
          <p:cNvPr id="142380" name="Text Box 44"/>
          <p:cNvSpPr txBox="1">
            <a:spLocks noChangeArrowheads="1"/>
          </p:cNvSpPr>
          <p:nvPr/>
        </p:nvSpPr>
        <p:spPr bwMode="auto">
          <a:xfrm>
            <a:off x="2819400" y="4800600"/>
            <a:ext cx="59959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altLang="en-US" sz="2400">
                <a:latin typeface="Arial Rounded MT Bold" pitchFamily="34" charset="0"/>
              </a:rPr>
              <a:t>Magnetic flux  </a:t>
            </a:r>
            <a:r>
              <a:rPr lang="en-US" altLang="en-US" sz="2400">
                <a:solidFill>
                  <a:srgbClr val="0066FF"/>
                </a:solidFill>
                <a:latin typeface="Symbol" pitchFamily="18" charset="2"/>
              </a:rPr>
              <a:t>F</a:t>
            </a:r>
            <a:r>
              <a:rPr lang="en-US" altLang="en-US" sz="2400">
                <a:latin typeface="Arial Rounded MT Bold" pitchFamily="34" charset="0"/>
              </a:rPr>
              <a:t> </a:t>
            </a:r>
            <a:r>
              <a:rPr lang="en-US" altLang="en-US" sz="2400" b="1">
                <a:latin typeface="Arial Rounded MT Bold" pitchFamily="34" charset="0"/>
                <a:sym typeface="Symbol" pitchFamily="18" charset="2"/>
              </a:rPr>
              <a:t></a:t>
            </a:r>
            <a:r>
              <a:rPr lang="en-US" altLang="en-US" sz="2400">
                <a:latin typeface="Arial Rounded MT Bold" pitchFamily="34" charset="0"/>
              </a:rPr>
              <a:t> </a:t>
            </a:r>
            <a:r>
              <a:rPr lang="en-US" altLang="en-US" sz="2400">
                <a:solidFill>
                  <a:srgbClr val="FF0000"/>
                </a:solidFill>
                <a:latin typeface="Arial Rounded MT Bold" pitchFamily="34" charset="0"/>
              </a:rPr>
              <a:t>B</a:t>
            </a:r>
            <a:r>
              <a:rPr lang="en-US" altLang="en-US" sz="2400">
                <a:latin typeface="Arial Rounded MT Bold" pitchFamily="34" charset="0"/>
              </a:rPr>
              <a:t> </a:t>
            </a:r>
            <a:r>
              <a:rPr lang="en-US" altLang="en-US" sz="2400">
                <a:solidFill>
                  <a:srgbClr val="FF00FF"/>
                </a:solidFill>
                <a:latin typeface="Arial Rounded MT Bold" pitchFamily="34" charset="0"/>
              </a:rPr>
              <a:t>A </a:t>
            </a:r>
            <a:r>
              <a:rPr lang="en-US" altLang="en-US" sz="2400">
                <a:latin typeface="Arial Rounded MT Bold" pitchFamily="34" charset="0"/>
              </a:rPr>
              <a:t>cos(</a:t>
            </a:r>
            <a:r>
              <a:rPr lang="en-US" altLang="en-US" sz="2400">
                <a:latin typeface="Symbol" pitchFamily="18" charset="2"/>
              </a:rPr>
              <a:t>f</a:t>
            </a:r>
            <a:r>
              <a:rPr lang="en-US" altLang="en-US" sz="2400">
                <a:latin typeface="Arial Rounded MT Bold" pitchFamily="34" charset="0"/>
              </a:rPr>
              <a:t>)</a:t>
            </a:r>
          </a:p>
        </p:txBody>
      </p:sp>
      <p:sp>
        <p:nvSpPr>
          <p:cNvPr id="142382" name="Text Box 46"/>
          <p:cNvSpPr txBox="1">
            <a:spLocks noChangeArrowheads="1"/>
          </p:cNvSpPr>
          <p:nvPr/>
        </p:nvSpPr>
        <p:spPr bwMode="auto">
          <a:xfrm>
            <a:off x="3352800" y="5257800"/>
            <a:ext cx="48768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000">
                <a:solidFill>
                  <a:schemeClr val="accent1"/>
                </a:solidFill>
                <a:latin typeface="Symbol" pitchFamily="18" charset="2"/>
              </a:rPr>
              <a:t>f</a:t>
            </a:r>
            <a:r>
              <a:rPr lang="en-US" sz="2000">
                <a:solidFill>
                  <a:schemeClr val="accent1"/>
                </a:solidFill>
                <a:latin typeface="Arial Rounded MT Bold" pitchFamily="34" charset="0"/>
              </a:rPr>
              <a:t> is angle between </a:t>
            </a:r>
            <a:r>
              <a:rPr lang="en-US" sz="2000">
                <a:solidFill>
                  <a:srgbClr val="FF0000"/>
                </a:solidFill>
                <a:latin typeface="Arial Rounded MT Bold" pitchFamily="34" charset="0"/>
              </a:rPr>
              <a:t>normal</a:t>
            </a:r>
            <a:r>
              <a:rPr lang="en-US" sz="2000">
                <a:solidFill>
                  <a:schemeClr val="accent1"/>
                </a:solidFill>
                <a:latin typeface="Arial Rounded MT Bold" pitchFamily="34" charset="0"/>
              </a:rPr>
              <a:t> and </a:t>
            </a:r>
            <a:r>
              <a:rPr lang="en-US" sz="2000">
                <a:solidFill>
                  <a:srgbClr val="FF0000"/>
                </a:solidFill>
                <a:latin typeface="Arial Rounded MT Bold" pitchFamily="34" charset="0"/>
              </a:rPr>
              <a:t>B</a:t>
            </a:r>
          </a:p>
        </p:txBody>
      </p:sp>
      <p:sp>
        <p:nvSpPr>
          <p:cNvPr id="142411" name="Text Box 75"/>
          <p:cNvSpPr txBox="1">
            <a:spLocks noChangeArrowheads="1"/>
          </p:cNvSpPr>
          <p:nvPr/>
        </p:nvSpPr>
        <p:spPr bwMode="auto">
          <a:xfrm>
            <a:off x="4724400" y="4800600"/>
            <a:ext cx="2286000" cy="457200"/>
          </a:xfrm>
          <a:prstGeom prst="rect">
            <a:avLst/>
          </a:prstGeom>
          <a:noFill/>
          <a:ln w="19050">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endParaRPr lang="en-US">
              <a:latin typeface="Calibri" pitchFamily="34" charset="0"/>
            </a:endParaRPr>
          </a:p>
        </p:txBody>
      </p:sp>
      <p:grpSp>
        <p:nvGrpSpPr>
          <p:cNvPr id="8" name="Group 77"/>
          <p:cNvGrpSpPr>
            <a:grpSpLocks/>
          </p:cNvGrpSpPr>
          <p:nvPr/>
        </p:nvGrpSpPr>
        <p:grpSpPr bwMode="auto">
          <a:xfrm>
            <a:off x="1404938" y="4267200"/>
            <a:ext cx="1262062" cy="1828800"/>
            <a:chOff x="912" y="2688"/>
            <a:chExt cx="795" cy="1152"/>
          </a:xfrm>
        </p:grpSpPr>
        <p:sp>
          <p:nvSpPr>
            <p:cNvPr id="6159" name="AutoShape 35"/>
            <p:cNvSpPr>
              <a:spLocks noChangeArrowheads="1"/>
            </p:cNvSpPr>
            <p:nvPr/>
          </p:nvSpPr>
          <p:spPr bwMode="auto">
            <a:xfrm rot="-1807221">
              <a:off x="946" y="3429"/>
              <a:ext cx="761" cy="217"/>
            </a:xfrm>
            <a:prstGeom prst="parallelogram">
              <a:avLst>
                <a:gd name="adj" fmla="val 87673"/>
              </a:avLst>
            </a:prstGeom>
            <a:solidFill>
              <a:schemeClr val="bg1"/>
            </a:solidFill>
            <a:ln w="9525">
              <a:solidFill>
                <a:schemeClr val="tx1"/>
              </a:solidFill>
              <a:miter lim="800000"/>
              <a:headEnd/>
              <a:tailEnd/>
            </a:ln>
          </p:spPr>
          <p:txBody>
            <a:bodyPr wrap="none" anchor="ctr"/>
            <a:lstStyle/>
            <a:p>
              <a:endParaRPr lang="en-US">
                <a:latin typeface="Calibri" pitchFamily="34" charset="0"/>
              </a:endParaRPr>
            </a:p>
          </p:txBody>
        </p:sp>
        <p:grpSp>
          <p:nvGrpSpPr>
            <p:cNvPr id="6160" name="Group 51"/>
            <p:cNvGrpSpPr>
              <a:grpSpLocks/>
            </p:cNvGrpSpPr>
            <p:nvPr/>
          </p:nvGrpSpPr>
          <p:grpSpPr bwMode="auto">
            <a:xfrm>
              <a:off x="960" y="3268"/>
              <a:ext cx="708" cy="572"/>
              <a:chOff x="838" y="1284"/>
              <a:chExt cx="708" cy="572"/>
            </a:xfrm>
          </p:grpSpPr>
          <p:grpSp>
            <p:nvGrpSpPr>
              <p:cNvPr id="6167" name="Group 52"/>
              <p:cNvGrpSpPr>
                <a:grpSpLocks/>
              </p:cNvGrpSpPr>
              <p:nvPr/>
            </p:nvGrpSpPr>
            <p:grpSpPr bwMode="auto">
              <a:xfrm>
                <a:off x="982" y="1284"/>
                <a:ext cx="564" cy="400"/>
                <a:chOff x="1527" y="1304"/>
                <a:chExt cx="564" cy="400"/>
              </a:xfrm>
            </p:grpSpPr>
            <p:sp>
              <p:nvSpPr>
                <p:cNvPr id="6182" name="Line 53"/>
                <p:cNvSpPr>
                  <a:spLocks noChangeShapeType="1"/>
                </p:cNvSpPr>
                <p:nvPr/>
              </p:nvSpPr>
              <p:spPr bwMode="auto">
                <a:xfrm flipV="1">
                  <a:off x="1527" y="1304"/>
                  <a:ext cx="0" cy="400"/>
                </a:xfrm>
                <a:prstGeom prst="line">
                  <a:avLst/>
                </a:prstGeom>
                <a:noFill/>
                <a:ln w="9525">
                  <a:solidFill>
                    <a:srgbClr val="FF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6183" name="Line 54"/>
                <p:cNvSpPr>
                  <a:spLocks noChangeShapeType="1"/>
                </p:cNvSpPr>
                <p:nvPr/>
              </p:nvSpPr>
              <p:spPr bwMode="auto">
                <a:xfrm flipV="1">
                  <a:off x="1639" y="1304"/>
                  <a:ext cx="0" cy="400"/>
                </a:xfrm>
                <a:prstGeom prst="line">
                  <a:avLst/>
                </a:prstGeom>
                <a:noFill/>
                <a:ln w="9525">
                  <a:solidFill>
                    <a:srgbClr val="FF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6184" name="Line 55"/>
                <p:cNvSpPr>
                  <a:spLocks noChangeShapeType="1"/>
                </p:cNvSpPr>
                <p:nvPr/>
              </p:nvSpPr>
              <p:spPr bwMode="auto">
                <a:xfrm flipV="1">
                  <a:off x="1752" y="1304"/>
                  <a:ext cx="0" cy="400"/>
                </a:xfrm>
                <a:prstGeom prst="line">
                  <a:avLst/>
                </a:prstGeom>
                <a:noFill/>
                <a:ln w="9525">
                  <a:solidFill>
                    <a:srgbClr val="FF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6185" name="Line 56"/>
                <p:cNvSpPr>
                  <a:spLocks noChangeShapeType="1"/>
                </p:cNvSpPr>
                <p:nvPr/>
              </p:nvSpPr>
              <p:spPr bwMode="auto">
                <a:xfrm flipV="1">
                  <a:off x="1865" y="1304"/>
                  <a:ext cx="0" cy="400"/>
                </a:xfrm>
                <a:prstGeom prst="line">
                  <a:avLst/>
                </a:prstGeom>
                <a:noFill/>
                <a:ln w="9525">
                  <a:solidFill>
                    <a:srgbClr val="FF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6186" name="Line 57"/>
                <p:cNvSpPr>
                  <a:spLocks noChangeShapeType="1"/>
                </p:cNvSpPr>
                <p:nvPr/>
              </p:nvSpPr>
              <p:spPr bwMode="auto">
                <a:xfrm flipV="1">
                  <a:off x="1978" y="1304"/>
                  <a:ext cx="0" cy="400"/>
                </a:xfrm>
                <a:prstGeom prst="line">
                  <a:avLst/>
                </a:prstGeom>
                <a:noFill/>
                <a:ln w="9525">
                  <a:solidFill>
                    <a:srgbClr val="FF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6187" name="Line 58"/>
                <p:cNvSpPr>
                  <a:spLocks noChangeShapeType="1"/>
                </p:cNvSpPr>
                <p:nvPr/>
              </p:nvSpPr>
              <p:spPr bwMode="auto">
                <a:xfrm flipV="1">
                  <a:off x="2091" y="1304"/>
                  <a:ext cx="0" cy="400"/>
                </a:xfrm>
                <a:prstGeom prst="line">
                  <a:avLst/>
                </a:prstGeom>
                <a:noFill/>
                <a:ln w="9525">
                  <a:solidFill>
                    <a:srgbClr val="FF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6168" name="Group 59"/>
              <p:cNvGrpSpPr>
                <a:grpSpLocks/>
              </p:cNvGrpSpPr>
              <p:nvPr/>
            </p:nvGrpSpPr>
            <p:grpSpPr bwMode="auto">
              <a:xfrm>
                <a:off x="913" y="1354"/>
                <a:ext cx="564" cy="400"/>
                <a:chOff x="1527" y="1304"/>
                <a:chExt cx="564" cy="400"/>
              </a:xfrm>
            </p:grpSpPr>
            <p:sp>
              <p:nvSpPr>
                <p:cNvPr id="6176" name="Line 60"/>
                <p:cNvSpPr>
                  <a:spLocks noChangeShapeType="1"/>
                </p:cNvSpPr>
                <p:nvPr/>
              </p:nvSpPr>
              <p:spPr bwMode="auto">
                <a:xfrm flipV="1">
                  <a:off x="1527" y="1304"/>
                  <a:ext cx="0" cy="400"/>
                </a:xfrm>
                <a:prstGeom prst="line">
                  <a:avLst/>
                </a:prstGeom>
                <a:noFill/>
                <a:ln w="9525">
                  <a:solidFill>
                    <a:srgbClr val="FF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6177" name="Line 61"/>
                <p:cNvSpPr>
                  <a:spLocks noChangeShapeType="1"/>
                </p:cNvSpPr>
                <p:nvPr/>
              </p:nvSpPr>
              <p:spPr bwMode="auto">
                <a:xfrm flipV="1">
                  <a:off x="1639" y="1304"/>
                  <a:ext cx="0" cy="400"/>
                </a:xfrm>
                <a:prstGeom prst="line">
                  <a:avLst/>
                </a:prstGeom>
                <a:noFill/>
                <a:ln w="9525">
                  <a:solidFill>
                    <a:srgbClr val="FF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6178" name="Line 62"/>
                <p:cNvSpPr>
                  <a:spLocks noChangeShapeType="1"/>
                </p:cNvSpPr>
                <p:nvPr/>
              </p:nvSpPr>
              <p:spPr bwMode="auto">
                <a:xfrm flipV="1">
                  <a:off x="1752" y="1304"/>
                  <a:ext cx="0" cy="400"/>
                </a:xfrm>
                <a:prstGeom prst="line">
                  <a:avLst/>
                </a:prstGeom>
                <a:noFill/>
                <a:ln w="9525">
                  <a:solidFill>
                    <a:srgbClr val="FF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6179" name="Line 63"/>
                <p:cNvSpPr>
                  <a:spLocks noChangeShapeType="1"/>
                </p:cNvSpPr>
                <p:nvPr/>
              </p:nvSpPr>
              <p:spPr bwMode="auto">
                <a:xfrm flipV="1">
                  <a:off x="1865" y="1304"/>
                  <a:ext cx="0" cy="400"/>
                </a:xfrm>
                <a:prstGeom prst="line">
                  <a:avLst/>
                </a:prstGeom>
                <a:noFill/>
                <a:ln w="9525">
                  <a:solidFill>
                    <a:srgbClr val="FF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6180" name="Line 64"/>
                <p:cNvSpPr>
                  <a:spLocks noChangeShapeType="1"/>
                </p:cNvSpPr>
                <p:nvPr/>
              </p:nvSpPr>
              <p:spPr bwMode="auto">
                <a:xfrm flipV="1">
                  <a:off x="1978" y="1304"/>
                  <a:ext cx="0" cy="400"/>
                </a:xfrm>
                <a:prstGeom prst="line">
                  <a:avLst/>
                </a:prstGeom>
                <a:noFill/>
                <a:ln w="9525">
                  <a:solidFill>
                    <a:srgbClr val="FF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6181" name="Line 65"/>
                <p:cNvSpPr>
                  <a:spLocks noChangeShapeType="1"/>
                </p:cNvSpPr>
                <p:nvPr/>
              </p:nvSpPr>
              <p:spPr bwMode="auto">
                <a:xfrm flipV="1">
                  <a:off x="2091" y="1304"/>
                  <a:ext cx="0" cy="400"/>
                </a:xfrm>
                <a:prstGeom prst="line">
                  <a:avLst/>
                </a:prstGeom>
                <a:noFill/>
                <a:ln w="9525">
                  <a:solidFill>
                    <a:srgbClr val="FF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6169" name="Group 66"/>
              <p:cNvGrpSpPr>
                <a:grpSpLocks/>
              </p:cNvGrpSpPr>
              <p:nvPr/>
            </p:nvGrpSpPr>
            <p:grpSpPr bwMode="auto">
              <a:xfrm>
                <a:off x="838" y="1456"/>
                <a:ext cx="564" cy="400"/>
                <a:chOff x="1527" y="1304"/>
                <a:chExt cx="564" cy="400"/>
              </a:xfrm>
            </p:grpSpPr>
            <p:sp>
              <p:nvSpPr>
                <p:cNvPr id="6170" name="Line 67"/>
                <p:cNvSpPr>
                  <a:spLocks noChangeShapeType="1"/>
                </p:cNvSpPr>
                <p:nvPr/>
              </p:nvSpPr>
              <p:spPr bwMode="auto">
                <a:xfrm flipV="1">
                  <a:off x="1527" y="1304"/>
                  <a:ext cx="0" cy="400"/>
                </a:xfrm>
                <a:prstGeom prst="line">
                  <a:avLst/>
                </a:prstGeom>
                <a:noFill/>
                <a:ln w="9525">
                  <a:solidFill>
                    <a:srgbClr val="FF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6171" name="Line 68"/>
                <p:cNvSpPr>
                  <a:spLocks noChangeShapeType="1"/>
                </p:cNvSpPr>
                <p:nvPr/>
              </p:nvSpPr>
              <p:spPr bwMode="auto">
                <a:xfrm flipV="1">
                  <a:off x="1639" y="1304"/>
                  <a:ext cx="0" cy="400"/>
                </a:xfrm>
                <a:prstGeom prst="line">
                  <a:avLst/>
                </a:prstGeom>
                <a:noFill/>
                <a:ln w="9525">
                  <a:solidFill>
                    <a:srgbClr val="FF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6172" name="Line 69"/>
                <p:cNvSpPr>
                  <a:spLocks noChangeShapeType="1"/>
                </p:cNvSpPr>
                <p:nvPr/>
              </p:nvSpPr>
              <p:spPr bwMode="auto">
                <a:xfrm flipV="1">
                  <a:off x="1752" y="1304"/>
                  <a:ext cx="0" cy="400"/>
                </a:xfrm>
                <a:prstGeom prst="line">
                  <a:avLst/>
                </a:prstGeom>
                <a:noFill/>
                <a:ln w="9525">
                  <a:solidFill>
                    <a:srgbClr val="FF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6173" name="Line 70"/>
                <p:cNvSpPr>
                  <a:spLocks noChangeShapeType="1"/>
                </p:cNvSpPr>
                <p:nvPr/>
              </p:nvSpPr>
              <p:spPr bwMode="auto">
                <a:xfrm flipV="1">
                  <a:off x="1865" y="1304"/>
                  <a:ext cx="0" cy="400"/>
                </a:xfrm>
                <a:prstGeom prst="line">
                  <a:avLst/>
                </a:prstGeom>
                <a:noFill/>
                <a:ln w="9525">
                  <a:solidFill>
                    <a:srgbClr val="FF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6174" name="Line 71"/>
                <p:cNvSpPr>
                  <a:spLocks noChangeShapeType="1"/>
                </p:cNvSpPr>
                <p:nvPr/>
              </p:nvSpPr>
              <p:spPr bwMode="auto">
                <a:xfrm flipV="1">
                  <a:off x="1978" y="1304"/>
                  <a:ext cx="0" cy="400"/>
                </a:xfrm>
                <a:prstGeom prst="line">
                  <a:avLst/>
                </a:prstGeom>
                <a:noFill/>
                <a:ln w="9525">
                  <a:solidFill>
                    <a:srgbClr val="FF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6175" name="Line 72"/>
                <p:cNvSpPr>
                  <a:spLocks noChangeShapeType="1"/>
                </p:cNvSpPr>
                <p:nvPr/>
              </p:nvSpPr>
              <p:spPr bwMode="auto">
                <a:xfrm flipV="1">
                  <a:off x="2091" y="1304"/>
                  <a:ext cx="0" cy="400"/>
                </a:xfrm>
                <a:prstGeom prst="line">
                  <a:avLst/>
                </a:prstGeom>
                <a:noFill/>
                <a:ln w="9525">
                  <a:solidFill>
                    <a:srgbClr val="FF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grpSp>
        </p:grpSp>
        <p:sp>
          <p:nvSpPr>
            <p:cNvPr id="6161" name="Line 37"/>
            <p:cNvSpPr>
              <a:spLocks noChangeShapeType="1"/>
            </p:cNvSpPr>
            <p:nvPr/>
          </p:nvSpPr>
          <p:spPr bwMode="auto">
            <a:xfrm rot="-1807221" flipH="1" flipV="1">
              <a:off x="1034" y="3044"/>
              <a:ext cx="21" cy="621"/>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6162" name="Text Box 41"/>
            <p:cNvSpPr txBox="1">
              <a:spLocks noChangeArrowheads="1"/>
            </p:cNvSpPr>
            <p:nvPr/>
          </p:nvSpPr>
          <p:spPr bwMode="auto">
            <a:xfrm>
              <a:off x="1167" y="2688"/>
              <a:ext cx="445"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altLang="en-US" sz="2400">
                  <a:solidFill>
                    <a:srgbClr val="FF0000"/>
                  </a:solidFill>
                  <a:latin typeface="Arial Rounded MT Bold" pitchFamily="34" charset="0"/>
                </a:rPr>
                <a:t>B</a:t>
              </a:r>
              <a:endParaRPr lang="en-US" altLang="en-US" sz="2400">
                <a:latin typeface="Arial Rounded MT Bold" pitchFamily="34" charset="0"/>
              </a:endParaRPr>
            </a:p>
          </p:txBody>
        </p:sp>
        <p:sp>
          <p:nvSpPr>
            <p:cNvPr id="6163" name="Text Box 42"/>
            <p:cNvSpPr txBox="1">
              <a:spLocks noChangeArrowheads="1"/>
            </p:cNvSpPr>
            <p:nvPr/>
          </p:nvSpPr>
          <p:spPr bwMode="auto">
            <a:xfrm rot="-1500461">
              <a:off x="1317" y="3353"/>
              <a:ext cx="316"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altLang="en-US" sz="2000">
                  <a:solidFill>
                    <a:srgbClr val="FF00FF"/>
                  </a:solidFill>
                  <a:latin typeface="Arial Rounded MT Bold" pitchFamily="34" charset="0"/>
                </a:rPr>
                <a:t>A</a:t>
              </a:r>
              <a:endParaRPr lang="en-US" altLang="en-US" sz="2400">
                <a:latin typeface="Arial Rounded MT Bold" pitchFamily="34" charset="0"/>
              </a:endParaRPr>
            </a:p>
          </p:txBody>
        </p:sp>
        <p:sp>
          <p:nvSpPr>
            <p:cNvPr id="6164" name="Text Box 43"/>
            <p:cNvSpPr txBox="1">
              <a:spLocks noChangeArrowheads="1"/>
            </p:cNvSpPr>
            <p:nvPr/>
          </p:nvSpPr>
          <p:spPr bwMode="auto">
            <a:xfrm>
              <a:off x="1009" y="3066"/>
              <a:ext cx="30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altLang="en-US" sz="2400" b="1">
                  <a:solidFill>
                    <a:schemeClr val="accent1"/>
                  </a:solidFill>
                  <a:latin typeface="Symbol" pitchFamily="18" charset="2"/>
                </a:rPr>
                <a:t>f</a:t>
              </a:r>
              <a:endParaRPr lang="en-US" altLang="en-US" sz="2400">
                <a:latin typeface="Arial Rounded MT Bold" pitchFamily="34" charset="0"/>
              </a:endParaRPr>
            </a:p>
          </p:txBody>
        </p:sp>
        <p:sp>
          <p:nvSpPr>
            <p:cNvPr id="6165" name="Line 74"/>
            <p:cNvSpPr>
              <a:spLocks noChangeShapeType="1"/>
            </p:cNvSpPr>
            <p:nvPr/>
          </p:nvSpPr>
          <p:spPr bwMode="auto">
            <a:xfrm flipV="1">
              <a:off x="1199" y="2911"/>
              <a:ext cx="0" cy="720"/>
            </a:xfrm>
            <a:prstGeom prst="line">
              <a:avLst/>
            </a:prstGeom>
            <a:noFill/>
            <a:ln w="19050">
              <a:solidFill>
                <a:schemeClr val="accent2"/>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6166" name="Text Box 38"/>
            <p:cNvSpPr txBox="1">
              <a:spLocks noChangeArrowheads="1"/>
            </p:cNvSpPr>
            <p:nvPr/>
          </p:nvSpPr>
          <p:spPr bwMode="auto">
            <a:xfrm rot="3511716">
              <a:off x="685" y="3347"/>
              <a:ext cx="666"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altLang="en-US" sz="1600">
                  <a:latin typeface="Arial Rounded MT Bold" pitchFamily="34" charset="0"/>
                </a:rPr>
                <a:t>normal</a:t>
              </a:r>
              <a:endParaRPr lang="en-US" altLang="en-US">
                <a:latin typeface="Arial Rounded MT Bold" pitchFamily="34" charset="0"/>
              </a:endParaRPr>
            </a:p>
          </p:txBody>
        </p:sp>
      </p:grpSp>
      <p:sp>
        <p:nvSpPr>
          <p:cNvPr id="6155" name="Text Box 76"/>
          <p:cNvSpPr txBox="1">
            <a:spLocks noChangeArrowheads="1"/>
          </p:cNvSpPr>
          <p:nvPr/>
        </p:nvSpPr>
        <p:spPr bwMode="auto">
          <a:xfrm>
            <a:off x="1905000" y="2362200"/>
            <a:ext cx="7064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altLang="en-US" sz="2400">
                <a:solidFill>
                  <a:srgbClr val="FF0000"/>
                </a:solidFill>
                <a:latin typeface="Arial Rounded MT Bold" pitchFamily="34" charset="0"/>
              </a:rPr>
              <a:t>B</a:t>
            </a:r>
            <a:endParaRPr lang="en-US" altLang="en-US" sz="2400">
              <a:latin typeface="Arial Rounded MT Bold" pitchFamily="34" charset="0"/>
            </a:endParaRPr>
          </a:p>
        </p:txBody>
      </p:sp>
      <p:grpSp>
        <p:nvGrpSpPr>
          <p:cNvPr id="13" name="Group 79"/>
          <p:cNvGrpSpPr>
            <a:grpSpLocks/>
          </p:cNvGrpSpPr>
          <p:nvPr/>
        </p:nvGrpSpPr>
        <p:grpSpPr bwMode="auto">
          <a:xfrm>
            <a:off x="2971800" y="5715000"/>
            <a:ext cx="4746625" cy="809625"/>
            <a:chOff x="1872" y="3600"/>
            <a:chExt cx="2990" cy="510"/>
          </a:xfrm>
        </p:grpSpPr>
        <p:sp>
          <p:nvSpPr>
            <p:cNvPr id="6157" name="Text Box 45"/>
            <p:cNvSpPr txBox="1">
              <a:spLocks noChangeArrowheads="1"/>
            </p:cNvSpPr>
            <p:nvPr/>
          </p:nvSpPr>
          <p:spPr bwMode="auto">
            <a:xfrm>
              <a:off x="2160" y="3600"/>
              <a:ext cx="2544"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000">
                  <a:solidFill>
                    <a:schemeClr val="tx2"/>
                  </a:solidFill>
                  <a:latin typeface="Arial Rounded MT Bold" pitchFamily="34" charset="0"/>
                </a:rPr>
                <a:t>Note: The flux can be negative</a:t>
              </a:r>
              <a:endParaRPr lang="en-US">
                <a:solidFill>
                  <a:schemeClr val="tx2"/>
                </a:solidFill>
                <a:latin typeface="Arial Rounded MT Bold" pitchFamily="34" charset="0"/>
              </a:endParaRPr>
            </a:p>
          </p:txBody>
        </p:sp>
        <p:sp>
          <p:nvSpPr>
            <p:cNvPr id="6158" name="Text Box 78"/>
            <p:cNvSpPr txBox="1">
              <a:spLocks noChangeArrowheads="1"/>
            </p:cNvSpPr>
            <p:nvPr/>
          </p:nvSpPr>
          <p:spPr bwMode="auto">
            <a:xfrm>
              <a:off x="1872" y="3744"/>
              <a:ext cx="2990" cy="3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1600">
                  <a:solidFill>
                    <a:schemeClr val="tx2"/>
                  </a:solidFill>
                  <a:latin typeface="Arial Rounded MT Bold" pitchFamily="34" charset="0"/>
                </a:rPr>
                <a:t>(if field lines go thru loop in opposite direction)</a:t>
              </a:r>
            </a:p>
            <a:p>
              <a:pPr eaLnBrk="1" hangingPunct="1"/>
              <a:endParaRPr lang="en-US" sz="1600">
                <a:latin typeface="Calibri" pitchFamily="34" charset="0"/>
              </a:endParaRPr>
            </a:p>
          </p:txBody>
        </p:sp>
      </p:grpSp>
    </p:spTree>
    <p:custDataLst>
      <p:tags r:id="rId1"/>
    </p:custData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142341"/>
                                        </p:tgtEl>
                                        <p:attrNameLst>
                                          <p:attrName>style.visibility</p:attrName>
                                        </p:attrNameLst>
                                      </p:cBhvr>
                                      <p:to>
                                        <p:strVal val="visible"/>
                                      </p:to>
                                    </p:set>
                                    <p:anim calcmode="lin" valueType="num">
                                      <p:cBhvr additive="base">
                                        <p:cTn id="7" dur="500" fill="hold"/>
                                        <p:tgtEl>
                                          <p:spTgt spid="142341"/>
                                        </p:tgtEl>
                                        <p:attrNameLst>
                                          <p:attrName>ppt_x</p:attrName>
                                        </p:attrNameLst>
                                      </p:cBhvr>
                                      <p:tavLst>
                                        <p:tav tm="0">
                                          <p:val>
                                            <p:strVal val="1+#ppt_w/2"/>
                                          </p:val>
                                        </p:tav>
                                        <p:tav tm="100000">
                                          <p:val>
                                            <p:strVal val="#ppt_x"/>
                                          </p:val>
                                        </p:tav>
                                      </p:tavLst>
                                    </p:anim>
                                    <p:anim calcmode="lin" valueType="num">
                                      <p:cBhvr additive="base">
                                        <p:cTn id="8" dur="500" fill="hold"/>
                                        <p:tgtEl>
                                          <p:spTgt spid="142341"/>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2" presetClass="entr" presetSubtype="8" fill="hold" grpId="0" nodeType="clickEffect">
                                  <p:stCondLst>
                                    <p:cond delay="0"/>
                                  </p:stCondLst>
                                  <p:childTnLst>
                                    <p:set>
                                      <p:cBhvr>
                                        <p:cTn id="12" dur="1" fill="hold">
                                          <p:stCondLst>
                                            <p:cond delay="0"/>
                                          </p:stCondLst>
                                        </p:cTn>
                                        <p:tgtEl>
                                          <p:spTgt spid="142368"/>
                                        </p:tgtEl>
                                        <p:attrNameLst>
                                          <p:attrName>style.visibility</p:attrName>
                                        </p:attrNameLst>
                                      </p:cBhvr>
                                      <p:to>
                                        <p:strVal val="visible"/>
                                      </p:to>
                                    </p:set>
                                    <p:animEffect transition="in" filter="wipe(left)">
                                      <p:cBhvr>
                                        <p:cTn id="13" dur="500"/>
                                        <p:tgtEl>
                                          <p:spTgt spid="142368"/>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1" presetClass="entr" presetSubtype="0" fill="hold" nodeType="clickEffect">
                                  <p:stCondLst>
                                    <p:cond delay="0"/>
                                  </p:stCondLst>
                                  <p:childTnLst>
                                    <p:set>
                                      <p:cBhvr>
                                        <p:cTn id="17" dur="1" fill="hold">
                                          <p:stCondLst>
                                            <p:cond delay="0"/>
                                          </p:stCondLst>
                                        </p:cTn>
                                        <p:tgtEl>
                                          <p:spTgt spid="8"/>
                                        </p:tgtEl>
                                        <p:attrNameLst>
                                          <p:attrName>style.visibility</p:attrName>
                                        </p:attrNameLst>
                                      </p:cBhvr>
                                      <p:to>
                                        <p:strVal val="visible"/>
                                      </p:to>
                                    </p:se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42380"/>
                                        </p:tgtEl>
                                        <p:attrNameLst>
                                          <p:attrName>style.visibility</p:attrName>
                                        </p:attrNameLst>
                                      </p:cBhvr>
                                      <p:to>
                                        <p:strVal val="visible"/>
                                      </p:to>
                                    </p:set>
                                    <p:animEffect transition="in" filter="wipe(left)">
                                      <p:cBhvr>
                                        <p:cTn id="22" dur="500"/>
                                        <p:tgtEl>
                                          <p:spTgt spid="142380"/>
                                        </p:tgtEl>
                                      </p:cBhvr>
                                    </p:animEffect>
                                  </p:childTnLst>
                                </p:cTn>
                              </p:par>
                            </p:childTnLst>
                          </p:cTn>
                        </p:par>
                        <p:par>
                          <p:cTn id="23" fill="hold" nodeType="afterGroup">
                            <p:stCondLst>
                              <p:cond delay="500"/>
                            </p:stCondLst>
                            <p:childTnLst>
                              <p:par>
                                <p:cTn id="24" presetID="1" presetClass="entr" presetSubtype="0" fill="hold" grpId="0" nodeType="afterEffect">
                                  <p:stCondLst>
                                    <p:cond delay="0"/>
                                  </p:stCondLst>
                                  <p:childTnLst>
                                    <p:set>
                                      <p:cBhvr>
                                        <p:cTn id="25" dur="1" fill="hold">
                                          <p:stCondLst>
                                            <p:cond delay="0"/>
                                          </p:stCondLst>
                                        </p:cTn>
                                        <p:tgtEl>
                                          <p:spTgt spid="142411"/>
                                        </p:tgtEl>
                                        <p:attrNameLst>
                                          <p:attrName>style.visibility</p:attrName>
                                        </p:attrNameLst>
                                      </p:cBhvr>
                                      <p:to>
                                        <p:strVal val="visible"/>
                                      </p:to>
                                    </p:set>
                                  </p:childTnLst>
                                </p:cTn>
                              </p:par>
                            </p:childTnLst>
                          </p:cTn>
                        </p:par>
                      </p:childTnLst>
                    </p:cTn>
                  </p:par>
                  <p:par>
                    <p:cTn id="26" fill="hold" nodeType="clickPar">
                      <p:stCondLst>
                        <p:cond delay="indefinite"/>
                      </p:stCondLst>
                      <p:childTnLst>
                        <p:par>
                          <p:cTn id="27" fill="hold" nodeType="withGroup">
                            <p:stCondLst>
                              <p:cond delay="0"/>
                            </p:stCondLst>
                            <p:childTnLst>
                              <p:par>
                                <p:cTn id="28" presetID="15" presetClass="entr" presetSubtype="0" fill="hold" grpId="0" nodeType="clickEffect">
                                  <p:stCondLst>
                                    <p:cond delay="0"/>
                                  </p:stCondLst>
                                  <p:childTnLst>
                                    <p:set>
                                      <p:cBhvr>
                                        <p:cTn id="29" dur="1" fill="hold">
                                          <p:stCondLst>
                                            <p:cond delay="0"/>
                                          </p:stCondLst>
                                        </p:cTn>
                                        <p:tgtEl>
                                          <p:spTgt spid="142382"/>
                                        </p:tgtEl>
                                        <p:attrNameLst>
                                          <p:attrName>style.visibility</p:attrName>
                                        </p:attrNameLst>
                                      </p:cBhvr>
                                      <p:to>
                                        <p:strVal val="visible"/>
                                      </p:to>
                                    </p:set>
                                    <p:anim calcmode="lin" valueType="num">
                                      <p:cBhvr>
                                        <p:cTn id="30" dur="1000" fill="hold"/>
                                        <p:tgtEl>
                                          <p:spTgt spid="142382"/>
                                        </p:tgtEl>
                                        <p:attrNameLst>
                                          <p:attrName>ppt_w</p:attrName>
                                        </p:attrNameLst>
                                      </p:cBhvr>
                                      <p:tavLst>
                                        <p:tav tm="0">
                                          <p:val>
                                            <p:fltVal val="0"/>
                                          </p:val>
                                        </p:tav>
                                        <p:tav tm="100000">
                                          <p:val>
                                            <p:strVal val="#ppt_w"/>
                                          </p:val>
                                        </p:tav>
                                      </p:tavLst>
                                    </p:anim>
                                    <p:anim calcmode="lin" valueType="num">
                                      <p:cBhvr>
                                        <p:cTn id="31" dur="1000" fill="hold"/>
                                        <p:tgtEl>
                                          <p:spTgt spid="142382"/>
                                        </p:tgtEl>
                                        <p:attrNameLst>
                                          <p:attrName>ppt_h</p:attrName>
                                        </p:attrNameLst>
                                      </p:cBhvr>
                                      <p:tavLst>
                                        <p:tav tm="0">
                                          <p:val>
                                            <p:fltVal val="0"/>
                                          </p:val>
                                        </p:tav>
                                        <p:tav tm="100000">
                                          <p:val>
                                            <p:strVal val="#ppt_h"/>
                                          </p:val>
                                        </p:tav>
                                      </p:tavLst>
                                    </p:anim>
                                    <p:anim calcmode="lin" valueType="num">
                                      <p:cBhvr>
                                        <p:cTn id="32" dur="1000" fill="hold"/>
                                        <p:tgtEl>
                                          <p:spTgt spid="142382"/>
                                        </p:tgtEl>
                                        <p:attrNameLst>
                                          <p:attrName>ppt_x</p:attrName>
                                        </p:attrNameLst>
                                      </p:cBhvr>
                                      <p:tavLst>
                                        <p:tav tm="0" fmla="#ppt_x+(cos(-2*pi*(1-$))*-#ppt_x-sin(-2*pi*(1-$))*(1-#ppt_y))*(1-$)">
                                          <p:val>
                                            <p:fltVal val="0"/>
                                          </p:val>
                                        </p:tav>
                                        <p:tav tm="100000">
                                          <p:val>
                                            <p:fltVal val="1"/>
                                          </p:val>
                                        </p:tav>
                                      </p:tavLst>
                                    </p:anim>
                                    <p:anim calcmode="lin" valueType="num">
                                      <p:cBhvr>
                                        <p:cTn id="33" dur="1000" fill="hold"/>
                                        <p:tgtEl>
                                          <p:spTgt spid="142382"/>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34" fill="hold" nodeType="clickPar">
                      <p:stCondLst>
                        <p:cond delay="indefinite"/>
                      </p:stCondLst>
                      <p:childTnLst>
                        <p:par>
                          <p:cTn id="35" fill="hold" nodeType="withGroup">
                            <p:stCondLst>
                              <p:cond delay="0"/>
                            </p:stCondLst>
                            <p:childTnLst>
                              <p:par>
                                <p:cTn id="36" presetID="2" presetClass="entr" presetSubtype="4" fill="hold" nodeType="clickEffect">
                                  <p:stCondLst>
                                    <p:cond delay="0"/>
                                  </p:stCondLst>
                                  <p:childTnLst>
                                    <p:set>
                                      <p:cBhvr>
                                        <p:cTn id="37" dur="1" fill="hold">
                                          <p:stCondLst>
                                            <p:cond delay="0"/>
                                          </p:stCondLst>
                                        </p:cTn>
                                        <p:tgtEl>
                                          <p:spTgt spid="13"/>
                                        </p:tgtEl>
                                        <p:attrNameLst>
                                          <p:attrName>style.visibility</p:attrName>
                                        </p:attrNameLst>
                                      </p:cBhvr>
                                      <p:to>
                                        <p:strVal val="visible"/>
                                      </p:to>
                                    </p:set>
                                    <p:anim calcmode="lin" valueType="num">
                                      <p:cBhvr additive="base">
                                        <p:cTn id="38" dur="500" fill="hold"/>
                                        <p:tgtEl>
                                          <p:spTgt spid="13"/>
                                        </p:tgtEl>
                                        <p:attrNameLst>
                                          <p:attrName>ppt_x</p:attrName>
                                        </p:attrNameLst>
                                      </p:cBhvr>
                                      <p:tavLst>
                                        <p:tav tm="0">
                                          <p:val>
                                            <p:strVal val="#ppt_x"/>
                                          </p:val>
                                        </p:tav>
                                        <p:tav tm="100000">
                                          <p:val>
                                            <p:strVal val="#ppt_x"/>
                                          </p:val>
                                        </p:tav>
                                      </p:tavLst>
                                    </p:anim>
                                    <p:anim calcmode="lin" valueType="num">
                                      <p:cBhvr additive="base">
                                        <p:cTn id="39"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2341" grpId="0" autoUpdateAnimBg="0"/>
      <p:bldP spid="142368" grpId="0" autoUpdateAnimBg="0"/>
      <p:bldP spid="142380" grpId="0" autoUpdateAnimBg="0"/>
      <p:bldP spid="142382" grpId="0" autoUpdateAnimBg="0"/>
      <p:bldP spid="142411" grpId="0" animBg="1"/>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685800" y="0"/>
            <a:ext cx="7772400" cy="1143000"/>
          </a:xfrm>
        </p:spPr>
        <p:txBody>
          <a:bodyPr/>
          <a:lstStyle/>
          <a:p>
            <a:pPr eaLnBrk="1" hangingPunct="1"/>
            <a:r>
              <a:rPr lang="en-US" smtClean="0"/>
              <a:t>Faraday’s Law </a:t>
            </a:r>
            <a:r>
              <a:rPr lang="en-US" smtClean="0">
                <a:solidFill>
                  <a:schemeClr val="tx1"/>
                </a:solidFill>
              </a:rPr>
              <a:t>(EMF Magnitude)</a:t>
            </a:r>
          </a:p>
        </p:txBody>
      </p:sp>
      <p:sp>
        <p:nvSpPr>
          <p:cNvPr id="182275" name="Rectangle 3"/>
          <p:cNvSpPr>
            <a:spLocks noGrp="1" noChangeArrowheads="1"/>
          </p:cNvSpPr>
          <p:nvPr>
            <p:ph type="body" idx="1"/>
          </p:nvPr>
        </p:nvSpPr>
        <p:spPr>
          <a:xfrm>
            <a:off x="685800" y="1371600"/>
            <a:ext cx="7772400" cy="1219200"/>
          </a:xfrm>
        </p:spPr>
        <p:txBody>
          <a:bodyPr/>
          <a:lstStyle/>
          <a:p>
            <a:pPr eaLnBrk="1" hangingPunct="1">
              <a:buFontTx/>
              <a:buNone/>
            </a:pPr>
            <a:r>
              <a:rPr lang="en-US" sz="4000" smtClean="0"/>
              <a:t>Emf = Change in magnetic Flux/Time</a:t>
            </a:r>
          </a:p>
        </p:txBody>
      </p:sp>
      <p:graphicFrame>
        <p:nvGraphicFramePr>
          <p:cNvPr id="182276" name="Object 2"/>
          <p:cNvGraphicFramePr>
            <a:graphicFrameLocks noChangeAspect="1"/>
          </p:cNvGraphicFramePr>
          <p:nvPr/>
        </p:nvGraphicFramePr>
        <p:xfrm>
          <a:off x="2457450" y="2209800"/>
          <a:ext cx="3573463" cy="1066800"/>
        </p:xfrm>
        <a:graphic>
          <a:graphicData uri="http://schemas.openxmlformats.org/presentationml/2006/ole">
            <mc:AlternateContent xmlns:mc="http://schemas.openxmlformats.org/markup-compatibility/2006">
              <mc:Choice xmlns:v="urn:schemas-microsoft-com:vml" Requires="v">
                <p:oleObj spid="_x0000_s7188" name="Equation" r:id="rId5" imgW="2679700" imgH="800100" progId="Equation.3">
                  <p:embed/>
                </p:oleObj>
              </mc:Choice>
              <mc:Fallback>
                <p:oleObj name="Equation" r:id="rId5" imgW="2679700" imgH="800100" progId="Equation.3">
                  <p:embed/>
                  <p:pic>
                    <p:nvPicPr>
                      <p:cNvPr id="0" name="Object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57450" y="2209800"/>
                        <a:ext cx="3573463" cy="1066800"/>
                      </a:xfrm>
                      <a:prstGeom prst="rect">
                        <a:avLst/>
                      </a:prstGeom>
                      <a:noFill/>
                      <a:ln>
                        <a:noFill/>
                      </a:ln>
                      <a:extLst>
                        <a:ext uri="{909E8E84-426E-40DD-AFC4-6F175D3DCCD1}">
                          <a14:hiddenFill xmlns:a14="http://schemas.microsoft.com/office/drawing/2010/main">
                            <a:solidFill>
                              <a:schemeClr val="tx2"/>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82277" name="Text Box 5"/>
          <p:cNvSpPr txBox="1">
            <a:spLocks noChangeArrowheads="1"/>
          </p:cNvSpPr>
          <p:nvPr/>
        </p:nvSpPr>
        <p:spPr bwMode="auto">
          <a:xfrm>
            <a:off x="685800" y="3429000"/>
            <a:ext cx="7010400"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buFont typeface="Symbol" pitchFamily="18" charset="2"/>
              <a:buNone/>
            </a:pPr>
            <a:r>
              <a:rPr lang="en-US" sz="2800" b="1">
                <a:latin typeface="Symbol" pitchFamily="18" charset="2"/>
              </a:rPr>
              <a:t>	</a:t>
            </a:r>
            <a:r>
              <a:rPr lang="en-US" sz="2800" b="1">
                <a:latin typeface="Arial Rounded MT Bold" pitchFamily="34" charset="0"/>
              </a:rPr>
              <a:t>Since</a:t>
            </a:r>
            <a:r>
              <a:rPr lang="en-US" sz="2800" b="1"/>
              <a:t> </a:t>
            </a:r>
            <a:r>
              <a:rPr lang="en-US" sz="2800" b="1">
                <a:latin typeface="Symbol" pitchFamily="18" charset="2"/>
              </a:rPr>
              <a:t>F</a:t>
            </a:r>
            <a:r>
              <a:rPr lang="en-US" sz="2800" b="1">
                <a:latin typeface="Arial Rounded MT Bold" pitchFamily="34" charset="0"/>
              </a:rPr>
              <a:t>= B A cos(</a:t>
            </a:r>
            <a:r>
              <a:rPr lang="en-US" sz="2800" b="1">
                <a:latin typeface="Symbol" pitchFamily="18" charset="2"/>
              </a:rPr>
              <a:t>f), </a:t>
            </a:r>
            <a:r>
              <a:rPr lang="en-US" sz="2800" b="1">
                <a:latin typeface="Arial Rounded MT Bold" pitchFamily="34" charset="0"/>
              </a:rPr>
              <a:t>3 things can change </a:t>
            </a:r>
            <a:r>
              <a:rPr lang="en-US" sz="2800" b="1">
                <a:latin typeface="Symbol" pitchFamily="18" charset="2"/>
              </a:rPr>
              <a:t>F</a:t>
            </a:r>
            <a:endParaRPr lang="en-US" sz="2800" b="1">
              <a:latin typeface="Arial Rounded MT Bold" pitchFamily="34" charset="0"/>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82275">
                                            <p:txEl>
                                              <p:pRg st="0" end="0"/>
                                            </p:txEl>
                                          </p:spTgt>
                                        </p:tgtEl>
                                        <p:attrNameLst>
                                          <p:attrName>style.visibility</p:attrName>
                                        </p:attrNameLst>
                                      </p:cBhvr>
                                      <p:to>
                                        <p:strVal val="visible"/>
                                      </p:to>
                                    </p:set>
                                    <p:animEffect transition="in" filter="wipe(left)">
                                      <p:cBhvr>
                                        <p:cTn id="7" dur="500"/>
                                        <p:tgtEl>
                                          <p:spTgt spid="18227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182276"/>
                                        </p:tgtEl>
                                        <p:attrNameLst>
                                          <p:attrName>style.visibility</p:attrName>
                                        </p:attrNameLst>
                                      </p:cBhvr>
                                      <p:to>
                                        <p:strVal val="visible"/>
                                      </p:to>
                                    </p:set>
                                    <p:animEffect transition="in" filter="wipe(left)">
                                      <p:cBhvr>
                                        <p:cTn id="12" dur="500"/>
                                        <p:tgtEl>
                                          <p:spTgt spid="18227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82277">
                                            <p:txEl>
                                              <p:pRg st="0" end="0"/>
                                            </p:txEl>
                                          </p:spTgt>
                                        </p:tgtEl>
                                        <p:attrNameLst>
                                          <p:attrName>style.visibility</p:attrName>
                                        </p:attrNameLst>
                                      </p:cBhvr>
                                      <p:to>
                                        <p:strVal val="visible"/>
                                      </p:to>
                                    </p:set>
                                    <p:animEffect transition="in" filter="wipe(left)">
                                      <p:cBhvr>
                                        <p:cTn id="17" dur="500"/>
                                        <p:tgtEl>
                                          <p:spTgt spid="18227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2275" grpId="0" build="p" autoUpdateAnimBg="0"/>
      <p:bldP spid="182277" grpId="0" build="p" bldLvl="3"/>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685800" y="0"/>
            <a:ext cx="7772400" cy="1143000"/>
          </a:xfrm>
        </p:spPr>
        <p:txBody>
          <a:bodyPr/>
          <a:lstStyle/>
          <a:p>
            <a:pPr eaLnBrk="1" hangingPunct="1"/>
            <a:r>
              <a:rPr lang="en-US" smtClean="0"/>
              <a:t>Faraday’s Law </a:t>
            </a:r>
            <a:r>
              <a:rPr lang="en-US" smtClean="0">
                <a:solidFill>
                  <a:schemeClr val="tx1"/>
                </a:solidFill>
              </a:rPr>
              <a:t>(EMF Magnitude)</a:t>
            </a:r>
          </a:p>
        </p:txBody>
      </p:sp>
      <p:sp>
        <p:nvSpPr>
          <p:cNvPr id="182275" name="Rectangle 3"/>
          <p:cNvSpPr>
            <a:spLocks noGrp="1" noChangeArrowheads="1"/>
          </p:cNvSpPr>
          <p:nvPr>
            <p:ph type="body" idx="1"/>
          </p:nvPr>
        </p:nvSpPr>
        <p:spPr>
          <a:xfrm>
            <a:off x="685800" y="1371600"/>
            <a:ext cx="7772400" cy="1219200"/>
          </a:xfrm>
        </p:spPr>
        <p:txBody>
          <a:bodyPr/>
          <a:lstStyle/>
          <a:p>
            <a:pPr eaLnBrk="1" hangingPunct="1">
              <a:buFontTx/>
              <a:buNone/>
            </a:pPr>
            <a:r>
              <a:rPr lang="en-US" sz="4000" smtClean="0"/>
              <a:t>Emf = Change in magnetic Flux/Time</a:t>
            </a:r>
          </a:p>
        </p:txBody>
      </p:sp>
      <p:graphicFrame>
        <p:nvGraphicFramePr>
          <p:cNvPr id="182276" name="Object 2"/>
          <p:cNvGraphicFramePr>
            <a:graphicFrameLocks noChangeAspect="1"/>
          </p:cNvGraphicFramePr>
          <p:nvPr/>
        </p:nvGraphicFramePr>
        <p:xfrm>
          <a:off x="2457450" y="2209800"/>
          <a:ext cx="3573463" cy="1066800"/>
        </p:xfrm>
        <a:graphic>
          <a:graphicData uri="http://schemas.openxmlformats.org/presentationml/2006/ole">
            <mc:AlternateContent xmlns:mc="http://schemas.openxmlformats.org/markup-compatibility/2006">
              <mc:Choice xmlns:v="urn:schemas-microsoft-com:vml" Requires="v">
                <p:oleObj spid="_x0000_s8212" name="Equation" r:id="rId5" imgW="2679700" imgH="800100" progId="Equation.3">
                  <p:embed/>
                </p:oleObj>
              </mc:Choice>
              <mc:Fallback>
                <p:oleObj name="Equation" r:id="rId5" imgW="2679700" imgH="800100" progId="Equation.3">
                  <p:embed/>
                  <p:pic>
                    <p:nvPicPr>
                      <p:cNvPr id="0" name="Object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57450" y="2209800"/>
                        <a:ext cx="3573463" cy="1066800"/>
                      </a:xfrm>
                      <a:prstGeom prst="rect">
                        <a:avLst/>
                      </a:prstGeom>
                      <a:noFill/>
                      <a:ln>
                        <a:noFill/>
                      </a:ln>
                      <a:extLst>
                        <a:ext uri="{909E8E84-426E-40DD-AFC4-6F175D3DCCD1}">
                          <a14:hiddenFill xmlns:a14="http://schemas.microsoft.com/office/drawing/2010/main">
                            <a:solidFill>
                              <a:schemeClr val="tx2"/>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82277" name="Text Box 5"/>
          <p:cNvSpPr txBox="1">
            <a:spLocks noChangeArrowheads="1"/>
          </p:cNvSpPr>
          <p:nvPr/>
        </p:nvSpPr>
        <p:spPr bwMode="auto">
          <a:xfrm>
            <a:off x="685800" y="3429000"/>
            <a:ext cx="7010400" cy="289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371600" indent="-4572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buFont typeface="Symbol" pitchFamily="18" charset="2"/>
              <a:buNone/>
            </a:pPr>
            <a:r>
              <a:rPr lang="en-US" sz="2800" b="1">
                <a:latin typeface="Symbol" pitchFamily="18" charset="2"/>
              </a:rPr>
              <a:t>	</a:t>
            </a:r>
            <a:r>
              <a:rPr lang="en-US" sz="2800" b="1">
                <a:latin typeface="Arial Rounded MT Bold" pitchFamily="34" charset="0"/>
              </a:rPr>
              <a:t>Since</a:t>
            </a:r>
            <a:r>
              <a:rPr lang="en-US" sz="2800" b="1">
                <a:latin typeface="Calibri" pitchFamily="34" charset="0"/>
              </a:rPr>
              <a:t> </a:t>
            </a:r>
            <a:r>
              <a:rPr lang="en-US" sz="2800" b="1">
                <a:latin typeface="Symbol" pitchFamily="18" charset="2"/>
              </a:rPr>
              <a:t>F</a:t>
            </a:r>
            <a:r>
              <a:rPr lang="en-US" sz="2800" b="1">
                <a:latin typeface="Arial Rounded MT Bold" pitchFamily="34" charset="0"/>
              </a:rPr>
              <a:t>= B A cos(</a:t>
            </a:r>
            <a:r>
              <a:rPr lang="en-US" sz="2800" b="1">
                <a:latin typeface="Symbol" pitchFamily="18" charset="2"/>
              </a:rPr>
              <a:t>f), </a:t>
            </a:r>
            <a:r>
              <a:rPr lang="en-US" sz="2800" b="1">
                <a:latin typeface="Arial Rounded MT Bold" pitchFamily="34" charset="0"/>
              </a:rPr>
              <a:t>3 things can change </a:t>
            </a:r>
            <a:r>
              <a:rPr lang="en-US" sz="2800" b="1">
                <a:latin typeface="Symbol" pitchFamily="18" charset="2"/>
              </a:rPr>
              <a:t>F</a:t>
            </a:r>
            <a:endParaRPr lang="en-US" sz="2800" b="1">
              <a:latin typeface="Arial Rounded MT Bold" pitchFamily="34" charset="0"/>
            </a:endParaRPr>
          </a:p>
          <a:p>
            <a:pPr lvl="2" eaLnBrk="1" hangingPunct="1">
              <a:spcBef>
                <a:spcPct val="50000"/>
              </a:spcBef>
              <a:buFont typeface="Symbol" pitchFamily="18" charset="2"/>
              <a:buAutoNum type="arabicPeriod"/>
            </a:pPr>
            <a:r>
              <a:rPr lang="en-US" sz="2800" b="1">
                <a:solidFill>
                  <a:schemeClr val="tx2"/>
                </a:solidFill>
                <a:latin typeface="Arial Rounded MT Bold" pitchFamily="34" charset="0"/>
              </a:rPr>
              <a:t>Area of loop</a:t>
            </a:r>
          </a:p>
          <a:p>
            <a:pPr lvl="2" eaLnBrk="1" hangingPunct="1">
              <a:spcBef>
                <a:spcPct val="50000"/>
              </a:spcBef>
              <a:buFont typeface="Symbol" pitchFamily="18" charset="2"/>
              <a:buAutoNum type="arabicPeriod"/>
            </a:pPr>
            <a:r>
              <a:rPr lang="en-US" sz="2800" b="1">
                <a:solidFill>
                  <a:schemeClr val="tx2"/>
                </a:solidFill>
                <a:latin typeface="Arial Rounded MT Bold" pitchFamily="34" charset="0"/>
              </a:rPr>
              <a:t>Magnetic field B</a:t>
            </a:r>
          </a:p>
          <a:p>
            <a:pPr lvl="2" eaLnBrk="1" hangingPunct="1">
              <a:spcBef>
                <a:spcPct val="50000"/>
              </a:spcBef>
              <a:buFont typeface="Symbol" pitchFamily="18" charset="2"/>
              <a:buAutoNum type="arabicPeriod"/>
            </a:pPr>
            <a:r>
              <a:rPr lang="en-US" sz="2800" b="1">
                <a:solidFill>
                  <a:schemeClr val="tx2"/>
                </a:solidFill>
                <a:latin typeface="Arial Rounded MT Bold" pitchFamily="34" charset="0"/>
              </a:rPr>
              <a:t>Angle </a:t>
            </a:r>
            <a:r>
              <a:rPr lang="en-US" sz="2800" b="1">
                <a:solidFill>
                  <a:schemeClr val="tx2"/>
                </a:solidFill>
                <a:latin typeface="Symbol" pitchFamily="18" charset="2"/>
              </a:rPr>
              <a:t>f</a:t>
            </a:r>
            <a:r>
              <a:rPr lang="en-US" sz="2800" b="1">
                <a:solidFill>
                  <a:schemeClr val="tx2"/>
                </a:solidFill>
                <a:latin typeface="Arial Rounded MT Bold" pitchFamily="34" charset="0"/>
              </a:rPr>
              <a:t> between A and B</a:t>
            </a: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82275">
                                            <p:txEl>
                                              <p:pRg st="0" end="0"/>
                                            </p:txEl>
                                          </p:spTgt>
                                        </p:tgtEl>
                                        <p:attrNameLst>
                                          <p:attrName>style.visibility</p:attrName>
                                        </p:attrNameLst>
                                      </p:cBhvr>
                                      <p:to>
                                        <p:strVal val="visible"/>
                                      </p:to>
                                    </p:set>
                                    <p:animEffect transition="in" filter="wipe(left)">
                                      <p:cBhvr>
                                        <p:cTn id="7" dur="500"/>
                                        <p:tgtEl>
                                          <p:spTgt spid="18227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182276"/>
                                        </p:tgtEl>
                                        <p:attrNameLst>
                                          <p:attrName>style.visibility</p:attrName>
                                        </p:attrNameLst>
                                      </p:cBhvr>
                                      <p:to>
                                        <p:strVal val="visible"/>
                                      </p:to>
                                    </p:set>
                                    <p:animEffect transition="in" filter="wipe(left)">
                                      <p:cBhvr>
                                        <p:cTn id="12" dur="500"/>
                                        <p:tgtEl>
                                          <p:spTgt spid="18227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82277">
                                            <p:txEl>
                                              <p:pRg st="0" end="0"/>
                                            </p:txEl>
                                          </p:spTgt>
                                        </p:tgtEl>
                                        <p:attrNameLst>
                                          <p:attrName>style.visibility</p:attrName>
                                        </p:attrNameLst>
                                      </p:cBhvr>
                                      <p:to>
                                        <p:strVal val="visible"/>
                                      </p:to>
                                    </p:set>
                                    <p:animEffect transition="in" filter="wipe(left)">
                                      <p:cBhvr>
                                        <p:cTn id="17" dur="500"/>
                                        <p:tgtEl>
                                          <p:spTgt spid="182277">
                                            <p:txEl>
                                              <p:pRg st="0" end="0"/>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82277">
                                            <p:txEl>
                                              <p:pRg st="1" end="1"/>
                                            </p:txEl>
                                          </p:spTgt>
                                        </p:tgtEl>
                                        <p:attrNameLst>
                                          <p:attrName>style.visibility</p:attrName>
                                        </p:attrNameLst>
                                      </p:cBhvr>
                                      <p:to>
                                        <p:strVal val="visible"/>
                                      </p:to>
                                    </p:set>
                                    <p:animEffect transition="in" filter="wipe(left)">
                                      <p:cBhvr>
                                        <p:cTn id="22" dur="500"/>
                                        <p:tgtEl>
                                          <p:spTgt spid="182277">
                                            <p:txEl>
                                              <p:pRg st="1" end="1"/>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82277">
                                            <p:txEl>
                                              <p:pRg st="2" end="2"/>
                                            </p:txEl>
                                          </p:spTgt>
                                        </p:tgtEl>
                                        <p:attrNameLst>
                                          <p:attrName>style.visibility</p:attrName>
                                        </p:attrNameLst>
                                      </p:cBhvr>
                                      <p:to>
                                        <p:strVal val="visible"/>
                                      </p:to>
                                    </p:set>
                                    <p:animEffect transition="in" filter="wipe(left)">
                                      <p:cBhvr>
                                        <p:cTn id="27" dur="500"/>
                                        <p:tgtEl>
                                          <p:spTgt spid="182277">
                                            <p:txEl>
                                              <p:pRg st="2" end="2"/>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182277">
                                            <p:txEl>
                                              <p:pRg st="3" end="3"/>
                                            </p:txEl>
                                          </p:spTgt>
                                        </p:tgtEl>
                                        <p:attrNameLst>
                                          <p:attrName>style.visibility</p:attrName>
                                        </p:attrNameLst>
                                      </p:cBhvr>
                                      <p:to>
                                        <p:strVal val="visible"/>
                                      </p:to>
                                    </p:set>
                                    <p:animEffect transition="in" filter="wipe(left)">
                                      <p:cBhvr>
                                        <p:cTn id="32" dur="500"/>
                                        <p:tgtEl>
                                          <p:spTgt spid="18227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2275" grpId="0" build="p" autoUpdateAnimBg="0"/>
      <p:bldP spid="182277" grpId="0" build="p" bldLvl="3"/>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609600" y="152400"/>
            <a:ext cx="7772400" cy="1143000"/>
          </a:xfrm>
        </p:spPr>
        <p:txBody>
          <a:bodyPr/>
          <a:lstStyle/>
          <a:p>
            <a:pPr eaLnBrk="1" hangingPunct="1"/>
            <a:r>
              <a:rPr lang="en-US" smtClean="0"/>
              <a:t>Lenz’s Law </a:t>
            </a:r>
            <a:r>
              <a:rPr lang="en-US" smtClean="0">
                <a:solidFill>
                  <a:schemeClr val="tx1"/>
                </a:solidFill>
              </a:rPr>
              <a:t>(EMF Direction)</a:t>
            </a:r>
            <a:endParaRPr lang="en-US" smtClean="0"/>
          </a:p>
        </p:txBody>
      </p:sp>
      <p:sp>
        <p:nvSpPr>
          <p:cNvPr id="192515" name="Rectangle 3"/>
          <p:cNvSpPr>
            <a:spLocks noChangeArrowheads="1"/>
          </p:cNvSpPr>
          <p:nvPr/>
        </p:nvSpPr>
        <p:spPr bwMode="auto">
          <a:xfrm>
            <a:off x="457200" y="1295400"/>
            <a:ext cx="77724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lgn="ctr">
              <a:spcBef>
                <a:spcPct val="20000"/>
              </a:spcBef>
            </a:pPr>
            <a:r>
              <a:rPr lang="en-US" sz="3600">
                <a:solidFill>
                  <a:schemeClr val="tx2"/>
                </a:solidFill>
              </a:rPr>
              <a:t>Emf </a:t>
            </a:r>
            <a:r>
              <a:rPr lang="en-US" sz="3600" u="sng"/>
              <a:t>opposes change</a:t>
            </a:r>
            <a:r>
              <a:rPr lang="en-US" sz="3600">
                <a:solidFill>
                  <a:schemeClr val="tx2"/>
                </a:solidFill>
              </a:rPr>
              <a:t> in flux </a:t>
            </a:r>
          </a:p>
        </p:txBody>
      </p:sp>
      <p:sp>
        <p:nvSpPr>
          <p:cNvPr id="9220" name="Text Box 4"/>
          <p:cNvSpPr txBox="1">
            <a:spLocks noChangeArrowheads="1"/>
          </p:cNvSpPr>
          <p:nvPr/>
        </p:nvSpPr>
        <p:spPr bwMode="auto">
          <a:xfrm>
            <a:off x="1584325" y="1565275"/>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sz="2400"/>
          </a:p>
        </p:txBody>
      </p:sp>
      <p:sp>
        <p:nvSpPr>
          <p:cNvPr id="192517" name="Rectangle 5"/>
          <p:cNvSpPr>
            <a:spLocks noChangeArrowheads="1"/>
          </p:cNvSpPr>
          <p:nvPr/>
        </p:nvSpPr>
        <p:spPr bwMode="auto">
          <a:xfrm>
            <a:off x="304800" y="2133600"/>
            <a:ext cx="8839200" cy="266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spcBef>
                <a:spcPct val="20000"/>
              </a:spcBef>
              <a:buFontTx/>
              <a:buChar char="•"/>
            </a:pPr>
            <a:r>
              <a:rPr lang="en-US" sz="3200"/>
              <a:t>If flux </a:t>
            </a:r>
            <a:r>
              <a:rPr lang="en-US" sz="3200" b="1"/>
              <a:t>increases</a:t>
            </a:r>
            <a:r>
              <a:rPr lang="en-US" sz="3200"/>
              <a:t>: </a:t>
            </a:r>
          </a:p>
          <a:p>
            <a:pPr marL="342900" indent="-342900">
              <a:spcBef>
                <a:spcPct val="20000"/>
              </a:spcBef>
            </a:pPr>
            <a:r>
              <a:rPr lang="en-US" sz="2800">
                <a:solidFill>
                  <a:schemeClr val="tx2"/>
                </a:solidFill>
              </a:rPr>
              <a:t>		New EMF makes new field opposite to the original field (to oppose the increase)</a:t>
            </a:r>
          </a:p>
          <a:p>
            <a:pPr marL="342900" indent="-342900">
              <a:spcBef>
                <a:spcPct val="20000"/>
              </a:spcBef>
              <a:buFontTx/>
              <a:buChar char="•"/>
            </a:pPr>
            <a:r>
              <a:rPr lang="en-US" sz="3200"/>
              <a:t>If flux </a:t>
            </a:r>
            <a:r>
              <a:rPr lang="en-US" sz="3200" b="1"/>
              <a:t>decreases</a:t>
            </a:r>
            <a:r>
              <a:rPr lang="en-US" sz="3200"/>
              <a:t>:</a:t>
            </a:r>
          </a:p>
          <a:p>
            <a:pPr marL="742950" lvl="1" indent="-285750">
              <a:spcBef>
                <a:spcPct val="20000"/>
              </a:spcBef>
            </a:pPr>
            <a:r>
              <a:rPr lang="en-US" sz="2800">
                <a:solidFill>
                  <a:schemeClr val="tx2"/>
                </a:solidFill>
              </a:rPr>
              <a:t>		Ne</a:t>
            </a:r>
            <a:r>
              <a:rPr lang="en-US" sz="2800">
                <a:solidFill>
                  <a:schemeClr val="bg2"/>
                </a:solidFill>
              </a:rPr>
              <a:t>w EMF makes new field in the same direction as the </a:t>
            </a:r>
            <a:r>
              <a:rPr lang="en-US" sz="2800">
                <a:solidFill>
                  <a:schemeClr val="tx2"/>
                </a:solidFill>
              </a:rPr>
              <a:t>original field (to oppose the decrease)</a:t>
            </a:r>
          </a:p>
        </p:txBody>
      </p:sp>
    </p:spTree>
    <p:custDataLst>
      <p:tags r:id="rId1"/>
    </p:custData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92515">
                                            <p:txEl>
                                              <p:pRg st="0" end="0"/>
                                            </p:txEl>
                                          </p:spTgt>
                                        </p:tgtEl>
                                        <p:attrNameLst>
                                          <p:attrName>style.visibility</p:attrName>
                                        </p:attrNameLst>
                                      </p:cBhvr>
                                      <p:to>
                                        <p:strVal val="visible"/>
                                      </p:to>
                                    </p:set>
                                    <p:animEffect transition="in" filter="wipe(left)">
                                      <p:cBhvr>
                                        <p:cTn id="7" dur="500"/>
                                        <p:tgtEl>
                                          <p:spTgt spid="19251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92517">
                                            <p:txEl>
                                              <p:pRg st="0" end="0"/>
                                            </p:txEl>
                                          </p:spTgt>
                                        </p:tgtEl>
                                        <p:attrNameLst>
                                          <p:attrName>style.visibility</p:attrName>
                                        </p:attrNameLst>
                                      </p:cBhvr>
                                      <p:to>
                                        <p:strVal val="visible"/>
                                      </p:to>
                                    </p:set>
                                    <p:animEffect transition="in" filter="wipe(left)">
                                      <p:cBhvr>
                                        <p:cTn id="12" dur="500"/>
                                        <p:tgtEl>
                                          <p:spTgt spid="192517">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92517">
                                            <p:txEl>
                                              <p:pRg st="1" end="1"/>
                                            </p:txEl>
                                          </p:spTgt>
                                        </p:tgtEl>
                                        <p:attrNameLst>
                                          <p:attrName>style.visibility</p:attrName>
                                        </p:attrNameLst>
                                      </p:cBhvr>
                                      <p:to>
                                        <p:strVal val="visible"/>
                                      </p:to>
                                    </p:set>
                                    <p:animEffect transition="in" filter="wipe(left)">
                                      <p:cBhvr>
                                        <p:cTn id="17" dur="500"/>
                                        <p:tgtEl>
                                          <p:spTgt spid="192517">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92517">
                                            <p:txEl>
                                              <p:pRg st="2" end="2"/>
                                            </p:txEl>
                                          </p:spTgt>
                                        </p:tgtEl>
                                        <p:attrNameLst>
                                          <p:attrName>style.visibility</p:attrName>
                                        </p:attrNameLst>
                                      </p:cBhvr>
                                      <p:to>
                                        <p:strVal val="visible"/>
                                      </p:to>
                                    </p:set>
                                    <p:animEffect transition="in" filter="wipe(left)">
                                      <p:cBhvr>
                                        <p:cTn id="22" dur="500"/>
                                        <p:tgtEl>
                                          <p:spTgt spid="192517">
                                            <p:txEl>
                                              <p:pRg st="2" end="2"/>
                                            </p:txEl>
                                          </p:spTgt>
                                        </p:tgtEl>
                                      </p:cBhvr>
                                    </p:animEffect>
                                  </p:childTnLst>
                                </p:cTn>
                              </p:par>
                              <p:par>
                                <p:cTn id="23" presetID="22" presetClass="entr" presetSubtype="8" fill="hold" grpId="0" nodeType="withEffect">
                                  <p:stCondLst>
                                    <p:cond delay="0"/>
                                  </p:stCondLst>
                                  <p:childTnLst>
                                    <p:set>
                                      <p:cBhvr>
                                        <p:cTn id="24" dur="1" fill="hold">
                                          <p:stCondLst>
                                            <p:cond delay="0"/>
                                          </p:stCondLst>
                                        </p:cTn>
                                        <p:tgtEl>
                                          <p:spTgt spid="192517">
                                            <p:txEl>
                                              <p:pRg st="3" end="3"/>
                                            </p:txEl>
                                          </p:spTgt>
                                        </p:tgtEl>
                                        <p:attrNameLst>
                                          <p:attrName>style.visibility</p:attrName>
                                        </p:attrNameLst>
                                      </p:cBhvr>
                                      <p:to>
                                        <p:strVal val="visible"/>
                                      </p:to>
                                    </p:set>
                                    <p:animEffect transition="in" filter="wipe(left)">
                                      <p:cBhvr>
                                        <p:cTn id="25" dur="500"/>
                                        <p:tgtEl>
                                          <p:spTgt spid="19251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2515" grpId="0" build="p" autoUpdateAnimBg="0"/>
      <p:bldP spid="192517"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145" y="21771"/>
            <a:ext cx="8229600" cy="944562"/>
          </a:xfrm>
        </p:spPr>
        <p:txBody>
          <a:bodyPr/>
          <a:lstStyle/>
          <a:p>
            <a:pPr algn="l"/>
            <a:r>
              <a:rPr lang="en-US" sz="4000" i="1" dirty="0" smtClean="0"/>
              <a:t>Checkpoint:</a:t>
            </a:r>
            <a:r>
              <a:rPr lang="en-US" sz="4000" i="1" dirty="0"/>
              <a:t> </a:t>
            </a:r>
            <a:r>
              <a:rPr lang="en-US" sz="4000" i="1" dirty="0" smtClean="0"/>
              <a:t>Conducting Bar</a:t>
            </a:r>
            <a:endParaRPr lang="en-US" sz="4000" dirty="0"/>
          </a:p>
        </p:txBody>
      </p:sp>
      <p:pic>
        <p:nvPicPr>
          <p:cNvPr id="6144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61247" y="2272555"/>
            <a:ext cx="3705225" cy="2352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32661" y="914400"/>
            <a:ext cx="5934637" cy="1569660"/>
          </a:xfrm>
          <a:prstGeom prst="rect">
            <a:avLst/>
          </a:prstGeom>
        </p:spPr>
        <p:txBody>
          <a:bodyPr wrap="square">
            <a:spAutoFit/>
          </a:bodyPr>
          <a:lstStyle/>
          <a:p>
            <a:r>
              <a:rPr lang="en-US" sz="2400" dirty="0"/>
              <a:t>A conducting bar is moving to the right through a magnetic field which points OUT as shown in the diagram. </a:t>
            </a:r>
            <a:br>
              <a:rPr lang="en-US" sz="2400" dirty="0"/>
            </a:br>
            <a:endParaRPr lang="en-US" sz="2400" dirty="0"/>
          </a:p>
        </p:txBody>
      </p:sp>
      <p:sp>
        <p:nvSpPr>
          <p:cNvPr id="6" name="Rectangle 5"/>
          <p:cNvSpPr/>
          <p:nvPr/>
        </p:nvSpPr>
        <p:spPr>
          <a:xfrm>
            <a:off x="17928" y="4764742"/>
            <a:ext cx="9126071" cy="1631216"/>
          </a:xfrm>
          <a:prstGeom prst="rect">
            <a:avLst/>
          </a:prstGeom>
        </p:spPr>
        <p:txBody>
          <a:bodyPr wrap="square">
            <a:spAutoFit/>
          </a:bodyPr>
          <a:lstStyle/>
          <a:p>
            <a:r>
              <a:rPr lang="en-US" sz="2000" dirty="0" smtClean="0"/>
              <a:t>Which </a:t>
            </a:r>
            <a:r>
              <a:rPr lang="en-US" sz="2000" dirty="0"/>
              <a:t>of the following statements is true</a:t>
            </a:r>
            <a:r>
              <a:rPr lang="en-US" sz="2000" dirty="0" smtClean="0"/>
              <a:t>?</a:t>
            </a:r>
          </a:p>
          <a:p>
            <a:pPr marL="457200" indent="-457200">
              <a:buAutoNum type="arabicParenR"/>
            </a:pPr>
            <a:r>
              <a:rPr lang="en-US" sz="2000" dirty="0"/>
              <a:t> positive charge accumulates at the top of the bar, negative at the </a:t>
            </a:r>
            <a:r>
              <a:rPr lang="en-US" sz="2000" dirty="0" smtClean="0"/>
              <a:t>bottom</a:t>
            </a:r>
          </a:p>
          <a:p>
            <a:pPr marL="457200" indent="-457200">
              <a:buAutoNum type="arabicParenR"/>
            </a:pPr>
            <a:r>
              <a:rPr lang="en-US" sz="2000" dirty="0"/>
              <a:t> since there is not a complete circuit, no charge accumulates at the bar's </a:t>
            </a:r>
            <a:r>
              <a:rPr lang="en-US" sz="2000" dirty="0" smtClean="0"/>
              <a:t>ends</a:t>
            </a:r>
          </a:p>
          <a:p>
            <a:pPr marL="457200" indent="-457200">
              <a:buAutoNum type="arabicParenR"/>
            </a:pPr>
            <a:r>
              <a:rPr lang="en-US" sz="2000" dirty="0"/>
              <a:t>negative charge accumulates at the top of the bar, positive at the bottom</a:t>
            </a:r>
          </a:p>
        </p:txBody>
      </p:sp>
      <p:sp>
        <p:nvSpPr>
          <p:cNvPr id="3" name="Oval 2"/>
          <p:cNvSpPr/>
          <p:nvPr/>
        </p:nvSpPr>
        <p:spPr>
          <a:xfrm>
            <a:off x="17928" y="5867400"/>
            <a:ext cx="8754035" cy="533400"/>
          </a:xfrm>
          <a:prstGeom prst="ellipse">
            <a:avLst/>
          </a:prstGeom>
          <a:noFill/>
          <a:ln w="3492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0722"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83086" y="341749"/>
            <a:ext cx="2836928" cy="21276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3212300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381000"/>
            <a:ext cx="7772400" cy="1143000"/>
          </a:xfrm>
        </p:spPr>
        <p:txBody>
          <a:bodyPr/>
          <a:lstStyle/>
          <a:p>
            <a:pPr eaLnBrk="1" hangingPunct="1"/>
            <a:r>
              <a:rPr lang="en-US" smtClean="0"/>
              <a:t>Motional EMF circuit</a:t>
            </a:r>
          </a:p>
        </p:txBody>
      </p:sp>
      <p:sp>
        <p:nvSpPr>
          <p:cNvPr id="178179" name="Rectangle 3"/>
          <p:cNvSpPr>
            <a:spLocks noGrp="1" noChangeArrowheads="1"/>
          </p:cNvSpPr>
          <p:nvPr>
            <p:ph type="body" idx="1"/>
          </p:nvPr>
        </p:nvSpPr>
        <p:spPr>
          <a:xfrm>
            <a:off x="228600" y="3581400"/>
            <a:ext cx="4267200" cy="609600"/>
          </a:xfrm>
        </p:spPr>
        <p:txBody>
          <a:bodyPr/>
          <a:lstStyle/>
          <a:p>
            <a:pPr eaLnBrk="1" hangingPunct="1"/>
            <a:r>
              <a:rPr lang="en-US" smtClean="0">
                <a:solidFill>
                  <a:schemeClr val="tx2"/>
                </a:solidFill>
              </a:rPr>
              <a:t>Direction of Current</a:t>
            </a:r>
          </a:p>
        </p:txBody>
      </p:sp>
      <p:sp>
        <p:nvSpPr>
          <p:cNvPr id="178180" name="Rectangle 4"/>
          <p:cNvSpPr>
            <a:spLocks noChangeArrowheads="1"/>
          </p:cNvSpPr>
          <p:nvPr/>
        </p:nvSpPr>
        <p:spPr bwMode="auto">
          <a:xfrm>
            <a:off x="228600" y="4648200"/>
            <a:ext cx="87630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spcBef>
                <a:spcPct val="20000"/>
              </a:spcBef>
              <a:buFontTx/>
              <a:buChar char="•"/>
            </a:pPr>
            <a:r>
              <a:rPr lang="en-US" sz="3200">
                <a:solidFill>
                  <a:schemeClr val="tx2"/>
                </a:solidFill>
                <a:latin typeface="Calibri" pitchFamily="34" charset="0"/>
              </a:rPr>
              <a:t>Direction of force </a:t>
            </a:r>
            <a:r>
              <a:rPr lang="en-US" sz="3200">
                <a:latin typeface="Calibri" pitchFamily="34" charset="0"/>
              </a:rPr>
              <a:t>(F=ILB sin(</a:t>
            </a:r>
            <a:r>
              <a:rPr lang="en-US" sz="3200">
                <a:latin typeface="Symbol" pitchFamily="18" charset="2"/>
              </a:rPr>
              <a:t>q</a:t>
            </a:r>
            <a:r>
              <a:rPr lang="en-US" sz="3200">
                <a:latin typeface="Calibri" pitchFamily="34" charset="0"/>
              </a:rPr>
              <a:t>)) </a:t>
            </a:r>
            <a:r>
              <a:rPr lang="en-US" sz="3200">
                <a:solidFill>
                  <a:schemeClr val="tx2"/>
                </a:solidFill>
                <a:latin typeface="Calibri" pitchFamily="34" charset="0"/>
              </a:rPr>
              <a:t>on bar due to magnetic field</a:t>
            </a:r>
          </a:p>
        </p:txBody>
      </p:sp>
      <p:sp>
        <p:nvSpPr>
          <p:cNvPr id="178181" name="Text Box 5"/>
          <p:cNvSpPr txBox="1">
            <a:spLocks noChangeArrowheads="1"/>
          </p:cNvSpPr>
          <p:nvPr/>
        </p:nvSpPr>
        <p:spPr bwMode="auto">
          <a:xfrm>
            <a:off x="990600" y="2895600"/>
            <a:ext cx="1676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400" b="1">
                <a:latin typeface="Arial Rounded MT Bold" pitchFamily="34" charset="0"/>
              </a:rPr>
              <a:t>I = </a:t>
            </a:r>
            <a:r>
              <a:rPr lang="en-US" sz="2400">
                <a:latin typeface="Script MT Bold" pitchFamily="66" charset="0"/>
              </a:rPr>
              <a:t>E</a:t>
            </a:r>
            <a:r>
              <a:rPr lang="en-US" sz="2400" b="1">
                <a:latin typeface="Arial Rounded MT Bold" pitchFamily="34" charset="0"/>
              </a:rPr>
              <a:t> /R</a:t>
            </a:r>
          </a:p>
        </p:txBody>
      </p:sp>
      <p:sp>
        <p:nvSpPr>
          <p:cNvPr id="178182" name="Rectangle 6"/>
          <p:cNvSpPr>
            <a:spLocks noChangeArrowheads="1"/>
          </p:cNvSpPr>
          <p:nvPr/>
        </p:nvSpPr>
        <p:spPr bwMode="auto">
          <a:xfrm>
            <a:off x="304800" y="2133600"/>
            <a:ext cx="42672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spcBef>
                <a:spcPct val="20000"/>
              </a:spcBef>
              <a:buFontTx/>
              <a:buChar char="•"/>
            </a:pPr>
            <a:r>
              <a:rPr lang="en-US" sz="3200">
                <a:solidFill>
                  <a:schemeClr val="tx2"/>
                </a:solidFill>
                <a:latin typeface="Calibri" pitchFamily="34" charset="0"/>
              </a:rPr>
              <a:t>Magnitude of current</a:t>
            </a:r>
          </a:p>
        </p:txBody>
      </p:sp>
      <p:sp>
        <p:nvSpPr>
          <p:cNvPr id="178183" name="Text Box 7"/>
          <p:cNvSpPr txBox="1">
            <a:spLocks noChangeArrowheads="1"/>
          </p:cNvSpPr>
          <p:nvPr/>
        </p:nvSpPr>
        <p:spPr bwMode="auto">
          <a:xfrm>
            <a:off x="914400" y="4114800"/>
            <a:ext cx="76962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000" b="1">
                <a:latin typeface="Arial Rounded MT Bold" pitchFamily="34" charset="0"/>
              </a:rPr>
              <a:t>Clockwise (</a:t>
            </a:r>
            <a:r>
              <a:rPr lang="en-US" sz="2000">
                <a:latin typeface="Arial Rounded MT Bold" pitchFamily="34" charset="0"/>
              </a:rPr>
              <a:t>+</a:t>
            </a:r>
            <a:r>
              <a:rPr lang="en-US" sz="2000" b="1">
                <a:latin typeface="Arial Rounded MT Bold" pitchFamily="34" charset="0"/>
              </a:rPr>
              <a:t> charges go </a:t>
            </a:r>
            <a:r>
              <a:rPr lang="en-US" sz="2000" b="1">
                <a:solidFill>
                  <a:srgbClr val="FF0000"/>
                </a:solidFill>
                <a:latin typeface="Arial Rounded MT Bold" pitchFamily="34" charset="0"/>
              </a:rPr>
              <a:t>down</a:t>
            </a:r>
            <a:r>
              <a:rPr lang="en-US" sz="2000" b="1">
                <a:latin typeface="Arial Rounded MT Bold" pitchFamily="34" charset="0"/>
              </a:rPr>
              <a:t> thru bar, </a:t>
            </a:r>
            <a:r>
              <a:rPr lang="en-US" sz="2000" b="1">
                <a:solidFill>
                  <a:srgbClr val="FF0000"/>
                </a:solidFill>
                <a:latin typeface="Arial Rounded MT Bold" pitchFamily="34" charset="0"/>
              </a:rPr>
              <a:t>up</a:t>
            </a:r>
            <a:r>
              <a:rPr lang="en-US" sz="2000" b="1">
                <a:latin typeface="Arial Rounded MT Bold" pitchFamily="34" charset="0"/>
              </a:rPr>
              <a:t> thru bulb)</a:t>
            </a:r>
          </a:p>
        </p:txBody>
      </p:sp>
      <p:sp>
        <p:nvSpPr>
          <p:cNvPr id="178184" name="Text Box 8"/>
          <p:cNvSpPr txBox="1">
            <a:spLocks noChangeArrowheads="1"/>
          </p:cNvSpPr>
          <p:nvPr/>
        </p:nvSpPr>
        <p:spPr bwMode="auto">
          <a:xfrm>
            <a:off x="838200" y="5867400"/>
            <a:ext cx="3581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400" b="1">
                <a:latin typeface="Arial Rounded MT Bold" pitchFamily="34" charset="0"/>
              </a:rPr>
              <a:t>To left, slows down</a:t>
            </a:r>
          </a:p>
        </p:txBody>
      </p:sp>
      <p:sp>
        <p:nvSpPr>
          <p:cNvPr id="10249" name="Text Box 9"/>
          <p:cNvSpPr txBox="1">
            <a:spLocks noChangeArrowheads="1"/>
          </p:cNvSpPr>
          <p:nvPr/>
        </p:nvSpPr>
        <p:spPr bwMode="auto">
          <a:xfrm>
            <a:off x="609600" y="1447800"/>
            <a:ext cx="6172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400" b="1">
                <a:latin typeface="Arial Rounded MT Bold" pitchFamily="34" charset="0"/>
              </a:rPr>
              <a:t>Moving bar acts like battery </a:t>
            </a:r>
            <a:r>
              <a:rPr lang="en-US" sz="2400" b="1">
                <a:latin typeface="Symbol" pitchFamily="18" charset="2"/>
              </a:rPr>
              <a:t> </a:t>
            </a:r>
            <a:r>
              <a:rPr lang="en-US" sz="2400">
                <a:latin typeface="Script MT Bold" pitchFamily="66" charset="0"/>
              </a:rPr>
              <a:t>E</a:t>
            </a:r>
            <a:r>
              <a:rPr lang="en-US" sz="2400" b="1">
                <a:latin typeface="Arial Rounded MT Bold" pitchFamily="34" charset="0"/>
              </a:rPr>
              <a:t> = vBL</a:t>
            </a:r>
          </a:p>
        </p:txBody>
      </p:sp>
      <p:sp>
        <p:nvSpPr>
          <p:cNvPr id="10250" name="Text Box 10"/>
          <p:cNvSpPr txBox="1">
            <a:spLocks noChangeArrowheads="1"/>
          </p:cNvSpPr>
          <p:nvPr/>
        </p:nvSpPr>
        <p:spPr bwMode="auto">
          <a:xfrm>
            <a:off x="6553200" y="1524000"/>
            <a:ext cx="4191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altLang="en-US" sz="2400">
                <a:solidFill>
                  <a:schemeClr val="accent1"/>
                </a:solidFill>
                <a:latin typeface="Arial Rounded MT Bold" pitchFamily="34" charset="0"/>
              </a:rPr>
              <a:t>B</a:t>
            </a:r>
          </a:p>
        </p:txBody>
      </p:sp>
      <p:grpSp>
        <p:nvGrpSpPr>
          <p:cNvPr id="10251" name="Group 11"/>
          <p:cNvGrpSpPr>
            <a:grpSpLocks/>
          </p:cNvGrpSpPr>
          <p:nvPr/>
        </p:nvGrpSpPr>
        <p:grpSpPr bwMode="auto">
          <a:xfrm>
            <a:off x="4870450" y="1957388"/>
            <a:ext cx="3829050" cy="2000250"/>
            <a:chOff x="3014" y="2801"/>
            <a:chExt cx="2412" cy="1260"/>
          </a:xfrm>
        </p:grpSpPr>
        <p:sp>
          <p:nvSpPr>
            <p:cNvPr id="10262" name="Oval 12"/>
            <p:cNvSpPr>
              <a:spLocks noChangeArrowheads="1"/>
            </p:cNvSpPr>
            <p:nvPr/>
          </p:nvSpPr>
          <p:spPr bwMode="auto">
            <a:xfrm>
              <a:off x="3014" y="2801"/>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10263" name="Oval 13"/>
            <p:cNvSpPr>
              <a:spLocks noChangeArrowheads="1"/>
            </p:cNvSpPr>
            <p:nvPr/>
          </p:nvSpPr>
          <p:spPr bwMode="auto">
            <a:xfrm>
              <a:off x="3224" y="2801"/>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10264" name="Oval 14"/>
            <p:cNvSpPr>
              <a:spLocks noChangeArrowheads="1"/>
            </p:cNvSpPr>
            <p:nvPr/>
          </p:nvSpPr>
          <p:spPr bwMode="auto">
            <a:xfrm>
              <a:off x="3854" y="2801"/>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10265" name="Oval 15"/>
            <p:cNvSpPr>
              <a:spLocks noChangeArrowheads="1"/>
            </p:cNvSpPr>
            <p:nvPr/>
          </p:nvSpPr>
          <p:spPr bwMode="auto">
            <a:xfrm>
              <a:off x="4064" y="2801"/>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10266" name="Oval 16"/>
            <p:cNvSpPr>
              <a:spLocks noChangeArrowheads="1"/>
            </p:cNvSpPr>
            <p:nvPr/>
          </p:nvSpPr>
          <p:spPr bwMode="auto">
            <a:xfrm>
              <a:off x="3434" y="2801"/>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10267" name="Oval 17"/>
            <p:cNvSpPr>
              <a:spLocks noChangeArrowheads="1"/>
            </p:cNvSpPr>
            <p:nvPr/>
          </p:nvSpPr>
          <p:spPr bwMode="auto">
            <a:xfrm>
              <a:off x="3644" y="2801"/>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10268" name="Oval 18"/>
            <p:cNvSpPr>
              <a:spLocks noChangeArrowheads="1"/>
            </p:cNvSpPr>
            <p:nvPr/>
          </p:nvSpPr>
          <p:spPr bwMode="auto">
            <a:xfrm>
              <a:off x="3014" y="2972"/>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10269" name="Oval 19"/>
            <p:cNvSpPr>
              <a:spLocks noChangeArrowheads="1"/>
            </p:cNvSpPr>
            <p:nvPr/>
          </p:nvSpPr>
          <p:spPr bwMode="auto">
            <a:xfrm>
              <a:off x="3224" y="2972"/>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10270" name="Oval 20"/>
            <p:cNvSpPr>
              <a:spLocks noChangeArrowheads="1"/>
            </p:cNvSpPr>
            <p:nvPr/>
          </p:nvSpPr>
          <p:spPr bwMode="auto">
            <a:xfrm>
              <a:off x="3854" y="2972"/>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10271" name="Oval 21"/>
            <p:cNvSpPr>
              <a:spLocks noChangeArrowheads="1"/>
            </p:cNvSpPr>
            <p:nvPr/>
          </p:nvSpPr>
          <p:spPr bwMode="auto">
            <a:xfrm>
              <a:off x="4064" y="2972"/>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10272" name="Oval 22"/>
            <p:cNvSpPr>
              <a:spLocks noChangeArrowheads="1"/>
            </p:cNvSpPr>
            <p:nvPr/>
          </p:nvSpPr>
          <p:spPr bwMode="auto">
            <a:xfrm>
              <a:off x="3434" y="2972"/>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10273" name="Oval 23"/>
            <p:cNvSpPr>
              <a:spLocks noChangeArrowheads="1"/>
            </p:cNvSpPr>
            <p:nvPr/>
          </p:nvSpPr>
          <p:spPr bwMode="auto">
            <a:xfrm>
              <a:off x="3644" y="2972"/>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10274" name="Oval 24"/>
            <p:cNvSpPr>
              <a:spLocks noChangeArrowheads="1"/>
            </p:cNvSpPr>
            <p:nvPr/>
          </p:nvSpPr>
          <p:spPr bwMode="auto">
            <a:xfrm>
              <a:off x="3014" y="3143"/>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10275" name="Oval 25"/>
            <p:cNvSpPr>
              <a:spLocks noChangeArrowheads="1"/>
            </p:cNvSpPr>
            <p:nvPr/>
          </p:nvSpPr>
          <p:spPr bwMode="auto">
            <a:xfrm>
              <a:off x="3224" y="3143"/>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10276" name="Oval 26"/>
            <p:cNvSpPr>
              <a:spLocks noChangeArrowheads="1"/>
            </p:cNvSpPr>
            <p:nvPr/>
          </p:nvSpPr>
          <p:spPr bwMode="auto">
            <a:xfrm>
              <a:off x="3854" y="3143"/>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10277" name="Oval 27"/>
            <p:cNvSpPr>
              <a:spLocks noChangeArrowheads="1"/>
            </p:cNvSpPr>
            <p:nvPr/>
          </p:nvSpPr>
          <p:spPr bwMode="auto">
            <a:xfrm>
              <a:off x="4064" y="3143"/>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10278" name="Oval 28"/>
            <p:cNvSpPr>
              <a:spLocks noChangeArrowheads="1"/>
            </p:cNvSpPr>
            <p:nvPr/>
          </p:nvSpPr>
          <p:spPr bwMode="auto">
            <a:xfrm>
              <a:off x="3434" y="3143"/>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10279" name="Oval 29"/>
            <p:cNvSpPr>
              <a:spLocks noChangeArrowheads="1"/>
            </p:cNvSpPr>
            <p:nvPr/>
          </p:nvSpPr>
          <p:spPr bwMode="auto">
            <a:xfrm>
              <a:off x="3644" y="3143"/>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10280" name="Oval 30"/>
            <p:cNvSpPr>
              <a:spLocks noChangeArrowheads="1"/>
            </p:cNvSpPr>
            <p:nvPr/>
          </p:nvSpPr>
          <p:spPr bwMode="auto">
            <a:xfrm>
              <a:off x="3014" y="3315"/>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10281" name="Oval 31"/>
            <p:cNvSpPr>
              <a:spLocks noChangeArrowheads="1"/>
            </p:cNvSpPr>
            <p:nvPr/>
          </p:nvSpPr>
          <p:spPr bwMode="auto">
            <a:xfrm>
              <a:off x="3224" y="3315"/>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10282" name="Oval 32"/>
            <p:cNvSpPr>
              <a:spLocks noChangeArrowheads="1"/>
            </p:cNvSpPr>
            <p:nvPr/>
          </p:nvSpPr>
          <p:spPr bwMode="auto">
            <a:xfrm>
              <a:off x="3854" y="3315"/>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10283" name="Oval 33"/>
            <p:cNvSpPr>
              <a:spLocks noChangeArrowheads="1"/>
            </p:cNvSpPr>
            <p:nvPr/>
          </p:nvSpPr>
          <p:spPr bwMode="auto">
            <a:xfrm>
              <a:off x="4064" y="3315"/>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10284" name="Oval 34"/>
            <p:cNvSpPr>
              <a:spLocks noChangeArrowheads="1"/>
            </p:cNvSpPr>
            <p:nvPr/>
          </p:nvSpPr>
          <p:spPr bwMode="auto">
            <a:xfrm>
              <a:off x="3434" y="3315"/>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10285" name="Oval 35"/>
            <p:cNvSpPr>
              <a:spLocks noChangeArrowheads="1"/>
            </p:cNvSpPr>
            <p:nvPr/>
          </p:nvSpPr>
          <p:spPr bwMode="auto">
            <a:xfrm>
              <a:off x="3644" y="3315"/>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10286" name="Oval 36"/>
            <p:cNvSpPr>
              <a:spLocks noChangeArrowheads="1"/>
            </p:cNvSpPr>
            <p:nvPr/>
          </p:nvSpPr>
          <p:spPr bwMode="auto">
            <a:xfrm>
              <a:off x="3014" y="3486"/>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10287" name="Oval 37"/>
            <p:cNvSpPr>
              <a:spLocks noChangeArrowheads="1"/>
            </p:cNvSpPr>
            <p:nvPr/>
          </p:nvSpPr>
          <p:spPr bwMode="auto">
            <a:xfrm>
              <a:off x="3224" y="3486"/>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10288" name="Oval 38"/>
            <p:cNvSpPr>
              <a:spLocks noChangeArrowheads="1"/>
            </p:cNvSpPr>
            <p:nvPr/>
          </p:nvSpPr>
          <p:spPr bwMode="auto">
            <a:xfrm>
              <a:off x="3854" y="3486"/>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10289" name="Oval 39"/>
            <p:cNvSpPr>
              <a:spLocks noChangeArrowheads="1"/>
            </p:cNvSpPr>
            <p:nvPr/>
          </p:nvSpPr>
          <p:spPr bwMode="auto">
            <a:xfrm>
              <a:off x="4064" y="3486"/>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10290" name="Oval 40"/>
            <p:cNvSpPr>
              <a:spLocks noChangeArrowheads="1"/>
            </p:cNvSpPr>
            <p:nvPr/>
          </p:nvSpPr>
          <p:spPr bwMode="auto">
            <a:xfrm>
              <a:off x="3434" y="3486"/>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10291" name="Oval 41"/>
            <p:cNvSpPr>
              <a:spLocks noChangeArrowheads="1"/>
            </p:cNvSpPr>
            <p:nvPr/>
          </p:nvSpPr>
          <p:spPr bwMode="auto">
            <a:xfrm>
              <a:off x="3644" y="3486"/>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10292" name="Oval 42"/>
            <p:cNvSpPr>
              <a:spLocks noChangeArrowheads="1"/>
            </p:cNvSpPr>
            <p:nvPr/>
          </p:nvSpPr>
          <p:spPr bwMode="auto">
            <a:xfrm>
              <a:off x="3014" y="3658"/>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10293" name="Oval 43"/>
            <p:cNvSpPr>
              <a:spLocks noChangeArrowheads="1"/>
            </p:cNvSpPr>
            <p:nvPr/>
          </p:nvSpPr>
          <p:spPr bwMode="auto">
            <a:xfrm>
              <a:off x="3224" y="3658"/>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10294" name="Oval 44"/>
            <p:cNvSpPr>
              <a:spLocks noChangeArrowheads="1"/>
            </p:cNvSpPr>
            <p:nvPr/>
          </p:nvSpPr>
          <p:spPr bwMode="auto">
            <a:xfrm>
              <a:off x="3854" y="3658"/>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10295" name="Oval 45"/>
            <p:cNvSpPr>
              <a:spLocks noChangeArrowheads="1"/>
            </p:cNvSpPr>
            <p:nvPr/>
          </p:nvSpPr>
          <p:spPr bwMode="auto">
            <a:xfrm>
              <a:off x="4064" y="3658"/>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10296" name="Oval 46"/>
            <p:cNvSpPr>
              <a:spLocks noChangeArrowheads="1"/>
            </p:cNvSpPr>
            <p:nvPr/>
          </p:nvSpPr>
          <p:spPr bwMode="auto">
            <a:xfrm>
              <a:off x="3434" y="3658"/>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10297" name="Oval 47"/>
            <p:cNvSpPr>
              <a:spLocks noChangeArrowheads="1"/>
            </p:cNvSpPr>
            <p:nvPr/>
          </p:nvSpPr>
          <p:spPr bwMode="auto">
            <a:xfrm>
              <a:off x="3644" y="3658"/>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10298" name="Oval 48"/>
            <p:cNvSpPr>
              <a:spLocks noChangeArrowheads="1"/>
            </p:cNvSpPr>
            <p:nvPr/>
          </p:nvSpPr>
          <p:spPr bwMode="auto">
            <a:xfrm>
              <a:off x="3014" y="3829"/>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10299" name="Oval 49"/>
            <p:cNvSpPr>
              <a:spLocks noChangeArrowheads="1"/>
            </p:cNvSpPr>
            <p:nvPr/>
          </p:nvSpPr>
          <p:spPr bwMode="auto">
            <a:xfrm>
              <a:off x="3224" y="3829"/>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10300" name="Oval 50"/>
            <p:cNvSpPr>
              <a:spLocks noChangeArrowheads="1"/>
            </p:cNvSpPr>
            <p:nvPr/>
          </p:nvSpPr>
          <p:spPr bwMode="auto">
            <a:xfrm>
              <a:off x="3854" y="3829"/>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10301" name="Oval 51"/>
            <p:cNvSpPr>
              <a:spLocks noChangeArrowheads="1"/>
            </p:cNvSpPr>
            <p:nvPr/>
          </p:nvSpPr>
          <p:spPr bwMode="auto">
            <a:xfrm>
              <a:off x="4064" y="3829"/>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10302" name="Oval 52"/>
            <p:cNvSpPr>
              <a:spLocks noChangeArrowheads="1"/>
            </p:cNvSpPr>
            <p:nvPr/>
          </p:nvSpPr>
          <p:spPr bwMode="auto">
            <a:xfrm>
              <a:off x="3434" y="3829"/>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10303" name="Oval 53"/>
            <p:cNvSpPr>
              <a:spLocks noChangeArrowheads="1"/>
            </p:cNvSpPr>
            <p:nvPr/>
          </p:nvSpPr>
          <p:spPr bwMode="auto">
            <a:xfrm>
              <a:off x="3644" y="3829"/>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10304" name="Oval 54"/>
            <p:cNvSpPr>
              <a:spLocks noChangeArrowheads="1"/>
            </p:cNvSpPr>
            <p:nvPr/>
          </p:nvSpPr>
          <p:spPr bwMode="auto">
            <a:xfrm>
              <a:off x="3014" y="4001"/>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10305" name="Oval 55"/>
            <p:cNvSpPr>
              <a:spLocks noChangeArrowheads="1"/>
            </p:cNvSpPr>
            <p:nvPr/>
          </p:nvSpPr>
          <p:spPr bwMode="auto">
            <a:xfrm>
              <a:off x="3224" y="4001"/>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10306" name="Oval 56"/>
            <p:cNvSpPr>
              <a:spLocks noChangeArrowheads="1"/>
            </p:cNvSpPr>
            <p:nvPr/>
          </p:nvSpPr>
          <p:spPr bwMode="auto">
            <a:xfrm>
              <a:off x="3854" y="4001"/>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10307" name="Oval 57"/>
            <p:cNvSpPr>
              <a:spLocks noChangeArrowheads="1"/>
            </p:cNvSpPr>
            <p:nvPr/>
          </p:nvSpPr>
          <p:spPr bwMode="auto">
            <a:xfrm>
              <a:off x="4064" y="4001"/>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10308" name="Oval 58"/>
            <p:cNvSpPr>
              <a:spLocks noChangeArrowheads="1"/>
            </p:cNvSpPr>
            <p:nvPr/>
          </p:nvSpPr>
          <p:spPr bwMode="auto">
            <a:xfrm>
              <a:off x="3434" y="4001"/>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10309" name="Oval 59"/>
            <p:cNvSpPr>
              <a:spLocks noChangeArrowheads="1"/>
            </p:cNvSpPr>
            <p:nvPr/>
          </p:nvSpPr>
          <p:spPr bwMode="auto">
            <a:xfrm>
              <a:off x="3644" y="4001"/>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10310" name="Oval 60"/>
            <p:cNvSpPr>
              <a:spLocks noChangeArrowheads="1"/>
            </p:cNvSpPr>
            <p:nvPr/>
          </p:nvSpPr>
          <p:spPr bwMode="auto">
            <a:xfrm>
              <a:off x="4328" y="2813"/>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10311" name="Oval 61"/>
            <p:cNvSpPr>
              <a:spLocks noChangeArrowheads="1"/>
            </p:cNvSpPr>
            <p:nvPr/>
          </p:nvSpPr>
          <p:spPr bwMode="auto">
            <a:xfrm>
              <a:off x="4538" y="2813"/>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10312" name="Oval 62"/>
            <p:cNvSpPr>
              <a:spLocks noChangeArrowheads="1"/>
            </p:cNvSpPr>
            <p:nvPr/>
          </p:nvSpPr>
          <p:spPr bwMode="auto">
            <a:xfrm>
              <a:off x="5168" y="2813"/>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10313" name="Oval 63"/>
            <p:cNvSpPr>
              <a:spLocks noChangeArrowheads="1"/>
            </p:cNvSpPr>
            <p:nvPr/>
          </p:nvSpPr>
          <p:spPr bwMode="auto">
            <a:xfrm>
              <a:off x="5378" y="2813"/>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10314" name="Oval 64"/>
            <p:cNvSpPr>
              <a:spLocks noChangeArrowheads="1"/>
            </p:cNvSpPr>
            <p:nvPr/>
          </p:nvSpPr>
          <p:spPr bwMode="auto">
            <a:xfrm>
              <a:off x="4748" y="2813"/>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10315" name="Oval 65"/>
            <p:cNvSpPr>
              <a:spLocks noChangeArrowheads="1"/>
            </p:cNvSpPr>
            <p:nvPr/>
          </p:nvSpPr>
          <p:spPr bwMode="auto">
            <a:xfrm>
              <a:off x="4958" y="2813"/>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10316" name="Oval 66"/>
            <p:cNvSpPr>
              <a:spLocks noChangeArrowheads="1"/>
            </p:cNvSpPr>
            <p:nvPr/>
          </p:nvSpPr>
          <p:spPr bwMode="auto">
            <a:xfrm>
              <a:off x="4328" y="2984"/>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10317" name="Oval 67"/>
            <p:cNvSpPr>
              <a:spLocks noChangeArrowheads="1"/>
            </p:cNvSpPr>
            <p:nvPr/>
          </p:nvSpPr>
          <p:spPr bwMode="auto">
            <a:xfrm>
              <a:off x="4538" y="2984"/>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10318" name="Oval 68"/>
            <p:cNvSpPr>
              <a:spLocks noChangeArrowheads="1"/>
            </p:cNvSpPr>
            <p:nvPr/>
          </p:nvSpPr>
          <p:spPr bwMode="auto">
            <a:xfrm>
              <a:off x="5168" y="2984"/>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10319" name="Oval 69"/>
            <p:cNvSpPr>
              <a:spLocks noChangeArrowheads="1"/>
            </p:cNvSpPr>
            <p:nvPr/>
          </p:nvSpPr>
          <p:spPr bwMode="auto">
            <a:xfrm>
              <a:off x="5378" y="2984"/>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10320" name="Oval 70"/>
            <p:cNvSpPr>
              <a:spLocks noChangeArrowheads="1"/>
            </p:cNvSpPr>
            <p:nvPr/>
          </p:nvSpPr>
          <p:spPr bwMode="auto">
            <a:xfrm>
              <a:off x="4748" y="2984"/>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10321" name="Oval 71"/>
            <p:cNvSpPr>
              <a:spLocks noChangeArrowheads="1"/>
            </p:cNvSpPr>
            <p:nvPr/>
          </p:nvSpPr>
          <p:spPr bwMode="auto">
            <a:xfrm>
              <a:off x="4958" y="2984"/>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10322" name="Oval 72"/>
            <p:cNvSpPr>
              <a:spLocks noChangeArrowheads="1"/>
            </p:cNvSpPr>
            <p:nvPr/>
          </p:nvSpPr>
          <p:spPr bwMode="auto">
            <a:xfrm>
              <a:off x="4328" y="3155"/>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10323" name="Oval 73"/>
            <p:cNvSpPr>
              <a:spLocks noChangeArrowheads="1"/>
            </p:cNvSpPr>
            <p:nvPr/>
          </p:nvSpPr>
          <p:spPr bwMode="auto">
            <a:xfrm>
              <a:off x="4538" y="3155"/>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10324" name="Oval 74"/>
            <p:cNvSpPr>
              <a:spLocks noChangeArrowheads="1"/>
            </p:cNvSpPr>
            <p:nvPr/>
          </p:nvSpPr>
          <p:spPr bwMode="auto">
            <a:xfrm>
              <a:off x="5168" y="3155"/>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10325" name="Oval 75"/>
            <p:cNvSpPr>
              <a:spLocks noChangeArrowheads="1"/>
            </p:cNvSpPr>
            <p:nvPr/>
          </p:nvSpPr>
          <p:spPr bwMode="auto">
            <a:xfrm>
              <a:off x="5378" y="3155"/>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10326" name="Oval 76"/>
            <p:cNvSpPr>
              <a:spLocks noChangeArrowheads="1"/>
            </p:cNvSpPr>
            <p:nvPr/>
          </p:nvSpPr>
          <p:spPr bwMode="auto">
            <a:xfrm>
              <a:off x="4748" y="3155"/>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10327" name="Oval 77"/>
            <p:cNvSpPr>
              <a:spLocks noChangeArrowheads="1"/>
            </p:cNvSpPr>
            <p:nvPr/>
          </p:nvSpPr>
          <p:spPr bwMode="auto">
            <a:xfrm>
              <a:off x="4958" y="3155"/>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10328" name="Oval 78"/>
            <p:cNvSpPr>
              <a:spLocks noChangeArrowheads="1"/>
            </p:cNvSpPr>
            <p:nvPr/>
          </p:nvSpPr>
          <p:spPr bwMode="auto">
            <a:xfrm>
              <a:off x="4328" y="3327"/>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10329" name="Oval 79"/>
            <p:cNvSpPr>
              <a:spLocks noChangeArrowheads="1"/>
            </p:cNvSpPr>
            <p:nvPr/>
          </p:nvSpPr>
          <p:spPr bwMode="auto">
            <a:xfrm>
              <a:off x="4538" y="3327"/>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10330" name="Oval 80"/>
            <p:cNvSpPr>
              <a:spLocks noChangeArrowheads="1"/>
            </p:cNvSpPr>
            <p:nvPr/>
          </p:nvSpPr>
          <p:spPr bwMode="auto">
            <a:xfrm>
              <a:off x="5168" y="3327"/>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10331" name="Oval 81"/>
            <p:cNvSpPr>
              <a:spLocks noChangeArrowheads="1"/>
            </p:cNvSpPr>
            <p:nvPr/>
          </p:nvSpPr>
          <p:spPr bwMode="auto">
            <a:xfrm>
              <a:off x="5378" y="3327"/>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10332" name="Oval 82"/>
            <p:cNvSpPr>
              <a:spLocks noChangeArrowheads="1"/>
            </p:cNvSpPr>
            <p:nvPr/>
          </p:nvSpPr>
          <p:spPr bwMode="auto">
            <a:xfrm>
              <a:off x="4748" y="3327"/>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10333" name="Oval 83"/>
            <p:cNvSpPr>
              <a:spLocks noChangeArrowheads="1"/>
            </p:cNvSpPr>
            <p:nvPr/>
          </p:nvSpPr>
          <p:spPr bwMode="auto">
            <a:xfrm>
              <a:off x="4958" y="3327"/>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10334" name="Oval 84"/>
            <p:cNvSpPr>
              <a:spLocks noChangeArrowheads="1"/>
            </p:cNvSpPr>
            <p:nvPr/>
          </p:nvSpPr>
          <p:spPr bwMode="auto">
            <a:xfrm>
              <a:off x="4328" y="3498"/>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10335" name="Oval 85"/>
            <p:cNvSpPr>
              <a:spLocks noChangeArrowheads="1"/>
            </p:cNvSpPr>
            <p:nvPr/>
          </p:nvSpPr>
          <p:spPr bwMode="auto">
            <a:xfrm>
              <a:off x="4538" y="3498"/>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10336" name="Oval 86"/>
            <p:cNvSpPr>
              <a:spLocks noChangeArrowheads="1"/>
            </p:cNvSpPr>
            <p:nvPr/>
          </p:nvSpPr>
          <p:spPr bwMode="auto">
            <a:xfrm>
              <a:off x="5168" y="3498"/>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10337" name="Oval 87"/>
            <p:cNvSpPr>
              <a:spLocks noChangeArrowheads="1"/>
            </p:cNvSpPr>
            <p:nvPr/>
          </p:nvSpPr>
          <p:spPr bwMode="auto">
            <a:xfrm>
              <a:off x="5378" y="3498"/>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10338" name="Oval 88"/>
            <p:cNvSpPr>
              <a:spLocks noChangeArrowheads="1"/>
            </p:cNvSpPr>
            <p:nvPr/>
          </p:nvSpPr>
          <p:spPr bwMode="auto">
            <a:xfrm>
              <a:off x="4748" y="3498"/>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10339" name="Oval 89"/>
            <p:cNvSpPr>
              <a:spLocks noChangeArrowheads="1"/>
            </p:cNvSpPr>
            <p:nvPr/>
          </p:nvSpPr>
          <p:spPr bwMode="auto">
            <a:xfrm>
              <a:off x="4958" y="3498"/>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10340" name="Oval 90"/>
            <p:cNvSpPr>
              <a:spLocks noChangeArrowheads="1"/>
            </p:cNvSpPr>
            <p:nvPr/>
          </p:nvSpPr>
          <p:spPr bwMode="auto">
            <a:xfrm>
              <a:off x="4328" y="3670"/>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10341" name="Oval 91"/>
            <p:cNvSpPr>
              <a:spLocks noChangeArrowheads="1"/>
            </p:cNvSpPr>
            <p:nvPr/>
          </p:nvSpPr>
          <p:spPr bwMode="auto">
            <a:xfrm>
              <a:off x="4538" y="3670"/>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10342" name="Oval 92"/>
            <p:cNvSpPr>
              <a:spLocks noChangeArrowheads="1"/>
            </p:cNvSpPr>
            <p:nvPr/>
          </p:nvSpPr>
          <p:spPr bwMode="auto">
            <a:xfrm>
              <a:off x="5168" y="3670"/>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10343" name="Oval 93"/>
            <p:cNvSpPr>
              <a:spLocks noChangeArrowheads="1"/>
            </p:cNvSpPr>
            <p:nvPr/>
          </p:nvSpPr>
          <p:spPr bwMode="auto">
            <a:xfrm>
              <a:off x="5378" y="3670"/>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10344" name="Oval 94"/>
            <p:cNvSpPr>
              <a:spLocks noChangeArrowheads="1"/>
            </p:cNvSpPr>
            <p:nvPr/>
          </p:nvSpPr>
          <p:spPr bwMode="auto">
            <a:xfrm>
              <a:off x="4748" y="3670"/>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10345" name="Oval 95"/>
            <p:cNvSpPr>
              <a:spLocks noChangeArrowheads="1"/>
            </p:cNvSpPr>
            <p:nvPr/>
          </p:nvSpPr>
          <p:spPr bwMode="auto">
            <a:xfrm>
              <a:off x="4958" y="3670"/>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10346" name="Oval 96"/>
            <p:cNvSpPr>
              <a:spLocks noChangeArrowheads="1"/>
            </p:cNvSpPr>
            <p:nvPr/>
          </p:nvSpPr>
          <p:spPr bwMode="auto">
            <a:xfrm>
              <a:off x="4328" y="3841"/>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10347" name="Oval 97"/>
            <p:cNvSpPr>
              <a:spLocks noChangeArrowheads="1"/>
            </p:cNvSpPr>
            <p:nvPr/>
          </p:nvSpPr>
          <p:spPr bwMode="auto">
            <a:xfrm>
              <a:off x="4538" y="3841"/>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10348" name="Oval 98"/>
            <p:cNvSpPr>
              <a:spLocks noChangeArrowheads="1"/>
            </p:cNvSpPr>
            <p:nvPr/>
          </p:nvSpPr>
          <p:spPr bwMode="auto">
            <a:xfrm>
              <a:off x="5168" y="3841"/>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10349" name="Oval 99"/>
            <p:cNvSpPr>
              <a:spLocks noChangeArrowheads="1"/>
            </p:cNvSpPr>
            <p:nvPr/>
          </p:nvSpPr>
          <p:spPr bwMode="auto">
            <a:xfrm>
              <a:off x="5378" y="3841"/>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10350" name="Oval 100"/>
            <p:cNvSpPr>
              <a:spLocks noChangeArrowheads="1"/>
            </p:cNvSpPr>
            <p:nvPr/>
          </p:nvSpPr>
          <p:spPr bwMode="auto">
            <a:xfrm>
              <a:off x="4748" y="3841"/>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10351" name="Oval 101"/>
            <p:cNvSpPr>
              <a:spLocks noChangeArrowheads="1"/>
            </p:cNvSpPr>
            <p:nvPr/>
          </p:nvSpPr>
          <p:spPr bwMode="auto">
            <a:xfrm>
              <a:off x="4958" y="3841"/>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10352" name="Oval 102"/>
            <p:cNvSpPr>
              <a:spLocks noChangeArrowheads="1"/>
            </p:cNvSpPr>
            <p:nvPr/>
          </p:nvSpPr>
          <p:spPr bwMode="auto">
            <a:xfrm>
              <a:off x="4328" y="4013"/>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10353" name="Oval 103"/>
            <p:cNvSpPr>
              <a:spLocks noChangeArrowheads="1"/>
            </p:cNvSpPr>
            <p:nvPr/>
          </p:nvSpPr>
          <p:spPr bwMode="auto">
            <a:xfrm>
              <a:off x="4538" y="4013"/>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10354" name="Oval 104"/>
            <p:cNvSpPr>
              <a:spLocks noChangeArrowheads="1"/>
            </p:cNvSpPr>
            <p:nvPr/>
          </p:nvSpPr>
          <p:spPr bwMode="auto">
            <a:xfrm>
              <a:off x="5168" y="4013"/>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10355" name="Oval 105"/>
            <p:cNvSpPr>
              <a:spLocks noChangeArrowheads="1"/>
            </p:cNvSpPr>
            <p:nvPr/>
          </p:nvSpPr>
          <p:spPr bwMode="auto">
            <a:xfrm>
              <a:off x="5378" y="4013"/>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10356" name="Oval 106"/>
            <p:cNvSpPr>
              <a:spLocks noChangeArrowheads="1"/>
            </p:cNvSpPr>
            <p:nvPr/>
          </p:nvSpPr>
          <p:spPr bwMode="auto">
            <a:xfrm>
              <a:off x="4748" y="4013"/>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sp>
          <p:nvSpPr>
            <p:cNvPr id="10357" name="Oval 107"/>
            <p:cNvSpPr>
              <a:spLocks noChangeArrowheads="1"/>
            </p:cNvSpPr>
            <p:nvPr/>
          </p:nvSpPr>
          <p:spPr bwMode="auto">
            <a:xfrm>
              <a:off x="4958" y="4013"/>
              <a:ext cx="48" cy="48"/>
            </a:xfrm>
            <a:prstGeom prst="ellipse">
              <a:avLst/>
            </a:prstGeom>
            <a:solidFill>
              <a:schemeClr val="accent1"/>
            </a:solidFill>
            <a:ln w="12700">
              <a:solidFill>
                <a:schemeClr val="accent1"/>
              </a:solidFill>
              <a:round/>
              <a:headEnd/>
              <a:tailEnd/>
            </a:ln>
          </p:spPr>
          <p:txBody>
            <a:bodyPr wrap="none" anchor="ctr"/>
            <a:lstStyle/>
            <a:p>
              <a:endParaRPr lang="en-US">
                <a:latin typeface="Calibri" pitchFamily="34" charset="0"/>
              </a:endParaRPr>
            </a:p>
          </p:txBody>
        </p:sp>
      </p:grpSp>
      <p:sp>
        <p:nvSpPr>
          <p:cNvPr id="10252" name="Rectangle 108"/>
          <p:cNvSpPr>
            <a:spLocks noChangeArrowheads="1"/>
          </p:cNvSpPr>
          <p:nvPr/>
        </p:nvSpPr>
        <p:spPr bwMode="auto">
          <a:xfrm>
            <a:off x="7391400" y="2057400"/>
            <a:ext cx="288925" cy="1752600"/>
          </a:xfrm>
          <a:prstGeom prst="rect">
            <a:avLst/>
          </a:prstGeom>
          <a:solidFill>
            <a:schemeClr val="bg2">
              <a:alpha val="50195"/>
            </a:schemeClr>
          </a:solidFill>
          <a:ln w="19050">
            <a:solidFill>
              <a:schemeClr val="tx1"/>
            </a:solidFill>
            <a:miter lim="800000"/>
            <a:headEnd/>
            <a:tailEnd/>
          </a:ln>
        </p:spPr>
        <p:txBody>
          <a:bodyPr wrap="none" anchor="ctr"/>
          <a:lstStyle/>
          <a:p>
            <a:pPr algn="ctr"/>
            <a:r>
              <a:rPr lang="en-US" sz="2400" b="1">
                <a:solidFill>
                  <a:srgbClr val="FF0000"/>
                </a:solidFill>
                <a:latin typeface="Arial Rounded MT Bold" pitchFamily="34" charset="0"/>
              </a:rPr>
              <a:t>-</a:t>
            </a:r>
          </a:p>
          <a:p>
            <a:pPr algn="ctr"/>
            <a:r>
              <a:rPr lang="en-US" sz="2400" b="1">
                <a:solidFill>
                  <a:schemeClr val="folHlink"/>
                </a:solidFill>
                <a:latin typeface="Arial Rounded MT Bold" pitchFamily="34" charset="0"/>
              </a:rPr>
              <a:t>+</a:t>
            </a:r>
          </a:p>
        </p:txBody>
      </p:sp>
      <p:sp>
        <p:nvSpPr>
          <p:cNvPr id="10253" name="Line 109"/>
          <p:cNvSpPr>
            <a:spLocks noChangeShapeType="1"/>
          </p:cNvSpPr>
          <p:nvPr/>
        </p:nvSpPr>
        <p:spPr bwMode="auto">
          <a:xfrm>
            <a:off x="5105400" y="2209800"/>
            <a:ext cx="3505200"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254" name="Line 110"/>
          <p:cNvSpPr>
            <a:spLocks noChangeShapeType="1"/>
          </p:cNvSpPr>
          <p:nvPr/>
        </p:nvSpPr>
        <p:spPr bwMode="auto">
          <a:xfrm>
            <a:off x="5029200" y="3733800"/>
            <a:ext cx="3505200"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255" name="Line 111"/>
          <p:cNvSpPr>
            <a:spLocks noChangeShapeType="1"/>
          </p:cNvSpPr>
          <p:nvPr/>
        </p:nvSpPr>
        <p:spPr bwMode="auto">
          <a:xfrm>
            <a:off x="7620000" y="2895600"/>
            <a:ext cx="762000"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0256" name="Text Box 112"/>
          <p:cNvSpPr txBox="1">
            <a:spLocks noChangeArrowheads="1"/>
          </p:cNvSpPr>
          <p:nvPr/>
        </p:nvSpPr>
        <p:spPr bwMode="auto">
          <a:xfrm>
            <a:off x="8077200" y="2438400"/>
            <a:ext cx="45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400">
                <a:latin typeface="Arial Rounded MT Bold" pitchFamily="34" charset="0"/>
              </a:rPr>
              <a:t>V</a:t>
            </a:r>
          </a:p>
        </p:txBody>
      </p:sp>
      <p:sp>
        <p:nvSpPr>
          <p:cNvPr id="10257" name="Line 113"/>
          <p:cNvSpPr>
            <a:spLocks noChangeShapeType="1"/>
          </p:cNvSpPr>
          <p:nvPr/>
        </p:nvSpPr>
        <p:spPr bwMode="auto">
          <a:xfrm>
            <a:off x="5105400" y="2209800"/>
            <a:ext cx="0" cy="15240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pic>
        <p:nvPicPr>
          <p:cNvPr id="10258" name="Picture 114" descr="bd04924_"/>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876800" y="2362200"/>
            <a:ext cx="641350" cy="865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8291" name="Line 115"/>
          <p:cNvSpPr>
            <a:spLocks noChangeShapeType="1"/>
          </p:cNvSpPr>
          <p:nvPr/>
        </p:nvSpPr>
        <p:spPr bwMode="auto">
          <a:xfrm>
            <a:off x="6172200" y="2209800"/>
            <a:ext cx="457200"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78292" name="Text Box 116"/>
          <p:cNvSpPr txBox="1">
            <a:spLocks noChangeArrowheads="1"/>
          </p:cNvSpPr>
          <p:nvPr/>
        </p:nvSpPr>
        <p:spPr bwMode="auto">
          <a:xfrm>
            <a:off x="5181600" y="5378450"/>
            <a:ext cx="3505200"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800" b="1">
                <a:solidFill>
                  <a:schemeClr val="tx2"/>
                </a:solidFill>
                <a:latin typeface="Arial Rounded MT Bold" pitchFamily="34" charset="0"/>
              </a:rPr>
              <a:t>What changes if B points into page?</a:t>
            </a:r>
          </a:p>
        </p:txBody>
      </p:sp>
      <p:sp>
        <p:nvSpPr>
          <p:cNvPr id="178294" name="Rectangle 118"/>
          <p:cNvSpPr>
            <a:spLocks noChangeArrowheads="1"/>
          </p:cNvSpPr>
          <p:nvPr/>
        </p:nvSpPr>
        <p:spPr bwMode="auto">
          <a:xfrm>
            <a:off x="1981200" y="2914650"/>
            <a:ext cx="1327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sz="2400" b="1">
                <a:latin typeface="Arial Rounded MT Bold" pitchFamily="34" charset="0"/>
              </a:rPr>
              <a:t>= vBL/R</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78182"/>
                                        </p:tgtEl>
                                        <p:attrNameLst>
                                          <p:attrName>style.visibility</p:attrName>
                                        </p:attrNameLst>
                                      </p:cBhvr>
                                      <p:to>
                                        <p:strVal val="visible"/>
                                      </p:to>
                                    </p:set>
                                    <p:animEffect transition="in" filter="wipe(left)">
                                      <p:cBhvr>
                                        <p:cTn id="7" dur="500"/>
                                        <p:tgtEl>
                                          <p:spTgt spid="17818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78181"/>
                                        </p:tgtEl>
                                        <p:attrNameLst>
                                          <p:attrName>style.visibility</p:attrName>
                                        </p:attrNameLst>
                                      </p:cBhvr>
                                      <p:to>
                                        <p:strVal val="visible"/>
                                      </p:to>
                                    </p:set>
                                    <p:animEffect transition="in" filter="wipe(left)">
                                      <p:cBhvr>
                                        <p:cTn id="12" dur="500"/>
                                        <p:tgtEl>
                                          <p:spTgt spid="178181"/>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78294"/>
                                        </p:tgtEl>
                                        <p:attrNameLst>
                                          <p:attrName>style.visibility</p:attrName>
                                        </p:attrNameLst>
                                      </p:cBhvr>
                                      <p:to>
                                        <p:strVal val="visible"/>
                                      </p:to>
                                    </p:set>
                                    <p:animEffect transition="in" filter="wipe(left)">
                                      <p:cBhvr>
                                        <p:cTn id="17" dur="500"/>
                                        <p:tgtEl>
                                          <p:spTgt spid="17829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78179">
                                            <p:txEl>
                                              <p:pRg st="0" end="0"/>
                                            </p:txEl>
                                          </p:spTgt>
                                        </p:tgtEl>
                                        <p:attrNameLst>
                                          <p:attrName>style.visibility</p:attrName>
                                        </p:attrNameLst>
                                      </p:cBhvr>
                                      <p:to>
                                        <p:strVal val="visible"/>
                                      </p:to>
                                    </p:set>
                                    <p:animEffect transition="in" filter="wipe(left)">
                                      <p:cBhvr>
                                        <p:cTn id="22" dur="500"/>
                                        <p:tgtEl>
                                          <p:spTgt spid="178179">
                                            <p:txEl>
                                              <p:pRg st="0" end="0"/>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78183"/>
                                        </p:tgtEl>
                                        <p:attrNameLst>
                                          <p:attrName>style.visibility</p:attrName>
                                        </p:attrNameLst>
                                      </p:cBhvr>
                                      <p:to>
                                        <p:strVal val="visible"/>
                                      </p:to>
                                    </p:set>
                                    <p:animEffect transition="in" filter="wipe(left)">
                                      <p:cBhvr>
                                        <p:cTn id="27" dur="500"/>
                                        <p:tgtEl>
                                          <p:spTgt spid="178183"/>
                                        </p:tgtEl>
                                      </p:cBhvr>
                                    </p:animEffect>
                                  </p:childTnLst>
                                </p:cTn>
                              </p:par>
                            </p:childTnLst>
                          </p:cTn>
                        </p:par>
                        <p:par>
                          <p:cTn id="28" fill="hold" nodeType="afterGroup">
                            <p:stCondLst>
                              <p:cond delay="500"/>
                            </p:stCondLst>
                            <p:childTnLst>
                              <p:par>
                                <p:cTn id="29" presetID="22" presetClass="entr" presetSubtype="8" fill="hold" grpId="0" nodeType="afterEffect">
                                  <p:stCondLst>
                                    <p:cond delay="0"/>
                                  </p:stCondLst>
                                  <p:childTnLst>
                                    <p:set>
                                      <p:cBhvr>
                                        <p:cTn id="30" dur="1" fill="hold">
                                          <p:stCondLst>
                                            <p:cond delay="0"/>
                                          </p:stCondLst>
                                        </p:cTn>
                                        <p:tgtEl>
                                          <p:spTgt spid="178291"/>
                                        </p:tgtEl>
                                        <p:attrNameLst>
                                          <p:attrName>style.visibility</p:attrName>
                                        </p:attrNameLst>
                                      </p:cBhvr>
                                      <p:to>
                                        <p:strVal val="visible"/>
                                      </p:to>
                                    </p:set>
                                    <p:animEffect transition="in" filter="wipe(left)">
                                      <p:cBhvr>
                                        <p:cTn id="31" dur="500"/>
                                        <p:tgtEl>
                                          <p:spTgt spid="178291"/>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22" presetClass="entr" presetSubtype="8" fill="hold" grpId="0" nodeType="clickEffect">
                                  <p:stCondLst>
                                    <p:cond delay="0"/>
                                  </p:stCondLst>
                                  <p:childTnLst>
                                    <p:set>
                                      <p:cBhvr>
                                        <p:cTn id="35" dur="1" fill="hold">
                                          <p:stCondLst>
                                            <p:cond delay="0"/>
                                          </p:stCondLst>
                                        </p:cTn>
                                        <p:tgtEl>
                                          <p:spTgt spid="178180"/>
                                        </p:tgtEl>
                                        <p:attrNameLst>
                                          <p:attrName>style.visibility</p:attrName>
                                        </p:attrNameLst>
                                      </p:cBhvr>
                                      <p:to>
                                        <p:strVal val="visible"/>
                                      </p:to>
                                    </p:set>
                                    <p:animEffect transition="in" filter="wipe(left)">
                                      <p:cBhvr>
                                        <p:cTn id="36" dur="500"/>
                                        <p:tgtEl>
                                          <p:spTgt spid="178180"/>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22" presetClass="entr" presetSubtype="8" fill="hold" grpId="0" nodeType="clickEffect">
                                  <p:stCondLst>
                                    <p:cond delay="0"/>
                                  </p:stCondLst>
                                  <p:childTnLst>
                                    <p:set>
                                      <p:cBhvr>
                                        <p:cTn id="40" dur="1" fill="hold">
                                          <p:stCondLst>
                                            <p:cond delay="0"/>
                                          </p:stCondLst>
                                        </p:cTn>
                                        <p:tgtEl>
                                          <p:spTgt spid="178184"/>
                                        </p:tgtEl>
                                        <p:attrNameLst>
                                          <p:attrName>style.visibility</p:attrName>
                                        </p:attrNameLst>
                                      </p:cBhvr>
                                      <p:to>
                                        <p:strVal val="visible"/>
                                      </p:to>
                                    </p:set>
                                    <p:animEffect transition="in" filter="wipe(left)">
                                      <p:cBhvr>
                                        <p:cTn id="41" dur="500"/>
                                        <p:tgtEl>
                                          <p:spTgt spid="178184"/>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15" presetClass="entr" presetSubtype="0" fill="hold" grpId="0" nodeType="clickEffect">
                                  <p:stCondLst>
                                    <p:cond delay="0"/>
                                  </p:stCondLst>
                                  <p:childTnLst>
                                    <p:set>
                                      <p:cBhvr>
                                        <p:cTn id="45" dur="1" fill="hold">
                                          <p:stCondLst>
                                            <p:cond delay="0"/>
                                          </p:stCondLst>
                                        </p:cTn>
                                        <p:tgtEl>
                                          <p:spTgt spid="178292"/>
                                        </p:tgtEl>
                                        <p:attrNameLst>
                                          <p:attrName>style.visibility</p:attrName>
                                        </p:attrNameLst>
                                      </p:cBhvr>
                                      <p:to>
                                        <p:strVal val="visible"/>
                                      </p:to>
                                    </p:set>
                                    <p:anim calcmode="lin" valueType="num">
                                      <p:cBhvr>
                                        <p:cTn id="46" dur="1000" fill="hold"/>
                                        <p:tgtEl>
                                          <p:spTgt spid="178292"/>
                                        </p:tgtEl>
                                        <p:attrNameLst>
                                          <p:attrName>ppt_w</p:attrName>
                                        </p:attrNameLst>
                                      </p:cBhvr>
                                      <p:tavLst>
                                        <p:tav tm="0">
                                          <p:val>
                                            <p:fltVal val="0"/>
                                          </p:val>
                                        </p:tav>
                                        <p:tav tm="100000">
                                          <p:val>
                                            <p:strVal val="#ppt_w"/>
                                          </p:val>
                                        </p:tav>
                                      </p:tavLst>
                                    </p:anim>
                                    <p:anim calcmode="lin" valueType="num">
                                      <p:cBhvr>
                                        <p:cTn id="47" dur="1000" fill="hold"/>
                                        <p:tgtEl>
                                          <p:spTgt spid="178292"/>
                                        </p:tgtEl>
                                        <p:attrNameLst>
                                          <p:attrName>ppt_h</p:attrName>
                                        </p:attrNameLst>
                                      </p:cBhvr>
                                      <p:tavLst>
                                        <p:tav tm="0">
                                          <p:val>
                                            <p:fltVal val="0"/>
                                          </p:val>
                                        </p:tav>
                                        <p:tav tm="100000">
                                          <p:val>
                                            <p:strVal val="#ppt_h"/>
                                          </p:val>
                                        </p:tav>
                                      </p:tavLst>
                                    </p:anim>
                                    <p:anim calcmode="lin" valueType="num">
                                      <p:cBhvr>
                                        <p:cTn id="48" dur="1000" fill="hold"/>
                                        <p:tgtEl>
                                          <p:spTgt spid="178292"/>
                                        </p:tgtEl>
                                        <p:attrNameLst>
                                          <p:attrName>ppt_x</p:attrName>
                                        </p:attrNameLst>
                                      </p:cBhvr>
                                      <p:tavLst>
                                        <p:tav tm="0" fmla="#ppt_x+(cos(-2*pi*(1-$))*-#ppt_x-sin(-2*pi*(1-$))*(1-#ppt_y))*(1-$)">
                                          <p:val>
                                            <p:fltVal val="0"/>
                                          </p:val>
                                        </p:tav>
                                        <p:tav tm="100000">
                                          <p:val>
                                            <p:fltVal val="1"/>
                                          </p:val>
                                        </p:tav>
                                      </p:tavLst>
                                    </p:anim>
                                    <p:anim calcmode="lin" valueType="num">
                                      <p:cBhvr>
                                        <p:cTn id="49" dur="1000" fill="hold"/>
                                        <p:tgtEl>
                                          <p:spTgt spid="178292"/>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8179" grpId="0" build="p" autoUpdateAnimBg="0"/>
      <p:bldP spid="178180" grpId="0" autoUpdateAnimBg="0"/>
      <p:bldP spid="178181" grpId="0" autoUpdateAnimBg="0"/>
      <p:bldP spid="178182" grpId="0" autoUpdateAnimBg="0"/>
      <p:bldP spid="178183" grpId="0" autoUpdateAnimBg="0"/>
      <p:bldP spid="178184" grpId="0" autoUpdateAnimBg="0"/>
      <p:bldP spid="178291" grpId="0" animBg="1"/>
      <p:bldP spid="178292" grpId="0" autoUpdateAnimBg="0"/>
      <p:bldP spid="178294" grpId="0"/>
    </p:bldLst>
  </p:timing>
</p:sld>
</file>

<file path=ppt/tags/tag1.xml><?xml version="1.0" encoding="utf-8"?>
<p:tagLst xmlns:a="http://schemas.openxmlformats.org/drawingml/2006/main" xmlns:r="http://schemas.openxmlformats.org/officeDocument/2006/relationships" xmlns:p="http://schemas.openxmlformats.org/presentationml/2006/main">
  <p:tag name="DELIMITERS" val="3.1"/>
  <p:tag name="TPVERSION" val="2008"/>
  <p:tag name="PPVERSION" val="12.0"/>
  <p:tag name="SHOWBARVISIBLE" val="True"/>
  <p:tag name="USESECONDARYMONITOR" val="True"/>
  <p:tag name="SAVECSVWITHSESSION" val="False"/>
  <p:tag name="CSVFORMAT" val="0"/>
  <p:tag name="BULLETTYPE" val="3"/>
  <p:tag name="ANSWERNOWSTYLE" val="-1"/>
  <p:tag name="ANSWERNOWTEXT" val="Answer Now"/>
  <p:tag name="COUNTDOWNSTYLE" val="-1"/>
  <p:tag name="RESPCOUNTERSTYLE" val="-1"/>
  <p:tag name="RESPCOUNTERFORMAT" val="0"/>
  <p:tag name="RESPTABLESTYLE" val="-1"/>
  <p:tag name="COUNTDOWNSECONDS" val="10"/>
  <p:tag name="INPUTSOURCE" val="1"/>
  <p:tag name="NUMRESPONSES" val="1"/>
  <p:tag name="ALLOWDUPLICATES" val="False"/>
  <p:tag name="BACKUPSESSIONS" val="True"/>
  <p:tag name="BACKUPMAINTENANCE" val="7"/>
  <p:tag name="CHARTVALUEFORMAT" val="0%"/>
  <p:tag name="AUTOADVANCE" val="False"/>
  <p:tag name="REVIEWONLY" val="False"/>
  <p:tag name="ROTATIONINTERVAL" val="2"/>
  <p:tag name="AUTOUPDATEALIASES" val="True"/>
  <p:tag name="STDCHART" val="1"/>
  <p:tag name="RACEENDPOINTS" val="100"/>
  <p:tag name="RACERSMAXDISPLAYED" val="5"/>
  <p:tag name="RACEANIMATIONSPEED" val="3"/>
  <p:tag name="SKIPREMAININGRACESLIDES" val="True"/>
  <p:tag name="PARTICIPANTSINLEADERBOARD" val="5"/>
  <p:tag name="TEAMSINLEADERBOARD" val="5"/>
  <p:tag name="MAXRESPONDERS" val="5"/>
  <p:tag name="BUBBLENAMEVISIBLE" val="True"/>
  <p:tag name="BUBBLESIZEVISIBLE" val="True"/>
  <p:tag name="BUBBLEVALUEFORMAT" val="0.0"/>
  <p:tag name="BUBBLEGROUPING" val="3"/>
  <p:tag name="DEFAULTNUMTEAMS" val="5"/>
  <p:tag name="CUSTOMGRIDBACKCOLOR" val="-722948"/>
  <p:tag name="CUSTOMCELLFORECOLOR" val="-16777216"/>
  <p:tag name="CUSTOMCELLBACKCOLOR1" val="-657956"/>
  <p:tag name="CUSTOMCELLBACKCOLOR2" val="-13395457"/>
  <p:tag name="CUSTOMCELLBACKCOLOR3" val="-268652"/>
  <p:tag name="CUSTOMCELLBACKCOLOR4" val="-8355712"/>
  <p:tag name="USESCHEMECOLORS" val="True"/>
  <p:tag name="DISPLAYNAME" val="True"/>
  <p:tag name="DISPLAYDEVICENUMBER" val="True"/>
  <p:tag name="DISPLAYDEVICEID" val="True"/>
  <p:tag name="GRIDOPACITY" val="90"/>
  <p:tag name="GRIDROTATIONINTERVAL" val="2"/>
  <p:tag name="AUTOSIZEGRID" val="True"/>
  <p:tag name="GRIDSIZE" val="{Width=800, Height=600}"/>
  <p:tag name="GRIDPOSITION" val="1"/>
  <p:tag name="POLLINGCYCLE" val="2"/>
  <p:tag name="CHARTCOLORS" val="0"/>
  <p:tag name="CHARTLABELS" val="1"/>
  <p:tag name="RESETCHARTS" val="True"/>
  <p:tag name="INCLUDENONRESPONDERS" val="False"/>
  <p:tag name="MULTIRESPDIVISOR" val="1"/>
  <p:tag name="PARTLISTDEFAULT" val="1"/>
  <p:tag name="INCLUDEPPT" val="True"/>
  <p:tag name="ALLOWUSERFEEDBACK" val="True"/>
  <p:tag name="CORRECTPOINTVALUE" val="1"/>
  <p:tag name="INCORRECTPOINTVALUE" val="0"/>
  <p:tag name="REALTIMEBACKUP" val="False"/>
  <p:tag name="REALTIMEBACKUPPATH" val="(None)"/>
  <p:tag name="ZEROBASED" val="False"/>
  <p:tag name="AUTOADJUSTPARTRANGE" val="True"/>
  <p:tag name="CHARTSCALE" val="True"/>
  <p:tag name="ADVANCEDSETTINGSVIEW" val="False"/>
  <p:tag name="FIBDISPLAYRESULTS" val="True"/>
  <p:tag name="FIBNUMRESULTS" val="5"/>
  <p:tag name="FIBINCLUDEOTHER" val="True"/>
  <p:tag name="FIBDISPLAYKEYWORDS" val="True"/>
  <p:tag name="PRRESPONSE1" val="10"/>
  <p:tag name="PRRESPONSE2" val="9"/>
  <p:tag name="PRRESPONSE3" val="8"/>
  <p:tag name="PRRESPONSE4" val="7"/>
  <p:tag name="PRRESPONSE5" val="6"/>
  <p:tag name="PRRESPONSE6" val="5"/>
  <p:tag name="PRRESPONSE7" val="4"/>
  <p:tag name="PRRESPONSE8" val="3"/>
  <p:tag name="PRRESPONSE9" val="2"/>
  <p:tag name="PRRESPONSE10" val="1"/>
  <p:tag name="SHOWFLASHWARNING" val="True"/>
  <p:tag name="ALWAYSOPENPOLL" val="False"/>
  <p:tag name="POWERPOINTVERSION" val="14.0"/>
  <p:tag name="EXPANDSHOWBAR" val="True"/>
  <p:tag name="TASKPANEKEY" val="9ba09781-278e-484e-ad23-8fb508aaba93"/>
  <p:tag name="TPFULLVERSION" val="4.3.2.1178"/>
</p:tagLst>
</file>

<file path=ppt/tags/tag10.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11.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12.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13.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14.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15.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16.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17.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18.xml><?xml version="1.0" encoding="utf-8"?>
<p:tagLst xmlns:a="http://schemas.openxmlformats.org/drawingml/2006/main" xmlns:r="http://schemas.openxmlformats.org/officeDocument/2006/relationships" xmlns:p="http://schemas.openxmlformats.org/presentationml/2006/main">
  <p:tag name="SLIDEGUID" val="81E334203F394E448926475F26CA6D94"/>
  <p:tag name="SLIDEID" val="81E334203F394E448926475F26CA6D94"/>
  <p:tag name="SLIDEORDER" val="1"/>
  <p:tag name="SLIDETYPE" val="Q"/>
  <p:tag name="DEMOGRAPHIC" val="False"/>
  <p:tag name="TEAMASSIGN" val="False"/>
  <p:tag name="SPEEDSCORING" val="False"/>
  <p:tag name="CORRECTPOINTVALUE" val="1"/>
  <p:tag name="INCORRECTPOINTVALUE" val="0"/>
  <p:tag name="ZEROBASED" val="False"/>
  <p:tag name="AUTOADVANCE" val="False"/>
  <p:tag name="DELIMITERS" val="3.1"/>
  <p:tag name="VALUEFORMAT" val="0%"/>
  <p:tag name="ANSWERSALIAS" val="Loop 1|smicln|Loop 2|smicln|Loop 3"/>
  <p:tag name="QUESTIONALIAS" val="Which loop has the greatest induced EMF at the instant shown below?"/>
  <p:tag name="TOTALRESPONSES" val="36"/>
  <p:tag name="RESPONSECOUNT" val="36"/>
  <p:tag name="SLICED" val="False"/>
  <p:tag name="RESPONSES" val="1;1;1;2;1;1;2;2;2;2;1;2;2;1;3;2;1;3;1;2;1;2;2;2;1;1;2;2;2;2;2;1;-;1;1;1;2;"/>
  <p:tag name="CHARTSTRINGSTD" val="16 18 2"/>
  <p:tag name="CHARTSTRINGREV" val="2 18 16"/>
  <p:tag name="CHARTSTRINGSTDPER" val="0.444444444444444 0.5 0.0555555555555556"/>
  <p:tag name="CHARTSTRINGREVPER" val="0.0555555555555556 0.5 0.444444444444444"/>
  <p:tag name="VALUES" val="No Value|smicln|No Value|smicln|No Value"/>
  <p:tag name="RESPONSESGATHERED" val="False"/>
  <p:tag name="ANONYMOUSTEMP" val="False"/>
</p:tagLst>
</file>

<file path=ppt/tags/tag19.xml><?xml version="1.0" encoding="utf-8"?>
<p:tagLst xmlns:a="http://schemas.openxmlformats.org/drawingml/2006/main" xmlns:r="http://schemas.openxmlformats.org/officeDocument/2006/relationships" xmlns:p="http://schemas.openxmlformats.org/presentationml/2006/main">
  <p:tag name="CHARTTYPE" val="0"/>
</p:tagLst>
</file>

<file path=ppt/tags/tag2.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20.xml><?xml version="1.0" encoding="utf-8"?>
<p:tagLst xmlns:a="http://schemas.openxmlformats.org/drawingml/2006/main" xmlns:r="http://schemas.openxmlformats.org/officeDocument/2006/relationships" xmlns:p="http://schemas.openxmlformats.org/presentationml/2006/main">
  <p:tag name="ANSWERBULLETS" val="3"/>
  <p:tag name="TEXTLENGTH" val="20"/>
  <p:tag name="FONTSIZE" val="32"/>
  <p:tag name="BULLETTYPE" val="ppBulletArabicPeriod"/>
  <p:tag name="ANSWERTEXT" val="Loop 1&#10;Loop 2&#10;Loop 3"/>
  <p:tag name="OLDNUMANSWERS" val="3"/>
</p:tagLst>
</file>

<file path=ppt/tags/tag21.xml><?xml version="1.0" encoding="utf-8"?>
<p:tagLst xmlns:a="http://schemas.openxmlformats.org/drawingml/2006/main" xmlns:r="http://schemas.openxmlformats.org/officeDocument/2006/relationships" xmlns:p="http://schemas.openxmlformats.org/presentationml/2006/main">
  <p:tag name="SLIDEID" val="81E334203F394E448926475F26CA6D94"/>
  <p:tag name="SLIDETYPE" val="Q"/>
  <p:tag name="DEMOGRAPHIC" val="False"/>
  <p:tag name="TEAMASSIGN" val="False"/>
  <p:tag name="SPEEDSCORING" val="False"/>
  <p:tag name="CORRECTPOINTVALUE" val="1"/>
  <p:tag name="INCORRECTPOINTVALUE" val="0"/>
  <p:tag name="ZEROBASED" val="False"/>
  <p:tag name="AUTOADVANCE" val="False"/>
  <p:tag name="DELIMITERS" val="3.1"/>
  <p:tag name="VALUEFORMAT" val="0%"/>
  <p:tag name="ANSWERSALIAS" val="Loop 1|smicln|Loop 2|smicln|Loop 3"/>
  <p:tag name="QUESTIONALIAS" val="Which loop has the greatest induced EMF at the instant shown below?"/>
  <p:tag name="SLIDEORDER" val="2"/>
  <p:tag name="SLIDEGUID" val="347DEE2E017C44AC895F06313CBA40D8"/>
  <p:tag name="TOTALRESPONSES" val="37"/>
  <p:tag name="RESPONSECOUNT" val="37"/>
  <p:tag name="SLICED" val="False"/>
  <p:tag name="RESPONSES" val="1;1;1;1;3;1;1;2;1;1;1;1;3;1;1;1;1;1;1;3;1;1;2;1;1;2;2;1;2;1;1;1;1;1;1;2;2;"/>
  <p:tag name="CHARTSTRINGSTD" val="27 7 3"/>
  <p:tag name="CHARTSTRINGREV" val="3 7 27"/>
  <p:tag name="CHARTSTRINGSTDPER" val="0.72972972972973 0.189189189189189 0.0810810810810811"/>
  <p:tag name="CHARTSTRINGREVPER" val="0.0810810810810811 0.189189189189189 0.72972972972973"/>
  <p:tag name="VALUES" val="No Value|smicln|No Value|smicln|No Value"/>
  <p:tag name="RESPONSESGATHERED" val="False"/>
  <p:tag name="ANONYMOUSTEMP" val="False"/>
</p:tagLst>
</file>

<file path=ppt/tags/tag22.xml><?xml version="1.0" encoding="utf-8"?>
<p:tagLst xmlns:a="http://schemas.openxmlformats.org/drawingml/2006/main" xmlns:r="http://schemas.openxmlformats.org/officeDocument/2006/relationships" xmlns:p="http://schemas.openxmlformats.org/presentationml/2006/main">
  <p:tag name="CHARTTYPE" val="0"/>
</p:tagLst>
</file>

<file path=ppt/tags/tag23.xml><?xml version="1.0" encoding="utf-8"?>
<p:tagLst xmlns:a="http://schemas.openxmlformats.org/drawingml/2006/main" xmlns:r="http://schemas.openxmlformats.org/officeDocument/2006/relationships" xmlns:p="http://schemas.openxmlformats.org/presentationml/2006/main">
  <p:tag name="ANSWERBULLETS" val="3"/>
  <p:tag name="TEXTLENGTH" val="20"/>
  <p:tag name="FONTSIZE" val="28"/>
  <p:tag name="BULLETTYPE" val="ppBulletArabicPeriod"/>
  <p:tag name="ANSWERTEXT" val="Loop 1&#10;Loop 2&#10;Loop 3"/>
  <p:tag name="OLDNUMANSWERS" val="3"/>
</p:tagLst>
</file>

<file path=ppt/tags/tag24.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25.xml><?xml version="1.0" encoding="utf-8"?>
<p:tagLst xmlns:a="http://schemas.openxmlformats.org/drawingml/2006/main" xmlns:r="http://schemas.openxmlformats.org/officeDocument/2006/relationships" xmlns:p="http://schemas.openxmlformats.org/presentationml/2006/main">
  <p:tag name="SLIDEGUID" val="89DF3ACDE1284C149A952997681CA6CA"/>
  <p:tag name="SLIDEID" val="89DF3ACDE1284C149A952997681CA6CA"/>
  <p:tag name="SLIDEORDER" val="1"/>
  <p:tag name="SLIDETYPE" val="Q"/>
  <p:tag name="DEMOGRAPHIC" val="False"/>
  <p:tag name="TEAMASSIGN" val="False"/>
  <p:tag name="SPEEDSCORING" val="False"/>
  <p:tag name="CORRECTPOINTVALUE" val="1"/>
  <p:tag name="INCORRECTPOINTVALUE" val="0"/>
  <p:tag name="ZEROBASED" val="False"/>
  <p:tag name="AUTOADVANCE" val="False"/>
  <p:tag name="DELIMITERS" val="3.1"/>
  <p:tag name="VALUEFORMAT" val="0%"/>
  <p:tag name="QUESTIONALIAS" val="As current is increasing in the solenoid, what direction will current be induced in the ring?"/>
  <p:tag name="ANSWERSALIAS" val="Same as solenoid|smicln|Opposite of solenoid|smicln|No current"/>
  <p:tag name="TOTALRESPONSES" val="44"/>
  <p:tag name="RESPONSECOUNT" val="44"/>
  <p:tag name="SLICED" val="False"/>
  <p:tag name="RESPONSES" val="1;1;2;2;2;2;1;2;2;1;2;1;2;1;1;2;1;2;1;1;2;1;1;1;1;1;2;1;1;2;1;1;2;1;2;2;2;2;1;1;2;2;3;1;"/>
  <p:tag name="CHARTSTRINGSTD" val="23 20 1"/>
  <p:tag name="CHARTSTRINGREV" val="1 20 23"/>
  <p:tag name="CHARTSTRINGSTDPER" val="0.522727272727273 0.454545454545455 0.0227272727272727"/>
  <p:tag name="CHARTSTRINGREVPER" val="0.0227272727272727 0.454545454545455 0.522727272727273"/>
  <p:tag name="VALUES" val="No Value|smicln|No Value|smicln|No Value"/>
  <p:tag name="RESPONSESGATHERED" val="False"/>
  <p:tag name="ANONYMOUSTEMP" val="False"/>
</p:tagLst>
</file>

<file path=ppt/tags/tag26.xml><?xml version="1.0" encoding="utf-8"?>
<p:tagLst xmlns:a="http://schemas.openxmlformats.org/drawingml/2006/main" xmlns:r="http://schemas.openxmlformats.org/officeDocument/2006/relationships" xmlns:p="http://schemas.openxmlformats.org/presentationml/2006/main">
  <p:tag name="CHARTTYPE" val="0"/>
</p:tagLst>
</file>

<file path=ppt/tags/tag27.xml><?xml version="1.0" encoding="utf-8"?>
<p:tagLst xmlns:a="http://schemas.openxmlformats.org/drawingml/2006/main" xmlns:r="http://schemas.openxmlformats.org/officeDocument/2006/relationships" xmlns:p="http://schemas.openxmlformats.org/presentationml/2006/main">
  <p:tag name="ANSWERBULLETS" val="3"/>
  <p:tag name="TEXTLENGTH" val="48"/>
  <p:tag name="FONTSIZE" val="32"/>
  <p:tag name="BULLETTYPE" val="ppBulletArabicPeriod"/>
  <p:tag name="ANSWERTEXT" val="Same as solenoid&#10;Opposite of solenoid&#10;No current"/>
  <p:tag name="OLDNUMANSWERS" val="3"/>
</p:tagLst>
</file>

<file path=ppt/tags/tag28.xml><?xml version="1.0" encoding="utf-8"?>
<p:tagLst xmlns:a="http://schemas.openxmlformats.org/drawingml/2006/main" xmlns:r="http://schemas.openxmlformats.org/officeDocument/2006/relationships" xmlns:p="http://schemas.openxmlformats.org/presentationml/2006/main">
  <p:tag name="SLIDEID" val="89DF3ACDE1284C149A952997681CA6CA"/>
  <p:tag name="SLIDETYPE" val="Q"/>
  <p:tag name="DEMOGRAPHIC" val="False"/>
  <p:tag name="TEAMASSIGN" val="False"/>
  <p:tag name="SPEEDSCORING" val="False"/>
  <p:tag name="CORRECTPOINTVALUE" val="1"/>
  <p:tag name="INCORRECTPOINTVALUE" val="0"/>
  <p:tag name="ZEROBASED" val="False"/>
  <p:tag name="AUTOADVANCE" val="False"/>
  <p:tag name="DELIMITERS" val="3.1"/>
  <p:tag name="VALUEFORMAT" val="0%"/>
  <p:tag name="QUESTIONALIAS" val="As current is increasing in the solenoid, what direction will current be induced in the ring?"/>
  <p:tag name="ANSWERSALIAS" val="Same as solenoid|smicln|Opposite of solenoid|smicln|No current"/>
  <p:tag name="SLIDEORDER" val="2"/>
  <p:tag name="SLIDEGUID" val="794252D0B8D34F5E98E482FAE36A3689"/>
  <p:tag name="TOTALRESPONSES" val="44"/>
  <p:tag name="RESPONSECOUNT" val="44"/>
  <p:tag name="SLICED" val="False"/>
  <p:tag name="RESPONSES" val="2;1;2;2;3;2;2;2;2;1;2;1;2;1;2;2;1;2;2;1;2;2;1;2;1;1;2;2;2;2;1;1;1;3;2;2;2;2;1;2;2;2;2;2;"/>
  <p:tag name="CHARTSTRINGSTD" val="13 29 2"/>
  <p:tag name="CHARTSTRINGREV" val="2 29 13"/>
  <p:tag name="CHARTSTRINGSTDPER" val="0.295454545454545 0.659090909090909 0.0454545454545455"/>
  <p:tag name="CHARTSTRINGREVPER" val="0.0454545454545455 0.659090909090909 0.295454545454545"/>
  <p:tag name="VALUES" val="No Value|smicln|No Value|smicln|No Value"/>
  <p:tag name="RESPONSESGATHERED" val="False"/>
  <p:tag name="ANONYMOUSTEMP" val="False"/>
</p:tagLst>
</file>

<file path=ppt/tags/tag29.xml><?xml version="1.0" encoding="utf-8"?>
<p:tagLst xmlns:a="http://schemas.openxmlformats.org/drawingml/2006/main" xmlns:r="http://schemas.openxmlformats.org/officeDocument/2006/relationships" xmlns:p="http://schemas.openxmlformats.org/presentationml/2006/main">
  <p:tag name="CHARTTYPE" val="0"/>
</p:tagLst>
</file>

<file path=ppt/tags/tag3.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30.xml><?xml version="1.0" encoding="utf-8"?>
<p:tagLst xmlns:a="http://schemas.openxmlformats.org/drawingml/2006/main" xmlns:r="http://schemas.openxmlformats.org/officeDocument/2006/relationships" xmlns:p="http://schemas.openxmlformats.org/presentationml/2006/main">
  <p:tag name="ANSWERBULLETS" val="3"/>
  <p:tag name="TEXTLENGTH" val="48"/>
  <p:tag name="FONTSIZE" val="32"/>
  <p:tag name="BULLETTYPE" val="ppBulletArabicPeriod"/>
  <p:tag name="ANSWERTEXT" val="Same as solenoid&#10;Opposite of solenoid&#10;No current"/>
  <p:tag name="OLDNUMANSWERS" val="3"/>
</p:tagLst>
</file>

<file path=ppt/tags/tag31.xml><?xml version="1.0" encoding="utf-8"?>
<p:tagLst xmlns:a="http://schemas.openxmlformats.org/drawingml/2006/main" xmlns:r="http://schemas.openxmlformats.org/officeDocument/2006/relationships" xmlns:p="http://schemas.openxmlformats.org/presentationml/2006/main">
  <p:tag name="SLIDEGUID" val="E0FC6260BB474922AF8BC0C1E6330ADD"/>
  <p:tag name="SLIDEID" val="E0FC6260BB474922AF8BC0C1E6330ADD"/>
  <p:tag name="SLIDEORDER" val="1"/>
  <p:tag name="SLIDETYPE" val="Q"/>
  <p:tag name="DEMOGRAPHIC" val="False"/>
  <p:tag name="TEAMASSIGN" val="False"/>
  <p:tag name="SPEEDSCORING" val="False"/>
  <p:tag name="CORRECTPOINTVALUE" val="1"/>
  <p:tag name="INCORRECTPOINTVALUE" val="0"/>
  <p:tag name="ZEROBASED" val="False"/>
  <p:tag name="AUTOADVANCE" val="False"/>
  <p:tag name="DELIMITERS" val="3.1"/>
  <p:tag name="VALUEFORMAT" val="0%"/>
  <p:tag name="QUESTIONALIAS" val="Which way is the magnet moving if it is inducing a current in the loop as shown?"/>
  <p:tag name="ANSWERSALIAS" val="up|smicln|down"/>
  <p:tag name="TOTALRESPONSES" val="44"/>
  <p:tag name="RESPONSECOUNT" val="44"/>
  <p:tag name="SLICED" val="False"/>
  <p:tag name="RESPONSES" val="1;2;2;1;2;1;1;1;1;2;2;1;1;1;1;2;1;2;1;2;2;1;1;1;2;1;1;1;2;1;2;1;1;1;1;1;1;2;2;1;1;1;2;1;"/>
  <p:tag name="CHARTSTRINGSTD" val="29 15"/>
  <p:tag name="CHARTSTRINGREV" val="15 29"/>
  <p:tag name="CHARTSTRINGSTDPER" val="0.659090909090909 0.340909090909091"/>
  <p:tag name="CHARTSTRINGREVPER" val="0.340909090909091 0.659090909090909"/>
  <p:tag name="VALUES" val="No Value|smicln|No Value"/>
  <p:tag name="RESPONSESGATHERED" val="False"/>
  <p:tag name="ANONYMOUSTEMP" val="False"/>
</p:tagLst>
</file>

<file path=ppt/tags/tag32.xml><?xml version="1.0" encoding="utf-8"?>
<p:tagLst xmlns:a="http://schemas.openxmlformats.org/drawingml/2006/main" xmlns:r="http://schemas.openxmlformats.org/officeDocument/2006/relationships" xmlns:p="http://schemas.openxmlformats.org/presentationml/2006/main">
  <p:tag name="CHARTTYPE" val="0"/>
</p:tagLst>
</file>

<file path=ppt/tags/tag33.xml><?xml version="1.0" encoding="utf-8"?>
<p:tagLst xmlns:a="http://schemas.openxmlformats.org/drawingml/2006/main" xmlns:r="http://schemas.openxmlformats.org/officeDocument/2006/relationships" xmlns:p="http://schemas.openxmlformats.org/presentationml/2006/main">
  <p:tag name="ANSWERBULLETS" val="3"/>
  <p:tag name="TEXTLENGTH" val="7"/>
  <p:tag name="FONTSIZE" val="32"/>
  <p:tag name="BULLETTYPE" val="ppBulletArabicPeriod"/>
  <p:tag name="ANSWERTEXT" val="up&#10;down"/>
  <p:tag name="OLDNUMANSWERS" val="2"/>
</p:tagLst>
</file>

<file path=ppt/tags/tag34.xml><?xml version="1.0" encoding="utf-8"?>
<p:tagLst xmlns:a="http://schemas.openxmlformats.org/drawingml/2006/main" xmlns:r="http://schemas.openxmlformats.org/officeDocument/2006/relationships" xmlns:p="http://schemas.openxmlformats.org/presentationml/2006/main">
  <p:tag name="SLIDEID" val="E0FC6260BB474922AF8BC0C1E6330ADD"/>
  <p:tag name="SLIDETYPE" val="Q"/>
  <p:tag name="DEMOGRAPHIC" val="False"/>
  <p:tag name="TEAMASSIGN" val="False"/>
  <p:tag name="SPEEDSCORING" val="False"/>
  <p:tag name="CORRECTPOINTVALUE" val="1"/>
  <p:tag name="INCORRECTPOINTVALUE" val="0"/>
  <p:tag name="ZEROBASED" val="False"/>
  <p:tag name="AUTOADVANCE" val="False"/>
  <p:tag name="DELIMITERS" val="3.1"/>
  <p:tag name="VALUEFORMAT" val="0%"/>
  <p:tag name="QUESTIONALIAS" val="Which way is the magnet moving if it is inducing a current in the loop as shown?"/>
  <p:tag name="ANSWERSALIAS" val="up|smicln|down"/>
  <p:tag name="SLIDEORDER" val="2"/>
  <p:tag name="SLIDEGUID" val="A7E1345FE7A7464A9E11C212EC2BFE2E"/>
  <p:tag name="TOTALRESPONSES" val="12"/>
  <p:tag name="RESPONSECOUNT" val="12"/>
  <p:tag name="SLICED" val="False"/>
  <p:tag name="RESPONSES" val="-;2;2;-;2;-;-;2;2;2;2;-;-;-;-;-;-;-;-;2;-;-;-;-;-;-;-;-;2;-;-;-;-;1;-;2;-;-;-;-;-;-;-;2;"/>
  <p:tag name="CHARTSTRINGSTD" val="1 11"/>
  <p:tag name="CHARTSTRINGREV" val="11 1"/>
  <p:tag name="CHARTSTRINGSTDPER" val="0.0833333333333333 0.916666666666667"/>
  <p:tag name="CHARTSTRINGREVPER" val="0.916666666666667 0.0833333333333333"/>
  <p:tag name="VALUES" val="No Value|smicln|No Value"/>
  <p:tag name="RESPONSESGATHERED" val="False"/>
  <p:tag name="ANONYMOUSTEMP" val="False"/>
</p:tagLst>
</file>

<file path=ppt/tags/tag35.xml><?xml version="1.0" encoding="utf-8"?>
<p:tagLst xmlns:a="http://schemas.openxmlformats.org/drawingml/2006/main" xmlns:r="http://schemas.openxmlformats.org/officeDocument/2006/relationships" xmlns:p="http://schemas.openxmlformats.org/presentationml/2006/main">
  <p:tag name="CHARTTYPE" val="0"/>
</p:tagLst>
</file>

<file path=ppt/tags/tag36.xml><?xml version="1.0" encoding="utf-8"?>
<p:tagLst xmlns:a="http://schemas.openxmlformats.org/drawingml/2006/main" xmlns:r="http://schemas.openxmlformats.org/officeDocument/2006/relationships" xmlns:p="http://schemas.openxmlformats.org/presentationml/2006/main">
  <p:tag name="ANSWERBULLETS" val="3"/>
  <p:tag name="TEXTLENGTH" val="7"/>
  <p:tag name="FONTSIZE" val="32"/>
  <p:tag name="BULLETTYPE" val="ppBulletArabicPeriod"/>
  <p:tag name="ANSWERTEXT" val="up&#10;down"/>
  <p:tag name="OLDNUMANSWERS" val="2"/>
</p:tagLst>
</file>

<file path=ppt/tags/tag37.xml><?xml version="1.0" encoding="utf-8"?>
<p:tagLst xmlns:a="http://schemas.openxmlformats.org/drawingml/2006/main" xmlns:r="http://schemas.openxmlformats.org/officeDocument/2006/relationships" xmlns:p="http://schemas.openxmlformats.org/presentationml/2006/main">
  <p:tag name="SLIDEID" val="E0FC6260BB474922AF8BC0C1E6330ADD"/>
  <p:tag name="SLIDETYPE" val="Q"/>
  <p:tag name="DEMOGRAPHIC" val="False"/>
  <p:tag name="TEAMASSIGN" val="False"/>
  <p:tag name="SPEEDSCORING" val="False"/>
  <p:tag name="CORRECTPOINTVALUE" val="1"/>
  <p:tag name="INCORRECTPOINTVALUE" val="0"/>
  <p:tag name="ZEROBASED" val="False"/>
  <p:tag name="AUTOADVANCE" val="False"/>
  <p:tag name="DELIMITERS" val="3.1"/>
  <p:tag name="VALUEFORMAT" val="0%"/>
  <p:tag name="SLIDEORDER" val="3"/>
  <p:tag name="SLIDEGUID" val="E926CB389CF74E2A8F0834CD509E01C0"/>
  <p:tag name="QUESTIONALIAS" val="If the resistance in the wire is decreased, what will happen to the speed of the magnet’s descent?"/>
  <p:tag name="ANSWERSALIAS" val="It will fall faster|smicln|It will fall slower|smicln|It will maintain the same speed"/>
  <p:tag name="TOTALRESPONSES" val="4"/>
  <p:tag name="RESPONSECOUNT" val="4"/>
  <p:tag name="SLICED" val="False"/>
  <p:tag name="RESPONSES" val="-;-;-;-;-;-;-;-;2;2;-;-;-;-;-;-;-;-;-;-;-;-;3;-;-;-;-;-;-;-;-;-;-;1;-;-;-;-;-;-;-;-;-;-;"/>
  <p:tag name="CHARTSTRINGSTD" val="1 2 1"/>
  <p:tag name="CHARTSTRINGREV" val="1 2 1"/>
  <p:tag name="CHARTSTRINGSTDPER" val="0.25 0.5 0.25"/>
  <p:tag name="CHARTSTRINGREVPER" val="0.25 0.5 0.25"/>
  <p:tag name="VALUES" val="No Value|smicln|No Value|smicln|No Value"/>
  <p:tag name="RESPONSESGATHERED" val="False"/>
  <p:tag name="ANONYMOUSTEMP" val="False"/>
</p:tagLst>
</file>

<file path=ppt/tags/tag38.xml><?xml version="1.0" encoding="utf-8"?>
<p:tagLst xmlns:a="http://schemas.openxmlformats.org/drawingml/2006/main" xmlns:r="http://schemas.openxmlformats.org/officeDocument/2006/relationships" xmlns:p="http://schemas.openxmlformats.org/presentationml/2006/main">
  <p:tag name="CHARTTYPE" val="0"/>
</p:tagLst>
</file>

<file path=ppt/tags/tag39.xml><?xml version="1.0" encoding="utf-8"?>
<p:tagLst xmlns:a="http://schemas.openxmlformats.org/drawingml/2006/main" xmlns:r="http://schemas.openxmlformats.org/officeDocument/2006/relationships" xmlns:p="http://schemas.openxmlformats.org/presentationml/2006/main">
  <p:tag name="ANSWERBULLETS" val="3"/>
  <p:tag name="TEXTLENGTH" val="71"/>
  <p:tag name="FONTSIZE" val="32"/>
  <p:tag name="BULLETTYPE" val="ppBulletArabicPeriod"/>
  <p:tag name="ANSWERTEXT" val="It will fall faster&#10;It will fall slower&#10;It will maintain the same speed"/>
  <p:tag name="OLDNUMANSWERS" val="3"/>
</p:tagLst>
</file>

<file path=ppt/tags/tag4.xml><?xml version="1.0" encoding="utf-8"?>
<p:tagLst xmlns:a="http://schemas.openxmlformats.org/drawingml/2006/main" xmlns:r="http://schemas.openxmlformats.org/officeDocument/2006/relationships" xmlns:p="http://schemas.openxmlformats.org/presentationml/2006/main">
  <p:tag name="DELIMITERS" val="3.1"/>
</p:tagLst>
</file>

<file path=ppt/tags/tag40.xml><?xml version="1.0" encoding="utf-8"?>
<p:tagLst xmlns:a="http://schemas.openxmlformats.org/drawingml/2006/main" xmlns:r="http://schemas.openxmlformats.org/officeDocument/2006/relationships" xmlns:p="http://schemas.openxmlformats.org/presentationml/2006/main">
  <p:tag name="SLIDEID" val="E0FC6260BB474922AF8BC0C1E6330ADD"/>
  <p:tag name="SLIDETYPE" val="Q"/>
  <p:tag name="DEMOGRAPHIC" val="False"/>
  <p:tag name="TEAMASSIGN" val="False"/>
  <p:tag name="SPEEDSCORING" val="False"/>
  <p:tag name="CORRECTPOINTVALUE" val="1"/>
  <p:tag name="INCORRECTPOINTVALUE" val="0"/>
  <p:tag name="ZEROBASED" val="False"/>
  <p:tag name="AUTOADVANCE" val="False"/>
  <p:tag name="DELIMITERS" val="3.1"/>
  <p:tag name="VALUEFORMAT" val="0%"/>
  <p:tag name="QUESTIONALIAS" val="If the resistance in the wire is decreased, what will happen to the speed of the magnet’s descent?"/>
  <p:tag name="ANSWERSALIAS" val="It will fall faster|smicln|It will fall slower|smicln|It will maintain the same speed"/>
  <p:tag name="SLIDEORDER" val="4"/>
  <p:tag name="SLIDEGUID" val="40EFDF84416141288FF1B18D168EA544"/>
  <p:tag name="TOTALRESPONSES" val="44"/>
  <p:tag name="RESPONSECOUNT" val="44"/>
  <p:tag name="SLICED" val="False"/>
  <p:tag name="RESPONSES" val="2;2;2;2;2;2;2;2;2;2;2;2;2;2;2;2;2;2;2;2;2;2;2;2;1;2;2;2;3;2;2;2;2;3;2;2;2;2;2;2;2;2;2;2;"/>
  <p:tag name="CHARTSTRINGSTD" val="1 41 2"/>
  <p:tag name="CHARTSTRINGREV" val="2 41 1"/>
  <p:tag name="CHARTSTRINGSTDPER" val="0.0227272727272727 0.931818181818182 0.0454545454545455"/>
  <p:tag name="CHARTSTRINGREVPER" val="0.0454545454545455 0.931818181818182 0.0227272727272727"/>
  <p:tag name="VALUES" val="Incorrect|smicln|Correct|smicln|Incorrect"/>
  <p:tag name="RESPONSESGATHERED" val="False"/>
  <p:tag name="ANONYMOUSTEMP" val="False"/>
</p:tagLst>
</file>

<file path=ppt/tags/tag41.xml><?xml version="1.0" encoding="utf-8"?>
<p:tagLst xmlns:a="http://schemas.openxmlformats.org/drawingml/2006/main" xmlns:r="http://schemas.openxmlformats.org/officeDocument/2006/relationships" xmlns:p="http://schemas.openxmlformats.org/presentationml/2006/main">
  <p:tag name="CHARTTYPE" val="0"/>
</p:tagLst>
</file>

<file path=ppt/tags/tag42.xml><?xml version="1.0" encoding="utf-8"?>
<p:tagLst xmlns:a="http://schemas.openxmlformats.org/drawingml/2006/main" xmlns:r="http://schemas.openxmlformats.org/officeDocument/2006/relationships" xmlns:p="http://schemas.openxmlformats.org/presentationml/2006/main">
  <p:tag name="ANSWERBULLETS" val="3"/>
  <p:tag name="TEXTLENGTH" val="71"/>
  <p:tag name="FONTSIZE" val="32"/>
  <p:tag name="BULLETTYPE" val="ppBulletArabicPeriod"/>
  <p:tag name="ANSWERTEXT" val="It will fall faster&#10;It will fall slower&#10;It will maintain the same speed"/>
  <p:tag name="OLDNUMANSWERS" val="3"/>
</p:tagLst>
</file>

<file path=ppt/tags/tag43.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44.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45.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46.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5.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6.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7.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8.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9.xml><?xml version="1.0" encoding="utf-8"?>
<p:tagLst xmlns:a="http://schemas.openxmlformats.org/drawingml/2006/main" xmlns:r="http://schemas.openxmlformats.org/officeDocument/2006/relationships" xmlns:p="http://schemas.openxmlformats.org/presentationml/2006/main">
  <p:tag name="DELIMITERS" val="3.1"/>
</p:tagLst>
</file>

<file path=ppt/theme/theme1.xml><?xml version="1.0" encoding="utf-8"?>
<a:theme xmlns:a="http://schemas.openxmlformats.org/drawingml/2006/main" name="Presentation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Presentation1</Template>
  <TotalTime>7208</TotalTime>
  <Words>1295</Words>
  <Application>Microsoft Office PowerPoint</Application>
  <PresentationFormat>On-screen Show (4:3)</PresentationFormat>
  <Paragraphs>269</Paragraphs>
  <Slides>29</Slides>
  <Notes>20</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29</vt:i4>
      </vt:variant>
    </vt:vector>
  </HeadingPairs>
  <TitlesOfParts>
    <vt:vector size="32" baseType="lpstr">
      <vt:lpstr>Presentation1</vt:lpstr>
      <vt:lpstr>Equation</vt:lpstr>
      <vt:lpstr>Chart</vt:lpstr>
      <vt:lpstr>Induction: Faraday’s Law</vt:lpstr>
      <vt:lpstr>Faraday’s Law</vt:lpstr>
      <vt:lpstr>Magnetic Flux</vt:lpstr>
      <vt:lpstr>Magnetic Flux</vt:lpstr>
      <vt:lpstr>Faraday’s Law (EMF Magnitude)</vt:lpstr>
      <vt:lpstr>Faraday’s Law (EMF Magnitude)</vt:lpstr>
      <vt:lpstr>Lenz’s Law (EMF Direction)</vt:lpstr>
      <vt:lpstr>Checkpoint: Conducting Bar</vt:lpstr>
      <vt:lpstr>Motional EMF circuit</vt:lpstr>
      <vt:lpstr>Checkpoint: Motional EMF</vt:lpstr>
      <vt:lpstr>Checkpoint:  Induced Current</vt:lpstr>
      <vt:lpstr>Checkpoint:  Induced Current</vt:lpstr>
      <vt:lpstr>Checkpoint Loop in a Magnetic Field</vt:lpstr>
      <vt:lpstr>Lenz’s Law (EMF Direction)</vt:lpstr>
      <vt:lpstr>Checkpoint Magnetic Flux</vt:lpstr>
      <vt:lpstr>Checkpoint Magnetic Flux</vt:lpstr>
      <vt:lpstr>Which loop has the greatest induced EMF at the instant shown below?</vt:lpstr>
      <vt:lpstr>Which loop has the greatest induced EMF at the instant shown below?</vt:lpstr>
      <vt:lpstr>Change Area II</vt:lpstr>
      <vt:lpstr>As current is increasing in the solenoid, what direction will current be induced in the ring?</vt:lpstr>
      <vt:lpstr>As current is increasing in the solenoid, what direction will current be induced in the ring?</vt:lpstr>
      <vt:lpstr>Which way is the magnet moving if it is inducing a current in the loop as shown?</vt:lpstr>
      <vt:lpstr>Which way is the magnet moving if it is inducing a current in the loop as shown?</vt:lpstr>
      <vt:lpstr>If the resistance in the wire is decreased, what will happen to the speed of the magnet’s descent?</vt:lpstr>
      <vt:lpstr>If the resistance in the wire is decreased, what will happen to the speed of the magnet’s descent?</vt:lpstr>
      <vt:lpstr>Change f </vt:lpstr>
      <vt:lpstr>Magnetic Flux Examples</vt:lpstr>
      <vt:lpstr>Magnetic Flux Examples</vt:lpstr>
      <vt:lpstr>Magnetic Flux II</vt:lpstr>
    </vt:vector>
  </TitlesOfParts>
  <Company>Eastern Illinois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cherie</dc:creator>
  <cp:lastModifiedBy>Lehman, Cherie B.</cp:lastModifiedBy>
  <cp:revision>163</cp:revision>
  <dcterms:created xsi:type="dcterms:W3CDTF">2010-02-18T12:51:24Z</dcterms:created>
  <dcterms:modified xsi:type="dcterms:W3CDTF">2013-02-21T12:24:58Z</dcterms:modified>
</cp:coreProperties>
</file>