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3" r:id="rId3"/>
    <p:sldId id="278" r:id="rId4"/>
    <p:sldId id="287" r:id="rId5"/>
    <p:sldId id="289" r:id="rId6"/>
    <p:sldId id="288" r:id="rId7"/>
    <p:sldId id="293" r:id="rId8"/>
    <p:sldId id="274" r:id="rId9"/>
    <p:sldId id="275" r:id="rId10"/>
    <p:sldId id="280" r:id="rId11"/>
    <p:sldId id="281" r:id="rId12"/>
    <p:sldId id="284" r:id="rId13"/>
    <p:sldId id="290" r:id="rId14"/>
    <p:sldId id="285" r:id="rId15"/>
    <p:sldId id="291" r:id="rId16"/>
    <p:sldId id="286" r:id="rId17"/>
    <p:sldId id="292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0B286C-C8B0-4251-85FC-4FE1266C2B6C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A4B47C-7F14-4CC4-85C0-293B62A0E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44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A34DE5-6EA8-4D8D-9E68-3447EAE7EE1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mtClean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alt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74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6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017BCE-EE93-45EE-B487-8D51A018DF0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374C0D-794A-4024-B873-A24433E58DA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B1DC2C-F468-48EE-ACBB-3C9E802E0D4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3251F9-B1A7-41DB-9603-685A272462F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3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D0EB7-EBD5-4C5C-99D9-1DEFEDB6314C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D7F7C-DEC2-4658-9E56-9FE8F92AC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8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2B6D2-0A3C-444F-B4DD-2E5E292029C4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CC83-3309-47C2-93E0-EBAF73F7B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7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8953E-4310-44FB-BCDD-29CFFBB9C454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E052-CD9D-42C4-85D1-1968BFCEA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5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61C10-A936-4626-8AE4-7AE2ADB1DF40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624A-2601-451A-ADD1-E7A4A2729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6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B66AD-71B6-4BB7-8BDD-2E897DDBF53B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891E8-8D21-43DD-9A5E-D014A8D9F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3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065FB-998A-449E-8F44-CC4406A6B923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01393-3495-4507-8080-EC82034E5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2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D6BE8-132C-47AA-9665-ACDAA617B1A6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9EFB7-8BF5-46EE-9CEE-EE52D604D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BF57E-A15D-46FF-AE28-2559F0917BC9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AB5F5-6222-47BB-B5E1-7EE09D82B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0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33C7B-392F-42DB-A945-D6D23957C0F6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EA0DC-9BDE-478E-BF80-A4F54FED27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1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33B5C-8BD5-4FB9-A336-552AE583E558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5D24C-04B2-4730-A843-064EB78E7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18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4FA8A-264F-4252-BC40-7F835C86DB71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EB77F-BA28-40BB-BFD1-CE5F28650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44121D-084F-4603-8C9E-3E1C5BB7D561}" type="datetimeFigureOut">
              <a:rPr lang="en-US"/>
              <a:pPr>
                <a:defRPr/>
              </a:pPr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4D7036-A166-4BA9-9501-8E6EF94E7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558ED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558ED5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FF505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2.xml"/><Relationship Id="rId7" Type="http://schemas.openxmlformats.org/officeDocument/2006/relationships/oleObject" Target="../embeddings/oleObject7.bin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15.xml"/><Relationship Id="rId7" Type="http://schemas.openxmlformats.org/officeDocument/2006/relationships/oleObject" Target="../embeddings/oleObject8.bin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png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20.emf"/><Relationship Id="rId2" Type="http://schemas.openxmlformats.org/officeDocument/2006/relationships/tags" Target="../tags/tag1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20.emf"/><Relationship Id="rId2" Type="http://schemas.openxmlformats.org/officeDocument/2006/relationships/tags" Target="../tags/tag2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21.emf"/><Relationship Id="rId2" Type="http://schemas.openxmlformats.org/officeDocument/2006/relationships/tags" Target="../tags/tag2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22.emf"/><Relationship Id="rId2" Type="http://schemas.openxmlformats.org/officeDocument/2006/relationships/tags" Target="../tags/tag29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22.emf"/><Relationship Id="rId2" Type="http://schemas.openxmlformats.org/officeDocument/2006/relationships/tags" Target="../tags/tag3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3.wmf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10" Type="http://schemas.openxmlformats.org/officeDocument/2006/relationships/image" Target="../media/image2.wmf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3.png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12" Type="http://schemas.openxmlformats.org/officeDocument/2006/relationships/image" Target="../media/image16.wmf"/><Relationship Id="rId2" Type="http://schemas.openxmlformats.org/officeDocument/2006/relationships/tags" Target="../tags/tag10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5.wmf"/><Relationship Id="rId4" Type="http://schemas.openxmlformats.org/officeDocument/2006/relationships/notesSlide" Target="../notesSlides/notesSlide5.xml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0"/>
            <a:ext cx="8915400" cy="1219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>
                <a:solidFill>
                  <a:schemeClr val="accent2"/>
                </a:solidFill>
                <a:latin typeface="Arial Rounded MT Bold" pitchFamily="34" charset="0"/>
              </a:rPr>
              <a:t>Transformers</a:t>
            </a:r>
            <a:endParaRPr lang="en-US" altLang="en-US" smtClean="0">
              <a:latin typeface="Arial Rounded MT Bold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962400"/>
            <a:ext cx="7553325" cy="2209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en-US" b="1" smtClean="0">
                <a:solidFill>
                  <a:schemeClr val="accent2"/>
                </a:solidFill>
                <a:latin typeface="Arial Rounded MT Bold" pitchFamily="34" charset="0"/>
              </a:rPr>
              <a:t>Textbook Section </a:t>
            </a:r>
            <a:r>
              <a:rPr lang="en-US" altLang="en-US" b="1" smtClean="0">
                <a:latin typeface="Arial Rounded MT Bold" pitchFamily="34" charset="0"/>
              </a:rPr>
              <a:t>23-10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altLang="en-US" b="1" smtClean="0">
              <a:latin typeface="Arial Rounded MT Bold" pitchFamily="34" charset="0"/>
            </a:endParaRPr>
          </a:p>
          <a:p>
            <a:pPr eaLnBrk="1" hangingPunct="1"/>
            <a:endParaRPr lang="en-US" altLang="en-US" b="1" smtClean="0">
              <a:latin typeface="Arial Rounded MT Bold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838200"/>
            <a:ext cx="7216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3600" b="1">
                <a:solidFill>
                  <a:schemeClr val="accent1"/>
                </a:solidFill>
                <a:latin typeface="Calibri" pitchFamily="34" charset="0"/>
              </a:rPr>
              <a:t>Physics 1161: </a:t>
            </a:r>
            <a:r>
              <a:rPr lang="en-US" altLang="en-US" sz="3600" b="1">
                <a:latin typeface="Calibri" pitchFamily="34" charset="0"/>
              </a:rPr>
              <a:t> </a:t>
            </a:r>
            <a:r>
              <a:rPr lang="en-US" altLang="en-US" sz="3600" b="1">
                <a:solidFill>
                  <a:schemeClr val="accent2"/>
                </a:solidFill>
                <a:latin typeface="Calibri" pitchFamily="34" charset="0"/>
              </a:rPr>
              <a:t>Lecture 14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47244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1">
              <a:solidFill>
                <a:srgbClr val="FF33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PQuestion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600200"/>
          </a:xfrm>
        </p:spPr>
        <p:txBody>
          <a:bodyPr/>
          <a:lstStyle/>
          <a:p>
            <a:pPr algn="l" eaLnBrk="1" hangingPunct="1"/>
            <a:r>
              <a:rPr lang="en-US" sz="2800" smtClean="0"/>
              <a:t>A 12 Volt battery is connected to a transformer that has a 100 turn primary coil, and 200 turn secondary coil. What is the voltage across the secondary after the battery has been connected for a long time?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2128838"/>
            <a:ext cx="47625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974814104"/>
              </p:ext>
            </p:extLst>
          </p:nvPr>
        </p:nvGraphicFramePr>
        <p:xfrm>
          <a:off x="2590800" y="4029075"/>
          <a:ext cx="2514600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29075"/>
                        <a:ext cx="2514600" cy="282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905000"/>
            <a:ext cx="2819400" cy="2743200"/>
          </a:xfrm>
        </p:spPr>
        <p:txBody>
          <a:bodyPr>
            <a:noAutofit/>
          </a:bodyPr>
          <a:lstStyle/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0  	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6 V  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12 V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24 V</a:t>
            </a:r>
            <a:endParaRPr lang="en-US" b="1" smtClean="0">
              <a:solidFill>
                <a:schemeClr val="tx2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PQuestion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600200"/>
          </a:xfrm>
        </p:spPr>
        <p:txBody>
          <a:bodyPr/>
          <a:lstStyle/>
          <a:p>
            <a:pPr algn="l" eaLnBrk="1" hangingPunct="1"/>
            <a:r>
              <a:rPr lang="en-US" sz="2800" smtClean="0"/>
              <a:t>A 12 Volt battery is connected to a transformer that has a 100 turn primary coil, and 200 turn secondary coil. What is the voltage across the secondary after the battery has been connected for a long time?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2128838"/>
            <a:ext cx="47625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4"/>
          <p:cNvSpPr txBox="1">
            <a:spLocks noChangeArrowheads="1"/>
          </p:cNvSpPr>
          <p:nvPr/>
        </p:nvSpPr>
        <p:spPr bwMode="auto">
          <a:xfrm>
            <a:off x="2209800" y="1895475"/>
            <a:ext cx="419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Transformers depend on a </a:t>
            </a:r>
            <a:r>
              <a:rPr lang="en-US" b="1">
                <a:solidFill>
                  <a:schemeClr val="tx2"/>
                </a:solidFill>
                <a:latin typeface="Calibri" pitchFamily="34" charset="0"/>
              </a:rPr>
              <a:t>change</a:t>
            </a:r>
            <a:r>
              <a:rPr lang="en-US" b="1">
                <a:latin typeface="Calibri" pitchFamily="34" charset="0"/>
              </a:rPr>
              <a:t> in flux so they only work for alternating currents!</a:t>
            </a:r>
          </a:p>
        </p:txBody>
      </p:sp>
      <p:sp>
        <p:nvSpPr>
          <p:cNvPr id="7" name="Oval 53"/>
          <p:cNvSpPr>
            <a:spLocks noChangeArrowheads="1"/>
          </p:cNvSpPr>
          <p:nvPr/>
        </p:nvSpPr>
        <p:spPr bwMode="auto">
          <a:xfrm>
            <a:off x="304800" y="1828800"/>
            <a:ext cx="1981200" cy="6858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72794071"/>
              </p:ext>
            </p:extLst>
          </p:nvPr>
        </p:nvGraphicFramePr>
        <p:xfrm>
          <a:off x="2701925" y="3906838"/>
          <a:ext cx="2514600" cy="282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925" y="3906838"/>
                        <a:ext cx="2514600" cy="282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905000"/>
            <a:ext cx="3505200" cy="2743200"/>
          </a:xfrm>
        </p:spPr>
        <p:txBody>
          <a:bodyPr>
            <a:noAutofit/>
          </a:bodyPr>
          <a:lstStyle/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0  	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6 V  	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12 V	</a:t>
            </a:r>
          </a:p>
          <a:p>
            <a:pPr marL="514350" indent="-514350" eaLnBrk="1" hangingPunct="1">
              <a:spcAft>
                <a:spcPts val="0"/>
              </a:spcAft>
              <a:buFont typeface="Arial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V</a:t>
            </a:r>
            <a:r>
              <a:rPr lang="en-US" baseline="-25000" smtClean="0">
                <a:solidFill>
                  <a:schemeClr val="tx2"/>
                </a:solidFill>
                <a:latin typeface="Times New Roman" pitchFamily="18" charset="0"/>
              </a:rPr>
              <a:t>s</a:t>
            </a:r>
            <a:r>
              <a:rPr lang="en-US" smtClean="0">
                <a:solidFill>
                  <a:schemeClr val="tx2"/>
                </a:solidFill>
                <a:latin typeface="Times New Roman" pitchFamily="18" charset="0"/>
              </a:rPr>
              <a:t> = 24 V </a:t>
            </a:r>
            <a:endParaRPr lang="en-US" b="1" smtClean="0">
              <a:solidFill>
                <a:schemeClr val="tx2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OleChart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has the larger peak voltage.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54574245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has the larger peak voltage.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00708240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2438400"/>
            <a:ext cx="1600200" cy="609600"/>
          </a:xfrm>
          <a:prstGeom prst="ellipse">
            <a:avLst/>
          </a:prstGeom>
          <a:noFill/>
          <a:ln w="28575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5347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has the larger peak current.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54868835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has the larger peak current.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336291361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3048000"/>
            <a:ext cx="1600200" cy="609600"/>
          </a:xfrm>
          <a:prstGeom prst="ellipse">
            <a:avLst/>
          </a:prstGeom>
          <a:noFill/>
          <a:ln w="28575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3548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dissipates the most power.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90562724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0656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a transformer the side with the most turns always dissipates the most power.  (T/F)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127974759"/>
              </p:ext>
            </p:extLst>
          </p:nvPr>
        </p:nvGraphicFramePr>
        <p:xfrm>
          <a:off x="5181600" y="2400300"/>
          <a:ext cx="39624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00300"/>
                        <a:ext cx="39624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438400"/>
            <a:ext cx="4114800" cy="1828800"/>
          </a:xfrm>
        </p:spPr>
        <p:txBody>
          <a:bodyPr/>
          <a:lstStyle/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True</a:t>
            </a:r>
          </a:p>
          <a:p>
            <a:pPr marL="514350" indent="-514350" eaLnBrk="1" hangingPunct="1">
              <a:buFont typeface="Arial" pitchFamily="34" charset="0"/>
              <a:buAutoNum type="arabicPeriod"/>
            </a:pPr>
            <a:r>
              <a:rPr lang="en-US" smtClean="0"/>
              <a:t>False</a:t>
            </a:r>
          </a:p>
        </p:txBody>
      </p:sp>
      <p:sp>
        <p:nvSpPr>
          <p:cNvPr id="5" name="Oval 4"/>
          <p:cNvSpPr/>
          <p:nvPr/>
        </p:nvSpPr>
        <p:spPr>
          <a:xfrm>
            <a:off x="457200" y="3048000"/>
            <a:ext cx="1600200" cy="609600"/>
          </a:xfrm>
          <a:prstGeom prst="ellipse">
            <a:avLst/>
          </a:prstGeom>
          <a:noFill/>
          <a:ln w="28575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64489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Transformers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70038"/>
            <a:ext cx="5181600" cy="114300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800" dirty="0"/>
              <a:t>Increasing current in primary creates an increase in flux through primary and secondary.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499225" y="2822575"/>
            <a:ext cx="1371600" cy="21224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791325" y="3114675"/>
            <a:ext cx="787400" cy="15001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02" name="Oval 22"/>
          <p:cNvSpPr>
            <a:spLocks noChangeArrowheads="1"/>
          </p:cNvSpPr>
          <p:nvPr/>
        </p:nvSpPr>
        <p:spPr bwMode="auto">
          <a:xfrm>
            <a:off x="5140325" y="3636963"/>
            <a:ext cx="584200" cy="5842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03" name="Rectangle 23"/>
          <p:cNvSpPr>
            <a:spLocks noChangeArrowheads="1"/>
          </p:cNvSpPr>
          <p:nvPr/>
        </p:nvSpPr>
        <p:spPr bwMode="auto">
          <a:xfrm>
            <a:off x="5316538" y="3662363"/>
            <a:ext cx="293687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~</a:t>
            </a:r>
          </a:p>
        </p:txBody>
      </p:sp>
      <p:sp>
        <p:nvSpPr>
          <p:cNvPr id="4104" name="Rectangle 24"/>
          <p:cNvSpPr>
            <a:spLocks noChangeArrowheads="1"/>
          </p:cNvSpPr>
          <p:nvPr/>
        </p:nvSpPr>
        <p:spPr bwMode="auto">
          <a:xfrm>
            <a:off x="4833938" y="3713163"/>
            <a:ext cx="2603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e</a:t>
            </a:r>
          </a:p>
        </p:txBody>
      </p:sp>
      <p:sp>
        <p:nvSpPr>
          <p:cNvPr id="4105" name="Line 27"/>
          <p:cNvSpPr>
            <a:spLocks noChangeShapeType="1"/>
          </p:cNvSpPr>
          <p:nvPr/>
        </p:nvSpPr>
        <p:spPr bwMode="auto">
          <a:xfrm flipV="1">
            <a:off x="6092825" y="3165475"/>
            <a:ext cx="0" cy="4841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28"/>
          <p:cNvSpPr>
            <a:spLocks noChangeShapeType="1"/>
          </p:cNvSpPr>
          <p:nvPr/>
        </p:nvSpPr>
        <p:spPr bwMode="auto">
          <a:xfrm flipV="1">
            <a:off x="8162925" y="3230563"/>
            <a:ext cx="0" cy="469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29"/>
          <p:cNvSpPr>
            <a:spLocks noChangeShapeType="1"/>
          </p:cNvSpPr>
          <p:nvPr/>
        </p:nvSpPr>
        <p:spPr bwMode="auto">
          <a:xfrm>
            <a:off x="8188325" y="4119563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30"/>
          <p:cNvSpPr>
            <a:spLocks noChangeShapeType="1"/>
          </p:cNvSpPr>
          <p:nvPr/>
        </p:nvSpPr>
        <p:spPr bwMode="auto">
          <a:xfrm>
            <a:off x="6067425" y="4081463"/>
            <a:ext cx="0" cy="4953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Rectangle 35"/>
          <p:cNvSpPr>
            <a:spLocks noChangeArrowheads="1"/>
          </p:cNvSpPr>
          <p:nvPr/>
        </p:nvSpPr>
        <p:spPr bwMode="auto">
          <a:xfrm>
            <a:off x="6840538" y="2505075"/>
            <a:ext cx="701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/>
              <a:t>iron</a:t>
            </a:r>
          </a:p>
        </p:txBody>
      </p:sp>
      <p:sp>
        <p:nvSpPr>
          <p:cNvPr id="4110" name="Rectangle 36"/>
          <p:cNvSpPr>
            <a:spLocks noChangeArrowheads="1"/>
          </p:cNvSpPr>
          <p:nvPr/>
        </p:nvSpPr>
        <p:spPr bwMode="auto">
          <a:xfrm>
            <a:off x="7974013" y="3732213"/>
            <a:ext cx="48418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s</a:t>
            </a:r>
          </a:p>
        </p:txBody>
      </p:sp>
      <p:sp>
        <p:nvSpPr>
          <p:cNvPr id="4111" name="Rectangle 37"/>
          <p:cNvSpPr>
            <a:spLocks noChangeArrowheads="1"/>
          </p:cNvSpPr>
          <p:nvPr/>
        </p:nvSpPr>
        <p:spPr bwMode="auto">
          <a:xfrm>
            <a:off x="5897563" y="3694113"/>
            <a:ext cx="5175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p</a:t>
            </a:r>
          </a:p>
        </p:txBody>
      </p:sp>
      <p:sp>
        <p:nvSpPr>
          <p:cNvPr id="165927" name="AutoShape 39"/>
          <p:cNvSpPr>
            <a:spLocks noChangeArrowheads="1"/>
          </p:cNvSpPr>
          <p:nvPr/>
        </p:nvSpPr>
        <p:spPr bwMode="auto">
          <a:xfrm>
            <a:off x="6591300" y="2882900"/>
            <a:ext cx="1189038" cy="19764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928" name="AutoShape 40"/>
          <p:cNvSpPr>
            <a:spLocks noChangeArrowheads="1"/>
          </p:cNvSpPr>
          <p:nvPr/>
        </p:nvSpPr>
        <p:spPr bwMode="auto">
          <a:xfrm>
            <a:off x="6554788" y="2855913"/>
            <a:ext cx="1270000" cy="2041525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929" name="AutoShape 41"/>
          <p:cNvSpPr>
            <a:spLocks noChangeArrowheads="1"/>
          </p:cNvSpPr>
          <p:nvPr/>
        </p:nvSpPr>
        <p:spPr bwMode="auto">
          <a:xfrm>
            <a:off x="6648450" y="2927350"/>
            <a:ext cx="1068388" cy="19065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930" name="AutoShape 42"/>
          <p:cNvSpPr>
            <a:spLocks noChangeArrowheads="1"/>
          </p:cNvSpPr>
          <p:nvPr/>
        </p:nvSpPr>
        <p:spPr bwMode="auto">
          <a:xfrm>
            <a:off x="6705600" y="2971800"/>
            <a:ext cx="947738" cy="18113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5931" name="AutoShape 43"/>
          <p:cNvSpPr>
            <a:spLocks noChangeArrowheads="1"/>
          </p:cNvSpPr>
          <p:nvPr/>
        </p:nvSpPr>
        <p:spPr bwMode="auto">
          <a:xfrm>
            <a:off x="6762750" y="3016250"/>
            <a:ext cx="871538" cy="16652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4117" name="Group 53"/>
          <p:cNvGrpSpPr>
            <a:grpSpLocks/>
          </p:cNvGrpSpPr>
          <p:nvPr/>
        </p:nvGrpSpPr>
        <p:grpSpPr bwMode="auto">
          <a:xfrm>
            <a:off x="5419725" y="3165475"/>
            <a:ext cx="3302000" cy="1411288"/>
            <a:chOff x="3400" y="1320"/>
            <a:chExt cx="2080" cy="889"/>
          </a:xfrm>
        </p:grpSpPr>
        <p:pic>
          <p:nvPicPr>
            <p:cNvPr id="4133" name="Picture 6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37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4" name="Picture 7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60" y="1465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5" name="Picture 8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320"/>
              <a:ext cx="7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6" name="Picture 9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08" y="150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7" name="Picture 10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21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8" name="Picture 11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9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9" name="Picture 1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1721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0" name="Picture 13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55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1" name="Picture 1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2009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2" name="Picture 15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1817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3" name="Picture 16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44" y="1633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44" name="Line 17"/>
            <p:cNvSpPr>
              <a:spLocks noChangeShapeType="1"/>
            </p:cNvSpPr>
            <p:nvPr/>
          </p:nvSpPr>
          <p:spPr bwMode="auto">
            <a:xfrm flipH="1">
              <a:off x="4960" y="2209"/>
              <a:ext cx="52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145" name="Picture 18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40" b="4550"/>
            <a:stretch>
              <a:fillRect/>
            </a:stretch>
          </p:blipFill>
          <p:spPr bwMode="auto">
            <a:xfrm>
              <a:off x="4264" y="202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6" name="Picture 19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673"/>
              <a:ext cx="72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7" name="Picture 20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16" y="1849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48" name="Line 21"/>
            <p:cNvSpPr>
              <a:spLocks noChangeShapeType="1"/>
            </p:cNvSpPr>
            <p:nvPr/>
          </p:nvSpPr>
          <p:spPr bwMode="auto">
            <a:xfrm>
              <a:off x="3416" y="2193"/>
              <a:ext cx="6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Line 25"/>
            <p:cNvSpPr>
              <a:spLocks noChangeShapeType="1"/>
            </p:cNvSpPr>
            <p:nvPr/>
          </p:nvSpPr>
          <p:spPr bwMode="auto">
            <a:xfrm flipV="1">
              <a:off x="3400" y="1320"/>
              <a:ext cx="0" cy="281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Line 26"/>
            <p:cNvSpPr>
              <a:spLocks noChangeShapeType="1"/>
            </p:cNvSpPr>
            <p:nvPr/>
          </p:nvSpPr>
          <p:spPr bwMode="auto">
            <a:xfrm>
              <a:off x="3400" y="1985"/>
              <a:ext cx="0" cy="2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Line 44"/>
            <p:cNvSpPr>
              <a:spLocks noChangeShapeType="1"/>
            </p:cNvSpPr>
            <p:nvPr/>
          </p:nvSpPr>
          <p:spPr bwMode="auto">
            <a:xfrm>
              <a:off x="4080" y="1681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Line 45"/>
            <p:cNvSpPr>
              <a:spLocks noChangeShapeType="1"/>
            </p:cNvSpPr>
            <p:nvPr/>
          </p:nvSpPr>
          <p:spPr bwMode="auto">
            <a:xfrm>
              <a:off x="4072" y="2025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Line 46"/>
            <p:cNvSpPr>
              <a:spLocks noChangeShapeType="1"/>
            </p:cNvSpPr>
            <p:nvPr/>
          </p:nvSpPr>
          <p:spPr bwMode="auto">
            <a:xfrm flipH="1">
              <a:off x="3408" y="1320"/>
              <a:ext cx="86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4" name="Line 47"/>
            <p:cNvSpPr>
              <a:spLocks noChangeShapeType="1"/>
            </p:cNvSpPr>
            <p:nvPr/>
          </p:nvSpPr>
          <p:spPr bwMode="auto">
            <a:xfrm flipH="1">
              <a:off x="4760" y="1385"/>
              <a:ext cx="696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5" name="Line 48"/>
            <p:cNvSpPr>
              <a:spLocks noChangeShapeType="1"/>
            </p:cNvSpPr>
            <p:nvPr/>
          </p:nvSpPr>
          <p:spPr bwMode="auto">
            <a:xfrm flipH="1">
              <a:off x="4776" y="156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6" name="Line 49"/>
            <p:cNvSpPr>
              <a:spLocks noChangeShapeType="1"/>
            </p:cNvSpPr>
            <p:nvPr/>
          </p:nvSpPr>
          <p:spPr bwMode="auto">
            <a:xfrm flipH="1">
              <a:off x="4776" y="173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" name="Line 50"/>
            <p:cNvSpPr>
              <a:spLocks noChangeShapeType="1"/>
            </p:cNvSpPr>
            <p:nvPr/>
          </p:nvSpPr>
          <p:spPr bwMode="auto">
            <a:xfrm flipH="1">
              <a:off x="4768" y="192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8" name="Line 51"/>
            <p:cNvSpPr>
              <a:spLocks noChangeShapeType="1"/>
            </p:cNvSpPr>
            <p:nvPr/>
          </p:nvSpPr>
          <p:spPr bwMode="auto">
            <a:xfrm flipH="1">
              <a:off x="4760" y="211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65942" name="Object 2"/>
          <p:cNvGraphicFramePr>
            <a:graphicFrameLocks noChangeAspect="1"/>
          </p:cNvGraphicFramePr>
          <p:nvPr/>
        </p:nvGraphicFramePr>
        <p:xfrm>
          <a:off x="1066800" y="2895600"/>
          <a:ext cx="1727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7" imgW="1726451" imgH="723586" progId="Equation.3">
                  <p:embed/>
                </p:oleObj>
              </mc:Choice>
              <mc:Fallback>
                <p:oleObj name="Equation" r:id="rId7" imgW="1726451" imgH="72358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1727200" cy="7239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43" name="Object 3"/>
          <p:cNvGraphicFramePr>
            <a:graphicFrameLocks noChangeAspect="1"/>
          </p:cNvGraphicFramePr>
          <p:nvPr/>
        </p:nvGraphicFramePr>
        <p:xfrm>
          <a:off x="1066800" y="3733800"/>
          <a:ext cx="1752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9" imgW="1637589" imgH="723586" progId="Equation.3">
                  <p:embed/>
                </p:oleObj>
              </mc:Choice>
              <mc:Fallback>
                <p:oleObj name="Equation" r:id="rId9" imgW="1637589" imgH="72358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1752600" cy="7239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44" name="Text Box 56"/>
          <p:cNvSpPr txBox="1">
            <a:spLocks noChangeArrowheads="1"/>
          </p:cNvSpPr>
          <p:nvPr/>
        </p:nvSpPr>
        <p:spPr bwMode="auto">
          <a:xfrm>
            <a:off x="533400" y="454183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  <a:latin typeface="Calibri" pitchFamily="34" charset="0"/>
              </a:rPr>
              <a:t>Same </a:t>
            </a:r>
            <a:r>
              <a:rPr lang="en-US" b="1">
                <a:solidFill>
                  <a:schemeClr val="tx2"/>
                </a:solidFill>
                <a:latin typeface="Symbol" pitchFamily="18" charset="2"/>
              </a:rPr>
              <a:t>DF/D</a:t>
            </a:r>
            <a:r>
              <a:rPr lang="en-US" b="1">
                <a:solidFill>
                  <a:schemeClr val="tx2"/>
                </a:solidFill>
                <a:latin typeface="Times New Roman" pitchFamily="18" charset="0"/>
              </a:rPr>
              <a:t>t</a:t>
            </a:r>
          </a:p>
        </p:txBody>
      </p:sp>
      <p:graphicFrame>
        <p:nvGraphicFramePr>
          <p:cNvPr id="165945" name="Object 4"/>
          <p:cNvGraphicFramePr>
            <a:graphicFrameLocks noChangeAspect="1"/>
          </p:cNvGraphicFramePr>
          <p:nvPr/>
        </p:nvGraphicFramePr>
        <p:xfrm>
          <a:off x="1295400" y="5075238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11" imgW="1117600" imgH="838200" progId="Equation.DSMT4">
                  <p:embed/>
                </p:oleObj>
              </mc:Choice>
              <mc:Fallback>
                <p:oleObj name="Equation" r:id="rId11" imgW="11176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75238"/>
                        <a:ext cx="1117600" cy="8382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46" name="Text Box 58"/>
          <p:cNvSpPr txBox="1">
            <a:spLocks noChangeArrowheads="1"/>
          </p:cNvSpPr>
          <p:nvPr/>
        </p:nvSpPr>
        <p:spPr bwMode="auto">
          <a:xfrm>
            <a:off x="609600" y="6065838"/>
            <a:ext cx="632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Energy conservation!     I</a:t>
            </a:r>
            <a:r>
              <a:rPr lang="en-US" sz="2800" b="1" baseline="-25000">
                <a:solidFill>
                  <a:schemeClr val="tx2"/>
                </a:solidFill>
                <a:latin typeface="Calibri" pitchFamily="34" charset="0"/>
              </a:rPr>
              <a:t>p</a:t>
            </a: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sz="2800" b="1" baseline="-25000">
                <a:solidFill>
                  <a:schemeClr val="tx2"/>
                </a:solidFill>
                <a:latin typeface="Calibri" pitchFamily="34" charset="0"/>
              </a:rPr>
              <a:t>p</a:t>
            </a: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 = I</a:t>
            </a:r>
            <a:r>
              <a:rPr lang="en-US" sz="2800" b="1" baseline="-25000">
                <a:solidFill>
                  <a:schemeClr val="tx2"/>
                </a:solidFill>
                <a:latin typeface="Calibri" pitchFamily="34" charset="0"/>
              </a:rPr>
              <a:t>s</a:t>
            </a:r>
            <a:r>
              <a:rPr lang="en-US" sz="2800" b="1">
                <a:solidFill>
                  <a:schemeClr val="tx2"/>
                </a:solidFill>
                <a:latin typeface="Calibri" pitchFamily="34" charset="0"/>
              </a:rPr>
              <a:t>V</a:t>
            </a:r>
            <a:r>
              <a:rPr lang="en-US" sz="2800" b="1" baseline="-25000">
                <a:solidFill>
                  <a:schemeClr val="tx2"/>
                </a:solidFill>
                <a:latin typeface="Calibri" pitchFamily="34" charset="0"/>
              </a:rPr>
              <a:t>s</a:t>
            </a:r>
          </a:p>
        </p:txBody>
      </p:sp>
      <p:sp>
        <p:nvSpPr>
          <p:cNvPr id="4123" name="Line 59"/>
          <p:cNvSpPr>
            <a:spLocks noChangeShapeType="1"/>
          </p:cNvSpPr>
          <p:nvPr/>
        </p:nvSpPr>
        <p:spPr bwMode="auto">
          <a:xfrm>
            <a:off x="8678863" y="3248025"/>
            <a:ext cx="12700" cy="136842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949" name="Rectangle 61"/>
          <p:cNvSpPr>
            <a:spLocks noChangeArrowheads="1"/>
          </p:cNvSpPr>
          <p:nvPr/>
        </p:nvSpPr>
        <p:spPr bwMode="auto">
          <a:xfrm rot="16200000" flipH="1">
            <a:off x="8401051" y="3789362"/>
            <a:ext cx="582612" cy="1825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125" name="Freeform 62"/>
          <p:cNvSpPr>
            <a:spLocks/>
          </p:cNvSpPr>
          <p:nvPr/>
        </p:nvSpPr>
        <p:spPr bwMode="auto">
          <a:xfrm rot="16200000" flipH="1">
            <a:off x="8397875" y="3794126"/>
            <a:ext cx="593725" cy="171450"/>
          </a:xfrm>
          <a:custGeom>
            <a:avLst/>
            <a:gdLst>
              <a:gd name="T0" fmla="*/ 0 w 332"/>
              <a:gd name="T1" fmla="*/ 153099492 h 96"/>
              <a:gd name="T2" fmla="*/ 86349433 w 332"/>
              <a:gd name="T3" fmla="*/ 306198984 h 96"/>
              <a:gd name="T4" fmla="*/ 262245829 w 332"/>
              <a:gd name="T5" fmla="*/ 0 h 96"/>
              <a:gd name="T6" fmla="*/ 438142225 w 332"/>
              <a:gd name="T7" fmla="*/ 306198984 h 96"/>
              <a:gd name="T8" fmla="*/ 617236152 w 332"/>
              <a:gd name="T9" fmla="*/ 0 h 96"/>
              <a:gd name="T10" fmla="*/ 796331868 w 332"/>
              <a:gd name="T11" fmla="*/ 306198984 h 96"/>
              <a:gd name="T12" fmla="*/ 972228264 w 332"/>
              <a:gd name="T13" fmla="*/ 0 h 96"/>
              <a:gd name="T14" fmla="*/ 1061775228 w 332"/>
              <a:gd name="T15" fmla="*/ 153099492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2"/>
              <a:gd name="T25" fmla="*/ 0 h 96"/>
              <a:gd name="T26" fmla="*/ 332 w 332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2" h="96">
                <a:moveTo>
                  <a:pt x="0" y="48"/>
                </a:moveTo>
                <a:lnTo>
                  <a:pt x="27" y="96"/>
                </a:lnTo>
                <a:lnTo>
                  <a:pt x="82" y="0"/>
                </a:lnTo>
                <a:lnTo>
                  <a:pt x="137" y="96"/>
                </a:lnTo>
                <a:lnTo>
                  <a:pt x="193" y="0"/>
                </a:lnTo>
                <a:lnTo>
                  <a:pt x="249" y="96"/>
                </a:lnTo>
                <a:lnTo>
                  <a:pt x="304" y="0"/>
                </a:lnTo>
                <a:lnTo>
                  <a:pt x="332" y="48"/>
                </a:lnTo>
              </a:path>
            </a:pathLst>
          </a:custGeom>
          <a:noFill/>
          <a:ln w="19050" cmpd="sng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6" name="Text Box 63"/>
          <p:cNvSpPr txBox="1">
            <a:spLocks noChangeArrowheads="1"/>
          </p:cNvSpPr>
          <p:nvPr/>
        </p:nvSpPr>
        <p:spPr bwMode="auto">
          <a:xfrm>
            <a:off x="8632825" y="3660775"/>
            <a:ext cx="34131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33" tIns="51417" rIns="102833" bIns="51417">
            <a:spAutoFit/>
          </a:bodyPr>
          <a:lstStyle>
            <a:lvl1pPr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>
                <a:latin typeface="Times New Roman" pitchFamily="18" charset="0"/>
              </a:rPr>
              <a:t>R</a:t>
            </a:r>
          </a:p>
        </p:txBody>
      </p:sp>
      <p:grpSp>
        <p:nvGrpSpPr>
          <p:cNvPr id="4127" name="Group 68"/>
          <p:cNvGrpSpPr>
            <a:grpSpLocks/>
          </p:cNvGrpSpPr>
          <p:nvPr/>
        </p:nvGrpSpPr>
        <p:grpSpPr bwMode="auto">
          <a:xfrm>
            <a:off x="5991225" y="5032375"/>
            <a:ext cx="2743200" cy="730250"/>
            <a:chOff x="3760" y="2765"/>
            <a:chExt cx="1728" cy="460"/>
          </a:xfrm>
        </p:grpSpPr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3760" y="3046"/>
              <a:ext cx="70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(primary)</a:t>
              </a: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4592" y="3038"/>
              <a:ext cx="89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(secondary)</a:t>
              </a:r>
            </a:p>
          </p:txBody>
        </p:sp>
        <p:sp>
          <p:nvSpPr>
            <p:cNvPr id="4131" name="Text Box 65"/>
            <p:cNvSpPr txBox="1">
              <a:spLocks noChangeArrowheads="1"/>
            </p:cNvSpPr>
            <p:nvPr/>
          </p:nvSpPr>
          <p:spPr bwMode="auto">
            <a:xfrm>
              <a:off x="489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S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  <p:sp>
          <p:nvSpPr>
            <p:cNvPr id="4132" name="Text Box 66"/>
            <p:cNvSpPr txBox="1">
              <a:spLocks noChangeArrowheads="1"/>
            </p:cNvSpPr>
            <p:nvPr/>
          </p:nvSpPr>
          <p:spPr bwMode="auto">
            <a:xfrm>
              <a:off x="393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P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</p:grpSp>
      <p:sp>
        <p:nvSpPr>
          <p:cNvPr id="4128" name="Text Box 67"/>
          <p:cNvSpPr txBox="1">
            <a:spLocks noChangeArrowheads="1"/>
          </p:cNvSpPr>
          <p:nvPr/>
        </p:nvSpPr>
        <p:spPr bwMode="auto">
          <a:xfrm>
            <a:off x="2103438" y="838200"/>
            <a:ext cx="5106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Key to efficient power distribution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5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5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5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5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5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5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5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5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 autoUpdateAnimBg="0"/>
      <p:bldP spid="165927" grpId="0" animBg="1"/>
      <p:bldP spid="165928" grpId="0" animBg="1"/>
      <p:bldP spid="165929" grpId="0" animBg="1"/>
      <p:bldP spid="165930" grpId="0" animBg="1"/>
      <p:bldP spid="165931" grpId="0" animBg="1"/>
      <p:bldP spid="165944" grpId="0" autoUpdateAnimBg="0"/>
      <p:bldP spid="16594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5105400" cy="1143000"/>
          </a:xfrm>
        </p:spPr>
        <p:txBody>
          <a:bodyPr/>
          <a:lstStyle/>
          <a:p>
            <a:pPr eaLnBrk="1" hangingPunct="1"/>
            <a:r>
              <a:rPr lang="en-US" sz="6000" smtClean="0"/>
              <a:t>Transformers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6019800" cy="3505200"/>
          </a:xfrm>
        </p:spPr>
        <p:txBody>
          <a:bodyPr/>
          <a:lstStyle/>
          <a:p>
            <a:pPr eaLnBrk="1" hangingPunct="1"/>
            <a:r>
              <a:rPr lang="en-US" smtClean="0"/>
              <a:t>Key to Modern electrical system</a:t>
            </a:r>
          </a:p>
          <a:p>
            <a:pPr eaLnBrk="1" hangingPunct="1"/>
            <a:r>
              <a:rPr lang="en-US" smtClean="0"/>
              <a:t>Starting with 120 volts AC</a:t>
            </a:r>
          </a:p>
          <a:p>
            <a:pPr lvl="1" eaLnBrk="1" hangingPunct="1"/>
            <a:r>
              <a:rPr lang="en-US" smtClean="0"/>
              <a:t>Produce arbitrarily small voltages.</a:t>
            </a:r>
          </a:p>
          <a:p>
            <a:pPr lvl="1" eaLnBrk="1" hangingPunct="1"/>
            <a:r>
              <a:rPr lang="en-US" smtClean="0"/>
              <a:t>Produce arbitrarily large voltages.</a:t>
            </a:r>
          </a:p>
          <a:p>
            <a:pPr eaLnBrk="1" hangingPunct="1"/>
            <a:r>
              <a:rPr lang="en-US" smtClean="0"/>
              <a:t>Nearly 100% efficient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24200" cy="1143000"/>
          </a:xfrm>
        </p:spPr>
        <p:txBody>
          <a:bodyPr/>
          <a:lstStyle/>
          <a:p>
            <a:pPr algn="l" eaLnBrk="1" hangingPunct="1"/>
            <a:r>
              <a:rPr lang="en-US" sz="3200" smtClean="0"/>
              <a:t>Checkpoint</a:t>
            </a:r>
            <a:br>
              <a:rPr lang="en-US" sz="3200" smtClean="0"/>
            </a:br>
            <a:r>
              <a:rPr lang="en-US" sz="3200" smtClean="0"/>
              <a:t>Transformer 1</a:t>
            </a:r>
          </a:p>
        </p:txBody>
      </p:sp>
      <p:pic>
        <p:nvPicPr>
          <p:cNvPr id="6147" name="Picture 2" descr="https://wug-s.physics.uiuc.edu/cgi/courses/shell/common/showme.pl?cc/eastern/phy1161/spring/lecpreflights/17/transformer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52482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3352800"/>
            <a:ext cx="8686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Comic Sans MS" pitchFamily="66" charset="0"/>
              </a:rPr>
              <a:t>The voltage difference across the resistor R is </a:t>
            </a:r>
            <a:r>
              <a:rPr lang="en-US" sz="2800">
                <a:latin typeface="Comic Sans MS" pitchFamily="66" charset="0"/>
              </a:rPr>
              <a:t/>
            </a:r>
            <a:br>
              <a:rPr lang="en-US" sz="2800">
                <a:latin typeface="Comic Sans MS" pitchFamily="66" charset="0"/>
              </a:rPr>
            </a:br>
            <a:r>
              <a:rPr lang="en-US" sz="2800">
                <a:latin typeface="Comic Sans MS" pitchFamily="66" charset="0"/>
              </a:rPr>
              <a:t>    1. V </a:t>
            </a:r>
            <a:br>
              <a:rPr lang="en-US" sz="2800">
                <a:latin typeface="Comic Sans MS" pitchFamily="66" charset="0"/>
              </a:rPr>
            </a:br>
            <a:r>
              <a:rPr lang="en-US" sz="2800">
                <a:latin typeface="Comic Sans MS" pitchFamily="66" charset="0"/>
              </a:rPr>
              <a:t>    2. V N</a:t>
            </a:r>
            <a:r>
              <a:rPr lang="en-US" sz="2800" baseline="-25000">
                <a:latin typeface="Comic Sans MS" pitchFamily="66" charset="0"/>
              </a:rPr>
              <a:t>1</a:t>
            </a:r>
            <a:r>
              <a:rPr lang="en-US" sz="2800">
                <a:latin typeface="Comic Sans MS" pitchFamily="66" charset="0"/>
              </a:rPr>
              <a:t>/N</a:t>
            </a:r>
            <a:r>
              <a:rPr lang="en-US" sz="2800" baseline="-25000">
                <a:latin typeface="Comic Sans MS" pitchFamily="66" charset="0"/>
              </a:rPr>
              <a:t>2</a:t>
            </a:r>
            <a:r>
              <a:rPr lang="en-US" sz="2800">
                <a:latin typeface="Comic Sans MS" pitchFamily="66" charset="0"/>
              </a:rPr>
              <a:t> </a:t>
            </a:r>
            <a:br>
              <a:rPr lang="en-US" sz="2800">
                <a:latin typeface="Comic Sans MS" pitchFamily="66" charset="0"/>
              </a:rPr>
            </a:br>
            <a:r>
              <a:rPr lang="en-US" sz="2800">
                <a:latin typeface="Comic Sans MS" pitchFamily="66" charset="0"/>
              </a:rPr>
              <a:t>    3. V N</a:t>
            </a:r>
            <a:r>
              <a:rPr lang="en-US" sz="2800" baseline="-25000">
                <a:latin typeface="Comic Sans MS" pitchFamily="66" charset="0"/>
              </a:rPr>
              <a:t>2</a:t>
            </a:r>
            <a:r>
              <a:rPr lang="en-US" sz="2800">
                <a:latin typeface="Comic Sans MS" pitchFamily="66" charset="0"/>
              </a:rPr>
              <a:t>/N</a:t>
            </a:r>
            <a:r>
              <a:rPr lang="en-US" sz="2800" baseline="-25000">
                <a:latin typeface="Comic Sans MS" pitchFamily="66" charset="0"/>
              </a:rPr>
              <a:t>1</a:t>
            </a:r>
            <a:r>
              <a:rPr lang="en-US" sz="2800">
                <a:latin typeface="Comic Sans MS" pitchFamily="66" charset="0"/>
              </a:rPr>
              <a:t> </a:t>
            </a:r>
            <a:br>
              <a:rPr lang="en-US" sz="2800">
                <a:latin typeface="Comic Sans MS" pitchFamily="66" charset="0"/>
              </a:rPr>
            </a:br>
            <a:r>
              <a:rPr lang="en-US" sz="2800">
                <a:latin typeface="Comic Sans MS" pitchFamily="66" charset="0"/>
              </a:rPr>
              <a:t>    4. 0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05400"/>
            <a:ext cx="12192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240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wug-s.physics.uiuc.edu/cgi/courses/shell/common/showme.pl?cc/eastern/phy1161/spring/lecpreflights/17/transformer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90" y="1481000"/>
            <a:ext cx="4788310" cy="14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81000" y="3276600"/>
            <a:ext cx="85344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</a:rPr>
              <a:t> When the switch is closed, the ammeter shows</a:t>
            </a:r>
            <a:r>
              <a:rPr lang="en-US" sz="3200">
                <a:latin typeface="Calibri" pitchFamily="34" charset="0"/>
              </a:rPr>
              <a:t> </a:t>
            </a:r>
            <a:br>
              <a:rPr lang="en-US" sz="3200">
                <a:latin typeface="Calibri" pitchFamily="34" charset="0"/>
              </a:rPr>
            </a:br>
            <a:r>
              <a:rPr lang="en-US" sz="3200">
                <a:latin typeface="Calibri" pitchFamily="34" charset="0"/>
              </a:rPr>
              <a:t>     1. I=0 </a:t>
            </a:r>
            <a:br>
              <a:rPr lang="en-US" sz="3200">
                <a:latin typeface="Calibri" pitchFamily="34" charset="0"/>
              </a:rPr>
            </a:br>
            <a:r>
              <a:rPr lang="en-US" sz="3200">
                <a:latin typeface="Calibri" pitchFamily="34" charset="0"/>
              </a:rPr>
              <a:t>     2. I quickly jumps to a non-zero value and then</a:t>
            </a:r>
          </a:p>
          <a:p>
            <a:r>
              <a:rPr lang="en-US" sz="3200">
                <a:latin typeface="Calibri" pitchFamily="34" charset="0"/>
              </a:rPr>
              <a:t>         quickly returns to zero. </a:t>
            </a:r>
            <a:br>
              <a:rPr lang="en-US" sz="3200">
                <a:latin typeface="Calibri" pitchFamily="34" charset="0"/>
              </a:rPr>
            </a:br>
            <a:r>
              <a:rPr lang="en-US" sz="3200">
                <a:latin typeface="Calibri" pitchFamily="34" charset="0"/>
              </a:rPr>
              <a:t>     3. I is a steady non-zero value.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343400"/>
            <a:ext cx="8001000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smtClean="0"/>
              <a:t>Checkpoint</a:t>
            </a:r>
            <a:br>
              <a:rPr lang="en-US" sz="3200" smtClean="0"/>
            </a:br>
            <a:r>
              <a:rPr lang="en-US" sz="3200" smtClean="0"/>
              <a:t>Transformer 2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33350"/>
            <a:ext cx="358140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Checkpoint</a:t>
            </a:r>
            <a:br>
              <a:rPr lang="en-US" dirty="0" smtClean="0"/>
            </a:br>
            <a:r>
              <a:rPr lang="en-US" dirty="0" smtClean="0"/>
              <a:t>Transformer 3</a:t>
            </a:r>
          </a:p>
        </p:txBody>
      </p:sp>
      <p:pic>
        <p:nvPicPr>
          <p:cNvPr id="8195" name="Picture 2" descr="https://wug-s.physics.uiuc.edu/cgi/courses/shell/common/showme.pl?cc/eastern/phy1161/spring/lecpreflights/17/transformer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6" y="1447800"/>
            <a:ext cx="46196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81000" y="4267200"/>
            <a:ext cx="8001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How does I</a:t>
            </a:r>
            <a:r>
              <a:rPr lang="en-US" sz="2800" b="1" baseline="-25000">
                <a:latin typeface="Calibri" pitchFamily="34" charset="0"/>
              </a:rPr>
              <a:t>R</a:t>
            </a:r>
            <a:r>
              <a:rPr lang="en-US" sz="2800" b="1">
                <a:latin typeface="Calibri" pitchFamily="34" charset="0"/>
              </a:rPr>
              <a:t> compare to the current that is drawn from the AC source I</a:t>
            </a:r>
            <a:r>
              <a:rPr lang="en-US" sz="2800" b="1" baseline="-25000">
                <a:latin typeface="Calibri" pitchFamily="34" charset="0"/>
              </a:rPr>
              <a:t>in</a:t>
            </a:r>
            <a:r>
              <a:rPr lang="en-US" sz="2800" b="1">
                <a:latin typeface="Calibri" pitchFamily="34" charset="0"/>
              </a:rPr>
              <a:t>?</a:t>
            </a:r>
            <a:r>
              <a:rPr lang="en-US" sz="2800">
                <a:latin typeface="Calibri" pitchFamily="34" charset="0"/>
              </a:rPr>
              <a:t> </a:t>
            </a:r>
            <a:br>
              <a:rPr lang="en-US" sz="2800">
                <a:latin typeface="Calibri" pitchFamily="34" charset="0"/>
              </a:rPr>
            </a:br>
            <a:r>
              <a:rPr lang="en-US" sz="2800">
                <a:latin typeface="Calibri" pitchFamily="34" charset="0"/>
              </a:rPr>
              <a:t>     I</a:t>
            </a:r>
            <a:r>
              <a:rPr lang="en-US" sz="2800" baseline="-25000">
                <a:latin typeface="Calibri" pitchFamily="34" charset="0"/>
              </a:rPr>
              <a:t>R</a:t>
            </a:r>
            <a:r>
              <a:rPr lang="en-US" sz="2800">
                <a:latin typeface="Calibri" pitchFamily="34" charset="0"/>
              </a:rPr>
              <a:t> &lt; I</a:t>
            </a:r>
            <a:r>
              <a:rPr lang="en-US" sz="2800" baseline="-25000">
                <a:latin typeface="Calibri" pitchFamily="34" charset="0"/>
              </a:rPr>
              <a:t>in</a:t>
            </a:r>
            <a:r>
              <a:rPr lang="en-US" sz="2800">
                <a:latin typeface="Calibri" pitchFamily="34" charset="0"/>
              </a:rPr>
              <a:t> </a:t>
            </a:r>
            <a:br>
              <a:rPr lang="en-US" sz="2800">
                <a:latin typeface="Calibri" pitchFamily="34" charset="0"/>
              </a:rPr>
            </a:br>
            <a:r>
              <a:rPr lang="en-US" sz="2800">
                <a:latin typeface="Calibri" pitchFamily="34" charset="0"/>
              </a:rPr>
              <a:t>     I</a:t>
            </a:r>
            <a:r>
              <a:rPr lang="en-US" sz="2800" baseline="-25000">
                <a:latin typeface="Calibri" pitchFamily="34" charset="0"/>
              </a:rPr>
              <a:t>R</a:t>
            </a:r>
            <a:r>
              <a:rPr lang="en-US" sz="2800">
                <a:latin typeface="Calibri" pitchFamily="34" charset="0"/>
              </a:rPr>
              <a:t> = I</a:t>
            </a:r>
            <a:r>
              <a:rPr lang="en-US" sz="2800" baseline="-25000">
                <a:latin typeface="Calibri" pitchFamily="34" charset="0"/>
              </a:rPr>
              <a:t>in</a:t>
            </a:r>
            <a:r>
              <a:rPr lang="en-US" sz="2800">
                <a:latin typeface="Calibri" pitchFamily="34" charset="0"/>
              </a:rPr>
              <a:t> </a:t>
            </a:r>
            <a:br>
              <a:rPr lang="en-US" sz="2800">
                <a:latin typeface="Calibri" pitchFamily="34" charset="0"/>
              </a:rPr>
            </a:br>
            <a:r>
              <a:rPr lang="en-US" sz="2800">
                <a:latin typeface="Calibri" pitchFamily="34" charset="0"/>
              </a:rPr>
              <a:t>     I</a:t>
            </a:r>
            <a:r>
              <a:rPr lang="en-US" sz="2800" baseline="-25000">
                <a:latin typeface="Calibri" pitchFamily="34" charset="0"/>
              </a:rPr>
              <a:t>R</a:t>
            </a:r>
            <a:r>
              <a:rPr lang="en-US" sz="2800">
                <a:latin typeface="Calibri" pitchFamily="34" charset="0"/>
              </a:rPr>
              <a:t> &gt; I</a:t>
            </a:r>
            <a:r>
              <a:rPr lang="en-US" sz="2800" baseline="-25000">
                <a:latin typeface="Calibri" pitchFamily="34" charset="0"/>
              </a:rPr>
              <a:t>in</a:t>
            </a:r>
            <a:endParaRPr lang="en-US" sz="280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6019800"/>
            <a:ext cx="12192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834" y="152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algn="l"/>
            <a:r>
              <a:rPr lang="en-US" sz="3600" dirty="0" smtClean="0"/>
              <a:t>Checkpoint</a:t>
            </a:r>
            <a:br>
              <a:rPr lang="en-US" sz="3600" dirty="0" smtClean="0"/>
            </a:br>
            <a:r>
              <a:rPr lang="en-US" sz="3600" dirty="0" smtClean="0"/>
              <a:t>Power Line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600" y="1485901"/>
            <a:ext cx="5715000" cy="2057400"/>
          </a:xfrm>
        </p:spPr>
        <p:txBody>
          <a:bodyPr/>
          <a:lstStyle/>
          <a:p>
            <a:r>
              <a:rPr lang="en-US" dirty="0"/>
              <a:t>Power is transferred from the power plant to your house through high voltage power lines because</a:t>
            </a:r>
            <a:r>
              <a:rPr lang="en-US" dirty="0" smtClean="0"/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3886200"/>
            <a:ext cx="8007320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Generators at power plants operate at high voltages.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It will decrease power losses.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The power company wants to deter people from climbing 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the lines.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" name="Oval 53"/>
          <p:cNvSpPr>
            <a:spLocks noChangeArrowheads="1"/>
          </p:cNvSpPr>
          <p:nvPr/>
        </p:nvSpPr>
        <p:spPr bwMode="auto">
          <a:xfrm>
            <a:off x="491250" y="4471293"/>
            <a:ext cx="4572000" cy="6858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291" y="15240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266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2895600" cy="1143000"/>
          </a:xfrm>
        </p:spPr>
        <p:txBody>
          <a:bodyPr/>
          <a:lstStyle/>
          <a:p>
            <a:pPr algn="l" eaLnBrk="1" hangingPunct="1"/>
            <a:r>
              <a:rPr lang="en-US" sz="3600" dirty="0" smtClean="0"/>
              <a:t>Checkpoint</a:t>
            </a:r>
            <a:br>
              <a:rPr lang="en-US" sz="3600" dirty="0" smtClean="0"/>
            </a:br>
            <a:r>
              <a:rPr lang="en-US" sz="3600" dirty="0" smtClean="0"/>
              <a:t>Transformer</a:t>
            </a:r>
          </a:p>
        </p:txBody>
      </p:sp>
      <p:sp>
        <p:nvSpPr>
          <p:cNvPr id="9219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533400" y="990599"/>
            <a:ext cx="4267200" cy="4049713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B283"/>
                </a:solidFill>
              </a:rPr>
              <a:t>good news</a:t>
            </a:r>
            <a:r>
              <a:rPr lang="en-US" sz="2400" dirty="0" smtClean="0"/>
              <a:t> is you are going on a trip to France. The </a:t>
            </a:r>
            <a:r>
              <a:rPr lang="en-US" sz="2400" dirty="0" smtClean="0">
                <a:solidFill>
                  <a:srgbClr val="FF0000"/>
                </a:solidFill>
              </a:rPr>
              <a:t>bad news</a:t>
            </a:r>
            <a:r>
              <a:rPr lang="en-US" sz="2400" dirty="0" smtClean="0"/>
              <a:t> is that in France the outlets have 240 volts. You remember from Phy1151 that you need a transformer, so you wrap 100 turns around the primary. How many turns should you wrap around the secondary if you need 120 volts out to run your hair dryer? </a:t>
            </a:r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6669088" y="3324225"/>
            <a:ext cx="1371600" cy="21224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6961188" y="3616325"/>
            <a:ext cx="787400" cy="15001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2" name="Oval 10"/>
          <p:cNvSpPr>
            <a:spLocks noChangeArrowheads="1"/>
          </p:cNvSpPr>
          <p:nvPr/>
        </p:nvSpPr>
        <p:spPr bwMode="auto">
          <a:xfrm>
            <a:off x="5310188" y="4138613"/>
            <a:ext cx="584200" cy="5842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5486400" y="4164013"/>
            <a:ext cx="2936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~</a:t>
            </a:r>
          </a:p>
        </p:txBody>
      </p:sp>
      <p:sp>
        <p:nvSpPr>
          <p:cNvPr id="9224" name="Rectangle 12"/>
          <p:cNvSpPr>
            <a:spLocks noChangeArrowheads="1"/>
          </p:cNvSpPr>
          <p:nvPr/>
        </p:nvSpPr>
        <p:spPr bwMode="auto">
          <a:xfrm>
            <a:off x="5003800" y="4214813"/>
            <a:ext cx="2603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e</a:t>
            </a:r>
          </a:p>
        </p:txBody>
      </p:sp>
      <p:sp>
        <p:nvSpPr>
          <p:cNvPr id="9225" name="Line 13"/>
          <p:cNvSpPr>
            <a:spLocks noChangeShapeType="1"/>
          </p:cNvSpPr>
          <p:nvPr/>
        </p:nvSpPr>
        <p:spPr bwMode="auto">
          <a:xfrm flipV="1">
            <a:off x="6262688" y="3667125"/>
            <a:ext cx="0" cy="4841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4"/>
          <p:cNvSpPr>
            <a:spLocks noChangeShapeType="1"/>
          </p:cNvSpPr>
          <p:nvPr/>
        </p:nvSpPr>
        <p:spPr bwMode="auto">
          <a:xfrm flipV="1">
            <a:off x="8332788" y="3732213"/>
            <a:ext cx="0" cy="469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5"/>
          <p:cNvSpPr>
            <a:spLocks noChangeShapeType="1"/>
          </p:cNvSpPr>
          <p:nvPr/>
        </p:nvSpPr>
        <p:spPr bwMode="auto">
          <a:xfrm>
            <a:off x="8358188" y="4621213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6"/>
          <p:cNvSpPr>
            <a:spLocks noChangeShapeType="1"/>
          </p:cNvSpPr>
          <p:nvPr/>
        </p:nvSpPr>
        <p:spPr bwMode="auto">
          <a:xfrm>
            <a:off x="6237288" y="4583113"/>
            <a:ext cx="0" cy="4953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21"/>
          <p:cNvSpPr>
            <a:spLocks noChangeArrowheads="1"/>
          </p:cNvSpPr>
          <p:nvPr/>
        </p:nvSpPr>
        <p:spPr bwMode="auto">
          <a:xfrm>
            <a:off x="7010400" y="2895600"/>
            <a:ext cx="701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/>
              <a:t>iron</a:t>
            </a:r>
          </a:p>
        </p:txBody>
      </p:sp>
      <p:sp>
        <p:nvSpPr>
          <p:cNvPr id="9230" name="Rectangle 22"/>
          <p:cNvSpPr>
            <a:spLocks noChangeArrowheads="1"/>
          </p:cNvSpPr>
          <p:nvPr/>
        </p:nvSpPr>
        <p:spPr bwMode="auto">
          <a:xfrm>
            <a:off x="8143875" y="4233863"/>
            <a:ext cx="48418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s</a:t>
            </a:r>
          </a:p>
        </p:txBody>
      </p:sp>
      <p:sp>
        <p:nvSpPr>
          <p:cNvPr id="9231" name="Rectangle 23"/>
          <p:cNvSpPr>
            <a:spLocks noChangeArrowheads="1"/>
          </p:cNvSpPr>
          <p:nvPr/>
        </p:nvSpPr>
        <p:spPr bwMode="auto">
          <a:xfrm>
            <a:off x="6067425" y="4195763"/>
            <a:ext cx="5175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p</a:t>
            </a:r>
          </a:p>
        </p:txBody>
      </p:sp>
      <p:sp>
        <p:nvSpPr>
          <p:cNvPr id="9232" name="AutoShape 24"/>
          <p:cNvSpPr>
            <a:spLocks noChangeArrowheads="1"/>
          </p:cNvSpPr>
          <p:nvPr/>
        </p:nvSpPr>
        <p:spPr bwMode="auto">
          <a:xfrm>
            <a:off x="6761163" y="3384550"/>
            <a:ext cx="1189037" cy="19764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33" name="AutoShape 25"/>
          <p:cNvSpPr>
            <a:spLocks noChangeArrowheads="1"/>
          </p:cNvSpPr>
          <p:nvPr/>
        </p:nvSpPr>
        <p:spPr bwMode="auto">
          <a:xfrm>
            <a:off x="6724650" y="3357563"/>
            <a:ext cx="1270000" cy="2041525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34" name="AutoShape 26"/>
          <p:cNvSpPr>
            <a:spLocks noChangeArrowheads="1"/>
          </p:cNvSpPr>
          <p:nvPr/>
        </p:nvSpPr>
        <p:spPr bwMode="auto">
          <a:xfrm>
            <a:off x="6818313" y="3429000"/>
            <a:ext cx="1068387" cy="19065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35" name="AutoShape 27"/>
          <p:cNvSpPr>
            <a:spLocks noChangeArrowheads="1"/>
          </p:cNvSpPr>
          <p:nvPr/>
        </p:nvSpPr>
        <p:spPr bwMode="auto">
          <a:xfrm>
            <a:off x="6875463" y="3473450"/>
            <a:ext cx="947737" cy="18113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36" name="AutoShape 28"/>
          <p:cNvSpPr>
            <a:spLocks noChangeArrowheads="1"/>
          </p:cNvSpPr>
          <p:nvPr/>
        </p:nvSpPr>
        <p:spPr bwMode="auto">
          <a:xfrm>
            <a:off x="6932613" y="3517900"/>
            <a:ext cx="871537" cy="16652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9237" name="Group 29"/>
          <p:cNvGrpSpPr>
            <a:grpSpLocks/>
          </p:cNvGrpSpPr>
          <p:nvPr/>
        </p:nvGrpSpPr>
        <p:grpSpPr bwMode="auto">
          <a:xfrm>
            <a:off x="5589588" y="3667125"/>
            <a:ext cx="3302000" cy="1411288"/>
            <a:chOff x="3400" y="1320"/>
            <a:chExt cx="2080" cy="889"/>
          </a:xfrm>
        </p:grpSpPr>
        <p:pic>
          <p:nvPicPr>
            <p:cNvPr id="9248" name="Picture 30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37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9" name="Picture 31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60" y="1465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0" name="Picture 3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320"/>
              <a:ext cx="7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1" name="Picture 33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08" y="150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2" name="Picture 34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21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3" name="Picture 3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9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4" name="Picture 36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1721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5" name="Picture 37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55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6" name="Picture 3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2009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7" name="Picture 39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1817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8" name="Picture 40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44" y="1633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59" name="Line 41"/>
            <p:cNvSpPr>
              <a:spLocks noChangeShapeType="1"/>
            </p:cNvSpPr>
            <p:nvPr/>
          </p:nvSpPr>
          <p:spPr bwMode="auto">
            <a:xfrm flipH="1">
              <a:off x="4960" y="2209"/>
              <a:ext cx="52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260" name="Picture 4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40" b="4550"/>
            <a:stretch>
              <a:fillRect/>
            </a:stretch>
          </p:blipFill>
          <p:spPr bwMode="auto">
            <a:xfrm>
              <a:off x="4264" y="202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61" name="Picture 43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673"/>
              <a:ext cx="72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62" name="Picture 44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16" y="1849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63" name="Line 45"/>
            <p:cNvSpPr>
              <a:spLocks noChangeShapeType="1"/>
            </p:cNvSpPr>
            <p:nvPr/>
          </p:nvSpPr>
          <p:spPr bwMode="auto">
            <a:xfrm>
              <a:off x="3416" y="2193"/>
              <a:ext cx="6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Line 46"/>
            <p:cNvSpPr>
              <a:spLocks noChangeShapeType="1"/>
            </p:cNvSpPr>
            <p:nvPr/>
          </p:nvSpPr>
          <p:spPr bwMode="auto">
            <a:xfrm flipV="1">
              <a:off x="3400" y="1320"/>
              <a:ext cx="0" cy="281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Line 47"/>
            <p:cNvSpPr>
              <a:spLocks noChangeShapeType="1"/>
            </p:cNvSpPr>
            <p:nvPr/>
          </p:nvSpPr>
          <p:spPr bwMode="auto">
            <a:xfrm>
              <a:off x="3400" y="1985"/>
              <a:ext cx="0" cy="2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Line 48"/>
            <p:cNvSpPr>
              <a:spLocks noChangeShapeType="1"/>
            </p:cNvSpPr>
            <p:nvPr/>
          </p:nvSpPr>
          <p:spPr bwMode="auto">
            <a:xfrm>
              <a:off x="4080" y="1681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Line 49"/>
            <p:cNvSpPr>
              <a:spLocks noChangeShapeType="1"/>
            </p:cNvSpPr>
            <p:nvPr/>
          </p:nvSpPr>
          <p:spPr bwMode="auto">
            <a:xfrm>
              <a:off x="4072" y="2025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8" name="Line 50"/>
            <p:cNvSpPr>
              <a:spLocks noChangeShapeType="1"/>
            </p:cNvSpPr>
            <p:nvPr/>
          </p:nvSpPr>
          <p:spPr bwMode="auto">
            <a:xfrm flipH="1">
              <a:off x="3408" y="1320"/>
              <a:ext cx="86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Line 51"/>
            <p:cNvSpPr>
              <a:spLocks noChangeShapeType="1"/>
            </p:cNvSpPr>
            <p:nvPr/>
          </p:nvSpPr>
          <p:spPr bwMode="auto">
            <a:xfrm flipH="1">
              <a:off x="4760" y="1385"/>
              <a:ext cx="696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52"/>
            <p:cNvSpPr>
              <a:spLocks noChangeShapeType="1"/>
            </p:cNvSpPr>
            <p:nvPr/>
          </p:nvSpPr>
          <p:spPr bwMode="auto">
            <a:xfrm flipH="1">
              <a:off x="4776" y="156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Line 53"/>
            <p:cNvSpPr>
              <a:spLocks noChangeShapeType="1"/>
            </p:cNvSpPr>
            <p:nvPr/>
          </p:nvSpPr>
          <p:spPr bwMode="auto">
            <a:xfrm flipH="1">
              <a:off x="4776" y="173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Line 54"/>
            <p:cNvSpPr>
              <a:spLocks noChangeShapeType="1"/>
            </p:cNvSpPr>
            <p:nvPr/>
          </p:nvSpPr>
          <p:spPr bwMode="auto">
            <a:xfrm flipH="1">
              <a:off x="4768" y="192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Line 55"/>
            <p:cNvSpPr>
              <a:spLocks noChangeShapeType="1"/>
            </p:cNvSpPr>
            <p:nvPr/>
          </p:nvSpPr>
          <p:spPr bwMode="auto">
            <a:xfrm flipH="1">
              <a:off x="4760" y="211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8" name="Line 56"/>
          <p:cNvSpPr>
            <a:spLocks noChangeShapeType="1"/>
          </p:cNvSpPr>
          <p:nvPr/>
        </p:nvSpPr>
        <p:spPr bwMode="auto">
          <a:xfrm>
            <a:off x="8848725" y="3749675"/>
            <a:ext cx="12700" cy="136842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61" name="Rectangle 57"/>
          <p:cNvSpPr>
            <a:spLocks noChangeArrowheads="1"/>
          </p:cNvSpPr>
          <p:nvPr/>
        </p:nvSpPr>
        <p:spPr bwMode="auto">
          <a:xfrm rot="16200000" flipH="1">
            <a:off x="8570913" y="4291013"/>
            <a:ext cx="582612" cy="18256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240" name="Freeform 58"/>
          <p:cNvSpPr>
            <a:spLocks/>
          </p:cNvSpPr>
          <p:nvPr/>
        </p:nvSpPr>
        <p:spPr bwMode="auto">
          <a:xfrm rot="16200000" flipH="1">
            <a:off x="8567737" y="4295776"/>
            <a:ext cx="593725" cy="171450"/>
          </a:xfrm>
          <a:custGeom>
            <a:avLst/>
            <a:gdLst>
              <a:gd name="T0" fmla="*/ 0 w 332"/>
              <a:gd name="T1" fmla="*/ 153099492 h 96"/>
              <a:gd name="T2" fmla="*/ 86349433 w 332"/>
              <a:gd name="T3" fmla="*/ 306198984 h 96"/>
              <a:gd name="T4" fmla="*/ 262245829 w 332"/>
              <a:gd name="T5" fmla="*/ 0 h 96"/>
              <a:gd name="T6" fmla="*/ 438142225 w 332"/>
              <a:gd name="T7" fmla="*/ 306198984 h 96"/>
              <a:gd name="T8" fmla="*/ 617236152 w 332"/>
              <a:gd name="T9" fmla="*/ 0 h 96"/>
              <a:gd name="T10" fmla="*/ 796331868 w 332"/>
              <a:gd name="T11" fmla="*/ 306198984 h 96"/>
              <a:gd name="T12" fmla="*/ 972228264 w 332"/>
              <a:gd name="T13" fmla="*/ 0 h 96"/>
              <a:gd name="T14" fmla="*/ 1061775228 w 332"/>
              <a:gd name="T15" fmla="*/ 153099492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2"/>
              <a:gd name="T25" fmla="*/ 0 h 96"/>
              <a:gd name="T26" fmla="*/ 332 w 332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2" h="96">
                <a:moveTo>
                  <a:pt x="0" y="48"/>
                </a:moveTo>
                <a:lnTo>
                  <a:pt x="27" y="96"/>
                </a:lnTo>
                <a:lnTo>
                  <a:pt x="82" y="0"/>
                </a:lnTo>
                <a:lnTo>
                  <a:pt x="137" y="96"/>
                </a:lnTo>
                <a:lnTo>
                  <a:pt x="193" y="0"/>
                </a:lnTo>
                <a:lnTo>
                  <a:pt x="249" y="96"/>
                </a:lnTo>
                <a:lnTo>
                  <a:pt x="304" y="0"/>
                </a:lnTo>
                <a:lnTo>
                  <a:pt x="332" y="48"/>
                </a:lnTo>
              </a:path>
            </a:pathLst>
          </a:custGeom>
          <a:noFill/>
          <a:ln w="19050" cmpd="sng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Text Box 59"/>
          <p:cNvSpPr txBox="1">
            <a:spLocks noChangeArrowheads="1"/>
          </p:cNvSpPr>
          <p:nvPr/>
        </p:nvSpPr>
        <p:spPr bwMode="auto">
          <a:xfrm>
            <a:off x="8802688" y="4162425"/>
            <a:ext cx="341312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33" tIns="51417" rIns="102833" bIns="51417">
            <a:spAutoFit/>
          </a:bodyPr>
          <a:lstStyle>
            <a:lvl1pPr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>
                <a:latin typeface="Times New Roman" pitchFamily="18" charset="0"/>
              </a:rPr>
              <a:t>R</a:t>
            </a:r>
          </a:p>
        </p:txBody>
      </p:sp>
      <p:sp>
        <p:nvSpPr>
          <p:cNvPr id="9242" name="Text Box 61"/>
          <p:cNvSpPr txBox="1">
            <a:spLocks noChangeArrowheads="1"/>
          </p:cNvSpPr>
          <p:nvPr/>
        </p:nvSpPr>
        <p:spPr bwMode="auto">
          <a:xfrm>
            <a:off x="333375" y="5282153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  <a:latin typeface="Calibri" pitchFamily="34" charset="0"/>
              </a:rPr>
              <a:t>1) 50		2) 100		3) 200</a:t>
            </a:r>
          </a:p>
        </p:txBody>
      </p:sp>
      <p:grpSp>
        <p:nvGrpSpPr>
          <p:cNvPr id="9243" name="Group 65"/>
          <p:cNvGrpSpPr>
            <a:grpSpLocks/>
          </p:cNvGrpSpPr>
          <p:nvPr/>
        </p:nvGrpSpPr>
        <p:grpSpPr bwMode="auto">
          <a:xfrm>
            <a:off x="6096000" y="5486400"/>
            <a:ext cx="2743200" cy="730250"/>
            <a:chOff x="3760" y="2765"/>
            <a:chExt cx="1728" cy="460"/>
          </a:xfrm>
        </p:grpSpPr>
        <p:sp>
          <p:nvSpPr>
            <p:cNvPr id="9244" name="Rectangle 66"/>
            <p:cNvSpPr>
              <a:spLocks noChangeArrowheads="1"/>
            </p:cNvSpPr>
            <p:nvPr/>
          </p:nvSpPr>
          <p:spPr bwMode="auto">
            <a:xfrm>
              <a:off x="3760" y="3046"/>
              <a:ext cx="70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(primary)</a:t>
              </a:r>
            </a:p>
          </p:txBody>
        </p:sp>
        <p:sp>
          <p:nvSpPr>
            <p:cNvPr id="9245" name="Rectangle 67"/>
            <p:cNvSpPr>
              <a:spLocks noChangeArrowheads="1"/>
            </p:cNvSpPr>
            <p:nvPr/>
          </p:nvSpPr>
          <p:spPr bwMode="auto">
            <a:xfrm>
              <a:off x="4592" y="3038"/>
              <a:ext cx="89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(secondary)</a:t>
              </a:r>
            </a:p>
          </p:txBody>
        </p:sp>
        <p:sp>
          <p:nvSpPr>
            <p:cNvPr id="9246" name="Text Box 68"/>
            <p:cNvSpPr txBox="1">
              <a:spLocks noChangeArrowheads="1"/>
            </p:cNvSpPr>
            <p:nvPr/>
          </p:nvSpPr>
          <p:spPr bwMode="auto">
            <a:xfrm>
              <a:off x="489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S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  <p:sp>
          <p:nvSpPr>
            <p:cNvPr id="9247" name="Text Box 69"/>
            <p:cNvSpPr txBox="1">
              <a:spLocks noChangeArrowheads="1"/>
            </p:cNvSpPr>
            <p:nvPr/>
          </p:nvSpPr>
          <p:spPr bwMode="auto">
            <a:xfrm>
              <a:off x="393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P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</p:grp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744" y="152400"/>
            <a:ext cx="3022600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sz="3200" dirty="0" smtClean="0"/>
              <a:t>Checkpoint</a:t>
            </a:r>
            <a:br>
              <a:rPr lang="en-US" sz="3200" dirty="0" smtClean="0"/>
            </a:br>
            <a:r>
              <a:rPr lang="en-US" sz="3200" dirty="0" smtClean="0"/>
              <a:t>Transformer</a:t>
            </a:r>
          </a:p>
        </p:txBody>
      </p:sp>
      <p:sp>
        <p:nvSpPr>
          <p:cNvPr id="1024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2895600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400" smtClean="0"/>
              <a:t>The </a:t>
            </a:r>
            <a:r>
              <a:rPr lang="en-US" sz="2400" smtClean="0">
                <a:solidFill>
                  <a:srgbClr val="00B283"/>
                </a:solidFill>
              </a:rPr>
              <a:t>good news</a:t>
            </a:r>
            <a:r>
              <a:rPr lang="en-US" sz="2400" smtClean="0"/>
              <a:t> is you are going on a trip to France. The </a:t>
            </a:r>
            <a:r>
              <a:rPr lang="en-US" sz="2400" smtClean="0">
                <a:solidFill>
                  <a:srgbClr val="FF0000"/>
                </a:solidFill>
              </a:rPr>
              <a:t>bad news</a:t>
            </a:r>
            <a:r>
              <a:rPr lang="en-US" sz="2400" smtClean="0"/>
              <a:t> is that in France the outlets have 240 volts. You remember from Phy1161 that you need a transformer, so you wrap 100 turns around the primary. How many turns should you wrap around the secondary if you need 120 volts out to run your hair dryer? </a:t>
            </a:r>
          </a:p>
        </p:txBody>
      </p:sp>
      <p:graphicFrame>
        <p:nvGraphicFramePr>
          <p:cNvPr id="207876" name="Object 2"/>
          <p:cNvGraphicFramePr>
            <a:graphicFrameLocks noChangeAspect="1"/>
          </p:cNvGraphicFramePr>
          <p:nvPr/>
        </p:nvGraphicFramePr>
        <p:xfrm>
          <a:off x="1905000" y="4114800"/>
          <a:ext cx="13716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9" name="Equation" r:id="rId5" imgW="583947" imgH="431613" progId="Equation.DSMT4">
                  <p:embed/>
                </p:oleObj>
              </mc:Choice>
              <mc:Fallback>
                <p:oleObj name="Equation" r:id="rId5" imgW="583947" imgH="4316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1371600" cy="1014413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669088" y="3324225"/>
            <a:ext cx="1371600" cy="21224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961188" y="3616325"/>
            <a:ext cx="787400" cy="15001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5310188" y="4138613"/>
            <a:ext cx="584200" cy="5842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5486400" y="4164013"/>
            <a:ext cx="2936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~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003800" y="4214813"/>
            <a:ext cx="2603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>
                <a:solidFill>
                  <a:schemeClr val="accent1"/>
                </a:solidFill>
                <a:latin typeface="Symbol" pitchFamily="18" charset="2"/>
              </a:rPr>
              <a:t>e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6262688" y="3667125"/>
            <a:ext cx="0" cy="4841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8332788" y="3732213"/>
            <a:ext cx="0" cy="469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358188" y="4621213"/>
            <a:ext cx="0" cy="457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6237288" y="4583113"/>
            <a:ext cx="0" cy="4953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7010400" y="2895600"/>
            <a:ext cx="701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b="1"/>
              <a:t>iron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8143875" y="4233863"/>
            <a:ext cx="484188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s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067425" y="4195763"/>
            <a:ext cx="5175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chemeClr val="accent1"/>
                </a:solidFill>
                <a:latin typeface="New York"/>
              </a:rPr>
              <a:t>V</a:t>
            </a:r>
            <a:r>
              <a:rPr lang="en-US" b="1" baseline="-25000">
                <a:solidFill>
                  <a:schemeClr val="accent1"/>
                </a:solidFill>
                <a:latin typeface="New York"/>
              </a:rPr>
              <a:t>p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6761163" y="3384550"/>
            <a:ext cx="1189037" cy="19764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6724650" y="3357563"/>
            <a:ext cx="1270000" cy="2041525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59" name="AutoShape 19"/>
          <p:cNvSpPr>
            <a:spLocks noChangeArrowheads="1"/>
          </p:cNvSpPr>
          <p:nvPr/>
        </p:nvSpPr>
        <p:spPr bwMode="auto">
          <a:xfrm>
            <a:off x="6818313" y="3429000"/>
            <a:ext cx="1068387" cy="19065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60" name="AutoShape 20"/>
          <p:cNvSpPr>
            <a:spLocks noChangeArrowheads="1"/>
          </p:cNvSpPr>
          <p:nvPr/>
        </p:nvSpPr>
        <p:spPr bwMode="auto">
          <a:xfrm>
            <a:off x="6875463" y="3473450"/>
            <a:ext cx="947737" cy="181133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61" name="AutoShape 21"/>
          <p:cNvSpPr>
            <a:spLocks noChangeArrowheads="1"/>
          </p:cNvSpPr>
          <p:nvPr/>
        </p:nvSpPr>
        <p:spPr bwMode="auto">
          <a:xfrm>
            <a:off x="6932613" y="3517900"/>
            <a:ext cx="871537" cy="1665288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0262" name="Group 22"/>
          <p:cNvGrpSpPr>
            <a:grpSpLocks/>
          </p:cNvGrpSpPr>
          <p:nvPr/>
        </p:nvGrpSpPr>
        <p:grpSpPr bwMode="auto">
          <a:xfrm>
            <a:off x="5589588" y="3667125"/>
            <a:ext cx="3302000" cy="1411288"/>
            <a:chOff x="3400" y="1320"/>
            <a:chExt cx="2080" cy="889"/>
          </a:xfrm>
        </p:grpSpPr>
        <p:pic>
          <p:nvPicPr>
            <p:cNvPr id="10276" name="Picture 23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377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7" name="Picture 24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60" y="1465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8" name="Picture 25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320"/>
              <a:ext cx="7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9" name="Picture 26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08" y="150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0" name="Picture 27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21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1" name="Picture 28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91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2" name="Picture 29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12" y="1721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3" name="Picture 30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8331"/>
            <a:stretch>
              <a:fillRect/>
            </a:stretch>
          </p:blipFill>
          <p:spPr bwMode="auto">
            <a:xfrm>
              <a:off x="4720" y="155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4" name="Picture 31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2009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5" name="Picture 32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52" y="1817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6" name="Picture 33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>
              <a:fillRect/>
            </a:stretch>
          </p:blipFill>
          <p:spPr bwMode="auto">
            <a:xfrm>
              <a:off x="4944" y="1633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87" name="Line 34"/>
            <p:cNvSpPr>
              <a:spLocks noChangeShapeType="1"/>
            </p:cNvSpPr>
            <p:nvPr/>
          </p:nvSpPr>
          <p:spPr bwMode="auto">
            <a:xfrm flipH="1">
              <a:off x="4960" y="2209"/>
              <a:ext cx="520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288" name="Picture 35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640" b="4550"/>
            <a:stretch>
              <a:fillRect/>
            </a:stretch>
          </p:blipFill>
          <p:spPr bwMode="auto">
            <a:xfrm>
              <a:off x="4264" y="2025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9" name="Picture 36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091"/>
            <a:stretch>
              <a:fillRect/>
            </a:stretch>
          </p:blipFill>
          <p:spPr bwMode="auto">
            <a:xfrm>
              <a:off x="4264" y="1673"/>
              <a:ext cx="72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0" name="Picture 37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640" b="4550"/>
            <a:stretch>
              <a:fillRect/>
            </a:stretch>
          </p:blipFill>
          <p:spPr bwMode="auto">
            <a:xfrm>
              <a:off x="4016" y="1849"/>
              <a:ext cx="6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91" name="Line 38"/>
            <p:cNvSpPr>
              <a:spLocks noChangeShapeType="1"/>
            </p:cNvSpPr>
            <p:nvPr/>
          </p:nvSpPr>
          <p:spPr bwMode="auto">
            <a:xfrm>
              <a:off x="3416" y="2193"/>
              <a:ext cx="6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Line 39"/>
            <p:cNvSpPr>
              <a:spLocks noChangeShapeType="1"/>
            </p:cNvSpPr>
            <p:nvPr/>
          </p:nvSpPr>
          <p:spPr bwMode="auto">
            <a:xfrm flipV="1">
              <a:off x="3400" y="1320"/>
              <a:ext cx="0" cy="281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3" name="Line 40"/>
            <p:cNvSpPr>
              <a:spLocks noChangeShapeType="1"/>
            </p:cNvSpPr>
            <p:nvPr/>
          </p:nvSpPr>
          <p:spPr bwMode="auto">
            <a:xfrm>
              <a:off x="3400" y="1985"/>
              <a:ext cx="0" cy="20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4" name="Line 41"/>
            <p:cNvSpPr>
              <a:spLocks noChangeShapeType="1"/>
            </p:cNvSpPr>
            <p:nvPr/>
          </p:nvSpPr>
          <p:spPr bwMode="auto">
            <a:xfrm>
              <a:off x="4080" y="1681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5" name="Line 42"/>
            <p:cNvSpPr>
              <a:spLocks noChangeShapeType="1"/>
            </p:cNvSpPr>
            <p:nvPr/>
          </p:nvSpPr>
          <p:spPr bwMode="auto">
            <a:xfrm>
              <a:off x="4072" y="2025"/>
              <a:ext cx="192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6" name="Line 43"/>
            <p:cNvSpPr>
              <a:spLocks noChangeShapeType="1"/>
            </p:cNvSpPr>
            <p:nvPr/>
          </p:nvSpPr>
          <p:spPr bwMode="auto">
            <a:xfrm flipH="1">
              <a:off x="3408" y="1320"/>
              <a:ext cx="86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7" name="Line 44"/>
            <p:cNvSpPr>
              <a:spLocks noChangeShapeType="1"/>
            </p:cNvSpPr>
            <p:nvPr/>
          </p:nvSpPr>
          <p:spPr bwMode="auto">
            <a:xfrm flipH="1">
              <a:off x="4760" y="1385"/>
              <a:ext cx="696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Line 45"/>
            <p:cNvSpPr>
              <a:spLocks noChangeShapeType="1"/>
            </p:cNvSpPr>
            <p:nvPr/>
          </p:nvSpPr>
          <p:spPr bwMode="auto">
            <a:xfrm flipH="1">
              <a:off x="4776" y="156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9" name="Line 46"/>
            <p:cNvSpPr>
              <a:spLocks noChangeShapeType="1"/>
            </p:cNvSpPr>
            <p:nvPr/>
          </p:nvSpPr>
          <p:spPr bwMode="auto">
            <a:xfrm flipH="1">
              <a:off x="4776" y="173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Line 47"/>
            <p:cNvSpPr>
              <a:spLocks noChangeShapeType="1"/>
            </p:cNvSpPr>
            <p:nvPr/>
          </p:nvSpPr>
          <p:spPr bwMode="auto">
            <a:xfrm flipH="1">
              <a:off x="4768" y="1921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Line 48"/>
            <p:cNvSpPr>
              <a:spLocks noChangeShapeType="1"/>
            </p:cNvSpPr>
            <p:nvPr/>
          </p:nvSpPr>
          <p:spPr bwMode="auto">
            <a:xfrm flipH="1">
              <a:off x="4760" y="2113"/>
              <a:ext cx="184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63" name="Line 49"/>
          <p:cNvSpPr>
            <a:spLocks noChangeShapeType="1"/>
          </p:cNvSpPr>
          <p:nvPr/>
        </p:nvSpPr>
        <p:spPr bwMode="auto">
          <a:xfrm>
            <a:off x="8848725" y="3749675"/>
            <a:ext cx="12700" cy="1368425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Rectangle 50"/>
          <p:cNvSpPr>
            <a:spLocks noChangeArrowheads="1"/>
          </p:cNvSpPr>
          <p:nvPr/>
        </p:nvSpPr>
        <p:spPr bwMode="auto">
          <a:xfrm rot="16200000" flipH="1">
            <a:off x="8570913" y="4291013"/>
            <a:ext cx="582612" cy="182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65" name="Freeform 51"/>
          <p:cNvSpPr>
            <a:spLocks/>
          </p:cNvSpPr>
          <p:nvPr/>
        </p:nvSpPr>
        <p:spPr bwMode="auto">
          <a:xfrm rot="16200000" flipH="1">
            <a:off x="8567737" y="4295776"/>
            <a:ext cx="593725" cy="171450"/>
          </a:xfrm>
          <a:custGeom>
            <a:avLst/>
            <a:gdLst>
              <a:gd name="T0" fmla="*/ 0 w 332"/>
              <a:gd name="T1" fmla="*/ 153099492 h 96"/>
              <a:gd name="T2" fmla="*/ 86349433 w 332"/>
              <a:gd name="T3" fmla="*/ 306198984 h 96"/>
              <a:gd name="T4" fmla="*/ 262245829 w 332"/>
              <a:gd name="T5" fmla="*/ 0 h 96"/>
              <a:gd name="T6" fmla="*/ 438142225 w 332"/>
              <a:gd name="T7" fmla="*/ 306198984 h 96"/>
              <a:gd name="T8" fmla="*/ 617236152 w 332"/>
              <a:gd name="T9" fmla="*/ 0 h 96"/>
              <a:gd name="T10" fmla="*/ 796331868 w 332"/>
              <a:gd name="T11" fmla="*/ 306198984 h 96"/>
              <a:gd name="T12" fmla="*/ 972228264 w 332"/>
              <a:gd name="T13" fmla="*/ 0 h 96"/>
              <a:gd name="T14" fmla="*/ 1061775228 w 332"/>
              <a:gd name="T15" fmla="*/ 153099492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2"/>
              <a:gd name="T25" fmla="*/ 0 h 96"/>
              <a:gd name="T26" fmla="*/ 332 w 332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2" h="96">
                <a:moveTo>
                  <a:pt x="0" y="48"/>
                </a:moveTo>
                <a:lnTo>
                  <a:pt x="27" y="96"/>
                </a:lnTo>
                <a:lnTo>
                  <a:pt x="82" y="0"/>
                </a:lnTo>
                <a:lnTo>
                  <a:pt x="137" y="96"/>
                </a:lnTo>
                <a:lnTo>
                  <a:pt x="193" y="0"/>
                </a:lnTo>
                <a:lnTo>
                  <a:pt x="249" y="96"/>
                </a:lnTo>
                <a:lnTo>
                  <a:pt x="304" y="0"/>
                </a:lnTo>
                <a:lnTo>
                  <a:pt x="332" y="48"/>
                </a:lnTo>
              </a:path>
            </a:pathLst>
          </a:custGeom>
          <a:noFill/>
          <a:ln w="19050" cmpd="sng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Text Box 52"/>
          <p:cNvSpPr txBox="1">
            <a:spLocks noChangeArrowheads="1"/>
          </p:cNvSpPr>
          <p:nvPr/>
        </p:nvSpPr>
        <p:spPr bwMode="auto">
          <a:xfrm>
            <a:off x="8802688" y="4162425"/>
            <a:ext cx="341312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33" tIns="51417" rIns="102833" bIns="51417">
            <a:spAutoFit/>
          </a:bodyPr>
          <a:lstStyle>
            <a:lvl1pPr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10287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1600">
                <a:latin typeface="Times New Roman" pitchFamily="18" charset="0"/>
              </a:rPr>
              <a:t>R</a:t>
            </a:r>
          </a:p>
        </p:txBody>
      </p:sp>
      <p:graphicFrame>
        <p:nvGraphicFramePr>
          <p:cNvPr id="207925" name="Object 3"/>
          <p:cNvGraphicFramePr>
            <a:graphicFrameLocks noChangeAspect="1"/>
          </p:cNvGraphicFramePr>
          <p:nvPr/>
        </p:nvGraphicFramePr>
        <p:xfrm>
          <a:off x="1066800" y="5410200"/>
          <a:ext cx="18161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0" name="Equation" r:id="rId9" imgW="685800" imgH="431800" progId="Equation.DSMT4">
                  <p:embed/>
                </p:oleObj>
              </mc:Choice>
              <mc:Fallback>
                <p:oleObj name="Equation" r:id="rId9" imgW="685800" imgH="431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10200"/>
                        <a:ext cx="1816100" cy="11430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8" name="Text Box 54"/>
          <p:cNvSpPr txBox="1">
            <a:spLocks noChangeArrowheads="1"/>
          </p:cNvSpPr>
          <p:nvPr/>
        </p:nvSpPr>
        <p:spPr bwMode="auto">
          <a:xfrm>
            <a:off x="304800" y="33528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  <a:latin typeface="Calibri" pitchFamily="34" charset="0"/>
              </a:rPr>
              <a:t>1) 50		2) 100		3) 200</a:t>
            </a:r>
          </a:p>
        </p:txBody>
      </p:sp>
      <p:graphicFrame>
        <p:nvGraphicFramePr>
          <p:cNvPr id="207927" name="Object 4"/>
          <p:cNvGraphicFramePr>
            <a:graphicFrameLocks noChangeAspect="1"/>
          </p:cNvGraphicFramePr>
          <p:nvPr/>
        </p:nvGraphicFramePr>
        <p:xfrm>
          <a:off x="2895600" y="5334000"/>
          <a:ext cx="3036888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1" name="Equation" r:id="rId11" imgW="1129810" imgH="393529" progId="Equation.DSMT4">
                  <p:embed/>
                </p:oleObj>
              </mc:Choice>
              <mc:Fallback>
                <p:oleObj name="Equation" r:id="rId11" imgW="1129810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334000"/>
                        <a:ext cx="3036888" cy="125095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928" name="Oval 56"/>
          <p:cNvSpPr>
            <a:spLocks noChangeArrowheads="1"/>
          </p:cNvSpPr>
          <p:nvPr/>
        </p:nvSpPr>
        <p:spPr bwMode="auto">
          <a:xfrm>
            <a:off x="152400" y="3276600"/>
            <a:ext cx="990600" cy="5334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0271" name="Group 57"/>
          <p:cNvGrpSpPr>
            <a:grpSpLocks/>
          </p:cNvGrpSpPr>
          <p:nvPr/>
        </p:nvGrpSpPr>
        <p:grpSpPr bwMode="auto">
          <a:xfrm>
            <a:off x="6096000" y="5486400"/>
            <a:ext cx="2743200" cy="730250"/>
            <a:chOff x="3760" y="2765"/>
            <a:chExt cx="1728" cy="460"/>
          </a:xfrm>
        </p:grpSpPr>
        <p:sp>
          <p:nvSpPr>
            <p:cNvPr id="10272" name="Rectangle 58"/>
            <p:cNvSpPr>
              <a:spLocks noChangeArrowheads="1"/>
            </p:cNvSpPr>
            <p:nvPr/>
          </p:nvSpPr>
          <p:spPr bwMode="auto">
            <a:xfrm>
              <a:off x="3760" y="3046"/>
              <a:ext cx="704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(primary)</a:t>
              </a:r>
            </a:p>
          </p:txBody>
        </p:sp>
        <p:sp>
          <p:nvSpPr>
            <p:cNvPr id="10273" name="Rectangle 59"/>
            <p:cNvSpPr>
              <a:spLocks noChangeArrowheads="1"/>
            </p:cNvSpPr>
            <p:nvPr/>
          </p:nvSpPr>
          <p:spPr bwMode="auto">
            <a:xfrm>
              <a:off x="4592" y="3038"/>
              <a:ext cx="89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/>
                <a:t>(secondary)</a:t>
              </a:r>
            </a:p>
          </p:txBody>
        </p:sp>
        <p:sp>
          <p:nvSpPr>
            <p:cNvPr id="10274" name="Text Box 60"/>
            <p:cNvSpPr txBox="1">
              <a:spLocks noChangeArrowheads="1"/>
            </p:cNvSpPr>
            <p:nvPr/>
          </p:nvSpPr>
          <p:spPr bwMode="auto">
            <a:xfrm>
              <a:off x="489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S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  <p:sp>
          <p:nvSpPr>
            <p:cNvPr id="10275" name="Text Box 61"/>
            <p:cNvSpPr txBox="1">
              <a:spLocks noChangeArrowheads="1"/>
            </p:cNvSpPr>
            <p:nvPr/>
          </p:nvSpPr>
          <p:spPr bwMode="auto">
            <a:xfrm>
              <a:off x="3936" y="2765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FF"/>
                  </a:solidFill>
                  <a:latin typeface="Calibri" pitchFamily="34" charset="0"/>
                </a:rPr>
                <a:t>N</a:t>
              </a:r>
              <a:r>
                <a:rPr lang="en-US" b="1" baseline="-25000">
                  <a:solidFill>
                    <a:srgbClr val="FF00FF"/>
                  </a:solidFill>
                  <a:latin typeface="Calibri" pitchFamily="34" charset="0"/>
                </a:rPr>
                <a:t>P</a:t>
              </a:r>
              <a:endParaRPr lang="en-US" b="1">
                <a:solidFill>
                  <a:srgbClr val="FF00FF"/>
                </a:solidFill>
                <a:latin typeface="Calibri" pitchFamily="34" charset="0"/>
              </a:endParaRPr>
            </a:p>
          </p:txBody>
        </p: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TPVERSION" val="2008"/>
  <p:tag name="PPVERSION" val="12.0"/>
  <p:tag name="SHOWBARVISIBLE" val="True"/>
  <p:tag name="EXPANDSHOWBAR" val="True"/>
  <p:tag name="USESECONDARYMONITOR" val="True"/>
  <p:tag name="SAVECSVWITHSESSION" val="Fals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1"/>
  <p:tag name="RESETCHARTS" val="True"/>
  <p:tag name="INCLUDENONRESPONDERS" val="False"/>
  <p:tag name="MULTIRESPDIVISOR" val="1"/>
  <p:tag name="PARTLISTDEFAULT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LUIDIAENABLED" val="False"/>
  <p:tag name="TASKPANEKEY" val="3bd9ed3e-43f0-4d54-958a-34a104d0f1c5"/>
  <p:tag name="POWERPOINTVERSION" val="14.0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E19D2F162114304AB457729087117AC"/>
  <p:tag name="SLIDEID" val="FE19D2F162114304AB457729087117A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A 12 Volt battery is connected to a transformer that has a 100 turn primary coil, and 200 turn secondary coil. What is the voltage across the secondary after the battery has been connected for a long time?"/>
  <p:tag name="TOTALRESPONSES" val="15"/>
  <p:tag name="RESPONSECOUNT" val="15"/>
  <p:tag name="SLICED" val="False"/>
  <p:tag name="RESPONSES" val="4;1;1;1;3;1;4;3;3;3;2;4;4;3;1;"/>
  <p:tag name="CHARTSTRINGSTD" val="5 1 5 4"/>
  <p:tag name="CHARTSTRINGREV" val="4 5 1 5"/>
  <p:tag name="CHARTSTRINGSTDPER" val="0.333333333333333 0.0666666666666667 0.333333333333333 0.266666666666667"/>
  <p:tag name="CHARTSTRINGREVPER" val="0.266666666666667 0.333333333333333 0.0666666666666667 0.333333333333333"/>
  <p:tag name="RESPONSESGATHERED" val="False"/>
  <p:tag name="ANSWERSALIAS" val="Vs = 0   |smicln|Vs = 6 V  |smicln|Vs = 12 V|smicln|Vs = 24 V"/>
  <p:tag name="VALUES" val="No Value|smicln|No Value|smicln|No Value|smicln|No Val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0"/>
  <p:tag name="FONTSIZE" val="32"/>
  <p:tag name="BULLETTYPE" val="ppBulletArabicPeriod"/>
  <p:tag name="ANSWERTEXT" val="Vs = 0   &#10;Vs = 6 V  &#10;Vs = 12 V&#10;Vs = 24 V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FE19D2F162114304AB457729087117AC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A 12 Volt battery is connected to a transformer that has a 100 turn primary coil, and 200 turn secondary coil. What is the voltage across the secondary after the battery has been connected for a long time?"/>
  <p:tag name="SLIDEORDER" val="2"/>
  <p:tag name="SLIDEGUID" val="CE722DB4686B4A4E81D39F3C2FA33E99"/>
  <p:tag name="TOTALRESPONSES" val="15"/>
  <p:tag name="RESPONSECOUNT" val="15"/>
  <p:tag name="SLICED" val="False"/>
  <p:tag name="RESPONSES" val="1;4;1;1;3;1;4;2;1;4;3;4;1;1;1;"/>
  <p:tag name="CHARTSTRINGSTD" val="8 1 2 4"/>
  <p:tag name="CHARTSTRINGREV" val="4 2 1 8"/>
  <p:tag name="CHARTSTRINGSTDPER" val="0.533333333333333 0.0666666666666667 0.133333333333333 0.266666666666667"/>
  <p:tag name="CHARTSTRINGREVPER" val="0.266666666666667 0.133333333333333 0.0666666666666667 0.533333333333333"/>
  <p:tag name="RESPONSESGATHERED" val="False"/>
  <p:tag name="ANSWERSALIAS" val="Vs = 0   |smicln|Vs = 6 V   |smicln|Vs = 12 V |smicln|Vs = 24 V "/>
  <p:tag name="VALUES" val="No Value|smicln|No Value|smicln|No Value|smicln|No Val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Vs = 0   &#10;Vs = 6 V   &#10;Vs = 12 V &#10;Vs = 24 V 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98974C12C527486A87099484162E4B15"/>
  <p:tag name="SLIDEID" val="98974C12C527486A87099484162E4B1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n a transformer the side with the most turns always has the larger peak voltage.  (T/F)"/>
  <p:tag name="ANSWERSALIAS" val="True|smicln|False"/>
  <p:tag name="TOTALRESPONSES" val="15"/>
  <p:tag name="RESPONSECOUNT" val="15"/>
  <p:tag name="SLICED" val="False"/>
  <p:tag name="RESPONSES" val="2;1;2;1;1;2;1;2;1;2;1;2;2;1;2;"/>
  <p:tag name="CHARTSTRINGSTD" val="7 8"/>
  <p:tag name="CHARTSTRINGREV" val="8 7"/>
  <p:tag name="CHARTSTRINGSTDPER" val="0.466666666666667 0.533333333333333"/>
  <p:tag name="CHARTSTRINGREVPER" val="0.533333333333333 0.466666666666667"/>
  <p:tag name="RESPONSESGATHERED" val="False"/>
  <p:tag name="VALUES" val="No Value|smicln|No Val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74C12C527486A87099484162E4B1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In a transformer the side with the most turns always has the larger peak voltage.  (T/F)"/>
  <p:tag name="ANSWERSALIAS" val="True|smicln|False"/>
  <p:tag name="TOTALRESPONSES" val="15"/>
  <p:tag name="RESPONSECOUNT" val="15"/>
  <p:tag name="SLICED" val="False"/>
  <p:tag name="RESPONSES" val="2;1;2;1;1;2;1;2;1;2;1;2;2;1;2;"/>
  <p:tag name="CHARTSTRINGSTD" val="7 8"/>
  <p:tag name="CHARTSTRINGREV" val="8 7"/>
  <p:tag name="CHARTSTRINGSTDPER" val="0.466666666666667 0.533333333333333"/>
  <p:tag name="CHARTSTRINGREVPER" val="0.533333333333333 0.466666666666667"/>
  <p:tag name="RESPONSESGATHERED" val="False"/>
  <p:tag name="SLIDEORDER" val="2"/>
  <p:tag name="SLIDEGUID" val="C5A5A05B146B4DFF8E9BC85CA52E2AF9"/>
  <p:tag name="VALUES" val="No Value|smicln|No Val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74C12C527486A87099484162E4B1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rue|smicln|False"/>
  <p:tag name="SLIDEORDER" val="2"/>
  <p:tag name="SLIDEGUID" val="F6588F4F258F4BE282372E729D68B0DC"/>
  <p:tag name="QUESTIONALIAS" val="In a transformer the side with the most turns always has the larger peak current.  (T/F)"/>
  <p:tag name="TOTALRESPONSES" val="15"/>
  <p:tag name="RESPONSECOUNT" val="15"/>
  <p:tag name="SLICED" val="False"/>
  <p:tag name="RESPONSES" val="2;2;2;2;2;2;2;2;1;2;2;2;2;1;2;"/>
  <p:tag name="CHARTSTRINGSTD" val="2 13"/>
  <p:tag name="CHARTSTRINGREV" val="13 2"/>
  <p:tag name="CHARTSTRINGSTDPER" val="0.133333333333333 0.866666666666667"/>
  <p:tag name="CHARTSTRINGREVPER" val="0.866666666666667 0.133333333333333"/>
  <p:tag name="RESPONSESGATHERED" val="False"/>
  <p:tag name="VALUES" val="No Value|smicln|No Val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74C12C527486A87099484162E4B1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rue|smicln|False"/>
  <p:tag name="QUESTIONALIAS" val="In a transformer the side with the most turns always has the larger peak current.  (T/F)"/>
  <p:tag name="TOTALRESPONSES" val="15"/>
  <p:tag name="RESPONSECOUNT" val="15"/>
  <p:tag name="SLICED" val="False"/>
  <p:tag name="RESPONSES" val="2;2;2;2;2;2;2;2;1;2;2;2;2;1;2;"/>
  <p:tag name="CHARTSTRINGSTD" val="2 13"/>
  <p:tag name="CHARTSTRINGREV" val="13 2"/>
  <p:tag name="CHARTSTRINGSTDPER" val="0.133333333333333 0.866666666666667"/>
  <p:tag name="CHARTSTRINGREVPER" val="0.866666666666667 0.133333333333333"/>
  <p:tag name="RESPONSESGATHERED" val="False"/>
  <p:tag name="SLIDEORDER" val="3"/>
  <p:tag name="SLIDEGUID" val="07126E5C45E748D9B6F0CEDC145B54F6"/>
  <p:tag name="VALUES" val="No Value|smicln|No Val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74C12C527486A87099484162E4B1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rue|smicln|False"/>
  <p:tag name="SLIDEORDER" val="3"/>
  <p:tag name="SLIDEGUID" val="4D6D4CA27F9545B2BF19E042B5CFA33C"/>
  <p:tag name="QUESTIONALIAS" val="In a transformer the side with the most turns always dissipates the most power.  (T/F)"/>
  <p:tag name="TOTALRESPONSES" val="15"/>
  <p:tag name="RESPONSECOUNT" val="15"/>
  <p:tag name="SLICED" val="False"/>
  <p:tag name="RESPONSES" val="1;1;1;1;2;1;1;1;2;1;1;1;1;1;1;"/>
  <p:tag name="CHARTSTRINGSTD" val="13 2"/>
  <p:tag name="CHARTSTRINGREV" val="2 13"/>
  <p:tag name="CHARTSTRINGSTDPER" val="0.866666666666667 0.133333333333333"/>
  <p:tag name="CHARTSTRINGREVPER" val="0.133333333333333 0.866666666666667"/>
  <p:tag name="RESPONSESGATHERED" val="False"/>
  <p:tag name="VALUES" val="No Value|smicln|No Val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8974C12C527486A87099484162E4B1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True|smicln|False"/>
  <p:tag name="QUESTIONALIAS" val="In a transformer the side with the most turns always dissipates the most power.  (T/F)"/>
  <p:tag name="TOTALRESPONSES" val="15"/>
  <p:tag name="RESPONSECOUNT" val="15"/>
  <p:tag name="SLICED" val="False"/>
  <p:tag name="RESPONSES" val="1;1;1;1;2;1;1;1;2;1;1;1;1;1;1;"/>
  <p:tag name="CHARTSTRINGSTD" val="13 2"/>
  <p:tag name="CHARTSTRINGREV" val="2 13"/>
  <p:tag name="CHARTSTRINGSTDPER" val="0.866666666666667 0.133333333333333"/>
  <p:tag name="CHARTSTRINGREVPER" val="0.133333333333333 0.866666666666667"/>
  <p:tag name="RESPONSESGATHERED" val="False"/>
  <p:tag name="SLIDEORDER" val="4"/>
  <p:tag name="SLIDEGUID" val="FDB2DBC9F5634E16BEC55070650C07A2"/>
  <p:tag name="VALUES" val="No Value|smicln|No Val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10"/>
  <p:tag name="FONTSIZE" val="32"/>
  <p:tag name="BULLETTYPE" val="ppBulletArabicPeriod"/>
  <p:tag name="ANSWERTEXT" val="True&#10;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5478</TotalTime>
  <Words>536</Words>
  <Application>Microsoft Office PowerPoint</Application>
  <PresentationFormat>On-screen Show (4:3)</PresentationFormat>
  <Paragraphs>101</Paragraphs>
  <Slides>17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Presentation1</vt:lpstr>
      <vt:lpstr>Equation</vt:lpstr>
      <vt:lpstr>Chart</vt:lpstr>
      <vt:lpstr>Transformers</vt:lpstr>
      <vt:lpstr>Transformers</vt:lpstr>
      <vt:lpstr>Transformers</vt:lpstr>
      <vt:lpstr>Checkpoint Transformer 1</vt:lpstr>
      <vt:lpstr>Checkpoint Transformer 2</vt:lpstr>
      <vt:lpstr>Checkpoint Transformer 3</vt:lpstr>
      <vt:lpstr>Checkpoint Power Line</vt:lpstr>
      <vt:lpstr>Checkpoint Transformer</vt:lpstr>
      <vt:lpstr>Checkpoint Transformer</vt:lpstr>
      <vt:lpstr>A 12 Volt battery is connected to a transformer that has a 100 turn primary coil, and 200 turn secondary coil. What is the voltage across the secondary after the battery has been connected for a long time?</vt:lpstr>
      <vt:lpstr>A 12 Volt battery is connected to a transformer that has a 100 turn primary coil, and 200 turn secondary coil. What is the voltage across the secondary after the battery has been connected for a long time?</vt:lpstr>
      <vt:lpstr>In a transformer the side with the most turns always has the larger peak voltage.  (T/F)</vt:lpstr>
      <vt:lpstr>In a transformer the side with the most turns always has the larger peak voltage.  (T/F)</vt:lpstr>
      <vt:lpstr>In a transformer the side with the most turns always has the larger peak current.  (T/F)</vt:lpstr>
      <vt:lpstr>In a transformer the side with the most turns always has the larger peak current.  (T/F)</vt:lpstr>
      <vt:lpstr>In a transformer the side with the most turns always dissipates the most power.  (T/F)</vt:lpstr>
      <vt:lpstr>In a transformer the side with the most turns always dissipates the most power.  (T/F)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Generators and Transformers</dc:title>
  <dc:creator>cherie</dc:creator>
  <cp:lastModifiedBy>Lehman, Cherie B.</cp:lastModifiedBy>
  <cp:revision>164</cp:revision>
  <dcterms:created xsi:type="dcterms:W3CDTF">2010-02-20T21:29:12Z</dcterms:created>
  <dcterms:modified xsi:type="dcterms:W3CDTF">2013-02-26T11:45:27Z</dcterms:modified>
</cp:coreProperties>
</file>