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0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1.xml" ContentType="application/vnd.openxmlformats-officedocument.presentationml.notesSlide+xml"/>
  <Override PartName="/ppt/tags/tag18.xml" ContentType="application/vnd.openxmlformats-officedocument.presentationml.tags+xml"/>
  <Override PartName="/ppt/notesSlides/notesSlide12.xml" ContentType="application/vnd.openxmlformats-officedocument.presentationml.notesSlide+xml"/>
  <Override PartName="/ppt/tags/tag19.xml" ContentType="application/vnd.openxmlformats-officedocument.presentationml.tags+xml"/>
  <Override PartName="/ppt/notesSlides/notesSlide13.xml" ContentType="application/vnd.openxmlformats-officedocument.presentationml.notesSlide+xml"/>
  <Override PartName="/ppt/tags/tag20.xml" ContentType="application/vnd.openxmlformats-officedocument.presentationml.tags+xml"/>
  <Override PartName="/ppt/notesSlides/notesSlide14.xml" ContentType="application/vnd.openxmlformats-officedocument.presentationml.notesSlide+xml"/>
  <Override PartName="/ppt/tags/tag21.xml" ContentType="application/vnd.openxmlformats-officedocument.presentationml.tags+xml"/>
  <Override PartName="/ppt/notesSlides/notesSlide15.xml" ContentType="application/vnd.openxmlformats-officedocument.presentationml.notesSlide+xml"/>
  <Override PartName="/ppt/tags/tag22.xml" ContentType="application/vnd.openxmlformats-officedocument.presentationml.tags+xml"/>
  <Override PartName="/ppt/notesSlides/notesSlide16.xml" ContentType="application/vnd.openxmlformats-officedocument.presentationml.notesSlide+xml"/>
  <Override PartName="/ppt/tags/tag23.xml" ContentType="application/vnd.openxmlformats-officedocument.presentationml.tags+xml"/>
  <Override PartName="/ppt/notesSlides/notesSlide17.xml" ContentType="application/vnd.openxmlformats-officedocument.presentationml.notesSlide+xml"/>
  <Override PartName="/ppt/tags/tag24.xml" ContentType="application/vnd.openxmlformats-officedocument.presentationml.tags+xml"/>
  <Override PartName="/ppt/notesSlides/notesSlide18.xml" ContentType="application/vnd.openxmlformats-officedocument.presentationml.notesSlide+xml"/>
  <Override PartName="/ppt/tags/tag25.xml" ContentType="application/vnd.openxmlformats-officedocument.presentationml.tags+xml"/>
  <Override PartName="/ppt/notesSlides/notesSlide19.xml" ContentType="application/vnd.openxmlformats-officedocument.presentationml.notesSlide+xml"/>
  <Override PartName="/ppt/tags/tag26.xml" ContentType="application/vnd.openxmlformats-officedocument.presentationml.tags+xml"/>
  <Override PartName="/ppt/notesSlides/notesSlide20.xml" ContentType="application/vnd.openxmlformats-officedocument.presentationml.notesSlide+xml"/>
  <Override PartName="/ppt/tags/tag27.xml" ContentType="application/vnd.openxmlformats-officedocument.presentationml.tags+xml"/>
  <Override PartName="/ppt/notesSlides/notesSlide21.xml" ContentType="application/vnd.openxmlformats-officedocument.presentationml.notesSlide+xml"/>
  <Override PartName="/ppt/tags/tag28.xml" ContentType="application/vnd.openxmlformats-officedocument.presentationml.tags+xml"/>
  <Override PartName="/ppt/notesSlides/notesSlide22.xml" ContentType="application/vnd.openxmlformats-officedocument.presentationml.notesSlide+xml"/>
  <Override PartName="/ppt/tags/tag29.xml" ContentType="application/vnd.openxmlformats-officedocument.presentationml.tag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8"/>
  </p:notesMasterIdLst>
  <p:handoutMasterIdLst>
    <p:handoutMasterId r:id="rId29"/>
  </p:handoutMasterIdLst>
  <p:sldIdLst>
    <p:sldId id="453" r:id="rId2"/>
    <p:sldId id="442" r:id="rId3"/>
    <p:sldId id="443" r:id="rId4"/>
    <p:sldId id="444" r:id="rId5"/>
    <p:sldId id="445" r:id="rId6"/>
    <p:sldId id="446" r:id="rId7"/>
    <p:sldId id="447" r:id="rId8"/>
    <p:sldId id="405" r:id="rId9"/>
    <p:sldId id="421" r:id="rId10"/>
    <p:sldId id="472" r:id="rId11"/>
    <p:sldId id="481" r:id="rId12"/>
    <p:sldId id="483" r:id="rId13"/>
    <p:sldId id="482" r:id="rId14"/>
    <p:sldId id="469" r:id="rId15"/>
    <p:sldId id="470" r:id="rId16"/>
    <p:sldId id="449" r:id="rId17"/>
    <p:sldId id="471" r:id="rId18"/>
    <p:sldId id="450" r:id="rId19"/>
    <p:sldId id="473" r:id="rId20"/>
    <p:sldId id="474" r:id="rId21"/>
    <p:sldId id="475" r:id="rId22"/>
    <p:sldId id="476" r:id="rId23"/>
    <p:sldId id="477" r:id="rId24"/>
    <p:sldId id="478" r:id="rId25"/>
    <p:sldId id="479" r:id="rId26"/>
    <p:sldId id="480" r:id="rId27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B95"/>
    <a:srgbClr val="FFFFFF"/>
    <a:srgbClr val="00B283"/>
    <a:srgbClr val="FFFF2D"/>
    <a:srgbClr val="FF0000"/>
    <a:srgbClr val="00FF00"/>
    <a:srgbClr val="B163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1" autoAdjust="0"/>
    <p:restoredTop sz="92009" autoAdjust="0"/>
  </p:normalViewPr>
  <p:slideViewPr>
    <p:cSldViewPr>
      <p:cViewPr varScale="1">
        <p:scale>
          <a:sx n="58" d="100"/>
          <a:sy n="58" d="100"/>
        </p:scale>
        <p:origin x="-78" y="-138"/>
      </p:cViewPr>
      <p:guideLst>
        <p:guide orient="horz" pos="4319"/>
        <p:guide pos="49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Arial Rounded MT Bold" pitchFamily="34" charset="0"/>
              </a:defRPr>
            </a:lvl1pPr>
          </a:lstStyle>
          <a:p>
            <a:endParaRPr lang="en-US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 Rounded MT Bold" pitchFamily="34" charset="0"/>
              </a:defRPr>
            </a:lvl1pPr>
          </a:lstStyle>
          <a:p>
            <a:endParaRPr lang="en-US"/>
          </a:p>
        </p:txBody>
      </p:sp>
      <p:sp>
        <p:nvSpPr>
          <p:cNvPr id="158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latin typeface="Arial Rounded MT Bold" pitchFamily="34" charset="0"/>
              </a:defRPr>
            </a:lvl1pPr>
          </a:lstStyle>
          <a:p>
            <a:endParaRPr lang="en-US"/>
          </a:p>
        </p:txBody>
      </p:sp>
      <p:sp>
        <p:nvSpPr>
          <p:cNvPr id="158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 Rounded MT Bold" pitchFamily="34" charset="0"/>
              </a:defRPr>
            </a:lvl1pPr>
          </a:lstStyle>
          <a:p>
            <a:fld id="{D19F71E1-BBF1-400B-8CEC-5118B40DC1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38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9E120A7E-8B6C-41EA-97C0-1492F0F2C4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977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C1D2DB-FEE6-447D-9C06-30007CC5641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3689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89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altLang="en-US" sz="1000" i="1">
                <a:latin typeface="Times New Roman" pitchFamily="18" charset="0"/>
              </a:rPr>
              <a:t>1</a:t>
            </a:r>
          </a:p>
        </p:txBody>
      </p:sp>
      <p:sp>
        <p:nvSpPr>
          <p:cNvPr id="33690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0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69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3690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B0570B-D3ED-448C-A2C5-EBB2EA8E9A89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193F38-27A4-442E-B408-CD3FEABB004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6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166D3D-822F-417F-8015-B087A40CB80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FE061-DA1F-4AC1-91B5-43E027D32840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CB83D0-AB28-4F92-BD88-8C6B4AD6128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0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890CCB-673E-4B03-BBEB-8D053E1EBFD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BCE68F-692D-445E-BAE6-B3D30E7D7AB7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DA26D9-466B-4544-9536-811EF0958F22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4CFD27-5D0F-4BD7-BE05-C1594D509534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01105B-3040-4932-A434-5F38C84ADD3C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225863-2183-478F-92FC-CD297953DA5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43A20AE-22E9-4702-A8F7-AEF6C9D182A2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00B9BE-1D24-4CCE-8700-00587FBDBB75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2F1757-6547-448F-B36D-8D441796D5A0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3E0A46-394C-439D-B232-A4D8D6DA03E5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3BA346-666C-40C1-AE45-433EFD3D4B1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959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BE3F87-CD3D-49FA-9CDC-FCF1C0549F9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EA0BF-C0A6-48A0-8387-532CA169C44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BC8DD-02B4-48E2-AF08-D8EC1E96433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ACD497-5DB2-4F11-94D9-7823CC66CEB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C82966-B3B1-4BA0-9BFC-A41B3915CD56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447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http://www.colorado.edu/physics/2000/index.pl   Electromagnetic Waves applet  http://www.colorado.edu/physics/2000/waves_particles/wavpart4.html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B0570B-D3ED-448C-A2C5-EBB2EA8E9A89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4FAAB84C-4F87-4E5F-A20D-420ED118B2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1E93274E-52E3-49D2-AC13-B4122D583A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5297DD02-9AED-417A-9A04-BB17A17BDD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95250" y="6477000"/>
            <a:ext cx="2895600" cy="2952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99E7F3EF-29D0-4276-B814-33A4D105B9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Physics 102: Lecture 14, Slide </a:t>
            </a:r>
            <a:fld id="{A8A89219-E11F-4259-A77C-8984C24DA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28600" y="1295400"/>
            <a:ext cx="4267200" cy="5257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95400"/>
            <a:ext cx="42672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550025"/>
            <a:ext cx="3352800" cy="3079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Light Introduction: Slide  </a:t>
            </a:r>
            <a:fld id="{3A2EF1BE-F0CA-4263-AFE3-E44BDA940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69D25-AC39-4279-8170-1C912E4EE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B102B275-B4DD-4B47-B183-9321D44E62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EF451DA4-3CD3-4145-8ABF-8C5A6509C4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96E0BBC5-D1BF-4DC4-B9BB-1464A14FB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08519003-6C3F-4FB0-BFF5-8D098AE31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BFFCFCD3-862A-43C4-AC9B-3374D60887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E2B2651A-E901-4BFC-8E94-D0BCDC359F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58301B77-9409-48BA-8B97-EDCC77E15A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Physics 102: Lecture 14, Slide </a:t>
            </a:r>
            <a:fld id="{19CCD700-F7D7-480D-BEC1-B266A8826B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5250" y="6477000"/>
            <a:ext cx="28956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r>
              <a:rPr lang="en-US"/>
              <a:t>Physics 102: Lecture 14, Slide </a:t>
            </a:r>
            <a:fld id="{A8A89219-E11F-4259-A77C-8984C24DAD96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</p:sldLayoutIdLst>
  <p:transition/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3.emf"/><Relationship Id="rId2" Type="http://schemas.openxmlformats.org/officeDocument/2006/relationships/tags" Target="../tags/tag1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3.bin"/><Relationship Id="rId2" Type="http://schemas.openxmlformats.org/officeDocument/2006/relationships/tags" Target="../tags/tag2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5.xml"/><Relationship Id="rId9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3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4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5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6.xml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7.xml"/><Relationship Id="rId4" Type="http://schemas.openxmlformats.org/officeDocument/2006/relationships/image" Target="../media/image1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8.xml"/><Relationship Id="rId4" Type="http://schemas.openxmlformats.org/officeDocument/2006/relationships/image" Target="../media/image1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9.xml"/><Relationship Id="rId4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219200"/>
            <a:ext cx="7010400" cy="1219200"/>
          </a:xfrm>
          <a:noFill/>
          <a:ln/>
        </p:spPr>
        <p:txBody>
          <a:bodyPr lIns="90488" tIns="44450" rIns="90488" bIns="44450"/>
          <a:lstStyle/>
          <a:p>
            <a:r>
              <a:rPr lang="en-US" altLang="en-US" dirty="0" smtClean="0">
                <a:solidFill>
                  <a:schemeClr val="tx1"/>
                </a:solidFill>
                <a:latin typeface="Arial Rounded MT Bold" pitchFamily="34" charset="0"/>
              </a:rPr>
              <a:t>Electromagnetic </a:t>
            </a:r>
            <a:r>
              <a:rPr lang="en-US" altLang="en-US" dirty="0">
                <a:solidFill>
                  <a:schemeClr val="tx1"/>
                </a:solidFill>
                <a:latin typeface="Arial Rounded MT Bold" pitchFamily="34" charset="0"/>
              </a:rPr>
              <a:t>Waves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553325" cy="4038600"/>
          </a:xfrm>
          <a:ln/>
        </p:spPr>
        <p:txBody>
          <a:bodyPr lIns="90488" tIns="44450" rIns="90488" bIns="44450"/>
          <a:lstStyle/>
          <a:p>
            <a:r>
              <a:rPr lang="en-US" altLang="en-US" b="1" dirty="0" smtClean="0">
                <a:solidFill>
                  <a:srgbClr val="F58B95"/>
                </a:solidFill>
                <a:latin typeface="Arial Rounded MT Bold" pitchFamily="34" charset="0"/>
              </a:rPr>
              <a:t>Textbook </a:t>
            </a:r>
            <a:r>
              <a:rPr lang="en-US" altLang="en-US" b="1" dirty="0">
                <a:solidFill>
                  <a:srgbClr val="F58B95"/>
                </a:solidFill>
                <a:latin typeface="Arial Rounded MT Bold" pitchFamily="34" charset="0"/>
              </a:rPr>
              <a:t>Sections </a:t>
            </a:r>
            <a:r>
              <a:rPr lang="en-US" b="1" dirty="0" smtClean="0">
                <a:latin typeface="Arial Unicode MS" pitchFamily="34" charset="-128"/>
              </a:rPr>
              <a:t>25-1 – 25-5</a:t>
            </a:r>
            <a:endParaRPr lang="en-US" altLang="en-US" b="1" dirty="0">
              <a:latin typeface="Arial Unicode MS" pitchFamily="34" charset="-128"/>
            </a:endParaRPr>
          </a:p>
        </p:txBody>
      </p:sp>
      <p:sp>
        <p:nvSpPr>
          <p:cNvPr id="335876" name="Rectangle 4"/>
          <p:cNvSpPr>
            <a:spLocks noChangeArrowheads="1"/>
          </p:cNvSpPr>
          <p:nvPr/>
        </p:nvSpPr>
        <p:spPr bwMode="auto">
          <a:xfrm>
            <a:off x="609600" y="228600"/>
            <a:ext cx="7216775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3600" b="1" dirty="0">
                <a:solidFill>
                  <a:srgbClr val="F58B95"/>
                </a:solidFill>
                <a:latin typeface="Arial Rounded MT Bold" pitchFamily="34" charset="0"/>
              </a:rPr>
              <a:t>Physics </a:t>
            </a:r>
            <a:r>
              <a:rPr lang="en-US" altLang="en-US" sz="3600" b="1" dirty="0" smtClean="0">
                <a:solidFill>
                  <a:srgbClr val="F58B95"/>
                </a:solidFill>
                <a:latin typeface="Arial Rounded MT Bold" pitchFamily="34" charset="0"/>
              </a:rPr>
              <a:t>1161:</a:t>
            </a:r>
            <a:r>
              <a:rPr lang="en-US" altLang="en-US" sz="3600" b="1" dirty="0" smtClean="0">
                <a:solidFill>
                  <a:schemeClr val="accent1"/>
                </a:solidFill>
                <a:latin typeface="Arial Rounded MT Bold" pitchFamily="34" charset="0"/>
              </a:rPr>
              <a:t> </a:t>
            </a:r>
            <a:r>
              <a:rPr lang="en-US" altLang="en-US" sz="3600" b="1" dirty="0" smtClean="0">
                <a:latin typeface="Arial Rounded MT Bold" pitchFamily="34" charset="0"/>
              </a:rPr>
              <a:t> </a:t>
            </a:r>
            <a:r>
              <a:rPr lang="en-US" altLang="en-US" sz="3600" b="1" dirty="0">
                <a:solidFill>
                  <a:srgbClr val="B163FF"/>
                </a:solidFill>
                <a:latin typeface="Arial Rounded MT Bold" pitchFamily="34" charset="0"/>
              </a:rPr>
              <a:t>Lecture </a:t>
            </a:r>
            <a:r>
              <a:rPr lang="en-US" altLang="en-US" sz="3600" b="1" dirty="0" smtClean="0">
                <a:solidFill>
                  <a:srgbClr val="B163FF"/>
                </a:solidFill>
                <a:latin typeface="Arial Rounded MT Bold" pitchFamily="34" charset="0"/>
              </a:rPr>
              <a:t> 15</a:t>
            </a:r>
            <a:endParaRPr lang="en-US" altLang="en-US" sz="3600" b="1" dirty="0">
              <a:solidFill>
                <a:srgbClr val="B163FF"/>
              </a:solidFill>
              <a:latin typeface="Arial Rounded MT Bold" pitchFamily="34" charset="0"/>
            </a:endParaRPr>
          </a:p>
        </p:txBody>
      </p:sp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685800" y="47244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400" b="1">
              <a:solidFill>
                <a:srgbClr val="FF3300"/>
              </a:solidFill>
              <a:latin typeface="Arial Rounded MT Bold" pitchFamily="34" charset="0"/>
            </a:endParaRPr>
          </a:p>
        </p:txBody>
      </p:sp>
      <p:pic>
        <p:nvPicPr>
          <p:cNvPr id="335878" name="Picture 6" descr="emsch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733800"/>
            <a:ext cx="8686800" cy="2727325"/>
          </a:xfrm>
          <a:prstGeom prst="rect">
            <a:avLst/>
          </a:prstGeom>
          <a:solidFill>
            <a:schemeClr val="tx2"/>
          </a:solidFill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381000" y="533400"/>
            <a:ext cx="8763000" cy="1143000"/>
          </a:xfrm>
        </p:spPr>
        <p:txBody>
          <a:bodyPr/>
          <a:lstStyle/>
          <a:p>
            <a:pPr algn="l"/>
            <a:r>
              <a:rPr lang="en-US" sz="3200" dirty="0" smtClean="0">
                <a:latin typeface="Comic Sans MS" pitchFamily="66" charset="0"/>
              </a:rPr>
              <a:t>Which direction should I orient my antenna to receive a signal from a vertical transmission tower?</a:t>
            </a:r>
            <a:endParaRPr lang="en-US" sz="3200" dirty="0">
              <a:latin typeface="Comic Sans MS" pitchFamily="66" charset="0"/>
            </a:endParaRPr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172753047"/>
              </p:ext>
            </p:extLst>
          </p:nvPr>
        </p:nvGraphicFramePr>
        <p:xfrm>
          <a:off x="5334000" y="1371600"/>
          <a:ext cx="3046842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4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371600"/>
                        <a:ext cx="3046842" cy="289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533400" y="1905000"/>
            <a:ext cx="4114800" cy="1981200"/>
          </a:xfrm>
        </p:spPr>
        <p:txBody>
          <a:bodyPr>
            <a:noAutofit/>
          </a:bodyPr>
          <a:lstStyle/>
          <a:p>
            <a:pPr marL="514350" indent="-514350">
              <a:spcAft>
                <a:spcPts val="0"/>
              </a:spcAft>
              <a:buAutoNum type="arabicPeriod"/>
            </a:pPr>
            <a:r>
              <a:rPr lang="en-US" dirty="0" smtClean="0">
                <a:latin typeface="Comic Sans MS" pitchFamily="66" charset="0"/>
              </a:rPr>
              <a:t>Vertical</a:t>
            </a:r>
          </a:p>
          <a:p>
            <a:pPr marL="514350" indent="-514350">
              <a:spcAft>
                <a:spcPts val="0"/>
              </a:spcAft>
              <a:buAutoNum type="arabicPeriod"/>
            </a:pPr>
            <a:r>
              <a:rPr lang="en-US" dirty="0" smtClean="0">
                <a:latin typeface="Comic Sans MS" pitchFamily="66" charset="0"/>
              </a:rPr>
              <a:t>Horizontal</a:t>
            </a:r>
          </a:p>
          <a:p>
            <a:pPr marL="514350" indent="-514350">
              <a:spcAft>
                <a:spcPts val="0"/>
              </a:spcAft>
              <a:buAutoNum type="arabicPeriod"/>
            </a:pPr>
            <a:r>
              <a:rPr lang="en-US" dirty="0" smtClean="0">
                <a:latin typeface="Comic Sans MS" pitchFamily="66" charset="0"/>
              </a:rPr>
              <a:t>45</a:t>
            </a:r>
            <a:r>
              <a:rPr lang="en-US" baseline="30000" dirty="0" smtClean="0">
                <a:latin typeface="Comic Sans MS" pitchFamily="66" charset="0"/>
              </a:rPr>
              <a:t>o</a:t>
            </a:r>
            <a:r>
              <a:rPr lang="en-US" dirty="0" smtClean="0">
                <a:latin typeface="Comic Sans MS" pitchFamily="66" charset="0"/>
              </a:rPr>
              <a:t> angle</a:t>
            </a:r>
            <a:endParaRPr lang="en-US" dirty="0">
              <a:latin typeface="Comic Sans MS" pitchFamily="66" charset="0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152400" y="3908425"/>
            <a:ext cx="8763000" cy="2590800"/>
            <a:chOff x="96" y="2592"/>
            <a:chExt cx="5520" cy="1632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144" y="2592"/>
              <a:ext cx="96" cy="15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Arial Rounded MT Bold" pitchFamily="34" charset="0"/>
                </a:rPr>
                <a:t>+</a:t>
              </a:r>
            </a:p>
            <a:p>
              <a:pPr algn="ctr"/>
              <a:endParaRPr lang="en-US" sz="3200" b="1" dirty="0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endParaRPr lang="en-US" sz="3200" b="1" dirty="0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r>
                <a:rPr lang="en-US" sz="3200" b="1" dirty="0">
                  <a:solidFill>
                    <a:srgbClr val="FF0000"/>
                  </a:solidFill>
                  <a:latin typeface="Arial Rounded MT Bold" pitchFamily="34" charset="0"/>
                </a:rPr>
                <a:t>-</a:t>
              </a:r>
              <a:r>
                <a:rPr lang="en-US" sz="2400" b="1" dirty="0">
                  <a:latin typeface="Arial Rounded MT Bold" pitchFamily="34" charset="0"/>
                </a:rPr>
                <a:t> 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 rot="-10800000">
              <a:off x="1728" y="2640"/>
              <a:ext cx="96" cy="158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r>
                <a:rPr lang="en-US" sz="2400" b="1">
                  <a:latin typeface="Arial Rounded MT Bold" pitchFamily="34" charset="0"/>
                </a:rPr>
                <a:t> 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 rot="-5400000">
              <a:off x="3096" y="2424"/>
              <a:ext cx="96" cy="158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r>
                <a:rPr lang="en-US" sz="2400" b="1">
                  <a:latin typeface="Arial Rounded MT Bold" pitchFamily="34" charset="0"/>
                </a:rPr>
                <a:t> 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 rot="2700000">
              <a:off x="4776" y="2616"/>
              <a:ext cx="96" cy="158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r>
                <a:rPr lang="en-US" sz="2400" b="1">
                  <a:latin typeface="Arial Rounded MT Bold" pitchFamily="34" charset="0"/>
                </a:rPr>
                <a:t> </a:t>
              </a:r>
            </a:p>
          </p:txBody>
        </p:sp>
        <p:grpSp>
          <p:nvGrpSpPr>
            <p:cNvPr id="11" name="Group 13"/>
            <p:cNvGrpSpPr>
              <a:grpSpLocks/>
            </p:cNvGrpSpPr>
            <p:nvPr/>
          </p:nvGrpSpPr>
          <p:grpSpPr bwMode="auto">
            <a:xfrm>
              <a:off x="96" y="3264"/>
              <a:ext cx="192" cy="192"/>
              <a:chOff x="1012" y="1225"/>
              <a:chExt cx="219" cy="219"/>
            </a:xfrm>
          </p:grpSpPr>
          <p:sp>
            <p:nvSpPr>
              <p:cNvPr id="15" name="Oval 14"/>
              <p:cNvSpPr>
                <a:spLocks noChangeAspect="1" noChangeArrowheads="1"/>
              </p:cNvSpPr>
              <p:nvPr/>
            </p:nvSpPr>
            <p:spPr bwMode="auto">
              <a:xfrm>
                <a:off x="1012" y="1225"/>
                <a:ext cx="219" cy="21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1033" y="1293"/>
                <a:ext cx="171" cy="86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35" y="0"/>
                  </a:cxn>
                  <a:cxn ang="0">
                    <a:pos x="71" y="54"/>
                  </a:cxn>
                  <a:cxn ang="0">
                    <a:pos x="107" y="104"/>
                  </a:cxn>
                  <a:cxn ang="0">
                    <a:pos x="135" y="51"/>
                  </a:cxn>
                </a:cxnLst>
                <a:rect l="0" t="0" r="r" b="b"/>
                <a:pathLst>
                  <a:path w="135" h="104">
                    <a:moveTo>
                      <a:pt x="0" y="54"/>
                    </a:moveTo>
                    <a:cubicBezTo>
                      <a:pt x="6" y="29"/>
                      <a:pt x="11" y="0"/>
                      <a:pt x="35" y="0"/>
                    </a:cubicBezTo>
                    <a:cubicBezTo>
                      <a:pt x="59" y="0"/>
                      <a:pt x="65" y="34"/>
                      <a:pt x="71" y="54"/>
                    </a:cubicBezTo>
                    <a:cubicBezTo>
                      <a:pt x="81" y="89"/>
                      <a:pt x="79" y="104"/>
                      <a:pt x="107" y="104"/>
                    </a:cubicBezTo>
                    <a:cubicBezTo>
                      <a:pt x="126" y="102"/>
                      <a:pt x="132" y="73"/>
                      <a:pt x="135" y="51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" name="Group 16"/>
            <p:cNvGrpSpPr>
              <a:grpSpLocks/>
            </p:cNvGrpSpPr>
            <p:nvPr/>
          </p:nvGrpSpPr>
          <p:grpSpPr bwMode="auto">
            <a:xfrm>
              <a:off x="336" y="2736"/>
              <a:ext cx="1114" cy="768"/>
              <a:chOff x="3600" y="1824"/>
              <a:chExt cx="1114" cy="768"/>
            </a:xfrm>
          </p:grpSpPr>
          <p:sp>
            <p:nvSpPr>
              <p:cNvPr id="13" name="AutoShape 17"/>
              <p:cNvSpPr>
                <a:spLocks noChangeArrowheads="1"/>
              </p:cNvSpPr>
              <p:nvPr/>
            </p:nvSpPr>
            <p:spPr bwMode="auto">
              <a:xfrm>
                <a:off x="3696" y="2304"/>
                <a:ext cx="864" cy="288"/>
              </a:xfrm>
              <a:prstGeom prst="rightArrow">
                <a:avLst>
                  <a:gd name="adj1" fmla="val 50000"/>
                  <a:gd name="adj2" fmla="val 7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18"/>
              <p:cNvSpPr txBox="1">
                <a:spLocks noChangeArrowheads="1"/>
              </p:cNvSpPr>
              <p:nvPr/>
            </p:nvSpPr>
            <p:spPr bwMode="auto">
              <a:xfrm>
                <a:off x="3600" y="1824"/>
                <a:ext cx="111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000" b="1">
                    <a:latin typeface="Arial Rounded MT Bold" pitchFamily="34" charset="0"/>
                  </a:rPr>
                  <a:t>Direction wave travels</a:t>
                </a:r>
              </a:p>
            </p:txBody>
          </p:sp>
        </p:grpSp>
      </p:grpSp>
      <p:sp>
        <p:nvSpPr>
          <p:cNvPr id="17" name="Oval 8"/>
          <p:cNvSpPr>
            <a:spLocks noChangeArrowheads="1"/>
          </p:cNvSpPr>
          <p:nvPr/>
        </p:nvSpPr>
        <p:spPr bwMode="auto">
          <a:xfrm>
            <a:off x="457200" y="1828800"/>
            <a:ext cx="2438400" cy="7620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971800" y="5562600"/>
            <a:ext cx="3429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B163FF"/>
                </a:solidFill>
                <a:latin typeface="Arial Rounded MT Bold" pitchFamily="34" charset="0"/>
              </a:rPr>
              <a:t>Alternating E field moves charges up and down thru antenna!</a:t>
            </a:r>
            <a:endParaRPr lang="en-US" b="1" dirty="0">
              <a:solidFill>
                <a:srgbClr val="B163FF"/>
              </a:solidFill>
              <a:latin typeface="Arial Rounded MT Bold" pitchFamily="34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  <p:bldP spid="17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/>
          <a:lstStyle/>
          <a:p>
            <a:pPr algn="l"/>
            <a:r>
              <a:rPr lang="en-US" sz="3600" dirty="0" smtClean="0">
                <a:latin typeface="Comic Sans MS" pitchFamily="66" charset="0"/>
              </a:rPr>
              <a:t>Checkpoint</a:t>
            </a:r>
            <a:br>
              <a:rPr lang="en-US" sz="3600" dirty="0" smtClean="0">
                <a:latin typeface="Comic Sans MS" pitchFamily="66" charset="0"/>
              </a:rPr>
            </a:br>
            <a:r>
              <a:rPr lang="en-US" sz="3600" dirty="0" smtClean="0">
                <a:latin typeface="Comic Sans MS" pitchFamily="66" charset="0"/>
              </a:rPr>
              <a:t>EM Wave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" y="3048000"/>
            <a:ext cx="7772400" cy="4114800"/>
          </a:xfrm>
        </p:spPr>
        <p:txBody>
          <a:bodyPr/>
          <a:lstStyle/>
          <a:p>
            <a:r>
              <a:rPr lang="en-US" sz="2800" dirty="0" smtClean="0">
                <a:latin typeface="Comic Sans MS" pitchFamily="66" charset="0"/>
              </a:rPr>
              <a:t>An electromagnetic wave is travelling along the x-axis, with its electric field oscillating along the y-axis.</a:t>
            </a:r>
          </a:p>
          <a:p>
            <a:pPr marL="466725" indent="-466725"/>
            <a:r>
              <a:rPr lang="en-US" sz="2800" dirty="0" smtClean="0">
                <a:latin typeface="Comic Sans MS" pitchFamily="66" charset="0"/>
              </a:rPr>
              <a:t>In what direction does the magnetic field oscillate? 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     along the x-axis 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     along the z-axis 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     along the y-axis</a:t>
            </a:r>
          </a:p>
          <a:p>
            <a:endParaRPr lang="en-US" sz="2800" dirty="0">
              <a:latin typeface="Comic Sans MS" pitchFamily="66" charset="0"/>
            </a:endParaRPr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685800" y="5700010"/>
            <a:ext cx="38862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522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550" y="228600"/>
            <a:ext cx="337185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4775" y="3154363"/>
            <a:ext cx="6067425" cy="2419350"/>
            <a:chOff x="3648" y="3216"/>
            <a:chExt cx="1959" cy="541"/>
          </a:xfrm>
        </p:grpSpPr>
        <p:sp>
          <p:nvSpPr>
            <p:cNvPr id="227331" name="Freeform 3"/>
            <p:cNvSpPr>
              <a:spLocks/>
            </p:cNvSpPr>
            <p:nvPr/>
          </p:nvSpPr>
          <p:spPr bwMode="auto">
            <a:xfrm>
              <a:off x="3648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32" name="Freeform 4"/>
            <p:cNvSpPr>
              <a:spLocks/>
            </p:cNvSpPr>
            <p:nvPr/>
          </p:nvSpPr>
          <p:spPr bwMode="auto">
            <a:xfrm>
              <a:off x="4301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33" name="Freeform 5"/>
            <p:cNvSpPr>
              <a:spLocks/>
            </p:cNvSpPr>
            <p:nvPr/>
          </p:nvSpPr>
          <p:spPr bwMode="auto">
            <a:xfrm>
              <a:off x="4956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733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838200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Electromagnetic Waves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27335" name="Rectangle 7"/>
          <p:cNvSpPr>
            <a:spLocks noChangeArrowheads="1"/>
          </p:cNvSpPr>
          <p:nvPr/>
        </p:nvSpPr>
        <p:spPr bwMode="auto">
          <a:xfrm>
            <a:off x="0" y="2133600"/>
            <a:ext cx="10668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7336" name="Line 8"/>
          <p:cNvSpPr>
            <a:spLocks noChangeShapeType="1"/>
          </p:cNvSpPr>
          <p:nvPr/>
        </p:nvSpPr>
        <p:spPr bwMode="auto">
          <a:xfrm>
            <a:off x="2627313" y="3195638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37" name="Line 9"/>
          <p:cNvSpPr>
            <a:spLocks noChangeShapeType="1"/>
          </p:cNvSpPr>
          <p:nvPr/>
        </p:nvSpPr>
        <p:spPr bwMode="auto">
          <a:xfrm>
            <a:off x="2938463" y="3729038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38" name="Line 10"/>
          <p:cNvSpPr>
            <a:spLocks noChangeShapeType="1"/>
          </p:cNvSpPr>
          <p:nvPr/>
        </p:nvSpPr>
        <p:spPr bwMode="auto">
          <a:xfrm>
            <a:off x="2322513" y="3729038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39" name="Line 11"/>
          <p:cNvSpPr>
            <a:spLocks noChangeShapeType="1"/>
          </p:cNvSpPr>
          <p:nvPr/>
        </p:nvSpPr>
        <p:spPr bwMode="auto">
          <a:xfrm>
            <a:off x="1941513" y="4373563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40" name="Line 12"/>
          <p:cNvSpPr>
            <a:spLocks noChangeShapeType="1"/>
          </p:cNvSpPr>
          <p:nvPr/>
        </p:nvSpPr>
        <p:spPr bwMode="auto">
          <a:xfrm>
            <a:off x="1616075" y="4373563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41" name="Line 13"/>
          <p:cNvSpPr>
            <a:spLocks noChangeShapeType="1"/>
          </p:cNvSpPr>
          <p:nvPr/>
        </p:nvSpPr>
        <p:spPr bwMode="auto">
          <a:xfrm>
            <a:off x="1323975" y="4373563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46" name="Text Box 18"/>
          <p:cNvSpPr txBox="1">
            <a:spLocks noChangeArrowheads="1"/>
          </p:cNvSpPr>
          <p:nvPr/>
        </p:nvSpPr>
        <p:spPr bwMode="auto">
          <a:xfrm>
            <a:off x="533400" y="1676400"/>
            <a:ext cx="8153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Comic Sans MS" pitchFamily="66" charset="0"/>
              </a:rPr>
              <a:t>Generator also creates B field into and out of the page!</a:t>
            </a:r>
          </a:p>
        </p:txBody>
      </p:sp>
      <p:pic>
        <p:nvPicPr>
          <p:cNvPr id="227347" name="Picture 19"/>
          <p:cNvPicPr>
            <a:picLocks noChangeAspect="1" noChangeArrowheads="1"/>
          </p:cNvPicPr>
          <p:nvPr/>
        </p:nvPicPr>
        <p:blipFill>
          <a:blip r:embed="rId4" cstate="print"/>
          <a:srcRect t="18256" b="22104"/>
          <a:stretch>
            <a:fillRect/>
          </a:stretch>
        </p:blipFill>
        <p:spPr bwMode="auto">
          <a:xfrm>
            <a:off x="1219200" y="2925763"/>
            <a:ext cx="645001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7620000" y="3535363"/>
            <a:ext cx="1360488" cy="1385887"/>
            <a:chOff x="216" y="2793"/>
            <a:chExt cx="857" cy="873"/>
          </a:xfrm>
        </p:grpSpPr>
        <p:sp>
          <p:nvSpPr>
            <p:cNvPr id="227349" name="Line 21"/>
            <p:cNvSpPr>
              <a:spLocks noChangeShapeType="1"/>
            </p:cNvSpPr>
            <p:nvPr/>
          </p:nvSpPr>
          <p:spPr bwMode="auto">
            <a:xfrm flipV="1">
              <a:off x="508" y="3359"/>
              <a:ext cx="5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0" name="Line 22"/>
            <p:cNvSpPr>
              <a:spLocks noChangeShapeType="1"/>
            </p:cNvSpPr>
            <p:nvPr/>
          </p:nvSpPr>
          <p:spPr bwMode="auto">
            <a:xfrm flipV="1">
              <a:off x="507" y="2793"/>
              <a:ext cx="1" cy="5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1" name="Line 23"/>
            <p:cNvSpPr>
              <a:spLocks noChangeShapeType="1"/>
            </p:cNvSpPr>
            <p:nvPr/>
          </p:nvSpPr>
          <p:spPr bwMode="auto">
            <a:xfrm flipH="1">
              <a:off x="216" y="3365"/>
              <a:ext cx="305" cy="2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2" name="Text Box 24"/>
            <p:cNvSpPr txBox="1">
              <a:spLocks noChangeArrowheads="1"/>
            </p:cNvSpPr>
            <p:nvPr/>
          </p:nvSpPr>
          <p:spPr bwMode="auto">
            <a:xfrm>
              <a:off x="792" y="3321"/>
              <a:ext cx="1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x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227353" name="Text Box 25"/>
            <p:cNvSpPr txBox="1">
              <a:spLocks noChangeArrowheads="1"/>
            </p:cNvSpPr>
            <p:nvPr/>
          </p:nvSpPr>
          <p:spPr bwMode="auto">
            <a:xfrm rot="-2449274">
              <a:off x="298" y="3435"/>
              <a:ext cx="2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z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227354" name="Text Box 26"/>
            <p:cNvSpPr txBox="1">
              <a:spLocks noChangeArrowheads="1"/>
            </p:cNvSpPr>
            <p:nvPr/>
          </p:nvSpPr>
          <p:spPr bwMode="auto">
            <a:xfrm>
              <a:off x="488" y="2954"/>
              <a:ext cx="1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y</a:t>
              </a:r>
              <a:endParaRPr lang="en-US" altLang="en-US" sz="2400">
                <a:latin typeface="Arial Rounded MT Bold" pitchFamily="34" charset="0"/>
              </a:endParaRP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990600" y="3078163"/>
            <a:ext cx="304800" cy="2514600"/>
            <a:chOff x="624" y="1680"/>
            <a:chExt cx="192" cy="1584"/>
          </a:xfrm>
        </p:grpSpPr>
        <p:sp>
          <p:nvSpPr>
            <p:cNvPr id="227342" name="Rectangle 14"/>
            <p:cNvSpPr>
              <a:spLocks noChangeArrowheads="1"/>
            </p:cNvSpPr>
            <p:nvPr/>
          </p:nvSpPr>
          <p:spPr bwMode="auto">
            <a:xfrm>
              <a:off x="672" y="1680"/>
              <a:ext cx="96" cy="15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chemeClr val="tx2"/>
                  </a:solidFill>
                  <a:latin typeface="Arial Rounded MT Bold" pitchFamily="34" charset="0"/>
                </a:rPr>
                <a:t>+</a:t>
              </a:r>
            </a:p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r>
                <a:rPr lang="en-US" sz="3200" b="1">
                  <a:solidFill>
                    <a:srgbClr val="FF0000"/>
                  </a:solidFill>
                  <a:latin typeface="Arial Rounded MT Bold" pitchFamily="34" charset="0"/>
                </a:rPr>
                <a:t>-</a:t>
              </a:r>
              <a:r>
                <a:rPr lang="en-US" sz="2400" b="1">
                  <a:latin typeface="Arial Rounded MT Bold" pitchFamily="34" charset="0"/>
                </a:rPr>
                <a:t> </a:t>
              </a:r>
            </a:p>
          </p:txBody>
        </p:sp>
        <p:grpSp>
          <p:nvGrpSpPr>
            <p:cNvPr id="5" name="Group 31"/>
            <p:cNvGrpSpPr>
              <a:grpSpLocks/>
            </p:cNvGrpSpPr>
            <p:nvPr/>
          </p:nvGrpSpPr>
          <p:grpSpPr bwMode="auto">
            <a:xfrm>
              <a:off x="624" y="2400"/>
              <a:ext cx="192" cy="192"/>
              <a:chOff x="1012" y="1225"/>
              <a:chExt cx="219" cy="219"/>
            </a:xfrm>
          </p:grpSpPr>
          <p:sp>
            <p:nvSpPr>
              <p:cNvPr id="227360" name="Oval 32"/>
              <p:cNvSpPr>
                <a:spLocks noChangeAspect="1" noChangeArrowheads="1"/>
              </p:cNvSpPr>
              <p:nvPr/>
            </p:nvSpPr>
            <p:spPr bwMode="auto">
              <a:xfrm>
                <a:off x="1012" y="1225"/>
                <a:ext cx="219" cy="21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61" name="Freeform 33"/>
              <p:cNvSpPr>
                <a:spLocks/>
              </p:cNvSpPr>
              <p:nvPr/>
            </p:nvSpPr>
            <p:spPr bwMode="auto">
              <a:xfrm>
                <a:off x="1033" y="1293"/>
                <a:ext cx="171" cy="86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35" y="0"/>
                  </a:cxn>
                  <a:cxn ang="0">
                    <a:pos x="71" y="54"/>
                  </a:cxn>
                  <a:cxn ang="0">
                    <a:pos x="107" y="104"/>
                  </a:cxn>
                  <a:cxn ang="0">
                    <a:pos x="135" y="51"/>
                  </a:cxn>
                </a:cxnLst>
                <a:rect l="0" t="0" r="r" b="b"/>
                <a:pathLst>
                  <a:path w="135" h="104">
                    <a:moveTo>
                      <a:pt x="0" y="54"/>
                    </a:moveTo>
                    <a:cubicBezTo>
                      <a:pt x="6" y="29"/>
                      <a:pt x="11" y="0"/>
                      <a:pt x="35" y="0"/>
                    </a:cubicBezTo>
                    <a:cubicBezTo>
                      <a:pt x="59" y="0"/>
                      <a:pt x="65" y="34"/>
                      <a:pt x="71" y="54"/>
                    </a:cubicBezTo>
                    <a:cubicBezTo>
                      <a:pt x="81" y="89"/>
                      <a:pt x="79" y="104"/>
                      <a:pt x="107" y="104"/>
                    </a:cubicBezTo>
                    <a:cubicBezTo>
                      <a:pt x="126" y="102"/>
                      <a:pt x="132" y="73"/>
                      <a:pt x="135" y="51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4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914400"/>
          </a:xfrm>
        </p:spPr>
        <p:txBody>
          <a:bodyPr/>
          <a:lstStyle/>
          <a:p>
            <a:pPr algn="l"/>
            <a:r>
              <a:rPr lang="en-US" sz="3200" dirty="0" smtClean="0">
                <a:latin typeface="Comic Sans MS" pitchFamily="66" charset="0"/>
              </a:rPr>
              <a:t>Checkpoint</a:t>
            </a:r>
            <a:br>
              <a:rPr lang="en-US" sz="3200" dirty="0" smtClean="0">
                <a:latin typeface="Comic Sans MS" pitchFamily="66" charset="0"/>
              </a:rPr>
            </a:br>
            <a:r>
              <a:rPr lang="en-US" sz="3200" dirty="0" smtClean="0">
                <a:latin typeface="Comic Sans MS" pitchFamily="66" charset="0"/>
              </a:rPr>
              <a:t>E-M Wave Detection</a:t>
            </a:r>
            <a:endParaRPr lang="en-US" sz="3200" dirty="0">
              <a:latin typeface="Comic Sans MS" pitchFamily="66" charset="0"/>
            </a:endParaRPr>
          </a:p>
        </p:txBody>
      </p:sp>
      <p:pic>
        <p:nvPicPr>
          <p:cNvPr id="395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419964"/>
            <a:ext cx="5562600" cy="368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28600" y="5257800"/>
            <a:ext cx="8915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Which of the loops will detect the electromagnetic wave? 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   (1) x-y plane         (2) x-z plane          (3) y-z plane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28600" y="6019800"/>
            <a:ext cx="2743200" cy="6858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532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277" y="129327"/>
            <a:ext cx="2990898" cy="2232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Electromagnetic</a:t>
            </a:r>
            <a:r>
              <a:rPr lang="en-US" dirty="0"/>
              <a:t> Waves</a:t>
            </a:r>
          </a:p>
        </p:txBody>
      </p:sp>
      <p:pic>
        <p:nvPicPr>
          <p:cNvPr id="368643" name="Picture 3"/>
          <p:cNvPicPr>
            <a:picLocks noChangeAspect="1" noChangeArrowheads="1"/>
          </p:cNvPicPr>
          <p:nvPr/>
        </p:nvPicPr>
        <p:blipFill>
          <a:blip r:embed="rId4" cstate="print"/>
          <a:srcRect t="18256" b="22104"/>
          <a:stretch>
            <a:fillRect/>
          </a:stretch>
        </p:blipFill>
        <p:spPr bwMode="auto">
          <a:xfrm>
            <a:off x="609600" y="990600"/>
            <a:ext cx="6450013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68644" name="Group 4"/>
          <p:cNvGrpSpPr>
            <a:grpSpLocks/>
          </p:cNvGrpSpPr>
          <p:nvPr/>
        </p:nvGrpSpPr>
        <p:grpSpPr bwMode="auto">
          <a:xfrm>
            <a:off x="7467600" y="1219200"/>
            <a:ext cx="1360488" cy="1385888"/>
            <a:chOff x="216" y="2793"/>
            <a:chExt cx="857" cy="873"/>
          </a:xfrm>
        </p:grpSpPr>
        <p:sp>
          <p:nvSpPr>
            <p:cNvPr id="368645" name="Line 5"/>
            <p:cNvSpPr>
              <a:spLocks noChangeShapeType="1"/>
            </p:cNvSpPr>
            <p:nvPr/>
          </p:nvSpPr>
          <p:spPr bwMode="auto">
            <a:xfrm flipV="1">
              <a:off x="508" y="3359"/>
              <a:ext cx="5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46" name="Line 6"/>
            <p:cNvSpPr>
              <a:spLocks noChangeShapeType="1"/>
            </p:cNvSpPr>
            <p:nvPr/>
          </p:nvSpPr>
          <p:spPr bwMode="auto">
            <a:xfrm flipV="1">
              <a:off x="507" y="2793"/>
              <a:ext cx="1" cy="5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47" name="Line 7"/>
            <p:cNvSpPr>
              <a:spLocks noChangeShapeType="1"/>
            </p:cNvSpPr>
            <p:nvPr/>
          </p:nvSpPr>
          <p:spPr bwMode="auto">
            <a:xfrm flipH="1">
              <a:off x="216" y="3365"/>
              <a:ext cx="305" cy="2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48" name="Text Box 8"/>
            <p:cNvSpPr txBox="1">
              <a:spLocks noChangeArrowheads="1"/>
            </p:cNvSpPr>
            <p:nvPr/>
          </p:nvSpPr>
          <p:spPr bwMode="auto">
            <a:xfrm>
              <a:off x="792" y="3321"/>
              <a:ext cx="1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x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368649" name="Text Box 9"/>
            <p:cNvSpPr txBox="1">
              <a:spLocks noChangeArrowheads="1"/>
            </p:cNvSpPr>
            <p:nvPr/>
          </p:nvSpPr>
          <p:spPr bwMode="auto">
            <a:xfrm rot="-2449274">
              <a:off x="298" y="3435"/>
              <a:ext cx="2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z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368650" name="Text Box 10"/>
            <p:cNvSpPr txBox="1">
              <a:spLocks noChangeArrowheads="1"/>
            </p:cNvSpPr>
            <p:nvPr/>
          </p:nvSpPr>
          <p:spPr bwMode="auto">
            <a:xfrm>
              <a:off x="488" y="2954"/>
              <a:ext cx="1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y</a:t>
              </a:r>
              <a:endParaRPr lang="en-US" altLang="en-US" sz="2400">
                <a:latin typeface="Arial Rounded MT Bold" pitchFamily="34" charset="0"/>
              </a:endParaRPr>
            </a:p>
          </p:txBody>
        </p:sp>
      </p:grpSp>
      <p:sp>
        <p:nvSpPr>
          <p:cNvPr id="368651" name="Text Box 11"/>
          <p:cNvSpPr txBox="1">
            <a:spLocks noChangeArrowheads="1"/>
          </p:cNvSpPr>
          <p:nvPr/>
        </p:nvSpPr>
        <p:spPr bwMode="auto">
          <a:xfrm>
            <a:off x="381000" y="3124200"/>
            <a:ext cx="85344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latin typeface="Arial Rounded MT Bold" pitchFamily="34" charset="0"/>
              </a:rPr>
              <a:t>   </a:t>
            </a:r>
            <a:r>
              <a:rPr lang="en-US" sz="2400" dirty="0">
                <a:latin typeface="Comic Sans MS" pitchFamily="66" charset="0"/>
              </a:rPr>
              <a:t>Transverse </a:t>
            </a: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(vs. sound waves – longitudinal)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latin typeface="Comic Sans MS" pitchFamily="66" charset="0"/>
              </a:rPr>
              <a:t>   E perpendicular to B and always </a:t>
            </a:r>
            <a:r>
              <a:rPr lang="en-US" sz="2400" dirty="0">
                <a:solidFill>
                  <a:srgbClr val="B163FF"/>
                </a:solidFill>
                <a:latin typeface="Comic Sans MS" pitchFamily="66" charset="0"/>
              </a:rPr>
              <a:t>in phase</a:t>
            </a:r>
            <a:r>
              <a:rPr lang="en-US" sz="2400" dirty="0">
                <a:latin typeface="Comic Sans MS" pitchFamily="66" charset="0"/>
              </a:rPr>
              <a:t> 			</a:t>
            </a:r>
            <a:r>
              <a:rPr lang="en-US" sz="2000" dirty="0">
                <a:solidFill>
                  <a:schemeClr val="tx2"/>
                </a:solidFill>
                <a:latin typeface="Comic Sans MS" pitchFamily="66" charset="0"/>
              </a:rPr>
              <a:t>E &amp; B increase and decrease at same times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latin typeface="Comic Sans MS" pitchFamily="66" charset="0"/>
              </a:rPr>
              <a:t>   Can travel in empty space (sound waves can’t!)</a:t>
            </a: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latin typeface="Comic Sans MS" pitchFamily="66" charset="0"/>
              </a:rPr>
              <a:t>  “Speed of light”:</a:t>
            </a: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 v = c = 1/ </a:t>
            </a: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  <a:sym typeface="Symbol" pitchFamily="18" charset="2"/>
              </a:rPr>
              <a:t></a:t>
            </a: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(</a:t>
            </a:r>
            <a:r>
              <a:rPr lang="en-US" sz="2400" b="1" dirty="0">
                <a:solidFill>
                  <a:schemeClr val="tx2"/>
                </a:solidFill>
                <a:latin typeface="Symbol" pitchFamily="18" charset="2"/>
              </a:rPr>
              <a:t>e</a:t>
            </a:r>
            <a:r>
              <a:rPr lang="en-US" sz="2400" b="1" baseline="-25000" dirty="0">
                <a:solidFill>
                  <a:schemeClr val="tx2"/>
                </a:solidFill>
                <a:latin typeface="Arial Rounded MT Bold" pitchFamily="34" charset="0"/>
              </a:rPr>
              <a:t>0</a:t>
            </a: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latin typeface="Symbol" pitchFamily="18" charset="2"/>
              </a:rPr>
              <a:t>m</a:t>
            </a:r>
            <a:r>
              <a:rPr lang="en-US" sz="2400" b="1" baseline="-25000" dirty="0">
                <a:solidFill>
                  <a:schemeClr val="tx2"/>
                </a:solidFill>
                <a:latin typeface="Arial Rounded MT Bold" pitchFamily="34" charset="0"/>
              </a:rPr>
              <a:t>0</a:t>
            </a: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) =  3 x 10</a:t>
            </a:r>
            <a:r>
              <a:rPr lang="en-US" sz="2400" b="1" baseline="30000" dirty="0">
                <a:solidFill>
                  <a:schemeClr val="tx2"/>
                </a:solidFill>
                <a:latin typeface="Arial Rounded MT Bold" pitchFamily="34" charset="0"/>
              </a:rPr>
              <a:t>8</a:t>
            </a: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m/s	</a:t>
            </a:r>
            <a:r>
              <a:rPr lang="en-US" sz="2400" dirty="0">
                <a:latin typeface="Comic Sans MS" pitchFamily="66" charset="0"/>
              </a:rPr>
              <a:t>(186,000 miles/second!)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latin typeface="Comic Sans MS" pitchFamily="66" charset="0"/>
              </a:rPr>
              <a:t>   Frequency:</a:t>
            </a: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</a:rPr>
              <a:t>f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= v/</a:t>
            </a:r>
            <a:r>
              <a:rPr lang="en-US" sz="2800" b="1" dirty="0">
                <a:solidFill>
                  <a:schemeClr val="tx2"/>
                </a:solidFill>
                <a:latin typeface="Symbol" pitchFamily="18" charset="2"/>
              </a:rPr>
              <a:t>l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= c/</a:t>
            </a:r>
            <a:r>
              <a:rPr lang="en-US" sz="2800" b="1" dirty="0">
                <a:solidFill>
                  <a:schemeClr val="tx2"/>
                </a:solidFill>
                <a:latin typeface="Symbol" pitchFamily="18" charset="2"/>
              </a:rPr>
              <a:t>l </a:t>
            </a:r>
            <a:endParaRPr lang="en-US" sz="2400" b="1" dirty="0">
              <a:solidFill>
                <a:schemeClr val="tx2"/>
              </a:solidFill>
              <a:latin typeface="Arial Rounded MT Bold" pitchFamily="34" charset="0"/>
            </a:endParaRPr>
          </a:p>
          <a:p>
            <a:pPr>
              <a:spcBef>
                <a:spcPct val="50000"/>
              </a:spcBef>
            </a:pPr>
            <a:endParaRPr lang="en-US" sz="2400" b="1" dirty="0">
              <a:solidFill>
                <a:schemeClr val="tx2"/>
              </a:solidFill>
              <a:latin typeface="Arial Rounded MT Bold" pitchFamily="34" charset="0"/>
            </a:endParaRPr>
          </a:p>
        </p:txBody>
      </p:sp>
      <p:sp>
        <p:nvSpPr>
          <p:cNvPr id="368652" name="Line 12"/>
          <p:cNvSpPr>
            <a:spLocks noChangeShapeType="1"/>
          </p:cNvSpPr>
          <p:nvPr/>
        </p:nvSpPr>
        <p:spPr bwMode="auto">
          <a:xfrm>
            <a:off x="4876800" y="5181600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8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8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8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8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6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1" grpId="0" build="p" autoUpdateAnimBg="0"/>
      <p:bldP spid="3686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sz="3600" dirty="0" smtClean="0">
                <a:latin typeface="Comic Sans MS" pitchFamily="66" charset="0"/>
              </a:rPr>
              <a:t>Checkpoint</a:t>
            </a:r>
            <a:br>
              <a:rPr lang="en-US" sz="3600" dirty="0" smtClean="0">
                <a:latin typeface="Comic Sans MS" pitchFamily="66" charset="0"/>
              </a:rPr>
            </a:br>
            <a:r>
              <a:rPr lang="en-US" sz="3600" dirty="0" smtClean="0">
                <a:latin typeface="Comic Sans MS" pitchFamily="66" charset="0"/>
              </a:rPr>
              <a:t>Transverse Waves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70691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5638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Comic Sans MS" pitchFamily="66" charset="0"/>
              </a:rPr>
              <a:t>Which of the following are transverse waves?</a:t>
            </a:r>
          </a:p>
        </p:txBody>
      </p:sp>
      <p:sp>
        <p:nvSpPr>
          <p:cNvPr id="370692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8153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   sound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   light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   radio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   X-ray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   microwave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   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Comic Sans MS" pitchFamily="66" charset="0"/>
              </a:rPr>
              <a:t>“The Wave” (i.e. at football games)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400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/>
            <a:r>
              <a:rPr lang="en-US" sz="3600" dirty="0" smtClean="0">
                <a:latin typeface="Comic Sans MS" pitchFamily="66" charset="0"/>
              </a:rPr>
              <a:t>Checkpoint</a:t>
            </a:r>
            <a:br>
              <a:rPr lang="en-US" sz="3600" dirty="0" smtClean="0">
                <a:latin typeface="Comic Sans MS" pitchFamily="66" charset="0"/>
              </a:rPr>
            </a:br>
            <a:r>
              <a:rPr lang="en-US" sz="3600" dirty="0" smtClean="0">
                <a:latin typeface="Comic Sans MS" pitchFamily="66" charset="0"/>
              </a:rPr>
              <a:t>Transverse Waves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302083" name="Text Box 3"/>
          <p:cNvSpPr txBox="1">
            <a:spLocks noChangeArrowheads="1"/>
          </p:cNvSpPr>
          <p:nvPr/>
        </p:nvSpPr>
        <p:spPr bwMode="auto">
          <a:xfrm>
            <a:off x="609600" y="12192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 Rounded MT Bold" pitchFamily="34" charset="0"/>
              </a:rPr>
              <a:t>Which of the following are transverse waves?</a:t>
            </a:r>
          </a:p>
        </p:txBody>
      </p:sp>
      <p:sp>
        <p:nvSpPr>
          <p:cNvPr id="302084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8153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   sound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   light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   radio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   X-ray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   </a:t>
            </a:r>
            <a:r>
              <a:rPr lang="en-US" sz="2400" b="1" dirty="0" smtClean="0">
                <a:solidFill>
                  <a:schemeClr val="tx2"/>
                </a:solidFill>
                <a:latin typeface="Arial Rounded MT Bold" pitchFamily="34" charset="0"/>
              </a:rPr>
              <a:t>microwave</a:t>
            </a:r>
            <a:endParaRPr lang="en-US" sz="2400" b="1" dirty="0">
              <a:solidFill>
                <a:schemeClr val="tx2"/>
              </a:solidFill>
              <a:latin typeface="Arial Rounded MT Bold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chemeClr val="tx2"/>
                </a:solidFill>
                <a:latin typeface="Arial Rounded MT Bold" pitchFamily="34" charset="0"/>
              </a:rPr>
              <a:t>    “The Wave” (i.e. at football games)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400" b="1" dirty="0">
              <a:solidFill>
                <a:schemeClr val="tx2"/>
              </a:solidFill>
              <a:latin typeface="Arial Rounded MT Bold" pitchFamily="34" charset="0"/>
            </a:endParaRP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495300" y="3352800"/>
            <a:ext cx="7239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rgbClr val="00FF00"/>
                </a:solidFill>
                <a:latin typeface="Arial Rounded MT Bold" pitchFamily="34" charset="0"/>
                <a:sym typeface="Wingdings" pitchFamily="2" charset="2"/>
              </a:rPr>
              <a:t></a:t>
            </a:r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533400" y="2743200"/>
            <a:ext cx="7239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rgbClr val="00FF00"/>
                </a:solidFill>
                <a:latin typeface="Arial Rounded MT Bold" pitchFamily="34" charset="0"/>
                <a:sym typeface="Wingdings" pitchFamily="2" charset="2"/>
              </a:rPr>
              <a:t></a:t>
            </a:r>
          </a:p>
        </p:txBody>
      </p:sp>
      <p:sp>
        <p:nvSpPr>
          <p:cNvPr id="302087" name="Rectangle 7"/>
          <p:cNvSpPr>
            <a:spLocks noChangeArrowheads="1"/>
          </p:cNvSpPr>
          <p:nvPr/>
        </p:nvSpPr>
        <p:spPr bwMode="auto">
          <a:xfrm>
            <a:off x="533400" y="3886200"/>
            <a:ext cx="7239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rgbClr val="00FF00"/>
                </a:solidFill>
                <a:latin typeface="Arial Rounded MT Bold" pitchFamily="34" charset="0"/>
                <a:sym typeface="Wingdings" pitchFamily="2" charset="2"/>
              </a:rPr>
              <a:t></a:t>
            </a:r>
          </a:p>
        </p:txBody>
      </p:sp>
      <p:sp>
        <p:nvSpPr>
          <p:cNvPr id="302088" name="Rectangle 8"/>
          <p:cNvSpPr>
            <a:spLocks noChangeArrowheads="1"/>
          </p:cNvSpPr>
          <p:nvPr/>
        </p:nvSpPr>
        <p:spPr bwMode="auto">
          <a:xfrm>
            <a:off x="533400" y="4419600"/>
            <a:ext cx="7239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rgbClr val="00FF00"/>
                </a:solidFill>
                <a:latin typeface="Arial Rounded MT Bold" pitchFamily="34" charset="0"/>
                <a:sym typeface="Wingdings" pitchFamily="2" charset="2"/>
              </a:rPr>
              <a:t></a:t>
            </a:r>
          </a:p>
        </p:txBody>
      </p:sp>
      <p:sp>
        <p:nvSpPr>
          <p:cNvPr id="302089" name="Rectangle 9"/>
          <p:cNvSpPr>
            <a:spLocks noChangeArrowheads="1"/>
          </p:cNvSpPr>
          <p:nvPr/>
        </p:nvSpPr>
        <p:spPr bwMode="auto">
          <a:xfrm>
            <a:off x="533400" y="4953000"/>
            <a:ext cx="7239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rgbClr val="00FF00"/>
                </a:solidFill>
                <a:latin typeface="Arial Rounded MT Bold" pitchFamily="34" charset="0"/>
                <a:sym typeface="Wingdings" pitchFamily="2" charset="2"/>
              </a:rPr>
              <a:t></a:t>
            </a:r>
          </a:p>
        </p:txBody>
      </p:sp>
      <p:sp>
        <p:nvSpPr>
          <p:cNvPr id="302091" name="Rectangle 11"/>
          <p:cNvSpPr>
            <a:spLocks noChangeArrowheads="1"/>
          </p:cNvSpPr>
          <p:nvPr/>
        </p:nvSpPr>
        <p:spPr bwMode="auto">
          <a:xfrm>
            <a:off x="533400" y="2057400"/>
            <a:ext cx="5562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6600" b="1">
                <a:solidFill>
                  <a:srgbClr val="FF0000"/>
                </a:solidFill>
                <a:latin typeface="Arial Rounded MT Bold" pitchFamily="34" charset="0"/>
                <a:sym typeface="Wingdings" pitchFamily="2" charset="2"/>
              </a:rPr>
              <a:t></a:t>
            </a:r>
          </a:p>
        </p:txBody>
      </p:sp>
      <p:sp>
        <p:nvSpPr>
          <p:cNvPr id="302092" name="Text Box 12"/>
          <p:cNvSpPr txBox="1">
            <a:spLocks noChangeArrowheads="1"/>
          </p:cNvSpPr>
          <p:nvPr/>
        </p:nvSpPr>
        <p:spPr bwMode="auto">
          <a:xfrm>
            <a:off x="3733800" y="3429000"/>
            <a:ext cx="365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B163FF"/>
                </a:solidFill>
                <a:latin typeface="Arial Rounded MT Bold" pitchFamily="34" charset="0"/>
              </a:rPr>
              <a:t>All but sound!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5" grpId="0" autoUpdateAnimBg="0"/>
      <p:bldP spid="302086" grpId="0" autoUpdateAnimBg="0"/>
      <p:bldP spid="302087" grpId="0" autoUpdateAnimBg="0"/>
      <p:bldP spid="302088" grpId="0" autoUpdateAnimBg="0"/>
      <p:bldP spid="302089" grpId="0" autoUpdateAnimBg="0"/>
      <p:bldP spid="302091" grpId="0" autoUpdateAnimBg="0"/>
      <p:bldP spid="30209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EM Waves Practice</a:t>
            </a:r>
          </a:p>
        </p:txBody>
      </p:sp>
      <p:grpSp>
        <p:nvGrpSpPr>
          <p:cNvPr id="401411" name="Group 3"/>
          <p:cNvGrpSpPr>
            <a:grpSpLocks/>
          </p:cNvGrpSpPr>
          <p:nvPr/>
        </p:nvGrpSpPr>
        <p:grpSpPr bwMode="auto">
          <a:xfrm>
            <a:off x="874713" y="3871913"/>
            <a:ext cx="3302000" cy="1676400"/>
            <a:chOff x="2352" y="1776"/>
            <a:chExt cx="2080" cy="1056"/>
          </a:xfrm>
        </p:grpSpPr>
        <p:grpSp>
          <p:nvGrpSpPr>
            <p:cNvPr id="401412" name="Group 4"/>
            <p:cNvGrpSpPr>
              <a:grpSpLocks/>
            </p:cNvGrpSpPr>
            <p:nvPr/>
          </p:nvGrpSpPr>
          <p:grpSpPr bwMode="auto">
            <a:xfrm>
              <a:off x="2352" y="2016"/>
              <a:ext cx="1959" cy="781"/>
              <a:chOff x="3648" y="3216"/>
              <a:chExt cx="1959" cy="541"/>
            </a:xfrm>
          </p:grpSpPr>
          <p:sp>
            <p:nvSpPr>
              <p:cNvPr id="401413" name="Freeform 5"/>
              <p:cNvSpPr>
                <a:spLocks/>
              </p:cNvSpPr>
              <p:nvPr/>
            </p:nvSpPr>
            <p:spPr bwMode="auto">
              <a:xfrm>
                <a:off x="3648" y="3216"/>
                <a:ext cx="651" cy="541"/>
              </a:xfrm>
              <a:custGeom>
                <a:avLst/>
                <a:gdLst/>
                <a:ahLst/>
                <a:cxnLst>
                  <a:cxn ang="0">
                    <a:pos x="0" y="1080"/>
                  </a:cxn>
                  <a:cxn ang="0">
                    <a:pos x="216" y="537"/>
                  </a:cxn>
                  <a:cxn ang="0">
                    <a:pos x="324" y="312"/>
                  </a:cxn>
                  <a:cxn ang="0">
                    <a:pos x="432" y="144"/>
                  </a:cxn>
                  <a:cxn ang="0">
                    <a:pos x="648" y="0"/>
                  </a:cxn>
                  <a:cxn ang="0">
                    <a:pos x="864" y="144"/>
                  </a:cxn>
                  <a:cxn ang="0">
                    <a:pos x="972" y="312"/>
                  </a:cxn>
                  <a:cxn ang="0">
                    <a:pos x="1080" y="540"/>
                  </a:cxn>
                  <a:cxn ang="0">
                    <a:pos x="1296" y="1080"/>
                  </a:cxn>
                  <a:cxn ang="0">
                    <a:pos x="1515" y="1620"/>
                  </a:cxn>
                  <a:cxn ang="0">
                    <a:pos x="1620" y="1848"/>
                  </a:cxn>
                  <a:cxn ang="0">
                    <a:pos x="1731" y="2013"/>
                  </a:cxn>
                  <a:cxn ang="0">
                    <a:pos x="1944" y="2160"/>
                  </a:cxn>
                  <a:cxn ang="0">
                    <a:pos x="2160" y="2016"/>
                  </a:cxn>
                  <a:cxn ang="0">
                    <a:pos x="2262" y="1848"/>
                  </a:cxn>
                  <a:cxn ang="0">
                    <a:pos x="2376" y="1620"/>
                  </a:cxn>
                  <a:cxn ang="0">
                    <a:pos x="2592" y="1080"/>
                  </a:cxn>
                </a:cxnLst>
                <a:rect l="0" t="0" r="r" b="b"/>
                <a:pathLst>
                  <a:path w="2592" h="2160">
                    <a:moveTo>
                      <a:pt x="0" y="1080"/>
                    </a:moveTo>
                    <a:cubicBezTo>
                      <a:pt x="54" y="945"/>
                      <a:pt x="162" y="665"/>
                      <a:pt x="216" y="537"/>
                    </a:cubicBezTo>
                    <a:cubicBezTo>
                      <a:pt x="270" y="409"/>
                      <a:pt x="288" y="377"/>
                      <a:pt x="324" y="312"/>
                    </a:cubicBezTo>
                    <a:cubicBezTo>
                      <a:pt x="360" y="247"/>
                      <a:pt x="384" y="207"/>
                      <a:pt x="432" y="144"/>
                    </a:cubicBezTo>
                    <a:cubicBezTo>
                      <a:pt x="480" y="81"/>
                      <a:pt x="555" y="0"/>
                      <a:pt x="648" y="0"/>
                    </a:cubicBezTo>
                    <a:cubicBezTo>
                      <a:pt x="741" y="0"/>
                      <a:pt x="819" y="90"/>
                      <a:pt x="864" y="144"/>
                    </a:cubicBezTo>
                    <a:cubicBezTo>
                      <a:pt x="909" y="198"/>
                      <a:pt x="935" y="246"/>
                      <a:pt x="972" y="312"/>
                    </a:cubicBezTo>
                    <a:cubicBezTo>
                      <a:pt x="1009" y="378"/>
                      <a:pt x="1026" y="412"/>
                      <a:pt x="1080" y="540"/>
                    </a:cubicBezTo>
                    <a:cubicBezTo>
                      <a:pt x="1134" y="668"/>
                      <a:pt x="1224" y="900"/>
                      <a:pt x="1296" y="1080"/>
                    </a:cubicBezTo>
                    <a:cubicBezTo>
                      <a:pt x="1368" y="1260"/>
                      <a:pt x="1461" y="1492"/>
                      <a:pt x="1515" y="1620"/>
                    </a:cubicBezTo>
                    <a:cubicBezTo>
                      <a:pt x="1569" y="1748"/>
                      <a:pt x="1585" y="1782"/>
                      <a:pt x="1620" y="1848"/>
                    </a:cubicBezTo>
                    <a:cubicBezTo>
                      <a:pt x="1655" y="1914"/>
                      <a:pt x="1677" y="1950"/>
                      <a:pt x="1731" y="2013"/>
                    </a:cubicBezTo>
                    <a:cubicBezTo>
                      <a:pt x="1785" y="2076"/>
                      <a:pt x="1848" y="2160"/>
                      <a:pt x="1944" y="2160"/>
                    </a:cubicBezTo>
                    <a:cubicBezTo>
                      <a:pt x="2040" y="2160"/>
                      <a:pt x="2109" y="2076"/>
                      <a:pt x="2160" y="2016"/>
                    </a:cubicBezTo>
                    <a:cubicBezTo>
                      <a:pt x="2211" y="1956"/>
                      <a:pt x="2226" y="1914"/>
                      <a:pt x="2262" y="1848"/>
                    </a:cubicBezTo>
                    <a:cubicBezTo>
                      <a:pt x="2298" y="1782"/>
                      <a:pt x="2321" y="1748"/>
                      <a:pt x="2376" y="1620"/>
                    </a:cubicBezTo>
                    <a:cubicBezTo>
                      <a:pt x="2431" y="1492"/>
                      <a:pt x="2511" y="1286"/>
                      <a:pt x="2592" y="1080"/>
                    </a:cubicBez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414" name="Freeform 6"/>
              <p:cNvSpPr>
                <a:spLocks/>
              </p:cNvSpPr>
              <p:nvPr/>
            </p:nvSpPr>
            <p:spPr bwMode="auto">
              <a:xfrm>
                <a:off x="4301" y="3216"/>
                <a:ext cx="651" cy="541"/>
              </a:xfrm>
              <a:custGeom>
                <a:avLst/>
                <a:gdLst/>
                <a:ahLst/>
                <a:cxnLst>
                  <a:cxn ang="0">
                    <a:pos x="0" y="1080"/>
                  </a:cxn>
                  <a:cxn ang="0">
                    <a:pos x="216" y="537"/>
                  </a:cxn>
                  <a:cxn ang="0">
                    <a:pos x="324" y="312"/>
                  </a:cxn>
                  <a:cxn ang="0">
                    <a:pos x="432" y="144"/>
                  </a:cxn>
                  <a:cxn ang="0">
                    <a:pos x="648" y="0"/>
                  </a:cxn>
                  <a:cxn ang="0">
                    <a:pos x="864" y="144"/>
                  </a:cxn>
                  <a:cxn ang="0">
                    <a:pos x="972" y="312"/>
                  </a:cxn>
                  <a:cxn ang="0">
                    <a:pos x="1080" y="540"/>
                  </a:cxn>
                  <a:cxn ang="0">
                    <a:pos x="1296" y="1080"/>
                  </a:cxn>
                  <a:cxn ang="0">
                    <a:pos x="1515" y="1620"/>
                  </a:cxn>
                  <a:cxn ang="0">
                    <a:pos x="1620" y="1848"/>
                  </a:cxn>
                  <a:cxn ang="0">
                    <a:pos x="1731" y="2013"/>
                  </a:cxn>
                  <a:cxn ang="0">
                    <a:pos x="1944" y="2160"/>
                  </a:cxn>
                  <a:cxn ang="0">
                    <a:pos x="2160" y="2016"/>
                  </a:cxn>
                  <a:cxn ang="0">
                    <a:pos x="2262" y="1848"/>
                  </a:cxn>
                  <a:cxn ang="0">
                    <a:pos x="2376" y="1620"/>
                  </a:cxn>
                  <a:cxn ang="0">
                    <a:pos x="2592" y="1080"/>
                  </a:cxn>
                </a:cxnLst>
                <a:rect l="0" t="0" r="r" b="b"/>
                <a:pathLst>
                  <a:path w="2592" h="2160">
                    <a:moveTo>
                      <a:pt x="0" y="1080"/>
                    </a:moveTo>
                    <a:cubicBezTo>
                      <a:pt x="54" y="945"/>
                      <a:pt x="162" y="665"/>
                      <a:pt x="216" y="537"/>
                    </a:cubicBezTo>
                    <a:cubicBezTo>
                      <a:pt x="270" y="409"/>
                      <a:pt x="288" y="377"/>
                      <a:pt x="324" y="312"/>
                    </a:cubicBezTo>
                    <a:cubicBezTo>
                      <a:pt x="360" y="247"/>
                      <a:pt x="384" y="207"/>
                      <a:pt x="432" y="144"/>
                    </a:cubicBezTo>
                    <a:cubicBezTo>
                      <a:pt x="480" y="81"/>
                      <a:pt x="555" y="0"/>
                      <a:pt x="648" y="0"/>
                    </a:cubicBezTo>
                    <a:cubicBezTo>
                      <a:pt x="741" y="0"/>
                      <a:pt x="819" y="90"/>
                      <a:pt x="864" y="144"/>
                    </a:cubicBezTo>
                    <a:cubicBezTo>
                      <a:pt x="909" y="198"/>
                      <a:pt x="935" y="246"/>
                      <a:pt x="972" y="312"/>
                    </a:cubicBezTo>
                    <a:cubicBezTo>
                      <a:pt x="1009" y="378"/>
                      <a:pt x="1026" y="412"/>
                      <a:pt x="1080" y="540"/>
                    </a:cubicBezTo>
                    <a:cubicBezTo>
                      <a:pt x="1134" y="668"/>
                      <a:pt x="1224" y="900"/>
                      <a:pt x="1296" y="1080"/>
                    </a:cubicBezTo>
                    <a:cubicBezTo>
                      <a:pt x="1368" y="1260"/>
                      <a:pt x="1461" y="1492"/>
                      <a:pt x="1515" y="1620"/>
                    </a:cubicBezTo>
                    <a:cubicBezTo>
                      <a:pt x="1569" y="1748"/>
                      <a:pt x="1585" y="1782"/>
                      <a:pt x="1620" y="1848"/>
                    </a:cubicBezTo>
                    <a:cubicBezTo>
                      <a:pt x="1655" y="1914"/>
                      <a:pt x="1677" y="1950"/>
                      <a:pt x="1731" y="2013"/>
                    </a:cubicBezTo>
                    <a:cubicBezTo>
                      <a:pt x="1785" y="2076"/>
                      <a:pt x="1848" y="2160"/>
                      <a:pt x="1944" y="2160"/>
                    </a:cubicBezTo>
                    <a:cubicBezTo>
                      <a:pt x="2040" y="2160"/>
                      <a:pt x="2109" y="2076"/>
                      <a:pt x="2160" y="2016"/>
                    </a:cubicBezTo>
                    <a:cubicBezTo>
                      <a:pt x="2211" y="1956"/>
                      <a:pt x="2226" y="1914"/>
                      <a:pt x="2262" y="1848"/>
                    </a:cubicBezTo>
                    <a:cubicBezTo>
                      <a:pt x="2298" y="1782"/>
                      <a:pt x="2321" y="1748"/>
                      <a:pt x="2376" y="1620"/>
                    </a:cubicBezTo>
                    <a:cubicBezTo>
                      <a:pt x="2431" y="1492"/>
                      <a:pt x="2511" y="1286"/>
                      <a:pt x="2592" y="1080"/>
                    </a:cubicBez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415" name="Freeform 7"/>
              <p:cNvSpPr>
                <a:spLocks/>
              </p:cNvSpPr>
              <p:nvPr/>
            </p:nvSpPr>
            <p:spPr bwMode="auto">
              <a:xfrm>
                <a:off x="4956" y="3216"/>
                <a:ext cx="651" cy="541"/>
              </a:xfrm>
              <a:custGeom>
                <a:avLst/>
                <a:gdLst/>
                <a:ahLst/>
                <a:cxnLst>
                  <a:cxn ang="0">
                    <a:pos x="0" y="1080"/>
                  </a:cxn>
                  <a:cxn ang="0">
                    <a:pos x="216" y="537"/>
                  </a:cxn>
                  <a:cxn ang="0">
                    <a:pos x="324" y="312"/>
                  </a:cxn>
                  <a:cxn ang="0">
                    <a:pos x="432" y="144"/>
                  </a:cxn>
                  <a:cxn ang="0">
                    <a:pos x="648" y="0"/>
                  </a:cxn>
                  <a:cxn ang="0">
                    <a:pos x="864" y="144"/>
                  </a:cxn>
                  <a:cxn ang="0">
                    <a:pos x="972" y="312"/>
                  </a:cxn>
                  <a:cxn ang="0">
                    <a:pos x="1080" y="540"/>
                  </a:cxn>
                  <a:cxn ang="0">
                    <a:pos x="1296" y="1080"/>
                  </a:cxn>
                  <a:cxn ang="0">
                    <a:pos x="1515" y="1620"/>
                  </a:cxn>
                  <a:cxn ang="0">
                    <a:pos x="1620" y="1848"/>
                  </a:cxn>
                  <a:cxn ang="0">
                    <a:pos x="1731" y="2013"/>
                  </a:cxn>
                  <a:cxn ang="0">
                    <a:pos x="1944" y="2160"/>
                  </a:cxn>
                  <a:cxn ang="0">
                    <a:pos x="2160" y="2016"/>
                  </a:cxn>
                  <a:cxn ang="0">
                    <a:pos x="2262" y="1848"/>
                  </a:cxn>
                  <a:cxn ang="0">
                    <a:pos x="2376" y="1620"/>
                  </a:cxn>
                  <a:cxn ang="0">
                    <a:pos x="2592" y="1080"/>
                  </a:cxn>
                </a:cxnLst>
                <a:rect l="0" t="0" r="r" b="b"/>
                <a:pathLst>
                  <a:path w="2592" h="2160">
                    <a:moveTo>
                      <a:pt x="0" y="1080"/>
                    </a:moveTo>
                    <a:cubicBezTo>
                      <a:pt x="54" y="945"/>
                      <a:pt x="162" y="665"/>
                      <a:pt x="216" y="537"/>
                    </a:cubicBezTo>
                    <a:cubicBezTo>
                      <a:pt x="270" y="409"/>
                      <a:pt x="288" y="377"/>
                      <a:pt x="324" y="312"/>
                    </a:cubicBezTo>
                    <a:cubicBezTo>
                      <a:pt x="360" y="247"/>
                      <a:pt x="384" y="207"/>
                      <a:pt x="432" y="144"/>
                    </a:cubicBezTo>
                    <a:cubicBezTo>
                      <a:pt x="480" y="81"/>
                      <a:pt x="555" y="0"/>
                      <a:pt x="648" y="0"/>
                    </a:cubicBezTo>
                    <a:cubicBezTo>
                      <a:pt x="741" y="0"/>
                      <a:pt x="819" y="90"/>
                      <a:pt x="864" y="144"/>
                    </a:cubicBezTo>
                    <a:cubicBezTo>
                      <a:pt x="909" y="198"/>
                      <a:pt x="935" y="246"/>
                      <a:pt x="972" y="312"/>
                    </a:cubicBezTo>
                    <a:cubicBezTo>
                      <a:pt x="1009" y="378"/>
                      <a:pt x="1026" y="412"/>
                      <a:pt x="1080" y="540"/>
                    </a:cubicBezTo>
                    <a:cubicBezTo>
                      <a:pt x="1134" y="668"/>
                      <a:pt x="1224" y="900"/>
                      <a:pt x="1296" y="1080"/>
                    </a:cubicBezTo>
                    <a:cubicBezTo>
                      <a:pt x="1368" y="1260"/>
                      <a:pt x="1461" y="1492"/>
                      <a:pt x="1515" y="1620"/>
                    </a:cubicBezTo>
                    <a:cubicBezTo>
                      <a:pt x="1569" y="1748"/>
                      <a:pt x="1585" y="1782"/>
                      <a:pt x="1620" y="1848"/>
                    </a:cubicBezTo>
                    <a:cubicBezTo>
                      <a:pt x="1655" y="1914"/>
                      <a:pt x="1677" y="1950"/>
                      <a:pt x="1731" y="2013"/>
                    </a:cubicBezTo>
                    <a:cubicBezTo>
                      <a:pt x="1785" y="2076"/>
                      <a:pt x="1848" y="2160"/>
                      <a:pt x="1944" y="2160"/>
                    </a:cubicBezTo>
                    <a:cubicBezTo>
                      <a:pt x="2040" y="2160"/>
                      <a:pt x="2109" y="2076"/>
                      <a:pt x="2160" y="2016"/>
                    </a:cubicBezTo>
                    <a:cubicBezTo>
                      <a:pt x="2211" y="1956"/>
                      <a:pt x="2226" y="1914"/>
                      <a:pt x="2262" y="1848"/>
                    </a:cubicBezTo>
                    <a:cubicBezTo>
                      <a:pt x="2298" y="1782"/>
                      <a:pt x="2321" y="1748"/>
                      <a:pt x="2376" y="1620"/>
                    </a:cubicBezTo>
                    <a:cubicBezTo>
                      <a:pt x="2431" y="1492"/>
                      <a:pt x="2511" y="1286"/>
                      <a:pt x="2592" y="1080"/>
                    </a:cubicBez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1416" name="Group 8"/>
            <p:cNvGrpSpPr>
              <a:grpSpLocks/>
            </p:cNvGrpSpPr>
            <p:nvPr/>
          </p:nvGrpSpPr>
          <p:grpSpPr bwMode="auto">
            <a:xfrm>
              <a:off x="2352" y="1776"/>
              <a:ext cx="2080" cy="1056"/>
              <a:chOff x="3615" y="2736"/>
              <a:chExt cx="2080" cy="1056"/>
            </a:xfrm>
          </p:grpSpPr>
          <p:sp>
            <p:nvSpPr>
              <p:cNvPr id="401417" name="Line 9"/>
              <p:cNvSpPr>
                <a:spLocks noChangeShapeType="1"/>
              </p:cNvSpPr>
              <p:nvPr/>
            </p:nvSpPr>
            <p:spPr bwMode="auto">
              <a:xfrm>
                <a:off x="3615" y="2870"/>
                <a:ext cx="0" cy="9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18" name="Line 10"/>
              <p:cNvSpPr>
                <a:spLocks noChangeShapeType="1"/>
              </p:cNvSpPr>
              <p:nvPr/>
            </p:nvSpPr>
            <p:spPr bwMode="auto">
              <a:xfrm>
                <a:off x="3629" y="3372"/>
                <a:ext cx="19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419" name="Text Box 11"/>
              <p:cNvSpPr txBox="1">
                <a:spLocks noChangeArrowheads="1"/>
              </p:cNvSpPr>
              <p:nvPr/>
            </p:nvSpPr>
            <p:spPr bwMode="auto">
              <a:xfrm>
                <a:off x="3648" y="2736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Arial Rounded MT Bold" pitchFamily="34" charset="0"/>
                  </a:rPr>
                  <a:t>E</a:t>
                </a:r>
              </a:p>
            </p:txBody>
          </p:sp>
          <p:sp>
            <p:nvSpPr>
              <p:cNvPr id="401420" name="Text Box 12"/>
              <p:cNvSpPr txBox="1">
                <a:spLocks noChangeArrowheads="1"/>
              </p:cNvSpPr>
              <p:nvPr/>
            </p:nvSpPr>
            <p:spPr bwMode="auto">
              <a:xfrm>
                <a:off x="5455" y="3096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Arial Rounded MT Bold" pitchFamily="34" charset="0"/>
                  </a:rPr>
                  <a:t>x</a:t>
                </a:r>
              </a:p>
            </p:txBody>
          </p:sp>
        </p:grpSp>
        <p:sp>
          <p:nvSpPr>
            <p:cNvPr id="401421" name="Line 13"/>
            <p:cNvSpPr>
              <a:spLocks noChangeShapeType="1"/>
            </p:cNvSpPr>
            <p:nvPr/>
          </p:nvSpPr>
          <p:spPr bwMode="auto">
            <a:xfrm>
              <a:off x="3000" y="23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1422" name="Line 14"/>
            <p:cNvSpPr>
              <a:spLocks noChangeShapeType="1"/>
            </p:cNvSpPr>
            <p:nvPr/>
          </p:nvSpPr>
          <p:spPr bwMode="auto">
            <a:xfrm>
              <a:off x="3656" y="23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1423" name="Text Box 15"/>
          <p:cNvSpPr txBox="1">
            <a:spLocks noChangeArrowheads="1"/>
          </p:cNvSpPr>
          <p:nvPr/>
        </p:nvSpPr>
        <p:spPr bwMode="auto">
          <a:xfrm>
            <a:off x="457200" y="1143000"/>
            <a:ext cx="7848600" cy="264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Shown below is the E field of an EM wave broadcast at 96.1 MHz and traveling to the right.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Arial Rounded MT Bold" pitchFamily="34" charset="0"/>
              </a:rPr>
              <a:t>(1)  What is the direction of the magnetic field?</a:t>
            </a:r>
            <a:r>
              <a:rPr lang="en-US" sz="2400" b="1">
                <a:latin typeface="Arial Rounded MT Bold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3200" b="1">
              <a:latin typeface="Arial Rounded MT Bold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Arial Rounded MT Bold" pitchFamily="34" charset="0"/>
              </a:rPr>
              <a:t>(2)  Label the two tic marks on the x axis (in meters).</a:t>
            </a:r>
          </a:p>
        </p:txBody>
      </p:sp>
      <p:sp>
        <p:nvSpPr>
          <p:cNvPr id="401425" name="WordArt 17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EM Waves Practice</a:t>
            </a:r>
          </a:p>
        </p:txBody>
      </p:sp>
      <p:grpSp>
        <p:nvGrpSpPr>
          <p:cNvPr id="303107" name="Group 3"/>
          <p:cNvGrpSpPr>
            <a:grpSpLocks/>
          </p:cNvGrpSpPr>
          <p:nvPr/>
        </p:nvGrpSpPr>
        <p:grpSpPr bwMode="auto">
          <a:xfrm>
            <a:off x="874713" y="3871913"/>
            <a:ext cx="3302000" cy="1676400"/>
            <a:chOff x="2352" y="1776"/>
            <a:chExt cx="2080" cy="1056"/>
          </a:xfrm>
        </p:grpSpPr>
        <p:grpSp>
          <p:nvGrpSpPr>
            <p:cNvPr id="303108" name="Group 4"/>
            <p:cNvGrpSpPr>
              <a:grpSpLocks/>
            </p:cNvGrpSpPr>
            <p:nvPr/>
          </p:nvGrpSpPr>
          <p:grpSpPr bwMode="auto">
            <a:xfrm>
              <a:off x="2352" y="2016"/>
              <a:ext cx="1959" cy="781"/>
              <a:chOff x="3648" y="3216"/>
              <a:chExt cx="1959" cy="541"/>
            </a:xfrm>
          </p:grpSpPr>
          <p:sp>
            <p:nvSpPr>
              <p:cNvPr id="303109" name="Freeform 5"/>
              <p:cNvSpPr>
                <a:spLocks/>
              </p:cNvSpPr>
              <p:nvPr/>
            </p:nvSpPr>
            <p:spPr bwMode="auto">
              <a:xfrm>
                <a:off x="3648" y="3216"/>
                <a:ext cx="651" cy="541"/>
              </a:xfrm>
              <a:custGeom>
                <a:avLst/>
                <a:gdLst/>
                <a:ahLst/>
                <a:cxnLst>
                  <a:cxn ang="0">
                    <a:pos x="0" y="1080"/>
                  </a:cxn>
                  <a:cxn ang="0">
                    <a:pos x="216" y="537"/>
                  </a:cxn>
                  <a:cxn ang="0">
                    <a:pos x="324" y="312"/>
                  </a:cxn>
                  <a:cxn ang="0">
                    <a:pos x="432" y="144"/>
                  </a:cxn>
                  <a:cxn ang="0">
                    <a:pos x="648" y="0"/>
                  </a:cxn>
                  <a:cxn ang="0">
                    <a:pos x="864" y="144"/>
                  </a:cxn>
                  <a:cxn ang="0">
                    <a:pos x="972" y="312"/>
                  </a:cxn>
                  <a:cxn ang="0">
                    <a:pos x="1080" y="540"/>
                  </a:cxn>
                  <a:cxn ang="0">
                    <a:pos x="1296" y="1080"/>
                  </a:cxn>
                  <a:cxn ang="0">
                    <a:pos x="1515" y="1620"/>
                  </a:cxn>
                  <a:cxn ang="0">
                    <a:pos x="1620" y="1848"/>
                  </a:cxn>
                  <a:cxn ang="0">
                    <a:pos x="1731" y="2013"/>
                  </a:cxn>
                  <a:cxn ang="0">
                    <a:pos x="1944" y="2160"/>
                  </a:cxn>
                  <a:cxn ang="0">
                    <a:pos x="2160" y="2016"/>
                  </a:cxn>
                  <a:cxn ang="0">
                    <a:pos x="2262" y="1848"/>
                  </a:cxn>
                  <a:cxn ang="0">
                    <a:pos x="2376" y="1620"/>
                  </a:cxn>
                  <a:cxn ang="0">
                    <a:pos x="2592" y="1080"/>
                  </a:cxn>
                </a:cxnLst>
                <a:rect l="0" t="0" r="r" b="b"/>
                <a:pathLst>
                  <a:path w="2592" h="2160">
                    <a:moveTo>
                      <a:pt x="0" y="1080"/>
                    </a:moveTo>
                    <a:cubicBezTo>
                      <a:pt x="54" y="945"/>
                      <a:pt x="162" y="665"/>
                      <a:pt x="216" y="537"/>
                    </a:cubicBezTo>
                    <a:cubicBezTo>
                      <a:pt x="270" y="409"/>
                      <a:pt x="288" y="377"/>
                      <a:pt x="324" y="312"/>
                    </a:cubicBezTo>
                    <a:cubicBezTo>
                      <a:pt x="360" y="247"/>
                      <a:pt x="384" y="207"/>
                      <a:pt x="432" y="144"/>
                    </a:cubicBezTo>
                    <a:cubicBezTo>
                      <a:pt x="480" y="81"/>
                      <a:pt x="555" y="0"/>
                      <a:pt x="648" y="0"/>
                    </a:cubicBezTo>
                    <a:cubicBezTo>
                      <a:pt x="741" y="0"/>
                      <a:pt x="819" y="90"/>
                      <a:pt x="864" y="144"/>
                    </a:cubicBezTo>
                    <a:cubicBezTo>
                      <a:pt x="909" y="198"/>
                      <a:pt x="935" y="246"/>
                      <a:pt x="972" y="312"/>
                    </a:cubicBezTo>
                    <a:cubicBezTo>
                      <a:pt x="1009" y="378"/>
                      <a:pt x="1026" y="412"/>
                      <a:pt x="1080" y="540"/>
                    </a:cubicBezTo>
                    <a:cubicBezTo>
                      <a:pt x="1134" y="668"/>
                      <a:pt x="1224" y="900"/>
                      <a:pt x="1296" y="1080"/>
                    </a:cubicBezTo>
                    <a:cubicBezTo>
                      <a:pt x="1368" y="1260"/>
                      <a:pt x="1461" y="1492"/>
                      <a:pt x="1515" y="1620"/>
                    </a:cubicBezTo>
                    <a:cubicBezTo>
                      <a:pt x="1569" y="1748"/>
                      <a:pt x="1585" y="1782"/>
                      <a:pt x="1620" y="1848"/>
                    </a:cubicBezTo>
                    <a:cubicBezTo>
                      <a:pt x="1655" y="1914"/>
                      <a:pt x="1677" y="1950"/>
                      <a:pt x="1731" y="2013"/>
                    </a:cubicBezTo>
                    <a:cubicBezTo>
                      <a:pt x="1785" y="2076"/>
                      <a:pt x="1848" y="2160"/>
                      <a:pt x="1944" y="2160"/>
                    </a:cubicBezTo>
                    <a:cubicBezTo>
                      <a:pt x="2040" y="2160"/>
                      <a:pt x="2109" y="2076"/>
                      <a:pt x="2160" y="2016"/>
                    </a:cubicBezTo>
                    <a:cubicBezTo>
                      <a:pt x="2211" y="1956"/>
                      <a:pt x="2226" y="1914"/>
                      <a:pt x="2262" y="1848"/>
                    </a:cubicBezTo>
                    <a:cubicBezTo>
                      <a:pt x="2298" y="1782"/>
                      <a:pt x="2321" y="1748"/>
                      <a:pt x="2376" y="1620"/>
                    </a:cubicBezTo>
                    <a:cubicBezTo>
                      <a:pt x="2431" y="1492"/>
                      <a:pt x="2511" y="1286"/>
                      <a:pt x="2592" y="1080"/>
                    </a:cubicBez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3110" name="Freeform 6"/>
              <p:cNvSpPr>
                <a:spLocks/>
              </p:cNvSpPr>
              <p:nvPr/>
            </p:nvSpPr>
            <p:spPr bwMode="auto">
              <a:xfrm>
                <a:off x="4301" y="3216"/>
                <a:ext cx="651" cy="541"/>
              </a:xfrm>
              <a:custGeom>
                <a:avLst/>
                <a:gdLst/>
                <a:ahLst/>
                <a:cxnLst>
                  <a:cxn ang="0">
                    <a:pos x="0" y="1080"/>
                  </a:cxn>
                  <a:cxn ang="0">
                    <a:pos x="216" y="537"/>
                  </a:cxn>
                  <a:cxn ang="0">
                    <a:pos x="324" y="312"/>
                  </a:cxn>
                  <a:cxn ang="0">
                    <a:pos x="432" y="144"/>
                  </a:cxn>
                  <a:cxn ang="0">
                    <a:pos x="648" y="0"/>
                  </a:cxn>
                  <a:cxn ang="0">
                    <a:pos x="864" y="144"/>
                  </a:cxn>
                  <a:cxn ang="0">
                    <a:pos x="972" y="312"/>
                  </a:cxn>
                  <a:cxn ang="0">
                    <a:pos x="1080" y="540"/>
                  </a:cxn>
                  <a:cxn ang="0">
                    <a:pos x="1296" y="1080"/>
                  </a:cxn>
                  <a:cxn ang="0">
                    <a:pos x="1515" y="1620"/>
                  </a:cxn>
                  <a:cxn ang="0">
                    <a:pos x="1620" y="1848"/>
                  </a:cxn>
                  <a:cxn ang="0">
                    <a:pos x="1731" y="2013"/>
                  </a:cxn>
                  <a:cxn ang="0">
                    <a:pos x="1944" y="2160"/>
                  </a:cxn>
                  <a:cxn ang="0">
                    <a:pos x="2160" y="2016"/>
                  </a:cxn>
                  <a:cxn ang="0">
                    <a:pos x="2262" y="1848"/>
                  </a:cxn>
                  <a:cxn ang="0">
                    <a:pos x="2376" y="1620"/>
                  </a:cxn>
                  <a:cxn ang="0">
                    <a:pos x="2592" y="1080"/>
                  </a:cxn>
                </a:cxnLst>
                <a:rect l="0" t="0" r="r" b="b"/>
                <a:pathLst>
                  <a:path w="2592" h="2160">
                    <a:moveTo>
                      <a:pt x="0" y="1080"/>
                    </a:moveTo>
                    <a:cubicBezTo>
                      <a:pt x="54" y="945"/>
                      <a:pt x="162" y="665"/>
                      <a:pt x="216" y="537"/>
                    </a:cubicBezTo>
                    <a:cubicBezTo>
                      <a:pt x="270" y="409"/>
                      <a:pt x="288" y="377"/>
                      <a:pt x="324" y="312"/>
                    </a:cubicBezTo>
                    <a:cubicBezTo>
                      <a:pt x="360" y="247"/>
                      <a:pt x="384" y="207"/>
                      <a:pt x="432" y="144"/>
                    </a:cubicBezTo>
                    <a:cubicBezTo>
                      <a:pt x="480" y="81"/>
                      <a:pt x="555" y="0"/>
                      <a:pt x="648" y="0"/>
                    </a:cubicBezTo>
                    <a:cubicBezTo>
                      <a:pt x="741" y="0"/>
                      <a:pt x="819" y="90"/>
                      <a:pt x="864" y="144"/>
                    </a:cubicBezTo>
                    <a:cubicBezTo>
                      <a:pt x="909" y="198"/>
                      <a:pt x="935" y="246"/>
                      <a:pt x="972" y="312"/>
                    </a:cubicBezTo>
                    <a:cubicBezTo>
                      <a:pt x="1009" y="378"/>
                      <a:pt x="1026" y="412"/>
                      <a:pt x="1080" y="540"/>
                    </a:cubicBezTo>
                    <a:cubicBezTo>
                      <a:pt x="1134" y="668"/>
                      <a:pt x="1224" y="900"/>
                      <a:pt x="1296" y="1080"/>
                    </a:cubicBezTo>
                    <a:cubicBezTo>
                      <a:pt x="1368" y="1260"/>
                      <a:pt x="1461" y="1492"/>
                      <a:pt x="1515" y="1620"/>
                    </a:cubicBezTo>
                    <a:cubicBezTo>
                      <a:pt x="1569" y="1748"/>
                      <a:pt x="1585" y="1782"/>
                      <a:pt x="1620" y="1848"/>
                    </a:cubicBezTo>
                    <a:cubicBezTo>
                      <a:pt x="1655" y="1914"/>
                      <a:pt x="1677" y="1950"/>
                      <a:pt x="1731" y="2013"/>
                    </a:cubicBezTo>
                    <a:cubicBezTo>
                      <a:pt x="1785" y="2076"/>
                      <a:pt x="1848" y="2160"/>
                      <a:pt x="1944" y="2160"/>
                    </a:cubicBezTo>
                    <a:cubicBezTo>
                      <a:pt x="2040" y="2160"/>
                      <a:pt x="2109" y="2076"/>
                      <a:pt x="2160" y="2016"/>
                    </a:cubicBezTo>
                    <a:cubicBezTo>
                      <a:pt x="2211" y="1956"/>
                      <a:pt x="2226" y="1914"/>
                      <a:pt x="2262" y="1848"/>
                    </a:cubicBezTo>
                    <a:cubicBezTo>
                      <a:pt x="2298" y="1782"/>
                      <a:pt x="2321" y="1748"/>
                      <a:pt x="2376" y="1620"/>
                    </a:cubicBezTo>
                    <a:cubicBezTo>
                      <a:pt x="2431" y="1492"/>
                      <a:pt x="2511" y="1286"/>
                      <a:pt x="2592" y="1080"/>
                    </a:cubicBez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3111" name="Freeform 7"/>
              <p:cNvSpPr>
                <a:spLocks/>
              </p:cNvSpPr>
              <p:nvPr/>
            </p:nvSpPr>
            <p:spPr bwMode="auto">
              <a:xfrm>
                <a:off x="4956" y="3216"/>
                <a:ext cx="651" cy="541"/>
              </a:xfrm>
              <a:custGeom>
                <a:avLst/>
                <a:gdLst/>
                <a:ahLst/>
                <a:cxnLst>
                  <a:cxn ang="0">
                    <a:pos x="0" y="1080"/>
                  </a:cxn>
                  <a:cxn ang="0">
                    <a:pos x="216" y="537"/>
                  </a:cxn>
                  <a:cxn ang="0">
                    <a:pos x="324" y="312"/>
                  </a:cxn>
                  <a:cxn ang="0">
                    <a:pos x="432" y="144"/>
                  </a:cxn>
                  <a:cxn ang="0">
                    <a:pos x="648" y="0"/>
                  </a:cxn>
                  <a:cxn ang="0">
                    <a:pos x="864" y="144"/>
                  </a:cxn>
                  <a:cxn ang="0">
                    <a:pos x="972" y="312"/>
                  </a:cxn>
                  <a:cxn ang="0">
                    <a:pos x="1080" y="540"/>
                  </a:cxn>
                  <a:cxn ang="0">
                    <a:pos x="1296" y="1080"/>
                  </a:cxn>
                  <a:cxn ang="0">
                    <a:pos x="1515" y="1620"/>
                  </a:cxn>
                  <a:cxn ang="0">
                    <a:pos x="1620" y="1848"/>
                  </a:cxn>
                  <a:cxn ang="0">
                    <a:pos x="1731" y="2013"/>
                  </a:cxn>
                  <a:cxn ang="0">
                    <a:pos x="1944" y="2160"/>
                  </a:cxn>
                  <a:cxn ang="0">
                    <a:pos x="2160" y="2016"/>
                  </a:cxn>
                  <a:cxn ang="0">
                    <a:pos x="2262" y="1848"/>
                  </a:cxn>
                  <a:cxn ang="0">
                    <a:pos x="2376" y="1620"/>
                  </a:cxn>
                  <a:cxn ang="0">
                    <a:pos x="2592" y="1080"/>
                  </a:cxn>
                </a:cxnLst>
                <a:rect l="0" t="0" r="r" b="b"/>
                <a:pathLst>
                  <a:path w="2592" h="2160">
                    <a:moveTo>
                      <a:pt x="0" y="1080"/>
                    </a:moveTo>
                    <a:cubicBezTo>
                      <a:pt x="54" y="945"/>
                      <a:pt x="162" y="665"/>
                      <a:pt x="216" y="537"/>
                    </a:cubicBezTo>
                    <a:cubicBezTo>
                      <a:pt x="270" y="409"/>
                      <a:pt x="288" y="377"/>
                      <a:pt x="324" y="312"/>
                    </a:cubicBezTo>
                    <a:cubicBezTo>
                      <a:pt x="360" y="247"/>
                      <a:pt x="384" y="207"/>
                      <a:pt x="432" y="144"/>
                    </a:cubicBezTo>
                    <a:cubicBezTo>
                      <a:pt x="480" y="81"/>
                      <a:pt x="555" y="0"/>
                      <a:pt x="648" y="0"/>
                    </a:cubicBezTo>
                    <a:cubicBezTo>
                      <a:pt x="741" y="0"/>
                      <a:pt x="819" y="90"/>
                      <a:pt x="864" y="144"/>
                    </a:cubicBezTo>
                    <a:cubicBezTo>
                      <a:pt x="909" y="198"/>
                      <a:pt x="935" y="246"/>
                      <a:pt x="972" y="312"/>
                    </a:cubicBezTo>
                    <a:cubicBezTo>
                      <a:pt x="1009" y="378"/>
                      <a:pt x="1026" y="412"/>
                      <a:pt x="1080" y="540"/>
                    </a:cubicBezTo>
                    <a:cubicBezTo>
                      <a:pt x="1134" y="668"/>
                      <a:pt x="1224" y="900"/>
                      <a:pt x="1296" y="1080"/>
                    </a:cubicBezTo>
                    <a:cubicBezTo>
                      <a:pt x="1368" y="1260"/>
                      <a:pt x="1461" y="1492"/>
                      <a:pt x="1515" y="1620"/>
                    </a:cubicBezTo>
                    <a:cubicBezTo>
                      <a:pt x="1569" y="1748"/>
                      <a:pt x="1585" y="1782"/>
                      <a:pt x="1620" y="1848"/>
                    </a:cubicBezTo>
                    <a:cubicBezTo>
                      <a:pt x="1655" y="1914"/>
                      <a:pt x="1677" y="1950"/>
                      <a:pt x="1731" y="2013"/>
                    </a:cubicBezTo>
                    <a:cubicBezTo>
                      <a:pt x="1785" y="2076"/>
                      <a:pt x="1848" y="2160"/>
                      <a:pt x="1944" y="2160"/>
                    </a:cubicBezTo>
                    <a:cubicBezTo>
                      <a:pt x="2040" y="2160"/>
                      <a:pt x="2109" y="2076"/>
                      <a:pt x="2160" y="2016"/>
                    </a:cubicBezTo>
                    <a:cubicBezTo>
                      <a:pt x="2211" y="1956"/>
                      <a:pt x="2226" y="1914"/>
                      <a:pt x="2262" y="1848"/>
                    </a:cubicBezTo>
                    <a:cubicBezTo>
                      <a:pt x="2298" y="1782"/>
                      <a:pt x="2321" y="1748"/>
                      <a:pt x="2376" y="1620"/>
                    </a:cubicBezTo>
                    <a:cubicBezTo>
                      <a:pt x="2431" y="1492"/>
                      <a:pt x="2511" y="1286"/>
                      <a:pt x="2592" y="1080"/>
                    </a:cubicBez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3112" name="Group 8"/>
            <p:cNvGrpSpPr>
              <a:grpSpLocks/>
            </p:cNvGrpSpPr>
            <p:nvPr/>
          </p:nvGrpSpPr>
          <p:grpSpPr bwMode="auto">
            <a:xfrm>
              <a:off x="2352" y="1776"/>
              <a:ext cx="2080" cy="1056"/>
              <a:chOff x="3615" y="2736"/>
              <a:chExt cx="2080" cy="1056"/>
            </a:xfrm>
          </p:grpSpPr>
          <p:sp>
            <p:nvSpPr>
              <p:cNvPr id="303113" name="Line 9"/>
              <p:cNvSpPr>
                <a:spLocks noChangeShapeType="1"/>
              </p:cNvSpPr>
              <p:nvPr/>
            </p:nvSpPr>
            <p:spPr bwMode="auto">
              <a:xfrm>
                <a:off x="3615" y="2870"/>
                <a:ext cx="0" cy="9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14" name="Line 10"/>
              <p:cNvSpPr>
                <a:spLocks noChangeShapeType="1"/>
              </p:cNvSpPr>
              <p:nvPr/>
            </p:nvSpPr>
            <p:spPr bwMode="auto">
              <a:xfrm>
                <a:off x="3629" y="3372"/>
                <a:ext cx="19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15" name="Text Box 11"/>
              <p:cNvSpPr txBox="1">
                <a:spLocks noChangeArrowheads="1"/>
              </p:cNvSpPr>
              <p:nvPr/>
            </p:nvSpPr>
            <p:spPr bwMode="auto">
              <a:xfrm>
                <a:off x="3648" y="2736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Arial Rounded MT Bold" pitchFamily="34" charset="0"/>
                  </a:rPr>
                  <a:t>E</a:t>
                </a:r>
              </a:p>
            </p:txBody>
          </p:sp>
          <p:sp>
            <p:nvSpPr>
              <p:cNvPr id="303116" name="Text Box 12"/>
              <p:cNvSpPr txBox="1">
                <a:spLocks noChangeArrowheads="1"/>
              </p:cNvSpPr>
              <p:nvPr/>
            </p:nvSpPr>
            <p:spPr bwMode="auto">
              <a:xfrm>
                <a:off x="5455" y="3096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Arial Rounded MT Bold" pitchFamily="34" charset="0"/>
                  </a:rPr>
                  <a:t>x</a:t>
                </a:r>
              </a:p>
            </p:txBody>
          </p:sp>
        </p:grpSp>
        <p:sp>
          <p:nvSpPr>
            <p:cNvPr id="303117" name="Line 13"/>
            <p:cNvSpPr>
              <a:spLocks noChangeShapeType="1"/>
            </p:cNvSpPr>
            <p:nvPr/>
          </p:nvSpPr>
          <p:spPr bwMode="auto">
            <a:xfrm>
              <a:off x="3000" y="23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3118" name="Line 14"/>
            <p:cNvSpPr>
              <a:spLocks noChangeShapeType="1"/>
            </p:cNvSpPr>
            <p:nvPr/>
          </p:nvSpPr>
          <p:spPr bwMode="auto">
            <a:xfrm>
              <a:off x="3656" y="23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3119" name="Text Box 15"/>
          <p:cNvSpPr txBox="1">
            <a:spLocks noChangeArrowheads="1"/>
          </p:cNvSpPr>
          <p:nvPr/>
        </p:nvSpPr>
        <p:spPr bwMode="auto">
          <a:xfrm>
            <a:off x="457200" y="1143000"/>
            <a:ext cx="7848600" cy="264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Shown below is the E field of an EM wave broadcast at 96.1 MHz and traveling to the right.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Arial Rounded MT Bold" pitchFamily="34" charset="0"/>
              </a:rPr>
              <a:t>(1)  What is the direction of the magnetic field?</a:t>
            </a:r>
            <a:r>
              <a:rPr lang="en-US" sz="2400" b="1">
                <a:latin typeface="Arial Rounded MT Bold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3200" b="1">
              <a:latin typeface="Arial Rounded MT Bold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Arial Rounded MT Bold" pitchFamily="34" charset="0"/>
              </a:rPr>
              <a:t>(2)  Label the two tic marks on the x axis (in meters).</a:t>
            </a:r>
          </a:p>
        </p:txBody>
      </p:sp>
      <p:sp>
        <p:nvSpPr>
          <p:cNvPr id="303120" name="Text Box 16"/>
          <p:cNvSpPr txBox="1">
            <a:spLocks noChangeArrowheads="1"/>
          </p:cNvSpPr>
          <p:nvPr/>
        </p:nvSpPr>
        <p:spPr bwMode="auto">
          <a:xfrm>
            <a:off x="1371600" y="26670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1"/>
                </a:solidFill>
                <a:latin typeface="Arial Rounded MT Bold" pitchFamily="34" charset="0"/>
              </a:rPr>
              <a:t>Perpendicular to E, v:  Into/out of the page</a:t>
            </a:r>
          </a:p>
        </p:txBody>
      </p:sp>
      <p:graphicFrame>
        <p:nvGraphicFramePr>
          <p:cNvPr id="303121" name="Object 17"/>
          <p:cNvGraphicFramePr>
            <a:graphicFrameLocks noChangeAspect="1"/>
          </p:cNvGraphicFramePr>
          <p:nvPr/>
        </p:nvGraphicFramePr>
        <p:xfrm>
          <a:off x="838200" y="5956300"/>
          <a:ext cx="876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5" name="Equation" r:id="rId5" imgW="876240" imgH="901440" progId="Equation.3">
                  <p:embed/>
                </p:oleObj>
              </mc:Choice>
              <mc:Fallback>
                <p:oleObj name="Equation" r:id="rId5" imgW="876240" imgH="9014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956300"/>
                        <a:ext cx="876300" cy="9017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3122" name="Object 18"/>
          <p:cNvGraphicFramePr>
            <a:graphicFrameLocks noChangeAspect="1"/>
          </p:cNvGraphicFramePr>
          <p:nvPr/>
        </p:nvGraphicFramePr>
        <p:xfrm>
          <a:off x="1717675" y="5967319"/>
          <a:ext cx="3060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6" name="Equation" r:id="rId7" imgW="3060360" imgH="863280" progId="Equation.3">
                  <p:embed/>
                </p:oleObj>
              </mc:Choice>
              <mc:Fallback>
                <p:oleObj name="Equation" r:id="rId7" imgW="3060360" imgH="8632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5967319"/>
                        <a:ext cx="3060700" cy="8636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3123" name="Freeform 19"/>
          <p:cNvSpPr>
            <a:spLocks/>
          </p:cNvSpPr>
          <p:nvPr/>
        </p:nvSpPr>
        <p:spPr bwMode="auto">
          <a:xfrm>
            <a:off x="885825" y="4259263"/>
            <a:ext cx="1033463" cy="1239837"/>
          </a:xfrm>
          <a:custGeom>
            <a:avLst/>
            <a:gdLst/>
            <a:ahLst/>
            <a:cxnLst>
              <a:cxn ang="0">
                <a:pos x="0" y="1080"/>
              </a:cxn>
              <a:cxn ang="0">
                <a:pos x="216" y="537"/>
              </a:cxn>
              <a:cxn ang="0">
                <a:pos x="324" y="312"/>
              </a:cxn>
              <a:cxn ang="0">
                <a:pos x="432" y="144"/>
              </a:cxn>
              <a:cxn ang="0">
                <a:pos x="648" y="0"/>
              </a:cxn>
              <a:cxn ang="0">
                <a:pos x="864" y="144"/>
              </a:cxn>
              <a:cxn ang="0">
                <a:pos x="972" y="312"/>
              </a:cxn>
              <a:cxn ang="0">
                <a:pos x="1080" y="540"/>
              </a:cxn>
              <a:cxn ang="0">
                <a:pos x="1296" y="1080"/>
              </a:cxn>
              <a:cxn ang="0">
                <a:pos x="1515" y="1620"/>
              </a:cxn>
              <a:cxn ang="0">
                <a:pos x="1620" y="1848"/>
              </a:cxn>
              <a:cxn ang="0">
                <a:pos x="1731" y="2013"/>
              </a:cxn>
              <a:cxn ang="0">
                <a:pos x="1944" y="2160"/>
              </a:cxn>
              <a:cxn ang="0">
                <a:pos x="2160" y="2016"/>
              </a:cxn>
              <a:cxn ang="0">
                <a:pos x="2262" y="1848"/>
              </a:cxn>
              <a:cxn ang="0">
                <a:pos x="2376" y="1620"/>
              </a:cxn>
              <a:cxn ang="0">
                <a:pos x="2592" y="1080"/>
              </a:cxn>
            </a:cxnLst>
            <a:rect l="0" t="0" r="r" b="b"/>
            <a:pathLst>
              <a:path w="2592" h="2160">
                <a:moveTo>
                  <a:pt x="0" y="1080"/>
                </a:moveTo>
                <a:cubicBezTo>
                  <a:pt x="54" y="945"/>
                  <a:pt x="162" y="665"/>
                  <a:pt x="216" y="537"/>
                </a:cubicBezTo>
                <a:cubicBezTo>
                  <a:pt x="270" y="409"/>
                  <a:pt x="288" y="377"/>
                  <a:pt x="324" y="312"/>
                </a:cubicBezTo>
                <a:cubicBezTo>
                  <a:pt x="360" y="247"/>
                  <a:pt x="384" y="207"/>
                  <a:pt x="432" y="144"/>
                </a:cubicBezTo>
                <a:cubicBezTo>
                  <a:pt x="480" y="81"/>
                  <a:pt x="555" y="0"/>
                  <a:pt x="648" y="0"/>
                </a:cubicBezTo>
                <a:cubicBezTo>
                  <a:pt x="741" y="0"/>
                  <a:pt x="819" y="90"/>
                  <a:pt x="864" y="144"/>
                </a:cubicBezTo>
                <a:cubicBezTo>
                  <a:pt x="909" y="198"/>
                  <a:pt x="935" y="246"/>
                  <a:pt x="972" y="312"/>
                </a:cubicBezTo>
                <a:cubicBezTo>
                  <a:pt x="1009" y="378"/>
                  <a:pt x="1026" y="412"/>
                  <a:pt x="1080" y="540"/>
                </a:cubicBezTo>
                <a:cubicBezTo>
                  <a:pt x="1134" y="668"/>
                  <a:pt x="1224" y="900"/>
                  <a:pt x="1296" y="1080"/>
                </a:cubicBezTo>
                <a:cubicBezTo>
                  <a:pt x="1368" y="1260"/>
                  <a:pt x="1461" y="1492"/>
                  <a:pt x="1515" y="1620"/>
                </a:cubicBezTo>
                <a:cubicBezTo>
                  <a:pt x="1569" y="1748"/>
                  <a:pt x="1585" y="1782"/>
                  <a:pt x="1620" y="1848"/>
                </a:cubicBezTo>
                <a:cubicBezTo>
                  <a:pt x="1655" y="1914"/>
                  <a:pt x="1677" y="1950"/>
                  <a:pt x="1731" y="2013"/>
                </a:cubicBezTo>
                <a:cubicBezTo>
                  <a:pt x="1785" y="2076"/>
                  <a:pt x="1848" y="2160"/>
                  <a:pt x="1944" y="2160"/>
                </a:cubicBezTo>
                <a:cubicBezTo>
                  <a:pt x="2040" y="2160"/>
                  <a:pt x="2109" y="2076"/>
                  <a:pt x="2160" y="2016"/>
                </a:cubicBezTo>
                <a:cubicBezTo>
                  <a:pt x="2211" y="1956"/>
                  <a:pt x="2226" y="1914"/>
                  <a:pt x="2262" y="1848"/>
                </a:cubicBezTo>
                <a:cubicBezTo>
                  <a:pt x="2298" y="1782"/>
                  <a:pt x="2321" y="1748"/>
                  <a:pt x="2376" y="1620"/>
                </a:cubicBezTo>
                <a:cubicBezTo>
                  <a:pt x="2431" y="1492"/>
                  <a:pt x="2511" y="1286"/>
                  <a:pt x="2592" y="1080"/>
                </a:cubicBezTo>
              </a:path>
            </a:pathLst>
          </a:custGeom>
          <a:noFill/>
          <a:ln w="28575" cmpd="sng">
            <a:solidFill>
              <a:srgbClr val="00A4A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3124" name="Text Box 20"/>
          <p:cNvSpPr txBox="1">
            <a:spLocks noChangeArrowheads="1"/>
          </p:cNvSpPr>
          <p:nvPr/>
        </p:nvSpPr>
        <p:spPr bwMode="auto">
          <a:xfrm>
            <a:off x="1524000" y="5410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Arial Rounded MT Bold" pitchFamily="34" charset="0"/>
              </a:rPr>
              <a:t>3.1</a:t>
            </a:r>
          </a:p>
        </p:txBody>
      </p:sp>
      <p:sp>
        <p:nvSpPr>
          <p:cNvPr id="303125" name="Text Box 21"/>
          <p:cNvSpPr txBox="1">
            <a:spLocks noChangeArrowheads="1"/>
          </p:cNvSpPr>
          <p:nvPr/>
        </p:nvSpPr>
        <p:spPr bwMode="auto">
          <a:xfrm>
            <a:off x="2590800" y="5410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Arial Rounded MT Bold" pitchFamily="34" charset="0"/>
              </a:rPr>
              <a:t>6.2</a:t>
            </a:r>
          </a:p>
        </p:txBody>
      </p:sp>
      <p:pic>
        <p:nvPicPr>
          <p:cNvPr id="303126" name="Picture 22"/>
          <p:cNvPicPr>
            <a:picLocks noChangeAspect="1" noChangeArrowheads="1"/>
          </p:cNvPicPr>
          <p:nvPr/>
        </p:nvPicPr>
        <p:blipFill>
          <a:blip r:embed="rId9" cstate="print"/>
          <a:srcRect t="18256" b="22104"/>
          <a:stretch>
            <a:fillRect/>
          </a:stretch>
        </p:blipFill>
        <p:spPr bwMode="auto">
          <a:xfrm>
            <a:off x="4495800" y="3962400"/>
            <a:ext cx="4343400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3128" name="WordArt 24"/>
          <p:cNvSpPr>
            <a:spLocks noChangeArrowheads="1" noChangeShapeType="1"/>
          </p:cNvSpPr>
          <p:nvPr/>
        </p:nvSpPr>
        <p:spPr bwMode="auto">
          <a:xfrm>
            <a:off x="228600" y="15240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20" grpId="0" autoUpdateAnimBg="0"/>
      <p:bldP spid="303123" grpId="0" animBg="1"/>
      <p:bldP spid="303124" grpId="0" autoUpdateAnimBg="0"/>
      <p:bldP spid="30312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458200" cy="1143000"/>
          </a:xfrm>
        </p:spPr>
        <p:txBody>
          <a:bodyPr/>
          <a:lstStyle/>
          <a:p>
            <a:pPr eaLnBrk="1" hangingPunct="1"/>
            <a:r>
              <a:rPr lang="en-US" smtClean="0"/>
              <a:t>Light -- an Electromagnetic Wave</a:t>
            </a:r>
          </a:p>
        </p:txBody>
      </p:sp>
      <p:pic>
        <p:nvPicPr>
          <p:cNvPr id="3076" name="Picture 6" descr="emwave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85800" y="1752600"/>
            <a:ext cx="7010400" cy="4203700"/>
          </a:xfr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Electromagnetic Waves</a:t>
            </a:r>
          </a:p>
        </p:txBody>
      </p:sp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066800" y="2716213"/>
            <a:ext cx="152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Arial Rounded MT Bold" pitchFamily="34" charset="0"/>
              </a:rPr>
              <a:t> 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Arial Rounded MT Bold" pitchFamily="34" charset="0"/>
              </a:rPr>
              <a:t>-</a:t>
            </a:r>
            <a:endParaRPr lang="en-US" sz="2400" b="1">
              <a:solidFill>
                <a:srgbClr val="FF0000"/>
              </a:solidFill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+</a:t>
            </a:r>
            <a:endParaRPr lang="en-US" sz="2400" b="1">
              <a:solidFill>
                <a:schemeClr val="tx2"/>
              </a:solidFill>
              <a:latin typeface="Arial Rounded MT Bold" pitchFamily="34" charset="0"/>
            </a:endParaRPr>
          </a:p>
          <a:p>
            <a:pPr algn="ctr"/>
            <a:r>
              <a:rPr lang="en-US" sz="2400" b="1">
                <a:latin typeface="Arial Rounded MT Bold" pitchFamily="34" charset="0"/>
              </a:rPr>
              <a:t> </a:t>
            </a:r>
          </a:p>
        </p:txBody>
      </p:sp>
      <p:sp>
        <p:nvSpPr>
          <p:cNvPr id="293892" name="Line 4"/>
          <p:cNvSpPr>
            <a:spLocks noChangeShapeType="1"/>
          </p:cNvSpPr>
          <p:nvPr/>
        </p:nvSpPr>
        <p:spPr bwMode="auto">
          <a:xfrm>
            <a:off x="1295400" y="3317875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381000" y="2133600"/>
            <a:ext cx="6858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2133600" y="2438400"/>
            <a:ext cx="12192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3895" name="Group 7"/>
          <p:cNvGrpSpPr>
            <a:grpSpLocks/>
          </p:cNvGrpSpPr>
          <p:nvPr/>
        </p:nvGrpSpPr>
        <p:grpSpPr bwMode="auto">
          <a:xfrm>
            <a:off x="990600" y="3810000"/>
            <a:ext cx="304800" cy="304800"/>
            <a:chOff x="1012" y="1225"/>
            <a:chExt cx="219" cy="219"/>
          </a:xfrm>
        </p:grpSpPr>
        <p:sp>
          <p:nvSpPr>
            <p:cNvPr id="293896" name="Oval 8"/>
            <p:cNvSpPr>
              <a:spLocks noChangeAspect="1" noChangeArrowheads="1"/>
            </p:cNvSpPr>
            <p:nvPr/>
          </p:nvSpPr>
          <p:spPr bwMode="auto">
            <a:xfrm>
              <a:off x="1012" y="1225"/>
              <a:ext cx="219" cy="2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897" name="Freeform 9"/>
            <p:cNvSpPr>
              <a:spLocks/>
            </p:cNvSpPr>
            <p:nvPr/>
          </p:nvSpPr>
          <p:spPr bwMode="auto">
            <a:xfrm>
              <a:off x="1033" y="1293"/>
              <a:ext cx="171" cy="8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35" y="0"/>
                </a:cxn>
                <a:cxn ang="0">
                  <a:pos x="71" y="54"/>
                </a:cxn>
                <a:cxn ang="0">
                  <a:pos x="107" y="104"/>
                </a:cxn>
                <a:cxn ang="0">
                  <a:pos x="135" y="51"/>
                </a:cxn>
              </a:cxnLst>
              <a:rect l="0" t="0" r="r" b="b"/>
              <a:pathLst>
                <a:path w="135" h="104">
                  <a:moveTo>
                    <a:pt x="0" y="54"/>
                  </a:moveTo>
                  <a:cubicBezTo>
                    <a:pt x="6" y="29"/>
                    <a:pt x="11" y="0"/>
                    <a:pt x="35" y="0"/>
                  </a:cubicBezTo>
                  <a:cubicBezTo>
                    <a:pt x="59" y="0"/>
                    <a:pt x="65" y="34"/>
                    <a:pt x="71" y="54"/>
                  </a:cubicBezTo>
                  <a:cubicBezTo>
                    <a:pt x="81" y="89"/>
                    <a:pt x="79" y="104"/>
                    <a:pt x="107" y="104"/>
                  </a:cubicBezTo>
                  <a:cubicBezTo>
                    <a:pt x="126" y="102"/>
                    <a:pt x="132" y="73"/>
                    <a:pt x="135" y="5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3898" name="Group 10"/>
          <p:cNvGrpSpPr>
            <a:grpSpLocks/>
          </p:cNvGrpSpPr>
          <p:nvPr/>
        </p:nvGrpSpPr>
        <p:grpSpPr bwMode="auto">
          <a:xfrm>
            <a:off x="6629400" y="2971800"/>
            <a:ext cx="1768475" cy="1219200"/>
            <a:chOff x="3600" y="1824"/>
            <a:chExt cx="1114" cy="768"/>
          </a:xfrm>
        </p:grpSpPr>
        <p:sp>
          <p:nvSpPr>
            <p:cNvPr id="293899" name="AutoShape 11"/>
            <p:cNvSpPr>
              <a:spLocks noChangeArrowheads="1"/>
            </p:cNvSpPr>
            <p:nvPr/>
          </p:nvSpPr>
          <p:spPr bwMode="auto">
            <a:xfrm>
              <a:off x="3696" y="2304"/>
              <a:ext cx="864" cy="288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900" name="Text Box 12"/>
            <p:cNvSpPr txBox="1">
              <a:spLocks noChangeArrowheads="1"/>
            </p:cNvSpPr>
            <p:nvPr/>
          </p:nvSpPr>
          <p:spPr bwMode="auto">
            <a:xfrm>
              <a:off x="3600" y="1824"/>
              <a:ext cx="11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>
                  <a:latin typeface="Arial Rounded MT Bold" pitchFamily="34" charset="0"/>
                </a:rPr>
                <a:t>Direction wave travels</a:t>
              </a:r>
            </a:p>
          </p:txBody>
        </p:sp>
      </p:grpSp>
      <p:sp>
        <p:nvSpPr>
          <p:cNvPr id="293901" name="Text Box 13"/>
          <p:cNvSpPr txBox="1">
            <a:spLocks noChangeArrowheads="1"/>
          </p:cNvSpPr>
          <p:nvPr/>
        </p:nvSpPr>
        <p:spPr bwMode="auto">
          <a:xfrm>
            <a:off x="609600" y="1143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Generator creates E field up and down.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3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901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Electromagnetic Wave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447800"/>
            <a:ext cx="41910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Transverse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Traveling oscillating electric field and magnetic field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Can travel through space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Generated by accelerated charges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Emitted by excited atoms when they return to ground state</a:t>
            </a:r>
          </a:p>
        </p:txBody>
      </p:sp>
      <p:pic>
        <p:nvPicPr>
          <p:cNvPr id="4101" name="Picture 6" descr="electromagneticwave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2362200"/>
            <a:ext cx="4572000" cy="3429000"/>
          </a:xfr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Electromagnetic Spectrum</a:t>
            </a:r>
          </a:p>
        </p:txBody>
      </p:sp>
      <p:pic>
        <p:nvPicPr>
          <p:cNvPr id="5124" name="Picture 1031" descr="u12l2a1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57200" y="2514600"/>
            <a:ext cx="8077200" cy="2870200"/>
          </a:xfr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5" descr="EMSpe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66800"/>
            <a:ext cx="9144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Visible Part of Spectrum</a:t>
            </a:r>
          </a:p>
        </p:txBody>
      </p:sp>
      <p:pic>
        <p:nvPicPr>
          <p:cNvPr id="7172" name="Picture 5" descr="emwaveandwavelengt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981200"/>
            <a:ext cx="8382000" cy="420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600200" y="5775325"/>
            <a:ext cx="304800" cy="3968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6781800" y="5762625"/>
            <a:ext cx="304800" cy="3968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Spring Model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7725" y="1295400"/>
            <a:ext cx="4257675" cy="5257800"/>
          </a:xfrm>
        </p:spPr>
        <p:txBody>
          <a:bodyPr/>
          <a:lstStyle/>
          <a:p>
            <a:pPr eaLnBrk="1" hangingPunct="1"/>
            <a:r>
              <a:rPr lang="en-US" sz="2800" smtClean="0"/>
              <a:t>Electrons can be modeled as particles connected to the atomic nucleus by springs</a:t>
            </a:r>
          </a:p>
          <a:p>
            <a:pPr eaLnBrk="1" hangingPunct="1"/>
            <a:r>
              <a:rPr lang="en-US" sz="2800" smtClean="0"/>
              <a:t>Electrons of atoms in glass have certain natural frequencies of vibration</a:t>
            </a:r>
          </a:p>
        </p:txBody>
      </p:sp>
      <p:pic>
        <p:nvPicPr>
          <p:cNvPr id="8197" name="Picture 7" descr="springyatom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997075"/>
            <a:ext cx="4257675" cy="3852863"/>
          </a:xfr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Light Transmission</a:t>
            </a:r>
          </a:p>
        </p:txBody>
      </p:sp>
      <p:pic>
        <p:nvPicPr>
          <p:cNvPr id="9220" name="Picture 6" descr="gulpburp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2209800"/>
            <a:ext cx="8686800" cy="3040063"/>
          </a:xfr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/>
              <a:t>Glass Transparency</a:t>
            </a:r>
          </a:p>
        </p:txBody>
      </p:sp>
      <p:pic>
        <p:nvPicPr>
          <p:cNvPr id="10243" name="Picture 6" descr="glasstransparency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914400"/>
            <a:ext cx="8610600" cy="3278188"/>
          </a:xfrm>
          <a:noFill/>
        </p:spPr>
      </p:pic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228600" y="4267200"/>
            <a:ext cx="8534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58B95"/>
                </a:solidFill>
                <a:latin typeface="Comic Sans MS" pitchFamily="66" charset="0"/>
              </a:rPr>
              <a:t>Ultraviolet matches natural frequency of electrons in glass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58B95"/>
                </a:solidFill>
                <a:latin typeface="Comic Sans MS" pitchFamily="66" charset="0"/>
              </a:rPr>
              <a:t>Infrared vibrates entire atom or molecule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58B95"/>
                </a:solidFill>
                <a:latin typeface="Comic Sans MS" pitchFamily="66" charset="0"/>
              </a:rPr>
              <a:t>Both result in warming of the glass</a:t>
            </a:r>
            <a:endParaRPr lang="en-US" sz="2800" dirty="0">
              <a:solidFill>
                <a:srgbClr val="F58B95"/>
              </a:solidFill>
              <a:latin typeface="Comic Sans MS" pitchFamily="66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Electromagnetic Waves</a:t>
            </a:r>
          </a:p>
        </p:txBody>
      </p:sp>
      <p:sp>
        <p:nvSpPr>
          <p:cNvPr id="294915" name="Rectangle 3"/>
          <p:cNvSpPr>
            <a:spLocks noChangeArrowheads="1"/>
          </p:cNvSpPr>
          <p:nvPr/>
        </p:nvSpPr>
        <p:spPr bwMode="auto">
          <a:xfrm>
            <a:off x="1066800" y="2716213"/>
            <a:ext cx="152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 Rounded MT Bold" pitchFamily="34" charset="0"/>
              </a:rPr>
              <a:t>-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Arial Rounded MT Bold" pitchFamily="34" charset="0"/>
              </a:rPr>
              <a:t>-</a:t>
            </a:r>
            <a:endParaRPr lang="en-US" sz="2400" b="1">
              <a:solidFill>
                <a:srgbClr val="FF0000"/>
              </a:solidFill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+</a:t>
            </a:r>
          </a:p>
          <a:p>
            <a:pPr algn="ctr"/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+</a:t>
            </a:r>
          </a:p>
        </p:txBody>
      </p:sp>
      <p:sp>
        <p:nvSpPr>
          <p:cNvPr id="294916" name="Line 4"/>
          <p:cNvSpPr>
            <a:spLocks noChangeShapeType="1"/>
          </p:cNvSpPr>
          <p:nvPr/>
        </p:nvSpPr>
        <p:spPr bwMode="auto">
          <a:xfrm>
            <a:off x="1295400" y="2784475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4917" name="Line 5"/>
          <p:cNvSpPr>
            <a:spLocks noChangeShapeType="1"/>
          </p:cNvSpPr>
          <p:nvPr/>
        </p:nvSpPr>
        <p:spPr bwMode="auto">
          <a:xfrm>
            <a:off x="1606550" y="3344863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94918" name="Group 6"/>
          <p:cNvGrpSpPr>
            <a:grpSpLocks/>
          </p:cNvGrpSpPr>
          <p:nvPr/>
        </p:nvGrpSpPr>
        <p:grpSpPr bwMode="auto">
          <a:xfrm>
            <a:off x="990600" y="3810000"/>
            <a:ext cx="304800" cy="304800"/>
            <a:chOff x="1012" y="1225"/>
            <a:chExt cx="219" cy="219"/>
          </a:xfrm>
        </p:grpSpPr>
        <p:sp>
          <p:nvSpPr>
            <p:cNvPr id="294919" name="Oval 7"/>
            <p:cNvSpPr>
              <a:spLocks noChangeAspect="1" noChangeArrowheads="1"/>
            </p:cNvSpPr>
            <p:nvPr/>
          </p:nvSpPr>
          <p:spPr bwMode="auto">
            <a:xfrm>
              <a:off x="1012" y="1225"/>
              <a:ext cx="219" cy="2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920" name="Freeform 8"/>
            <p:cNvSpPr>
              <a:spLocks/>
            </p:cNvSpPr>
            <p:nvPr/>
          </p:nvSpPr>
          <p:spPr bwMode="auto">
            <a:xfrm>
              <a:off x="1033" y="1293"/>
              <a:ext cx="171" cy="8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35" y="0"/>
                </a:cxn>
                <a:cxn ang="0">
                  <a:pos x="71" y="54"/>
                </a:cxn>
                <a:cxn ang="0">
                  <a:pos x="107" y="104"/>
                </a:cxn>
                <a:cxn ang="0">
                  <a:pos x="135" y="51"/>
                </a:cxn>
              </a:cxnLst>
              <a:rect l="0" t="0" r="r" b="b"/>
              <a:pathLst>
                <a:path w="135" h="104">
                  <a:moveTo>
                    <a:pt x="0" y="54"/>
                  </a:moveTo>
                  <a:cubicBezTo>
                    <a:pt x="6" y="29"/>
                    <a:pt x="11" y="0"/>
                    <a:pt x="35" y="0"/>
                  </a:cubicBezTo>
                  <a:cubicBezTo>
                    <a:pt x="59" y="0"/>
                    <a:pt x="65" y="34"/>
                    <a:pt x="71" y="54"/>
                  </a:cubicBezTo>
                  <a:cubicBezTo>
                    <a:pt x="81" y="89"/>
                    <a:pt x="79" y="104"/>
                    <a:pt x="107" y="104"/>
                  </a:cubicBezTo>
                  <a:cubicBezTo>
                    <a:pt x="126" y="102"/>
                    <a:pt x="132" y="73"/>
                    <a:pt x="135" y="5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4921" name="Group 9"/>
          <p:cNvGrpSpPr>
            <a:grpSpLocks/>
          </p:cNvGrpSpPr>
          <p:nvPr/>
        </p:nvGrpSpPr>
        <p:grpSpPr bwMode="auto">
          <a:xfrm>
            <a:off x="6629400" y="2971800"/>
            <a:ext cx="1768475" cy="1219200"/>
            <a:chOff x="3600" y="1824"/>
            <a:chExt cx="1114" cy="768"/>
          </a:xfrm>
        </p:grpSpPr>
        <p:sp>
          <p:nvSpPr>
            <p:cNvPr id="294922" name="AutoShape 10"/>
            <p:cNvSpPr>
              <a:spLocks noChangeArrowheads="1"/>
            </p:cNvSpPr>
            <p:nvPr/>
          </p:nvSpPr>
          <p:spPr bwMode="auto">
            <a:xfrm>
              <a:off x="3696" y="2304"/>
              <a:ext cx="864" cy="288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923" name="Text Box 11"/>
            <p:cNvSpPr txBox="1">
              <a:spLocks noChangeArrowheads="1"/>
            </p:cNvSpPr>
            <p:nvPr/>
          </p:nvSpPr>
          <p:spPr bwMode="auto">
            <a:xfrm>
              <a:off x="3600" y="1824"/>
              <a:ext cx="11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>
                  <a:latin typeface="Arial Rounded MT Bold" pitchFamily="34" charset="0"/>
                </a:rPr>
                <a:t>Direction wave travels</a:t>
              </a:r>
            </a:p>
          </p:txBody>
        </p:sp>
      </p:grpSp>
      <p:sp>
        <p:nvSpPr>
          <p:cNvPr id="294924" name="Text Box 12"/>
          <p:cNvSpPr txBox="1">
            <a:spLocks noChangeArrowheads="1"/>
          </p:cNvSpPr>
          <p:nvPr/>
        </p:nvSpPr>
        <p:spPr bwMode="auto">
          <a:xfrm>
            <a:off x="609600" y="1143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Generator creates E field up and down.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Electromagnetic Waves</a:t>
            </a:r>
          </a:p>
        </p:txBody>
      </p:sp>
      <p:sp>
        <p:nvSpPr>
          <p:cNvPr id="296963" name="Rectangle 3"/>
          <p:cNvSpPr>
            <a:spLocks noChangeArrowheads="1"/>
          </p:cNvSpPr>
          <p:nvPr/>
        </p:nvSpPr>
        <p:spPr bwMode="auto">
          <a:xfrm>
            <a:off x="1066800" y="2716213"/>
            <a:ext cx="152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Arial Rounded MT Bold" pitchFamily="34" charset="0"/>
              </a:rPr>
              <a:t> 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Arial Rounded MT Bold" pitchFamily="34" charset="0"/>
              </a:rPr>
              <a:t>-</a:t>
            </a:r>
            <a:endParaRPr lang="en-US" sz="2400" b="1">
              <a:solidFill>
                <a:srgbClr val="FF0000"/>
              </a:solidFill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+</a:t>
            </a:r>
            <a:endParaRPr lang="en-US" sz="2400" b="1">
              <a:solidFill>
                <a:schemeClr val="tx2"/>
              </a:solidFill>
              <a:latin typeface="Arial Rounded MT Bold" pitchFamily="34" charset="0"/>
            </a:endParaRPr>
          </a:p>
          <a:p>
            <a:pPr algn="ctr"/>
            <a:r>
              <a:rPr lang="en-US" sz="2400" b="1">
                <a:latin typeface="Arial Rounded MT Bold" pitchFamily="34" charset="0"/>
              </a:rPr>
              <a:t> </a:t>
            </a:r>
          </a:p>
        </p:txBody>
      </p:sp>
      <p:sp>
        <p:nvSpPr>
          <p:cNvPr id="296964" name="Line 4"/>
          <p:cNvSpPr>
            <a:spLocks noChangeShapeType="1"/>
          </p:cNvSpPr>
          <p:nvPr/>
        </p:nvSpPr>
        <p:spPr bwMode="auto">
          <a:xfrm>
            <a:off x="1295400" y="3317875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65" name="Rectangle 5"/>
          <p:cNvSpPr>
            <a:spLocks noChangeArrowheads="1"/>
          </p:cNvSpPr>
          <p:nvPr/>
        </p:nvSpPr>
        <p:spPr bwMode="auto">
          <a:xfrm>
            <a:off x="381000" y="2133600"/>
            <a:ext cx="6858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66" name="Rectangle 6"/>
          <p:cNvSpPr>
            <a:spLocks noChangeArrowheads="1"/>
          </p:cNvSpPr>
          <p:nvPr/>
        </p:nvSpPr>
        <p:spPr bwMode="auto">
          <a:xfrm>
            <a:off x="2133600" y="2438400"/>
            <a:ext cx="12192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1600200" y="2784475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68" name="Line 8"/>
          <p:cNvSpPr>
            <a:spLocks noChangeShapeType="1"/>
          </p:cNvSpPr>
          <p:nvPr/>
        </p:nvSpPr>
        <p:spPr bwMode="auto">
          <a:xfrm>
            <a:off x="1911350" y="3344863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96969" name="Group 9"/>
          <p:cNvGrpSpPr>
            <a:grpSpLocks/>
          </p:cNvGrpSpPr>
          <p:nvPr/>
        </p:nvGrpSpPr>
        <p:grpSpPr bwMode="auto">
          <a:xfrm>
            <a:off x="990600" y="3810000"/>
            <a:ext cx="304800" cy="304800"/>
            <a:chOff x="1012" y="1225"/>
            <a:chExt cx="219" cy="219"/>
          </a:xfrm>
        </p:grpSpPr>
        <p:sp>
          <p:nvSpPr>
            <p:cNvPr id="296970" name="Oval 10"/>
            <p:cNvSpPr>
              <a:spLocks noChangeAspect="1" noChangeArrowheads="1"/>
            </p:cNvSpPr>
            <p:nvPr/>
          </p:nvSpPr>
          <p:spPr bwMode="auto">
            <a:xfrm>
              <a:off x="1012" y="1225"/>
              <a:ext cx="219" cy="2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6971" name="Freeform 11"/>
            <p:cNvSpPr>
              <a:spLocks/>
            </p:cNvSpPr>
            <p:nvPr/>
          </p:nvSpPr>
          <p:spPr bwMode="auto">
            <a:xfrm>
              <a:off x="1033" y="1293"/>
              <a:ext cx="171" cy="8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35" y="0"/>
                </a:cxn>
                <a:cxn ang="0">
                  <a:pos x="71" y="54"/>
                </a:cxn>
                <a:cxn ang="0">
                  <a:pos x="107" y="104"/>
                </a:cxn>
                <a:cxn ang="0">
                  <a:pos x="135" y="51"/>
                </a:cxn>
              </a:cxnLst>
              <a:rect l="0" t="0" r="r" b="b"/>
              <a:pathLst>
                <a:path w="135" h="104">
                  <a:moveTo>
                    <a:pt x="0" y="54"/>
                  </a:moveTo>
                  <a:cubicBezTo>
                    <a:pt x="6" y="29"/>
                    <a:pt x="11" y="0"/>
                    <a:pt x="35" y="0"/>
                  </a:cubicBezTo>
                  <a:cubicBezTo>
                    <a:pt x="59" y="0"/>
                    <a:pt x="65" y="34"/>
                    <a:pt x="71" y="54"/>
                  </a:cubicBezTo>
                  <a:cubicBezTo>
                    <a:pt x="81" y="89"/>
                    <a:pt x="79" y="104"/>
                    <a:pt x="107" y="104"/>
                  </a:cubicBezTo>
                  <a:cubicBezTo>
                    <a:pt x="126" y="102"/>
                    <a:pt x="132" y="73"/>
                    <a:pt x="135" y="5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6972" name="Group 12"/>
          <p:cNvGrpSpPr>
            <a:grpSpLocks/>
          </p:cNvGrpSpPr>
          <p:nvPr/>
        </p:nvGrpSpPr>
        <p:grpSpPr bwMode="auto">
          <a:xfrm>
            <a:off x="6629400" y="2971800"/>
            <a:ext cx="1768475" cy="1219200"/>
            <a:chOff x="3600" y="1824"/>
            <a:chExt cx="1114" cy="768"/>
          </a:xfrm>
        </p:grpSpPr>
        <p:sp>
          <p:nvSpPr>
            <p:cNvPr id="296973" name="AutoShape 13"/>
            <p:cNvSpPr>
              <a:spLocks noChangeArrowheads="1"/>
            </p:cNvSpPr>
            <p:nvPr/>
          </p:nvSpPr>
          <p:spPr bwMode="auto">
            <a:xfrm>
              <a:off x="3696" y="2304"/>
              <a:ext cx="864" cy="288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4" name="Text Box 14"/>
            <p:cNvSpPr txBox="1">
              <a:spLocks noChangeArrowheads="1"/>
            </p:cNvSpPr>
            <p:nvPr/>
          </p:nvSpPr>
          <p:spPr bwMode="auto">
            <a:xfrm>
              <a:off x="3600" y="1824"/>
              <a:ext cx="11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>
                  <a:latin typeface="Arial Rounded MT Bold" pitchFamily="34" charset="0"/>
                </a:rPr>
                <a:t>Direction wave travels</a:t>
              </a:r>
            </a:p>
          </p:txBody>
        </p:sp>
      </p:grpSp>
      <p:sp>
        <p:nvSpPr>
          <p:cNvPr id="296975" name="Text Box 15"/>
          <p:cNvSpPr txBox="1">
            <a:spLocks noChangeArrowheads="1"/>
          </p:cNvSpPr>
          <p:nvPr/>
        </p:nvSpPr>
        <p:spPr bwMode="auto">
          <a:xfrm>
            <a:off x="609600" y="1143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Generator creates E field up and down.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/>
              <a:t>Electromagnetic Waves</a:t>
            </a:r>
          </a:p>
        </p:txBody>
      </p:sp>
      <p:sp>
        <p:nvSpPr>
          <p:cNvPr id="297987" name="Rectangle 3"/>
          <p:cNvSpPr>
            <a:spLocks noChangeArrowheads="1"/>
          </p:cNvSpPr>
          <p:nvPr/>
        </p:nvSpPr>
        <p:spPr bwMode="auto">
          <a:xfrm>
            <a:off x="1066800" y="2716213"/>
            <a:ext cx="152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latin typeface="Arial Rounded MT Bold" pitchFamily="34" charset="0"/>
              </a:rPr>
              <a:t> </a:t>
            </a: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endParaRPr lang="en-US" sz="2400" b="1">
              <a:latin typeface="Arial Rounded MT Bold" pitchFamily="34" charset="0"/>
            </a:endParaRPr>
          </a:p>
          <a:p>
            <a:pPr algn="ctr"/>
            <a:r>
              <a:rPr lang="en-US" sz="2400" b="1">
                <a:latin typeface="Arial Rounded MT Bold" pitchFamily="34" charset="0"/>
              </a:rPr>
              <a:t> </a:t>
            </a:r>
          </a:p>
        </p:txBody>
      </p:sp>
      <p:sp>
        <p:nvSpPr>
          <p:cNvPr id="297988" name="Rectangle 4"/>
          <p:cNvSpPr>
            <a:spLocks noChangeArrowheads="1"/>
          </p:cNvSpPr>
          <p:nvPr/>
        </p:nvSpPr>
        <p:spPr bwMode="auto">
          <a:xfrm>
            <a:off x="381000" y="2133600"/>
            <a:ext cx="6858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89" name="Line 5"/>
          <p:cNvSpPr>
            <a:spLocks noChangeShapeType="1"/>
          </p:cNvSpPr>
          <p:nvPr/>
        </p:nvSpPr>
        <p:spPr bwMode="auto">
          <a:xfrm>
            <a:off x="1893888" y="2827338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990" name="Line 6"/>
          <p:cNvSpPr>
            <a:spLocks noChangeShapeType="1"/>
          </p:cNvSpPr>
          <p:nvPr/>
        </p:nvSpPr>
        <p:spPr bwMode="auto">
          <a:xfrm>
            <a:off x="2205038" y="3360738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991" name="Line 7"/>
          <p:cNvSpPr>
            <a:spLocks noChangeShapeType="1"/>
          </p:cNvSpPr>
          <p:nvPr/>
        </p:nvSpPr>
        <p:spPr bwMode="auto">
          <a:xfrm>
            <a:off x="1589088" y="3360738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97992" name="Group 8"/>
          <p:cNvGrpSpPr>
            <a:grpSpLocks/>
          </p:cNvGrpSpPr>
          <p:nvPr/>
        </p:nvGrpSpPr>
        <p:grpSpPr bwMode="auto">
          <a:xfrm>
            <a:off x="990600" y="3810000"/>
            <a:ext cx="304800" cy="304800"/>
            <a:chOff x="1012" y="1225"/>
            <a:chExt cx="219" cy="219"/>
          </a:xfrm>
        </p:grpSpPr>
        <p:sp>
          <p:nvSpPr>
            <p:cNvPr id="297993" name="Oval 9"/>
            <p:cNvSpPr>
              <a:spLocks noChangeAspect="1" noChangeArrowheads="1"/>
            </p:cNvSpPr>
            <p:nvPr/>
          </p:nvSpPr>
          <p:spPr bwMode="auto">
            <a:xfrm>
              <a:off x="1012" y="1225"/>
              <a:ext cx="219" cy="2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4" name="Freeform 10"/>
            <p:cNvSpPr>
              <a:spLocks/>
            </p:cNvSpPr>
            <p:nvPr/>
          </p:nvSpPr>
          <p:spPr bwMode="auto">
            <a:xfrm>
              <a:off x="1033" y="1293"/>
              <a:ext cx="171" cy="8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35" y="0"/>
                </a:cxn>
                <a:cxn ang="0">
                  <a:pos x="71" y="54"/>
                </a:cxn>
                <a:cxn ang="0">
                  <a:pos x="107" y="104"/>
                </a:cxn>
                <a:cxn ang="0">
                  <a:pos x="135" y="51"/>
                </a:cxn>
              </a:cxnLst>
              <a:rect l="0" t="0" r="r" b="b"/>
              <a:pathLst>
                <a:path w="135" h="104">
                  <a:moveTo>
                    <a:pt x="0" y="54"/>
                  </a:moveTo>
                  <a:cubicBezTo>
                    <a:pt x="6" y="29"/>
                    <a:pt x="11" y="0"/>
                    <a:pt x="35" y="0"/>
                  </a:cubicBezTo>
                  <a:cubicBezTo>
                    <a:pt x="59" y="0"/>
                    <a:pt x="65" y="34"/>
                    <a:pt x="71" y="54"/>
                  </a:cubicBezTo>
                  <a:cubicBezTo>
                    <a:pt x="81" y="89"/>
                    <a:pt x="79" y="104"/>
                    <a:pt x="107" y="104"/>
                  </a:cubicBezTo>
                  <a:cubicBezTo>
                    <a:pt x="126" y="102"/>
                    <a:pt x="132" y="73"/>
                    <a:pt x="135" y="5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995" name="Group 11"/>
          <p:cNvGrpSpPr>
            <a:grpSpLocks/>
          </p:cNvGrpSpPr>
          <p:nvPr/>
        </p:nvGrpSpPr>
        <p:grpSpPr bwMode="auto">
          <a:xfrm>
            <a:off x="6629400" y="2971800"/>
            <a:ext cx="1768475" cy="1219200"/>
            <a:chOff x="3600" y="1824"/>
            <a:chExt cx="1114" cy="768"/>
          </a:xfrm>
        </p:grpSpPr>
        <p:sp>
          <p:nvSpPr>
            <p:cNvPr id="297996" name="AutoShape 12"/>
            <p:cNvSpPr>
              <a:spLocks noChangeArrowheads="1"/>
            </p:cNvSpPr>
            <p:nvPr/>
          </p:nvSpPr>
          <p:spPr bwMode="auto">
            <a:xfrm>
              <a:off x="3696" y="2304"/>
              <a:ext cx="864" cy="288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997" name="Text Box 13"/>
            <p:cNvSpPr txBox="1">
              <a:spLocks noChangeArrowheads="1"/>
            </p:cNvSpPr>
            <p:nvPr/>
          </p:nvSpPr>
          <p:spPr bwMode="auto">
            <a:xfrm>
              <a:off x="3600" y="1824"/>
              <a:ext cx="11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>
                  <a:latin typeface="Arial Rounded MT Bold" pitchFamily="34" charset="0"/>
                </a:rPr>
                <a:t>Direction wave travels</a:t>
              </a:r>
            </a:p>
          </p:txBody>
        </p:sp>
      </p:grpSp>
      <p:sp>
        <p:nvSpPr>
          <p:cNvPr id="297998" name="Text Box 14"/>
          <p:cNvSpPr txBox="1">
            <a:spLocks noChangeArrowheads="1"/>
          </p:cNvSpPr>
          <p:nvPr/>
        </p:nvSpPr>
        <p:spPr bwMode="auto">
          <a:xfrm>
            <a:off x="609600" y="1143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Generator creates E field up and down.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Electromagnetic Waves</a:t>
            </a:r>
          </a:p>
        </p:txBody>
      </p:sp>
      <p:sp>
        <p:nvSpPr>
          <p:cNvPr id="299011" name="Rectangle 3"/>
          <p:cNvSpPr>
            <a:spLocks noChangeArrowheads="1"/>
          </p:cNvSpPr>
          <p:nvPr/>
        </p:nvSpPr>
        <p:spPr bwMode="auto">
          <a:xfrm>
            <a:off x="1066800" y="2716213"/>
            <a:ext cx="152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+</a:t>
            </a:r>
          </a:p>
          <a:p>
            <a:pPr algn="ctr"/>
            <a:endParaRPr lang="en-US" sz="3200" b="1">
              <a:solidFill>
                <a:schemeClr val="tx2"/>
              </a:solidFill>
              <a:latin typeface="Arial Rounded MT Bold" pitchFamily="34" charset="0"/>
            </a:endParaRPr>
          </a:p>
          <a:p>
            <a:pPr algn="ctr"/>
            <a:endParaRPr lang="en-US" sz="3200" b="1">
              <a:solidFill>
                <a:schemeClr val="tx2"/>
              </a:solidFill>
              <a:latin typeface="Arial Rounded MT Bold" pitchFamily="34" charset="0"/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  <a:latin typeface="Arial Rounded MT Bold" pitchFamily="34" charset="0"/>
              </a:rPr>
              <a:t>-</a:t>
            </a:r>
            <a:r>
              <a:rPr lang="en-US" sz="2400" b="1">
                <a:latin typeface="Arial Rounded MT Bold" pitchFamily="34" charset="0"/>
              </a:rPr>
              <a:t> </a:t>
            </a:r>
          </a:p>
        </p:txBody>
      </p:sp>
      <p:sp>
        <p:nvSpPr>
          <p:cNvPr id="299012" name="Rectangle 4"/>
          <p:cNvSpPr>
            <a:spLocks noChangeArrowheads="1"/>
          </p:cNvSpPr>
          <p:nvPr/>
        </p:nvSpPr>
        <p:spPr bwMode="auto">
          <a:xfrm>
            <a:off x="381000" y="2133600"/>
            <a:ext cx="6858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13" name="Line 5"/>
          <p:cNvSpPr>
            <a:spLocks noChangeShapeType="1"/>
          </p:cNvSpPr>
          <p:nvPr/>
        </p:nvSpPr>
        <p:spPr bwMode="auto">
          <a:xfrm>
            <a:off x="1981200" y="2784475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9014" name="Line 6"/>
          <p:cNvSpPr>
            <a:spLocks noChangeShapeType="1"/>
          </p:cNvSpPr>
          <p:nvPr/>
        </p:nvSpPr>
        <p:spPr bwMode="auto">
          <a:xfrm>
            <a:off x="2292350" y="3317875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9015" name="Line 7"/>
          <p:cNvSpPr>
            <a:spLocks noChangeShapeType="1"/>
          </p:cNvSpPr>
          <p:nvPr/>
        </p:nvSpPr>
        <p:spPr bwMode="auto">
          <a:xfrm>
            <a:off x="1676400" y="3317875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9016" name="Line 8"/>
          <p:cNvSpPr>
            <a:spLocks noChangeShapeType="1"/>
          </p:cNvSpPr>
          <p:nvPr/>
        </p:nvSpPr>
        <p:spPr bwMode="auto">
          <a:xfrm>
            <a:off x="1295400" y="3962400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99017" name="Group 9"/>
          <p:cNvGrpSpPr>
            <a:grpSpLocks/>
          </p:cNvGrpSpPr>
          <p:nvPr/>
        </p:nvGrpSpPr>
        <p:grpSpPr bwMode="auto">
          <a:xfrm>
            <a:off x="990600" y="3810000"/>
            <a:ext cx="304800" cy="304800"/>
            <a:chOff x="1012" y="1225"/>
            <a:chExt cx="219" cy="219"/>
          </a:xfrm>
        </p:grpSpPr>
        <p:sp>
          <p:nvSpPr>
            <p:cNvPr id="299018" name="Oval 10"/>
            <p:cNvSpPr>
              <a:spLocks noChangeAspect="1" noChangeArrowheads="1"/>
            </p:cNvSpPr>
            <p:nvPr/>
          </p:nvSpPr>
          <p:spPr bwMode="auto">
            <a:xfrm>
              <a:off x="1012" y="1225"/>
              <a:ext cx="219" cy="2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19" name="Freeform 11"/>
            <p:cNvSpPr>
              <a:spLocks/>
            </p:cNvSpPr>
            <p:nvPr/>
          </p:nvSpPr>
          <p:spPr bwMode="auto">
            <a:xfrm>
              <a:off x="1033" y="1293"/>
              <a:ext cx="171" cy="8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35" y="0"/>
                </a:cxn>
                <a:cxn ang="0">
                  <a:pos x="71" y="54"/>
                </a:cxn>
                <a:cxn ang="0">
                  <a:pos x="107" y="104"/>
                </a:cxn>
                <a:cxn ang="0">
                  <a:pos x="135" y="51"/>
                </a:cxn>
              </a:cxnLst>
              <a:rect l="0" t="0" r="r" b="b"/>
              <a:pathLst>
                <a:path w="135" h="104">
                  <a:moveTo>
                    <a:pt x="0" y="54"/>
                  </a:moveTo>
                  <a:cubicBezTo>
                    <a:pt x="6" y="29"/>
                    <a:pt x="11" y="0"/>
                    <a:pt x="35" y="0"/>
                  </a:cubicBezTo>
                  <a:cubicBezTo>
                    <a:pt x="59" y="0"/>
                    <a:pt x="65" y="34"/>
                    <a:pt x="71" y="54"/>
                  </a:cubicBezTo>
                  <a:cubicBezTo>
                    <a:pt x="81" y="89"/>
                    <a:pt x="79" y="104"/>
                    <a:pt x="107" y="104"/>
                  </a:cubicBezTo>
                  <a:cubicBezTo>
                    <a:pt x="126" y="102"/>
                    <a:pt x="132" y="73"/>
                    <a:pt x="135" y="5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9020" name="Group 12"/>
          <p:cNvGrpSpPr>
            <a:grpSpLocks/>
          </p:cNvGrpSpPr>
          <p:nvPr/>
        </p:nvGrpSpPr>
        <p:grpSpPr bwMode="auto">
          <a:xfrm>
            <a:off x="6629400" y="2971800"/>
            <a:ext cx="1768475" cy="1219200"/>
            <a:chOff x="3600" y="1824"/>
            <a:chExt cx="1114" cy="768"/>
          </a:xfrm>
        </p:grpSpPr>
        <p:sp>
          <p:nvSpPr>
            <p:cNvPr id="299021" name="AutoShape 13"/>
            <p:cNvSpPr>
              <a:spLocks noChangeArrowheads="1"/>
            </p:cNvSpPr>
            <p:nvPr/>
          </p:nvSpPr>
          <p:spPr bwMode="auto">
            <a:xfrm>
              <a:off x="3696" y="2304"/>
              <a:ext cx="864" cy="288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022" name="Text Box 14"/>
            <p:cNvSpPr txBox="1">
              <a:spLocks noChangeArrowheads="1"/>
            </p:cNvSpPr>
            <p:nvPr/>
          </p:nvSpPr>
          <p:spPr bwMode="auto">
            <a:xfrm>
              <a:off x="3600" y="1824"/>
              <a:ext cx="11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>
                  <a:latin typeface="Arial Rounded MT Bold" pitchFamily="34" charset="0"/>
                </a:rPr>
                <a:t>Direction wave travels</a:t>
              </a:r>
            </a:p>
          </p:txBody>
        </p:sp>
      </p:grpSp>
      <p:sp>
        <p:nvSpPr>
          <p:cNvPr id="299023" name="Text Box 15"/>
          <p:cNvSpPr txBox="1">
            <a:spLocks noChangeArrowheads="1"/>
          </p:cNvSpPr>
          <p:nvPr/>
        </p:nvSpPr>
        <p:spPr bwMode="auto">
          <a:xfrm>
            <a:off x="609600" y="1143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Generator creates E field up and down.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Electromagnetic Waves</a:t>
            </a:r>
          </a:p>
        </p:txBody>
      </p:sp>
      <p:sp>
        <p:nvSpPr>
          <p:cNvPr id="300035" name="Rectangle 3"/>
          <p:cNvSpPr>
            <a:spLocks noChangeArrowheads="1"/>
          </p:cNvSpPr>
          <p:nvPr/>
        </p:nvSpPr>
        <p:spPr bwMode="auto">
          <a:xfrm>
            <a:off x="1066800" y="2716213"/>
            <a:ext cx="152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+</a:t>
            </a:r>
          </a:p>
          <a:p>
            <a:pPr algn="ctr"/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+</a:t>
            </a:r>
            <a:endParaRPr lang="en-US" sz="3200" b="1">
              <a:solidFill>
                <a:srgbClr val="FF0000"/>
              </a:solidFill>
              <a:latin typeface="Arial Rounded MT Bold" pitchFamily="34" charset="0"/>
            </a:endParaRPr>
          </a:p>
          <a:p>
            <a:pPr algn="ctr"/>
            <a:endParaRPr lang="en-US" sz="3200" b="1">
              <a:solidFill>
                <a:srgbClr val="FF0000"/>
              </a:solidFill>
              <a:latin typeface="Arial Rounded MT Bold" pitchFamily="34" charset="0"/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  <a:latin typeface="Arial Rounded MT Bold" pitchFamily="34" charset="0"/>
              </a:rPr>
              <a:t>-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Arial Rounded MT Bold" pitchFamily="34" charset="0"/>
              </a:rPr>
              <a:t>-</a:t>
            </a:r>
            <a:endParaRPr lang="en-US" sz="2400" b="1">
              <a:latin typeface="Arial Rounded MT Bold" pitchFamily="34" charset="0"/>
            </a:endParaRPr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381000" y="2133600"/>
            <a:ext cx="6858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37" name="Line 5"/>
          <p:cNvSpPr>
            <a:spLocks noChangeShapeType="1"/>
          </p:cNvSpPr>
          <p:nvPr/>
        </p:nvSpPr>
        <p:spPr bwMode="auto">
          <a:xfrm>
            <a:off x="2322513" y="2784475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38" name="Line 6"/>
          <p:cNvSpPr>
            <a:spLocks noChangeShapeType="1"/>
          </p:cNvSpPr>
          <p:nvPr/>
        </p:nvSpPr>
        <p:spPr bwMode="auto">
          <a:xfrm>
            <a:off x="2633663" y="3317875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39" name="Line 7"/>
          <p:cNvSpPr>
            <a:spLocks noChangeShapeType="1"/>
          </p:cNvSpPr>
          <p:nvPr/>
        </p:nvSpPr>
        <p:spPr bwMode="auto">
          <a:xfrm>
            <a:off x="2017713" y="3317875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40" name="Line 8"/>
          <p:cNvSpPr>
            <a:spLocks noChangeShapeType="1"/>
          </p:cNvSpPr>
          <p:nvPr/>
        </p:nvSpPr>
        <p:spPr bwMode="auto">
          <a:xfrm>
            <a:off x="1636713" y="3962400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41" name="Line 9"/>
          <p:cNvSpPr>
            <a:spLocks noChangeShapeType="1"/>
          </p:cNvSpPr>
          <p:nvPr/>
        </p:nvSpPr>
        <p:spPr bwMode="auto">
          <a:xfrm>
            <a:off x="1295400" y="3962400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00042" name="Group 10"/>
          <p:cNvGrpSpPr>
            <a:grpSpLocks/>
          </p:cNvGrpSpPr>
          <p:nvPr/>
        </p:nvGrpSpPr>
        <p:grpSpPr bwMode="auto">
          <a:xfrm>
            <a:off x="990600" y="3810000"/>
            <a:ext cx="304800" cy="304800"/>
            <a:chOff x="1012" y="1225"/>
            <a:chExt cx="219" cy="219"/>
          </a:xfrm>
        </p:grpSpPr>
        <p:sp>
          <p:nvSpPr>
            <p:cNvPr id="300043" name="Oval 11"/>
            <p:cNvSpPr>
              <a:spLocks noChangeAspect="1" noChangeArrowheads="1"/>
            </p:cNvSpPr>
            <p:nvPr/>
          </p:nvSpPr>
          <p:spPr bwMode="auto">
            <a:xfrm>
              <a:off x="1012" y="1225"/>
              <a:ext cx="219" cy="2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4" name="Freeform 12"/>
            <p:cNvSpPr>
              <a:spLocks/>
            </p:cNvSpPr>
            <p:nvPr/>
          </p:nvSpPr>
          <p:spPr bwMode="auto">
            <a:xfrm>
              <a:off x="1033" y="1293"/>
              <a:ext cx="171" cy="8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35" y="0"/>
                </a:cxn>
                <a:cxn ang="0">
                  <a:pos x="71" y="54"/>
                </a:cxn>
                <a:cxn ang="0">
                  <a:pos x="107" y="104"/>
                </a:cxn>
                <a:cxn ang="0">
                  <a:pos x="135" y="51"/>
                </a:cxn>
              </a:cxnLst>
              <a:rect l="0" t="0" r="r" b="b"/>
              <a:pathLst>
                <a:path w="135" h="104">
                  <a:moveTo>
                    <a:pt x="0" y="54"/>
                  </a:moveTo>
                  <a:cubicBezTo>
                    <a:pt x="6" y="29"/>
                    <a:pt x="11" y="0"/>
                    <a:pt x="35" y="0"/>
                  </a:cubicBezTo>
                  <a:cubicBezTo>
                    <a:pt x="59" y="0"/>
                    <a:pt x="65" y="34"/>
                    <a:pt x="71" y="54"/>
                  </a:cubicBezTo>
                  <a:cubicBezTo>
                    <a:pt x="81" y="89"/>
                    <a:pt x="79" y="104"/>
                    <a:pt x="107" y="104"/>
                  </a:cubicBezTo>
                  <a:cubicBezTo>
                    <a:pt x="126" y="102"/>
                    <a:pt x="132" y="73"/>
                    <a:pt x="135" y="5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0045" name="Group 13"/>
          <p:cNvGrpSpPr>
            <a:grpSpLocks/>
          </p:cNvGrpSpPr>
          <p:nvPr/>
        </p:nvGrpSpPr>
        <p:grpSpPr bwMode="auto">
          <a:xfrm>
            <a:off x="6629400" y="2971800"/>
            <a:ext cx="1768475" cy="1219200"/>
            <a:chOff x="3600" y="1824"/>
            <a:chExt cx="1114" cy="768"/>
          </a:xfrm>
        </p:grpSpPr>
        <p:sp>
          <p:nvSpPr>
            <p:cNvPr id="300046" name="AutoShape 14"/>
            <p:cNvSpPr>
              <a:spLocks noChangeArrowheads="1"/>
            </p:cNvSpPr>
            <p:nvPr/>
          </p:nvSpPr>
          <p:spPr bwMode="auto">
            <a:xfrm>
              <a:off x="3696" y="2304"/>
              <a:ext cx="864" cy="288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47" name="Text Box 15"/>
            <p:cNvSpPr txBox="1">
              <a:spLocks noChangeArrowheads="1"/>
            </p:cNvSpPr>
            <p:nvPr/>
          </p:nvSpPr>
          <p:spPr bwMode="auto">
            <a:xfrm>
              <a:off x="3600" y="1824"/>
              <a:ext cx="11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>
                  <a:latin typeface="Arial Rounded MT Bold" pitchFamily="34" charset="0"/>
                </a:rPr>
                <a:t>Direction wave travels</a:t>
              </a:r>
            </a:p>
          </p:txBody>
        </p:sp>
      </p:grpSp>
      <p:sp>
        <p:nvSpPr>
          <p:cNvPr id="300048" name="Text Box 16"/>
          <p:cNvSpPr txBox="1">
            <a:spLocks noChangeArrowheads="1"/>
          </p:cNvSpPr>
          <p:nvPr/>
        </p:nvSpPr>
        <p:spPr bwMode="auto">
          <a:xfrm>
            <a:off x="609600" y="1143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Generator creates E field up and down.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952" name="Group 8"/>
          <p:cNvGrpSpPr>
            <a:grpSpLocks/>
          </p:cNvGrpSpPr>
          <p:nvPr/>
        </p:nvGrpSpPr>
        <p:grpSpPr bwMode="auto">
          <a:xfrm>
            <a:off x="104775" y="2743200"/>
            <a:ext cx="6067425" cy="2419350"/>
            <a:chOff x="3648" y="3216"/>
            <a:chExt cx="1959" cy="541"/>
          </a:xfrm>
        </p:grpSpPr>
        <p:sp>
          <p:nvSpPr>
            <p:cNvPr id="210953" name="Freeform 9"/>
            <p:cNvSpPr>
              <a:spLocks/>
            </p:cNvSpPr>
            <p:nvPr/>
          </p:nvSpPr>
          <p:spPr bwMode="auto">
            <a:xfrm>
              <a:off x="3648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54" name="Freeform 10"/>
            <p:cNvSpPr>
              <a:spLocks/>
            </p:cNvSpPr>
            <p:nvPr/>
          </p:nvSpPr>
          <p:spPr bwMode="auto">
            <a:xfrm>
              <a:off x="4301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55" name="Freeform 11"/>
            <p:cNvSpPr>
              <a:spLocks/>
            </p:cNvSpPr>
            <p:nvPr/>
          </p:nvSpPr>
          <p:spPr bwMode="auto">
            <a:xfrm>
              <a:off x="4956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Electromagnetic Waves</a:t>
            </a:r>
          </a:p>
        </p:txBody>
      </p:sp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0" y="2133600"/>
            <a:ext cx="10668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49" name="Line 5"/>
          <p:cNvSpPr>
            <a:spLocks noChangeShapeType="1"/>
          </p:cNvSpPr>
          <p:nvPr/>
        </p:nvSpPr>
        <p:spPr bwMode="auto">
          <a:xfrm>
            <a:off x="2627313" y="2784475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0" name="Line 6"/>
          <p:cNvSpPr>
            <a:spLocks noChangeShapeType="1"/>
          </p:cNvSpPr>
          <p:nvPr/>
        </p:nvSpPr>
        <p:spPr bwMode="auto">
          <a:xfrm>
            <a:off x="2938463" y="3317875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1" name="Line 7"/>
          <p:cNvSpPr>
            <a:spLocks noChangeShapeType="1"/>
          </p:cNvSpPr>
          <p:nvPr/>
        </p:nvSpPr>
        <p:spPr bwMode="auto">
          <a:xfrm>
            <a:off x="2322513" y="3317875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6" name="Line 12"/>
          <p:cNvSpPr>
            <a:spLocks noChangeShapeType="1"/>
          </p:cNvSpPr>
          <p:nvPr/>
        </p:nvSpPr>
        <p:spPr bwMode="auto">
          <a:xfrm>
            <a:off x="1941513" y="3962400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7" name="Line 13"/>
          <p:cNvSpPr>
            <a:spLocks noChangeShapeType="1"/>
          </p:cNvSpPr>
          <p:nvPr/>
        </p:nvSpPr>
        <p:spPr bwMode="auto">
          <a:xfrm>
            <a:off x="1616075" y="3962400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8" name="Line 14"/>
          <p:cNvSpPr>
            <a:spLocks noChangeShapeType="1"/>
          </p:cNvSpPr>
          <p:nvPr/>
        </p:nvSpPr>
        <p:spPr bwMode="auto">
          <a:xfrm>
            <a:off x="1323975" y="3962400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9" name="Rectangle 15"/>
          <p:cNvSpPr>
            <a:spLocks noChangeArrowheads="1"/>
          </p:cNvSpPr>
          <p:nvPr/>
        </p:nvSpPr>
        <p:spPr bwMode="auto">
          <a:xfrm>
            <a:off x="1066800" y="2667000"/>
            <a:ext cx="152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Arial Rounded MT Bold" pitchFamily="34" charset="0"/>
              </a:rPr>
              <a:t>+</a:t>
            </a:r>
          </a:p>
          <a:p>
            <a:pPr algn="ctr"/>
            <a:endParaRPr lang="en-US" sz="3200" b="1">
              <a:solidFill>
                <a:schemeClr val="tx2"/>
              </a:solidFill>
              <a:latin typeface="Arial Rounded MT Bold" pitchFamily="34" charset="0"/>
            </a:endParaRPr>
          </a:p>
          <a:p>
            <a:pPr algn="ctr"/>
            <a:endParaRPr lang="en-US" sz="3200" b="1">
              <a:solidFill>
                <a:schemeClr val="tx2"/>
              </a:solidFill>
              <a:latin typeface="Arial Rounded MT Bold" pitchFamily="34" charset="0"/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  <a:latin typeface="Arial Rounded MT Bold" pitchFamily="34" charset="0"/>
              </a:rPr>
              <a:t>-</a:t>
            </a:r>
            <a:r>
              <a:rPr lang="en-US" sz="2400" b="1">
                <a:latin typeface="Arial Rounded MT Bold" pitchFamily="34" charset="0"/>
              </a:rPr>
              <a:t> </a:t>
            </a:r>
          </a:p>
        </p:txBody>
      </p:sp>
      <p:grpSp>
        <p:nvGrpSpPr>
          <p:cNvPr id="210976" name="Group 32"/>
          <p:cNvGrpSpPr>
            <a:grpSpLocks/>
          </p:cNvGrpSpPr>
          <p:nvPr/>
        </p:nvGrpSpPr>
        <p:grpSpPr bwMode="auto">
          <a:xfrm>
            <a:off x="990600" y="3810000"/>
            <a:ext cx="304800" cy="304800"/>
            <a:chOff x="1012" y="1225"/>
            <a:chExt cx="219" cy="219"/>
          </a:xfrm>
        </p:grpSpPr>
        <p:sp>
          <p:nvSpPr>
            <p:cNvPr id="210977" name="Oval 33"/>
            <p:cNvSpPr>
              <a:spLocks noChangeAspect="1" noChangeArrowheads="1"/>
            </p:cNvSpPr>
            <p:nvPr/>
          </p:nvSpPr>
          <p:spPr bwMode="auto">
            <a:xfrm>
              <a:off x="1012" y="1225"/>
              <a:ext cx="219" cy="2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978" name="Freeform 34"/>
            <p:cNvSpPr>
              <a:spLocks/>
            </p:cNvSpPr>
            <p:nvPr/>
          </p:nvSpPr>
          <p:spPr bwMode="auto">
            <a:xfrm>
              <a:off x="1033" y="1293"/>
              <a:ext cx="171" cy="86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35" y="0"/>
                </a:cxn>
                <a:cxn ang="0">
                  <a:pos x="71" y="54"/>
                </a:cxn>
                <a:cxn ang="0">
                  <a:pos x="107" y="104"/>
                </a:cxn>
                <a:cxn ang="0">
                  <a:pos x="135" y="51"/>
                </a:cxn>
              </a:cxnLst>
              <a:rect l="0" t="0" r="r" b="b"/>
              <a:pathLst>
                <a:path w="135" h="104">
                  <a:moveTo>
                    <a:pt x="0" y="54"/>
                  </a:moveTo>
                  <a:cubicBezTo>
                    <a:pt x="6" y="29"/>
                    <a:pt x="11" y="0"/>
                    <a:pt x="35" y="0"/>
                  </a:cubicBezTo>
                  <a:cubicBezTo>
                    <a:pt x="59" y="0"/>
                    <a:pt x="65" y="34"/>
                    <a:pt x="71" y="54"/>
                  </a:cubicBezTo>
                  <a:cubicBezTo>
                    <a:pt x="81" y="89"/>
                    <a:pt x="79" y="104"/>
                    <a:pt x="107" y="104"/>
                  </a:cubicBezTo>
                  <a:cubicBezTo>
                    <a:pt x="126" y="102"/>
                    <a:pt x="132" y="73"/>
                    <a:pt x="135" y="5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0982" name="Group 38"/>
          <p:cNvGrpSpPr>
            <a:grpSpLocks/>
          </p:cNvGrpSpPr>
          <p:nvPr/>
        </p:nvGrpSpPr>
        <p:grpSpPr bwMode="auto">
          <a:xfrm>
            <a:off x="6629400" y="2971800"/>
            <a:ext cx="1768475" cy="1219200"/>
            <a:chOff x="3600" y="1824"/>
            <a:chExt cx="1114" cy="768"/>
          </a:xfrm>
        </p:grpSpPr>
        <p:sp>
          <p:nvSpPr>
            <p:cNvPr id="210983" name="AutoShape 39"/>
            <p:cNvSpPr>
              <a:spLocks noChangeArrowheads="1"/>
            </p:cNvSpPr>
            <p:nvPr/>
          </p:nvSpPr>
          <p:spPr bwMode="auto">
            <a:xfrm>
              <a:off x="3696" y="2304"/>
              <a:ext cx="864" cy="288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84" name="Text Box 40"/>
            <p:cNvSpPr txBox="1">
              <a:spLocks noChangeArrowheads="1"/>
            </p:cNvSpPr>
            <p:nvPr/>
          </p:nvSpPr>
          <p:spPr bwMode="auto">
            <a:xfrm>
              <a:off x="3600" y="1824"/>
              <a:ext cx="11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>
                  <a:latin typeface="Arial Rounded MT Bold" pitchFamily="34" charset="0"/>
                </a:rPr>
                <a:t>Direction wave travels</a:t>
              </a:r>
            </a:p>
          </p:txBody>
        </p:sp>
      </p:grpSp>
      <p:sp>
        <p:nvSpPr>
          <p:cNvPr id="210985" name="Text Box 41"/>
          <p:cNvSpPr txBox="1">
            <a:spLocks noChangeArrowheads="1"/>
          </p:cNvSpPr>
          <p:nvPr/>
        </p:nvSpPr>
        <p:spPr bwMode="auto">
          <a:xfrm>
            <a:off x="609600" y="1143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 Rounded MT Bold" pitchFamily="34" charset="0"/>
              </a:rPr>
              <a:t>Generator creates E field up and down.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330" name="Group 2"/>
          <p:cNvGrpSpPr>
            <a:grpSpLocks/>
          </p:cNvGrpSpPr>
          <p:nvPr/>
        </p:nvGrpSpPr>
        <p:grpSpPr bwMode="auto">
          <a:xfrm>
            <a:off x="104775" y="3154363"/>
            <a:ext cx="6067425" cy="2419350"/>
            <a:chOff x="3648" y="3216"/>
            <a:chExt cx="1959" cy="541"/>
          </a:xfrm>
        </p:grpSpPr>
        <p:sp>
          <p:nvSpPr>
            <p:cNvPr id="227331" name="Freeform 3"/>
            <p:cNvSpPr>
              <a:spLocks/>
            </p:cNvSpPr>
            <p:nvPr/>
          </p:nvSpPr>
          <p:spPr bwMode="auto">
            <a:xfrm>
              <a:off x="3648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32" name="Freeform 4"/>
            <p:cNvSpPr>
              <a:spLocks/>
            </p:cNvSpPr>
            <p:nvPr/>
          </p:nvSpPr>
          <p:spPr bwMode="auto">
            <a:xfrm>
              <a:off x="4301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33" name="Freeform 5"/>
            <p:cNvSpPr>
              <a:spLocks/>
            </p:cNvSpPr>
            <p:nvPr/>
          </p:nvSpPr>
          <p:spPr bwMode="auto">
            <a:xfrm>
              <a:off x="4956" y="3216"/>
              <a:ext cx="651" cy="541"/>
            </a:xfrm>
            <a:custGeom>
              <a:avLst/>
              <a:gdLst/>
              <a:ahLst/>
              <a:cxnLst>
                <a:cxn ang="0">
                  <a:pos x="0" y="1080"/>
                </a:cxn>
                <a:cxn ang="0">
                  <a:pos x="216" y="537"/>
                </a:cxn>
                <a:cxn ang="0">
                  <a:pos x="324" y="312"/>
                </a:cxn>
                <a:cxn ang="0">
                  <a:pos x="432" y="144"/>
                </a:cxn>
                <a:cxn ang="0">
                  <a:pos x="648" y="0"/>
                </a:cxn>
                <a:cxn ang="0">
                  <a:pos x="864" y="144"/>
                </a:cxn>
                <a:cxn ang="0">
                  <a:pos x="972" y="312"/>
                </a:cxn>
                <a:cxn ang="0">
                  <a:pos x="1080" y="540"/>
                </a:cxn>
                <a:cxn ang="0">
                  <a:pos x="1296" y="1080"/>
                </a:cxn>
                <a:cxn ang="0">
                  <a:pos x="1515" y="1620"/>
                </a:cxn>
                <a:cxn ang="0">
                  <a:pos x="1620" y="1848"/>
                </a:cxn>
                <a:cxn ang="0">
                  <a:pos x="1731" y="2013"/>
                </a:cxn>
                <a:cxn ang="0">
                  <a:pos x="1944" y="2160"/>
                </a:cxn>
                <a:cxn ang="0">
                  <a:pos x="2160" y="2016"/>
                </a:cxn>
                <a:cxn ang="0">
                  <a:pos x="2262" y="1848"/>
                </a:cxn>
                <a:cxn ang="0">
                  <a:pos x="2376" y="1620"/>
                </a:cxn>
                <a:cxn ang="0">
                  <a:pos x="2592" y="1080"/>
                </a:cxn>
              </a:cxnLst>
              <a:rect l="0" t="0" r="r" b="b"/>
              <a:pathLst>
                <a:path w="2592" h="2160">
                  <a:moveTo>
                    <a:pt x="0" y="1080"/>
                  </a:moveTo>
                  <a:cubicBezTo>
                    <a:pt x="54" y="945"/>
                    <a:pt x="162" y="665"/>
                    <a:pt x="216" y="537"/>
                  </a:cubicBezTo>
                  <a:cubicBezTo>
                    <a:pt x="270" y="409"/>
                    <a:pt x="288" y="377"/>
                    <a:pt x="324" y="312"/>
                  </a:cubicBezTo>
                  <a:cubicBezTo>
                    <a:pt x="360" y="247"/>
                    <a:pt x="384" y="207"/>
                    <a:pt x="432" y="144"/>
                  </a:cubicBezTo>
                  <a:cubicBezTo>
                    <a:pt x="480" y="81"/>
                    <a:pt x="555" y="0"/>
                    <a:pt x="648" y="0"/>
                  </a:cubicBezTo>
                  <a:cubicBezTo>
                    <a:pt x="741" y="0"/>
                    <a:pt x="819" y="90"/>
                    <a:pt x="864" y="144"/>
                  </a:cubicBezTo>
                  <a:cubicBezTo>
                    <a:pt x="909" y="198"/>
                    <a:pt x="935" y="246"/>
                    <a:pt x="972" y="312"/>
                  </a:cubicBezTo>
                  <a:cubicBezTo>
                    <a:pt x="1009" y="378"/>
                    <a:pt x="1026" y="412"/>
                    <a:pt x="1080" y="540"/>
                  </a:cubicBezTo>
                  <a:cubicBezTo>
                    <a:pt x="1134" y="668"/>
                    <a:pt x="1224" y="900"/>
                    <a:pt x="1296" y="1080"/>
                  </a:cubicBezTo>
                  <a:cubicBezTo>
                    <a:pt x="1368" y="1260"/>
                    <a:pt x="1461" y="1492"/>
                    <a:pt x="1515" y="1620"/>
                  </a:cubicBezTo>
                  <a:cubicBezTo>
                    <a:pt x="1569" y="1748"/>
                    <a:pt x="1585" y="1782"/>
                    <a:pt x="1620" y="1848"/>
                  </a:cubicBezTo>
                  <a:cubicBezTo>
                    <a:pt x="1655" y="1914"/>
                    <a:pt x="1677" y="1950"/>
                    <a:pt x="1731" y="2013"/>
                  </a:cubicBezTo>
                  <a:cubicBezTo>
                    <a:pt x="1785" y="2076"/>
                    <a:pt x="1848" y="2160"/>
                    <a:pt x="1944" y="2160"/>
                  </a:cubicBezTo>
                  <a:cubicBezTo>
                    <a:pt x="2040" y="2160"/>
                    <a:pt x="2109" y="2076"/>
                    <a:pt x="2160" y="2016"/>
                  </a:cubicBezTo>
                  <a:cubicBezTo>
                    <a:pt x="2211" y="1956"/>
                    <a:pt x="2226" y="1914"/>
                    <a:pt x="2262" y="1848"/>
                  </a:cubicBezTo>
                  <a:cubicBezTo>
                    <a:pt x="2298" y="1782"/>
                    <a:pt x="2321" y="1748"/>
                    <a:pt x="2376" y="1620"/>
                  </a:cubicBezTo>
                  <a:cubicBezTo>
                    <a:pt x="2431" y="1492"/>
                    <a:pt x="2511" y="1286"/>
                    <a:pt x="2592" y="1080"/>
                  </a:cubicBez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733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838200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Electromagnetic Waves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27335" name="Rectangle 7"/>
          <p:cNvSpPr>
            <a:spLocks noChangeArrowheads="1"/>
          </p:cNvSpPr>
          <p:nvPr/>
        </p:nvSpPr>
        <p:spPr bwMode="auto">
          <a:xfrm>
            <a:off x="0" y="2133600"/>
            <a:ext cx="1066800" cy="2895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7336" name="Line 8"/>
          <p:cNvSpPr>
            <a:spLocks noChangeShapeType="1"/>
          </p:cNvSpPr>
          <p:nvPr/>
        </p:nvSpPr>
        <p:spPr bwMode="auto">
          <a:xfrm>
            <a:off x="2627313" y="3195638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37" name="Line 9"/>
          <p:cNvSpPr>
            <a:spLocks noChangeShapeType="1"/>
          </p:cNvSpPr>
          <p:nvPr/>
        </p:nvSpPr>
        <p:spPr bwMode="auto">
          <a:xfrm>
            <a:off x="2938463" y="3729038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38" name="Line 10"/>
          <p:cNvSpPr>
            <a:spLocks noChangeShapeType="1"/>
          </p:cNvSpPr>
          <p:nvPr/>
        </p:nvSpPr>
        <p:spPr bwMode="auto">
          <a:xfrm>
            <a:off x="2322513" y="3729038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39" name="Line 11"/>
          <p:cNvSpPr>
            <a:spLocks noChangeShapeType="1"/>
          </p:cNvSpPr>
          <p:nvPr/>
        </p:nvSpPr>
        <p:spPr bwMode="auto">
          <a:xfrm>
            <a:off x="1941513" y="4373563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40" name="Line 12"/>
          <p:cNvSpPr>
            <a:spLocks noChangeShapeType="1"/>
          </p:cNvSpPr>
          <p:nvPr/>
        </p:nvSpPr>
        <p:spPr bwMode="auto">
          <a:xfrm>
            <a:off x="1616075" y="4373563"/>
            <a:ext cx="0" cy="1177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7341" name="Line 13"/>
          <p:cNvSpPr>
            <a:spLocks noChangeShapeType="1"/>
          </p:cNvSpPr>
          <p:nvPr/>
        </p:nvSpPr>
        <p:spPr bwMode="auto">
          <a:xfrm>
            <a:off x="1323975" y="4373563"/>
            <a:ext cx="0" cy="644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27347" name="Picture 19"/>
          <p:cNvPicPr>
            <a:picLocks noChangeAspect="1" noChangeArrowheads="1"/>
          </p:cNvPicPr>
          <p:nvPr/>
        </p:nvPicPr>
        <p:blipFill>
          <a:blip r:embed="rId4" cstate="print"/>
          <a:srcRect t="18256" b="22104"/>
          <a:stretch>
            <a:fillRect/>
          </a:stretch>
        </p:blipFill>
        <p:spPr bwMode="auto">
          <a:xfrm>
            <a:off x="1219200" y="2925763"/>
            <a:ext cx="645001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27348" name="Group 20"/>
          <p:cNvGrpSpPr>
            <a:grpSpLocks/>
          </p:cNvGrpSpPr>
          <p:nvPr/>
        </p:nvGrpSpPr>
        <p:grpSpPr bwMode="auto">
          <a:xfrm>
            <a:off x="7620000" y="3535363"/>
            <a:ext cx="1360488" cy="1385887"/>
            <a:chOff x="216" y="2793"/>
            <a:chExt cx="857" cy="873"/>
          </a:xfrm>
        </p:grpSpPr>
        <p:sp>
          <p:nvSpPr>
            <p:cNvPr id="227349" name="Line 21"/>
            <p:cNvSpPr>
              <a:spLocks noChangeShapeType="1"/>
            </p:cNvSpPr>
            <p:nvPr/>
          </p:nvSpPr>
          <p:spPr bwMode="auto">
            <a:xfrm flipV="1">
              <a:off x="508" y="3359"/>
              <a:ext cx="5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0" name="Line 22"/>
            <p:cNvSpPr>
              <a:spLocks noChangeShapeType="1"/>
            </p:cNvSpPr>
            <p:nvPr/>
          </p:nvSpPr>
          <p:spPr bwMode="auto">
            <a:xfrm flipV="1">
              <a:off x="507" y="2793"/>
              <a:ext cx="1" cy="5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1" name="Line 23"/>
            <p:cNvSpPr>
              <a:spLocks noChangeShapeType="1"/>
            </p:cNvSpPr>
            <p:nvPr/>
          </p:nvSpPr>
          <p:spPr bwMode="auto">
            <a:xfrm flipH="1">
              <a:off x="216" y="3365"/>
              <a:ext cx="305" cy="2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2" name="Text Box 24"/>
            <p:cNvSpPr txBox="1">
              <a:spLocks noChangeArrowheads="1"/>
            </p:cNvSpPr>
            <p:nvPr/>
          </p:nvSpPr>
          <p:spPr bwMode="auto">
            <a:xfrm>
              <a:off x="792" y="3321"/>
              <a:ext cx="1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x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227353" name="Text Box 25"/>
            <p:cNvSpPr txBox="1">
              <a:spLocks noChangeArrowheads="1"/>
            </p:cNvSpPr>
            <p:nvPr/>
          </p:nvSpPr>
          <p:spPr bwMode="auto">
            <a:xfrm rot="-2449274">
              <a:off x="298" y="3435"/>
              <a:ext cx="2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z</a:t>
              </a:r>
              <a:endParaRPr lang="en-US" altLang="en-US" sz="2400">
                <a:latin typeface="Arial Rounded MT Bold" pitchFamily="34" charset="0"/>
              </a:endParaRPr>
            </a:p>
          </p:txBody>
        </p:sp>
        <p:sp>
          <p:nvSpPr>
            <p:cNvPr id="227354" name="Text Box 26"/>
            <p:cNvSpPr txBox="1">
              <a:spLocks noChangeArrowheads="1"/>
            </p:cNvSpPr>
            <p:nvPr/>
          </p:nvSpPr>
          <p:spPr bwMode="auto">
            <a:xfrm>
              <a:off x="488" y="2954"/>
              <a:ext cx="1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 Rounded MT Bold" pitchFamily="34" charset="0"/>
                </a:rPr>
                <a:t>y</a:t>
              </a:r>
              <a:endParaRPr lang="en-US" altLang="en-US" sz="2400">
                <a:latin typeface="Arial Rounded MT Bold" pitchFamily="34" charset="0"/>
              </a:endParaRPr>
            </a:p>
          </p:txBody>
        </p:sp>
      </p:grpSp>
      <p:grpSp>
        <p:nvGrpSpPr>
          <p:cNvPr id="227363" name="Group 35"/>
          <p:cNvGrpSpPr>
            <a:grpSpLocks/>
          </p:cNvGrpSpPr>
          <p:nvPr/>
        </p:nvGrpSpPr>
        <p:grpSpPr bwMode="auto">
          <a:xfrm>
            <a:off x="990600" y="3078163"/>
            <a:ext cx="304800" cy="2514600"/>
            <a:chOff x="624" y="1680"/>
            <a:chExt cx="192" cy="1584"/>
          </a:xfrm>
        </p:grpSpPr>
        <p:sp>
          <p:nvSpPr>
            <p:cNvPr id="227342" name="Rectangle 14"/>
            <p:cNvSpPr>
              <a:spLocks noChangeArrowheads="1"/>
            </p:cNvSpPr>
            <p:nvPr/>
          </p:nvSpPr>
          <p:spPr bwMode="auto">
            <a:xfrm>
              <a:off x="672" y="1680"/>
              <a:ext cx="96" cy="15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chemeClr val="tx2"/>
                  </a:solidFill>
                  <a:latin typeface="Arial Rounded MT Bold" pitchFamily="34" charset="0"/>
                </a:rPr>
                <a:t>+</a:t>
              </a:r>
            </a:p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endParaRPr lang="en-US" sz="3200" b="1">
                <a:solidFill>
                  <a:schemeClr val="tx2"/>
                </a:solidFill>
                <a:latin typeface="Arial Rounded MT Bold" pitchFamily="34" charset="0"/>
              </a:endParaRPr>
            </a:p>
            <a:p>
              <a:pPr algn="ctr"/>
              <a:r>
                <a:rPr lang="en-US" sz="3200" b="1">
                  <a:solidFill>
                    <a:srgbClr val="FF0000"/>
                  </a:solidFill>
                  <a:latin typeface="Arial Rounded MT Bold" pitchFamily="34" charset="0"/>
                </a:rPr>
                <a:t>-</a:t>
              </a:r>
              <a:r>
                <a:rPr lang="en-US" sz="2400" b="1">
                  <a:latin typeface="Arial Rounded MT Bold" pitchFamily="34" charset="0"/>
                </a:rPr>
                <a:t> </a:t>
              </a:r>
            </a:p>
          </p:txBody>
        </p:sp>
        <p:grpSp>
          <p:nvGrpSpPr>
            <p:cNvPr id="227359" name="Group 31"/>
            <p:cNvGrpSpPr>
              <a:grpSpLocks/>
            </p:cNvGrpSpPr>
            <p:nvPr/>
          </p:nvGrpSpPr>
          <p:grpSpPr bwMode="auto">
            <a:xfrm>
              <a:off x="624" y="2400"/>
              <a:ext cx="192" cy="192"/>
              <a:chOff x="1012" y="1225"/>
              <a:chExt cx="219" cy="219"/>
            </a:xfrm>
          </p:grpSpPr>
          <p:sp>
            <p:nvSpPr>
              <p:cNvPr id="227360" name="Oval 32"/>
              <p:cNvSpPr>
                <a:spLocks noChangeAspect="1" noChangeArrowheads="1"/>
              </p:cNvSpPr>
              <p:nvPr/>
            </p:nvSpPr>
            <p:spPr bwMode="auto">
              <a:xfrm>
                <a:off x="1012" y="1225"/>
                <a:ext cx="219" cy="21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361" name="Freeform 33"/>
              <p:cNvSpPr>
                <a:spLocks/>
              </p:cNvSpPr>
              <p:nvPr/>
            </p:nvSpPr>
            <p:spPr bwMode="auto">
              <a:xfrm>
                <a:off x="1033" y="1293"/>
                <a:ext cx="171" cy="86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35" y="0"/>
                  </a:cxn>
                  <a:cxn ang="0">
                    <a:pos x="71" y="54"/>
                  </a:cxn>
                  <a:cxn ang="0">
                    <a:pos x="107" y="104"/>
                  </a:cxn>
                  <a:cxn ang="0">
                    <a:pos x="135" y="51"/>
                  </a:cxn>
                </a:cxnLst>
                <a:rect l="0" t="0" r="r" b="b"/>
                <a:pathLst>
                  <a:path w="135" h="104">
                    <a:moveTo>
                      <a:pt x="0" y="54"/>
                    </a:moveTo>
                    <a:cubicBezTo>
                      <a:pt x="6" y="29"/>
                      <a:pt x="11" y="0"/>
                      <a:pt x="35" y="0"/>
                    </a:cubicBezTo>
                    <a:cubicBezTo>
                      <a:pt x="59" y="0"/>
                      <a:pt x="65" y="34"/>
                      <a:pt x="71" y="54"/>
                    </a:cubicBezTo>
                    <a:cubicBezTo>
                      <a:pt x="81" y="89"/>
                      <a:pt x="79" y="104"/>
                      <a:pt x="107" y="104"/>
                    </a:cubicBezTo>
                    <a:cubicBezTo>
                      <a:pt x="126" y="102"/>
                      <a:pt x="132" y="73"/>
                      <a:pt x="135" y="51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POWERPOINTVERSION" val="14.0"/>
  <p:tag name="TASKPANEKEY" val="911d115f-fa6e-4ed5-a151-c48add38da08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592AD303E7934511B876164A52905BBC"/>
  <p:tag name="SLIDEID" val="592AD303E7934511B876164A52905BBC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ich direction should I orient my antenna to receive a signal from a vertical transmission tower?"/>
  <p:tag name="ANSWERSALIAS" val="Vertical|smicln|Horizontal|smicln|45o angle"/>
  <p:tag name="TOTALRESPONSES" val="15"/>
  <p:tag name="RESPONSECOUNT" val="15"/>
  <p:tag name="SLICED" val="False"/>
  <p:tag name="RESPONSES" val="-;-;-;-;-;-;-;-;1;1;1;1;1;1;1;1;1;1;1;1;1;1;1;"/>
  <p:tag name="CHARTSTRINGSTD" val="15 0 0"/>
  <p:tag name="CHARTSTRINGREV" val="0 0 15"/>
  <p:tag name="CHARTSTRINGSTDPER" val="1 0 0"/>
  <p:tag name="CHARTSTRINGREVPER" val="0 0 1"/>
  <p:tag name="VALUES" val="No Value|smicln|No Value|smicln|No Value"/>
  <p:tag name="RESPONSESGATHERED" val="False"/>
  <p:tag name="ANONYMOUSTEMP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9"/>
  <p:tag name="FONTSIZE" val="32"/>
  <p:tag name="BULLETTYPE" val="ppBulletArabicPeriod"/>
  <p:tag name="ANSWERTEXT" val="Vertical&#10;Horizontal&#10;45o ang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2_Default Design">
  <a:themeElements>
    <a:clrScheme name="">
      <a:dk1>
        <a:srgbClr val="DDDDDD"/>
      </a:dk1>
      <a:lt1>
        <a:srgbClr val="FFFF00"/>
      </a:lt1>
      <a:dk2>
        <a:srgbClr val="000066"/>
      </a:dk2>
      <a:lt2>
        <a:srgbClr val="FFFFFF"/>
      </a:lt2>
      <a:accent1>
        <a:srgbClr val="F58B95"/>
      </a:accent1>
      <a:accent2>
        <a:srgbClr val="B163FF"/>
      </a:accent2>
      <a:accent3>
        <a:srgbClr val="AAAAB8"/>
      </a:accent3>
      <a:accent4>
        <a:srgbClr val="DADA00"/>
      </a:accent4>
      <a:accent5>
        <a:srgbClr val="F9C4C8"/>
      </a:accent5>
      <a:accent6>
        <a:srgbClr val="A059E7"/>
      </a:accent6>
      <a:hlink>
        <a:srgbClr val="66FFFF"/>
      </a:hlink>
      <a:folHlink>
        <a:srgbClr val="0000FF"/>
      </a:folHlink>
    </a:clrScheme>
    <a:fontScheme name="2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21951</TotalTime>
  <Words>571</Words>
  <Application>Microsoft Office PowerPoint</Application>
  <PresentationFormat>On-screen Show (4:3)</PresentationFormat>
  <Paragraphs>200</Paragraphs>
  <Slides>26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2_Default Design</vt:lpstr>
      <vt:lpstr>Chart</vt:lpstr>
      <vt:lpstr>Equation</vt:lpstr>
      <vt:lpstr>Electromagnetic Waves</vt:lpstr>
      <vt:lpstr>Electromagnetic Waves</vt:lpstr>
      <vt:lpstr>Electromagnetic Waves</vt:lpstr>
      <vt:lpstr>Electromagnetic Waves</vt:lpstr>
      <vt:lpstr>Electromagnetic Waves</vt:lpstr>
      <vt:lpstr>Electromagnetic Waves</vt:lpstr>
      <vt:lpstr>Electromagnetic Waves</vt:lpstr>
      <vt:lpstr>Electromagnetic Waves</vt:lpstr>
      <vt:lpstr>Electromagnetic Waves </vt:lpstr>
      <vt:lpstr>Which direction should I orient my antenna to receive a signal from a vertical transmission tower?</vt:lpstr>
      <vt:lpstr>Checkpoint EM Wave</vt:lpstr>
      <vt:lpstr>Electromagnetic Waves </vt:lpstr>
      <vt:lpstr>Checkpoint E-M Wave Detection</vt:lpstr>
      <vt:lpstr>Electromagnetic Waves</vt:lpstr>
      <vt:lpstr>Checkpoint Transverse Waves</vt:lpstr>
      <vt:lpstr>Checkpoint Transverse Waves</vt:lpstr>
      <vt:lpstr>EM Waves Practice</vt:lpstr>
      <vt:lpstr>EM Waves Practice</vt:lpstr>
      <vt:lpstr>Light -- an Electromagnetic Wave</vt:lpstr>
      <vt:lpstr>Electromagnetic Wave</vt:lpstr>
      <vt:lpstr>Electromagnetic Spectrum</vt:lpstr>
      <vt:lpstr>PowerPoint Presentation</vt:lpstr>
      <vt:lpstr>Visible Part of Spectrum</vt:lpstr>
      <vt:lpstr>Spring Model</vt:lpstr>
      <vt:lpstr>Light Transmission</vt:lpstr>
      <vt:lpstr>Glass Transparency</vt:lpstr>
    </vt:vector>
  </TitlesOfParts>
  <Company>University of Illinois, Urbana-Champaign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Tim Stelzer</dc:creator>
  <cp:lastModifiedBy>Lehman, Cherie B.</cp:lastModifiedBy>
  <cp:revision>905</cp:revision>
  <cp:lastPrinted>2000-01-25T02:23:37Z</cp:lastPrinted>
  <dcterms:created xsi:type="dcterms:W3CDTF">2000-01-20T15:48:16Z</dcterms:created>
  <dcterms:modified xsi:type="dcterms:W3CDTF">2013-03-01T01:54:52Z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bie@uiuc.edu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\\Phyugclu\WWW\Courses\phys102\summer00\Lectures</vt:lpwstr>
  </property>
</Properties>
</file>