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8" r:id="rId2"/>
    <p:sldId id="350" r:id="rId3"/>
    <p:sldId id="351" r:id="rId4"/>
    <p:sldId id="352" r:id="rId5"/>
    <p:sldId id="353" r:id="rId6"/>
    <p:sldId id="335" r:id="rId7"/>
    <p:sldId id="343" r:id="rId8"/>
    <p:sldId id="308" r:id="rId9"/>
    <p:sldId id="345" r:id="rId10"/>
    <p:sldId id="309" r:id="rId11"/>
    <p:sldId id="346" r:id="rId12"/>
    <p:sldId id="354" r:id="rId13"/>
    <p:sldId id="355" r:id="rId14"/>
    <p:sldId id="337" r:id="rId15"/>
    <p:sldId id="314" r:id="rId16"/>
    <p:sldId id="362" r:id="rId17"/>
    <p:sldId id="332" r:id="rId18"/>
    <p:sldId id="318" r:id="rId19"/>
    <p:sldId id="348" r:id="rId20"/>
    <p:sldId id="357" r:id="rId21"/>
    <p:sldId id="358" r:id="rId22"/>
    <p:sldId id="361" r:id="rId23"/>
    <p:sldId id="356" r:id="rId24"/>
    <p:sldId id="328" r:id="rId25"/>
    <p:sldId id="326" r:id="rId26"/>
    <p:sldId id="359" r:id="rId27"/>
    <p:sldId id="360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660033"/>
    <a:srgbClr val="FF0000"/>
    <a:srgbClr val="FF00FF"/>
    <a:srgbClr val="FFFF99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5294" autoAdjust="0"/>
  </p:normalViewPr>
  <p:slideViewPr>
    <p:cSldViewPr snapToGrid="0" snapToObjects="1">
      <p:cViewPr varScale="1">
        <p:scale>
          <a:sx n="55" d="100"/>
          <a:sy n="55" d="100"/>
        </p:scale>
        <p:origin x="-792" y="-96"/>
      </p:cViewPr>
      <p:guideLst>
        <p:guide orient="horz" pos="4319"/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7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E94EC3-673A-4B85-9293-BA96AD8DC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30D298B-F07D-4C69-A865-EA70D2362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52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62751-C105-4F4C-AEA1-5A5D5A7C173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altLang="en-US" sz="1000" i="1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31E78-76E1-4047-B670-658533D66D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CA0B1E-E2CE-4E85-AE9C-683E43F92D7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2047B-7FB7-41A3-9B81-872C63371AD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0DAB9-3F26-4960-9073-3206EB59468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fld id="{3FCDF3C3-AE4B-4607-A741-ECB0AF69910A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AF94E-6FCB-4C9C-9F3A-9F8770CB0156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5F310-FA3B-4327-9C16-4FEAC83B432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3995D-3246-47F2-9351-401FF60AA0A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1881AF-00E2-4D46-8B07-D3B8D378A7B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697FFD-15F5-4A96-B0E0-B9AAD6C3938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A9510F-72B0-459C-9A25-CB5EC3964BE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22888-0550-4F0C-8D54-3D2EF0F2D0F2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F3776-4679-4EB0-B7F4-A48128B9A00A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98E71F-8F60-4CF8-9173-A9C02692835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Numbers in red are for a digital camera</a:t>
            </a:r>
          </a:p>
          <a:p>
            <a:pPr>
              <a:spcBef>
                <a:spcPct val="0"/>
              </a:spcBef>
            </a:pPr>
            <a:r>
              <a:rPr lang="en-US" smtClean="0"/>
              <a:t>Macula/fovea is super sensitive part only sees about 15 degrees</a:t>
            </a:r>
          </a:p>
          <a:p>
            <a:pPr>
              <a:spcBef>
                <a:spcPct val="0"/>
              </a:spcBef>
            </a:pPr>
            <a:r>
              <a:rPr lang="en-US" smtClean="0"/>
              <a:t>http://hyperphysics.phy-astr.gsu.edu/hbase/vision/retina.html#c2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E68C-215B-4CE1-8087-4B535B7E771D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562D2-9F31-4C73-8516-FEE78F53BD5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69F56-329D-4E9D-B67E-0C74A36A7C2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A2D69-4B21-4F9E-BAAD-8B4C847E0C1F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69FC1-095D-4FD9-A6A1-849FB855F154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E9D7A-E909-4242-885E-D220D2A9E70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5ACF3678-C5FF-4F2A-9FD0-3E8B6678C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AB4F5E7A-1AA6-496E-A042-85B8533B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A7DC3D9E-8BE3-4EE1-BE96-5790D3A47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C2C8-EBD5-4A05-8588-0CFA2CB95AC1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A07B-BB71-461F-B673-A1483E21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4EA83154-48AC-48B2-8D43-BAC97E3F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D97D8099-6C6A-4663-AB90-3CFA5465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4D77C7CE-FEF8-4502-B3FD-40A75E1C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47865B2D-5EA0-459C-B905-3E1414CC9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D2EF338D-368F-46FA-B1A6-F00094F1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DBBF33A9-3973-4D61-A200-0AEEA76F2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B4D17C03-24BC-445F-BDCF-E75DFE8A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442F9986-9414-4732-BC84-BE34125B6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725" y="650240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Physics 1161: Lecture 19, Slide </a:t>
            </a:r>
            <a:fld id="{D1F89092-4E37-49C1-B1F4-2E8FCFB7D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w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18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w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1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wmf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wmf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8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39.bin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5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7.wmf"/><Relationship Id="rId4" Type="http://schemas.openxmlformats.org/officeDocument/2006/relationships/notesSlide" Target="../notesSlides/notesSlide22.xml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49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50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hyperlink" Target="http://hyperphysics.phy-astr.gsu.edu/hbase/vision/retina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w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300163"/>
            <a:ext cx="7467600" cy="1481137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3600" smtClean="0">
                <a:latin typeface="Arial Rounded MT Bold" pitchFamily="34" charset="0"/>
              </a:rPr>
              <a:t>  </a:t>
            </a:r>
            <a:endParaRPr lang="en-US" altLang="en-US" smtClean="0">
              <a:latin typeface="Arial Rounded MT Bold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617663"/>
            <a:ext cx="7515225" cy="101917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800" smtClean="0">
                <a:solidFill>
                  <a:schemeClr val="accent1"/>
                </a:solidFill>
                <a:latin typeface="Arial Rounded MT Bold" pitchFamily="34" charset="0"/>
              </a:rPr>
              <a:t>Textbook sections </a:t>
            </a:r>
            <a:r>
              <a:rPr lang="en-US" altLang="en-US" sz="2800" smtClean="0">
                <a:solidFill>
                  <a:schemeClr val="tx2"/>
                </a:solidFill>
                <a:latin typeface="Arial Rounded MT Bold" pitchFamily="34" charset="0"/>
              </a:rPr>
              <a:t>27-1 – 27-3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1963" y="109538"/>
            <a:ext cx="74676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Physics 1161: 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accent2"/>
                </a:solidFill>
              </a:rPr>
              <a:t>Lecture 19</a:t>
            </a:r>
            <a:endParaRPr lang="en-US" altLang="en-US" sz="3600" dirty="0">
              <a:solidFill>
                <a:schemeClr val="accent2"/>
              </a:solidFill>
            </a:endParaRPr>
          </a:p>
          <a:p>
            <a:r>
              <a:rPr lang="en-US" altLang="en-US" sz="3600" dirty="0">
                <a:solidFill>
                  <a:schemeClr val="accent2"/>
                </a:solidFill>
              </a:rPr>
              <a:t>Lenses and your EYE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5800" y="4724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b="1">
              <a:solidFill>
                <a:srgbClr val="FF3300"/>
              </a:solidFill>
            </a:endParaRPr>
          </a:p>
        </p:txBody>
      </p:sp>
      <p:grpSp>
        <p:nvGrpSpPr>
          <p:cNvPr id="10246" name="Group 23"/>
          <p:cNvGrpSpPr>
            <a:grpSpLocks/>
          </p:cNvGrpSpPr>
          <p:nvPr/>
        </p:nvGrpSpPr>
        <p:grpSpPr bwMode="auto">
          <a:xfrm>
            <a:off x="1022857" y="2434150"/>
            <a:ext cx="7448550" cy="3383745"/>
            <a:chOff x="1068" y="1562"/>
            <a:chExt cx="3456" cy="1570"/>
          </a:xfrm>
        </p:grpSpPr>
        <p:pic>
          <p:nvPicPr>
            <p:cNvPr id="10247" name="Picture 13" descr="anatomy_ey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8" y="1562"/>
              <a:ext cx="3456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Line 21"/>
            <p:cNvSpPr>
              <a:spLocks noChangeShapeType="1"/>
            </p:cNvSpPr>
            <p:nvPr/>
          </p:nvSpPr>
          <p:spPr bwMode="auto">
            <a:xfrm flipV="1">
              <a:off x="2298" y="1716"/>
              <a:ext cx="311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22"/>
            <p:cNvSpPr txBox="1">
              <a:spLocks noChangeArrowheads="1"/>
            </p:cNvSpPr>
            <p:nvPr/>
          </p:nvSpPr>
          <p:spPr bwMode="auto">
            <a:xfrm>
              <a:off x="2569" y="1598"/>
              <a:ext cx="8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>
                  <a:solidFill>
                    <a:srgbClr val="4D4D4D"/>
                  </a:solidFill>
                </a:rPr>
                <a:t>Ciliary Muscles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Eye (Tensed)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5" cstate="print"/>
          <a:srcRect t="43976" b="3615"/>
          <a:stretch>
            <a:fillRect/>
          </a:stretch>
        </p:blipFill>
        <p:spPr bwMode="auto">
          <a:xfrm>
            <a:off x="1052513" y="1143000"/>
            <a:ext cx="7469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4"/>
          <p:cNvSpPr>
            <a:spLocks noChangeShapeType="1"/>
          </p:cNvSpPr>
          <p:nvPr/>
        </p:nvSpPr>
        <p:spPr bwMode="auto">
          <a:xfrm>
            <a:off x="7119938" y="1614488"/>
            <a:ext cx="117475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7150100" y="120491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660033"/>
                </a:solidFill>
              </a:rPr>
              <a:t>25 mm</a:t>
            </a: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190500" y="3654425"/>
            <a:ext cx="855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Determine the focal length of your eye when looking at an object up close (25 cm).</a:t>
            </a:r>
          </a:p>
        </p:txBody>
      </p:sp>
      <p:graphicFrame>
        <p:nvGraphicFramePr>
          <p:cNvPr id="265216" name="Object 0"/>
          <p:cNvGraphicFramePr>
            <a:graphicFrameLocks noChangeAspect="1"/>
          </p:cNvGraphicFramePr>
          <p:nvPr/>
        </p:nvGraphicFramePr>
        <p:xfrm>
          <a:off x="6564313" y="5942013"/>
          <a:ext cx="11350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6" imgW="444240" imgH="228600" progId="Equation.3">
                  <p:embed/>
                </p:oleObj>
              </mc:Choice>
              <mc:Fallback>
                <p:oleObj name="Equation" r:id="rId6" imgW="44424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942013"/>
                        <a:ext cx="1135062" cy="584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5387975" y="1204913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660033"/>
                </a:solidFill>
              </a:rPr>
              <a:t>250 mm</a:t>
            </a:r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5260975" y="1614488"/>
            <a:ext cx="1858963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3040063" y="5126038"/>
          <a:ext cx="7381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8" imgW="317160" imgH="228600" progId="Equation.3">
                  <p:embed/>
                </p:oleObj>
              </mc:Choice>
              <mc:Fallback>
                <p:oleObj name="Equation" r:id="rId8" imgW="3171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5126038"/>
                        <a:ext cx="738187" cy="5318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190500" y="4724400"/>
            <a:ext cx="2743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r>
              <a:rPr lang="en-US"/>
              <a:t>Object is up close:</a:t>
            </a:r>
          </a:p>
        </p:txBody>
      </p:sp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3997325" y="6054725"/>
          <a:ext cx="6778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10" imgW="291960" imgH="228600" progId="Equation.3">
                  <p:embed/>
                </p:oleObj>
              </mc:Choice>
              <mc:Fallback>
                <p:oleObj name="Equation" r:id="rId10" imgW="291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6054725"/>
                        <a:ext cx="677863" cy="5302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9"/>
          <p:cNvSpPr>
            <a:spLocks noChangeArrowheads="1"/>
          </p:cNvSpPr>
          <p:nvPr/>
        </p:nvSpPr>
        <p:spPr bwMode="auto">
          <a:xfrm>
            <a:off x="190500" y="6070600"/>
            <a:ext cx="3219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Want image at retina:</a:t>
            </a:r>
          </a:p>
        </p:txBody>
      </p:sp>
      <p:sp>
        <p:nvSpPr>
          <p:cNvPr id="4110" name="WordArt 22"/>
          <p:cNvSpPr>
            <a:spLocks noChangeArrowheads="1" noChangeShapeType="1"/>
          </p:cNvSpPr>
          <p:nvPr/>
        </p:nvSpPr>
        <p:spPr bwMode="auto">
          <a:xfrm>
            <a:off x="266700" y="201613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Eye (Tensed)</a:t>
            </a: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4" cstate="print"/>
          <a:srcRect t="43976" b="3615"/>
          <a:stretch>
            <a:fillRect/>
          </a:stretch>
        </p:blipFill>
        <p:spPr bwMode="auto">
          <a:xfrm>
            <a:off x="1052513" y="1143000"/>
            <a:ext cx="7469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4"/>
          <p:cNvSpPr>
            <a:spLocks noChangeShapeType="1"/>
          </p:cNvSpPr>
          <p:nvPr/>
        </p:nvSpPr>
        <p:spPr bwMode="auto">
          <a:xfrm>
            <a:off x="7119938" y="1614488"/>
            <a:ext cx="117475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7150100" y="120491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660033"/>
                </a:solidFill>
              </a:rPr>
              <a:t>25 mm</a:t>
            </a: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190500" y="3654425"/>
            <a:ext cx="855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Determine the focal length of your eye when looking at an object up close (25 cm).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5538788" y="4289425"/>
          <a:ext cx="3162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5" imgW="3162240" imgH="901440" progId="Equation.3">
                  <p:embed/>
                </p:oleObj>
              </mc:Choice>
              <mc:Fallback>
                <p:oleObj name="Equation" r:id="rId5" imgW="3162240" imgH="901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4289425"/>
                        <a:ext cx="3162300" cy="9017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5983288" y="5478463"/>
          <a:ext cx="227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7" imgW="2273040" imgH="431640" progId="Equation.3">
                  <p:embed/>
                </p:oleObj>
              </mc:Choice>
              <mc:Fallback>
                <p:oleObj name="Equation" r:id="rId7" imgW="227304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5478463"/>
                        <a:ext cx="2273300" cy="431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5387975" y="1204913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660033"/>
                </a:solidFill>
              </a:rPr>
              <a:t>250 mm</a:t>
            </a:r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>
            <a:off x="5260975" y="1614488"/>
            <a:ext cx="1858963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7339" name="Object 11"/>
          <p:cNvGraphicFramePr>
            <a:graphicFrameLocks noChangeAspect="1"/>
          </p:cNvGraphicFramePr>
          <p:nvPr/>
        </p:nvGraphicFramePr>
        <p:xfrm>
          <a:off x="5983288" y="6070600"/>
          <a:ext cx="220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9" imgW="2209680" imgH="431640" progId="Equation.3">
                  <p:embed/>
                </p:oleObj>
              </mc:Choice>
              <mc:Fallback>
                <p:oleObj name="Equation" r:id="rId9" imgW="220968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6070600"/>
                        <a:ext cx="2209800" cy="431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4" name="Group 13"/>
          <p:cNvGrpSpPr>
            <a:grpSpLocks/>
          </p:cNvGrpSpPr>
          <p:nvPr/>
        </p:nvGrpSpPr>
        <p:grpSpPr bwMode="auto">
          <a:xfrm>
            <a:off x="190500" y="4708525"/>
            <a:ext cx="4708525" cy="933450"/>
            <a:chOff x="120" y="2966"/>
            <a:chExt cx="2966" cy="588"/>
          </a:xfrm>
        </p:grpSpPr>
        <p:graphicFrame>
          <p:nvGraphicFramePr>
            <p:cNvPr id="5126" name="Object 14"/>
            <p:cNvGraphicFramePr>
              <a:graphicFrameLocks noChangeAspect="1"/>
            </p:cNvGraphicFramePr>
            <p:nvPr/>
          </p:nvGraphicFramePr>
          <p:xfrm>
            <a:off x="1209" y="3219"/>
            <a:ext cx="187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" name="Equation" r:id="rId11" imgW="1282680" imgH="228600" progId="Equation.3">
                    <p:embed/>
                  </p:oleObj>
                </mc:Choice>
                <mc:Fallback>
                  <p:oleObj name="Equation" r:id="rId11" imgW="12826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9" y="3219"/>
                          <a:ext cx="1877" cy="335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8" name="Rectangle 15"/>
            <p:cNvSpPr>
              <a:spLocks noChangeArrowheads="1"/>
            </p:cNvSpPr>
            <p:nvPr/>
          </p:nvSpPr>
          <p:spPr bwMode="auto">
            <a:xfrm>
              <a:off x="120" y="2966"/>
              <a:ext cx="172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Object is up close:</a:t>
              </a:r>
            </a:p>
          </p:txBody>
        </p:sp>
      </p:grpSp>
      <p:grpSp>
        <p:nvGrpSpPr>
          <p:cNvPr id="5135" name="Group 16"/>
          <p:cNvGrpSpPr>
            <a:grpSpLocks/>
          </p:cNvGrpSpPr>
          <p:nvPr/>
        </p:nvGrpSpPr>
        <p:grpSpPr bwMode="auto">
          <a:xfrm>
            <a:off x="190500" y="6054725"/>
            <a:ext cx="4956175" cy="530225"/>
            <a:chOff x="120" y="3814"/>
            <a:chExt cx="3122" cy="334"/>
          </a:xfrm>
        </p:grpSpPr>
        <p:graphicFrame>
          <p:nvGraphicFramePr>
            <p:cNvPr id="5125" name="Object 17"/>
            <p:cNvGraphicFramePr>
              <a:graphicFrameLocks noChangeAspect="1"/>
            </p:cNvGraphicFramePr>
            <p:nvPr/>
          </p:nvGraphicFramePr>
          <p:xfrm>
            <a:off x="2221" y="3814"/>
            <a:ext cx="1021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" name="Equation" r:id="rId13" imgW="698400" imgH="228600" progId="Equation.3">
                    <p:embed/>
                  </p:oleObj>
                </mc:Choice>
                <mc:Fallback>
                  <p:oleObj name="Equation" r:id="rId13" imgW="69840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1" y="3814"/>
                          <a:ext cx="1021" cy="334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Rectangle 18"/>
            <p:cNvSpPr>
              <a:spLocks noChangeArrowheads="1"/>
            </p:cNvSpPr>
            <p:nvPr/>
          </p:nvSpPr>
          <p:spPr bwMode="auto">
            <a:xfrm>
              <a:off x="120" y="3824"/>
              <a:ext cx="202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Want image at retina:</a:t>
              </a:r>
            </a:p>
          </p:txBody>
        </p:sp>
      </p:grpSp>
      <p:sp>
        <p:nvSpPr>
          <p:cNvPr id="5136" name="WordArt 19"/>
          <p:cNvSpPr>
            <a:spLocks noChangeArrowheads="1" noChangeShapeType="1"/>
          </p:cNvSpPr>
          <p:nvPr/>
        </p:nvSpPr>
        <p:spPr bwMode="auto">
          <a:xfrm>
            <a:off x="266700" y="201613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4313238" y="2978150"/>
            <a:ext cx="295433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738189" y="1046322"/>
            <a:ext cx="4624226" cy="2270313"/>
            <a:chOff x="465" y="581"/>
            <a:chExt cx="4926" cy="1160"/>
          </a:xfrm>
        </p:grpSpPr>
        <p:sp>
          <p:nvSpPr>
            <p:cNvPr id="6156" name="Text Box 3"/>
            <p:cNvSpPr txBox="1">
              <a:spLocks noChangeArrowheads="1"/>
            </p:cNvSpPr>
            <p:nvPr/>
          </p:nvSpPr>
          <p:spPr bwMode="auto">
            <a:xfrm>
              <a:off x="465" y="581"/>
              <a:ext cx="49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dirty="0">
                  <a:latin typeface="Calibri" pitchFamily="34" charset="0"/>
                </a:rPr>
                <a:t>A person with normal vision (near point at 26 cm) is standing in front of a plane mirror.</a:t>
              </a:r>
            </a:p>
          </p:txBody>
        </p:sp>
        <p:sp>
          <p:nvSpPr>
            <p:cNvPr id="6157" name="Text Box 4"/>
            <p:cNvSpPr txBox="1">
              <a:spLocks noChangeArrowheads="1"/>
            </p:cNvSpPr>
            <p:nvPr/>
          </p:nvSpPr>
          <p:spPr bwMode="auto">
            <a:xfrm>
              <a:off x="465" y="1218"/>
              <a:ext cx="49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dirty="0">
                  <a:latin typeface="Calibri" pitchFamily="34" charset="0"/>
                </a:rPr>
                <a:t>What is the closest distance to the mirror where the person can stand and still see himself in focus?</a:t>
              </a:r>
            </a:p>
          </p:txBody>
        </p:sp>
      </p:grp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263650" y="3776901"/>
            <a:ext cx="2319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1) 13 cm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2) 26 cm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3) 52 cm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5212122" y="3585270"/>
            <a:ext cx="1668462" cy="2403475"/>
            <a:chOff x="2717" y="2112"/>
            <a:chExt cx="1051" cy="1514"/>
          </a:xfrm>
        </p:grpSpPr>
        <p:sp>
          <p:nvSpPr>
            <p:cNvPr id="6155" name="Rectangle 7" descr="Wide downward diagonal"/>
            <p:cNvSpPr>
              <a:spLocks noChangeArrowheads="1"/>
            </p:cNvSpPr>
            <p:nvPr/>
          </p:nvSpPr>
          <p:spPr bwMode="auto">
            <a:xfrm>
              <a:off x="3648" y="2112"/>
              <a:ext cx="120" cy="151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2717" y="2134"/>
            <a:ext cx="540" cy="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Clip" r:id="rId5" imgW="407520" imgH="1117080" progId="">
                    <p:embed/>
                  </p:oleObj>
                </mc:Choice>
                <mc:Fallback>
                  <p:oleObj name="Clip" r:id="rId5" imgW="407520" imgH="1117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2134"/>
                          <a:ext cx="540" cy="1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1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2400" dirty="0" smtClean="0">
                <a:latin typeface="Arial Rounded MT Bold" pitchFamily="34" charset="0"/>
              </a:rPr>
              <a:t>Looking in the Mirror</a:t>
            </a:r>
            <a:br>
              <a:rPr lang="en-US" sz="2400" dirty="0" smtClean="0">
                <a:latin typeface="Arial Rounded MT Bold" pitchFamily="34" charset="0"/>
              </a:rPr>
            </a:br>
            <a:r>
              <a:rPr lang="en-US" sz="2400" dirty="0" smtClean="0">
                <a:latin typeface="Arial Rounded MT Bold" pitchFamily="34" charset="0"/>
              </a:rPr>
              <a:t>Checkpoint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29475"/>
            <a:ext cx="3429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507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313238" y="2978150"/>
            <a:ext cx="2954337" cy="31226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738188" y="922338"/>
            <a:ext cx="7820025" cy="2111374"/>
            <a:chOff x="465" y="581"/>
            <a:chExt cx="4926" cy="1330"/>
          </a:xfrm>
        </p:grpSpPr>
        <p:sp>
          <p:nvSpPr>
            <p:cNvPr id="7192" name="Text Box 4"/>
            <p:cNvSpPr txBox="1">
              <a:spLocks noChangeArrowheads="1"/>
            </p:cNvSpPr>
            <p:nvPr/>
          </p:nvSpPr>
          <p:spPr bwMode="auto">
            <a:xfrm>
              <a:off x="465" y="581"/>
              <a:ext cx="292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dirty="0">
                  <a:latin typeface="Calibri" pitchFamily="34" charset="0"/>
                </a:rPr>
                <a:t>A person with normal vision (near point at 26 cm) is standing in front of a plane mirror.</a:t>
              </a:r>
            </a:p>
          </p:txBody>
        </p:sp>
        <p:sp>
          <p:nvSpPr>
            <p:cNvPr id="7193" name="Text Box 5"/>
            <p:cNvSpPr txBox="1">
              <a:spLocks noChangeArrowheads="1"/>
            </p:cNvSpPr>
            <p:nvPr/>
          </p:nvSpPr>
          <p:spPr bwMode="auto">
            <a:xfrm>
              <a:off x="465" y="1388"/>
              <a:ext cx="49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dirty="0">
                  <a:latin typeface="Calibri" pitchFamily="34" charset="0"/>
                </a:rPr>
                <a:t>What is the closest distance to the mirror where the person can stand and still see himself in focus?</a:t>
              </a:r>
            </a:p>
          </p:txBody>
        </p:sp>
      </p:grp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1263650" y="3590925"/>
            <a:ext cx="2319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1) 13 cm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2) 26 cm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alibri" pitchFamily="34" charset="0"/>
              </a:rPr>
              <a:t>3) 52 cm</a:t>
            </a:r>
          </a:p>
        </p:txBody>
      </p: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4313238" y="3352800"/>
            <a:ext cx="1668462" cy="2403475"/>
            <a:chOff x="2717" y="2112"/>
            <a:chExt cx="1051" cy="1514"/>
          </a:xfrm>
        </p:grpSpPr>
        <p:sp>
          <p:nvSpPr>
            <p:cNvPr id="7191" name="Rectangle 8" descr="Wide downward diagonal"/>
            <p:cNvSpPr>
              <a:spLocks noChangeArrowheads="1"/>
            </p:cNvSpPr>
            <p:nvPr/>
          </p:nvSpPr>
          <p:spPr bwMode="auto">
            <a:xfrm>
              <a:off x="3648" y="2112"/>
              <a:ext cx="120" cy="151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2717" y="2134"/>
            <a:ext cx="540" cy="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Clip" r:id="rId5" imgW="407520" imgH="1117080" progId="">
                    <p:embed/>
                  </p:oleObj>
                </mc:Choice>
                <mc:Fallback>
                  <p:oleObj name="Clip" r:id="rId5" imgW="407520" imgH="11170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" y="2134"/>
                          <a:ext cx="540" cy="1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78400" y="3581400"/>
            <a:ext cx="812800" cy="431800"/>
            <a:chOff x="3136" y="2256"/>
            <a:chExt cx="512" cy="272"/>
          </a:xfrm>
        </p:grpSpPr>
        <p:sp>
          <p:nvSpPr>
            <p:cNvPr id="7189" name="Line 11"/>
            <p:cNvSpPr>
              <a:spLocks noChangeShapeType="1"/>
            </p:cNvSpPr>
            <p:nvPr/>
          </p:nvSpPr>
          <p:spPr bwMode="auto">
            <a:xfrm>
              <a:off x="3136" y="2256"/>
              <a:ext cx="51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12"/>
            <p:cNvSpPr>
              <a:spLocks noChangeShapeType="1"/>
            </p:cNvSpPr>
            <p:nvPr/>
          </p:nvSpPr>
          <p:spPr bwMode="auto">
            <a:xfrm flipH="1">
              <a:off x="3136" y="2392"/>
              <a:ext cx="51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91200" y="3352800"/>
            <a:ext cx="1476375" cy="2403475"/>
            <a:chOff x="3648" y="2112"/>
            <a:chExt cx="930" cy="1514"/>
          </a:xfrm>
        </p:grpSpPr>
        <p:pic>
          <p:nvPicPr>
            <p:cNvPr id="7187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0" y="2112"/>
              <a:ext cx="498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Line 15"/>
            <p:cNvSpPr>
              <a:spLocks noChangeShapeType="1"/>
            </p:cNvSpPr>
            <p:nvPr/>
          </p:nvSpPr>
          <p:spPr bwMode="auto">
            <a:xfrm flipH="1" flipV="1">
              <a:off x="3648" y="2392"/>
              <a:ext cx="512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78400" y="2978150"/>
            <a:ext cx="1625600" cy="3122613"/>
            <a:chOff x="3136" y="1876"/>
            <a:chExt cx="1024" cy="1967"/>
          </a:xfrm>
        </p:grpSpPr>
        <p:grpSp>
          <p:nvGrpSpPr>
            <p:cNvPr id="7181" name="Group 17"/>
            <p:cNvGrpSpPr>
              <a:grpSpLocks/>
            </p:cNvGrpSpPr>
            <p:nvPr/>
          </p:nvGrpSpPr>
          <p:grpSpPr bwMode="auto">
            <a:xfrm>
              <a:off x="3136" y="1876"/>
              <a:ext cx="1024" cy="231"/>
              <a:chOff x="3136" y="1876"/>
              <a:chExt cx="1024" cy="231"/>
            </a:xfrm>
          </p:grpSpPr>
          <p:sp>
            <p:nvSpPr>
              <p:cNvPr id="7185" name="Line 18"/>
              <p:cNvSpPr>
                <a:spLocks noChangeShapeType="1"/>
              </p:cNvSpPr>
              <p:nvPr/>
            </p:nvSpPr>
            <p:spPr bwMode="auto">
              <a:xfrm>
                <a:off x="3136" y="1992"/>
                <a:ext cx="1024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6" name="Text Box 19"/>
              <p:cNvSpPr txBox="1">
                <a:spLocks noChangeArrowheads="1"/>
              </p:cNvSpPr>
              <p:nvPr/>
            </p:nvSpPr>
            <p:spPr bwMode="auto">
              <a:xfrm>
                <a:off x="3392" y="1876"/>
                <a:ext cx="512" cy="231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FF"/>
                    </a:solidFill>
                    <a:latin typeface="Calibri" pitchFamily="34" charset="0"/>
                  </a:rPr>
                  <a:t>26cm</a:t>
                </a:r>
                <a:endParaRPr lang="en-US" altLang="en-US">
                  <a:latin typeface="Calibri" pitchFamily="34" charset="0"/>
                </a:endParaRPr>
              </a:p>
            </p:txBody>
          </p:sp>
        </p:grpSp>
        <p:grpSp>
          <p:nvGrpSpPr>
            <p:cNvPr id="7182" name="Group 20"/>
            <p:cNvGrpSpPr>
              <a:grpSpLocks/>
            </p:cNvGrpSpPr>
            <p:nvPr/>
          </p:nvGrpSpPr>
          <p:grpSpPr bwMode="auto">
            <a:xfrm>
              <a:off x="3136" y="3612"/>
              <a:ext cx="512" cy="231"/>
              <a:chOff x="3136" y="3612"/>
              <a:chExt cx="512" cy="231"/>
            </a:xfrm>
          </p:grpSpPr>
          <p:sp>
            <p:nvSpPr>
              <p:cNvPr id="7183" name="Text Box 21"/>
              <p:cNvSpPr txBox="1">
                <a:spLocks noChangeArrowheads="1"/>
              </p:cNvSpPr>
              <p:nvPr/>
            </p:nvSpPr>
            <p:spPr bwMode="auto">
              <a:xfrm>
                <a:off x="3136" y="3612"/>
                <a:ext cx="5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FF"/>
                    </a:solidFill>
                    <a:latin typeface="Calibri" pitchFamily="34" charset="0"/>
                  </a:rPr>
                  <a:t>13cm</a:t>
                </a:r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7184" name="Line 22"/>
              <p:cNvSpPr>
                <a:spLocks noChangeShapeType="1"/>
              </p:cNvSpPr>
              <p:nvPr/>
            </p:nvSpPr>
            <p:spPr bwMode="auto">
              <a:xfrm>
                <a:off x="3136" y="3626"/>
                <a:ext cx="51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8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2800" dirty="0" smtClean="0">
                <a:latin typeface="Arial Rounded MT Bold" pitchFamily="34" charset="0"/>
              </a:rPr>
              <a:t>Looking in the Mirror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Checkpoint</a:t>
            </a:r>
          </a:p>
        </p:txBody>
      </p:sp>
      <p:sp>
        <p:nvSpPr>
          <p:cNvPr id="228376" name="Oval 24"/>
          <p:cNvSpPr>
            <a:spLocks noChangeArrowheads="1"/>
          </p:cNvSpPr>
          <p:nvPr/>
        </p:nvSpPr>
        <p:spPr bwMode="auto">
          <a:xfrm>
            <a:off x="1699419" y="3505200"/>
            <a:ext cx="14478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8377" name="Text Box 25"/>
          <p:cNvSpPr txBox="1">
            <a:spLocks noChangeArrowheads="1"/>
          </p:cNvSpPr>
          <p:nvPr/>
        </p:nvSpPr>
        <p:spPr bwMode="auto">
          <a:xfrm>
            <a:off x="685800" y="6100763"/>
            <a:ext cx="7996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Image from mirror becomes object for eye!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28623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utoUpdateAnimBg="0"/>
      <p:bldP spid="228376" grpId="0" animBg="1"/>
      <p:bldP spid="22837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73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Near Point, Far Point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328738"/>
            <a:ext cx="7735887" cy="515778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Rounded MT Bold" pitchFamily="34" charset="0"/>
              </a:rPr>
              <a:t>Eye’s lens changes shape (changes </a:t>
            </a:r>
            <a:r>
              <a:rPr lang="en-US" sz="2800" i="1" smtClean="0">
                <a:latin typeface="Arial Rounded MT Bold" pitchFamily="34" charset="0"/>
              </a:rPr>
              <a:t>f</a:t>
            </a:r>
            <a:r>
              <a:rPr lang="en-US" sz="2800" smtClean="0">
                <a:latin typeface="Arial Rounded MT Bold" pitchFamily="34" charset="0"/>
              </a:rPr>
              <a:t> ) 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Object at any d</a:t>
            </a:r>
            <a:r>
              <a:rPr lang="en-US" sz="2400" baseline="-25000" smtClean="0">
                <a:solidFill>
                  <a:schemeClr val="tx2"/>
                </a:solidFill>
                <a:latin typeface="Arial Rounded MT Bold" pitchFamily="34" charset="0"/>
              </a:rPr>
              <a:t>o</a:t>
            </a:r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 can have image be at retina (d</a:t>
            </a:r>
            <a:r>
              <a:rPr lang="en-US" sz="2400" baseline="-25000" smtClean="0">
                <a:solidFill>
                  <a:schemeClr val="tx2"/>
                </a:solidFill>
                <a:latin typeface="Arial Rounded MT Bold" pitchFamily="34" charset="0"/>
              </a:rPr>
              <a:t>i</a:t>
            </a:r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 = approx. 25 mm)</a:t>
            </a:r>
          </a:p>
          <a:p>
            <a:pPr eaLnBrk="1" hangingPunct="1"/>
            <a:r>
              <a:rPr lang="en-US" sz="2800" smtClean="0">
                <a:latin typeface="Arial Rounded MT Bold" pitchFamily="34" charset="0"/>
              </a:rPr>
              <a:t>Can only change shape so much</a:t>
            </a:r>
          </a:p>
          <a:p>
            <a:pPr eaLnBrk="1" hangingPunct="1"/>
            <a:r>
              <a:rPr lang="en-US" sz="2800" smtClean="0">
                <a:latin typeface="Arial Rounded MT Bold" pitchFamily="34" charset="0"/>
              </a:rPr>
              <a:t>“Near Point” 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Closest d</a:t>
            </a:r>
            <a:r>
              <a:rPr lang="en-US" sz="2400" baseline="-25000" smtClean="0">
                <a:solidFill>
                  <a:schemeClr val="tx2"/>
                </a:solidFill>
                <a:latin typeface="Arial Rounded MT Bold" pitchFamily="34" charset="0"/>
              </a:rPr>
              <a:t>o</a:t>
            </a:r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 where image can be at retina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Normally, ~25 cm (if far-sighted then further)</a:t>
            </a:r>
          </a:p>
          <a:p>
            <a:pPr eaLnBrk="1" hangingPunct="1"/>
            <a:r>
              <a:rPr lang="en-US" sz="2800" smtClean="0">
                <a:latin typeface="Arial Rounded MT Bold" pitchFamily="34" charset="0"/>
              </a:rPr>
              <a:t>“Far Point”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Furthest d</a:t>
            </a:r>
            <a:r>
              <a:rPr lang="en-US" sz="2400" baseline="-25000" smtClean="0">
                <a:solidFill>
                  <a:schemeClr val="tx2"/>
                </a:solidFill>
                <a:latin typeface="Arial Rounded MT Bold" pitchFamily="34" charset="0"/>
              </a:rPr>
              <a:t>o</a:t>
            </a:r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 where image can be at retina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  <a:latin typeface="Arial Rounded MT Bold" pitchFamily="34" charset="0"/>
              </a:rPr>
              <a:t>Normally, infinity (if near-sighted then closer)</a:t>
            </a:r>
          </a:p>
          <a:p>
            <a:pPr eaLnBrk="1" hangingPunct="1"/>
            <a:endParaRPr lang="en-US" sz="2800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935038" y="15875"/>
            <a:ext cx="726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If you are nearsighted...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93688" y="5629275"/>
            <a:ext cx="6488112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Want to have (virtual) image of distant object,  d</a:t>
            </a:r>
            <a:r>
              <a:rPr lang="en-US" altLang="en-US" baseline="-25000">
                <a:solidFill>
                  <a:schemeClr val="tx1"/>
                </a:solidFill>
              </a:rPr>
              <a:t>o</a:t>
            </a:r>
            <a:r>
              <a:rPr lang="en-US" altLang="en-US">
                <a:solidFill>
                  <a:schemeClr val="tx1"/>
                </a:solidFill>
              </a:rPr>
              <a:t> = </a:t>
            </a:r>
            <a:r>
              <a:rPr lang="en-US" altLang="en-US" b="1">
                <a:solidFill>
                  <a:schemeClr val="tx1"/>
                </a:solidFill>
                <a:sym typeface="Symbol" pitchFamily="18" charset="2"/>
              </a:rPr>
              <a:t>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, at the far point, d</a:t>
            </a:r>
            <a:r>
              <a:rPr lang="en-US" altLang="en-US" baseline="-25000">
                <a:solidFill>
                  <a:schemeClr val="tx1"/>
                </a:solidFill>
                <a:sym typeface="Symbol" pitchFamily="18" charset="2"/>
              </a:rPr>
              <a:t>i 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= -d</a:t>
            </a:r>
            <a:r>
              <a:rPr lang="en-US" altLang="en-US" baseline="-25000">
                <a:solidFill>
                  <a:schemeClr val="tx1"/>
                </a:solidFill>
                <a:sym typeface="Symbol" pitchFamily="18" charset="2"/>
              </a:rPr>
              <a:t>far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.</a:t>
            </a:r>
          </a:p>
        </p:txBody>
      </p:sp>
      <p:grpSp>
        <p:nvGrpSpPr>
          <p:cNvPr id="14340" name="Group 54"/>
          <p:cNvGrpSpPr>
            <a:grpSpLocks/>
          </p:cNvGrpSpPr>
          <p:nvPr/>
        </p:nvGrpSpPr>
        <p:grpSpPr bwMode="auto">
          <a:xfrm>
            <a:off x="-17463" y="1216025"/>
            <a:ext cx="6405563" cy="4191000"/>
            <a:chOff x="-11" y="766"/>
            <a:chExt cx="4035" cy="2640"/>
          </a:xfrm>
        </p:grpSpPr>
        <p:pic>
          <p:nvPicPr>
            <p:cNvPr id="14344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1" y="766"/>
              <a:ext cx="4035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Line 31"/>
            <p:cNvSpPr>
              <a:spLocks noChangeShapeType="1"/>
            </p:cNvSpPr>
            <p:nvPr/>
          </p:nvSpPr>
          <p:spPr bwMode="auto">
            <a:xfrm>
              <a:off x="70" y="1853"/>
              <a:ext cx="3227" cy="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33"/>
            <p:cNvSpPr txBox="1">
              <a:spLocks noChangeArrowheads="1"/>
            </p:cNvSpPr>
            <p:nvPr/>
          </p:nvSpPr>
          <p:spPr bwMode="auto">
            <a:xfrm>
              <a:off x="89" y="820"/>
              <a:ext cx="2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Too far for near-sighted eye to focus</a:t>
              </a:r>
            </a:p>
          </p:txBody>
        </p:sp>
        <p:sp>
          <p:nvSpPr>
            <p:cNvPr id="14347" name="Freeform 34"/>
            <p:cNvSpPr>
              <a:spLocks/>
            </p:cNvSpPr>
            <p:nvPr/>
          </p:nvSpPr>
          <p:spPr bwMode="auto">
            <a:xfrm>
              <a:off x="70" y="1023"/>
              <a:ext cx="454" cy="416"/>
            </a:xfrm>
            <a:custGeom>
              <a:avLst/>
              <a:gdLst>
                <a:gd name="T0" fmla="*/ 474 w 428"/>
                <a:gd name="T1" fmla="*/ 0 h 397"/>
                <a:gd name="T2" fmla="*/ 403 w 428"/>
                <a:gd name="T3" fmla="*/ 162 h 397"/>
                <a:gd name="T4" fmla="*/ 0 w 428"/>
                <a:gd name="T5" fmla="*/ 436 h 397"/>
                <a:gd name="T6" fmla="*/ 0 60000 65536"/>
                <a:gd name="T7" fmla="*/ 0 60000 65536"/>
                <a:gd name="T8" fmla="*/ 0 60000 65536"/>
                <a:gd name="T9" fmla="*/ 0 w 428"/>
                <a:gd name="T10" fmla="*/ 0 h 397"/>
                <a:gd name="T11" fmla="*/ 428 w 428"/>
                <a:gd name="T12" fmla="*/ 397 h 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97">
                  <a:moveTo>
                    <a:pt x="421" y="0"/>
                  </a:moveTo>
                  <a:cubicBezTo>
                    <a:pt x="424" y="41"/>
                    <a:pt x="428" y="82"/>
                    <a:pt x="358" y="148"/>
                  </a:cubicBezTo>
                  <a:cubicBezTo>
                    <a:pt x="288" y="214"/>
                    <a:pt x="144" y="305"/>
                    <a:pt x="0" y="39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35"/>
            <p:cNvSpPr>
              <a:spLocks noChangeShapeType="1"/>
            </p:cNvSpPr>
            <p:nvPr/>
          </p:nvSpPr>
          <p:spPr bwMode="auto">
            <a:xfrm>
              <a:off x="3898" y="3184"/>
              <a:ext cx="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" name="Group 50"/>
            <p:cNvGrpSpPr>
              <a:grpSpLocks/>
            </p:cNvGrpSpPr>
            <p:nvPr/>
          </p:nvGrpSpPr>
          <p:grpSpPr bwMode="auto">
            <a:xfrm>
              <a:off x="1058" y="2050"/>
              <a:ext cx="2239" cy="288"/>
              <a:chOff x="1136" y="2714"/>
              <a:chExt cx="2239" cy="288"/>
            </a:xfrm>
          </p:grpSpPr>
          <p:sp>
            <p:nvSpPr>
              <p:cNvPr id="14357" name="Line 37"/>
              <p:cNvSpPr>
                <a:spLocks noChangeShapeType="1"/>
              </p:cNvSpPr>
              <p:nvPr/>
            </p:nvSpPr>
            <p:spPr bwMode="auto">
              <a:xfrm>
                <a:off x="1136" y="2861"/>
                <a:ext cx="2239" cy="0"/>
              </a:xfrm>
              <a:prstGeom prst="line">
                <a:avLst/>
              </a:prstGeom>
              <a:noFill/>
              <a:ln w="19050">
                <a:solidFill>
                  <a:srgbClr val="660033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Text Box 38"/>
              <p:cNvSpPr txBox="1">
                <a:spLocks noChangeArrowheads="1"/>
              </p:cNvSpPr>
              <p:nvPr/>
            </p:nvSpPr>
            <p:spPr bwMode="auto">
              <a:xfrm>
                <a:off x="1968" y="2714"/>
                <a:ext cx="5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0033"/>
                    </a:solidFill>
                  </a:rPr>
                  <a:t>d</a:t>
                </a:r>
                <a:r>
                  <a:rPr lang="en-US" altLang="en-US" baseline="-25000">
                    <a:solidFill>
                      <a:srgbClr val="660033"/>
                    </a:solidFill>
                  </a:rPr>
                  <a:t>far</a:t>
                </a:r>
                <a:endParaRPr lang="en-US" altLang="en-US">
                  <a:solidFill>
                    <a:srgbClr val="660033"/>
                  </a:solidFill>
                </a:endParaRPr>
              </a:p>
            </p:txBody>
          </p:sp>
        </p:grpSp>
        <p:sp>
          <p:nvSpPr>
            <p:cNvPr id="14350" name="Line 39"/>
            <p:cNvSpPr>
              <a:spLocks noChangeShapeType="1"/>
            </p:cNvSpPr>
            <p:nvPr/>
          </p:nvSpPr>
          <p:spPr bwMode="auto">
            <a:xfrm flipV="1">
              <a:off x="1072" y="2668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40"/>
            <p:cNvSpPr txBox="1">
              <a:spLocks noChangeArrowheads="1"/>
            </p:cNvSpPr>
            <p:nvPr/>
          </p:nvSpPr>
          <p:spPr bwMode="auto">
            <a:xfrm>
              <a:off x="302" y="2293"/>
              <a:ext cx="28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Near-sighted eye can focus on  this!</a:t>
              </a:r>
            </a:p>
          </p:txBody>
        </p:sp>
        <p:sp>
          <p:nvSpPr>
            <p:cNvPr id="14352" name="Freeform 41"/>
            <p:cNvSpPr>
              <a:spLocks/>
            </p:cNvSpPr>
            <p:nvPr/>
          </p:nvSpPr>
          <p:spPr bwMode="auto">
            <a:xfrm>
              <a:off x="1130" y="2505"/>
              <a:ext cx="148" cy="233"/>
            </a:xfrm>
            <a:custGeom>
              <a:avLst/>
              <a:gdLst>
                <a:gd name="T0" fmla="*/ 107 w 183"/>
                <a:gd name="T1" fmla="*/ 0 h 288"/>
                <a:gd name="T2" fmla="*/ 102 w 183"/>
                <a:gd name="T3" fmla="*/ 91 h 288"/>
                <a:gd name="T4" fmla="*/ 0 w 183"/>
                <a:gd name="T5" fmla="*/ 189 h 288"/>
                <a:gd name="T6" fmla="*/ 0 60000 65536"/>
                <a:gd name="T7" fmla="*/ 0 60000 65536"/>
                <a:gd name="T8" fmla="*/ 0 60000 65536"/>
                <a:gd name="T9" fmla="*/ 0 w 183"/>
                <a:gd name="T10" fmla="*/ 0 h 288"/>
                <a:gd name="T11" fmla="*/ 183 w 183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288">
                  <a:moveTo>
                    <a:pt x="163" y="0"/>
                  </a:moveTo>
                  <a:cubicBezTo>
                    <a:pt x="173" y="46"/>
                    <a:pt x="183" y="92"/>
                    <a:pt x="156" y="140"/>
                  </a:cubicBezTo>
                  <a:cubicBezTo>
                    <a:pt x="129" y="188"/>
                    <a:pt x="64" y="238"/>
                    <a:pt x="0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Rectangle 42"/>
            <p:cNvSpPr>
              <a:spLocks noChangeArrowheads="1"/>
            </p:cNvSpPr>
            <p:nvPr/>
          </p:nvSpPr>
          <p:spPr bwMode="auto">
            <a:xfrm>
              <a:off x="1777" y="1871"/>
              <a:ext cx="23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Rectangle 43"/>
            <p:cNvSpPr>
              <a:spLocks noChangeArrowheads="1"/>
            </p:cNvSpPr>
            <p:nvPr/>
          </p:nvSpPr>
          <p:spPr bwMode="auto">
            <a:xfrm>
              <a:off x="1873" y="3145"/>
              <a:ext cx="23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Text Box 44"/>
            <p:cNvSpPr txBox="1">
              <a:spLocks noChangeArrowheads="1"/>
            </p:cNvSpPr>
            <p:nvPr/>
          </p:nvSpPr>
          <p:spPr bwMode="auto">
            <a:xfrm>
              <a:off x="-11" y="3002"/>
              <a:ext cx="251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Contacts form virtual image at far point – becomes object for eye.</a:t>
              </a:r>
            </a:p>
          </p:txBody>
        </p:sp>
        <p:sp>
          <p:nvSpPr>
            <p:cNvPr id="14356" name="Text Box 32"/>
            <p:cNvSpPr txBox="1">
              <a:spLocks noChangeArrowheads="1"/>
            </p:cNvSpPr>
            <p:nvPr/>
          </p:nvSpPr>
          <p:spPr bwMode="auto">
            <a:xfrm>
              <a:off x="1777" y="1685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</a:rPr>
                <a:t>d</a:t>
              </a:r>
              <a:r>
                <a:rPr lang="en-US" altLang="en-US" baseline="-25000">
                  <a:solidFill>
                    <a:srgbClr val="660033"/>
                  </a:solidFill>
                </a:rPr>
                <a:t>o</a:t>
              </a:r>
              <a:endParaRPr lang="en-US" altLang="en-US">
                <a:solidFill>
                  <a:srgbClr val="660033"/>
                </a:solidFill>
              </a:endParaRPr>
            </a:p>
          </p:txBody>
        </p:sp>
      </p:grpSp>
      <p:sp>
        <p:nvSpPr>
          <p:cNvPr id="148532" name="Text Box 52"/>
          <p:cNvSpPr txBox="1">
            <a:spLocks noChangeArrowheads="1"/>
          </p:cNvSpPr>
          <p:nvPr/>
        </p:nvSpPr>
        <p:spPr bwMode="auto">
          <a:xfrm>
            <a:off x="2614613" y="715963"/>
            <a:ext cx="347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(far point is too close)</a:t>
            </a:r>
            <a:endParaRPr lang="en-US" altLang="en-US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4342" name="WordArt 53"/>
          <p:cNvSpPr>
            <a:spLocks noChangeArrowheads="1" noChangeShapeType="1"/>
          </p:cNvSpPr>
          <p:nvPr/>
        </p:nvSpPr>
        <p:spPr bwMode="auto">
          <a:xfrm>
            <a:off x="6642100" y="922338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  <p:sp>
        <p:nvSpPr>
          <p:cNvPr id="14343" name="Text Box 55"/>
          <p:cNvSpPr txBox="1">
            <a:spLocks noChangeArrowheads="1"/>
          </p:cNvSpPr>
          <p:nvPr/>
        </p:nvSpPr>
        <p:spPr bwMode="auto">
          <a:xfrm>
            <a:off x="6902450" y="5287963"/>
            <a:ext cx="98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f</a:t>
            </a:r>
            <a:r>
              <a:rPr lang="en-US" baseline="-25000">
                <a:solidFill>
                  <a:schemeClr val="tx1"/>
                </a:solidFill>
              </a:rPr>
              <a:t>lens</a:t>
            </a:r>
            <a:r>
              <a:rPr lang="en-US">
                <a:solidFill>
                  <a:schemeClr val="tx1"/>
                </a:solidFill>
              </a:rPr>
              <a:t> =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 autoUpdateAnimBg="0"/>
      <p:bldP spid="148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935038" y="15875"/>
            <a:ext cx="726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/>
              <a:t>If you are nearsighted...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293688" y="5629275"/>
            <a:ext cx="6488112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Want to have (virtual) image of distant object,  d</a:t>
            </a:r>
            <a:r>
              <a:rPr lang="en-US" altLang="en-US" baseline="-25000">
                <a:solidFill>
                  <a:schemeClr val="tx1"/>
                </a:solidFill>
              </a:rPr>
              <a:t>o</a:t>
            </a:r>
            <a:r>
              <a:rPr lang="en-US" altLang="en-US">
                <a:solidFill>
                  <a:schemeClr val="tx1"/>
                </a:solidFill>
              </a:rPr>
              <a:t> = </a:t>
            </a:r>
            <a:r>
              <a:rPr lang="en-US" altLang="en-US" b="1">
                <a:solidFill>
                  <a:schemeClr val="tx1"/>
                </a:solidFill>
                <a:sym typeface="Symbol" pitchFamily="18" charset="2"/>
              </a:rPr>
              <a:t>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, at the far point, d</a:t>
            </a:r>
            <a:r>
              <a:rPr lang="en-US" altLang="en-US" baseline="-25000">
                <a:solidFill>
                  <a:schemeClr val="tx1"/>
                </a:solidFill>
                <a:sym typeface="Symbol" pitchFamily="18" charset="2"/>
              </a:rPr>
              <a:t>i 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= -d</a:t>
            </a:r>
            <a:r>
              <a:rPr lang="en-US" altLang="en-US" baseline="-25000">
                <a:solidFill>
                  <a:schemeClr val="tx1"/>
                </a:solidFill>
                <a:sym typeface="Symbol" pitchFamily="18" charset="2"/>
              </a:rPr>
              <a:t>far</a:t>
            </a:r>
            <a:r>
              <a:rPr lang="en-US" altLang="en-US">
                <a:solidFill>
                  <a:schemeClr val="tx1"/>
                </a:solidFill>
                <a:sym typeface="Symbol" pitchFamily="18" charset="2"/>
              </a:rPr>
              <a:t>.</a:t>
            </a:r>
          </a:p>
        </p:txBody>
      </p:sp>
      <p:grpSp>
        <p:nvGrpSpPr>
          <p:cNvPr id="14340" name="Group 54"/>
          <p:cNvGrpSpPr>
            <a:grpSpLocks/>
          </p:cNvGrpSpPr>
          <p:nvPr/>
        </p:nvGrpSpPr>
        <p:grpSpPr bwMode="auto">
          <a:xfrm>
            <a:off x="-17463" y="1216025"/>
            <a:ext cx="6405563" cy="4191000"/>
            <a:chOff x="-11" y="766"/>
            <a:chExt cx="4035" cy="2640"/>
          </a:xfrm>
        </p:grpSpPr>
        <p:pic>
          <p:nvPicPr>
            <p:cNvPr id="14344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" y="766"/>
              <a:ext cx="4035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31"/>
            <p:cNvSpPr>
              <a:spLocks noChangeShapeType="1"/>
            </p:cNvSpPr>
            <p:nvPr/>
          </p:nvSpPr>
          <p:spPr bwMode="auto">
            <a:xfrm>
              <a:off x="70" y="1853"/>
              <a:ext cx="3227" cy="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33"/>
            <p:cNvSpPr txBox="1">
              <a:spLocks noChangeArrowheads="1"/>
            </p:cNvSpPr>
            <p:nvPr/>
          </p:nvSpPr>
          <p:spPr bwMode="auto">
            <a:xfrm>
              <a:off x="89" y="820"/>
              <a:ext cx="2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Too far for near-sighted eye to focus</a:t>
              </a:r>
            </a:p>
          </p:txBody>
        </p:sp>
        <p:sp>
          <p:nvSpPr>
            <p:cNvPr id="14347" name="Freeform 34"/>
            <p:cNvSpPr>
              <a:spLocks/>
            </p:cNvSpPr>
            <p:nvPr/>
          </p:nvSpPr>
          <p:spPr bwMode="auto">
            <a:xfrm>
              <a:off x="70" y="1023"/>
              <a:ext cx="454" cy="416"/>
            </a:xfrm>
            <a:custGeom>
              <a:avLst/>
              <a:gdLst>
                <a:gd name="T0" fmla="*/ 474 w 428"/>
                <a:gd name="T1" fmla="*/ 0 h 397"/>
                <a:gd name="T2" fmla="*/ 403 w 428"/>
                <a:gd name="T3" fmla="*/ 162 h 397"/>
                <a:gd name="T4" fmla="*/ 0 w 428"/>
                <a:gd name="T5" fmla="*/ 436 h 397"/>
                <a:gd name="T6" fmla="*/ 0 60000 65536"/>
                <a:gd name="T7" fmla="*/ 0 60000 65536"/>
                <a:gd name="T8" fmla="*/ 0 60000 65536"/>
                <a:gd name="T9" fmla="*/ 0 w 428"/>
                <a:gd name="T10" fmla="*/ 0 h 397"/>
                <a:gd name="T11" fmla="*/ 428 w 428"/>
                <a:gd name="T12" fmla="*/ 397 h 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97">
                  <a:moveTo>
                    <a:pt x="421" y="0"/>
                  </a:moveTo>
                  <a:cubicBezTo>
                    <a:pt x="424" y="41"/>
                    <a:pt x="428" y="82"/>
                    <a:pt x="358" y="148"/>
                  </a:cubicBezTo>
                  <a:cubicBezTo>
                    <a:pt x="288" y="214"/>
                    <a:pt x="144" y="305"/>
                    <a:pt x="0" y="39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35"/>
            <p:cNvSpPr>
              <a:spLocks noChangeShapeType="1"/>
            </p:cNvSpPr>
            <p:nvPr/>
          </p:nvSpPr>
          <p:spPr bwMode="auto">
            <a:xfrm>
              <a:off x="3898" y="3184"/>
              <a:ext cx="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" name="Group 50"/>
            <p:cNvGrpSpPr>
              <a:grpSpLocks/>
            </p:cNvGrpSpPr>
            <p:nvPr/>
          </p:nvGrpSpPr>
          <p:grpSpPr bwMode="auto">
            <a:xfrm>
              <a:off x="1058" y="2050"/>
              <a:ext cx="2239" cy="288"/>
              <a:chOff x="1136" y="2714"/>
              <a:chExt cx="2239" cy="288"/>
            </a:xfrm>
          </p:grpSpPr>
          <p:sp>
            <p:nvSpPr>
              <p:cNvPr id="14357" name="Line 37"/>
              <p:cNvSpPr>
                <a:spLocks noChangeShapeType="1"/>
              </p:cNvSpPr>
              <p:nvPr/>
            </p:nvSpPr>
            <p:spPr bwMode="auto">
              <a:xfrm>
                <a:off x="1136" y="2861"/>
                <a:ext cx="2239" cy="0"/>
              </a:xfrm>
              <a:prstGeom prst="line">
                <a:avLst/>
              </a:prstGeom>
              <a:noFill/>
              <a:ln w="19050">
                <a:solidFill>
                  <a:srgbClr val="660033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Text Box 38"/>
              <p:cNvSpPr txBox="1">
                <a:spLocks noChangeArrowheads="1"/>
              </p:cNvSpPr>
              <p:nvPr/>
            </p:nvSpPr>
            <p:spPr bwMode="auto">
              <a:xfrm>
                <a:off x="1968" y="2714"/>
                <a:ext cx="5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 Rounded MT Bold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0033"/>
                    </a:solidFill>
                  </a:rPr>
                  <a:t>d</a:t>
                </a:r>
                <a:r>
                  <a:rPr lang="en-US" altLang="en-US" baseline="-25000">
                    <a:solidFill>
                      <a:srgbClr val="660033"/>
                    </a:solidFill>
                  </a:rPr>
                  <a:t>far</a:t>
                </a:r>
                <a:endParaRPr lang="en-US" altLang="en-US">
                  <a:solidFill>
                    <a:srgbClr val="660033"/>
                  </a:solidFill>
                </a:endParaRPr>
              </a:p>
            </p:txBody>
          </p:sp>
        </p:grpSp>
        <p:sp>
          <p:nvSpPr>
            <p:cNvPr id="14350" name="Line 39"/>
            <p:cNvSpPr>
              <a:spLocks noChangeShapeType="1"/>
            </p:cNvSpPr>
            <p:nvPr/>
          </p:nvSpPr>
          <p:spPr bwMode="auto">
            <a:xfrm flipV="1">
              <a:off x="1072" y="2668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40"/>
            <p:cNvSpPr txBox="1">
              <a:spLocks noChangeArrowheads="1"/>
            </p:cNvSpPr>
            <p:nvPr/>
          </p:nvSpPr>
          <p:spPr bwMode="auto">
            <a:xfrm>
              <a:off x="302" y="2293"/>
              <a:ext cx="28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Near-sighted eye can focus on  this!</a:t>
              </a:r>
            </a:p>
          </p:txBody>
        </p:sp>
        <p:sp>
          <p:nvSpPr>
            <p:cNvPr id="14352" name="Freeform 41"/>
            <p:cNvSpPr>
              <a:spLocks/>
            </p:cNvSpPr>
            <p:nvPr/>
          </p:nvSpPr>
          <p:spPr bwMode="auto">
            <a:xfrm>
              <a:off x="1130" y="2505"/>
              <a:ext cx="148" cy="233"/>
            </a:xfrm>
            <a:custGeom>
              <a:avLst/>
              <a:gdLst>
                <a:gd name="T0" fmla="*/ 107 w 183"/>
                <a:gd name="T1" fmla="*/ 0 h 288"/>
                <a:gd name="T2" fmla="*/ 102 w 183"/>
                <a:gd name="T3" fmla="*/ 91 h 288"/>
                <a:gd name="T4" fmla="*/ 0 w 183"/>
                <a:gd name="T5" fmla="*/ 189 h 288"/>
                <a:gd name="T6" fmla="*/ 0 60000 65536"/>
                <a:gd name="T7" fmla="*/ 0 60000 65536"/>
                <a:gd name="T8" fmla="*/ 0 60000 65536"/>
                <a:gd name="T9" fmla="*/ 0 w 183"/>
                <a:gd name="T10" fmla="*/ 0 h 288"/>
                <a:gd name="T11" fmla="*/ 183 w 183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288">
                  <a:moveTo>
                    <a:pt x="163" y="0"/>
                  </a:moveTo>
                  <a:cubicBezTo>
                    <a:pt x="173" y="46"/>
                    <a:pt x="183" y="92"/>
                    <a:pt x="156" y="140"/>
                  </a:cubicBezTo>
                  <a:cubicBezTo>
                    <a:pt x="129" y="188"/>
                    <a:pt x="64" y="238"/>
                    <a:pt x="0" y="28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Rectangle 42"/>
            <p:cNvSpPr>
              <a:spLocks noChangeArrowheads="1"/>
            </p:cNvSpPr>
            <p:nvPr/>
          </p:nvSpPr>
          <p:spPr bwMode="auto">
            <a:xfrm>
              <a:off x="1777" y="1871"/>
              <a:ext cx="23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Rectangle 43"/>
            <p:cNvSpPr>
              <a:spLocks noChangeArrowheads="1"/>
            </p:cNvSpPr>
            <p:nvPr/>
          </p:nvSpPr>
          <p:spPr bwMode="auto">
            <a:xfrm>
              <a:off x="1873" y="3145"/>
              <a:ext cx="23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Text Box 44"/>
            <p:cNvSpPr txBox="1">
              <a:spLocks noChangeArrowheads="1"/>
            </p:cNvSpPr>
            <p:nvPr/>
          </p:nvSpPr>
          <p:spPr bwMode="auto">
            <a:xfrm>
              <a:off x="-11" y="3002"/>
              <a:ext cx="251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Contacts form virtual image at far point – becomes object for eye.</a:t>
              </a:r>
            </a:p>
          </p:txBody>
        </p:sp>
        <p:sp>
          <p:nvSpPr>
            <p:cNvPr id="14356" name="Text Box 32"/>
            <p:cNvSpPr txBox="1">
              <a:spLocks noChangeArrowheads="1"/>
            </p:cNvSpPr>
            <p:nvPr/>
          </p:nvSpPr>
          <p:spPr bwMode="auto">
            <a:xfrm>
              <a:off x="1777" y="1685"/>
              <a:ext cx="3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 Rounded MT Bold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</a:rPr>
                <a:t>d</a:t>
              </a:r>
              <a:r>
                <a:rPr lang="en-US" altLang="en-US" baseline="-25000">
                  <a:solidFill>
                    <a:srgbClr val="660033"/>
                  </a:solidFill>
                </a:rPr>
                <a:t>o</a:t>
              </a:r>
              <a:endParaRPr lang="en-US" altLang="en-US">
                <a:solidFill>
                  <a:srgbClr val="660033"/>
                </a:solidFill>
              </a:endParaRPr>
            </a:p>
          </p:txBody>
        </p:sp>
      </p:grpSp>
      <p:sp>
        <p:nvSpPr>
          <p:cNvPr id="148532" name="Text Box 52"/>
          <p:cNvSpPr txBox="1">
            <a:spLocks noChangeArrowheads="1"/>
          </p:cNvSpPr>
          <p:nvPr/>
        </p:nvSpPr>
        <p:spPr bwMode="auto">
          <a:xfrm>
            <a:off x="2614613" y="715963"/>
            <a:ext cx="347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(far point is too close)</a:t>
            </a:r>
            <a:endParaRPr lang="en-US" altLang="en-US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4342" name="WordArt 53"/>
          <p:cNvSpPr>
            <a:spLocks noChangeArrowheads="1" noChangeShapeType="1"/>
          </p:cNvSpPr>
          <p:nvPr/>
        </p:nvSpPr>
        <p:spPr bwMode="auto">
          <a:xfrm>
            <a:off x="6642100" y="922338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  <p:sp>
        <p:nvSpPr>
          <p:cNvPr id="14343" name="Text Box 55"/>
          <p:cNvSpPr txBox="1">
            <a:spLocks noChangeArrowheads="1"/>
          </p:cNvSpPr>
          <p:nvPr/>
        </p:nvSpPr>
        <p:spPr bwMode="auto">
          <a:xfrm>
            <a:off x="6902450" y="5287963"/>
            <a:ext cx="2113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 Rounded MT Bold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lens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-50 cm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445050"/>
              </p:ext>
            </p:extLst>
          </p:nvPr>
        </p:nvGraphicFramePr>
        <p:xfrm>
          <a:off x="6507843" y="2144041"/>
          <a:ext cx="1944914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6" imgW="1015920" imgH="444240" progId="Equation.DSMT4">
                  <p:embed/>
                </p:oleObj>
              </mc:Choice>
              <mc:Fallback>
                <p:oleObj name="Equation" r:id="rId6" imgW="1015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843" y="2144041"/>
                        <a:ext cx="1944914" cy="8509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87397"/>
              </p:ext>
            </p:extLst>
          </p:nvPr>
        </p:nvGraphicFramePr>
        <p:xfrm>
          <a:off x="6532563" y="3297777"/>
          <a:ext cx="1920194" cy="73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8" imgW="1091880" imgH="419040" progId="Equation.DSMT4">
                  <p:embed/>
                </p:oleObj>
              </mc:Choice>
              <mc:Fallback>
                <p:oleObj name="Equation" r:id="rId8" imgW="1091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297777"/>
                        <a:ext cx="1920194" cy="73655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846961"/>
              </p:ext>
            </p:extLst>
          </p:nvPr>
        </p:nvGraphicFramePr>
        <p:xfrm>
          <a:off x="6692900" y="4221163"/>
          <a:ext cx="18097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10" imgW="1028520" imgH="419040" progId="Equation.DSMT4">
                  <p:embed/>
                </p:oleObj>
              </mc:Choice>
              <mc:Fallback>
                <p:oleObj name="Equation" r:id="rId10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221163"/>
                        <a:ext cx="1809750" cy="736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83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 autoUpdateAnimBg="0"/>
      <p:bldP spid="148532" grpId="0"/>
      <p:bldP spid="143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Refractive Power of Lens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276350" y="2343150"/>
            <a:ext cx="70008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Diopter = 1/f</a:t>
            </a:r>
            <a:r>
              <a:rPr lang="en-US">
                <a:solidFill>
                  <a:schemeClr val="tx1"/>
                </a:solidFill>
              </a:rPr>
              <a:t>      </a:t>
            </a:r>
          </a:p>
          <a:p>
            <a:pPr algn="l">
              <a:spcBef>
                <a:spcPct val="50000"/>
              </a:spcBef>
            </a:pPr>
            <a:r>
              <a:rPr lang="en-US"/>
              <a:t>	where f is focal length of lens in meters.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276350" y="4048125"/>
            <a:ext cx="7000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Person with far point of 5 meters, would need contacts with focal length –5 meters.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276350" y="5133975"/>
            <a:ext cx="55149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Doctor’s prescription reads: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		</a:t>
            </a:r>
            <a:r>
              <a:rPr lang="en-US"/>
              <a:t>1/(-5m) = –0.20 Diopters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  <p:bldP spid="171012" grpId="0" autoUpdateAnimBg="0"/>
      <p:bldP spid="1710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890588" y="-635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If you are farsighted...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169863" y="5789613"/>
            <a:ext cx="6188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When object is at d</a:t>
            </a:r>
            <a:r>
              <a:rPr lang="en-US" altLang="en-US" sz="2800" baseline="-25000">
                <a:solidFill>
                  <a:schemeClr val="tx1"/>
                </a:solidFill>
              </a:rPr>
              <a:t>o</a:t>
            </a:r>
            <a:r>
              <a:rPr lang="en-US" altLang="en-US" sz="2800">
                <a:solidFill>
                  <a:schemeClr val="tx1"/>
                </a:solidFill>
              </a:rPr>
              <a:t>, lens must create an (virtual) image at -d</a:t>
            </a:r>
            <a:r>
              <a:rPr lang="en-US" altLang="en-US" sz="2800" baseline="-25000">
                <a:solidFill>
                  <a:schemeClr val="tx1"/>
                </a:solidFill>
              </a:rPr>
              <a:t>near</a:t>
            </a:r>
            <a:r>
              <a:rPr lang="en-US" altLang="en-US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838200" y="4503738"/>
            <a:ext cx="687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Want the near point to be at d</a:t>
            </a:r>
            <a:r>
              <a:rPr lang="en-US" altLang="en-US" baseline="-25000">
                <a:solidFill>
                  <a:schemeClr val="tx1"/>
                </a:solidFill>
              </a:rPr>
              <a:t>o</a:t>
            </a:r>
            <a:r>
              <a:rPr lang="en-US" altLang="en-US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6389" name="Group 41"/>
          <p:cNvGrpSpPr>
            <a:grpSpLocks/>
          </p:cNvGrpSpPr>
          <p:nvPr/>
        </p:nvGrpSpPr>
        <p:grpSpPr bwMode="auto">
          <a:xfrm>
            <a:off x="-4763" y="1187450"/>
            <a:ext cx="7107238" cy="3979863"/>
            <a:chOff x="-3" y="748"/>
            <a:chExt cx="4477" cy="2507"/>
          </a:xfrm>
        </p:grpSpPr>
        <p:pic>
          <p:nvPicPr>
            <p:cNvPr id="16393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" y="748"/>
              <a:ext cx="4477" cy="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Line 26"/>
            <p:cNvSpPr>
              <a:spLocks noChangeShapeType="1"/>
            </p:cNvSpPr>
            <p:nvPr/>
          </p:nvSpPr>
          <p:spPr bwMode="auto">
            <a:xfrm>
              <a:off x="1556" y="1782"/>
              <a:ext cx="1538" cy="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Text Box 27"/>
            <p:cNvSpPr txBox="1">
              <a:spLocks noChangeArrowheads="1"/>
            </p:cNvSpPr>
            <p:nvPr/>
          </p:nvSpPr>
          <p:spPr bwMode="auto">
            <a:xfrm>
              <a:off x="97" y="757"/>
              <a:ext cx="28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Too close for far-sighted eye to focus</a:t>
              </a:r>
            </a:p>
          </p:txBody>
        </p:sp>
        <p:sp>
          <p:nvSpPr>
            <p:cNvPr id="16396" name="Freeform 28"/>
            <p:cNvSpPr>
              <a:spLocks/>
            </p:cNvSpPr>
            <p:nvPr/>
          </p:nvSpPr>
          <p:spPr bwMode="auto">
            <a:xfrm flipH="1">
              <a:off x="1138" y="988"/>
              <a:ext cx="372" cy="409"/>
            </a:xfrm>
            <a:custGeom>
              <a:avLst/>
              <a:gdLst>
                <a:gd name="T0" fmla="*/ 318 w 428"/>
                <a:gd name="T1" fmla="*/ 0 h 397"/>
                <a:gd name="T2" fmla="*/ 270 w 428"/>
                <a:gd name="T3" fmla="*/ 157 h 397"/>
                <a:gd name="T4" fmla="*/ 0 w 428"/>
                <a:gd name="T5" fmla="*/ 421 h 397"/>
                <a:gd name="T6" fmla="*/ 0 60000 65536"/>
                <a:gd name="T7" fmla="*/ 0 60000 65536"/>
                <a:gd name="T8" fmla="*/ 0 60000 65536"/>
                <a:gd name="T9" fmla="*/ 0 w 428"/>
                <a:gd name="T10" fmla="*/ 0 h 397"/>
                <a:gd name="T11" fmla="*/ 428 w 428"/>
                <a:gd name="T12" fmla="*/ 397 h 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97">
                  <a:moveTo>
                    <a:pt x="421" y="0"/>
                  </a:moveTo>
                  <a:cubicBezTo>
                    <a:pt x="424" y="41"/>
                    <a:pt x="428" y="82"/>
                    <a:pt x="358" y="148"/>
                  </a:cubicBezTo>
                  <a:cubicBezTo>
                    <a:pt x="288" y="214"/>
                    <a:pt x="144" y="305"/>
                    <a:pt x="0" y="39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29"/>
            <p:cNvSpPr>
              <a:spLocks noChangeShapeType="1"/>
            </p:cNvSpPr>
            <p:nvPr/>
          </p:nvSpPr>
          <p:spPr bwMode="auto">
            <a:xfrm>
              <a:off x="3906" y="3121"/>
              <a:ext cx="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30"/>
            <p:cNvSpPr>
              <a:spLocks noChangeShapeType="1"/>
            </p:cNvSpPr>
            <p:nvPr/>
          </p:nvSpPr>
          <p:spPr bwMode="auto">
            <a:xfrm>
              <a:off x="366" y="2064"/>
              <a:ext cx="2742" cy="1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31"/>
            <p:cNvSpPr txBox="1">
              <a:spLocks noChangeArrowheads="1"/>
            </p:cNvSpPr>
            <p:nvPr/>
          </p:nvSpPr>
          <p:spPr bwMode="auto">
            <a:xfrm>
              <a:off x="1463" y="1917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</a:rPr>
                <a:t>d</a:t>
              </a:r>
              <a:r>
                <a:rPr lang="en-US" altLang="en-US" baseline="-25000">
                  <a:solidFill>
                    <a:srgbClr val="660033"/>
                  </a:solidFill>
                </a:rPr>
                <a:t>near</a:t>
              </a:r>
              <a:endParaRPr lang="en-US" altLang="en-US">
                <a:solidFill>
                  <a:srgbClr val="660033"/>
                </a:solidFill>
              </a:endParaRPr>
            </a:p>
          </p:txBody>
        </p:sp>
        <p:sp>
          <p:nvSpPr>
            <p:cNvPr id="16400" name="Line 32"/>
            <p:cNvSpPr>
              <a:spLocks noChangeShapeType="1"/>
            </p:cNvSpPr>
            <p:nvPr/>
          </p:nvSpPr>
          <p:spPr bwMode="auto">
            <a:xfrm flipV="1">
              <a:off x="334" y="2498"/>
              <a:ext cx="0" cy="22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Text Box 33"/>
            <p:cNvSpPr txBox="1">
              <a:spLocks noChangeArrowheads="1"/>
            </p:cNvSpPr>
            <p:nvPr/>
          </p:nvSpPr>
          <p:spPr bwMode="auto">
            <a:xfrm>
              <a:off x="112" y="2222"/>
              <a:ext cx="28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Far-sighted eye can focus on this!</a:t>
              </a:r>
            </a:p>
          </p:txBody>
        </p:sp>
        <p:sp>
          <p:nvSpPr>
            <p:cNvPr id="16402" name="Rectangle 34"/>
            <p:cNvSpPr>
              <a:spLocks noChangeArrowheads="1"/>
            </p:cNvSpPr>
            <p:nvPr/>
          </p:nvSpPr>
          <p:spPr bwMode="auto">
            <a:xfrm>
              <a:off x="2305" y="1840"/>
              <a:ext cx="237" cy="24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Rectangle 35"/>
            <p:cNvSpPr>
              <a:spLocks noChangeArrowheads="1"/>
            </p:cNvSpPr>
            <p:nvPr/>
          </p:nvSpPr>
          <p:spPr bwMode="auto">
            <a:xfrm>
              <a:off x="2313" y="2986"/>
              <a:ext cx="23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Text Box 36"/>
            <p:cNvSpPr txBox="1">
              <a:spLocks noChangeArrowheads="1"/>
            </p:cNvSpPr>
            <p:nvPr/>
          </p:nvSpPr>
          <p:spPr bwMode="auto">
            <a:xfrm>
              <a:off x="2283" y="1614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</a:rPr>
                <a:t>d</a:t>
              </a:r>
              <a:r>
                <a:rPr lang="en-US" altLang="en-US" baseline="-25000">
                  <a:solidFill>
                    <a:srgbClr val="660033"/>
                  </a:solidFill>
                </a:rPr>
                <a:t>o</a:t>
              </a:r>
              <a:endParaRPr lang="en-US" altLang="en-US">
                <a:solidFill>
                  <a:srgbClr val="660033"/>
                </a:solidFill>
              </a:endParaRPr>
            </a:p>
          </p:txBody>
        </p:sp>
        <p:sp>
          <p:nvSpPr>
            <p:cNvPr id="16405" name="Freeform 37"/>
            <p:cNvSpPr>
              <a:spLocks/>
            </p:cNvSpPr>
            <p:nvPr/>
          </p:nvSpPr>
          <p:spPr bwMode="auto">
            <a:xfrm>
              <a:off x="436" y="2420"/>
              <a:ext cx="397" cy="280"/>
            </a:xfrm>
            <a:custGeom>
              <a:avLst/>
              <a:gdLst>
                <a:gd name="T0" fmla="*/ 368 w 428"/>
                <a:gd name="T1" fmla="*/ 0 h 343"/>
                <a:gd name="T2" fmla="*/ 294 w 428"/>
                <a:gd name="T3" fmla="*/ 156 h 343"/>
                <a:gd name="T4" fmla="*/ 0 w 428"/>
                <a:gd name="T5" fmla="*/ 229 h 343"/>
                <a:gd name="T6" fmla="*/ 0 60000 65536"/>
                <a:gd name="T7" fmla="*/ 0 60000 65536"/>
                <a:gd name="T8" fmla="*/ 0 60000 65536"/>
                <a:gd name="T9" fmla="*/ 0 w 428"/>
                <a:gd name="T10" fmla="*/ 0 h 343"/>
                <a:gd name="T11" fmla="*/ 428 w 428"/>
                <a:gd name="T12" fmla="*/ 343 h 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43">
                  <a:moveTo>
                    <a:pt x="428" y="0"/>
                  </a:moveTo>
                  <a:cubicBezTo>
                    <a:pt x="420" y="88"/>
                    <a:pt x="413" y="177"/>
                    <a:pt x="342" y="234"/>
                  </a:cubicBezTo>
                  <a:cubicBezTo>
                    <a:pt x="271" y="291"/>
                    <a:pt x="135" y="317"/>
                    <a:pt x="0" y="3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Text Box 38"/>
            <p:cNvSpPr txBox="1">
              <a:spLocks noChangeArrowheads="1"/>
            </p:cNvSpPr>
            <p:nvPr/>
          </p:nvSpPr>
          <p:spPr bwMode="auto">
            <a:xfrm>
              <a:off x="-3" y="2851"/>
              <a:ext cx="26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Contacts form virtual image at near point – becomes object for eye.</a:t>
              </a:r>
            </a:p>
          </p:txBody>
        </p:sp>
      </p:grpSp>
      <p:sp>
        <p:nvSpPr>
          <p:cNvPr id="153639" name="Text Box 39"/>
          <p:cNvSpPr txBox="1">
            <a:spLocks noChangeArrowheads="1"/>
          </p:cNvSpPr>
          <p:nvPr/>
        </p:nvSpPr>
        <p:spPr bwMode="auto">
          <a:xfrm>
            <a:off x="2614613" y="728663"/>
            <a:ext cx="347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(near point is too far)</a:t>
            </a:r>
            <a:endParaRPr lang="en-US" altLang="en-US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6391" name="WordArt 40"/>
          <p:cNvSpPr>
            <a:spLocks noChangeArrowheads="1" noChangeShapeType="1"/>
          </p:cNvSpPr>
          <p:nvPr/>
        </p:nvSpPr>
        <p:spPr bwMode="auto">
          <a:xfrm>
            <a:off x="7372350" y="1106488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  <p:sp>
        <p:nvSpPr>
          <p:cNvPr id="16392" name="Text Box 42"/>
          <p:cNvSpPr txBox="1">
            <a:spLocks noChangeArrowheads="1"/>
          </p:cNvSpPr>
          <p:nvPr/>
        </p:nvSpPr>
        <p:spPr bwMode="auto">
          <a:xfrm>
            <a:off x="7280275" y="5818188"/>
            <a:ext cx="90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f</a:t>
            </a:r>
            <a:r>
              <a:rPr lang="en-US" baseline="-25000">
                <a:solidFill>
                  <a:schemeClr val="tx1"/>
                </a:solidFill>
              </a:rPr>
              <a:t>lens</a:t>
            </a:r>
            <a:r>
              <a:rPr lang="en-US">
                <a:solidFill>
                  <a:schemeClr val="tx1"/>
                </a:solidFill>
              </a:rPr>
              <a:t> =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 autoUpdateAnimBg="0"/>
      <p:bldP spid="153613" grpId="0" autoUpdateAnimBg="0"/>
      <p:bldP spid="1536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90588" y="-635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If you are farsighted...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169863" y="5789613"/>
            <a:ext cx="6188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When object is at d</a:t>
            </a:r>
            <a:r>
              <a:rPr lang="en-US" altLang="en-US" sz="2800" baseline="-25000">
                <a:solidFill>
                  <a:schemeClr val="tx1"/>
                </a:solidFill>
              </a:rPr>
              <a:t>o</a:t>
            </a:r>
            <a:r>
              <a:rPr lang="en-US" altLang="en-US" sz="2800">
                <a:solidFill>
                  <a:schemeClr val="tx1"/>
                </a:solidFill>
              </a:rPr>
              <a:t>, lens must create an (virtual) image at -d</a:t>
            </a:r>
            <a:r>
              <a:rPr lang="en-US" altLang="en-US" sz="2800" baseline="-25000">
                <a:solidFill>
                  <a:schemeClr val="tx1"/>
                </a:solidFill>
              </a:rPr>
              <a:t>near</a:t>
            </a:r>
            <a:r>
              <a:rPr lang="en-US" altLang="en-US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838200" y="4503738"/>
            <a:ext cx="687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Want the near point to be at d</a:t>
            </a:r>
            <a:r>
              <a:rPr lang="en-US" altLang="en-US" baseline="-25000">
                <a:solidFill>
                  <a:schemeClr val="tx1"/>
                </a:solidFill>
              </a:rPr>
              <a:t>o</a:t>
            </a:r>
            <a:r>
              <a:rPr lang="en-US" altLang="en-US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6694488" y="6400800"/>
          <a:ext cx="148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4" imgW="1485720" imgH="393480" progId="Equation.3">
                  <p:embed/>
                </p:oleObj>
              </mc:Choice>
              <mc:Fallback>
                <p:oleObj name="Equation" r:id="rId4" imgW="14857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6400800"/>
                        <a:ext cx="1485900" cy="3937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7"/>
          <p:cNvGrpSpPr>
            <a:grpSpLocks/>
          </p:cNvGrpSpPr>
          <p:nvPr/>
        </p:nvGrpSpPr>
        <p:grpSpPr bwMode="auto">
          <a:xfrm>
            <a:off x="-4763" y="1187450"/>
            <a:ext cx="7107238" cy="3979863"/>
            <a:chOff x="-3" y="748"/>
            <a:chExt cx="4477" cy="2507"/>
          </a:xfrm>
        </p:grpSpPr>
        <p:pic>
          <p:nvPicPr>
            <p:cNvPr id="615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" y="748"/>
              <a:ext cx="4477" cy="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Line 9"/>
            <p:cNvSpPr>
              <a:spLocks noChangeShapeType="1"/>
            </p:cNvSpPr>
            <p:nvPr/>
          </p:nvSpPr>
          <p:spPr bwMode="auto">
            <a:xfrm>
              <a:off x="1556" y="1782"/>
              <a:ext cx="1538" cy="0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97" y="757"/>
              <a:ext cx="28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Too close for far-sighted eye to focus</a:t>
              </a:r>
            </a:p>
          </p:txBody>
        </p:sp>
        <p:sp>
          <p:nvSpPr>
            <p:cNvPr id="6158" name="Freeform 11"/>
            <p:cNvSpPr>
              <a:spLocks/>
            </p:cNvSpPr>
            <p:nvPr/>
          </p:nvSpPr>
          <p:spPr bwMode="auto">
            <a:xfrm flipH="1">
              <a:off x="1138" y="988"/>
              <a:ext cx="372" cy="409"/>
            </a:xfrm>
            <a:custGeom>
              <a:avLst/>
              <a:gdLst>
                <a:gd name="T0" fmla="*/ 318 w 428"/>
                <a:gd name="T1" fmla="*/ 0 h 397"/>
                <a:gd name="T2" fmla="*/ 270 w 428"/>
                <a:gd name="T3" fmla="*/ 157 h 397"/>
                <a:gd name="T4" fmla="*/ 0 w 428"/>
                <a:gd name="T5" fmla="*/ 421 h 397"/>
                <a:gd name="T6" fmla="*/ 0 60000 65536"/>
                <a:gd name="T7" fmla="*/ 0 60000 65536"/>
                <a:gd name="T8" fmla="*/ 0 60000 65536"/>
                <a:gd name="T9" fmla="*/ 0 w 428"/>
                <a:gd name="T10" fmla="*/ 0 h 397"/>
                <a:gd name="T11" fmla="*/ 428 w 428"/>
                <a:gd name="T12" fmla="*/ 397 h 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97">
                  <a:moveTo>
                    <a:pt x="421" y="0"/>
                  </a:moveTo>
                  <a:cubicBezTo>
                    <a:pt x="424" y="41"/>
                    <a:pt x="428" y="82"/>
                    <a:pt x="358" y="148"/>
                  </a:cubicBezTo>
                  <a:cubicBezTo>
                    <a:pt x="288" y="214"/>
                    <a:pt x="144" y="305"/>
                    <a:pt x="0" y="39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>
              <a:off x="3906" y="3121"/>
              <a:ext cx="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>
              <a:off x="366" y="2064"/>
              <a:ext cx="2742" cy="1"/>
            </a:xfrm>
            <a:prstGeom prst="line">
              <a:avLst/>
            </a:prstGeom>
            <a:noFill/>
            <a:ln w="19050">
              <a:solidFill>
                <a:srgbClr val="660033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1463" y="1917"/>
              <a:ext cx="576" cy="2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</a:rPr>
                <a:t>d</a:t>
              </a:r>
              <a:r>
                <a:rPr lang="en-US" altLang="en-US" baseline="-25000">
                  <a:solidFill>
                    <a:srgbClr val="660033"/>
                  </a:solidFill>
                </a:rPr>
                <a:t>near</a:t>
              </a:r>
              <a:endParaRPr lang="en-US" altLang="en-US">
                <a:solidFill>
                  <a:srgbClr val="660033"/>
                </a:solidFill>
              </a:endParaRPr>
            </a:p>
          </p:txBody>
        </p:sp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 flipV="1">
              <a:off x="334" y="2498"/>
              <a:ext cx="0" cy="22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112" y="2222"/>
              <a:ext cx="28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Far-sighted eye can focus on this!</a:t>
              </a:r>
            </a:p>
          </p:txBody>
        </p:sp>
        <p:sp>
          <p:nvSpPr>
            <p:cNvPr id="6164" name="Rectangle 17"/>
            <p:cNvSpPr>
              <a:spLocks noChangeArrowheads="1"/>
            </p:cNvSpPr>
            <p:nvPr/>
          </p:nvSpPr>
          <p:spPr bwMode="auto">
            <a:xfrm>
              <a:off x="2305" y="1840"/>
              <a:ext cx="237" cy="2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18"/>
            <p:cNvSpPr>
              <a:spLocks noChangeArrowheads="1"/>
            </p:cNvSpPr>
            <p:nvPr/>
          </p:nvSpPr>
          <p:spPr bwMode="auto">
            <a:xfrm>
              <a:off x="2313" y="2986"/>
              <a:ext cx="237" cy="2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19"/>
            <p:cNvSpPr txBox="1">
              <a:spLocks noChangeArrowheads="1"/>
            </p:cNvSpPr>
            <p:nvPr/>
          </p:nvSpPr>
          <p:spPr bwMode="auto">
            <a:xfrm>
              <a:off x="2283" y="1614"/>
              <a:ext cx="375" cy="2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</a:rPr>
                <a:t>d</a:t>
              </a:r>
              <a:r>
                <a:rPr lang="en-US" altLang="en-US" baseline="-25000">
                  <a:solidFill>
                    <a:srgbClr val="660033"/>
                  </a:solidFill>
                </a:rPr>
                <a:t>o</a:t>
              </a:r>
              <a:endParaRPr lang="en-US" altLang="en-US">
                <a:solidFill>
                  <a:srgbClr val="660033"/>
                </a:solidFill>
              </a:endParaRPr>
            </a:p>
          </p:txBody>
        </p:sp>
        <p:sp>
          <p:nvSpPr>
            <p:cNvPr id="6167" name="Freeform 20"/>
            <p:cNvSpPr>
              <a:spLocks/>
            </p:cNvSpPr>
            <p:nvPr/>
          </p:nvSpPr>
          <p:spPr bwMode="auto">
            <a:xfrm>
              <a:off x="436" y="2420"/>
              <a:ext cx="397" cy="280"/>
            </a:xfrm>
            <a:custGeom>
              <a:avLst/>
              <a:gdLst>
                <a:gd name="T0" fmla="*/ 368 w 428"/>
                <a:gd name="T1" fmla="*/ 0 h 343"/>
                <a:gd name="T2" fmla="*/ 294 w 428"/>
                <a:gd name="T3" fmla="*/ 156 h 343"/>
                <a:gd name="T4" fmla="*/ 0 w 428"/>
                <a:gd name="T5" fmla="*/ 229 h 343"/>
                <a:gd name="T6" fmla="*/ 0 60000 65536"/>
                <a:gd name="T7" fmla="*/ 0 60000 65536"/>
                <a:gd name="T8" fmla="*/ 0 60000 65536"/>
                <a:gd name="T9" fmla="*/ 0 w 428"/>
                <a:gd name="T10" fmla="*/ 0 h 343"/>
                <a:gd name="T11" fmla="*/ 428 w 428"/>
                <a:gd name="T12" fmla="*/ 343 h 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8" h="343">
                  <a:moveTo>
                    <a:pt x="428" y="0"/>
                  </a:moveTo>
                  <a:cubicBezTo>
                    <a:pt x="420" y="88"/>
                    <a:pt x="413" y="177"/>
                    <a:pt x="342" y="234"/>
                  </a:cubicBezTo>
                  <a:cubicBezTo>
                    <a:pt x="271" y="291"/>
                    <a:pt x="135" y="317"/>
                    <a:pt x="0" y="34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Text Box 21"/>
            <p:cNvSpPr txBox="1">
              <a:spLocks noChangeArrowheads="1"/>
            </p:cNvSpPr>
            <p:nvPr/>
          </p:nvSpPr>
          <p:spPr bwMode="auto">
            <a:xfrm>
              <a:off x="-3" y="2851"/>
              <a:ext cx="26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</a:rPr>
                <a:t>Contacts form virtual image at near point – becomes object for eye.</a:t>
              </a:r>
            </a:p>
          </p:txBody>
        </p:sp>
      </p:grp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2614613" y="728663"/>
            <a:ext cx="3475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(near point is too far)</a:t>
            </a:r>
            <a:endParaRPr lang="en-US" altLang="en-US">
              <a:solidFill>
                <a:schemeClr val="tx1"/>
              </a:solidFill>
              <a:sym typeface="Symbol" pitchFamily="18" charset="2"/>
            </a:endParaRPr>
          </a:p>
        </p:txBody>
      </p:sp>
      <p:graphicFrame>
        <p:nvGraphicFramePr>
          <p:cNvPr id="229399" name="Object 23"/>
          <p:cNvGraphicFramePr>
            <a:graphicFrameLocks noChangeAspect="1"/>
          </p:cNvGraphicFramePr>
          <p:nvPr/>
        </p:nvGraphicFramePr>
        <p:xfrm>
          <a:off x="6489700" y="2890838"/>
          <a:ext cx="241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7" imgW="2413000" imgH="825500" progId="Equation.DSMT36">
                  <p:embed/>
                </p:oleObj>
              </mc:Choice>
              <mc:Fallback>
                <p:oleObj name="Equation" r:id="rId7" imgW="2413000" imgH="825500" progId="Equation.DSMT36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890838"/>
                        <a:ext cx="2413000" cy="8255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400" name="Object 24"/>
          <p:cNvGraphicFramePr>
            <a:graphicFrameLocks noChangeAspect="1"/>
          </p:cNvGraphicFramePr>
          <p:nvPr/>
        </p:nvGraphicFramePr>
        <p:xfrm>
          <a:off x="6048375" y="5326063"/>
          <a:ext cx="2997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9" imgW="2997000" imgH="901440" progId="Equation.3">
                  <p:embed/>
                </p:oleObj>
              </mc:Choice>
              <mc:Fallback>
                <p:oleObj name="Equation" r:id="rId9" imgW="2997000" imgH="9014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326063"/>
                        <a:ext cx="2997200" cy="9017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WordArt 25"/>
          <p:cNvSpPr>
            <a:spLocks noChangeArrowheads="1" noChangeShapeType="1"/>
          </p:cNvSpPr>
          <p:nvPr/>
        </p:nvSpPr>
        <p:spPr bwMode="auto">
          <a:xfrm>
            <a:off x="7372350" y="4011613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utoUpdateAnimBg="0"/>
      <p:bldP spid="229380" grpId="0" autoUpdateAnimBg="0"/>
      <p:bldP spid="22939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of the Eye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676400" y="1600200"/>
          <a:ext cx="5257800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Bitmap Image" r:id="rId5" imgW="1704762" imgH="1486107" progId="PBrush">
                  <p:embed/>
                </p:oleObj>
              </mc:Choice>
              <mc:Fallback>
                <p:oleObj name="Bitmap Image" r:id="rId5" imgW="1704762" imgH="148610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5257800" cy="458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154362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3261" y="13803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 Rounded MT Bold" pitchFamily="34" charset="0"/>
              </a:rPr>
              <a:t>Nearsighted Farsighted</a:t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en-US" sz="3200" dirty="0" smtClean="0">
                <a:latin typeface="Arial Rounded MT Bold" pitchFamily="34" charset="0"/>
              </a:rPr>
              <a:t>Checkpoint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56803"/>
            <a:ext cx="5195968" cy="1914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>
                <a:latin typeface="Arial Rounded MT Bold" pitchFamily="34" charset="0"/>
              </a:rPr>
              <a:t>Two people who wear glasses are camping.  One of them is nearsighted and the other is farsighted.  Which person’s glasses will be useful in starting a fire with the sun’s rays?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619375" y="4059238"/>
            <a:ext cx="2239963" cy="1058862"/>
            <a:chOff x="1650" y="2557"/>
            <a:chExt cx="1411" cy="667"/>
          </a:xfrm>
        </p:grpSpPr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650" y="2557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9"/>
            <p:cNvSpPr>
              <a:spLocks noChangeShapeType="1"/>
            </p:cNvSpPr>
            <p:nvPr/>
          </p:nvSpPr>
          <p:spPr bwMode="auto">
            <a:xfrm>
              <a:off x="1650" y="2633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0"/>
            <p:cNvSpPr>
              <a:spLocks noChangeShapeType="1"/>
            </p:cNvSpPr>
            <p:nvPr/>
          </p:nvSpPr>
          <p:spPr bwMode="auto">
            <a:xfrm>
              <a:off x="1650" y="2729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1"/>
            <p:cNvSpPr>
              <a:spLocks noChangeShapeType="1"/>
            </p:cNvSpPr>
            <p:nvPr/>
          </p:nvSpPr>
          <p:spPr bwMode="auto">
            <a:xfrm>
              <a:off x="1650" y="2810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32"/>
            <p:cNvSpPr>
              <a:spLocks noChangeShapeType="1"/>
            </p:cNvSpPr>
            <p:nvPr/>
          </p:nvSpPr>
          <p:spPr bwMode="auto">
            <a:xfrm>
              <a:off x="1650" y="2886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650" y="2971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746250" y="3800475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lip" r:id="rId5" imgW="994680" imgH="994680" progId="">
                  <p:embed/>
                </p:oleObj>
              </mc:Choice>
              <mc:Fallback>
                <p:oleObj name="Clip" r:id="rId5" imgW="994680" imgH="99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800475"/>
                        <a:ext cx="11176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2" name="Group 41"/>
          <p:cNvGrpSpPr>
            <a:grpSpLocks/>
          </p:cNvGrpSpPr>
          <p:nvPr/>
        </p:nvGrpSpPr>
        <p:grpSpPr bwMode="auto">
          <a:xfrm>
            <a:off x="7318375" y="4959350"/>
            <a:ext cx="123825" cy="1536700"/>
            <a:chOff x="3972" y="2174"/>
            <a:chExt cx="64" cy="754"/>
          </a:xfrm>
        </p:grpSpPr>
        <p:pic>
          <p:nvPicPr>
            <p:cNvPr id="9236" name="Picture 42" descr="unli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84" y="2174"/>
              <a:ext cx="52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Oval 43"/>
            <p:cNvSpPr>
              <a:spLocks noChangeArrowheads="1"/>
            </p:cNvSpPr>
            <p:nvPr/>
          </p:nvSpPr>
          <p:spPr bwMode="auto">
            <a:xfrm>
              <a:off x="3972" y="2178"/>
              <a:ext cx="60" cy="17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9223" name="Group 62"/>
          <p:cNvGrpSpPr>
            <a:grpSpLocks/>
          </p:cNvGrpSpPr>
          <p:nvPr/>
        </p:nvGrpSpPr>
        <p:grpSpPr bwMode="auto">
          <a:xfrm>
            <a:off x="352425" y="2905125"/>
            <a:ext cx="8464550" cy="3786188"/>
            <a:chOff x="222" y="1830"/>
            <a:chExt cx="5332" cy="2385"/>
          </a:xfrm>
        </p:grpSpPr>
        <p:sp>
          <p:nvSpPr>
            <p:cNvPr id="9224" name="Rectangle 47"/>
            <p:cNvSpPr>
              <a:spLocks noChangeArrowheads="1"/>
            </p:cNvSpPr>
            <p:nvPr/>
          </p:nvSpPr>
          <p:spPr bwMode="auto">
            <a:xfrm>
              <a:off x="222" y="3554"/>
              <a:ext cx="417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en-US" sz="2800">
                <a:latin typeface="Calibri" pitchFamily="34" charset="0"/>
              </a:endParaRPr>
            </a:p>
          </p:txBody>
        </p:sp>
        <p:sp>
          <p:nvSpPr>
            <p:cNvPr id="9225" name="Freeform 21"/>
            <p:cNvSpPr>
              <a:spLocks/>
            </p:cNvSpPr>
            <p:nvPr/>
          </p:nvSpPr>
          <p:spPr bwMode="auto">
            <a:xfrm>
              <a:off x="3349" y="1830"/>
              <a:ext cx="2205" cy="639"/>
            </a:xfrm>
            <a:custGeom>
              <a:avLst/>
              <a:gdLst>
                <a:gd name="T0" fmla="*/ 0 w 2205"/>
                <a:gd name="T1" fmla="*/ 242 h 639"/>
                <a:gd name="T2" fmla="*/ 1713 w 2205"/>
                <a:gd name="T3" fmla="*/ 8 h 639"/>
                <a:gd name="T4" fmla="*/ 2156 w 2205"/>
                <a:gd name="T5" fmla="*/ 289 h 639"/>
                <a:gd name="T6" fmla="*/ 2008 w 2205"/>
                <a:gd name="T7" fmla="*/ 639 h 6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5"/>
                <a:gd name="T13" fmla="*/ 0 h 639"/>
                <a:gd name="T14" fmla="*/ 2205 w 2205"/>
                <a:gd name="T15" fmla="*/ 639 h 6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5" h="639">
                  <a:moveTo>
                    <a:pt x="0" y="242"/>
                  </a:moveTo>
                  <a:cubicBezTo>
                    <a:pt x="677" y="121"/>
                    <a:pt x="1354" y="0"/>
                    <a:pt x="1713" y="8"/>
                  </a:cubicBezTo>
                  <a:cubicBezTo>
                    <a:pt x="2072" y="16"/>
                    <a:pt x="2107" y="184"/>
                    <a:pt x="2156" y="289"/>
                  </a:cubicBezTo>
                  <a:cubicBezTo>
                    <a:pt x="2205" y="394"/>
                    <a:pt x="2106" y="516"/>
                    <a:pt x="2008" y="639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6" name="Group 56"/>
            <p:cNvGrpSpPr>
              <a:grpSpLocks/>
            </p:cNvGrpSpPr>
            <p:nvPr/>
          </p:nvGrpSpPr>
          <p:grpSpPr bwMode="auto">
            <a:xfrm>
              <a:off x="3061" y="2049"/>
              <a:ext cx="333" cy="1505"/>
              <a:chOff x="3061" y="2049"/>
              <a:chExt cx="333" cy="1505"/>
            </a:xfrm>
          </p:grpSpPr>
          <p:sp>
            <p:nvSpPr>
              <p:cNvPr id="9228" name="Freeform 17"/>
              <p:cNvSpPr>
                <a:spLocks/>
              </p:cNvSpPr>
              <p:nvPr/>
            </p:nvSpPr>
            <p:spPr bwMode="auto">
              <a:xfrm>
                <a:off x="3180" y="2479"/>
                <a:ext cx="27" cy="1075"/>
              </a:xfrm>
              <a:custGeom>
                <a:avLst/>
                <a:gdLst>
                  <a:gd name="T0" fmla="*/ 0 w 1"/>
                  <a:gd name="T1" fmla="*/ 0 h 1012"/>
                  <a:gd name="T2" fmla="*/ 0 w 1"/>
                  <a:gd name="T3" fmla="*/ 1012 h 1012"/>
                  <a:gd name="T4" fmla="*/ 0 60000 65536"/>
                  <a:gd name="T5" fmla="*/ 0 60000 65536"/>
                  <a:gd name="T6" fmla="*/ 0 w 1"/>
                  <a:gd name="T7" fmla="*/ 0 h 1012"/>
                  <a:gd name="T8" fmla="*/ 1 w 1"/>
                  <a:gd name="T9" fmla="*/ 1012 h 10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012">
                    <a:moveTo>
                      <a:pt x="0" y="0"/>
                    </a:moveTo>
                    <a:cubicBezTo>
                      <a:pt x="0" y="0"/>
                      <a:pt x="0" y="506"/>
                      <a:pt x="0" y="1012"/>
                    </a:cubicBezTo>
                  </a:path>
                </a:pathLst>
              </a:custGeom>
              <a:noFill/>
              <a:ln w="635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29" name="Group 49"/>
              <p:cNvGrpSpPr>
                <a:grpSpLocks/>
              </p:cNvGrpSpPr>
              <p:nvPr/>
            </p:nvGrpSpPr>
            <p:grpSpPr bwMode="auto">
              <a:xfrm>
                <a:off x="3061" y="2049"/>
                <a:ext cx="333" cy="1493"/>
                <a:chOff x="3061" y="2049"/>
                <a:chExt cx="333" cy="1493"/>
              </a:xfrm>
            </p:grpSpPr>
            <p:sp>
              <p:nvSpPr>
                <p:cNvPr id="9230" name="AutoShape 50"/>
                <p:cNvSpPr>
                  <a:spLocks noChangeArrowheads="1"/>
                </p:cNvSpPr>
                <p:nvPr/>
              </p:nvSpPr>
              <p:spPr bwMode="auto">
                <a:xfrm>
                  <a:off x="3230" y="2067"/>
                  <a:ext cx="118" cy="1031"/>
                </a:xfrm>
                <a:prstGeom prst="moon">
                  <a:avLst>
                    <a:gd name="adj" fmla="val 87324"/>
                  </a:avLst>
                </a:prstGeom>
                <a:solidFill>
                  <a:schemeClr val="tx2"/>
                </a:solidFill>
                <a:ln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231" name="Freeform 51"/>
                <p:cNvSpPr>
                  <a:spLocks/>
                </p:cNvSpPr>
                <p:nvPr/>
              </p:nvSpPr>
              <p:spPr bwMode="auto">
                <a:xfrm>
                  <a:off x="3349" y="2049"/>
                  <a:ext cx="27" cy="1075"/>
                </a:xfrm>
                <a:custGeom>
                  <a:avLst/>
                  <a:gdLst>
                    <a:gd name="T0" fmla="*/ 0 w 1"/>
                    <a:gd name="T1" fmla="*/ 0 h 1012"/>
                    <a:gd name="T2" fmla="*/ 0 w 1"/>
                    <a:gd name="T3" fmla="*/ 1012 h 1012"/>
                    <a:gd name="T4" fmla="*/ 0 60000 65536"/>
                    <a:gd name="T5" fmla="*/ 0 60000 65536"/>
                    <a:gd name="T6" fmla="*/ 0 w 1"/>
                    <a:gd name="T7" fmla="*/ 0 h 1012"/>
                    <a:gd name="T8" fmla="*/ 1 w 1"/>
                    <a:gd name="T9" fmla="*/ 1012 h 10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012">
                      <a:moveTo>
                        <a:pt x="0" y="0"/>
                      </a:moveTo>
                      <a:cubicBezTo>
                        <a:pt x="0" y="0"/>
                        <a:pt x="0" y="506"/>
                        <a:pt x="0" y="1012"/>
                      </a:cubicBezTo>
                    </a:path>
                  </a:pathLst>
                </a:custGeom>
                <a:noFill/>
                <a:ln w="635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2" name="Freeform 52"/>
                <p:cNvSpPr>
                  <a:spLocks/>
                </p:cNvSpPr>
                <p:nvPr/>
              </p:nvSpPr>
              <p:spPr bwMode="auto">
                <a:xfrm>
                  <a:off x="3347" y="2061"/>
                  <a:ext cx="33" cy="1035"/>
                </a:xfrm>
                <a:custGeom>
                  <a:avLst/>
                  <a:gdLst>
                    <a:gd name="T0" fmla="*/ 8 w 56"/>
                    <a:gd name="T1" fmla="*/ 0 h 1035"/>
                    <a:gd name="T2" fmla="*/ 55 w 56"/>
                    <a:gd name="T3" fmla="*/ 514 h 1035"/>
                    <a:gd name="T4" fmla="*/ 0 w 56"/>
                    <a:gd name="T5" fmla="*/ 1035 h 1035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035"/>
                    <a:gd name="T11" fmla="*/ 56 w 56"/>
                    <a:gd name="T12" fmla="*/ 1035 h 10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035">
                      <a:moveTo>
                        <a:pt x="8" y="0"/>
                      </a:moveTo>
                      <a:cubicBezTo>
                        <a:pt x="32" y="171"/>
                        <a:pt x="56" y="342"/>
                        <a:pt x="55" y="514"/>
                      </a:cubicBezTo>
                      <a:cubicBezTo>
                        <a:pt x="54" y="686"/>
                        <a:pt x="27" y="860"/>
                        <a:pt x="0" y="1035"/>
                      </a:cubicBezTo>
                    </a:path>
                  </a:pathLst>
                </a:custGeom>
                <a:noFill/>
                <a:ln w="889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3" name="Freeform 53"/>
                <p:cNvSpPr>
                  <a:spLocks/>
                </p:cNvSpPr>
                <p:nvPr/>
              </p:nvSpPr>
              <p:spPr bwMode="auto">
                <a:xfrm>
                  <a:off x="3246" y="2341"/>
                  <a:ext cx="148" cy="419"/>
                </a:xfrm>
                <a:custGeom>
                  <a:avLst/>
                  <a:gdLst>
                    <a:gd name="T0" fmla="*/ 0 w 148"/>
                    <a:gd name="T1" fmla="*/ 334 h 334"/>
                    <a:gd name="T2" fmla="*/ 47 w 148"/>
                    <a:gd name="T3" fmla="*/ 62 h 334"/>
                    <a:gd name="T4" fmla="*/ 148 w 148"/>
                    <a:gd name="T5" fmla="*/ 0 h 334"/>
                    <a:gd name="T6" fmla="*/ 0 60000 65536"/>
                    <a:gd name="T7" fmla="*/ 0 60000 65536"/>
                    <a:gd name="T8" fmla="*/ 0 60000 65536"/>
                    <a:gd name="T9" fmla="*/ 0 w 148"/>
                    <a:gd name="T10" fmla="*/ 0 h 334"/>
                    <a:gd name="T11" fmla="*/ 148 w 148"/>
                    <a:gd name="T12" fmla="*/ 334 h 3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" h="334">
                      <a:moveTo>
                        <a:pt x="0" y="334"/>
                      </a:moveTo>
                      <a:cubicBezTo>
                        <a:pt x="11" y="226"/>
                        <a:pt x="22" y="118"/>
                        <a:pt x="47" y="62"/>
                      </a:cubicBezTo>
                      <a:cubicBezTo>
                        <a:pt x="72" y="6"/>
                        <a:pt x="110" y="3"/>
                        <a:pt x="148" y="0"/>
                      </a:cubicBezTo>
                    </a:path>
                  </a:pathLst>
                </a:custGeom>
                <a:noFill/>
                <a:ln w="635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4" name="AutoShape 54"/>
                <p:cNvSpPr>
                  <a:spLocks noChangeArrowheads="1"/>
                </p:cNvSpPr>
                <p:nvPr/>
              </p:nvSpPr>
              <p:spPr bwMode="auto">
                <a:xfrm>
                  <a:off x="3061" y="2497"/>
                  <a:ext cx="118" cy="1031"/>
                </a:xfrm>
                <a:prstGeom prst="moon">
                  <a:avLst>
                    <a:gd name="adj" fmla="val 87324"/>
                  </a:avLst>
                </a:prstGeom>
                <a:solidFill>
                  <a:schemeClr val="tx2"/>
                </a:solidFill>
                <a:ln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235" name="Freeform 55"/>
                <p:cNvSpPr>
                  <a:spLocks/>
                </p:cNvSpPr>
                <p:nvPr/>
              </p:nvSpPr>
              <p:spPr bwMode="auto">
                <a:xfrm>
                  <a:off x="3194" y="2507"/>
                  <a:ext cx="33" cy="1035"/>
                </a:xfrm>
                <a:custGeom>
                  <a:avLst/>
                  <a:gdLst>
                    <a:gd name="T0" fmla="*/ 8 w 56"/>
                    <a:gd name="T1" fmla="*/ 0 h 1035"/>
                    <a:gd name="T2" fmla="*/ 55 w 56"/>
                    <a:gd name="T3" fmla="*/ 514 h 1035"/>
                    <a:gd name="T4" fmla="*/ 0 w 56"/>
                    <a:gd name="T5" fmla="*/ 1035 h 1035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035"/>
                    <a:gd name="T11" fmla="*/ 56 w 56"/>
                    <a:gd name="T12" fmla="*/ 1035 h 10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035">
                      <a:moveTo>
                        <a:pt x="8" y="0"/>
                      </a:moveTo>
                      <a:cubicBezTo>
                        <a:pt x="32" y="171"/>
                        <a:pt x="56" y="342"/>
                        <a:pt x="55" y="514"/>
                      </a:cubicBezTo>
                      <a:cubicBezTo>
                        <a:pt x="54" y="686"/>
                        <a:pt x="27" y="860"/>
                        <a:pt x="0" y="1035"/>
                      </a:cubicBezTo>
                    </a:path>
                  </a:pathLst>
                </a:custGeom>
                <a:noFill/>
                <a:ln w="889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27" name="Freeform 18"/>
            <p:cNvSpPr>
              <a:spLocks/>
            </p:cNvSpPr>
            <p:nvPr/>
          </p:nvSpPr>
          <p:spPr bwMode="auto">
            <a:xfrm>
              <a:off x="3180" y="2260"/>
              <a:ext cx="2205" cy="639"/>
            </a:xfrm>
            <a:custGeom>
              <a:avLst/>
              <a:gdLst>
                <a:gd name="T0" fmla="*/ 0 w 2205"/>
                <a:gd name="T1" fmla="*/ 242 h 639"/>
                <a:gd name="T2" fmla="*/ 1713 w 2205"/>
                <a:gd name="T3" fmla="*/ 8 h 639"/>
                <a:gd name="T4" fmla="*/ 2156 w 2205"/>
                <a:gd name="T5" fmla="*/ 289 h 639"/>
                <a:gd name="T6" fmla="*/ 2008 w 2205"/>
                <a:gd name="T7" fmla="*/ 639 h 6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5"/>
                <a:gd name="T13" fmla="*/ 0 h 639"/>
                <a:gd name="T14" fmla="*/ 2205 w 2205"/>
                <a:gd name="T15" fmla="*/ 639 h 6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5" h="639">
                  <a:moveTo>
                    <a:pt x="0" y="242"/>
                  </a:moveTo>
                  <a:cubicBezTo>
                    <a:pt x="677" y="121"/>
                    <a:pt x="1354" y="0"/>
                    <a:pt x="1713" y="8"/>
                  </a:cubicBezTo>
                  <a:cubicBezTo>
                    <a:pt x="2072" y="16"/>
                    <a:pt x="2107" y="184"/>
                    <a:pt x="2156" y="289"/>
                  </a:cubicBezTo>
                  <a:cubicBezTo>
                    <a:pt x="2205" y="394"/>
                    <a:pt x="2106" y="516"/>
                    <a:pt x="2008" y="639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54941" y="2074128"/>
            <a:ext cx="2023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Farsighted   </a:t>
            </a:r>
          </a:p>
          <a:p>
            <a:pPr algn="l"/>
            <a:r>
              <a:rPr lang="en-US" dirty="0" smtClean="0"/>
              <a:t>Nearsighted</a:t>
            </a:r>
            <a:endParaRPr lang="en-US" dirty="0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78" y="104151"/>
            <a:ext cx="2537802" cy="187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35665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8172" y="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 Rounded MT Bold" pitchFamily="34" charset="0"/>
              </a:rPr>
              <a:t>Nearsighted Farsighted </a:t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en-US" sz="3200" dirty="0" smtClean="0">
                <a:latin typeface="Arial Rounded MT Bold" pitchFamily="34" charset="0"/>
              </a:rPr>
              <a:t>Checkpoint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05675"/>
            <a:ext cx="5397446" cy="2610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>
                <a:latin typeface="Arial Rounded MT Bold" pitchFamily="34" charset="0"/>
              </a:rPr>
              <a:t>Two people who wear glasses are camping.  One of them is nearsighted and the other is farsighted.  Which person’s glasses will be useful in starting a fire with the sun’s rays?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19375" y="4059238"/>
            <a:ext cx="2239963" cy="1058862"/>
            <a:chOff x="1650" y="2557"/>
            <a:chExt cx="1411" cy="667"/>
          </a:xfrm>
        </p:grpSpPr>
        <p:sp>
          <p:nvSpPr>
            <p:cNvPr id="10270" name="Line 5"/>
            <p:cNvSpPr>
              <a:spLocks noChangeShapeType="1"/>
            </p:cNvSpPr>
            <p:nvPr/>
          </p:nvSpPr>
          <p:spPr bwMode="auto">
            <a:xfrm>
              <a:off x="1650" y="2557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6"/>
            <p:cNvSpPr>
              <a:spLocks noChangeShapeType="1"/>
            </p:cNvSpPr>
            <p:nvPr/>
          </p:nvSpPr>
          <p:spPr bwMode="auto">
            <a:xfrm>
              <a:off x="1650" y="2633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7"/>
            <p:cNvSpPr>
              <a:spLocks noChangeShapeType="1"/>
            </p:cNvSpPr>
            <p:nvPr/>
          </p:nvSpPr>
          <p:spPr bwMode="auto">
            <a:xfrm>
              <a:off x="1650" y="2729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8"/>
            <p:cNvSpPr>
              <a:spLocks noChangeShapeType="1"/>
            </p:cNvSpPr>
            <p:nvPr/>
          </p:nvSpPr>
          <p:spPr bwMode="auto">
            <a:xfrm>
              <a:off x="1650" y="2810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9"/>
            <p:cNvSpPr>
              <a:spLocks noChangeShapeType="1"/>
            </p:cNvSpPr>
            <p:nvPr/>
          </p:nvSpPr>
          <p:spPr bwMode="auto">
            <a:xfrm>
              <a:off x="1650" y="2886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10"/>
            <p:cNvSpPr>
              <a:spLocks noChangeShapeType="1"/>
            </p:cNvSpPr>
            <p:nvPr/>
          </p:nvSpPr>
          <p:spPr bwMode="auto">
            <a:xfrm>
              <a:off x="1650" y="2971"/>
              <a:ext cx="1411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46250" y="3800475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Clip" r:id="rId6" imgW="994680" imgH="994680" progId="">
                  <p:embed/>
                </p:oleObj>
              </mc:Choice>
              <mc:Fallback>
                <p:oleObj name="Clip" r:id="rId6" imgW="994680" imgH="99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800475"/>
                        <a:ext cx="11176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7318375" y="4959350"/>
            <a:ext cx="123825" cy="1536700"/>
            <a:chOff x="3972" y="2174"/>
            <a:chExt cx="64" cy="754"/>
          </a:xfrm>
        </p:grpSpPr>
        <p:pic>
          <p:nvPicPr>
            <p:cNvPr id="10268" name="Picture 13" descr="unli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4" y="2174"/>
              <a:ext cx="52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9" name="Oval 14"/>
            <p:cNvSpPr>
              <a:spLocks noChangeArrowheads="1"/>
            </p:cNvSpPr>
            <p:nvPr/>
          </p:nvSpPr>
          <p:spPr bwMode="auto">
            <a:xfrm>
              <a:off x="3972" y="2178"/>
              <a:ext cx="60" cy="17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247" name="Group 15"/>
          <p:cNvGrpSpPr>
            <a:grpSpLocks/>
          </p:cNvGrpSpPr>
          <p:nvPr/>
        </p:nvGrpSpPr>
        <p:grpSpPr bwMode="auto">
          <a:xfrm>
            <a:off x="352425" y="2905125"/>
            <a:ext cx="8464550" cy="3786188"/>
            <a:chOff x="222" y="1830"/>
            <a:chExt cx="5332" cy="2385"/>
          </a:xfrm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222" y="3554"/>
              <a:ext cx="417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2800" dirty="0">
                  <a:latin typeface="Calibri" pitchFamily="34" charset="0"/>
                </a:rPr>
                <a:t>Farsighted person’s glasses are converging – like magnifying glass!</a:t>
              </a: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3349" y="1830"/>
              <a:ext cx="2205" cy="639"/>
            </a:xfrm>
            <a:custGeom>
              <a:avLst/>
              <a:gdLst>
                <a:gd name="T0" fmla="*/ 0 w 2205"/>
                <a:gd name="T1" fmla="*/ 242 h 639"/>
                <a:gd name="T2" fmla="*/ 1713 w 2205"/>
                <a:gd name="T3" fmla="*/ 8 h 639"/>
                <a:gd name="T4" fmla="*/ 2156 w 2205"/>
                <a:gd name="T5" fmla="*/ 289 h 639"/>
                <a:gd name="T6" fmla="*/ 2008 w 2205"/>
                <a:gd name="T7" fmla="*/ 639 h 6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5"/>
                <a:gd name="T13" fmla="*/ 0 h 639"/>
                <a:gd name="T14" fmla="*/ 2205 w 2205"/>
                <a:gd name="T15" fmla="*/ 639 h 6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5" h="639">
                  <a:moveTo>
                    <a:pt x="0" y="242"/>
                  </a:moveTo>
                  <a:cubicBezTo>
                    <a:pt x="677" y="121"/>
                    <a:pt x="1354" y="0"/>
                    <a:pt x="1713" y="8"/>
                  </a:cubicBezTo>
                  <a:cubicBezTo>
                    <a:pt x="2072" y="16"/>
                    <a:pt x="2107" y="184"/>
                    <a:pt x="2156" y="289"/>
                  </a:cubicBezTo>
                  <a:cubicBezTo>
                    <a:pt x="2205" y="394"/>
                    <a:pt x="2106" y="516"/>
                    <a:pt x="2008" y="639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8" name="Group 18"/>
            <p:cNvGrpSpPr>
              <a:grpSpLocks/>
            </p:cNvGrpSpPr>
            <p:nvPr/>
          </p:nvGrpSpPr>
          <p:grpSpPr bwMode="auto">
            <a:xfrm>
              <a:off x="3061" y="2049"/>
              <a:ext cx="333" cy="1505"/>
              <a:chOff x="3061" y="2049"/>
              <a:chExt cx="333" cy="1505"/>
            </a:xfrm>
          </p:grpSpPr>
          <p:sp>
            <p:nvSpPr>
              <p:cNvPr id="10260" name="Freeform 19"/>
              <p:cNvSpPr>
                <a:spLocks/>
              </p:cNvSpPr>
              <p:nvPr/>
            </p:nvSpPr>
            <p:spPr bwMode="auto">
              <a:xfrm>
                <a:off x="3180" y="2479"/>
                <a:ext cx="27" cy="1075"/>
              </a:xfrm>
              <a:custGeom>
                <a:avLst/>
                <a:gdLst>
                  <a:gd name="T0" fmla="*/ 0 w 1"/>
                  <a:gd name="T1" fmla="*/ 0 h 1012"/>
                  <a:gd name="T2" fmla="*/ 0 w 1"/>
                  <a:gd name="T3" fmla="*/ 1012 h 1012"/>
                  <a:gd name="T4" fmla="*/ 0 60000 65536"/>
                  <a:gd name="T5" fmla="*/ 0 60000 65536"/>
                  <a:gd name="T6" fmla="*/ 0 w 1"/>
                  <a:gd name="T7" fmla="*/ 0 h 1012"/>
                  <a:gd name="T8" fmla="*/ 1 w 1"/>
                  <a:gd name="T9" fmla="*/ 1012 h 10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012">
                    <a:moveTo>
                      <a:pt x="0" y="0"/>
                    </a:moveTo>
                    <a:cubicBezTo>
                      <a:pt x="0" y="0"/>
                      <a:pt x="0" y="506"/>
                      <a:pt x="0" y="1012"/>
                    </a:cubicBezTo>
                  </a:path>
                </a:pathLst>
              </a:custGeom>
              <a:noFill/>
              <a:ln w="635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1" name="Group 20"/>
              <p:cNvGrpSpPr>
                <a:grpSpLocks/>
              </p:cNvGrpSpPr>
              <p:nvPr/>
            </p:nvGrpSpPr>
            <p:grpSpPr bwMode="auto">
              <a:xfrm>
                <a:off x="3061" y="2049"/>
                <a:ext cx="333" cy="1493"/>
                <a:chOff x="3061" y="2049"/>
                <a:chExt cx="333" cy="1493"/>
              </a:xfrm>
            </p:grpSpPr>
            <p:sp>
              <p:nvSpPr>
                <p:cNvPr id="10262" name="AutoShape 21"/>
                <p:cNvSpPr>
                  <a:spLocks noChangeArrowheads="1"/>
                </p:cNvSpPr>
                <p:nvPr/>
              </p:nvSpPr>
              <p:spPr bwMode="auto">
                <a:xfrm>
                  <a:off x="3230" y="2067"/>
                  <a:ext cx="118" cy="1031"/>
                </a:xfrm>
                <a:prstGeom prst="moon">
                  <a:avLst>
                    <a:gd name="adj" fmla="val 87324"/>
                  </a:avLst>
                </a:prstGeom>
                <a:solidFill>
                  <a:schemeClr val="tx2"/>
                </a:solidFill>
                <a:ln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263" name="Freeform 22"/>
                <p:cNvSpPr>
                  <a:spLocks/>
                </p:cNvSpPr>
                <p:nvPr/>
              </p:nvSpPr>
              <p:spPr bwMode="auto">
                <a:xfrm>
                  <a:off x="3349" y="2049"/>
                  <a:ext cx="27" cy="1075"/>
                </a:xfrm>
                <a:custGeom>
                  <a:avLst/>
                  <a:gdLst>
                    <a:gd name="T0" fmla="*/ 0 w 1"/>
                    <a:gd name="T1" fmla="*/ 0 h 1012"/>
                    <a:gd name="T2" fmla="*/ 0 w 1"/>
                    <a:gd name="T3" fmla="*/ 1012 h 1012"/>
                    <a:gd name="T4" fmla="*/ 0 60000 65536"/>
                    <a:gd name="T5" fmla="*/ 0 60000 65536"/>
                    <a:gd name="T6" fmla="*/ 0 w 1"/>
                    <a:gd name="T7" fmla="*/ 0 h 1012"/>
                    <a:gd name="T8" fmla="*/ 1 w 1"/>
                    <a:gd name="T9" fmla="*/ 1012 h 10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012">
                      <a:moveTo>
                        <a:pt x="0" y="0"/>
                      </a:moveTo>
                      <a:cubicBezTo>
                        <a:pt x="0" y="0"/>
                        <a:pt x="0" y="506"/>
                        <a:pt x="0" y="1012"/>
                      </a:cubicBezTo>
                    </a:path>
                  </a:pathLst>
                </a:custGeom>
                <a:noFill/>
                <a:ln w="635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4" name="Freeform 23"/>
                <p:cNvSpPr>
                  <a:spLocks/>
                </p:cNvSpPr>
                <p:nvPr/>
              </p:nvSpPr>
              <p:spPr bwMode="auto">
                <a:xfrm>
                  <a:off x="3347" y="2061"/>
                  <a:ext cx="33" cy="1035"/>
                </a:xfrm>
                <a:custGeom>
                  <a:avLst/>
                  <a:gdLst>
                    <a:gd name="T0" fmla="*/ 8 w 56"/>
                    <a:gd name="T1" fmla="*/ 0 h 1035"/>
                    <a:gd name="T2" fmla="*/ 55 w 56"/>
                    <a:gd name="T3" fmla="*/ 514 h 1035"/>
                    <a:gd name="T4" fmla="*/ 0 w 56"/>
                    <a:gd name="T5" fmla="*/ 1035 h 1035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035"/>
                    <a:gd name="T11" fmla="*/ 56 w 56"/>
                    <a:gd name="T12" fmla="*/ 1035 h 10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035">
                      <a:moveTo>
                        <a:pt x="8" y="0"/>
                      </a:moveTo>
                      <a:cubicBezTo>
                        <a:pt x="32" y="171"/>
                        <a:pt x="56" y="342"/>
                        <a:pt x="55" y="514"/>
                      </a:cubicBezTo>
                      <a:cubicBezTo>
                        <a:pt x="54" y="686"/>
                        <a:pt x="27" y="860"/>
                        <a:pt x="0" y="1035"/>
                      </a:cubicBezTo>
                    </a:path>
                  </a:pathLst>
                </a:custGeom>
                <a:noFill/>
                <a:ln w="889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Freeform 24"/>
                <p:cNvSpPr>
                  <a:spLocks/>
                </p:cNvSpPr>
                <p:nvPr/>
              </p:nvSpPr>
              <p:spPr bwMode="auto">
                <a:xfrm>
                  <a:off x="3246" y="2341"/>
                  <a:ext cx="148" cy="419"/>
                </a:xfrm>
                <a:custGeom>
                  <a:avLst/>
                  <a:gdLst>
                    <a:gd name="T0" fmla="*/ 0 w 148"/>
                    <a:gd name="T1" fmla="*/ 334 h 334"/>
                    <a:gd name="T2" fmla="*/ 47 w 148"/>
                    <a:gd name="T3" fmla="*/ 62 h 334"/>
                    <a:gd name="T4" fmla="*/ 148 w 148"/>
                    <a:gd name="T5" fmla="*/ 0 h 334"/>
                    <a:gd name="T6" fmla="*/ 0 60000 65536"/>
                    <a:gd name="T7" fmla="*/ 0 60000 65536"/>
                    <a:gd name="T8" fmla="*/ 0 60000 65536"/>
                    <a:gd name="T9" fmla="*/ 0 w 148"/>
                    <a:gd name="T10" fmla="*/ 0 h 334"/>
                    <a:gd name="T11" fmla="*/ 148 w 148"/>
                    <a:gd name="T12" fmla="*/ 334 h 3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" h="334">
                      <a:moveTo>
                        <a:pt x="0" y="334"/>
                      </a:moveTo>
                      <a:cubicBezTo>
                        <a:pt x="11" y="226"/>
                        <a:pt x="22" y="118"/>
                        <a:pt x="47" y="62"/>
                      </a:cubicBezTo>
                      <a:cubicBezTo>
                        <a:pt x="72" y="6"/>
                        <a:pt x="110" y="3"/>
                        <a:pt x="148" y="0"/>
                      </a:cubicBezTo>
                    </a:path>
                  </a:pathLst>
                </a:custGeom>
                <a:noFill/>
                <a:ln w="635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AutoShape 25"/>
                <p:cNvSpPr>
                  <a:spLocks noChangeArrowheads="1"/>
                </p:cNvSpPr>
                <p:nvPr/>
              </p:nvSpPr>
              <p:spPr bwMode="auto">
                <a:xfrm>
                  <a:off x="3061" y="2497"/>
                  <a:ext cx="118" cy="1031"/>
                </a:xfrm>
                <a:prstGeom prst="moon">
                  <a:avLst>
                    <a:gd name="adj" fmla="val 87324"/>
                  </a:avLst>
                </a:prstGeom>
                <a:solidFill>
                  <a:schemeClr val="tx2"/>
                </a:solidFill>
                <a:ln w="254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267" name="Freeform 26"/>
                <p:cNvSpPr>
                  <a:spLocks/>
                </p:cNvSpPr>
                <p:nvPr/>
              </p:nvSpPr>
              <p:spPr bwMode="auto">
                <a:xfrm>
                  <a:off x="3194" y="2507"/>
                  <a:ext cx="33" cy="1035"/>
                </a:xfrm>
                <a:custGeom>
                  <a:avLst/>
                  <a:gdLst>
                    <a:gd name="T0" fmla="*/ 8 w 56"/>
                    <a:gd name="T1" fmla="*/ 0 h 1035"/>
                    <a:gd name="T2" fmla="*/ 55 w 56"/>
                    <a:gd name="T3" fmla="*/ 514 h 1035"/>
                    <a:gd name="T4" fmla="*/ 0 w 56"/>
                    <a:gd name="T5" fmla="*/ 1035 h 1035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035"/>
                    <a:gd name="T11" fmla="*/ 56 w 56"/>
                    <a:gd name="T12" fmla="*/ 1035 h 10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035">
                      <a:moveTo>
                        <a:pt x="8" y="0"/>
                      </a:moveTo>
                      <a:cubicBezTo>
                        <a:pt x="32" y="171"/>
                        <a:pt x="56" y="342"/>
                        <a:pt x="55" y="514"/>
                      </a:cubicBezTo>
                      <a:cubicBezTo>
                        <a:pt x="54" y="686"/>
                        <a:pt x="27" y="860"/>
                        <a:pt x="0" y="1035"/>
                      </a:cubicBezTo>
                    </a:path>
                  </a:pathLst>
                </a:custGeom>
                <a:noFill/>
                <a:ln w="889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59" name="Freeform 27"/>
            <p:cNvSpPr>
              <a:spLocks/>
            </p:cNvSpPr>
            <p:nvPr/>
          </p:nvSpPr>
          <p:spPr bwMode="auto">
            <a:xfrm>
              <a:off x="3180" y="2260"/>
              <a:ext cx="2205" cy="639"/>
            </a:xfrm>
            <a:custGeom>
              <a:avLst/>
              <a:gdLst>
                <a:gd name="T0" fmla="*/ 0 w 2205"/>
                <a:gd name="T1" fmla="*/ 242 h 639"/>
                <a:gd name="T2" fmla="*/ 1713 w 2205"/>
                <a:gd name="T3" fmla="*/ 8 h 639"/>
                <a:gd name="T4" fmla="*/ 2156 w 2205"/>
                <a:gd name="T5" fmla="*/ 289 h 639"/>
                <a:gd name="T6" fmla="*/ 2008 w 2205"/>
                <a:gd name="T7" fmla="*/ 639 h 6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5"/>
                <a:gd name="T13" fmla="*/ 0 h 639"/>
                <a:gd name="T14" fmla="*/ 2205 w 2205"/>
                <a:gd name="T15" fmla="*/ 639 h 6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5" h="639">
                  <a:moveTo>
                    <a:pt x="0" y="242"/>
                  </a:moveTo>
                  <a:cubicBezTo>
                    <a:pt x="677" y="121"/>
                    <a:pt x="1354" y="0"/>
                    <a:pt x="1713" y="8"/>
                  </a:cubicBezTo>
                  <a:cubicBezTo>
                    <a:pt x="2072" y="16"/>
                    <a:pt x="2107" y="184"/>
                    <a:pt x="2156" y="289"/>
                  </a:cubicBezTo>
                  <a:cubicBezTo>
                    <a:pt x="2205" y="394"/>
                    <a:pt x="2106" y="516"/>
                    <a:pt x="2008" y="639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140325" y="4460875"/>
            <a:ext cx="2249488" cy="698500"/>
            <a:chOff x="3238" y="2810"/>
            <a:chExt cx="1417" cy="440"/>
          </a:xfrm>
        </p:grpSpPr>
        <p:sp>
          <p:nvSpPr>
            <p:cNvPr id="10250" name="Line 29"/>
            <p:cNvSpPr>
              <a:spLocks noChangeShapeType="1"/>
            </p:cNvSpPr>
            <p:nvPr/>
          </p:nvSpPr>
          <p:spPr bwMode="auto">
            <a:xfrm>
              <a:off x="3246" y="2810"/>
              <a:ext cx="1409" cy="4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30"/>
            <p:cNvSpPr>
              <a:spLocks noChangeShapeType="1"/>
            </p:cNvSpPr>
            <p:nvPr/>
          </p:nvSpPr>
          <p:spPr bwMode="auto">
            <a:xfrm>
              <a:off x="3246" y="2906"/>
              <a:ext cx="1409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31"/>
            <p:cNvSpPr>
              <a:spLocks noChangeShapeType="1"/>
            </p:cNvSpPr>
            <p:nvPr/>
          </p:nvSpPr>
          <p:spPr bwMode="auto">
            <a:xfrm>
              <a:off x="3254" y="3002"/>
              <a:ext cx="1401" cy="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32"/>
            <p:cNvSpPr>
              <a:spLocks noChangeShapeType="1"/>
            </p:cNvSpPr>
            <p:nvPr/>
          </p:nvSpPr>
          <p:spPr bwMode="auto">
            <a:xfrm>
              <a:off x="3246" y="3080"/>
              <a:ext cx="1409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33"/>
            <p:cNvSpPr>
              <a:spLocks noChangeShapeType="1"/>
            </p:cNvSpPr>
            <p:nvPr/>
          </p:nvSpPr>
          <p:spPr bwMode="auto">
            <a:xfrm>
              <a:off x="3246" y="3169"/>
              <a:ext cx="1409" cy="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34"/>
            <p:cNvSpPr>
              <a:spLocks noChangeShapeType="1"/>
            </p:cNvSpPr>
            <p:nvPr/>
          </p:nvSpPr>
          <p:spPr bwMode="auto">
            <a:xfrm flipV="1">
              <a:off x="3238" y="3224"/>
              <a:ext cx="1417" cy="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0435" name="Picture 35" descr="l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0363" y="4816475"/>
            <a:ext cx="82867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0205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" y="2394951"/>
            <a:ext cx="41529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172" y="0"/>
            <a:ext cx="77724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 Rounded MT Bold" pitchFamily="34" charset="0"/>
              </a:rPr>
              <a:t>Candles </a:t>
            </a:r>
            <a:br>
              <a:rPr lang="en-US" sz="3200" dirty="0" smtClean="0">
                <a:latin typeface="Arial Rounded MT Bold" pitchFamily="34" charset="0"/>
              </a:rPr>
            </a:br>
            <a:r>
              <a:rPr lang="en-US" sz="3200" dirty="0" smtClean="0">
                <a:latin typeface="Arial Rounded MT Bold" pitchFamily="34" charset="0"/>
              </a:rPr>
              <a:t>Checkpoint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137" y="1194622"/>
            <a:ext cx="5502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Which candle's image takes up more space on the retina of the person in the </a:t>
            </a:r>
            <a:r>
              <a:rPr lang="en-US" dirty="0" smtClean="0"/>
              <a:t>picture?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82" y="187756"/>
            <a:ext cx="34480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4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6513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Angular Size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4402138"/>
            <a:ext cx="8291512" cy="1236662"/>
          </a:xfrm>
        </p:spPr>
        <p:txBody>
          <a:bodyPr/>
          <a:lstStyle/>
          <a:p>
            <a:r>
              <a:rPr lang="en-US" smtClean="0"/>
              <a:t>Angular size tells you how large the image is on your retina, and how big it appears to be.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406900" y="2593975"/>
            <a:ext cx="971550" cy="9715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44838" y="2746375"/>
            <a:ext cx="869950" cy="336550"/>
            <a:chOff x="3531" y="1068"/>
            <a:chExt cx="548" cy="212"/>
          </a:xfrm>
        </p:grpSpPr>
        <p:sp>
          <p:nvSpPr>
            <p:cNvPr id="27693" name="Arc 10"/>
            <p:cNvSpPr>
              <a:spLocks/>
            </p:cNvSpPr>
            <p:nvPr/>
          </p:nvSpPr>
          <p:spPr bwMode="auto">
            <a:xfrm>
              <a:off x="3531" y="1097"/>
              <a:ext cx="548" cy="181"/>
            </a:xfrm>
            <a:custGeom>
              <a:avLst/>
              <a:gdLst>
                <a:gd name="T0" fmla="*/ 55 w 21600"/>
                <a:gd name="T1" fmla="*/ 181 h 17323"/>
                <a:gd name="T2" fmla="*/ 38 w 21600"/>
                <a:gd name="T3" fmla="*/ 0 h 17323"/>
                <a:gd name="T4" fmla="*/ 548 w 21600"/>
                <a:gd name="T5" fmla="*/ 83 h 1732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23"/>
                <a:gd name="T11" fmla="*/ 21600 w 21600"/>
                <a:gd name="T12" fmla="*/ 17323 h 17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23" fill="none" extrusionOk="0">
                  <a:moveTo>
                    <a:pt x="2157" y="17323"/>
                  </a:moveTo>
                  <a:cubicBezTo>
                    <a:pt x="737" y="14389"/>
                    <a:pt x="0" y="11172"/>
                    <a:pt x="0" y="7913"/>
                  </a:cubicBezTo>
                  <a:cubicBezTo>
                    <a:pt x="-1" y="5204"/>
                    <a:pt x="509" y="2520"/>
                    <a:pt x="1501" y="-1"/>
                  </a:cubicBezTo>
                </a:path>
                <a:path w="21600" h="17323" stroke="0" extrusionOk="0">
                  <a:moveTo>
                    <a:pt x="2157" y="17323"/>
                  </a:moveTo>
                  <a:cubicBezTo>
                    <a:pt x="737" y="14389"/>
                    <a:pt x="0" y="11172"/>
                    <a:pt x="0" y="7913"/>
                  </a:cubicBezTo>
                  <a:cubicBezTo>
                    <a:pt x="-1" y="5204"/>
                    <a:pt x="509" y="2520"/>
                    <a:pt x="1501" y="-1"/>
                  </a:cubicBezTo>
                  <a:lnTo>
                    <a:pt x="21600" y="79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Text Box 12"/>
            <p:cNvSpPr txBox="1">
              <a:spLocks noChangeArrowheads="1"/>
            </p:cNvSpPr>
            <p:nvPr/>
          </p:nvSpPr>
          <p:spPr bwMode="auto">
            <a:xfrm>
              <a:off x="3558" y="1068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35500" y="2974975"/>
            <a:ext cx="549275" cy="336550"/>
            <a:chOff x="4470" y="1212"/>
            <a:chExt cx="346" cy="212"/>
          </a:xfrm>
        </p:grpSpPr>
        <p:sp>
          <p:nvSpPr>
            <p:cNvPr id="27691" name="Arc 13"/>
            <p:cNvSpPr>
              <a:spLocks/>
            </p:cNvSpPr>
            <p:nvPr/>
          </p:nvSpPr>
          <p:spPr bwMode="auto">
            <a:xfrm flipH="1">
              <a:off x="4470" y="1278"/>
              <a:ext cx="326" cy="108"/>
            </a:xfrm>
            <a:custGeom>
              <a:avLst/>
              <a:gdLst>
                <a:gd name="T0" fmla="*/ 33 w 21600"/>
                <a:gd name="T1" fmla="*/ 108 h 17323"/>
                <a:gd name="T2" fmla="*/ 23 w 21600"/>
                <a:gd name="T3" fmla="*/ 0 h 17323"/>
                <a:gd name="T4" fmla="*/ 326 w 21600"/>
                <a:gd name="T5" fmla="*/ 49 h 1732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23"/>
                <a:gd name="T11" fmla="*/ 21600 w 21600"/>
                <a:gd name="T12" fmla="*/ 17323 h 17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23" fill="none" extrusionOk="0">
                  <a:moveTo>
                    <a:pt x="2157" y="17323"/>
                  </a:moveTo>
                  <a:cubicBezTo>
                    <a:pt x="737" y="14389"/>
                    <a:pt x="0" y="11172"/>
                    <a:pt x="0" y="7913"/>
                  </a:cubicBezTo>
                  <a:cubicBezTo>
                    <a:pt x="-1" y="5204"/>
                    <a:pt x="509" y="2520"/>
                    <a:pt x="1501" y="-1"/>
                  </a:cubicBezTo>
                </a:path>
                <a:path w="21600" h="17323" stroke="0" extrusionOk="0">
                  <a:moveTo>
                    <a:pt x="2157" y="17323"/>
                  </a:moveTo>
                  <a:cubicBezTo>
                    <a:pt x="737" y="14389"/>
                    <a:pt x="0" y="11172"/>
                    <a:pt x="0" y="7913"/>
                  </a:cubicBezTo>
                  <a:cubicBezTo>
                    <a:pt x="-1" y="5204"/>
                    <a:pt x="509" y="2520"/>
                    <a:pt x="1501" y="-1"/>
                  </a:cubicBezTo>
                  <a:lnTo>
                    <a:pt x="21600" y="79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Text Box 14"/>
            <p:cNvSpPr txBox="1">
              <a:spLocks noChangeArrowheads="1"/>
            </p:cNvSpPr>
            <p:nvPr/>
          </p:nvSpPr>
          <p:spPr bwMode="auto">
            <a:xfrm>
              <a:off x="4633" y="1212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7655" name="Oval 15"/>
          <p:cNvSpPr>
            <a:spLocks noChangeArrowheads="1"/>
          </p:cNvSpPr>
          <p:nvPr/>
        </p:nvSpPr>
        <p:spPr bwMode="auto">
          <a:xfrm>
            <a:off x="7643813" y="2563813"/>
            <a:ext cx="971550" cy="9715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715125" y="2674938"/>
            <a:ext cx="1160463" cy="376237"/>
            <a:chOff x="3818" y="2262"/>
            <a:chExt cx="731" cy="237"/>
          </a:xfrm>
        </p:grpSpPr>
        <p:sp>
          <p:nvSpPr>
            <p:cNvPr id="27689" name="Arc 20"/>
            <p:cNvSpPr>
              <a:spLocks/>
            </p:cNvSpPr>
            <p:nvPr/>
          </p:nvSpPr>
          <p:spPr bwMode="auto">
            <a:xfrm>
              <a:off x="4001" y="2262"/>
              <a:ext cx="548" cy="237"/>
            </a:xfrm>
            <a:custGeom>
              <a:avLst/>
              <a:gdLst>
                <a:gd name="T0" fmla="*/ 93 w 21600"/>
                <a:gd name="T1" fmla="*/ 237 h 22620"/>
                <a:gd name="T2" fmla="*/ 70 w 21600"/>
                <a:gd name="T3" fmla="*/ 0 h 22620"/>
                <a:gd name="T4" fmla="*/ 548 w 21600"/>
                <a:gd name="T5" fmla="*/ 111 h 226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620"/>
                <a:gd name="T11" fmla="*/ 21600 w 21600"/>
                <a:gd name="T12" fmla="*/ 22620 h 22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620" fill="none" extrusionOk="0">
                  <a:moveTo>
                    <a:pt x="3677" y="22620"/>
                  </a:moveTo>
                  <a:cubicBezTo>
                    <a:pt x="1280" y="19056"/>
                    <a:pt x="0" y="14858"/>
                    <a:pt x="0" y="10564"/>
                  </a:cubicBezTo>
                  <a:cubicBezTo>
                    <a:pt x="-1" y="6864"/>
                    <a:pt x="950" y="3227"/>
                    <a:pt x="2759" y="0"/>
                  </a:cubicBezTo>
                </a:path>
                <a:path w="21600" h="22620" stroke="0" extrusionOk="0">
                  <a:moveTo>
                    <a:pt x="3677" y="22620"/>
                  </a:moveTo>
                  <a:cubicBezTo>
                    <a:pt x="1280" y="19056"/>
                    <a:pt x="0" y="14858"/>
                    <a:pt x="0" y="10564"/>
                  </a:cubicBezTo>
                  <a:cubicBezTo>
                    <a:pt x="-1" y="6864"/>
                    <a:pt x="950" y="3227"/>
                    <a:pt x="2759" y="0"/>
                  </a:cubicBezTo>
                  <a:lnTo>
                    <a:pt x="21600" y="1056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Text Box 22"/>
            <p:cNvSpPr txBox="1">
              <a:spLocks noChangeArrowheads="1"/>
            </p:cNvSpPr>
            <p:nvPr/>
          </p:nvSpPr>
          <p:spPr bwMode="auto">
            <a:xfrm>
              <a:off x="3818" y="2286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7781925" y="2970213"/>
            <a:ext cx="517525" cy="457200"/>
            <a:chOff x="4490" y="2448"/>
            <a:chExt cx="326" cy="288"/>
          </a:xfrm>
        </p:grpSpPr>
        <p:sp>
          <p:nvSpPr>
            <p:cNvPr id="27687" name="Arc 23"/>
            <p:cNvSpPr>
              <a:spLocks/>
            </p:cNvSpPr>
            <p:nvPr/>
          </p:nvSpPr>
          <p:spPr bwMode="auto">
            <a:xfrm flipH="1">
              <a:off x="4490" y="2498"/>
              <a:ext cx="326" cy="238"/>
            </a:xfrm>
            <a:custGeom>
              <a:avLst/>
              <a:gdLst>
                <a:gd name="T0" fmla="*/ 59 w 21600"/>
                <a:gd name="T1" fmla="*/ 238 h 20342"/>
                <a:gd name="T2" fmla="*/ 23 w 21600"/>
                <a:gd name="T3" fmla="*/ 0 h 20342"/>
                <a:gd name="T4" fmla="*/ 326 w 21600"/>
                <a:gd name="T5" fmla="*/ 93 h 203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42"/>
                <a:gd name="T11" fmla="*/ 21600 w 21600"/>
                <a:gd name="T12" fmla="*/ 20342 h 203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42" fill="none" extrusionOk="0">
                  <a:moveTo>
                    <a:pt x="3934" y="20341"/>
                  </a:moveTo>
                  <a:cubicBezTo>
                    <a:pt x="1373" y="16702"/>
                    <a:pt x="0" y="12362"/>
                    <a:pt x="0" y="7913"/>
                  </a:cubicBezTo>
                  <a:cubicBezTo>
                    <a:pt x="-1" y="5204"/>
                    <a:pt x="509" y="2520"/>
                    <a:pt x="1501" y="-1"/>
                  </a:cubicBezTo>
                </a:path>
                <a:path w="21600" h="20342" stroke="0" extrusionOk="0">
                  <a:moveTo>
                    <a:pt x="3934" y="20341"/>
                  </a:moveTo>
                  <a:cubicBezTo>
                    <a:pt x="1373" y="16702"/>
                    <a:pt x="0" y="12362"/>
                    <a:pt x="0" y="7913"/>
                  </a:cubicBezTo>
                  <a:cubicBezTo>
                    <a:pt x="-1" y="5204"/>
                    <a:pt x="509" y="2520"/>
                    <a:pt x="1501" y="-1"/>
                  </a:cubicBezTo>
                  <a:lnTo>
                    <a:pt x="21600" y="79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Text Box 24"/>
            <p:cNvSpPr txBox="1">
              <a:spLocks noChangeArrowheads="1"/>
            </p:cNvSpPr>
            <p:nvPr/>
          </p:nvSpPr>
          <p:spPr bwMode="auto">
            <a:xfrm>
              <a:off x="4608" y="2448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92125" y="2155825"/>
            <a:ext cx="4887913" cy="1152525"/>
            <a:chOff x="1860" y="696"/>
            <a:chExt cx="3079" cy="726"/>
          </a:xfrm>
        </p:grpSpPr>
        <p:grpSp>
          <p:nvGrpSpPr>
            <p:cNvPr id="27682" name="Group 31"/>
            <p:cNvGrpSpPr>
              <a:grpSpLocks/>
            </p:cNvGrpSpPr>
            <p:nvPr/>
          </p:nvGrpSpPr>
          <p:grpSpPr bwMode="auto">
            <a:xfrm>
              <a:off x="1860" y="696"/>
              <a:ext cx="3079" cy="726"/>
              <a:chOff x="1860" y="696"/>
              <a:chExt cx="3079" cy="726"/>
            </a:xfrm>
          </p:grpSpPr>
          <p:sp>
            <p:nvSpPr>
              <p:cNvPr id="27685" name="Line 5"/>
              <p:cNvSpPr>
                <a:spLocks noChangeShapeType="1"/>
              </p:cNvSpPr>
              <p:nvPr/>
            </p:nvSpPr>
            <p:spPr bwMode="auto">
              <a:xfrm>
                <a:off x="1860" y="1278"/>
                <a:ext cx="30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7"/>
              <p:cNvSpPr>
                <a:spLocks noChangeShapeType="1"/>
              </p:cNvSpPr>
              <p:nvPr/>
            </p:nvSpPr>
            <p:spPr bwMode="auto">
              <a:xfrm>
                <a:off x="1878" y="696"/>
                <a:ext cx="306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11"/>
            <p:cNvSpPr>
              <a:spLocks noChangeShapeType="1"/>
            </p:cNvSpPr>
            <p:nvPr/>
          </p:nvSpPr>
          <p:spPr bwMode="auto">
            <a:xfrm>
              <a:off x="2661" y="882"/>
              <a:ext cx="303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29"/>
            <p:cNvSpPr>
              <a:spLocks noChangeShapeType="1"/>
            </p:cNvSpPr>
            <p:nvPr/>
          </p:nvSpPr>
          <p:spPr bwMode="auto">
            <a:xfrm>
              <a:off x="2820" y="1278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6361113" y="2166938"/>
            <a:ext cx="2255837" cy="1308100"/>
            <a:chOff x="3595" y="1942"/>
            <a:chExt cx="1421" cy="824"/>
          </a:xfrm>
        </p:grpSpPr>
        <p:sp>
          <p:nvSpPr>
            <p:cNvPr id="27678" name="Line 16"/>
            <p:cNvSpPr>
              <a:spLocks noChangeShapeType="1"/>
            </p:cNvSpPr>
            <p:nvPr/>
          </p:nvSpPr>
          <p:spPr bwMode="auto">
            <a:xfrm>
              <a:off x="3595" y="2498"/>
              <a:ext cx="14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25"/>
            <p:cNvSpPr>
              <a:spLocks noChangeShapeType="1"/>
            </p:cNvSpPr>
            <p:nvPr/>
          </p:nvSpPr>
          <p:spPr bwMode="auto">
            <a:xfrm flipH="1" flipV="1">
              <a:off x="3595" y="1942"/>
              <a:ext cx="1221" cy="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0"/>
            <p:cNvSpPr>
              <a:spLocks noChangeShapeType="1"/>
            </p:cNvSpPr>
            <p:nvPr/>
          </p:nvSpPr>
          <p:spPr bwMode="auto">
            <a:xfrm>
              <a:off x="3767" y="2498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 flipH="1" flipV="1">
              <a:off x="3905" y="2159"/>
              <a:ext cx="96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83" name="Rectangle 39"/>
          <p:cNvSpPr>
            <a:spLocks noChangeArrowheads="1"/>
          </p:cNvSpPr>
          <p:nvPr/>
        </p:nvSpPr>
        <p:spPr bwMode="auto">
          <a:xfrm>
            <a:off x="528638" y="1266825"/>
            <a:ext cx="8451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Both are same size, but nearer one looks bigger.</a:t>
            </a:r>
            <a:endParaRPr lang="en-US" sz="1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61" name="Group 49"/>
          <p:cNvGrpSpPr>
            <a:grpSpLocks/>
          </p:cNvGrpSpPr>
          <p:nvPr/>
        </p:nvGrpSpPr>
        <p:grpSpPr bwMode="auto">
          <a:xfrm>
            <a:off x="438150" y="2139950"/>
            <a:ext cx="138113" cy="930275"/>
            <a:chOff x="276" y="1348"/>
            <a:chExt cx="87" cy="586"/>
          </a:xfrm>
        </p:grpSpPr>
        <p:sp>
          <p:nvSpPr>
            <p:cNvPr id="27675" name="Rectangle 41"/>
            <p:cNvSpPr>
              <a:spLocks noChangeArrowheads="1"/>
            </p:cNvSpPr>
            <p:nvPr/>
          </p:nvSpPr>
          <p:spPr bwMode="auto">
            <a:xfrm>
              <a:off x="276" y="1508"/>
              <a:ext cx="84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6" name="Freeform 42"/>
            <p:cNvSpPr>
              <a:spLocks/>
            </p:cNvSpPr>
            <p:nvPr/>
          </p:nvSpPr>
          <p:spPr bwMode="auto">
            <a:xfrm>
              <a:off x="276" y="1348"/>
              <a:ext cx="44" cy="160"/>
            </a:xfrm>
            <a:custGeom>
              <a:avLst/>
              <a:gdLst>
                <a:gd name="T0" fmla="*/ 256 w 256"/>
                <a:gd name="T1" fmla="*/ 0 h 816"/>
                <a:gd name="T2" fmla="*/ 160 w 256"/>
                <a:gd name="T3" fmla="*/ 288 h 816"/>
                <a:gd name="T4" fmla="*/ 16 w 256"/>
                <a:gd name="T5" fmla="*/ 480 h 816"/>
                <a:gd name="T6" fmla="*/ 64 w 256"/>
                <a:gd name="T7" fmla="*/ 720 h 816"/>
                <a:gd name="T8" fmla="*/ 256 w 256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43"/>
            <p:cNvSpPr>
              <a:spLocks/>
            </p:cNvSpPr>
            <p:nvPr/>
          </p:nvSpPr>
          <p:spPr bwMode="auto">
            <a:xfrm flipH="1">
              <a:off x="318" y="1348"/>
              <a:ext cx="45" cy="160"/>
            </a:xfrm>
            <a:custGeom>
              <a:avLst/>
              <a:gdLst>
                <a:gd name="T0" fmla="*/ 256 w 256"/>
                <a:gd name="T1" fmla="*/ 0 h 816"/>
                <a:gd name="T2" fmla="*/ 160 w 256"/>
                <a:gd name="T3" fmla="*/ 288 h 816"/>
                <a:gd name="T4" fmla="*/ 16 w 256"/>
                <a:gd name="T5" fmla="*/ 480 h 816"/>
                <a:gd name="T6" fmla="*/ 64 w 256"/>
                <a:gd name="T7" fmla="*/ 720 h 816"/>
                <a:gd name="T8" fmla="*/ 256 w 256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2" name="Group 50"/>
          <p:cNvGrpSpPr>
            <a:grpSpLocks/>
          </p:cNvGrpSpPr>
          <p:nvPr/>
        </p:nvGrpSpPr>
        <p:grpSpPr bwMode="auto">
          <a:xfrm>
            <a:off x="6278563" y="2157413"/>
            <a:ext cx="150812" cy="893762"/>
            <a:chOff x="276" y="1348"/>
            <a:chExt cx="87" cy="586"/>
          </a:xfrm>
        </p:grpSpPr>
        <p:sp>
          <p:nvSpPr>
            <p:cNvPr id="27672" name="Rectangle 51"/>
            <p:cNvSpPr>
              <a:spLocks noChangeArrowheads="1"/>
            </p:cNvSpPr>
            <p:nvPr/>
          </p:nvSpPr>
          <p:spPr bwMode="auto">
            <a:xfrm>
              <a:off x="276" y="1508"/>
              <a:ext cx="84" cy="42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73" name="Freeform 52"/>
            <p:cNvSpPr>
              <a:spLocks/>
            </p:cNvSpPr>
            <p:nvPr/>
          </p:nvSpPr>
          <p:spPr bwMode="auto">
            <a:xfrm>
              <a:off x="276" y="1348"/>
              <a:ext cx="44" cy="160"/>
            </a:xfrm>
            <a:custGeom>
              <a:avLst/>
              <a:gdLst>
                <a:gd name="T0" fmla="*/ 256 w 256"/>
                <a:gd name="T1" fmla="*/ 0 h 816"/>
                <a:gd name="T2" fmla="*/ 160 w 256"/>
                <a:gd name="T3" fmla="*/ 288 h 816"/>
                <a:gd name="T4" fmla="*/ 16 w 256"/>
                <a:gd name="T5" fmla="*/ 480 h 816"/>
                <a:gd name="T6" fmla="*/ 64 w 256"/>
                <a:gd name="T7" fmla="*/ 720 h 816"/>
                <a:gd name="T8" fmla="*/ 256 w 256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53"/>
            <p:cNvSpPr>
              <a:spLocks/>
            </p:cNvSpPr>
            <p:nvPr/>
          </p:nvSpPr>
          <p:spPr bwMode="auto">
            <a:xfrm flipH="1">
              <a:off x="318" y="1348"/>
              <a:ext cx="45" cy="160"/>
            </a:xfrm>
            <a:custGeom>
              <a:avLst/>
              <a:gdLst>
                <a:gd name="T0" fmla="*/ 256 w 256"/>
                <a:gd name="T1" fmla="*/ 0 h 816"/>
                <a:gd name="T2" fmla="*/ 160 w 256"/>
                <a:gd name="T3" fmla="*/ 288 h 816"/>
                <a:gd name="T4" fmla="*/ 16 w 256"/>
                <a:gd name="T5" fmla="*/ 480 h 816"/>
                <a:gd name="T6" fmla="*/ 64 w 256"/>
                <a:gd name="T7" fmla="*/ 720 h 816"/>
                <a:gd name="T8" fmla="*/ 256 w 256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3" name="Group 61"/>
          <p:cNvGrpSpPr>
            <a:grpSpLocks/>
          </p:cNvGrpSpPr>
          <p:nvPr/>
        </p:nvGrpSpPr>
        <p:grpSpPr bwMode="auto">
          <a:xfrm>
            <a:off x="8120063" y="3049588"/>
            <a:ext cx="485775" cy="442912"/>
            <a:chOff x="5115" y="1921"/>
            <a:chExt cx="306" cy="279"/>
          </a:xfrm>
        </p:grpSpPr>
        <p:sp>
          <p:nvSpPr>
            <p:cNvPr id="27668" name="Arc 19"/>
            <p:cNvSpPr>
              <a:spLocks/>
            </p:cNvSpPr>
            <p:nvPr/>
          </p:nvSpPr>
          <p:spPr bwMode="auto">
            <a:xfrm>
              <a:off x="5115" y="1921"/>
              <a:ext cx="306" cy="242"/>
            </a:xfrm>
            <a:custGeom>
              <a:avLst/>
              <a:gdLst>
                <a:gd name="T0" fmla="*/ 306 w 21600"/>
                <a:gd name="T1" fmla="*/ 0 h 17075"/>
                <a:gd name="T2" fmla="*/ 187 w 21600"/>
                <a:gd name="T3" fmla="*/ 242 h 17075"/>
                <a:gd name="T4" fmla="*/ 0 w 21600"/>
                <a:gd name="T5" fmla="*/ 0 h 17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075"/>
                <a:gd name="T11" fmla="*/ 21600 w 21600"/>
                <a:gd name="T12" fmla="*/ 17075 h 17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075" fill="none" extrusionOk="0">
                  <a:moveTo>
                    <a:pt x="21600" y="0"/>
                  </a:moveTo>
                  <a:cubicBezTo>
                    <a:pt x="21600" y="6679"/>
                    <a:pt x="18509" y="12983"/>
                    <a:pt x="13228" y="17074"/>
                  </a:cubicBezTo>
                </a:path>
                <a:path w="21600" h="17075" stroke="0" extrusionOk="0">
                  <a:moveTo>
                    <a:pt x="21600" y="0"/>
                  </a:moveTo>
                  <a:cubicBezTo>
                    <a:pt x="21600" y="6679"/>
                    <a:pt x="18509" y="12983"/>
                    <a:pt x="13228" y="170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FF00FF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9" name="Group 58"/>
            <p:cNvGrpSpPr>
              <a:grpSpLocks/>
            </p:cNvGrpSpPr>
            <p:nvPr/>
          </p:nvGrpSpPr>
          <p:grpSpPr bwMode="auto">
            <a:xfrm rot="3228408">
              <a:off x="5255" y="2131"/>
              <a:ext cx="41" cy="98"/>
              <a:chOff x="5516" y="2186"/>
              <a:chExt cx="41" cy="98"/>
            </a:xfrm>
          </p:grpSpPr>
          <p:sp>
            <p:nvSpPr>
              <p:cNvPr id="27670" name="Freeform 56"/>
              <p:cNvSpPr>
                <a:spLocks/>
              </p:cNvSpPr>
              <p:nvPr/>
            </p:nvSpPr>
            <p:spPr bwMode="auto">
              <a:xfrm flipV="1">
                <a:off x="5516" y="2186"/>
                <a:ext cx="21" cy="98"/>
              </a:xfrm>
              <a:custGeom>
                <a:avLst/>
                <a:gdLst>
                  <a:gd name="T0" fmla="*/ 256 w 256"/>
                  <a:gd name="T1" fmla="*/ 0 h 816"/>
                  <a:gd name="T2" fmla="*/ 160 w 256"/>
                  <a:gd name="T3" fmla="*/ 288 h 816"/>
                  <a:gd name="T4" fmla="*/ 16 w 256"/>
                  <a:gd name="T5" fmla="*/ 480 h 816"/>
                  <a:gd name="T6" fmla="*/ 64 w 256"/>
                  <a:gd name="T7" fmla="*/ 720 h 816"/>
                  <a:gd name="T8" fmla="*/ 256 w 256"/>
                  <a:gd name="T9" fmla="*/ 816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57"/>
              <p:cNvSpPr>
                <a:spLocks/>
              </p:cNvSpPr>
              <p:nvPr/>
            </p:nvSpPr>
            <p:spPr bwMode="auto">
              <a:xfrm flipH="1" flipV="1">
                <a:off x="5536" y="2186"/>
                <a:ext cx="21" cy="98"/>
              </a:xfrm>
              <a:custGeom>
                <a:avLst/>
                <a:gdLst>
                  <a:gd name="T0" fmla="*/ 256 w 256"/>
                  <a:gd name="T1" fmla="*/ 0 h 816"/>
                  <a:gd name="T2" fmla="*/ 160 w 256"/>
                  <a:gd name="T3" fmla="*/ 288 h 816"/>
                  <a:gd name="T4" fmla="*/ 16 w 256"/>
                  <a:gd name="T5" fmla="*/ 480 h 816"/>
                  <a:gd name="T6" fmla="*/ 64 w 256"/>
                  <a:gd name="T7" fmla="*/ 720 h 816"/>
                  <a:gd name="T8" fmla="*/ 256 w 256"/>
                  <a:gd name="T9" fmla="*/ 816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64" name="Group 60"/>
          <p:cNvGrpSpPr>
            <a:grpSpLocks/>
          </p:cNvGrpSpPr>
          <p:nvPr/>
        </p:nvGrpSpPr>
        <p:grpSpPr bwMode="auto">
          <a:xfrm>
            <a:off x="4881563" y="3087688"/>
            <a:ext cx="485775" cy="211137"/>
            <a:chOff x="3075" y="1945"/>
            <a:chExt cx="306" cy="133"/>
          </a:xfrm>
        </p:grpSpPr>
        <p:sp>
          <p:nvSpPr>
            <p:cNvPr id="27665" name="Freeform 46"/>
            <p:cNvSpPr>
              <a:spLocks/>
            </p:cNvSpPr>
            <p:nvPr/>
          </p:nvSpPr>
          <p:spPr bwMode="auto">
            <a:xfrm rot="822506" flipV="1">
              <a:off x="3348" y="2035"/>
              <a:ext cx="14" cy="40"/>
            </a:xfrm>
            <a:custGeom>
              <a:avLst/>
              <a:gdLst>
                <a:gd name="T0" fmla="*/ 256 w 256"/>
                <a:gd name="T1" fmla="*/ 0 h 816"/>
                <a:gd name="T2" fmla="*/ 160 w 256"/>
                <a:gd name="T3" fmla="*/ 288 h 816"/>
                <a:gd name="T4" fmla="*/ 16 w 256"/>
                <a:gd name="T5" fmla="*/ 480 h 816"/>
                <a:gd name="T6" fmla="*/ 64 w 256"/>
                <a:gd name="T7" fmla="*/ 720 h 816"/>
                <a:gd name="T8" fmla="*/ 256 w 256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47"/>
            <p:cNvSpPr>
              <a:spLocks/>
            </p:cNvSpPr>
            <p:nvPr/>
          </p:nvSpPr>
          <p:spPr bwMode="auto">
            <a:xfrm rot="822506" flipH="1" flipV="1">
              <a:off x="3361" y="2038"/>
              <a:ext cx="14" cy="40"/>
            </a:xfrm>
            <a:custGeom>
              <a:avLst/>
              <a:gdLst>
                <a:gd name="T0" fmla="*/ 256 w 256"/>
                <a:gd name="T1" fmla="*/ 0 h 816"/>
                <a:gd name="T2" fmla="*/ 160 w 256"/>
                <a:gd name="T3" fmla="*/ 288 h 816"/>
                <a:gd name="T4" fmla="*/ 16 w 256"/>
                <a:gd name="T5" fmla="*/ 480 h 816"/>
                <a:gd name="T6" fmla="*/ 64 w 256"/>
                <a:gd name="T7" fmla="*/ 720 h 816"/>
                <a:gd name="T8" fmla="*/ 256 w 256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Arc 59"/>
            <p:cNvSpPr>
              <a:spLocks/>
            </p:cNvSpPr>
            <p:nvPr/>
          </p:nvSpPr>
          <p:spPr bwMode="auto">
            <a:xfrm>
              <a:off x="3075" y="1945"/>
              <a:ext cx="306" cy="95"/>
            </a:xfrm>
            <a:custGeom>
              <a:avLst/>
              <a:gdLst>
                <a:gd name="T0" fmla="*/ 306 w 21600"/>
                <a:gd name="T1" fmla="*/ 0 h 6680"/>
                <a:gd name="T2" fmla="*/ 291 w 21600"/>
                <a:gd name="T3" fmla="*/ 95 h 6680"/>
                <a:gd name="T4" fmla="*/ 0 w 21600"/>
                <a:gd name="T5" fmla="*/ 0 h 66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6680"/>
                <a:gd name="T11" fmla="*/ 21600 w 21600"/>
                <a:gd name="T12" fmla="*/ 6680 h 6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6680" fill="none" extrusionOk="0">
                  <a:moveTo>
                    <a:pt x="21600" y="0"/>
                  </a:moveTo>
                  <a:cubicBezTo>
                    <a:pt x="21600" y="2268"/>
                    <a:pt x="21242" y="4522"/>
                    <a:pt x="20541" y="6680"/>
                  </a:cubicBezTo>
                </a:path>
                <a:path w="21600" h="6680" stroke="0" extrusionOk="0">
                  <a:moveTo>
                    <a:pt x="21600" y="0"/>
                  </a:moveTo>
                  <a:cubicBezTo>
                    <a:pt x="21600" y="2268"/>
                    <a:pt x="21242" y="4522"/>
                    <a:pt x="20541" y="66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FF00FF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196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9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  <p:bldP spid="1597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8100"/>
            <a:ext cx="9070975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Unaided Eye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3333750"/>
            <a:ext cx="8394700" cy="847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Bring object as close as possible (to near point N)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492750" y="1163638"/>
            <a:ext cx="379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How big the object looks with unaided eye.</a:t>
            </a:r>
          </a:p>
        </p:txBody>
      </p: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5" cstate="print"/>
          <a:srcRect t="17796" b="13557"/>
          <a:stretch>
            <a:fillRect/>
          </a:stretch>
        </p:blipFill>
        <p:spPr bwMode="auto">
          <a:xfrm>
            <a:off x="5297488" y="1963738"/>
            <a:ext cx="7588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685800" y="524668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aseline="30000">
                <a:solidFill>
                  <a:schemeClr val="accent1"/>
                </a:solidFill>
              </a:rPr>
              <a:t>**</a:t>
            </a:r>
            <a:r>
              <a:rPr lang="en-US" altLang="en-US">
                <a:solidFill>
                  <a:schemeClr val="accent1"/>
                </a:solidFill>
              </a:rPr>
              <a:t>If </a:t>
            </a:r>
            <a:r>
              <a:rPr lang="en-US" altLang="en-US" b="1">
                <a:solidFill>
                  <a:schemeClr val="accent1"/>
                </a:solidFill>
                <a:latin typeface="Symbol" pitchFamily="18" charset="2"/>
              </a:rPr>
              <a:t>q</a:t>
            </a:r>
            <a:r>
              <a:rPr lang="en-US" altLang="en-US">
                <a:solidFill>
                  <a:schemeClr val="accent1"/>
                </a:solidFill>
              </a:rPr>
              <a:t> is small and expressed in radians.</a:t>
            </a:r>
          </a:p>
        </p:txBody>
      </p:sp>
      <p:graphicFrame>
        <p:nvGraphicFramePr>
          <p:cNvPr id="163866" name="Object 26"/>
          <p:cNvGraphicFramePr>
            <a:graphicFrameLocks noChangeAspect="1"/>
          </p:cNvGraphicFramePr>
          <p:nvPr/>
        </p:nvGraphicFramePr>
        <p:xfrm>
          <a:off x="4578350" y="4181475"/>
          <a:ext cx="914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6" imgW="914400" imgH="825480" progId="Equation.3">
                  <p:embed/>
                </p:oleObj>
              </mc:Choice>
              <mc:Fallback>
                <p:oleObj name="Equation" r:id="rId6" imgW="914400" imgH="825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4181475"/>
                        <a:ext cx="914400" cy="8255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7" name="Object 27"/>
          <p:cNvGraphicFramePr>
            <a:graphicFrameLocks noChangeAspect="1"/>
          </p:cNvGraphicFramePr>
          <p:nvPr/>
        </p:nvGraphicFramePr>
        <p:xfrm>
          <a:off x="1214438" y="4181475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8" imgW="1600200" imgH="825480" progId="Equation.3">
                  <p:embed/>
                </p:oleObj>
              </mc:Choice>
              <mc:Fallback>
                <p:oleObj name="Equation" r:id="rId8" imgW="1600200" imgH="825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181475"/>
                        <a:ext cx="1600200" cy="8255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8" name="AutoShape 28"/>
          <p:cNvSpPr>
            <a:spLocks noChangeArrowheads="1"/>
          </p:cNvSpPr>
          <p:nvPr/>
        </p:nvSpPr>
        <p:spPr bwMode="auto">
          <a:xfrm>
            <a:off x="3213100" y="4533900"/>
            <a:ext cx="971550" cy="2286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8" name="Group 34"/>
          <p:cNvGrpSpPr>
            <a:grpSpLocks/>
          </p:cNvGrpSpPr>
          <p:nvPr/>
        </p:nvGrpSpPr>
        <p:grpSpPr bwMode="auto">
          <a:xfrm>
            <a:off x="685800" y="1638300"/>
            <a:ext cx="4611688" cy="1695450"/>
            <a:chOff x="432" y="1032"/>
            <a:chExt cx="2905" cy="1068"/>
          </a:xfrm>
        </p:grpSpPr>
        <p:sp>
          <p:nvSpPr>
            <p:cNvPr id="7179" name="Arc 5"/>
            <p:cNvSpPr>
              <a:spLocks/>
            </p:cNvSpPr>
            <p:nvPr/>
          </p:nvSpPr>
          <p:spPr bwMode="auto">
            <a:xfrm flipH="1">
              <a:off x="1842" y="1357"/>
              <a:ext cx="47" cy="1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1528" y="1304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765" y="103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rgbClr val="FF3300"/>
                  </a:solidFill>
                </a:rPr>
                <a:t>object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182" name="Line 15"/>
            <p:cNvSpPr>
              <a:spLocks noChangeShapeType="1"/>
            </p:cNvSpPr>
            <p:nvPr/>
          </p:nvSpPr>
          <p:spPr bwMode="auto">
            <a:xfrm flipH="1" flipV="1">
              <a:off x="700" y="1237"/>
              <a:ext cx="2626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6"/>
            <p:cNvSpPr>
              <a:spLocks noChangeShapeType="1"/>
            </p:cNvSpPr>
            <p:nvPr/>
          </p:nvSpPr>
          <p:spPr bwMode="auto">
            <a:xfrm>
              <a:off x="700" y="1513"/>
              <a:ext cx="2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AutoShape 17"/>
            <p:cNvSpPr>
              <a:spLocks/>
            </p:cNvSpPr>
            <p:nvPr/>
          </p:nvSpPr>
          <p:spPr bwMode="auto">
            <a:xfrm rot="-5400000">
              <a:off x="2032" y="506"/>
              <a:ext cx="182" cy="2407"/>
            </a:xfrm>
            <a:prstGeom prst="leftBrace">
              <a:avLst>
                <a:gd name="adj1" fmla="val 11021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Text Box 18"/>
            <p:cNvSpPr txBox="1">
              <a:spLocks noChangeArrowheads="1"/>
            </p:cNvSpPr>
            <p:nvPr/>
          </p:nvSpPr>
          <p:spPr bwMode="auto">
            <a:xfrm>
              <a:off x="2032" y="1812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N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7186" name="AutoShape 19"/>
            <p:cNvSpPr>
              <a:spLocks/>
            </p:cNvSpPr>
            <p:nvPr/>
          </p:nvSpPr>
          <p:spPr bwMode="auto">
            <a:xfrm>
              <a:off x="765" y="1254"/>
              <a:ext cx="95" cy="259"/>
            </a:xfrm>
            <a:prstGeom prst="leftBrace">
              <a:avLst>
                <a:gd name="adj1" fmla="val 2271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20"/>
            <p:cNvSpPr txBox="1">
              <a:spLocks noChangeArrowheads="1"/>
            </p:cNvSpPr>
            <p:nvPr/>
          </p:nvSpPr>
          <p:spPr bwMode="auto">
            <a:xfrm>
              <a:off x="432" y="1208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h</a:t>
              </a:r>
              <a:r>
                <a:rPr lang="en-US" altLang="en-US" baseline="-25000">
                  <a:solidFill>
                    <a:schemeClr val="tx1"/>
                  </a:solidFill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188" name="Rectangle 31"/>
            <p:cNvSpPr>
              <a:spLocks noChangeArrowheads="1"/>
            </p:cNvSpPr>
            <p:nvPr/>
          </p:nvSpPr>
          <p:spPr bwMode="auto">
            <a:xfrm>
              <a:off x="892" y="1314"/>
              <a:ext cx="53" cy="1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Freeform 32"/>
            <p:cNvSpPr>
              <a:spLocks/>
            </p:cNvSpPr>
            <p:nvPr/>
          </p:nvSpPr>
          <p:spPr bwMode="auto">
            <a:xfrm>
              <a:off x="892" y="1241"/>
              <a:ext cx="28" cy="73"/>
            </a:xfrm>
            <a:custGeom>
              <a:avLst/>
              <a:gdLst>
                <a:gd name="T0" fmla="*/ 3 w 256"/>
                <a:gd name="T1" fmla="*/ 0 h 816"/>
                <a:gd name="T2" fmla="*/ 2 w 256"/>
                <a:gd name="T3" fmla="*/ 2 h 816"/>
                <a:gd name="T4" fmla="*/ 0 w 256"/>
                <a:gd name="T5" fmla="*/ 4 h 816"/>
                <a:gd name="T6" fmla="*/ 1 w 256"/>
                <a:gd name="T7" fmla="*/ 6 h 816"/>
                <a:gd name="T8" fmla="*/ 3 w 256"/>
                <a:gd name="T9" fmla="*/ 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33"/>
            <p:cNvSpPr>
              <a:spLocks/>
            </p:cNvSpPr>
            <p:nvPr/>
          </p:nvSpPr>
          <p:spPr bwMode="auto">
            <a:xfrm flipH="1">
              <a:off x="918" y="1241"/>
              <a:ext cx="29" cy="73"/>
            </a:xfrm>
            <a:custGeom>
              <a:avLst/>
              <a:gdLst>
                <a:gd name="T0" fmla="*/ 3 w 256"/>
                <a:gd name="T1" fmla="*/ 0 h 816"/>
                <a:gd name="T2" fmla="*/ 2 w 256"/>
                <a:gd name="T3" fmla="*/ 2 h 816"/>
                <a:gd name="T4" fmla="*/ 0 w 256"/>
                <a:gd name="T5" fmla="*/ 4 h 816"/>
                <a:gd name="T6" fmla="*/ 1 w 256"/>
                <a:gd name="T7" fmla="*/ 6 h 816"/>
                <a:gd name="T8" fmla="*/ 3 w 256"/>
                <a:gd name="T9" fmla="*/ 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utoUpdateAnimBg="0"/>
      <p:bldP spid="163847" grpId="0" autoUpdateAnimBg="0"/>
      <p:bldP spid="163864" grpId="0" autoUpdateAnimBg="0"/>
      <p:bldP spid="1638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16" name="Object 24"/>
          <p:cNvGraphicFramePr>
            <a:graphicFrameLocks noChangeAspect="1"/>
          </p:cNvGraphicFramePr>
          <p:nvPr/>
        </p:nvGraphicFramePr>
        <p:xfrm>
          <a:off x="6027738" y="4089400"/>
          <a:ext cx="15351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5" imgW="1536700" imgH="825500" progId="Equation.DSMT36">
                  <p:embed/>
                </p:oleObj>
              </mc:Choice>
              <mc:Fallback>
                <p:oleObj name="Equation" r:id="rId5" imgW="1536700" imgH="825500" progId="Equation.DSMT36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4089400"/>
                        <a:ext cx="1535112" cy="8255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477838" y="3294063"/>
            <a:ext cx="7715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Magnifying glass produces virtual image behind object, allowing you to bring object to a closer </a:t>
            </a:r>
            <a:r>
              <a:rPr lang="en-US" altLang="en-US">
                <a:solidFill>
                  <a:srgbClr val="FF0000"/>
                </a:solidFill>
              </a:rPr>
              <a:t>d</a:t>
            </a:r>
            <a:r>
              <a:rPr lang="en-US" altLang="en-US" baseline="-25000">
                <a:solidFill>
                  <a:srgbClr val="FF0000"/>
                </a:solidFill>
              </a:rPr>
              <a:t>o</a:t>
            </a:r>
            <a:r>
              <a:rPr lang="en-US" altLang="en-US">
                <a:solidFill>
                  <a:schemeClr val="tx1"/>
                </a:solidFill>
              </a:rPr>
              <a:t>: and larger 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>
                <a:solidFill>
                  <a:schemeClr val="tx1"/>
                </a:solidFill>
              </a:rPr>
              <a:t>’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5138" y="4583113"/>
            <a:ext cx="5170487" cy="719137"/>
            <a:chOff x="202" y="3069"/>
            <a:chExt cx="3257" cy="453"/>
          </a:xfrm>
        </p:grpSpPr>
        <p:sp>
          <p:nvSpPr>
            <p:cNvPr id="8229" name="Text Box 36"/>
            <p:cNvSpPr txBox="1">
              <a:spLocks noChangeArrowheads="1"/>
            </p:cNvSpPr>
            <p:nvPr/>
          </p:nvSpPr>
          <p:spPr bwMode="auto">
            <a:xfrm>
              <a:off x="202" y="3083"/>
              <a:ext cx="32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/>
                <a:t>Compare to unaided eye:            : </a:t>
              </a:r>
            </a:p>
          </p:txBody>
        </p:sp>
        <p:graphicFrame>
          <p:nvGraphicFramePr>
            <p:cNvPr id="8197" name="Object 37"/>
            <p:cNvGraphicFramePr>
              <a:graphicFrameLocks noChangeAspect="1"/>
            </p:cNvGraphicFramePr>
            <p:nvPr/>
          </p:nvGraphicFramePr>
          <p:xfrm>
            <a:off x="2659" y="3069"/>
            <a:ext cx="499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Equation" r:id="rId7" imgW="825500" imgH="749300" progId="Equation.DSMT36">
                    <p:embed/>
                  </p:oleObj>
                </mc:Choice>
                <mc:Fallback>
                  <p:oleObj name="Equation" r:id="rId7" imgW="825500" imgH="749300" progId="Equation.DSMT36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" y="3069"/>
                          <a:ext cx="499" cy="453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473075" y="5505450"/>
            <a:ext cx="829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/>
              <a:t>Ratio of the two angles is the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angular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magnification </a:t>
            </a:r>
            <a:r>
              <a:rPr lang="en-US" altLang="en-US"/>
              <a:t>M:</a:t>
            </a:r>
          </a:p>
        </p:txBody>
      </p:sp>
      <p:graphicFrame>
        <p:nvGraphicFramePr>
          <p:cNvPr id="161831" name="Object 39"/>
          <p:cNvGraphicFramePr>
            <a:graphicFrameLocks noChangeAspect="1"/>
          </p:cNvGraphicFramePr>
          <p:nvPr/>
        </p:nvGraphicFramePr>
        <p:xfrm>
          <a:off x="2906713" y="5962650"/>
          <a:ext cx="262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9" imgW="2628900" imgH="825500" progId="Equation.DSMT36">
                  <p:embed/>
                </p:oleObj>
              </mc:Choice>
              <mc:Fallback>
                <p:oleObj name="Equation" r:id="rId9" imgW="2628900" imgH="825500" progId="Equation.DSMT36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5962650"/>
                        <a:ext cx="2628900" cy="8255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41"/>
          <p:cNvSpPr>
            <a:spLocks noGrp="1" noChangeArrowheads="1"/>
          </p:cNvSpPr>
          <p:nvPr>
            <p:ph type="title"/>
          </p:nvPr>
        </p:nvSpPr>
        <p:spPr>
          <a:xfrm>
            <a:off x="685800" y="-190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Magnifying Glass</a:t>
            </a:r>
          </a:p>
        </p:txBody>
      </p:sp>
      <p:grpSp>
        <p:nvGrpSpPr>
          <p:cNvPr id="8202" name="Group 57"/>
          <p:cNvGrpSpPr>
            <a:grpSpLocks/>
          </p:cNvGrpSpPr>
          <p:nvPr/>
        </p:nvGrpSpPr>
        <p:grpSpPr bwMode="auto">
          <a:xfrm>
            <a:off x="1581150" y="825500"/>
            <a:ext cx="6369050" cy="2468563"/>
            <a:chOff x="996" y="520"/>
            <a:chExt cx="4012" cy="1555"/>
          </a:xfrm>
        </p:grpSpPr>
        <p:pic>
          <p:nvPicPr>
            <p:cNvPr id="8203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t="17796" b="13557"/>
            <a:stretch>
              <a:fillRect/>
            </a:stretch>
          </p:blipFill>
          <p:spPr bwMode="auto">
            <a:xfrm>
              <a:off x="3846" y="1162"/>
              <a:ext cx="478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4" name="Group 5"/>
            <p:cNvGrpSpPr>
              <a:grpSpLocks/>
            </p:cNvGrpSpPr>
            <p:nvPr/>
          </p:nvGrpSpPr>
          <p:grpSpPr bwMode="auto">
            <a:xfrm rot="637902">
              <a:off x="3115" y="1029"/>
              <a:ext cx="1350" cy="729"/>
              <a:chOff x="2341" y="936"/>
              <a:chExt cx="1350" cy="729"/>
            </a:xfrm>
          </p:grpSpPr>
          <p:sp>
            <p:nvSpPr>
              <p:cNvPr id="8227" name="Arc 6"/>
              <p:cNvSpPr>
                <a:spLocks/>
              </p:cNvSpPr>
              <p:nvPr/>
            </p:nvSpPr>
            <p:spPr bwMode="auto">
              <a:xfrm rot="2337717">
                <a:off x="2341" y="936"/>
                <a:ext cx="875" cy="729"/>
              </a:xfrm>
              <a:custGeom>
                <a:avLst/>
                <a:gdLst>
                  <a:gd name="T0" fmla="*/ 1 w 20247"/>
                  <a:gd name="T1" fmla="*/ 0 h 19720"/>
                  <a:gd name="T2" fmla="*/ 2 w 20247"/>
                  <a:gd name="T3" fmla="*/ 1 h 19720"/>
                  <a:gd name="T4" fmla="*/ 0 w 20247"/>
                  <a:gd name="T5" fmla="*/ 1 h 19720"/>
                  <a:gd name="T6" fmla="*/ 0 60000 65536"/>
                  <a:gd name="T7" fmla="*/ 0 60000 65536"/>
                  <a:gd name="T8" fmla="*/ 0 60000 65536"/>
                  <a:gd name="T9" fmla="*/ 0 w 20247"/>
                  <a:gd name="T10" fmla="*/ 0 h 19720"/>
                  <a:gd name="T11" fmla="*/ 20247 w 20247"/>
                  <a:gd name="T12" fmla="*/ 19720 h 19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47" h="19720" fill="none" extrusionOk="0">
                    <a:moveTo>
                      <a:pt x="8812" y="-1"/>
                    </a:moveTo>
                    <a:cubicBezTo>
                      <a:pt x="14106" y="2365"/>
                      <a:pt x="18227" y="6760"/>
                      <a:pt x="20247" y="12196"/>
                    </a:cubicBezTo>
                  </a:path>
                  <a:path w="20247" h="19720" stroke="0" extrusionOk="0">
                    <a:moveTo>
                      <a:pt x="8812" y="-1"/>
                    </a:moveTo>
                    <a:cubicBezTo>
                      <a:pt x="14106" y="2365"/>
                      <a:pt x="18227" y="6760"/>
                      <a:pt x="20247" y="12196"/>
                    </a:cubicBezTo>
                    <a:lnTo>
                      <a:pt x="0" y="19720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Arc 7"/>
              <p:cNvSpPr>
                <a:spLocks/>
              </p:cNvSpPr>
              <p:nvPr/>
            </p:nvSpPr>
            <p:spPr bwMode="auto">
              <a:xfrm rot="2337717" flipH="1" flipV="1">
                <a:off x="2817" y="939"/>
                <a:ext cx="874" cy="722"/>
              </a:xfrm>
              <a:custGeom>
                <a:avLst/>
                <a:gdLst>
                  <a:gd name="T0" fmla="*/ 1 w 20250"/>
                  <a:gd name="T1" fmla="*/ 0 h 19548"/>
                  <a:gd name="T2" fmla="*/ 2 w 20250"/>
                  <a:gd name="T3" fmla="*/ 1 h 19548"/>
                  <a:gd name="T4" fmla="*/ 0 w 20250"/>
                  <a:gd name="T5" fmla="*/ 1 h 19548"/>
                  <a:gd name="T6" fmla="*/ 0 60000 65536"/>
                  <a:gd name="T7" fmla="*/ 0 60000 65536"/>
                  <a:gd name="T8" fmla="*/ 0 60000 65536"/>
                  <a:gd name="T9" fmla="*/ 0 w 20250"/>
                  <a:gd name="T10" fmla="*/ 0 h 19548"/>
                  <a:gd name="T11" fmla="*/ 20250 w 20250"/>
                  <a:gd name="T12" fmla="*/ 19548 h 195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250" h="19548" fill="none" extrusionOk="0">
                    <a:moveTo>
                      <a:pt x="9188" y="-1"/>
                    </a:moveTo>
                    <a:cubicBezTo>
                      <a:pt x="14309" y="2406"/>
                      <a:pt x="18281" y="6727"/>
                      <a:pt x="20250" y="12032"/>
                    </a:cubicBezTo>
                  </a:path>
                  <a:path w="20250" h="19548" stroke="0" extrusionOk="0">
                    <a:moveTo>
                      <a:pt x="9188" y="-1"/>
                    </a:moveTo>
                    <a:cubicBezTo>
                      <a:pt x="14309" y="2406"/>
                      <a:pt x="18281" y="6727"/>
                      <a:pt x="20250" y="12032"/>
                    </a:cubicBezTo>
                    <a:lnTo>
                      <a:pt x="0" y="19548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5" name="Arc 9"/>
            <p:cNvSpPr>
              <a:spLocks/>
            </p:cNvSpPr>
            <p:nvPr/>
          </p:nvSpPr>
          <p:spPr bwMode="auto">
            <a:xfrm flipH="1">
              <a:off x="2174" y="1197"/>
              <a:ext cx="38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6" name="Object 10"/>
            <p:cNvGraphicFramePr>
              <a:graphicFrameLocks noChangeAspect="1"/>
            </p:cNvGraphicFramePr>
            <p:nvPr/>
          </p:nvGraphicFramePr>
          <p:xfrm>
            <a:off x="2012" y="1278"/>
            <a:ext cx="143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7" name="Equation" r:id="rId12" imgW="279360" imgH="304560" progId="Equation.3">
                    <p:embed/>
                  </p:oleObj>
                </mc:Choice>
                <mc:Fallback>
                  <p:oleObj name="Equation" r:id="rId12" imgW="279360" imgH="30456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" y="1278"/>
                          <a:ext cx="143" cy="134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Line 11"/>
            <p:cNvSpPr>
              <a:spLocks noChangeShapeType="1"/>
            </p:cNvSpPr>
            <p:nvPr/>
          </p:nvSpPr>
          <p:spPr bwMode="auto">
            <a:xfrm flipH="1" flipV="1">
              <a:off x="999" y="969"/>
              <a:ext cx="2780" cy="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2"/>
            <p:cNvSpPr>
              <a:spLocks noChangeShapeType="1"/>
            </p:cNvSpPr>
            <p:nvPr/>
          </p:nvSpPr>
          <p:spPr bwMode="auto">
            <a:xfrm flipH="1">
              <a:off x="1061" y="1462"/>
              <a:ext cx="271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13"/>
            <p:cNvSpPr>
              <a:spLocks noChangeArrowheads="1"/>
            </p:cNvSpPr>
            <p:nvPr/>
          </p:nvSpPr>
          <p:spPr bwMode="auto">
            <a:xfrm>
              <a:off x="2768" y="1462"/>
              <a:ext cx="39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14"/>
            <p:cNvSpPr txBox="1">
              <a:spLocks noChangeArrowheads="1"/>
            </p:cNvSpPr>
            <p:nvPr/>
          </p:nvSpPr>
          <p:spPr bwMode="auto">
            <a:xfrm>
              <a:off x="2768" y="999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rgbClr val="FF3300"/>
                  </a:solidFill>
                </a:rPr>
                <a:t>object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10" name="Text Box 15"/>
            <p:cNvSpPr txBox="1">
              <a:spLocks noChangeArrowheads="1"/>
            </p:cNvSpPr>
            <p:nvPr/>
          </p:nvSpPr>
          <p:spPr bwMode="auto">
            <a:xfrm>
              <a:off x="996" y="681"/>
              <a:ext cx="16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2"/>
                  </a:solidFill>
                </a:rPr>
                <a:t>virtual image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11" name="Text Box 16"/>
            <p:cNvSpPr txBox="1">
              <a:spLocks noChangeArrowheads="1"/>
            </p:cNvSpPr>
            <p:nvPr/>
          </p:nvSpPr>
          <p:spPr bwMode="auto">
            <a:xfrm>
              <a:off x="1098" y="1162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2"/>
                  </a:solidFill>
                </a:rPr>
                <a:t>h</a:t>
              </a:r>
              <a:r>
                <a:rPr lang="en-US" altLang="en-US" baseline="-25000">
                  <a:solidFill>
                    <a:schemeClr val="accent2"/>
                  </a:solidFill>
                </a:rPr>
                <a:t>i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12" name="Text Box 17"/>
            <p:cNvSpPr txBox="1">
              <a:spLocks noChangeArrowheads="1"/>
            </p:cNvSpPr>
            <p:nvPr/>
          </p:nvSpPr>
          <p:spPr bwMode="auto">
            <a:xfrm>
              <a:off x="2660" y="1200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rgbClr val="FF0000"/>
                  </a:solidFill>
                </a:rPr>
                <a:t>h</a:t>
              </a:r>
              <a:r>
                <a:rPr lang="en-US" altLang="en-US" baseline="-25000">
                  <a:solidFill>
                    <a:srgbClr val="FF0000"/>
                  </a:solidFill>
                </a:rPr>
                <a:t>o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13" name="Line 18"/>
            <p:cNvSpPr>
              <a:spLocks noChangeShapeType="1"/>
            </p:cNvSpPr>
            <p:nvPr/>
          </p:nvSpPr>
          <p:spPr bwMode="auto">
            <a:xfrm>
              <a:off x="1346" y="1949"/>
              <a:ext cx="2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Text Box 19"/>
            <p:cNvSpPr txBox="1">
              <a:spLocks noChangeArrowheads="1"/>
            </p:cNvSpPr>
            <p:nvPr/>
          </p:nvSpPr>
          <p:spPr bwMode="auto">
            <a:xfrm>
              <a:off x="2389" y="1787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</a:rPr>
                <a:t>d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i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215" name="Line 20"/>
            <p:cNvSpPr>
              <a:spLocks noChangeShapeType="1"/>
            </p:cNvSpPr>
            <p:nvPr/>
          </p:nvSpPr>
          <p:spPr bwMode="auto">
            <a:xfrm>
              <a:off x="3009" y="1758"/>
              <a:ext cx="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Text Box 21"/>
            <p:cNvSpPr txBox="1">
              <a:spLocks noChangeArrowheads="1"/>
            </p:cNvSpPr>
            <p:nvPr/>
          </p:nvSpPr>
          <p:spPr bwMode="auto">
            <a:xfrm>
              <a:off x="3192" y="1595"/>
              <a:ext cx="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d</a:t>
              </a:r>
              <a:r>
                <a:rPr lang="en-US" altLang="en-US" baseline="-25000">
                  <a:solidFill>
                    <a:srgbClr val="FF0000"/>
                  </a:solidFill>
                </a:rPr>
                <a:t>o</a:t>
              </a:r>
              <a:endParaRPr lang="en-US" altLang="en-US" b="1">
                <a:solidFill>
                  <a:schemeClr val="tx1"/>
                </a:solidFill>
              </a:endParaRPr>
            </a:p>
          </p:txBody>
        </p:sp>
        <p:sp>
          <p:nvSpPr>
            <p:cNvPr id="8217" name="Text Box 22"/>
            <p:cNvSpPr txBox="1">
              <a:spLocks noChangeArrowheads="1"/>
            </p:cNvSpPr>
            <p:nvPr/>
          </p:nvSpPr>
          <p:spPr bwMode="auto">
            <a:xfrm>
              <a:off x="3558" y="520"/>
              <a:ext cx="14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magnifying glass</a:t>
              </a:r>
            </a:p>
          </p:txBody>
        </p:sp>
        <p:sp>
          <p:nvSpPr>
            <p:cNvPr id="8218" name="Line 23"/>
            <p:cNvSpPr>
              <a:spLocks noChangeShapeType="1"/>
            </p:cNvSpPr>
            <p:nvPr/>
          </p:nvSpPr>
          <p:spPr bwMode="auto">
            <a:xfrm flipH="1">
              <a:off x="3846" y="751"/>
              <a:ext cx="131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9" name="Group 54"/>
            <p:cNvGrpSpPr>
              <a:grpSpLocks/>
            </p:cNvGrpSpPr>
            <p:nvPr/>
          </p:nvGrpSpPr>
          <p:grpSpPr bwMode="auto">
            <a:xfrm>
              <a:off x="1334" y="1026"/>
              <a:ext cx="54" cy="448"/>
              <a:chOff x="1334" y="1026"/>
              <a:chExt cx="54" cy="448"/>
            </a:xfrm>
          </p:grpSpPr>
          <p:sp>
            <p:nvSpPr>
              <p:cNvPr id="8224" name="Rectangle 47"/>
              <p:cNvSpPr>
                <a:spLocks noChangeArrowheads="1"/>
              </p:cNvSpPr>
              <p:nvPr/>
            </p:nvSpPr>
            <p:spPr bwMode="auto">
              <a:xfrm>
                <a:off x="1334" y="1148"/>
                <a:ext cx="52" cy="326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Freeform 48"/>
              <p:cNvSpPr>
                <a:spLocks/>
              </p:cNvSpPr>
              <p:nvPr/>
            </p:nvSpPr>
            <p:spPr bwMode="auto">
              <a:xfrm>
                <a:off x="1334" y="1026"/>
                <a:ext cx="27" cy="122"/>
              </a:xfrm>
              <a:custGeom>
                <a:avLst/>
                <a:gdLst>
                  <a:gd name="T0" fmla="*/ 3 w 256"/>
                  <a:gd name="T1" fmla="*/ 0 h 816"/>
                  <a:gd name="T2" fmla="*/ 2 w 256"/>
                  <a:gd name="T3" fmla="*/ 6 h 816"/>
                  <a:gd name="T4" fmla="*/ 0 w 256"/>
                  <a:gd name="T5" fmla="*/ 11 h 816"/>
                  <a:gd name="T6" fmla="*/ 1 w 256"/>
                  <a:gd name="T7" fmla="*/ 16 h 816"/>
                  <a:gd name="T8" fmla="*/ 3 w 256"/>
                  <a:gd name="T9" fmla="*/ 18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49"/>
              <p:cNvSpPr>
                <a:spLocks/>
              </p:cNvSpPr>
              <p:nvPr/>
            </p:nvSpPr>
            <p:spPr bwMode="auto">
              <a:xfrm flipH="1">
                <a:off x="1360" y="1026"/>
                <a:ext cx="28" cy="122"/>
              </a:xfrm>
              <a:custGeom>
                <a:avLst/>
                <a:gdLst>
                  <a:gd name="T0" fmla="*/ 3 w 256"/>
                  <a:gd name="T1" fmla="*/ 0 h 816"/>
                  <a:gd name="T2" fmla="*/ 2 w 256"/>
                  <a:gd name="T3" fmla="*/ 6 h 816"/>
                  <a:gd name="T4" fmla="*/ 0 w 256"/>
                  <a:gd name="T5" fmla="*/ 11 h 816"/>
                  <a:gd name="T6" fmla="*/ 1 w 256"/>
                  <a:gd name="T7" fmla="*/ 16 h 816"/>
                  <a:gd name="T8" fmla="*/ 3 w 256"/>
                  <a:gd name="T9" fmla="*/ 18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0" name="Group 55"/>
            <p:cNvGrpSpPr>
              <a:grpSpLocks/>
            </p:cNvGrpSpPr>
            <p:nvPr/>
          </p:nvGrpSpPr>
          <p:grpSpPr bwMode="auto">
            <a:xfrm>
              <a:off x="2906" y="1312"/>
              <a:ext cx="27" cy="153"/>
              <a:chOff x="2906" y="1312"/>
              <a:chExt cx="27" cy="153"/>
            </a:xfrm>
          </p:grpSpPr>
          <p:sp>
            <p:nvSpPr>
              <p:cNvPr id="8221" name="Rectangle 51"/>
              <p:cNvSpPr>
                <a:spLocks noChangeArrowheads="1"/>
              </p:cNvSpPr>
              <p:nvPr/>
            </p:nvSpPr>
            <p:spPr bwMode="auto">
              <a:xfrm>
                <a:off x="2906" y="1354"/>
                <a:ext cx="26" cy="11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Freeform 52"/>
              <p:cNvSpPr>
                <a:spLocks/>
              </p:cNvSpPr>
              <p:nvPr/>
            </p:nvSpPr>
            <p:spPr bwMode="auto">
              <a:xfrm>
                <a:off x="2906" y="1312"/>
                <a:ext cx="14" cy="42"/>
              </a:xfrm>
              <a:custGeom>
                <a:avLst/>
                <a:gdLst>
                  <a:gd name="T0" fmla="*/ 1 w 256"/>
                  <a:gd name="T1" fmla="*/ 0 h 816"/>
                  <a:gd name="T2" fmla="*/ 0 w 256"/>
                  <a:gd name="T3" fmla="*/ 1 h 816"/>
                  <a:gd name="T4" fmla="*/ 0 w 256"/>
                  <a:gd name="T5" fmla="*/ 1 h 816"/>
                  <a:gd name="T6" fmla="*/ 0 w 256"/>
                  <a:gd name="T7" fmla="*/ 2 h 816"/>
                  <a:gd name="T8" fmla="*/ 1 w 256"/>
                  <a:gd name="T9" fmla="*/ 2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53"/>
              <p:cNvSpPr>
                <a:spLocks/>
              </p:cNvSpPr>
              <p:nvPr/>
            </p:nvSpPr>
            <p:spPr bwMode="auto">
              <a:xfrm flipH="1">
                <a:off x="2919" y="1312"/>
                <a:ext cx="14" cy="42"/>
              </a:xfrm>
              <a:custGeom>
                <a:avLst/>
                <a:gdLst>
                  <a:gd name="T0" fmla="*/ 1 w 256"/>
                  <a:gd name="T1" fmla="*/ 0 h 816"/>
                  <a:gd name="T2" fmla="*/ 0 w 256"/>
                  <a:gd name="T3" fmla="*/ 1 h 816"/>
                  <a:gd name="T4" fmla="*/ 0 w 256"/>
                  <a:gd name="T5" fmla="*/ 1 h 816"/>
                  <a:gd name="T6" fmla="*/ 0 w 256"/>
                  <a:gd name="T7" fmla="*/ 2 h 816"/>
                  <a:gd name="T8" fmla="*/ 1 w 256"/>
                  <a:gd name="T9" fmla="*/ 2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7" grpId="0" autoUpdateAnimBg="0"/>
      <p:bldP spid="1618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PQuestion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2057400"/>
          </a:xfrm>
        </p:spPr>
        <p:txBody>
          <a:bodyPr/>
          <a:lstStyle/>
          <a:p>
            <a:pPr algn="l"/>
            <a:r>
              <a:rPr lang="en-US" sz="2800" dirty="0" smtClean="0"/>
              <a:t>The focal length of the lens of a simple camera is 40 mm. In what direction must the lens be moved to “change the focus of the camera” from a person 25 m away to a person 4.0 m away?  i.e. does the image distance increase or decrease?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59647217"/>
              </p:ext>
            </p:extLst>
          </p:nvPr>
        </p:nvGraphicFramePr>
        <p:xfrm>
          <a:off x="5791200" y="3094038"/>
          <a:ext cx="32893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4038"/>
                        <a:ext cx="3289300" cy="37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514600"/>
            <a:ext cx="4114800" cy="29257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Away from the film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Towards the film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650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PQuestion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2133600"/>
          </a:xfrm>
        </p:spPr>
        <p:txBody>
          <a:bodyPr/>
          <a:lstStyle/>
          <a:p>
            <a:pPr algn="l"/>
            <a:r>
              <a:rPr lang="en-US" sz="2800" dirty="0" smtClean="0"/>
              <a:t>The focal length of the lens of a simple camera is 40 mm. In what direction must the lens be moved to change the focus of the camera from a person 25 m away to a person 4.0 m away? ?  i.e. does the image distance increase or decrease?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9610832"/>
              </p:ext>
            </p:extLst>
          </p:nvPr>
        </p:nvGraphicFramePr>
        <p:xfrm>
          <a:off x="5791200" y="3094038"/>
          <a:ext cx="32893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94038"/>
                        <a:ext cx="3289300" cy="37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2819400"/>
            <a:ext cx="4114800" cy="29257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 smtClean="0"/>
              <a:t>Away from the film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 smtClean="0"/>
              <a:t>Towards the film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743200"/>
            <a:ext cx="4191000" cy="6858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1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8763"/>
            <a:ext cx="7772400" cy="496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Amazing Eye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874713"/>
            <a:ext cx="8562975" cy="3348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One of first organs to develop.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100 million Receptors</a:t>
            </a:r>
            <a:r>
              <a:rPr lang="en-US" sz="2800" dirty="0" smtClean="0">
                <a:solidFill>
                  <a:schemeClr val="tx2"/>
                </a:solidFill>
              </a:rPr>
              <a:t> 	</a:t>
            </a:r>
            <a:r>
              <a:rPr lang="en-US" sz="2800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200,000 /mm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baseline="30000" dirty="0" smtClean="0">
                <a:solidFill>
                  <a:schemeClr val="accent2"/>
                </a:solidFill>
              </a:rPr>
              <a:t>		 	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Sensitive to single photons!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hlinkClick r:id="rId4"/>
              </a:rPr>
              <a:t>http://hyperphysics.phy-astr.gsu.edu/hbase/vision/retina.html#c2</a:t>
            </a:r>
            <a:endParaRPr lang="en-US" sz="2800" dirty="0" smtClean="0"/>
          </a:p>
        </p:txBody>
      </p: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1295400" y="3810000"/>
            <a:ext cx="6276975" cy="2905125"/>
            <a:chOff x="1314" y="2660"/>
            <a:chExt cx="3456" cy="1570"/>
          </a:xfrm>
        </p:grpSpPr>
        <p:pic>
          <p:nvPicPr>
            <p:cNvPr id="23557" name="Picture 4" descr="anatomy_ey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4" y="2660"/>
              <a:ext cx="3456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 flipV="1">
              <a:off x="2561" y="2810"/>
              <a:ext cx="311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832" y="2692"/>
              <a:ext cx="8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4D4D4D"/>
                  </a:solidFill>
                  <a:latin typeface="Calibri" pitchFamily="34" charset="0"/>
                </a:rPr>
                <a:t>Ciliary Muscles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18662" y="1371600"/>
            <a:ext cx="4058638" cy="914400"/>
            <a:chOff x="5105400" y="1371600"/>
            <a:chExt cx="3387125" cy="914400"/>
          </a:xfrm>
        </p:grpSpPr>
        <p:sp>
          <p:nvSpPr>
            <p:cNvPr id="8" name="Right Brace 7"/>
            <p:cNvSpPr/>
            <p:nvPr/>
          </p:nvSpPr>
          <p:spPr>
            <a:xfrm>
              <a:off x="6477000" y="1371600"/>
              <a:ext cx="152400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1600200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Digital Camera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1447800"/>
              <a:ext cx="1359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 million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6,500 /mm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2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4449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smtClean="0">
                <a:solidFill>
                  <a:schemeClr val="tx1"/>
                </a:solidFill>
              </a:rPr>
              <a:t>Which part of the eye does most of the light bending?</a:t>
            </a:r>
            <a:endParaRPr lang="en-US" sz="3200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80962668"/>
              </p:ext>
            </p:extLst>
          </p:nvPr>
        </p:nvGraphicFramePr>
        <p:xfrm>
          <a:off x="5943600" y="3429000"/>
          <a:ext cx="3048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3048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3810000"/>
            <a:ext cx="4114800" cy="25908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Lens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Cornea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Retina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Cones</a:t>
            </a:r>
          </a:p>
        </p:txBody>
      </p:sp>
      <p:grpSp>
        <p:nvGrpSpPr>
          <p:cNvPr id="4101" name="Group 1036"/>
          <p:cNvGrpSpPr>
            <a:grpSpLocks/>
          </p:cNvGrpSpPr>
          <p:nvPr/>
        </p:nvGrpSpPr>
        <p:grpSpPr bwMode="auto">
          <a:xfrm>
            <a:off x="3276600" y="1177866"/>
            <a:ext cx="5486400" cy="2492375"/>
            <a:chOff x="2049" y="744"/>
            <a:chExt cx="3456" cy="1570"/>
          </a:xfrm>
        </p:grpSpPr>
        <p:pic>
          <p:nvPicPr>
            <p:cNvPr id="4103" name="Picture 1027" descr="anatomy_ey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9" y="744"/>
              <a:ext cx="3456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Line 1034"/>
            <p:cNvSpPr>
              <a:spLocks noChangeShapeType="1"/>
            </p:cNvSpPr>
            <p:nvPr/>
          </p:nvSpPr>
          <p:spPr bwMode="auto">
            <a:xfrm flipV="1">
              <a:off x="3286" y="886"/>
              <a:ext cx="311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Text Box 1035"/>
            <p:cNvSpPr txBox="1">
              <a:spLocks noChangeArrowheads="1"/>
            </p:cNvSpPr>
            <p:nvPr/>
          </p:nvSpPr>
          <p:spPr bwMode="auto">
            <a:xfrm>
              <a:off x="3557" y="768"/>
              <a:ext cx="8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4D4D4D"/>
                  </a:solidFill>
                  <a:latin typeface="Calibri" pitchFamily="34" charset="0"/>
                </a:rPr>
                <a:t>Ciliary Muscles</a:t>
              </a:r>
            </a:p>
          </p:txBody>
        </p:sp>
      </p:grpSp>
      <p:sp>
        <p:nvSpPr>
          <p:cNvPr id="4102" name="Text Box 1028"/>
          <p:cNvSpPr txBox="1">
            <a:spLocks noChangeArrowheads="1"/>
          </p:cNvSpPr>
          <p:nvPr/>
        </p:nvSpPr>
        <p:spPr bwMode="auto">
          <a:xfrm>
            <a:off x="566976" y="1830090"/>
            <a:ext cx="205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Cornea  	n= 1.38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Lens	n = 1.4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Vitreous	n = 1.33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19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627681" y="383631"/>
            <a:ext cx="7772400" cy="11430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Which part of the eye does most of the light bending?</a:t>
            </a:r>
            <a:endParaRPr lang="en-US" sz="3200" dirty="0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3605248"/>
              </p:ext>
            </p:extLst>
          </p:nvPr>
        </p:nvGraphicFramePr>
        <p:xfrm>
          <a:off x="5943600" y="3429000"/>
          <a:ext cx="3048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3048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667000"/>
            <a:ext cx="2438400" cy="25908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z="2800" dirty="0" smtClean="0"/>
              <a:t>Lens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dirty="0" smtClean="0"/>
              <a:t>Cornea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dirty="0" smtClean="0"/>
              <a:t>Retina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800" dirty="0" smtClean="0"/>
              <a:t>Cones</a:t>
            </a:r>
          </a:p>
        </p:txBody>
      </p:sp>
      <p:grpSp>
        <p:nvGrpSpPr>
          <p:cNvPr id="5125" name="Group 1036"/>
          <p:cNvGrpSpPr>
            <a:grpSpLocks/>
          </p:cNvGrpSpPr>
          <p:nvPr/>
        </p:nvGrpSpPr>
        <p:grpSpPr bwMode="auto">
          <a:xfrm>
            <a:off x="3276600" y="1192395"/>
            <a:ext cx="5486400" cy="2492375"/>
            <a:chOff x="2049" y="744"/>
            <a:chExt cx="3456" cy="1570"/>
          </a:xfrm>
        </p:grpSpPr>
        <p:pic>
          <p:nvPicPr>
            <p:cNvPr id="5130" name="Picture 1027" descr="anatomy_ey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9" y="744"/>
              <a:ext cx="3456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Line 1034"/>
            <p:cNvSpPr>
              <a:spLocks noChangeShapeType="1"/>
            </p:cNvSpPr>
            <p:nvPr/>
          </p:nvSpPr>
          <p:spPr bwMode="auto">
            <a:xfrm flipV="1">
              <a:off x="3286" y="886"/>
              <a:ext cx="311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035"/>
            <p:cNvSpPr txBox="1">
              <a:spLocks noChangeArrowheads="1"/>
            </p:cNvSpPr>
            <p:nvPr/>
          </p:nvSpPr>
          <p:spPr bwMode="auto">
            <a:xfrm>
              <a:off x="3557" y="768"/>
              <a:ext cx="8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4D4D4D"/>
                  </a:solidFill>
                  <a:latin typeface="Calibri" pitchFamily="34" charset="0"/>
                </a:rPr>
                <a:t>Ciliary Muscles</a:t>
              </a:r>
            </a:p>
          </p:txBody>
        </p:sp>
      </p:grpSp>
      <p:sp>
        <p:nvSpPr>
          <p:cNvPr id="5126" name="Text Box 1028"/>
          <p:cNvSpPr txBox="1">
            <a:spLocks noChangeArrowheads="1"/>
          </p:cNvSpPr>
          <p:nvPr/>
        </p:nvSpPr>
        <p:spPr bwMode="auto">
          <a:xfrm>
            <a:off x="458490" y="1451723"/>
            <a:ext cx="289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Cornea  	n = 1.38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Lens	n = 1.4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Vitreous	n = 1.33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28600" y="3107412"/>
            <a:ext cx="2286000" cy="72390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1000" y="5107662"/>
            <a:ext cx="5486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Lens and cornea have similar shape, and index of refraction.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Cornea has air/cornea interface 1.38/1, 70% of bending.</a:t>
            </a:r>
            <a:r>
              <a:rPr lang="en-US" sz="2000" dirty="0">
                <a:latin typeface="Calibri" pitchFamily="34" charset="0"/>
              </a:rPr>
              <a:t> Lens has Lens/Vitreous interface 1.4/1.33. Lens is important because it can change shape.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14600" y="41148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Laser eye surgery changes Cornea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738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95275" y="3852863"/>
            <a:ext cx="884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1)</a:t>
            </a:r>
            <a:r>
              <a:rPr lang="en-US" altLang="en-US">
                <a:solidFill>
                  <a:schemeClr val="tx1"/>
                </a:solidFill>
              </a:rPr>
              <a:t> Rays </a:t>
            </a:r>
            <a:r>
              <a:rPr lang="en-US" altLang="en-US">
                <a:solidFill>
                  <a:srgbClr val="FF0000"/>
                </a:solidFill>
              </a:rPr>
              <a:t>parallel</a:t>
            </a:r>
            <a:r>
              <a:rPr lang="en-US" altLang="en-US">
                <a:solidFill>
                  <a:schemeClr val="tx1"/>
                </a:solidFill>
              </a:rPr>
              <a:t> to principal axis pass through focal point.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04800" y="4251325"/>
            <a:ext cx="884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2)</a:t>
            </a:r>
            <a:r>
              <a:rPr lang="en-US" altLang="en-US">
                <a:solidFill>
                  <a:schemeClr val="tx1"/>
                </a:solidFill>
              </a:rPr>
              <a:t> Rays through </a:t>
            </a:r>
            <a:r>
              <a:rPr lang="en-US" altLang="en-US">
                <a:solidFill>
                  <a:schemeClr val="accent1"/>
                </a:solidFill>
              </a:rPr>
              <a:t>center</a:t>
            </a:r>
            <a:r>
              <a:rPr lang="en-US" altLang="en-US">
                <a:solidFill>
                  <a:schemeClr val="tx1"/>
                </a:solidFill>
              </a:rPr>
              <a:t> of lens are not refracted.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04800" y="4708525"/>
            <a:ext cx="885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3)</a:t>
            </a:r>
            <a:r>
              <a:rPr lang="en-US" altLang="en-US">
                <a:solidFill>
                  <a:schemeClr val="tx1"/>
                </a:solidFill>
              </a:rPr>
              <a:t> Rays </a:t>
            </a:r>
            <a:r>
              <a:rPr lang="en-US" altLang="en-US">
                <a:solidFill>
                  <a:schemeClr val="accent2"/>
                </a:solidFill>
              </a:rPr>
              <a:t>through F</a:t>
            </a:r>
            <a:r>
              <a:rPr lang="en-US" altLang="en-US">
                <a:solidFill>
                  <a:schemeClr val="tx1"/>
                </a:solidFill>
              </a:rPr>
              <a:t> emerge parallel to principal axis.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7988" y="5640388"/>
            <a:ext cx="7715250" cy="1208087"/>
            <a:chOff x="257" y="3553"/>
            <a:chExt cx="4860" cy="761"/>
          </a:xfrm>
        </p:grpSpPr>
        <p:sp>
          <p:nvSpPr>
            <p:cNvPr id="11307" name="Text Box 7"/>
            <p:cNvSpPr txBox="1">
              <a:spLocks noChangeArrowheads="1"/>
            </p:cNvSpPr>
            <p:nvPr/>
          </p:nvSpPr>
          <p:spPr bwMode="auto">
            <a:xfrm>
              <a:off x="257" y="3553"/>
              <a:ext cx="1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Assumptions:</a:t>
              </a:r>
              <a:r>
                <a:rPr lang="en-US" alt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308" name="Rectangle 8"/>
            <p:cNvSpPr>
              <a:spLocks noChangeArrowheads="1"/>
            </p:cNvSpPr>
            <p:nvPr/>
          </p:nvSpPr>
          <p:spPr bwMode="auto">
            <a:xfrm>
              <a:off x="656" y="3841"/>
              <a:ext cx="3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• monochromatic light incident on a </a:t>
              </a:r>
              <a:r>
                <a:rPr lang="en-US" altLang="en-US" sz="1800" b="1">
                  <a:solidFill>
                    <a:srgbClr val="3399FF"/>
                  </a:solidFill>
                </a:rPr>
                <a:t>thin</a:t>
              </a:r>
              <a:r>
                <a:rPr lang="en-US" altLang="en-US" sz="1800">
                  <a:solidFill>
                    <a:schemeClr val="tx1"/>
                  </a:solidFill>
                </a:rPr>
                <a:t> lens.</a:t>
              </a:r>
            </a:p>
          </p:txBody>
        </p:sp>
        <p:sp>
          <p:nvSpPr>
            <p:cNvPr id="11309" name="Text Box 9"/>
            <p:cNvSpPr txBox="1">
              <a:spLocks noChangeArrowheads="1"/>
            </p:cNvSpPr>
            <p:nvPr/>
          </p:nvSpPr>
          <p:spPr bwMode="auto">
            <a:xfrm>
              <a:off x="656" y="4083"/>
              <a:ext cx="44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800">
                  <a:solidFill>
                    <a:schemeClr val="tx1"/>
                  </a:solidFill>
                </a:rPr>
                <a:t>• rays are all “near” the principal axis.</a:t>
              </a:r>
            </a:p>
          </p:txBody>
        </p:sp>
      </p:grp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/>
              <a:t>Review: Converging Lens Principal Rays</a:t>
            </a:r>
          </a:p>
        </p:txBody>
      </p:sp>
      <p:grpSp>
        <p:nvGrpSpPr>
          <p:cNvPr id="11271" name="Group 12"/>
          <p:cNvGrpSpPr>
            <a:grpSpLocks/>
          </p:cNvGrpSpPr>
          <p:nvPr/>
        </p:nvGrpSpPr>
        <p:grpSpPr bwMode="auto">
          <a:xfrm>
            <a:off x="3086100" y="1143000"/>
            <a:ext cx="1182688" cy="2709863"/>
            <a:chOff x="720" y="2204"/>
            <a:chExt cx="853" cy="1476"/>
          </a:xfrm>
        </p:grpSpPr>
        <p:sp>
          <p:nvSpPr>
            <p:cNvPr id="11305" name="Arc 13"/>
            <p:cNvSpPr>
              <a:spLocks/>
            </p:cNvSpPr>
            <p:nvPr/>
          </p:nvSpPr>
          <p:spPr bwMode="auto">
            <a:xfrm flipH="1">
              <a:off x="908" y="2204"/>
              <a:ext cx="665" cy="1472"/>
            </a:xfrm>
            <a:custGeom>
              <a:avLst/>
              <a:gdLst>
                <a:gd name="T0" fmla="*/ 0 w 21600"/>
                <a:gd name="T1" fmla="*/ 0 h 32270"/>
                <a:gd name="T2" fmla="*/ 0 w 21600"/>
                <a:gd name="T3" fmla="*/ 3 h 32270"/>
                <a:gd name="T4" fmla="*/ 0 w 21600"/>
                <a:gd name="T5" fmla="*/ 2 h 322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70"/>
                <a:gd name="T11" fmla="*/ 21600 w 21600"/>
                <a:gd name="T12" fmla="*/ 32270 h 32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70" fill="none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</a:path>
                <a:path w="21600" h="32270" stroke="0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  <a:lnTo>
                    <a:pt x="0" y="162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Arc 14"/>
            <p:cNvSpPr>
              <a:spLocks/>
            </p:cNvSpPr>
            <p:nvPr/>
          </p:nvSpPr>
          <p:spPr bwMode="auto">
            <a:xfrm>
              <a:off x="720" y="2208"/>
              <a:ext cx="665" cy="1472"/>
            </a:xfrm>
            <a:custGeom>
              <a:avLst/>
              <a:gdLst>
                <a:gd name="T0" fmla="*/ 0 w 21600"/>
                <a:gd name="T1" fmla="*/ 0 h 32270"/>
                <a:gd name="T2" fmla="*/ 0 w 21600"/>
                <a:gd name="T3" fmla="*/ 3 h 32270"/>
                <a:gd name="T4" fmla="*/ 0 w 21600"/>
                <a:gd name="T5" fmla="*/ 2 h 322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70"/>
                <a:gd name="T11" fmla="*/ 21600 w 21600"/>
                <a:gd name="T12" fmla="*/ 32270 h 32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70" fill="none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</a:path>
                <a:path w="21600" h="32270" stroke="0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  <a:lnTo>
                    <a:pt x="0" y="162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Line 15"/>
          <p:cNvSpPr>
            <a:spLocks noChangeShapeType="1"/>
          </p:cNvSpPr>
          <p:nvPr/>
        </p:nvSpPr>
        <p:spPr bwMode="auto">
          <a:xfrm>
            <a:off x="0" y="2498725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Oval 16"/>
          <p:cNvSpPr>
            <a:spLocks noChangeArrowheads="1"/>
          </p:cNvSpPr>
          <p:nvPr/>
        </p:nvSpPr>
        <p:spPr bwMode="auto">
          <a:xfrm>
            <a:off x="5499100" y="2422525"/>
            <a:ext cx="1270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>
            <a:off x="1824038" y="2447925"/>
            <a:ext cx="127000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1752600" y="2651125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5334000" y="1889125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277" name="Text Box 21"/>
          <p:cNvSpPr txBox="1">
            <a:spLocks noChangeArrowheads="1"/>
          </p:cNvSpPr>
          <p:nvPr/>
        </p:nvSpPr>
        <p:spPr bwMode="auto">
          <a:xfrm>
            <a:off x="407988" y="2549525"/>
            <a:ext cx="134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11278" name="Text Box 25"/>
          <p:cNvSpPr txBox="1">
            <a:spLocks noChangeArrowheads="1"/>
          </p:cNvSpPr>
          <p:nvPr/>
        </p:nvSpPr>
        <p:spPr bwMode="auto">
          <a:xfrm>
            <a:off x="6521450" y="2041525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P.A.</a:t>
            </a:r>
          </a:p>
        </p:txBody>
      </p:sp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1524000" y="5241925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Image is real, inverted and enlarged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98513" y="1938338"/>
            <a:ext cx="8116887" cy="1550987"/>
            <a:chOff x="503" y="1135"/>
            <a:chExt cx="5113" cy="977"/>
          </a:xfrm>
        </p:grpSpPr>
        <p:sp>
          <p:nvSpPr>
            <p:cNvPr id="11300" name="Line 28"/>
            <p:cNvSpPr>
              <a:spLocks noChangeShapeType="1"/>
            </p:cNvSpPr>
            <p:nvPr/>
          </p:nvSpPr>
          <p:spPr bwMode="auto">
            <a:xfrm>
              <a:off x="2317" y="1135"/>
              <a:ext cx="3299" cy="9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1" name="Group 29"/>
            <p:cNvGrpSpPr>
              <a:grpSpLocks/>
            </p:cNvGrpSpPr>
            <p:nvPr/>
          </p:nvGrpSpPr>
          <p:grpSpPr bwMode="auto">
            <a:xfrm>
              <a:off x="503" y="1135"/>
              <a:ext cx="1814" cy="0"/>
              <a:chOff x="503" y="1135"/>
              <a:chExt cx="1814" cy="0"/>
            </a:xfrm>
          </p:grpSpPr>
          <p:sp>
            <p:nvSpPr>
              <p:cNvPr id="11303" name="Line 30"/>
              <p:cNvSpPr>
                <a:spLocks noChangeShapeType="1"/>
              </p:cNvSpPr>
              <p:nvPr/>
            </p:nvSpPr>
            <p:spPr bwMode="auto">
              <a:xfrm>
                <a:off x="503" y="1135"/>
                <a:ext cx="181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31"/>
              <p:cNvSpPr>
                <a:spLocks noChangeShapeType="1"/>
              </p:cNvSpPr>
              <p:nvPr/>
            </p:nvSpPr>
            <p:spPr bwMode="auto">
              <a:xfrm>
                <a:off x="1616" y="1135"/>
                <a:ext cx="1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2" name="Line 32"/>
            <p:cNvSpPr>
              <a:spLocks noChangeShapeType="1"/>
            </p:cNvSpPr>
            <p:nvPr/>
          </p:nvSpPr>
          <p:spPr bwMode="auto">
            <a:xfrm>
              <a:off x="2976" y="1332"/>
              <a:ext cx="96" cy="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98513" y="1938338"/>
            <a:ext cx="8116887" cy="1550987"/>
            <a:chOff x="503" y="1135"/>
            <a:chExt cx="5113" cy="977"/>
          </a:xfrm>
        </p:grpSpPr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503" y="1135"/>
              <a:ext cx="5113" cy="97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1361" y="1298"/>
              <a:ext cx="192" cy="3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3120" y="1632"/>
              <a:ext cx="192" cy="3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774700" y="1965325"/>
            <a:ext cx="8140700" cy="1447800"/>
            <a:chOff x="488" y="1152"/>
            <a:chExt cx="5128" cy="912"/>
          </a:xfrm>
        </p:grpSpPr>
        <p:sp>
          <p:nvSpPr>
            <p:cNvPr id="11293" name="Line 38"/>
            <p:cNvSpPr>
              <a:spLocks noChangeShapeType="1"/>
            </p:cNvSpPr>
            <p:nvPr/>
          </p:nvSpPr>
          <p:spPr bwMode="auto">
            <a:xfrm>
              <a:off x="488" y="1152"/>
              <a:ext cx="1824" cy="9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9"/>
            <p:cNvSpPr>
              <a:spLocks noChangeShapeType="1"/>
            </p:cNvSpPr>
            <p:nvPr/>
          </p:nvSpPr>
          <p:spPr bwMode="auto">
            <a:xfrm>
              <a:off x="2312" y="2061"/>
              <a:ext cx="3304" cy="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0"/>
            <p:cNvSpPr>
              <a:spLocks noChangeShapeType="1"/>
            </p:cNvSpPr>
            <p:nvPr/>
          </p:nvSpPr>
          <p:spPr bwMode="auto">
            <a:xfrm>
              <a:off x="912" y="1362"/>
              <a:ext cx="72" cy="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41"/>
            <p:cNvSpPr>
              <a:spLocks noChangeShapeType="1"/>
            </p:cNvSpPr>
            <p:nvPr/>
          </p:nvSpPr>
          <p:spPr bwMode="auto">
            <a:xfrm>
              <a:off x="3312" y="2057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3" name="Group 43"/>
          <p:cNvGrpSpPr>
            <a:grpSpLocks/>
          </p:cNvGrpSpPr>
          <p:nvPr/>
        </p:nvGrpSpPr>
        <p:grpSpPr bwMode="auto">
          <a:xfrm>
            <a:off x="760413" y="1897063"/>
            <a:ext cx="76200" cy="609600"/>
            <a:chOff x="1968" y="2448"/>
            <a:chExt cx="1200" cy="1200"/>
          </a:xfrm>
        </p:grpSpPr>
        <p:sp>
          <p:nvSpPr>
            <p:cNvPr id="11290" name="Rectangle 44"/>
            <p:cNvSpPr>
              <a:spLocks noChangeArrowheads="1"/>
            </p:cNvSpPr>
            <p:nvPr/>
          </p:nvSpPr>
          <p:spPr bwMode="auto">
            <a:xfrm>
              <a:off x="1968" y="2775"/>
              <a:ext cx="1161" cy="87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Freeform 45"/>
            <p:cNvSpPr>
              <a:spLocks/>
            </p:cNvSpPr>
            <p:nvPr/>
          </p:nvSpPr>
          <p:spPr bwMode="auto">
            <a:xfrm>
              <a:off x="1968" y="2448"/>
              <a:ext cx="605" cy="327"/>
            </a:xfrm>
            <a:custGeom>
              <a:avLst/>
              <a:gdLst>
                <a:gd name="T0" fmla="*/ 1430 w 256"/>
                <a:gd name="T1" fmla="*/ 0 h 816"/>
                <a:gd name="T2" fmla="*/ 893 w 256"/>
                <a:gd name="T3" fmla="*/ 46 h 816"/>
                <a:gd name="T4" fmla="*/ 90 w 256"/>
                <a:gd name="T5" fmla="*/ 77 h 816"/>
                <a:gd name="T6" fmla="*/ 357 w 256"/>
                <a:gd name="T7" fmla="*/ 116 h 816"/>
                <a:gd name="T8" fmla="*/ 1430 w 256"/>
                <a:gd name="T9" fmla="*/ 131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46"/>
            <p:cNvSpPr>
              <a:spLocks/>
            </p:cNvSpPr>
            <p:nvPr/>
          </p:nvSpPr>
          <p:spPr bwMode="auto">
            <a:xfrm flipH="1">
              <a:off x="2544" y="2448"/>
              <a:ext cx="624" cy="327"/>
            </a:xfrm>
            <a:custGeom>
              <a:avLst/>
              <a:gdLst>
                <a:gd name="T0" fmla="*/ 1521 w 256"/>
                <a:gd name="T1" fmla="*/ 0 h 816"/>
                <a:gd name="T2" fmla="*/ 951 w 256"/>
                <a:gd name="T3" fmla="*/ 46 h 816"/>
                <a:gd name="T4" fmla="*/ 95 w 256"/>
                <a:gd name="T5" fmla="*/ 77 h 816"/>
                <a:gd name="T6" fmla="*/ 380 w 256"/>
                <a:gd name="T7" fmla="*/ 116 h 816"/>
                <a:gd name="T8" fmla="*/ 1521 w 256"/>
                <a:gd name="T9" fmla="*/ 131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799388" y="1965325"/>
            <a:ext cx="1344612" cy="1524000"/>
            <a:chOff x="4913" y="1238"/>
            <a:chExt cx="847" cy="960"/>
          </a:xfrm>
        </p:grpSpPr>
        <p:sp>
          <p:nvSpPr>
            <p:cNvPr id="11285" name="Text Box 24"/>
            <p:cNvSpPr txBox="1">
              <a:spLocks noChangeArrowheads="1"/>
            </p:cNvSpPr>
            <p:nvPr/>
          </p:nvSpPr>
          <p:spPr bwMode="auto">
            <a:xfrm>
              <a:off x="4913" y="1238"/>
              <a:ext cx="8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FF"/>
                  </a:solidFill>
                </a:rPr>
                <a:t>Image</a:t>
              </a:r>
            </a:p>
          </p:txBody>
        </p:sp>
        <p:grpSp>
          <p:nvGrpSpPr>
            <p:cNvPr id="11286" name="Group 47"/>
            <p:cNvGrpSpPr>
              <a:grpSpLocks/>
            </p:cNvGrpSpPr>
            <p:nvPr/>
          </p:nvGrpSpPr>
          <p:grpSpPr bwMode="auto">
            <a:xfrm flipH="1" flipV="1">
              <a:off x="5465" y="1574"/>
              <a:ext cx="63" cy="624"/>
              <a:chOff x="1968" y="2448"/>
              <a:chExt cx="1200" cy="1200"/>
            </a:xfrm>
          </p:grpSpPr>
          <p:sp>
            <p:nvSpPr>
              <p:cNvPr id="11287" name="Rectangle 48"/>
              <p:cNvSpPr>
                <a:spLocks noChangeArrowheads="1"/>
              </p:cNvSpPr>
              <p:nvPr/>
            </p:nvSpPr>
            <p:spPr bwMode="auto">
              <a:xfrm>
                <a:off x="1968" y="2775"/>
                <a:ext cx="1161" cy="87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Freeform 49"/>
              <p:cNvSpPr>
                <a:spLocks/>
              </p:cNvSpPr>
              <p:nvPr/>
            </p:nvSpPr>
            <p:spPr bwMode="auto">
              <a:xfrm>
                <a:off x="1968" y="2448"/>
                <a:ext cx="605" cy="327"/>
              </a:xfrm>
              <a:custGeom>
                <a:avLst/>
                <a:gdLst>
                  <a:gd name="T0" fmla="*/ 1430 w 256"/>
                  <a:gd name="T1" fmla="*/ 0 h 816"/>
                  <a:gd name="T2" fmla="*/ 893 w 256"/>
                  <a:gd name="T3" fmla="*/ 46 h 816"/>
                  <a:gd name="T4" fmla="*/ 90 w 256"/>
                  <a:gd name="T5" fmla="*/ 77 h 816"/>
                  <a:gd name="T6" fmla="*/ 357 w 256"/>
                  <a:gd name="T7" fmla="*/ 116 h 816"/>
                  <a:gd name="T8" fmla="*/ 1430 w 256"/>
                  <a:gd name="T9" fmla="*/ 131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Freeform 50"/>
              <p:cNvSpPr>
                <a:spLocks/>
              </p:cNvSpPr>
              <p:nvPr/>
            </p:nvSpPr>
            <p:spPr bwMode="auto">
              <a:xfrm flipH="1">
                <a:off x="2544" y="2448"/>
                <a:ext cx="624" cy="327"/>
              </a:xfrm>
              <a:custGeom>
                <a:avLst/>
                <a:gdLst>
                  <a:gd name="T0" fmla="*/ 1521 w 256"/>
                  <a:gd name="T1" fmla="*/ 0 h 816"/>
                  <a:gd name="T2" fmla="*/ 951 w 256"/>
                  <a:gd name="T3" fmla="*/ 46 h 816"/>
                  <a:gd name="T4" fmla="*/ 95 w 256"/>
                  <a:gd name="T5" fmla="*/ 77 h 816"/>
                  <a:gd name="T6" fmla="*/ 380 w 256"/>
                  <a:gd name="T7" fmla="*/ 116 h 816"/>
                  <a:gd name="T8" fmla="*/ 1521 w 256"/>
                  <a:gd name="T9" fmla="*/ 131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816"/>
                  <a:gd name="T17" fmla="*/ 256 w 25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816">
                    <a:moveTo>
                      <a:pt x="256" y="0"/>
                    </a:moveTo>
                    <a:cubicBezTo>
                      <a:pt x="228" y="104"/>
                      <a:pt x="200" y="208"/>
                      <a:pt x="160" y="288"/>
                    </a:cubicBezTo>
                    <a:cubicBezTo>
                      <a:pt x="120" y="368"/>
                      <a:pt x="32" y="408"/>
                      <a:pt x="16" y="480"/>
                    </a:cubicBezTo>
                    <a:cubicBezTo>
                      <a:pt x="0" y="552"/>
                      <a:pt x="24" y="664"/>
                      <a:pt x="64" y="720"/>
                    </a:cubicBezTo>
                    <a:cubicBezTo>
                      <a:pt x="104" y="776"/>
                      <a:pt x="180" y="796"/>
                      <a:pt x="256" y="816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utoUpdateAnimBg="0"/>
      <p:bldP spid="175108" grpId="0" autoUpdateAnimBg="0"/>
      <p:bldP spid="175109" grpId="0" autoUpdateAnimBg="0"/>
      <p:bldP spid="1751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/>
              <a:t>Lens Equation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528638" y="4908550"/>
            <a:ext cx="767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6154738" y="3994150"/>
          <a:ext cx="2705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2705040" imgH="914400" progId="Equation.3">
                  <p:embed/>
                </p:oleObj>
              </mc:Choice>
              <mc:Fallback>
                <p:oleObj name="Equation" r:id="rId4" imgW="270504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994150"/>
                        <a:ext cx="2705100" cy="914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10300" y="5110163"/>
            <a:ext cx="2351088" cy="431800"/>
            <a:chOff x="2063" y="3819"/>
            <a:chExt cx="1481" cy="272"/>
          </a:xfrm>
        </p:grpSpPr>
        <p:sp>
          <p:nvSpPr>
            <p:cNvPr id="1066" name="AutoShape 7"/>
            <p:cNvSpPr>
              <a:spLocks noChangeArrowheads="1"/>
            </p:cNvSpPr>
            <p:nvPr/>
          </p:nvSpPr>
          <p:spPr bwMode="auto">
            <a:xfrm>
              <a:off x="2063" y="3846"/>
              <a:ext cx="417" cy="109"/>
            </a:xfrm>
            <a:prstGeom prst="rightArrow">
              <a:avLst>
                <a:gd name="adj1" fmla="val 50000"/>
                <a:gd name="adj2" fmla="val 9564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0" name="Object 8"/>
            <p:cNvGraphicFramePr>
              <a:graphicFrameLocks noChangeAspect="1"/>
            </p:cNvGraphicFramePr>
            <p:nvPr/>
          </p:nvGraphicFramePr>
          <p:xfrm>
            <a:off x="2584" y="3819"/>
            <a:ext cx="96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Equation" r:id="rId6" imgW="1523880" imgH="431640" progId="Equation.3">
                    <p:embed/>
                  </p:oleObj>
                </mc:Choice>
                <mc:Fallback>
                  <p:oleObj name="Equation" r:id="rId6" imgW="152388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" y="3819"/>
                          <a:ext cx="960" cy="272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6608763" y="5761038"/>
          <a:ext cx="124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8" imgW="1244520" imgH="914400" progId="Equation.3">
                  <p:embed/>
                </p:oleObj>
              </mc:Choice>
              <mc:Fallback>
                <p:oleObj name="Equation" r:id="rId8" imgW="1244520" imgH="914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5761038"/>
                        <a:ext cx="1244600" cy="914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8" name="Object 10"/>
          <p:cNvGraphicFramePr>
            <a:graphicFrameLocks noChangeAspect="1"/>
          </p:cNvGraphicFramePr>
          <p:nvPr/>
        </p:nvGraphicFramePr>
        <p:xfrm>
          <a:off x="7853363" y="6018213"/>
          <a:ext cx="68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0" imgW="685800" imgH="304560" progId="Equation.3">
                  <p:embed/>
                </p:oleObj>
              </mc:Choice>
              <mc:Fallback>
                <p:oleObj name="Equation" r:id="rId10" imgW="685800" imgH="304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363" y="6018213"/>
                        <a:ext cx="685800" cy="304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11"/>
          <p:cNvGrpSpPr>
            <a:grpSpLocks/>
          </p:cNvGrpSpPr>
          <p:nvPr/>
        </p:nvGrpSpPr>
        <p:grpSpPr bwMode="auto">
          <a:xfrm>
            <a:off x="5751513" y="1036638"/>
            <a:ext cx="631825" cy="2098675"/>
            <a:chOff x="720" y="2204"/>
            <a:chExt cx="853" cy="1476"/>
          </a:xfrm>
        </p:grpSpPr>
        <p:sp>
          <p:nvSpPr>
            <p:cNvPr id="1064" name="Arc 12"/>
            <p:cNvSpPr>
              <a:spLocks/>
            </p:cNvSpPr>
            <p:nvPr/>
          </p:nvSpPr>
          <p:spPr bwMode="auto">
            <a:xfrm flipH="1">
              <a:off x="908" y="2204"/>
              <a:ext cx="665" cy="1472"/>
            </a:xfrm>
            <a:custGeom>
              <a:avLst/>
              <a:gdLst>
                <a:gd name="T0" fmla="*/ 0 w 21600"/>
                <a:gd name="T1" fmla="*/ 0 h 32270"/>
                <a:gd name="T2" fmla="*/ 0 w 21600"/>
                <a:gd name="T3" fmla="*/ 3 h 32270"/>
                <a:gd name="T4" fmla="*/ 0 w 21600"/>
                <a:gd name="T5" fmla="*/ 2 h 322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70"/>
                <a:gd name="T11" fmla="*/ 21600 w 21600"/>
                <a:gd name="T12" fmla="*/ 32270 h 32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70" fill="none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</a:path>
                <a:path w="21600" h="32270" stroke="0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  <a:lnTo>
                    <a:pt x="0" y="162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Arc 13"/>
            <p:cNvSpPr>
              <a:spLocks/>
            </p:cNvSpPr>
            <p:nvPr/>
          </p:nvSpPr>
          <p:spPr bwMode="auto">
            <a:xfrm>
              <a:off x="720" y="2208"/>
              <a:ext cx="665" cy="1472"/>
            </a:xfrm>
            <a:custGeom>
              <a:avLst/>
              <a:gdLst>
                <a:gd name="T0" fmla="*/ 0 w 21600"/>
                <a:gd name="T1" fmla="*/ 0 h 32270"/>
                <a:gd name="T2" fmla="*/ 0 w 21600"/>
                <a:gd name="T3" fmla="*/ 3 h 32270"/>
                <a:gd name="T4" fmla="*/ 0 w 21600"/>
                <a:gd name="T5" fmla="*/ 2 h 322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70"/>
                <a:gd name="T11" fmla="*/ 21600 w 21600"/>
                <a:gd name="T12" fmla="*/ 32270 h 32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70" fill="none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</a:path>
                <a:path w="21600" h="32270" stroke="0" extrusionOk="0">
                  <a:moveTo>
                    <a:pt x="14246" y="-1"/>
                  </a:moveTo>
                  <a:cubicBezTo>
                    <a:pt x="18920" y="4101"/>
                    <a:pt x="21600" y="10017"/>
                    <a:pt x="21600" y="16236"/>
                  </a:cubicBezTo>
                  <a:cubicBezTo>
                    <a:pt x="21600" y="22348"/>
                    <a:pt x="19010" y="28174"/>
                    <a:pt x="14473" y="32270"/>
                  </a:cubicBezTo>
                  <a:lnTo>
                    <a:pt x="0" y="162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Line 14"/>
          <p:cNvSpPr>
            <a:spLocks noChangeShapeType="1"/>
          </p:cNvSpPr>
          <p:nvPr/>
        </p:nvSpPr>
        <p:spPr bwMode="auto">
          <a:xfrm>
            <a:off x="4106863" y="208597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Oval 15"/>
          <p:cNvSpPr>
            <a:spLocks noChangeArrowheads="1"/>
          </p:cNvSpPr>
          <p:nvPr/>
        </p:nvSpPr>
        <p:spPr bwMode="auto">
          <a:xfrm>
            <a:off x="7038975" y="2027238"/>
            <a:ext cx="68263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16"/>
          <p:cNvSpPr>
            <a:spLocks noChangeArrowheads="1"/>
          </p:cNvSpPr>
          <p:nvPr/>
        </p:nvSpPr>
        <p:spPr bwMode="auto">
          <a:xfrm>
            <a:off x="5080000" y="2047875"/>
            <a:ext cx="66675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7"/>
          <p:cNvSpPr txBox="1">
            <a:spLocks noChangeArrowheads="1"/>
          </p:cNvSpPr>
          <p:nvPr/>
        </p:nvSpPr>
        <p:spPr bwMode="auto">
          <a:xfrm>
            <a:off x="5041900" y="2205038"/>
            <a:ext cx="29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39" name="Text Box 18"/>
          <p:cNvSpPr txBox="1">
            <a:spLocks noChangeArrowheads="1"/>
          </p:cNvSpPr>
          <p:nvPr/>
        </p:nvSpPr>
        <p:spPr bwMode="auto">
          <a:xfrm>
            <a:off x="6950075" y="1614488"/>
            <a:ext cx="300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4106863" y="2125663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1041" name="Text Box 20"/>
          <p:cNvSpPr txBox="1">
            <a:spLocks noChangeArrowheads="1"/>
          </p:cNvSpPr>
          <p:nvPr/>
        </p:nvSpPr>
        <p:spPr bwMode="auto">
          <a:xfrm>
            <a:off x="7583488" y="1731963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P.A.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32313" y="1201738"/>
            <a:ext cx="1535112" cy="309562"/>
            <a:chOff x="503" y="768"/>
            <a:chExt cx="1813" cy="251"/>
          </a:xfrm>
        </p:grpSpPr>
        <p:sp>
          <p:nvSpPr>
            <p:cNvPr id="1062" name="Line 22"/>
            <p:cNvSpPr>
              <a:spLocks noChangeShapeType="1"/>
            </p:cNvSpPr>
            <p:nvPr/>
          </p:nvSpPr>
          <p:spPr bwMode="auto">
            <a:xfrm>
              <a:off x="503" y="1019"/>
              <a:ext cx="1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Text Box 23"/>
            <p:cNvSpPr txBox="1">
              <a:spLocks noChangeArrowheads="1"/>
            </p:cNvSpPr>
            <p:nvPr/>
          </p:nvSpPr>
          <p:spPr bwMode="auto">
            <a:xfrm>
              <a:off x="1056" y="768"/>
              <a:ext cx="55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d</a:t>
              </a:r>
              <a:r>
                <a:rPr lang="en-US" sz="1400" baseline="-25000">
                  <a:solidFill>
                    <a:schemeClr val="tx1"/>
                  </a:solidFill>
                </a:rPr>
                <a:t>o</a:t>
              </a:r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067425" y="2559050"/>
            <a:ext cx="2674938" cy="322263"/>
            <a:chOff x="2359" y="1795"/>
            <a:chExt cx="3161" cy="262"/>
          </a:xfrm>
        </p:grpSpPr>
        <p:sp>
          <p:nvSpPr>
            <p:cNvPr id="1060" name="Line 25"/>
            <p:cNvSpPr>
              <a:spLocks noChangeShapeType="1"/>
            </p:cNvSpPr>
            <p:nvPr/>
          </p:nvSpPr>
          <p:spPr bwMode="auto">
            <a:xfrm>
              <a:off x="2359" y="2057"/>
              <a:ext cx="3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Text Box 26"/>
            <p:cNvSpPr txBox="1">
              <a:spLocks noChangeArrowheads="1"/>
            </p:cNvSpPr>
            <p:nvPr/>
          </p:nvSpPr>
          <p:spPr bwMode="auto">
            <a:xfrm>
              <a:off x="3918" y="1795"/>
              <a:ext cx="55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d</a:t>
              </a:r>
              <a:r>
                <a:rPr lang="en-US" sz="1400" baseline="-25000">
                  <a:solidFill>
                    <a:schemeClr val="tx1"/>
                  </a:solidFill>
                </a:rPr>
                <a:t>i</a:t>
              </a:r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067425" y="2146300"/>
            <a:ext cx="1003300" cy="304800"/>
            <a:chOff x="2359" y="1537"/>
            <a:chExt cx="1185" cy="247"/>
          </a:xfrm>
        </p:grpSpPr>
        <p:sp>
          <p:nvSpPr>
            <p:cNvPr id="1058" name="Line 28"/>
            <p:cNvSpPr>
              <a:spLocks noChangeShapeType="1"/>
            </p:cNvSpPr>
            <p:nvPr/>
          </p:nvSpPr>
          <p:spPr bwMode="auto">
            <a:xfrm>
              <a:off x="2359" y="1584"/>
              <a:ext cx="11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Text Box 29"/>
            <p:cNvSpPr txBox="1">
              <a:spLocks noChangeArrowheads="1"/>
            </p:cNvSpPr>
            <p:nvPr/>
          </p:nvSpPr>
          <p:spPr bwMode="auto">
            <a:xfrm>
              <a:off x="2785" y="1537"/>
              <a:ext cx="55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045" name="Group 30"/>
          <p:cNvGrpSpPr>
            <a:grpSpLocks/>
          </p:cNvGrpSpPr>
          <p:nvPr/>
        </p:nvGrpSpPr>
        <p:grpSpPr bwMode="auto">
          <a:xfrm>
            <a:off x="4519613" y="1652588"/>
            <a:ext cx="41275" cy="433387"/>
            <a:chOff x="1968" y="2448"/>
            <a:chExt cx="1200" cy="1200"/>
          </a:xfrm>
        </p:grpSpPr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1968" y="2775"/>
              <a:ext cx="1161" cy="87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968" y="2448"/>
              <a:ext cx="605" cy="327"/>
            </a:xfrm>
            <a:custGeom>
              <a:avLst/>
              <a:gdLst>
                <a:gd name="T0" fmla="*/ 1430 w 256"/>
                <a:gd name="T1" fmla="*/ 0 h 816"/>
                <a:gd name="T2" fmla="*/ 893 w 256"/>
                <a:gd name="T3" fmla="*/ 46 h 816"/>
                <a:gd name="T4" fmla="*/ 90 w 256"/>
                <a:gd name="T5" fmla="*/ 77 h 816"/>
                <a:gd name="T6" fmla="*/ 357 w 256"/>
                <a:gd name="T7" fmla="*/ 116 h 816"/>
                <a:gd name="T8" fmla="*/ 1430 w 256"/>
                <a:gd name="T9" fmla="*/ 131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 flipH="1">
              <a:off x="2544" y="2448"/>
              <a:ext cx="624" cy="327"/>
            </a:xfrm>
            <a:custGeom>
              <a:avLst/>
              <a:gdLst>
                <a:gd name="T0" fmla="*/ 1521 w 256"/>
                <a:gd name="T1" fmla="*/ 0 h 816"/>
                <a:gd name="T2" fmla="*/ 951 w 256"/>
                <a:gd name="T3" fmla="*/ 46 h 816"/>
                <a:gd name="T4" fmla="*/ 95 w 256"/>
                <a:gd name="T5" fmla="*/ 77 h 816"/>
                <a:gd name="T6" fmla="*/ 380 w 256"/>
                <a:gd name="T7" fmla="*/ 116 h 816"/>
                <a:gd name="T8" fmla="*/ 1521 w 256"/>
                <a:gd name="T9" fmla="*/ 131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6" name="Text Box 34"/>
          <p:cNvSpPr txBox="1">
            <a:spLocks noChangeArrowheads="1"/>
          </p:cNvSpPr>
          <p:nvPr/>
        </p:nvSpPr>
        <p:spPr bwMode="auto">
          <a:xfrm>
            <a:off x="8264525" y="1673225"/>
            <a:ext cx="89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FF00FF"/>
                </a:solidFill>
              </a:rPr>
              <a:t>Image</a:t>
            </a:r>
          </a:p>
        </p:txBody>
      </p:sp>
      <p:grpSp>
        <p:nvGrpSpPr>
          <p:cNvPr id="1047" name="Group 35"/>
          <p:cNvGrpSpPr>
            <a:grpSpLocks/>
          </p:cNvGrpSpPr>
          <p:nvPr/>
        </p:nvGrpSpPr>
        <p:grpSpPr bwMode="auto">
          <a:xfrm flipV="1">
            <a:off x="8713788" y="2062163"/>
            <a:ext cx="42862" cy="723900"/>
            <a:chOff x="1968" y="2448"/>
            <a:chExt cx="1200" cy="1200"/>
          </a:xfrm>
        </p:grpSpPr>
        <p:sp>
          <p:nvSpPr>
            <p:cNvPr id="1052" name="Rectangle 36"/>
            <p:cNvSpPr>
              <a:spLocks noChangeArrowheads="1"/>
            </p:cNvSpPr>
            <p:nvPr/>
          </p:nvSpPr>
          <p:spPr bwMode="auto">
            <a:xfrm>
              <a:off x="1968" y="2775"/>
              <a:ext cx="1161" cy="87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1968" y="2448"/>
              <a:ext cx="605" cy="327"/>
            </a:xfrm>
            <a:custGeom>
              <a:avLst/>
              <a:gdLst>
                <a:gd name="T0" fmla="*/ 1430 w 256"/>
                <a:gd name="T1" fmla="*/ 0 h 816"/>
                <a:gd name="T2" fmla="*/ 893 w 256"/>
                <a:gd name="T3" fmla="*/ 46 h 816"/>
                <a:gd name="T4" fmla="*/ 90 w 256"/>
                <a:gd name="T5" fmla="*/ 77 h 816"/>
                <a:gd name="T6" fmla="*/ 357 w 256"/>
                <a:gd name="T7" fmla="*/ 116 h 816"/>
                <a:gd name="T8" fmla="*/ 1430 w 256"/>
                <a:gd name="T9" fmla="*/ 131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flipH="1">
              <a:off x="2544" y="2448"/>
              <a:ext cx="624" cy="327"/>
            </a:xfrm>
            <a:custGeom>
              <a:avLst/>
              <a:gdLst>
                <a:gd name="T0" fmla="*/ 1521 w 256"/>
                <a:gd name="T1" fmla="*/ 0 h 816"/>
                <a:gd name="T2" fmla="*/ 951 w 256"/>
                <a:gd name="T3" fmla="*/ 46 h 816"/>
                <a:gd name="T4" fmla="*/ 95 w 256"/>
                <a:gd name="T5" fmla="*/ 77 h 816"/>
                <a:gd name="T6" fmla="*/ 380 w 256"/>
                <a:gd name="T7" fmla="*/ 116 h 816"/>
                <a:gd name="T8" fmla="*/ 1521 w 256"/>
                <a:gd name="T9" fmla="*/ 131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816"/>
                <a:gd name="T17" fmla="*/ 256 w 256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816">
                  <a:moveTo>
                    <a:pt x="256" y="0"/>
                  </a:moveTo>
                  <a:cubicBezTo>
                    <a:pt x="228" y="104"/>
                    <a:pt x="200" y="208"/>
                    <a:pt x="160" y="288"/>
                  </a:cubicBezTo>
                  <a:cubicBezTo>
                    <a:pt x="120" y="368"/>
                    <a:pt x="32" y="408"/>
                    <a:pt x="16" y="480"/>
                  </a:cubicBezTo>
                  <a:cubicBezTo>
                    <a:pt x="0" y="552"/>
                    <a:pt x="24" y="664"/>
                    <a:pt x="64" y="720"/>
                  </a:cubicBezTo>
                  <a:cubicBezTo>
                    <a:pt x="104" y="776"/>
                    <a:pt x="180" y="796"/>
                    <a:pt x="256" y="816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9" name="Object 39"/>
          <p:cNvGraphicFramePr>
            <a:graphicFrameLocks noChangeAspect="1"/>
          </p:cNvGraphicFramePr>
          <p:nvPr/>
        </p:nvGraphicFramePr>
        <p:xfrm>
          <a:off x="1200150" y="1154113"/>
          <a:ext cx="18288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2" imgW="1422400" imgH="825500" progId="Equation.DSMT36">
                  <p:embed/>
                </p:oleObj>
              </mc:Choice>
              <mc:Fallback>
                <p:oleObj name="Equation" r:id="rId12" imgW="1422400" imgH="825500" progId="Equation.DSMT36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154113"/>
                        <a:ext cx="1828800" cy="10604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Rectangle 40"/>
          <p:cNvSpPr>
            <a:spLocks noChangeArrowheads="1"/>
          </p:cNvSpPr>
          <p:nvPr/>
        </p:nvSpPr>
        <p:spPr bwMode="auto">
          <a:xfrm>
            <a:off x="0" y="26035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  d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= distance object is from lens: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800"/>
              <a:t>  Positive:    object </a:t>
            </a:r>
            <a:r>
              <a:rPr lang="en-US" sz="1800" u="sng"/>
              <a:t>in front</a:t>
            </a:r>
            <a:r>
              <a:rPr lang="en-US" sz="1800"/>
              <a:t> of lens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en-US" sz="1800"/>
              <a:t>  Negative:  object </a:t>
            </a:r>
            <a:r>
              <a:rPr lang="en-US" sz="1800" u="sng"/>
              <a:t>behind</a:t>
            </a:r>
            <a:r>
              <a:rPr lang="en-US" sz="1800"/>
              <a:t> lens</a:t>
            </a:r>
          </a:p>
        </p:txBody>
      </p:sp>
      <p:sp>
        <p:nvSpPr>
          <p:cNvPr id="1049" name="Rectangle 41"/>
          <p:cNvSpPr>
            <a:spLocks noChangeArrowheads="1"/>
          </p:cNvSpPr>
          <p:nvPr/>
        </p:nvSpPr>
        <p:spPr bwMode="auto">
          <a:xfrm>
            <a:off x="0" y="40513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d</a:t>
            </a:r>
            <a:r>
              <a:rPr lang="en-US" baseline="-25000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 = distance image is from lens:</a:t>
            </a:r>
          </a:p>
          <a:p>
            <a:pPr marL="1143000" lvl="2" indent="-228600" algn="l">
              <a:spcBef>
                <a:spcPct val="50000"/>
              </a:spcBef>
              <a:buFontTx/>
              <a:buChar char="•"/>
            </a:pPr>
            <a:r>
              <a:rPr lang="en-US" sz="1800"/>
              <a:t>Positive:    </a:t>
            </a:r>
            <a:r>
              <a:rPr lang="en-US" sz="1800" u="sng"/>
              <a:t>real</a:t>
            </a:r>
            <a:r>
              <a:rPr lang="en-US" sz="1800"/>
              <a:t> image (behind lens)</a:t>
            </a:r>
          </a:p>
          <a:p>
            <a:pPr marL="1143000" lvl="2" indent="-228600" algn="l">
              <a:spcBef>
                <a:spcPct val="50000"/>
              </a:spcBef>
              <a:buFontTx/>
              <a:buChar char="•"/>
            </a:pPr>
            <a:r>
              <a:rPr lang="en-US" sz="1800"/>
              <a:t>Negative:  </a:t>
            </a:r>
            <a:r>
              <a:rPr lang="en-US" sz="1800" u="sng"/>
              <a:t>virtual</a:t>
            </a:r>
            <a:r>
              <a:rPr lang="en-US" sz="1800"/>
              <a:t> image (in front of lens)</a:t>
            </a:r>
          </a:p>
        </p:txBody>
      </p:sp>
      <p:sp>
        <p:nvSpPr>
          <p:cNvPr id="1050" name="Rectangle 42"/>
          <p:cNvSpPr>
            <a:spLocks noChangeArrowheads="1"/>
          </p:cNvSpPr>
          <p:nvPr/>
        </p:nvSpPr>
        <p:spPr bwMode="auto">
          <a:xfrm>
            <a:off x="0" y="54102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f = focal length lens:</a:t>
            </a:r>
          </a:p>
          <a:p>
            <a:pPr marL="1143000" lvl="2" indent="-228600" algn="l">
              <a:spcBef>
                <a:spcPct val="50000"/>
              </a:spcBef>
              <a:buFontTx/>
              <a:buChar char="•"/>
            </a:pPr>
            <a:r>
              <a:rPr lang="en-US" sz="1800"/>
              <a:t>Positive:    </a:t>
            </a:r>
            <a:r>
              <a:rPr lang="en-US" sz="1800" u="sng"/>
              <a:t>converging</a:t>
            </a:r>
            <a:r>
              <a:rPr lang="en-US" sz="1800"/>
              <a:t> lens</a:t>
            </a:r>
          </a:p>
          <a:p>
            <a:pPr marL="1143000" lvl="2" indent="-228600" algn="l">
              <a:spcBef>
                <a:spcPct val="50000"/>
              </a:spcBef>
              <a:buFontTx/>
              <a:buChar char="•"/>
            </a:pPr>
            <a:r>
              <a:rPr lang="en-US" sz="1800"/>
              <a:t>Negative:  </a:t>
            </a:r>
            <a:r>
              <a:rPr lang="en-US" sz="1800" u="sng"/>
              <a:t>diverging</a:t>
            </a:r>
            <a:r>
              <a:rPr lang="en-US" sz="1800"/>
              <a:t> lens</a:t>
            </a:r>
          </a:p>
        </p:txBody>
      </p:sp>
      <p:sp>
        <p:nvSpPr>
          <p:cNvPr id="1051" name="WordArt 43"/>
          <p:cNvSpPr>
            <a:spLocks noChangeArrowheads="1" noChangeShapeType="1"/>
          </p:cNvSpPr>
          <p:nvPr/>
        </p:nvSpPr>
        <p:spPr bwMode="auto">
          <a:xfrm>
            <a:off x="5486400" y="3536950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Eye (Relaxed)</a:t>
            </a: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5" cstate="print"/>
          <a:srcRect b="54218"/>
          <a:stretch>
            <a:fillRect/>
          </a:stretch>
        </p:blipFill>
        <p:spPr bwMode="auto">
          <a:xfrm>
            <a:off x="989013" y="1470025"/>
            <a:ext cx="74691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4"/>
          <p:cNvSpPr>
            <a:spLocks noChangeShapeType="1"/>
          </p:cNvSpPr>
          <p:nvPr/>
        </p:nvSpPr>
        <p:spPr bwMode="auto">
          <a:xfrm>
            <a:off x="7056438" y="1601788"/>
            <a:ext cx="117475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7086600" y="1116013"/>
            <a:ext cx="117475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660033"/>
                </a:solidFill>
              </a:rPr>
              <a:t>25 mm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90500" y="3703638"/>
            <a:ext cx="855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Determine the focal length of your eye when looking at an object far away.</a:t>
            </a:r>
          </a:p>
        </p:txBody>
      </p:sp>
      <p:graphicFrame>
        <p:nvGraphicFramePr>
          <p:cNvPr id="264192" name="Object 1024"/>
          <p:cNvGraphicFramePr>
            <a:graphicFrameLocks noChangeAspect="1"/>
          </p:cNvGraphicFramePr>
          <p:nvPr/>
        </p:nvGraphicFramePr>
        <p:xfrm>
          <a:off x="6443663" y="5867400"/>
          <a:ext cx="9890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867400"/>
                        <a:ext cx="989012" cy="4238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26"/>
          <p:cNvGraphicFramePr>
            <a:graphicFrameLocks noChangeAspect="1"/>
          </p:cNvGraphicFramePr>
          <p:nvPr/>
        </p:nvGraphicFramePr>
        <p:xfrm>
          <a:off x="3175000" y="4846638"/>
          <a:ext cx="7381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8" imgW="317160" imgH="228600" progId="Equation.3">
                  <p:embed/>
                </p:oleObj>
              </mc:Choice>
              <mc:Fallback>
                <p:oleObj name="Equation" r:id="rId8" imgW="31716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846638"/>
                        <a:ext cx="738188" cy="5318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190500" y="4846638"/>
            <a:ext cx="2743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Object is far away:</a:t>
            </a:r>
          </a:p>
        </p:txBody>
      </p:sp>
      <p:graphicFrame>
        <p:nvGraphicFramePr>
          <p:cNvPr id="2052" name="Object 1027"/>
          <p:cNvGraphicFramePr>
            <a:graphicFrameLocks noChangeAspect="1"/>
          </p:cNvGraphicFramePr>
          <p:nvPr/>
        </p:nvGraphicFramePr>
        <p:xfrm>
          <a:off x="3894138" y="5719763"/>
          <a:ext cx="6778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0" imgW="291960" imgH="228600" progId="Equation.3">
                  <p:embed/>
                </p:oleObj>
              </mc:Choice>
              <mc:Fallback>
                <p:oleObj name="Equation" r:id="rId10" imgW="291960" imgH="2286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719763"/>
                        <a:ext cx="677862" cy="5302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190500" y="5719763"/>
            <a:ext cx="321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Want image at retina:</a:t>
            </a:r>
          </a:p>
        </p:txBody>
      </p:sp>
      <p:sp>
        <p:nvSpPr>
          <p:cNvPr id="2060" name="WordArt 19"/>
          <p:cNvSpPr>
            <a:spLocks noChangeArrowheads="1" noChangeShapeType="1"/>
          </p:cNvSpPr>
          <p:nvPr/>
        </p:nvSpPr>
        <p:spPr bwMode="auto">
          <a:xfrm>
            <a:off x="266700" y="201613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Eye (Relaxed)</a:t>
            </a:r>
          </a:p>
        </p:txBody>
      </p:sp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 cstate="print"/>
          <a:srcRect b="54218"/>
          <a:stretch>
            <a:fillRect/>
          </a:stretch>
        </p:blipFill>
        <p:spPr bwMode="auto">
          <a:xfrm>
            <a:off x="989013" y="1470025"/>
            <a:ext cx="74691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Line 4"/>
          <p:cNvSpPr>
            <a:spLocks noChangeShapeType="1"/>
          </p:cNvSpPr>
          <p:nvPr/>
        </p:nvSpPr>
        <p:spPr bwMode="auto">
          <a:xfrm>
            <a:off x="7056438" y="1601788"/>
            <a:ext cx="1174750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7086600" y="1116013"/>
            <a:ext cx="117475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660033"/>
                </a:solidFill>
              </a:rPr>
              <a:t>25 mm</a:t>
            </a: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190500" y="3703638"/>
            <a:ext cx="8558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Determine the focal length of your eye when looking at an object far away.</a:t>
            </a: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5683250" y="4760913"/>
          <a:ext cx="23828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5" imgW="1041120" imgH="419040" progId="Equation.3">
                  <p:embed/>
                </p:oleObj>
              </mc:Choice>
              <mc:Fallback>
                <p:oleObj name="Equation" r:id="rId5" imgW="104112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4760913"/>
                        <a:ext cx="2382838" cy="9588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2" name="Object 8"/>
          <p:cNvGraphicFramePr>
            <a:graphicFrameLocks noChangeAspect="1"/>
          </p:cNvGraphicFramePr>
          <p:nvPr/>
        </p:nvGraphicFramePr>
        <p:xfrm>
          <a:off x="6019800" y="5867400"/>
          <a:ext cx="18367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7" imgW="990360" imgH="228600" progId="Equation.3">
                  <p:embed/>
                </p:oleObj>
              </mc:Choice>
              <mc:Fallback>
                <p:oleObj name="Equation" r:id="rId7" imgW="9903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867400"/>
                        <a:ext cx="1836738" cy="4238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3" name="Group 10"/>
          <p:cNvGrpSpPr>
            <a:grpSpLocks/>
          </p:cNvGrpSpPr>
          <p:nvPr/>
        </p:nvGrpSpPr>
        <p:grpSpPr bwMode="auto">
          <a:xfrm>
            <a:off x="190500" y="4846638"/>
            <a:ext cx="3884613" cy="531812"/>
            <a:chOff x="120" y="3053"/>
            <a:chExt cx="2447" cy="335"/>
          </a:xfrm>
        </p:grpSpPr>
        <p:graphicFrame>
          <p:nvGraphicFramePr>
            <p:cNvPr id="3077" name="Object 11"/>
            <p:cNvGraphicFramePr>
              <a:graphicFrameLocks noChangeAspect="1"/>
            </p:cNvGraphicFramePr>
            <p:nvPr/>
          </p:nvGraphicFramePr>
          <p:xfrm>
            <a:off x="1898" y="3053"/>
            <a:ext cx="669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Equation" r:id="rId9" imgW="457200" imgH="228600" progId="Equation.3">
                    <p:embed/>
                  </p:oleObj>
                </mc:Choice>
                <mc:Fallback>
                  <p:oleObj name="Equation" r:id="rId9" imgW="4572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" y="3053"/>
                          <a:ext cx="669" cy="335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120" y="3053"/>
              <a:ext cx="172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Object is far away:</a:t>
              </a:r>
            </a:p>
          </p:txBody>
        </p:sp>
      </p:grpSp>
      <p:grpSp>
        <p:nvGrpSpPr>
          <p:cNvPr id="3084" name="Group 13"/>
          <p:cNvGrpSpPr>
            <a:grpSpLocks/>
          </p:cNvGrpSpPr>
          <p:nvPr/>
        </p:nvGrpSpPr>
        <p:grpSpPr bwMode="auto">
          <a:xfrm>
            <a:off x="190500" y="5726113"/>
            <a:ext cx="4852988" cy="530225"/>
            <a:chOff x="120" y="3607"/>
            <a:chExt cx="3057" cy="334"/>
          </a:xfrm>
        </p:grpSpPr>
        <p:graphicFrame>
          <p:nvGraphicFramePr>
            <p:cNvPr id="3076" name="Object 14"/>
            <p:cNvGraphicFramePr>
              <a:graphicFrameLocks noChangeAspect="1"/>
            </p:cNvGraphicFramePr>
            <p:nvPr/>
          </p:nvGraphicFramePr>
          <p:xfrm>
            <a:off x="2156" y="3607"/>
            <a:ext cx="1021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Equation" r:id="rId11" imgW="698400" imgH="228600" progId="Equation.3">
                    <p:embed/>
                  </p:oleObj>
                </mc:Choice>
                <mc:Fallback>
                  <p:oleObj name="Equation" r:id="rId11" imgW="6984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6" y="3607"/>
                          <a:ext cx="1021" cy="334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20" y="3607"/>
              <a:ext cx="202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Want image at retina:</a:t>
              </a:r>
            </a:p>
          </p:txBody>
        </p:sp>
      </p:grpSp>
      <p:sp>
        <p:nvSpPr>
          <p:cNvPr id="3085" name="WordArt 16"/>
          <p:cNvSpPr>
            <a:spLocks noChangeArrowheads="1" noChangeShapeType="1"/>
          </p:cNvSpPr>
          <p:nvPr/>
        </p:nvSpPr>
        <p:spPr bwMode="auto">
          <a:xfrm>
            <a:off x="266700" y="201613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81511eb1-4c38-4e2c-89b9-b56550859c40"/>
  <p:tag name="TPFULLVERSION" val="4.3.2.1178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94D4EB0252438886B9A12947CF06D7"/>
  <p:tag name="SLIDEID" val="C594D4EB0252438886B9A12947CF06D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Away from the film|smicln|Towards the film"/>
  <p:tag name="QUESTIONALIAS" val="The focal length of the lens of a simple camera is 40 mm. In what direction must the lens be moved to “change the focus of the camera” from a person 25 m away to a person 4.0 m away?  i.e. does the image distance increase or decrease?"/>
  <p:tag name="TOTALRESPONSES" val="20"/>
  <p:tag name="RESPONSECOUNT" val="20"/>
  <p:tag name="SLICED" val="False"/>
  <p:tag name="RESPONSES" val="2;2;2;2;2;2;2;1;1;1;2;2;1;2;1;2;1;1;2;1;"/>
  <p:tag name="CHARTSTRINGSTD" val="8 12"/>
  <p:tag name="CHARTSTRINGREV" val="12 8"/>
  <p:tag name="CHARTSTRINGSTDPER" val="0.4 0.6"/>
  <p:tag name="CHARTSTRINGREVPER" val="0.6 0.4"/>
  <p:tag name="VALUES" val="Correct|smicln|Incorrect"/>
  <p:tag name="RESPONSESGATHERED" val="False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5"/>
  <p:tag name="FONTSIZE" val="32"/>
  <p:tag name="BULLETTYPE" val="ppBulletArabicPeriod"/>
  <p:tag name="ANSWERTEXT" val="Away from the film&#10;Towards the fil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C594D4EB0252438886B9A12947CF06D7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Away from the film|smicln|Towards the film"/>
  <p:tag name="SLIDEORDER" val="2"/>
  <p:tag name="SLIDEGUID" val="78A92257CB784AB7968B6A71285DA72A"/>
  <p:tag name="QUESTIONALIAS" val="The focal length of the lens of a simple camera is 40 mm. In what direction must the lens be moved to change the focus of the camera from a person 25 m away to a person 4.0 m away? ?  i.e. does the image distance increase or decrease?"/>
  <p:tag name="VALUES" val="Correct|smicln|Incorrect"/>
  <p:tag name="TOTALRESPONSES" val="7"/>
  <p:tag name="RESPONSECOUNT" val="7"/>
  <p:tag name="SLICED" val="False"/>
  <p:tag name="RESPONSES" val="-;1;-;-;1;1;-;-;-;1;-;-;1;-;-;-;1;-;-;1;"/>
  <p:tag name="CHARTSTRINGSTD" val="7 0"/>
  <p:tag name="CHARTSTRINGREV" val="0 7"/>
  <p:tag name="CHARTSTRINGSTDPER" val="1 0"/>
  <p:tag name="CHARTSTRINGREVPER" val="0 1"/>
  <p:tag name="RESPONSESGATHERED" val="False"/>
  <p:tag name="ANONYMOUSTEMP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35"/>
  <p:tag name="FONTSIZE" val="32"/>
  <p:tag name="BULLETTYPE" val="ppBulletArabicPeriod"/>
  <p:tag name="ANSWERTEXT" val="Away from the film&#10;Towards the fil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1AFF87E4CA249A3A4418D82DF0CD936"/>
  <p:tag name="SLIDEID" val="91AFF87E4CA249A3A4418D82DF0CD93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part of the eye does most of the light bending?"/>
  <p:tag name="ANSWERSALIAS" val="Lens|smicln|Cornea|smicln|Retina|smicln|Cones"/>
  <p:tag name="VALUES" val="Incorrect|smicln|Correct|smicln|Incorrect|smicln|Incorrect"/>
  <p:tag name="TOTALRESPONSES" val="18"/>
  <p:tag name="RESPONSECOUNT" val="18"/>
  <p:tag name="SLICED" val="False"/>
  <p:tag name="RESPONSES" val="1;3;1;1;4;1;1;2;1;1;2;1;2;1;4;1;1;2;"/>
  <p:tag name="CHARTSTRINGSTD" val="11 4 1 2"/>
  <p:tag name="CHARTSTRINGREV" val="2 1 4 11"/>
  <p:tag name="CHARTSTRINGSTDPER" val="0.611111111111111 0.222222222222222 0.0555555555555556 0.111111111111111"/>
  <p:tag name="CHARTSTRINGREVPER" val="0.111111111111111 0.0555555555555556 0.222222222222222 0.611111111111111"/>
  <p:tag name="RESPONSESGATHERED" val="False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4"/>
  <p:tag name="FONTSIZE" val="32"/>
  <p:tag name="BULLETTYPE" val="ppBulletArabicPeriod"/>
  <p:tag name="ANSWERTEXT" val="Lens&#10;Cornea&#10;Retina&#10;Con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1AFF87E4CA249A3A4418D82DF0CD936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part of the eye does most of the light bending?"/>
  <p:tag name="ANSWERSALIAS" val="Lens|smicln|Cornea|smicln|Retina|smicln|Cones"/>
  <p:tag name="SLIDEORDER" val="2"/>
  <p:tag name="SLIDEGUID" val="A41DF2AD713C4892AC8CFBEA22FEC4DD"/>
  <p:tag name="VALUES" val="Incorrect|smicln|Correct|smicln|Incorrect|smicln|Incorrect"/>
  <p:tag name="TOTALRESPONSES" val="13"/>
  <p:tag name="RESPONSECOUNT" val="13"/>
  <p:tag name="SLICED" val="False"/>
  <p:tag name="RESPONSES" val="-;-;2;-;2;2;2;2;2;1;2;-;2;2;2;-;2;-;2;"/>
  <p:tag name="CHARTSTRINGSTD" val="1 12 0 0"/>
  <p:tag name="CHARTSTRINGREV" val="0 0 12 1"/>
  <p:tag name="CHARTSTRINGSTDPER" val="0.0769230769230769 0.923076923076923 0 0"/>
  <p:tag name="CHARTSTRINGREVPER" val="0 0 0.923076923076923 0.0769230769230769"/>
  <p:tag name="RESPONSESGATHERED" val="False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4"/>
  <p:tag name="FONTSIZE" val="28"/>
  <p:tag name="BULLETTYPE" val="ppBulletArabicPeriod"/>
  <p:tag name="ANSWERTEXT" val="Lens&#10;Cornea&#10;Retina&#10;Cones"/>
</p:tagLst>
</file>

<file path=ppt/theme/theme1.xml><?xml version="1.0" encoding="utf-8"?>
<a:theme xmlns:a="http://schemas.openxmlformats.org/drawingml/2006/main" name="2_Default Design">
  <a:themeElements>
    <a:clrScheme name="">
      <a:dk1>
        <a:srgbClr val="DDDDDD"/>
      </a:dk1>
      <a:lt1>
        <a:srgbClr val="FFFF00"/>
      </a:lt1>
      <a:dk2>
        <a:srgbClr val="000066"/>
      </a:dk2>
      <a:lt2>
        <a:srgbClr val="FFFFFF"/>
      </a:lt2>
      <a:accent1>
        <a:srgbClr val="F58B95"/>
      </a:accent1>
      <a:accent2>
        <a:srgbClr val="B163FF"/>
      </a:accent2>
      <a:accent3>
        <a:srgbClr val="AAAAB8"/>
      </a:accent3>
      <a:accent4>
        <a:srgbClr val="DADA00"/>
      </a:accent4>
      <a:accent5>
        <a:srgbClr val="F9C4C8"/>
      </a:accent5>
      <a:accent6>
        <a:srgbClr val="A059E7"/>
      </a:accent6>
      <a:hlink>
        <a:srgbClr val="66FFFF"/>
      </a:hlink>
      <a:folHlink>
        <a:srgbClr val="0000FF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DDDDDD"/>
    </a:dk1>
    <a:lt1>
      <a:srgbClr val="FFFF00"/>
    </a:lt1>
    <a:dk2>
      <a:srgbClr val="000066"/>
    </a:dk2>
    <a:lt2>
      <a:srgbClr val="FFFFFF"/>
    </a:lt2>
    <a:accent1>
      <a:srgbClr val="F58B95"/>
    </a:accent1>
    <a:accent2>
      <a:srgbClr val="B163FF"/>
    </a:accent2>
    <a:accent3>
      <a:srgbClr val="AAAAB8"/>
    </a:accent3>
    <a:accent4>
      <a:srgbClr val="DADA00"/>
    </a:accent4>
    <a:accent5>
      <a:srgbClr val="F9C4C8"/>
    </a:accent5>
    <a:accent6>
      <a:srgbClr val="A059E7"/>
    </a:accent6>
    <a:hlink>
      <a:srgbClr val="66FF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1317</Words>
  <Application>Microsoft Office PowerPoint</Application>
  <PresentationFormat>On-screen Show (4:3)</PresentationFormat>
  <Paragraphs>234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2_Default Design</vt:lpstr>
      <vt:lpstr>Bitmap Image</vt:lpstr>
      <vt:lpstr>Chart</vt:lpstr>
      <vt:lpstr>Equation</vt:lpstr>
      <vt:lpstr>Clip</vt:lpstr>
      <vt:lpstr>  </vt:lpstr>
      <vt:lpstr>Parts of the Eye</vt:lpstr>
      <vt:lpstr>Amazing Eye</vt:lpstr>
      <vt:lpstr>Which part of the eye does most of the light bending?</vt:lpstr>
      <vt:lpstr>Which part of the eye does most of the light bending?</vt:lpstr>
      <vt:lpstr>PowerPoint Presentation</vt:lpstr>
      <vt:lpstr>PowerPoint Presentation</vt:lpstr>
      <vt:lpstr>Eye (Relaxed)</vt:lpstr>
      <vt:lpstr>Eye (Relaxed)</vt:lpstr>
      <vt:lpstr>Eye (Tensed)</vt:lpstr>
      <vt:lpstr>Eye (Tensed)</vt:lpstr>
      <vt:lpstr>Looking in the Mirror Checkpoint</vt:lpstr>
      <vt:lpstr>Looking in the Mirror Checkpoint</vt:lpstr>
      <vt:lpstr>Near Point, Far Point</vt:lpstr>
      <vt:lpstr>PowerPoint Presentation</vt:lpstr>
      <vt:lpstr>PowerPoint Presentation</vt:lpstr>
      <vt:lpstr>Refractive Power of Lens</vt:lpstr>
      <vt:lpstr>PowerPoint Presentation</vt:lpstr>
      <vt:lpstr>PowerPoint Presentation</vt:lpstr>
      <vt:lpstr>Nearsighted Farsighted Checkpoint</vt:lpstr>
      <vt:lpstr>Nearsighted Farsighted  Checkpoint</vt:lpstr>
      <vt:lpstr>Candles  Checkpoint</vt:lpstr>
      <vt:lpstr>Angular Size </vt:lpstr>
      <vt:lpstr>Unaided Eye</vt:lpstr>
      <vt:lpstr>Magnifying Glass</vt:lpstr>
      <vt:lpstr>The focal length of the lens of a simple camera is 40 mm. In what direction must the lens be moved to “change the focus of the camera” from a person 25 m away to a person 4.0 m away?  i.e. does the image distance increase or decrease?</vt:lpstr>
      <vt:lpstr>The focal length of the lens of a simple camera is 40 mm. In what direction must the lens be moved to change the focus of the camera from a person 25 m away to a person 4.0 m away? ?  i.e. does the image distance increase or decrease?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cherie</dc:creator>
  <cp:lastModifiedBy>Lehman, Cherie B.</cp:lastModifiedBy>
  <cp:revision>320</cp:revision>
  <cp:lastPrinted>2000-03-23T16:18:43Z</cp:lastPrinted>
  <dcterms:created xsi:type="dcterms:W3CDTF">2000-01-20T15:48:16Z</dcterms:created>
  <dcterms:modified xsi:type="dcterms:W3CDTF">2013-03-06T16:07:02Z</dcterms:modified>
</cp:coreProperties>
</file>