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9.xml" ContentType="application/vnd.openxmlformats-officedocument.presentationml.notesSlide+xml"/>
  <Override PartName="/ppt/tags/tag50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61" r:id="rId4"/>
    <p:sldId id="291" r:id="rId5"/>
    <p:sldId id="292" r:id="rId6"/>
    <p:sldId id="266" r:id="rId7"/>
    <p:sldId id="297" r:id="rId8"/>
    <p:sldId id="306" r:id="rId9"/>
    <p:sldId id="298" r:id="rId10"/>
    <p:sldId id="299" r:id="rId11"/>
    <p:sldId id="300" r:id="rId12"/>
    <p:sldId id="293" r:id="rId13"/>
    <p:sldId id="294" r:id="rId14"/>
    <p:sldId id="269" r:id="rId15"/>
    <p:sldId id="309" r:id="rId16"/>
    <p:sldId id="271" r:id="rId17"/>
    <p:sldId id="272" r:id="rId18"/>
    <p:sldId id="274" r:id="rId19"/>
    <p:sldId id="275" r:id="rId20"/>
    <p:sldId id="276" r:id="rId21"/>
    <p:sldId id="310" r:id="rId22"/>
    <p:sldId id="278" r:id="rId23"/>
    <p:sldId id="279" r:id="rId24"/>
    <p:sldId id="301" r:id="rId25"/>
    <p:sldId id="302" r:id="rId26"/>
    <p:sldId id="303" r:id="rId27"/>
    <p:sldId id="304" r:id="rId28"/>
    <p:sldId id="305" r:id="rId29"/>
    <p:sldId id="280" r:id="rId30"/>
    <p:sldId id="282" r:id="rId31"/>
    <p:sldId id="283" r:id="rId32"/>
    <p:sldId id="284" r:id="rId33"/>
    <p:sldId id="285" r:id="rId34"/>
    <p:sldId id="295" r:id="rId35"/>
    <p:sldId id="296" r:id="rId36"/>
    <p:sldId id="289" r:id="rId37"/>
    <p:sldId id="29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30" autoAdjust="0"/>
  </p:normalViewPr>
  <p:slideViewPr>
    <p:cSldViewPr>
      <p:cViewPr>
        <p:scale>
          <a:sx n="48" d="100"/>
          <a:sy n="48" d="100"/>
        </p:scale>
        <p:origin x="-44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99F65B-BD0A-4215-90D7-F4F93E3571FF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757C98-BFEF-49B4-82D5-6D41F4FE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E6FAAC-AAA2-47B0-9344-0D7A55F36814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CED89-95E3-464C-96AD-40BD3A1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F172E-A273-41F9-90B0-52718A9EEC1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4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0316D-3E69-4764-8234-E1B0681E474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60% got  this correct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4CA9A-5821-496E-853F-286700848F5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ED1EB-1720-4843-B7E0-41363037016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0FFB4-B080-4745-990A-7412B26F7A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91F55-6129-4BDA-85B8-E82A2D9BF4B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53AE7-B201-4258-9483-2B4288BF0E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ED05-13F4-4F57-B4DA-E0B825E35BE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FFF22-01C1-4EBE-90F6-9D97C23DB8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813C6-E47F-4496-8E45-FEA897C1C84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3559-C5BF-4170-B693-9100F22256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FF372-1469-4A8C-A3DE-CE910B6C741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A1B78-E6D0-4AAD-A4B9-851BE01BE3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D8462-ABBB-45F6-8278-52046BE922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06FAA-128D-4BDF-968F-CC379E12D0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D54E3-70CD-42D1-AB8C-F86A5098B2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54A6D-F829-4BBD-839F-B62C842069B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A22CB-C5D7-40A0-9B21-CE06A7E3AE2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025B2-3E36-4505-8529-A7F341BBFD4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13EAB-9DEE-46D7-A222-210DBA674CB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B71B0-637B-4627-8381-E8D20C4E5EC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1815A-E42D-4534-B90D-B999F3EA91E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8CDC3-C2BE-4758-A8D9-2F5ABF91DC1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7E513-F808-461B-9AE6-4EF9A723322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C93D4-F09C-46A2-A887-E614DB7E270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E8ACE-E6A9-4AAA-ADFD-11C8788D17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0A3F3-08D9-47DE-88B1-9C2A9F6813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E608C-C0AF-431A-AA3E-BA97806B6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6158A-E1B2-4644-BAC8-2C971CD159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AA3F2-2160-4E76-BEB2-1370E51E172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60% got  this correct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0083-104D-4F5E-88D7-0EAF410ECCD3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6114-AC28-47C5-A622-B0AC4D0E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59FE-A83B-4667-B7C6-D53EF91196DD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EA83-6F2E-451F-A756-57ECBB4FC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85E4-1D69-45F7-B7FE-BFAC22FDDC75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EB70-E12D-4F11-AE31-D9E14B1A9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3A41-3BA0-4329-B6E1-A83C88AA4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6A9A-CAFD-46AD-A558-A96C2692B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F62E-B9D4-48D5-B7BF-154B81DB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F911-093A-41C0-B25F-DCA0AC361C70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8CD7-5560-4BCC-9FD9-1F4B1A43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3BCD-6726-4775-B7A9-5EDCD7D52B39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DE27-E3AA-4B91-8CD3-E7E82115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0D85-837F-4642-A3B0-912A23F56BD3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1ACB-B879-4A97-A1EA-16BE2F56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065A-7CAE-49B9-8825-F5C97BE36311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2826-A9EF-4DD7-A04B-839FC0A8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74AD-B320-45FB-91E8-5DAEF81D660C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2953-5DB5-456B-823A-4BA57969B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6C48-0CC0-4B19-AB20-A3CD91518721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DE42-52A5-48F0-97B5-328AB736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E5DE-075C-4820-886B-325441A9015D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A28F-0CEA-4C22-ACBB-282324C1A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4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4763-A9DF-4AB8-AC68-6A3E556B1670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BBA1-E90A-47FE-83B3-9EC63380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46970E-44AD-4F38-B2CB-082E88F59F5E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E0903-5967-4F04-BAB6-D376822A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4" r:id="rId13"/>
    <p:sldLayoutId id="2147483795" r:id="rId14"/>
    <p:sldLayoutId id="214748379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505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6.emf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7.emf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3.bin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6.bin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5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6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3.bin"/><Relationship Id="rId4" Type="http://schemas.openxmlformats.org/officeDocument/2006/relationships/tags" Target="../tags/tag7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3" Type="http://schemas.openxmlformats.org/officeDocument/2006/relationships/tags" Target="../tags/tag9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6.bin"/><Relationship Id="rId4" Type="http://schemas.openxmlformats.org/officeDocument/2006/relationships/tags" Target="../tags/tag10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doubleslit.ht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hyperlink" Target="http://vsg.quasihome.com/interfer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hyperlink" Target="http://www.colorado.edu/UCB/AcademicAffairs/ArtsSciences/physics/PhysicsInitiative/Physics2000/applets/twoslits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300163"/>
            <a:ext cx="7467600" cy="148113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3600" smtClean="0"/>
              <a:t>  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515225" cy="611188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 Rounded MT Bold" pitchFamily="34" charset="0"/>
              </a:rPr>
              <a:t>textbook sections 28-1 --  28-3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31875" y="109538"/>
            <a:ext cx="6494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chemeClr val="accent1"/>
                </a:solidFill>
                <a:latin typeface="Calibri" pitchFamily="34" charset="0"/>
              </a:rPr>
              <a:t>Physics 1161: </a:t>
            </a:r>
            <a:r>
              <a:rPr lang="en-US" altLang="en-US" sz="3600">
                <a:latin typeface="Calibri" pitchFamily="34" charset="0"/>
              </a:rPr>
              <a:t> </a:t>
            </a:r>
            <a:r>
              <a:rPr lang="en-US" altLang="en-US" sz="3600">
                <a:solidFill>
                  <a:schemeClr val="accent2"/>
                </a:solidFill>
                <a:latin typeface="Calibri" pitchFamily="34" charset="0"/>
              </a:rPr>
              <a:t>Lecture 20</a:t>
            </a:r>
          </a:p>
          <a:p>
            <a:pPr algn="ctr"/>
            <a:r>
              <a:rPr lang="en-US" altLang="en-US" sz="3600">
                <a:solidFill>
                  <a:schemeClr val="accent2"/>
                </a:solidFill>
                <a:latin typeface="Calibri" pitchFamily="34" charset="0"/>
              </a:rPr>
              <a:t>Interference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6150" name="Picture 6" descr="soapbubbl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362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interfer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868488"/>
            <a:ext cx="464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300px-Blue_morpho_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4384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NewtonsRings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316413"/>
            <a:ext cx="3581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Layout</a:t>
            </a:r>
          </a:p>
        </p:txBody>
      </p:sp>
      <p:pic>
        <p:nvPicPr>
          <p:cNvPr id="15363" name="Picture 3" descr="youngdoubleslit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 - Wavelength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7848600" cy="4191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Light waves from a single source travel through 2 slits before meeting at the point shown on the screen.  The interference will be: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1901287"/>
              </p:ext>
            </p:extLst>
          </p:nvPr>
        </p:nvGraphicFramePr>
        <p:xfrm>
          <a:off x="5791200" y="3094038"/>
          <a:ext cx="32893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4038"/>
                        <a:ext cx="3289300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791200" y="1600200"/>
            <a:ext cx="3048000" cy="1828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It depends on L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819400" y="6035675"/>
            <a:ext cx="295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Screen a distance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altLang="en-US" b="1">
                <a:latin typeface="Calibri" pitchFamily="34" charset="0"/>
              </a:rPr>
              <a:t> from slits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5080000" y="1981200"/>
            <a:ext cx="0" cy="402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0" y="4724400"/>
            <a:ext cx="268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Single source of monochromatic light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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422275" y="3597275"/>
            <a:ext cx="519113" cy="411163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2422525" y="3525838"/>
            <a:ext cx="54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304800" y="2438400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2 slits-separated by 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2724150" y="1981200"/>
            <a:ext cx="76200" cy="1212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0" name="Rectangle 24"/>
          <p:cNvSpPr>
            <a:spLocks noChangeArrowheads="1"/>
          </p:cNvSpPr>
          <p:nvPr/>
        </p:nvSpPr>
        <p:spPr bwMode="auto">
          <a:xfrm>
            <a:off x="2724150" y="4356100"/>
            <a:ext cx="95250" cy="1339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1" name="Rectangle 25"/>
          <p:cNvSpPr>
            <a:spLocks noChangeArrowheads="1"/>
          </p:cNvSpPr>
          <p:nvPr/>
        </p:nvSpPr>
        <p:spPr bwMode="auto">
          <a:xfrm>
            <a:off x="2724150" y="3317875"/>
            <a:ext cx="95250" cy="933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7422" name="Group 26"/>
          <p:cNvGrpSpPr>
            <a:grpSpLocks/>
          </p:cNvGrpSpPr>
          <p:nvPr/>
        </p:nvGrpSpPr>
        <p:grpSpPr bwMode="auto">
          <a:xfrm>
            <a:off x="984250" y="3276600"/>
            <a:ext cx="1816100" cy="1019175"/>
            <a:chOff x="920" y="2064"/>
            <a:chExt cx="1144" cy="642"/>
          </a:xfrm>
        </p:grpSpPr>
        <p:grpSp>
          <p:nvGrpSpPr>
            <p:cNvPr id="17437" name="Group 27"/>
            <p:cNvGrpSpPr>
              <a:grpSpLocks/>
            </p:cNvGrpSpPr>
            <p:nvPr/>
          </p:nvGrpSpPr>
          <p:grpSpPr bwMode="auto">
            <a:xfrm>
              <a:off x="920" y="2064"/>
              <a:ext cx="1144" cy="642"/>
              <a:chOff x="1008" y="2064"/>
              <a:chExt cx="1056" cy="642"/>
            </a:xfrm>
          </p:grpSpPr>
          <p:sp>
            <p:nvSpPr>
              <p:cNvPr id="17442" name="Line 28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1056" cy="3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Line 2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100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8" name="Group 30"/>
            <p:cNvGrpSpPr>
              <a:grpSpLocks/>
            </p:cNvGrpSpPr>
            <p:nvPr/>
          </p:nvGrpSpPr>
          <p:grpSpPr bwMode="auto">
            <a:xfrm rot="1249830">
              <a:off x="960" y="2134"/>
              <a:ext cx="678" cy="553"/>
              <a:chOff x="902" y="2363"/>
              <a:chExt cx="697" cy="607"/>
            </a:xfrm>
          </p:grpSpPr>
          <p:sp>
            <p:nvSpPr>
              <p:cNvPr id="17439" name="Arc 31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Arc 32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Arc 33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23" name="Group 54"/>
          <p:cNvGrpSpPr>
            <a:grpSpLocks/>
          </p:cNvGrpSpPr>
          <p:nvPr/>
        </p:nvGrpSpPr>
        <p:grpSpPr bwMode="auto">
          <a:xfrm>
            <a:off x="2686050" y="2916238"/>
            <a:ext cx="2419350" cy="1803400"/>
            <a:chOff x="1992" y="1837"/>
            <a:chExt cx="1524" cy="1136"/>
          </a:xfrm>
        </p:grpSpPr>
        <p:grpSp>
          <p:nvGrpSpPr>
            <p:cNvPr id="17426" name="Group 53"/>
            <p:cNvGrpSpPr>
              <a:grpSpLocks/>
            </p:cNvGrpSpPr>
            <p:nvPr/>
          </p:nvGrpSpPr>
          <p:grpSpPr bwMode="auto">
            <a:xfrm>
              <a:off x="2012" y="2064"/>
              <a:ext cx="1504" cy="642"/>
              <a:chOff x="2012" y="2064"/>
              <a:chExt cx="1504" cy="642"/>
            </a:xfrm>
          </p:grpSpPr>
          <p:sp>
            <p:nvSpPr>
              <p:cNvPr id="17435" name="Line 35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452" cy="3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Line 36"/>
              <p:cNvSpPr>
                <a:spLocks noChangeShapeType="1"/>
              </p:cNvSpPr>
              <p:nvPr/>
            </p:nvSpPr>
            <p:spPr bwMode="auto">
              <a:xfrm flipV="1">
                <a:off x="2012" y="2400"/>
                <a:ext cx="148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27" name="Group 37"/>
            <p:cNvGrpSpPr>
              <a:grpSpLocks/>
            </p:cNvGrpSpPr>
            <p:nvPr/>
          </p:nvGrpSpPr>
          <p:grpSpPr bwMode="auto">
            <a:xfrm rot="2177086">
              <a:off x="1990" y="1841"/>
              <a:ext cx="678" cy="553"/>
              <a:chOff x="902" y="2363"/>
              <a:chExt cx="697" cy="607"/>
            </a:xfrm>
          </p:grpSpPr>
          <p:sp>
            <p:nvSpPr>
              <p:cNvPr id="17432" name="Arc 38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rc 39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rc 40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28" name="Group 41"/>
            <p:cNvGrpSpPr>
              <a:grpSpLocks/>
            </p:cNvGrpSpPr>
            <p:nvPr/>
          </p:nvGrpSpPr>
          <p:grpSpPr bwMode="auto">
            <a:xfrm rot="403122">
              <a:off x="2027" y="2425"/>
              <a:ext cx="678" cy="553"/>
              <a:chOff x="902" y="2363"/>
              <a:chExt cx="697" cy="607"/>
            </a:xfrm>
          </p:grpSpPr>
          <p:sp>
            <p:nvSpPr>
              <p:cNvPr id="17429" name="Arc 42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rc 43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rc 44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24" name="Line 48"/>
          <p:cNvSpPr>
            <a:spLocks noChangeShapeType="1"/>
          </p:cNvSpPr>
          <p:nvPr/>
        </p:nvSpPr>
        <p:spPr bwMode="auto">
          <a:xfrm>
            <a:off x="2819400" y="5438775"/>
            <a:ext cx="226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49"/>
          <p:cNvSpPr txBox="1">
            <a:spLocks noChangeArrowheads="1"/>
          </p:cNvSpPr>
          <p:nvPr/>
        </p:nvSpPr>
        <p:spPr bwMode="auto">
          <a:xfrm>
            <a:off x="3760788" y="49815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Light waves from a single source travel through 2 slits before meeting at the point shown on the screen.  The interference will be: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9511580"/>
              </p:ext>
            </p:extLst>
          </p:nvPr>
        </p:nvGraphicFramePr>
        <p:xfrm>
          <a:off x="6096000" y="3436938"/>
          <a:ext cx="29845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36938"/>
                        <a:ext cx="29845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791200" y="1600200"/>
            <a:ext cx="3048000" cy="1828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smtClean="0"/>
              <a:t>It depends on L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352800" y="5943600"/>
            <a:ext cx="295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Screen a distance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altLang="en-US" b="1">
                <a:latin typeface="Calibri" pitchFamily="34" charset="0"/>
              </a:rPr>
              <a:t> from slits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5080000" y="1981200"/>
            <a:ext cx="0" cy="402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0" y="4724400"/>
            <a:ext cx="268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Single source of monochromatic light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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0" name="AutoShape 12"/>
          <p:cNvSpPr>
            <a:spLocks noChangeArrowheads="1"/>
          </p:cNvSpPr>
          <p:nvPr/>
        </p:nvSpPr>
        <p:spPr bwMode="auto">
          <a:xfrm>
            <a:off x="422275" y="3597275"/>
            <a:ext cx="519113" cy="411163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1" name="Text Box 19"/>
          <p:cNvSpPr txBox="1">
            <a:spLocks noChangeArrowheads="1"/>
          </p:cNvSpPr>
          <p:nvPr/>
        </p:nvSpPr>
        <p:spPr bwMode="auto">
          <a:xfrm>
            <a:off x="2422525" y="3525838"/>
            <a:ext cx="54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304800" y="2438400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2 slits-separated by 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8443" name="Rectangle 23"/>
          <p:cNvSpPr>
            <a:spLocks noChangeArrowheads="1"/>
          </p:cNvSpPr>
          <p:nvPr/>
        </p:nvSpPr>
        <p:spPr bwMode="auto">
          <a:xfrm>
            <a:off x="2724150" y="1981200"/>
            <a:ext cx="76200" cy="1212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2724150" y="4356100"/>
            <a:ext cx="95250" cy="1339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5" name="Rectangle 25"/>
          <p:cNvSpPr>
            <a:spLocks noChangeArrowheads="1"/>
          </p:cNvSpPr>
          <p:nvPr/>
        </p:nvSpPr>
        <p:spPr bwMode="auto">
          <a:xfrm>
            <a:off x="2724150" y="3317875"/>
            <a:ext cx="95250" cy="933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8446" name="Group 26"/>
          <p:cNvGrpSpPr>
            <a:grpSpLocks/>
          </p:cNvGrpSpPr>
          <p:nvPr/>
        </p:nvGrpSpPr>
        <p:grpSpPr bwMode="auto">
          <a:xfrm>
            <a:off x="984250" y="3276600"/>
            <a:ext cx="1816100" cy="1019175"/>
            <a:chOff x="920" y="2064"/>
            <a:chExt cx="1144" cy="642"/>
          </a:xfrm>
        </p:grpSpPr>
        <p:grpSp>
          <p:nvGrpSpPr>
            <p:cNvPr id="18463" name="Group 27"/>
            <p:cNvGrpSpPr>
              <a:grpSpLocks/>
            </p:cNvGrpSpPr>
            <p:nvPr/>
          </p:nvGrpSpPr>
          <p:grpSpPr bwMode="auto">
            <a:xfrm>
              <a:off x="920" y="2064"/>
              <a:ext cx="1144" cy="642"/>
              <a:chOff x="1008" y="2064"/>
              <a:chExt cx="1056" cy="642"/>
            </a:xfrm>
          </p:grpSpPr>
          <p:sp>
            <p:nvSpPr>
              <p:cNvPr id="18468" name="Line 28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1056" cy="3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Line 2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100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4" name="Group 30"/>
            <p:cNvGrpSpPr>
              <a:grpSpLocks/>
            </p:cNvGrpSpPr>
            <p:nvPr/>
          </p:nvGrpSpPr>
          <p:grpSpPr bwMode="auto">
            <a:xfrm rot="1249830">
              <a:off x="960" y="2134"/>
              <a:ext cx="678" cy="553"/>
              <a:chOff x="902" y="2363"/>
              <a:chExt cx="697" cy="607"/>
            </a:xfrm>
          </p:grpSpPr>
          <p:sp>
            <p:nvSpPr>
              <p:cNvPr id="18465" name="Arc 31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Arc 32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Arc 33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47" name="Group 54"/>
          <p:cNvGrpSpPr>
            <a:grpSpLocks/>
          </p:cNvGrpSpPr>
          <p:nvPr/>
        </p:nvGrpSpPr>
        <p:grpSpPr bwMode="auto">
          <a:xfrm>
            <a:off x="2686050" y="2916238"/>
            <a:ext cx="2419350" cy="1803400"/>
            <a:chOff x="1992" y="1837"/>
            <a:chExt cx="1524" cy="1136"/>
          </a:xfrm>
        </p:grpSpPr>
        <p:grpSp>
          <p:nvGrpSpPr>
            <p:cNvPr id="18452" name="Group 53"/>
            <p:cNvGrpSpPr>
              <a:grpSpLocks/>
            </p:cNvGrpSpPr>
            <p:nvPr/>
          </p:nvGrpSpPr>
          <p:grpSpPr bwMode="auto">
            <a:xfrm>
              <a:off x="2012" y="2064"/>
              <a:ext cx="1504" cy="642"/>
              <a:chOff x="2012" y="2064"/>
              <a:chExt cx="1504" cy="642"/>
            </a:xfrm>
          </p:grpSpPr>
          <p:sp>
            <p:nvSpPr>
              <p:cNvPr id="18461" name="Line 35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452" cy="3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Line 36"/>
              <p:cNvSpPr>
                <a:spLocks noChangeShapeType="1"/>
              </p:cNvSpPr>
              <p:nvPr/>
            </p:nvSpPr>
            <p:spPr bwMode="auto">
              <a:xfrm flipV="1">
                <a:off x="2012" y="2400"/>
                <a:ext cx="148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53" name="Group 37"/>
            <p:cNvGrpSpPr>
              <a:grpSpLocks/>
            </p:cNvGrpSpPr>
            <p:nvPr/>
          </p:nvGrpSpPr>
          <p:grpSpPr bwMode="auto">
            <a:xfrm rot="2177086">
              <a:off x="1990" y="1841"/>
              <a:ext cx="678" cy="553"/>
              <a:chOff x="902" y="2363"/>
              <a:chExt cx="697" cy="607"/>
            </a:xfrm>
          </p:grpSpPr>
          <p:sp>
            <p:nvSpPr>
              <p:cNvPr id="18458" name="Arc 38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Arc 39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Arc 40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54" name="Group 41"/>
            <p:cNvGrpSpPr>
              <a:grpSpLocks/>
            </p:cNvGrpSpPr>
            <p:nvPr/>
          </p:nvGrpSpPr>
          <p:grpSpPr bwMode="auto">
            <a:xfrm rot="403122">
              <a:off x="2027" y="2425"/>
              <a:ext cx="678" cy="553"/>
              <a:chOff x="902" y="2363"/>
              <a:chExt cx="697" cy="607"/>
            </a:xfrm>
          </p:grpSpPr>
          <p:sp>
            <p:nvSpPr>
              <p:cNvPr id="18455" name="Arc 42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Arc 43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rc 44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48" name="Line 48"/>
          <p:cNvSpPr>
            <a:spLocks noChangeShapeType="1"/>
          </p:cNvSpPr>
          <p:nvPr/>
        </p:nvSpPr>
        <p:spPr bwMode="auto">
          <a:xfrm>
            <a:off x="2819400" y="5438775"/>
            <a:ext cx="226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49"/>
          <p:cNvSpPr txBox="1">
            <a:spLocks noChangeArrowheads="1"/>
          </p:cNvSpPr>
          <p:nvPr/>
        </p:nvSpPr>
        <p:spPr bwMode="auto">
          <a:xfrm>
            <a:off x="3760788" y="49815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5581650" y="1600200"/>
            <a:ext cx="3241675" cy="498475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0" y="5562600"/>
            <a:ext cx="324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  <a:latin typeface="Calibri" pitchFamily="34" charset="0"/>
              </a:rPr>
              <a:t>The rays start in phase, and travel the same distance, so they will arrive in phase.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372475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Young’s Double Slit</a:t>
            </a:r>
            <a:br>
              <a:rPr lang="en-US" sz="4000" smtClean="0"/>
            </a:br>
            <a:r>
              <a:rPr lang="en-US" sz="4000" smtClean="0"/>
              <a:t>Checkpoint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737100" y="6029325"/>
            <a:ext cx="2957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Screen a distance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altLang="en-US" b="1">
                <a:latin typeface="Calibri" pitchFamily="34" charset="0"/>
              </a:rPr>
              <a:t> from slits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5556250" y="2033588"/>
            <a:ext cx="0" cy="3973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6513" y="4418013"/>
            <a:ext cx="2682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Single source of monochromatic light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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524000" y="320040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524000" y="386715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2887663" y="3554413"/>
            <a:ext cx="54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2479675" y="5664200"/>
            <a:ext cx="232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2 slits-separated by 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3200400" y="2033588"/>
            <a:ext cx="95250" cy="1160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3200400" y="4356100"/>
            <a:ext cx="95250" cy="1339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3200400" y="3317875"/>
            <a:ext cx="95250" cy="933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460500" y="3276600"/>
            <a:ext cx="1816100" cy="1019175"/>
            <a:chOff x="920" y="2064"/>
            <a:chExt cx="1144" cy="642"/>
          </a:xfrm>
        </p:grpSpPr>
        <p:grpSp>
          <p:nvGrpSpPr>
            <p:cNvPr id="19487" name="Group 21"/>
            <p:cNvGrpSpPr>
              <a:grpSpLocks/>
            </p:cNvGrpSpPr>
            <p:nvPr/>
          </p:nvGrpSpPr>
          <p:grpSpPr bwMode="auto">
            <a:xfrm>
              <a:off x="920" y="2064"/>
              <a:ext cx="1144" cy="642"/>
              <a:chOff x="1008" y="2064"/>
              <a:chExt cx="1056" cy="642"/>
            </a:xfrm>
          </p:grpSpPr>
          <p:sp>
            <p:nvSpPr>
              <p:cNvPr id="19492" name="Line 22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1056" cy="3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Line 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100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8" name="Group 24"/>
            <p:cNvGrpSpPr>
              <a:grpSpLocks/>
            </p:cNvGrpSpPr>
            <p:nvPr/>
          </p:nvGrpSpPr>
          <p:grpSpPr bwMode="auto">
            <a:xfrm rot="1249830">
              <a:off x="960" y="2130"/>
              <a:ext cx="677" cy="552"/>
              <a:chOff x="902" y="2363"/>
              <a:chExt cx="697" cy="607"/>
            </a:xfrm>
          </p:grpSpPr>
          <p:sp>
            <p:nvSpPr>
              <p:cNvPr id="19489" name="Arc 25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Arc 26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Arc 27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70" name="Line 29"/>
          <p:cNvSpPr>
            <a:spLocks noChangeShapeType="1"/>
          </p:cNvSpPr>
          <p:nvPr/>
        </p:nvSpPr>
        <p:spPr bwMode="auto">
          <a:xfrm>
            <a:off x="3276600" y="3276600"/>
            <a:ext cx="2305050" cy="5159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 flipV="1">
            <a:off x="3194050" y="3810000"/>
            <a:ext cx="2362200" cy="485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Arc 32"/>
          <p:cNvSpPr>
            <a:spLocks/>
          </p:cNvSpPr>
          <p:nvPr/>
        </p:nvSpPr>
        <p:spPr bwMode="auto">
          <a:xfrm rot="2925003">
            <a:off x="3151187" y="2943226"/>
            <a:ext cx="506413" cy="658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rc 33"/>
          <p:cNvSpPr>
            <a:spLocks/>
          </p:cNvSpPr>
          <p:nvPr/>
        </p:nvSpPr>
        <p:spPr bwMode="auto">
          <a:xfrm rot="2925003">
            <a:off x="3465513" y="3006725"/>
            <a:ext cx="504825" cy="657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rc 34"/>
          <p:cNvSpPr>
            <a:spLocks/>
          </p:cNvSpPr>
          <p:nvPr/>
        </p:nvSpPr>
        <p:spPr bwMode="auto">
          <a:xfrm rot="2925003">
            <a:off x="3738562" y="3105151"/>
            <a:ext cx="506413" cy="658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rc 36"/>
          <p:cNvSpPr>
            <a:spLocks/>
          </p:cNvSpPr>
          <p:nvPr/>
        </p:nvSpPr>
        <p:spPr bwMode="auto">
          <a:xfrm rot="1151039">
            <a:off x="3208338" y="4025900"/>
            <a:ext cx="506412" cy="658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37"/>
          <p:cNvSpPr>
            <a:spLocks/>
          </p:cNvSpPr>
          <p:nvPr/>
        </p:nvSpPr>
        <p:spPr bwMode="auto">
          <a:xfrm rot="1151039">
            <a:off x="3511550" y="3927475"/>
            <a:ext cx="504825" cy="657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rc 38"/>
          <p:cNvSpPr>
            <a:spLocks/>
          </p:cNvSpPr>
          <p:nvPr/>
        </p:nvSpPr>
        <p:spPr bwMode="auto">
          <a:xfrm rot="1151039">
            <a:off x="3797300" y="3876675"/>
            <a:ext cx="506413" cy="658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Text Box 39"/>
          <p:cNvSpPr txBox="1">
            <a:spLocks noChangeArrowheads="1"/>
          </p:cNvSpPr>
          <p:nvPr/>
        </p:nvSpPr>
        <p:spPr bwMode="auto">
          <a:xfrm>
            <a:off x="5581650" y="2314575"/>
            <a:ext cx="3375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/>
              <a:t>The pattern of maxima and minima is the same for original and modified experiments.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/>
              <a:t>Maxima and minima for the unmodified experiment now become minima and maxima for the modified experiment.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479" name="Line 42"/>
          <p:cNvSpPr>
            <a:spLocks noChangeShapeType="1"/>
          </p:cNvSpPr>
          <p:nvPr/>
        </p:nvSpPr>
        <p:spPr bwMode="auto">
          <a:xfrm>
            <a:off x="3295650" y="5438775"/>
            <a:ext cx="226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43"/>
          <p:cNvSpPr txBox="1">
            <a:spLocks noChangeArrowheads="1"/>
          </p:cNvSpPr>
          <p:nvPr/>
        </p:nvSpPr>
        <p:spPr bwMode="auto">
          <a:xfrm>
            <a:off x="4237038" y="49815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628775" y="2625725"/>
            <a:ext cx="1590675" cy="962025"/>
            <a:chOff x="1026" y="1654"/>
            <a:chExt cx="1002" cy="606"/>
          </a:xfrm>
        </p:grpSpPr>
        <p:sp>
          <p:nvSpPr>
            <p:cNvPr id="19485" name="Rectangle 45"/>
            <p:cNvSpPr>
              <a:spLocks noChangeArrowheads="1"/>
            </p:cNvSpPr>
            <p:nvPr/>
          </p:nvSpPr>
          <p:spPr bwMode="auto">
            <a:xfrm>
              <a:off x="1649" y="2019"/>
              <a:ext cx="217" cy="241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6" name="Text Box 46"/>
            <p:cNvSpPr txBox="1">
              <a:spLocks noChangeArrowheads="1"/>
            </p:cNvSpPr>
            <p:nvPr/>
          </p:nvSpPr>
          <p:spPr bwMode="auto">
            <a:xfrm>
              <a:off x="1026" y="1654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½ </a:t>
              </a:r>
              <a:r>
                <a:rPr lang="en-US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 shift</a:t>
              </a:r>
            </a:p>
          </p:txBody>
        </p:sp>
      </p:grpSp>
      <p:sp>
        <p:nvSpPr>
          <p:cNvPr id="19482" name="Text Box 49"/>
          <p:cNvSpPr txBox="1">
            <a:spLocks noChangeArrowheads="1"/>
          </p:cNvSpPr>
          <p:nvPr/>
        </p:nvSpPr>
        <p:spPr bwMode="auto">
          <a:xfrm>
            <a:off x="244475" y="1071563"/>
            <a:ext cx="570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The experiment is modified so that one of the waves has its phase shifted by ½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>
                <a:latin typeface="Calibri" pitchFamily="34" charset="0"/>
              </a:rPr>
              <a:t>.  Now, the interference will be:</a:t>
            </a:r>
          </a:p>
        </p:txBody>
      </p:sp>
      <p:sp>
        <p:nvSpPr>
          <p:cNvPr id="19483" name="AutoShape 54"/>
          <p:cNvSpPr>
            <a:spLocks noChangeArrowheads="1"/>
          </p:cNvSpPr>
          <p:nvPr/>
        </p:nvSpPr>
        <p:spPr bwMode="auto">
          <a:xfrm>
            <a:off x="898525" y="3597275"/>
            <a:ext cx="519113" cy="411163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484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73038"/>
            <a:ext cx="23939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372475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Young’s Double Slit</a:t>
            </a:r>
            <a:br>
              <a:rPr lang="en-US" sz="4000" smtClean="0"/>
            </a:br>
            <a:r>
              <a:rPr lang="en-US" sz="4000" smtClean="0"/>
              <a:t>Checkpoint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737100" y="6029325"/>
            <a:ext cx="2957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Screen a distance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altLang="en-US" b="1">
                <a:latin typeface="Calibri" pitchFamily="34" charset="0"/>
              </a:rPr>
              <a:t> from slits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5556250" y="2033588"/>
            <a:ext cx="0" cy="3973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6513" y="4418013"/>
            <a:ext cx="2682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Single source of monochromatic light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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524000" y="320040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386715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2887663" y="3554413"/>
            <a:ext cx="54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2479675" y="5664200"/>
            <a:ext cx="232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2 slits-separated by 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3200400" y="2033588"/>
            <a:ext cx="95250" cy="1160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3200400" y="4356100"/>
            <a:ext cx="95250" cy="1339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2" name="Rectangle 19"/>
          <p:cNvSpPr>
            <a:spLocks noChangeArrowheads="1"/>
          </p:cNvSpPr>
          <p:nvPr/>
        </p:nvSpPr>
        <p:spPr bwMode="auto">
          <a:xfrm>
            <a:off x="3200400" y="3317875"/>
            <a:ext cx="95250" cy="933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0493" name="Group 20"/>
          <p:cNvGrpSpPr>
            <a:grpSpLocks/>
          </p:cNvGrpSpPr>
          <p:nvPr/>
        </p:nvGrpSpPr>
        <p:grpSpPr bwMode="auto">
          <a:xfrm>
            <a:off x="1460500" y="3276600"/>
            <a:ext cx="1816100" cy="1019175"/>
            <a:chOff x="920" y="2064"/>
            <a:chExt cx="1144" cy="642"/>
          </a:xfrm>
        </p:grpSpPr>
        <p:grpSp>
          <p:nvGrpSpPr>
            <p:cNvPr id="20512" name="Group 21"/>
            <p:cNvGrpSpPr>
              <a:grpSpLocks/>
            </p:cNvGrpSpPr>
            <p:nvPr/>
          </p:nvGrpSpPr>
          <p:grpSpPr bwMode="auto">
            <a:xfrm>
              <a:off x="920" y="2064"/>
              <a:ext cx="1144" cy="642"/>
              <a:chOff x="1008" y="2064"/>
              <a:chExt cx="1056" cy="642"/>
            </a:xfrm>
          </p:grpSpPr>
          <p:sp>
            <p:nvSpPr>
              <p:cNvPr id="20517" name="Line 22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1056" cy="3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Line 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100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3" name="Group 24"/>
            <p:cNvGrpSpPr>
              <a:grpSpLocks/>
            </p:cNvGrpSpPr>
            <p:nvPr/>
          </p:nvGrpSpPr>
          <p:grpSpPr bwMode="auto">
            <a:xfrm rot="1249830">
              <a:off x="960" y="2130"/>
              <a:ext cx="677" cy="552"/>
              <a:chOff x="902" y="2363"/>
              <a:chExt cx="697" cy="607"/>
            </a:xfrm>
          </p:grpSpPr>
          <p:sp>
            <p:nvSpPr>
              <p:cNvPr id="20514" name="Arc 25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Arc 26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Arc 27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94" name="Line 29"/>
          <p:cNvSpPr>
            <a:spLocks noChangeShapeType="1"/>
          </p:cNvSpPr>
          <p:nvPr/>
        </p:nvSpPr>
        <p:spPr bwMode="auto">
          <a:xfrm>
            <a:off x="3276600" y="3276600"/>
            <a:ext cx="2305050" cy="5159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30"/>
          <p:cNvSpPr>
            <a:spLocks noChangeShapeType="1"/>
          </p:cNvSpPr>
          <p:nvPr/>
        </p:nvSpPr>
        <p:spPr bwMode="auto">
          <a:xfrm flipV="1">
            <a:off x="3194050" y="3810000"/>
            <a:ext cx="2362200" cy="485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rc 32"/>
          <p:cNvSpPr>
            <a:spLocks/>
          </p:cNvSpPr>
          <p:nvPr/>
        </p:nvSpPr>
        <p:spPr bwMode="auto">
          <a:xfrm rot="2925003">
            <a:off x="3151187" y="2943226"/>
            <a:ext cx="506413" cy="658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Arc 33"/>
          <p:cNvSpPr>
            <a:spLocks/>
          </p:cNvSpPr>
          <p:nvPr/>
        </p:nvSpPr>
        <p:spPr bwMode="auto">
          <a:xfrm rot="2925003">
            <a:off x="3465513" y="3006725"/>
            <a:ext cx="504825" cy="657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rc 34"/>
          <p:cNvSpPr>
            <a:spLocks/>
          </p:cNvSpPr>
          <p:nvPr/>
        </p:nvSpPr>
        <p:spPr bwMode="auto">
          <a:xfrm rot="2925003">
            <a:off x="3738562" y="3105151"/>
            <a:ext cx="506413" cy="658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rc 36"/>
          <p:cNvSpPr>
            <a:spLocks/>
          </p:cNvSpPr>
          <p:nvPr/>
        </p:nvSpPr>
        <p:spPr bwMode="auto">
          <a:xfrm rot="1151039">
            <a:off x="3208338" y="4025900"/>
            <a:ext cx="506412" cy="658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Arc 37"/>
          <p:cNvSpPr>
            <a:spLocks/>
          </p:cNvSpPr>
          <p:nvPr/>
        </p:nvSpPr>
        <p:spPr bwMode="auto">
          <a:xfrm rot="1151039">
            <a:off x="3511550" y="3927475"/>
            <a:ext cx="504825" cy="657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rc 38"/>
          <p:cNvSpPr>
            <a:spLocks/>
          </p:cNvSpPr>
          <p:nvPr/>
        </p:nvSpPr>
        <p:spPr bwMode="auto">
          <a:xfrm rot="1151039">
            <a:off x="3797300" y="3876675"/>
            <a:ext cx="506413" cy="658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39"/>
          <p:cNvSpPr txBox="1">
            <a:spLocks noChangeArrowheads="1"/>
          </p:cNvSpPr>
          <p:nvPr/>
        </p:nvSpPr>
        <p:spPr bwMode="auto">
          <a:xfrm>
            <a:off x="5641975" y="1328738"/>
            <a:ext cx="3375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/>
              <a:t>The pattern of maxima and minima  is the same for original and modified experiments.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/>
              <a:t>Maxima and minima for the unmodified experiment now become minima and maxima  for  the modified experiment. 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03" name="Line 42"/>
          <p:cNvSpPr>
            <a:spLocks noChangeShapeType="1"/>
          </p:cNvSpPr>
          <p:nvPr/>
        </p:nvSpPr>
        <p:spPr bwMode="auto">
          <a:xfrm>
            <a:off x="3295650" y="5438775"/>
            <a:ext cx="226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Text Box 43"/>
          <p:cNvSpPr txBox="1">
            <a:spLocks noChangeArrowheads="1"/>
          </p:cNvSpPr>
          <p:nvPr/>
        </p:nvSpPr>
        <p:spPr bwMode="auto">
          <a:xfrm>
            <a:off x="4237038" y="49815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628775" y="2625725"/>
            <a:ext cx="1590675" cy="962025"/>
            <a:chOff x="1026" y="1654"/>
            <a:chExt cx="1002" cy="606"/>
          </a:xfrm>
        </p:grpSpPr>
        <p:sp>
          <p:nvSpPr>
            <p:cNvPr id="20510" name="Rectangle 45"/>
            <p:cNvSpPr>
              <a:spLocks noChangeArrowheads="1"/>
            </p:cNvSpPr>
            <p:nvPr/>
          </p:nvSpPr>
          <p:spPr bwMode="auto">
            <a:xfrm>
              <a:off x="1649" y="2019"/>
              <a:ext cx="217" cy="241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11" name="Text Box 46"/>
            <p:cNvSpPr txBox="1">
              <a:spLocks noChangeArrowheads="1"/>
            </p:cNvSpPr>
            <p:nvPr/>
          </p:nvSpPr>
          <p:spPr bwMode="auto">
            <a:xfrm>
              <a:off x="1026" y="1654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½ </a:t>
              </a:r>
              <a:r>
                <a:rPr lang="en-US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 shift</a:t>
              </a:r>
            </a:p>
          </p:txBody>
        </p:sp>
      </p:grpSp>
      <p:sp>
        <p:nvSpPr>
          <p:cNvPr id="20506" name="Text Box 49"/>
          <p:cNvSpPr txBox="1">
            <a:spLocks noChangeArrowheads="1"/>
          </p:cNvSpPr>
          <p:nvPr/>
        </p:nvSpPr>
        <p:spPr bwMode="auto">
          <a:xfrm>
            <a:off x="244475" y="1071563"/>
            <a:ext cx="570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The experiment is modified so that one of the waves has its phase shifted by ½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>
                <a:latin typeface="Calibri" pitchFamily="34" charset="0"/>
              </a:rPr>
              <a:t>.  Now, the interference will be:</a:t>
            </a:r>
          </a:p>
        </p:txBody>
      </p:sp>
      <p:sp>
        <p:nvSpPr>
          <p:cNvPr id="20507" name="AutoShape 54"/>
          <p:cNvSpPr>
            <a:spLocks noChangeArrowheads="1"/>
          </p:cNvSpPr>
          <p:nvPr/>
        </p:nvSpPr>
        <p:spPr bwMode="auto">
          <a:xfrm>
            <a:off x="898525" y="3597275"/>
            <a:ext cx="519113" cy="411163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5562600" y="2438400"/>
            <a:ext cx="3454400" cy="161448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695950" y="4318000"/>
            <a:ext cx="345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5050"/>
                </a:solidFill>
                <a:latin typeface="Calibri" pitchFamily="34" charset="0"/>
              </a:rPr>
              <a:t>For example at the point shown, he rays start out of phase and travel the same distance, so they will arrive out of phase.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9107487" cy="1143000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Concept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737100" y="6029325"/>
            <a:ext cx="2957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Screen a distance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altLang="en-US" b="1">
                <a:latin typeface="Calibri" pitchFamily="34" charset="0"/>
              </a:rPr>
              <a:t> from slits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5556250" y="1447800"/>
            <a:ext cx="0" cy="4559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6513" y="4418013"/>
            <a:ext cx="2682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Single source of monochromatic light </a:t>
            </a:r>
            <a:r>
              <a:rPr lang="en-US" altLang="en-US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</a:t>
            </a:r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524000" y="320040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524000" y="3867150"/>
            <a:ext cx="74613" cy="550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2897188" y="3500438"/>
            <a:ext cx="54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grpSp>
        <p:nvGrpSpPr>
          <p:cNvPr id="21513" name="Group 14"/>
          <p:cNvGrpSpPr>
            <a:grpSpLocks/>
          </p:cNvGrpSpPr>
          <p:nvPr/>
        </p:nvGrpSpPr>
        <p:grpSpPr bwMode="auto">
          <a:xfrm>
            <a:off x="2479675" y="1517650"/>
            <a:ext cx="2397125" cy="4516438"/>
            <a:chOff x="1562" y="960"/>
            <a:chExt cx="1510" cy="2845"/>
          </a:xfrm>
        </p:grpSpPr>
        <p:sp>
          <p:nvSpPr>
            <p:cNvPr id="21539" name="Text Box 15"/>
            <p:cNvSpPr txBox="1">
              <a:spLocks noChangeArrowheads="1"/>
            </p:cNvSpPr>
            <p:nvPr/>
          </p:nvSpPr>
          <p:spPr bwMode="auto">
            <a:xfrm>
              <a:off x="1562" y="3572"/>
              <a:ext cx="15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alibri" pitchFamily="34" charset="0"/>
                </a:rPr>
                <a:t>2 slits-separated by </a:t>
              </a:r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endParaRPr lang="en-US" altLang="en-US">
                <a:latin typeface="Calibri" pitchFamily="34" charset="0"/>
              </a:endParaRPr>
            </a:p>
          </p:txBody>
        </p:sp>
        <p:grpSp>
          <p:nvGrpSpPr>
            <p:cNvPr id="21540" name="Group 16"/>
            <p:cNvGrpSpPr>
              <a:grpSpLocks/>
            </p:cNvGrpSpPr>
            <p:nvPr/>
          </p:nvGrpSpPr>
          <p:grpSpPr bwMode="auto">
            <a:xfrm>
              <a:off x="2016" y="960"/>
              <a:ext cx="60" cy="2632"/>
              <a:chOff x="2016" y="960"/>
              <a:chExt cx="60" cy="2632"/>
            </a:xfrm>
          </p:grpSpPr>
          <p:sp>
            <p:nvSpPr>
              <p:cNvPr id="21541" name="Rectangle 17"/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60" cy="105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542" name="Rectangle 18"/>
              <p:cNvSpPr>
                <a:spLocks noChangeArrowheads="1"/>
              </p:cNvSpPr>
              <p:nvPr/>
            </p:nvSpPr>
            <p:spPr bwMode="auto">
              <a:xfrm>
                <a:off x="2016" y="2748"/>
                <a:ext cx="60" cy="84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543" name="Rectangle 19"/>
              <p:cNvSpPr>
                <a:spLocks noChangeArrowheads="1"/>
              </p:cNvSpPr>
              <p:nvPr/>
            </p:nvSpPr>
            <p:spPr bwMode="auto">
              <a:xfrm>
                <a:off x="2016" y="2094"/>
                <a:ext cx="60" cy="5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1514" name="Group 20"/>
          <p:cNvGrpSpPr>
            <a:grpSpLocks/>
          </p:cNvGrpSpPr>
          <p:nvPr/>
        </p:nvGrpSpPr>
        <p:grpSpPr bwMode="auto">
          <a:xfrm>
            <a:off x="1460500" y="3276600"/>
            <a:ext cx="1816100" cy="1019175"/>
            <a:chOff x="920" y="2064"/>
            <a:chExt cx="1144" cy="642"/>
          </a:xfrm>
        </p:grpSpPr>
        <p:grpSp>
          <p:nvGrpSpPr>
            <p:cNvPr id="21532" name="Group 21"/>
            <p:cNvGrpSpPr>
              <a:grpSpLocks/>
            </p:cNvGrpSpPr>
            <p:nvPr/>
          </p:nvGrpSpPr>
          <p:grpSpPr bwMode="auto">
            <a:xfrm>
              <a:off x="920" y="2064"/>
              <a:ext cx="1144" cy="642"/>
              <a:chOff x="1008" y="2064"/>
              <a:chExt cx="1056" cy="642"/>
            </a:xfrm>
          </p:grpSpPr>
          <p:sp>
            <p:nvSpPr>
              <p:cNvPr id="21537" name="Line 22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1056" cy="3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Line 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1008" cy="30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 rot="1249830">
              <a:off x="960" y="2130"/>
              <a:ext cx="677" cy="552"/>
              <a:chOff x="902" y="2363"/>
              <a:chExt cx="697" cy="607"/>
            </a:xfrm>
          </p:grpSpPr>
          <p:sp>
            <p:nvSpPr>
              <p:cNvPr id="21534" name="Arc 25"/>
              <p:cNvSpPr>
                <a:spLocks/>
              </p:cNvSpPr>
              <p:nvPr/>
            </p:nvSpPr>
            <p:spPr bwMode="auto">
              <a:xfrm rot="747916">
                <a:off x="902" y="2514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Arc 26"/>
              <p:cNvSpPr>
                <a:spLocks/>
              </p:cNvSpPr>
              <p:nvPr/>
            </p:nvSpPr>
            <p:spPr bwMode="auto">
              <a:xfrm rot="747916">
                <a:off x="1090" y="2421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Arc 27"/>
              <p:cNvSpPr>
                <a:spLocks/>
              </p:cNvSpPr>
              <p:nvPr/>
            </p:nvSpPr>
            <p:spPr bwMode="auto">
              <a:xfrm rot="747916">
                <a:off x="1271" y="2363"/>
                <a:ext cx="328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5" name="Line 41"/>
          <p:cNvSpPr>
            <a:spLocks noChangeShapeType="1"/>
          </p:cNvSpPr>
          <p:nvPr/>
        </p:nvSpPr>
        <p:spPr bwMode="auto">
          <a:xfrm>
            <a:off x="3295650" y="5438775"/>
            <a:ext cx="226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42"/>
          <p:cNvSpPr txBox="1">
            <a:spLocks noChangeArrowheads="1"/>
          </p:cNvSpPr>
          <p:nvPr/>
        </p:nvSpPr>
        <p:spPr bwMode="auto">
          <a:xfrm>
            <a:off x="4237038" y="49815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sp>
        <p:nvSpPr>
          <p:cNvPr id="184363" name="Text Box 43"/>
          <p:cNvSpPr txBox="1">
            <a:spLocks noChangeArrowheads="1"/>
          </p:cNvSpPr>
          <p:nvPr/>
        </p:nvSpPr>
        <p:spPr bwMode="auto">
          <a:xfrm>
            <a:off x="5829300" y="1276350"/>
            <a:ext cx="3162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At points where the difference in path length is 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0, </a:t>
            </a:r>
            <a:r>
              <a:rPr lang="en-US" altLang="en-US" sz="2400" b="1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,2</a:t>
            </a:r>
            <a:r>
              <a:rPr lang="en-US" altLang="en-US" sz="2400" b="1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, …,</a:t>
            </a:r>
            <a:r>
              <a:rPr lang="en-US" altLang="en-US" sz="2400">
                <a:latin typeface="Calibri" pitchFamily="34" charset="0"/>
              </a:rPr>
              <a:t>  the screen is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bright</a:t>
            </a:r>
            <a:r>
              <a:rPr lang="en-US" altLang="en-US" sz="2400">
                <a:latin typeface="Calibri" pitchFamily="34" charset="0"/>
              </a:rPr>
              <a:t>. 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(constructive)</a:t>
            </a: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3276600" y="3067050"/>
            <a:ext cx="2305050" cy="2095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49"/>
          <p:cNvSpPr>
            <a:spLocks noChangeShapeType="1"/>
          </p:cNvSpPr>
          <p:nvPr/>
        </p:nvSpPr>
        <p:spPr bwMode="auto">
          <a:xfrm flipV="1">
            <a:off x="3194050" y="3048000"/>
            <a:ext cx="2368550" cy="1247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0" name="Group 50"/>
          <p:cNvGrpSpPr>
            <a:grpSpLocks/>
          </p:cNvGrpSpPr>
          <p:nvPr/>
        </p:nvGrpSpPr>
        <p:grpSpPr bwMode="auto">
          <a:xfrm rot="1249830">
            <a:off x="3200400" y="2819400"/>
            <a:ext cx="1074738" cy="876300"/>
            <a:chOff x="902" y="2363"/>
            <a:chExt cx="697" cy="607"/>
          </a:xfrm>
        </p:grpSpPr>
        <p:sp>
          <p:nvSpPr>
            <p:cNvPr id="21529" name="Arc 51"/>
            <p:cNvSpPr>
              <a:spLocks/>
            </p:cNvSpPr>
            <p:nvPr/>
          </p:nvSpPr>
          <p:spPr bwMode="auto">
            <a:xfrm rot="747916">
              <a:off x="902" y="2514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Arc 52"/>
            <p:cNvSpPr>
              <a:spLocks/>
            </p:cNvSpPr>
            <p:nvPr/>
          </p:nvSpPr>
          <p:spPr bwMode="auto">
            <a:xfrm rot="747916">
              <a:off x="1090" y="2421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Arc 53"/>
            <p:cNvSpPr>
              <a:spLocks/>
            </p:cNvSpPr>
            <p:nvPr/>
          </p:nvSpPr>
          <p:spPr bwMode="auto">
            <a:xfrm rot="747916">
              <a:off x="1271" y="2363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54"/>
          <p:cNvGrpSpPr>
            <a:grpSpLocks/>
          </p:cNvGrpSpPr>
          <p:nvPr/>
        </p:nvGrpSpPr>
        <p:grpSpPr bwMode="auto">
          <a:xfrm rot="-402209">
            <a:off x="3233738" y="3646488"/>
            <a:ext cx="1074737" cy="876300"/>
            <a:chOff x="902" y="2363"/>
            <a:chExt cx="697" cy="607"/>
          </a:xfrm>
        </p:grpSpPr>
        <p:sp>
          <p:nvSpPr>
            <p:cNvPr id="21526" name="Arc 55"/>
            <p:cNvSpPr>
              <a:spLocks/>
            </p:cNvSpPr>
            <p:nvPr/>
          </p:nvSpPr>
          <p:spPr bwMode="auto">
            <a:xfrm rot="747916">
              <a:off x="902" y="2514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rc 56"/>
            <p:cNvSpPr>
              <a:spLocks/>
            </p:cNvSpPr>
            <p:nvPr/>
          </p:nvSpPr>
          <p:spPr bwMode="auto">
            <a:xfrm rot="747916">
              <a:off x="1090" y="2421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rc 57"/>
            <p:cNvSpPr>
              <a:spLocks/>
            </p:cNvSpPr>
            <p:nvPr/>
          </p:nvSpPr>
          <p:spPr bwMode="auto">
            <a:xfrm rot="747916">
              <a:off x="1271" y="2363"/>
              <a:ext cx="328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829300" y="3563938"/>
            <a:ext cx="3162300" cy="2308225"/>
            <a:chOff x="3672" y="2078"/>
            <a:chExt cx="1992" cy="1454"/>
          </a:xfrm>
        </p:grpSpPr>
        <p:sp>
          <p:nvSpPr>
            <p:cNvPr id="21524" name="Text Box 45"/>
            <p:cNvSpPr txBox="1">
              <a:spLocks noChangeArrowheads="1"/>
            </p:cNvSpPr>
            <p:nvPr/>
          </p:nvSpPr>
          <p:spPr bwMode="auto">
            <a:xfrm>
              <a:off x="3672" y="2078"/>
              <a:ext cx="1992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Calibri" pitchFamily="34" charset="0"/>
                </a:rPr>
                <a:t>At points where the difference in path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Calibri" pitchFamily="34" charset="0"/>
                </a:rPr>
                <a:t>length is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Calibri" pitchFamily="34" charset="0"/>
                </a:rPr>
                <a:t>the screen is </a:t>
              </a:r>
              <a:r>
                <a:rPr lang="en-US" altLang="en-US" sz="2400">
                  <a:solidFill>
                    <a:schemeClr val="accent2"/>
                  </a:solidFill>
                  <a:latin typeface="Calibri" pitchFamily="34" charset="0"/>
                </a:rPr>
                <a:t>dark</a:t>
              </a:r>
              <a:r>
                <a:rPr lang="en-US" altLang="en-US" sz="2400">
                  <a:latin typeface="Calibri" pitchFamily="34" charset="0"/>
                </a:rPr>
                <a:t>. </a:t>
              </a:r>
              <a:r>
                <a:rPr lang="en-US" altLang="en-US" sz="2400">
                  <a:solidFill>
                    <a:schemeClr val="tx2"/>
                  </a:solidFill>
                  <a:latin typeface="Calibri" pitchFamily="34" charset="0"/>
                </a:rPr>
                <a:t>(destructive)</a:t>
              </a:r>
            </a:p>
          </p:txBody>
        </p:sp>
        <p:graphicFrame>
          <p:nvGraphicFramePr>
            <p:cNvPr id="21525" name="Object 2"/>
            <p:cNvGraphicFramePr>
              <a:graphicFrameLocks noChangeAspect="1"/>
            </p:cNvGraphicFramePr>
            <p:nvPr/>
          </p:nvGraphicFramePr>
          <p:xfrm>
            <a:off x="4561" y="2586"/>
            <a:ext cx="1004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7" name="Equation" r:id="rId5" imgW="1778000" imgH="825500" progId="Equation.3">
                    <p:embed/>
                  </p:oleObj>
                </mc:Choice>
                <mc:Fallback>
                  <p:oleObj name="Equation" r:id="rId5" imgW="1778000" imgH="825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" y="2586"/>
                          <a:ext cx="1004" cy="466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23" name="AutoShape 61"/>
          <p:cNvSpPr>
            <a:spLocks noChangeArrowheads="1"/>
          </p:cNvSpPr>
          <p:nvPr/>
        </p:nvSpPr>
        <p:spPr bwMode="auto">
          <a:xfrm>
            <a:off x="898525" y="3597275"/>
            <a:ext cx="519113" cy="411163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460500" y="1309688"/>
            <a:ext cx="684053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1411288" y="1290638"/>
            <a:ext cx="11112" cy="231775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Key Idea</a:t>
            </a:r>
          </a:p>
        </p:txBody>
      </p:sp>
      <p:sp>
        <p:nvSpPr>
          <p:cNvPr id="22533" name="Text Box 58"/>
          <p:cNvSpPr txBox="1">
            <a:spLocks noChangeArrowheads="1"/>
          </p:cNvSpPr>
          <p:nvPr/>
        </p:nvSpPr>
        <p:spPr bwMode="auto">
          <a:xfrm>
            <a:off x="4695825" y="1143000"/>
            <a:ext cx="3667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L</a:t>
            </a:r>
          </a:p>
        </p:txBody>
      </p:sp>
      <p:sp>
        <p:nvSpPr>
          <p:cNvPr id="22534" name="Line 68"/>
          <p:cNvSpPr>
            <a:spLocks noChangeShapeType="1"/>
          </p:cNvSpPr>
          <p:nvPr/>
        </p:nvSpPr>
        <p:spPr bwMode="auto">
          <a:xfrm>
            <a:off x="1420813" y="2693988"/>
            <a:ext cx="0" cy="74612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69"/>
          <p:cNvSpPr>
            <a:spLocks noChangeShapeType="1"/>
          </p:cNvSpPr>
          <p:nvPr/>
        </p:nvSpPr>
        <p:spPr bwMode="auto">
          <a:xfrm>
            <a:off x="1411288" y="2808288"/>
            <a:ext cx="0" cy="74612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6" name="Group 73"/>
          <p:cNvGrpSpPr>
            <a:grpSpLocks/>
          </p:cNvGrpSpPr>
          <p:nvPr/>
        </p:nvGrpSpPr>
        <p:grpSpPr bwMode="auto">
          <a:xfrm rot="-572401">
            <a:off x="1363663" y="2149475"/>
            <a:ext cx="6969125" cy="114300"/>
            <a:chOff x="884" y="1720"/>
            <a:chExt cx="4390" cy="72"/>
          </a:xfrm>
        </p:grpSpPr>
        <p:sp>
          <p:nvSpPr>
            <p:cNvPr id="22539" name="Line 74"/>
            <p:cNvSpPr>
              <a:spLocks noChangeShapeType="1"/>
            </p:cNvSpPr>
            <p:nvPr/>
          </p:nvSpPr>
          <p:spPr bwMode="auto">
            <a:xfrm>
              <a:off x="884" y="1720"/>
              <a:ext cx="4390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75"/>
            <p:cNvSpPr>
              <a:spLocks noChangeShapeType="1"/>
            </p:cNvSpPr>
            <p:nvPr/>
          </p:nvSpPr>
          <p:spPr bwMode="auto">
            <a:xfrm flipV="1">
              <a:off x="890" y="1758"/>
              <a:ext cx="4384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28" name="Text Box 76"/>
          <p:cNvSpPr txBox="1">
            <a:spLocks noChangeArrowheads="1"/>
          </p:cNvSpPr>
          <p:nvPr/>
        </p:nvSpPr>
        <p:spPr bwMode="auto">
          <a:xfrm>
            <a:off x="173038" y="3875088"/>
            <a:ext cx="8839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Two rays travel almost exactly the same distance.</a:t>
            </a:r>
            <a:r>
              <a:rPr lang="en-US">
                <a:latin typeface="Calibri" pitchFamily="34" charset="0"/>
              </a:rPr>
              <a:t>	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(screen must be </a:t>
            </a:r>
            <a:r>
              <a:rPr lang="en-US" i="1">
                <a:solidFill>
                  <a:schemeClr val="tx2"/>
                </a:solidFill>
                <a:latin typeface="Calibri" pitchFamily="34" charset="0"/>
              </a:rPr>
              <a:t>very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far away: L &gt;&gt; d)</a:t>
            </a:r>
          </a:p>
        </p:txBody>
      </p:sp>
      <p:sp>
        <p:nvSpPr>
          <p:cNvPr id="202829" name="Text Box 77"/>
          <p:cNvSpPr txBox="1">
            <a:spLocks noChangeArrowheads="1"/>
          </p:cNvSpPr>
          <p:nvPr/>
        </p:nvSpPr>
        <p:spPr bwMode="auto">
          <a:xfrm>
            <a:off x="165100" y="4927600"/>
            <a:ext cx="84359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Bottom ray travels a little further.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Key for interference is this small extra distance.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28" grpId="0"/>
      <p:bldP spid="2028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976313" y="1181100"/>
            <a:ext cx="11112" cy="118745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976313" y="2493963"/>
            <a:ext cx="0" cy="598487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976313" y="3240088"/>
            <a:ext cx="0" cy="1198562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/>
          </p:cNvSpPr>
          <p:nvPr/>
        </p:nvSpPr>
        <p:spPr bwMode="auto">
          <a:xfrm>
            <a:off x="655638" y="2424113"/>
            <a:ext cx="134937" cy="677862"/>
          </a:xfrm>
          <a:prstGeom prst="leftBrace">
            <a:avLst>
              <a:gd name="adj1" fmla="val 41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2413" y="2500313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d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310063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2490788" y="4000500"/>
            <a:ext cx="501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Path length difference =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727825" y="2197100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d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7980363" y="1525588"/>
            <a:ext cx="0" cy="2103437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>
            <a:off x="7288213" y="1600200"/>
            <a:ext cx="409575" cy="1935163"/>
          </a:xfrm>
          <a:prstGeom prst="leftBrace">
            <a:avLst>
              <a:gd name="adj1" fmla="val 39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3564" name="Object 2"/>
          <p:cNvGraphicFramePr>
            <a:graphicFrameLocks noChangeAspect="1"/>
          </p:cNvGraphicFramePr>
          <p:nvPr/>
        </p:nvGraphicFramePr>
        <p:xfrm>
          <a:off x="8048625" y="2160588"/>
          <a:ext cx="258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5" imgW="177800" imgH="254000" progId="Equation.DSMT36">
                  <p:embed/>
                </p:oleObj>
              </mc:Choice>
              <mc:Fallback>
                <p:oleObj name="Equation" r:id="rId5" imgW="177800" imgH="254000" progId="Equation.DSMT3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2160588"/>
                        <a:ext cx="258763" cy="368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Arc 13"/>
          <p:cNvSpPr>
            <a:spLocks/>
          </p:cNvSpPr>
          <p:nvPr/>
        </p:nvSpPr>
        <p:spPr bwMode="auto">
          <a:xfrm flipV="1">
            <a:off x="8051800" y="2528888"/>
            <a:ext cx="327025" cy="1127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 rot="-6357883">
            <a:off x="8385969" y="3188494"/>
            <a:ext cx="217488" cy="222250"/>
            <a:chOff x="396" y="1916"/>
            <a:chExt cx="94" cy="96"/>
          </a:xfrm>
        </p:grpSpPr>
        <p:sp>
          <p:nvSpPr>
            <p:cNvPr id="23601" name="Line 15"/>
            <p:cNvSpPr>
              <a:spLocks noChangeShapeType="1"/>
            </p:cNvSpPr>
            <p:nvPr/>
          </p:nvSpPr>
          <p:spPr bwMode="auto">
            <a:xfrm>
              <a:off x="396" y="1916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16"/>
            <p:cNvSpPr>
              <a:spLocks noChangeShapeType="1"/>
            </p:cNvSpPr>
            <p:nvPr/>
          </p:nvSpPr>
          <p:spPr bwMode="auto">
            <a:xfrm rot="-5400000">
              <a:off x="443" y="1965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7" name="Arc 17"/>
          <p:cNvSpPr>
            <a:spLocks/>
          </p:cNvSpPr>
          <p:nvPr/>
        </p:nvSpPr>
        <p:spPr bwMode="auto">
          <a:xfrm rot="2183061" flipV="1">
            <a:off x="1035050" y="2725738"/>
            <a:ext cx="80963" cy="76200"/>
          </a:xfrm>
          <a:custGeom>
            <a:avLst/>
            <a:gdLst>
              <a:gd name="T0" fmla="*/ 0 w 22415"/>
              <a:gd name="T1" fmla="*/ 102214 h 21600"/>
              <a:gd name="T2" fmla="*/ 179793037 w 22415"/>
              <a:gd name="T3" fmla="*/ 146880058 h 21600"/>
              <a:gd name="T4" fmla="*/ 6537862 w 22415"/>
              <a:gd name="T5" fmla="*/ 146880058 h 21600"/>
              <a:gd name="T6" fmla="*/ 0 60000 65536"/>
              <a:gd name="T7" fmla="*/ 0 60000 65536"/>
              <a:gd name="T8" fmla="*/ 0 60000 65536"/>
              <a:gd name="T9" fmla="*/ 0 w 22415"/>
              <a:gd name="T10" fmla="*/ 0 h 21600"/>
              <a:gd name="T11" fmla="*/ 22415 w 224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15" h="21600" fill="none" extrusionOk="0">
                <a:moveTo>
                  <a:pt x="0" y="15"/>
                </a:moveTo>
                <a:cubicBezTo>
                  <a:pt x="271" y="5"/>
                  <a:pt x="543" y="-1"/>
                  <a:pt x="815" y="0"/>
                </a:cubicBezTo>
                <a:cubicBezTo>
                  <a:pt x="12744" y="0"/>
                  <a:pt x="22415" y="9670"/>
                  <a:pt x="22415" y="21600"/>
                </a:cubicBezTo>
              </a:path>
              <a:path w="22415" h="21600" stroke="0" extrusionOk="0">
                <a:moveTo>
                  <a:pt x="0" y="15"/>
                </a:moveTo>
                <a:cubicBezTo>
                  <a:pt x="271" y="5"/>
                  <a:pt x="543" y="-1"/>
                  <a:pt x="815" y="0"/>
                </a:cubicBezTo>
                <a:cubicBezTo>
                  <a:pt x="12744" y="0"/>
                  <a:pt x="22415" y="9670"/>
                  <a:pt x="22415" y="21600"/>
                </a:cubicBezTo>
                <a:lnTo>
                  <a:pt x="815" y="21600"/>
                </a:lnTo>
                <a:lnTo>
                  <a:pt x="0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30288" y="2257425"/>
            <a:ext cx="311150" cy="844550"/>
            <a:chOff x="970" y="1506"/>
            <a:chExt cx="224" cy="564"/>
          </a:xfrm>
        </p:grpSpPr>
        <p:grpSp>
          <p:nvGrpSpPr>
            <p:cNvPr id="23594" name="Group 19"/>
            <p:cNvGrpSpPr>
              <a:grpSpLocks/>
            </p:cNvGrpSpPr>
            <p:nvPr/>
          </p:nvGrpSpPr>
          <p:grpSpPr bwMode="auto">
            <a:xfrm rot="-646589">
              <a:off x="1100" y="1972"/>
              <a:ext cx="94" cy="96"/>
              <a:chOff x="396" y="1916"/>
              <a:chExt cx="94" cy="96"/>
            </a:xfrm>
          </p:grpSpPr>
          <p:sp>
            <p:nvSpPr>
              <p:cNvPr id="23599" name="Line 20"/>
              <p:cNvSpPr>
                <a:spLocks noChangeShapeType="1"/>
              </p:cNvSpPr>
              <p:nvPr/>
            </p:nvSpPr>
            <p:spPr bwMode="auto">
              <a:xfrm>
                <a:off x="396" y="1916"/>
                <a:ext cx="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21"/>
              <p:cNvSpPr>
                <a:spLocks noChangeShapeType="1"/>
              </p:cNvSpPr>
              <p:nvPr/>
            </p:nvSpPr>
            <p:spPr bwMode="auto">
              <a:xfrm rot="-5400000">
                <a:off x="443" y="1965"/>
                <a:ext cx="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95" name="Group 22"/>
            <p:cNvGrpSpPr>
              <a:grpSpLocks/>
            </p:cNvGrpSpPr>
            <p:nvPr/>
          </p:nvGrpSpPr>
          <p:grpSpPr bwMode="auto">
            <a:xfrm rot="-646589">
              <a:off x="989" y="1512"/>
              <a:ext cx="94" cy="96"/>
              <a:chOff x="396" y="1916"/>
              <a:chExt cx="94" cy="96"/>
            </a:xfrm>
          </p:grpSpPr>
          <p:sp>
            <p:nvSpPr>
              <p:cNvPr id="23597" name="Line 23"/>
              <p:cNvSpPr>
                <a:spLocks noChangeShapeType="1"/>
              </p:cNvSpPr>
              <p:nvPr/>
            </p:nvSpPr>
            <p:spPr bwMode="auto">
              <a:xfrm>
                <a:off x="396" y="1916"/>
                <a:ext cx="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24"/>
              <p:cNvSpPr>
                <a:spLocks noChangeShapeType="1"/>
              </p:cNvSpPr>
              <p:nvPr/>
            </p:nvSpPr>
            <p:spPr bwMode="auto">
              <a:xfrm rot="-5400000">
                <a:off x="443" y="1965"/>
                <a:ext cx="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6" name="Line 25"/>
            <p:cNvSpPr>
              <a:spLocks noChangeShapeType="1"/>
            </p:cNvSpPr>
            <p:nvPr/>
          </p:nvSpPr>
          <p:spPr bwMode="auto">
            <a:xfrm>
              <a:off x="970" y="1506"/>
              <a:ext cx="139" cy="56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Quantitative</a:t>
            </a:r>
          </a:p>
        </p:txBody>
      </p:sp>
      <p:sp>
        <p:nvSpPr>
          <p:cNvPr id="23570" name="Line 27"/>
          <p:cNvSpPr>
            <a:spLocks noChangeShapeType="1"/>
          </p:cNvSpPr>
          <p:nvPr/>
        </p:nvSpPr>
        <p:spPr bwMode="auto">
          <a:xfrm flipV="1">
            <a:off x="973138" y="1673225"/>
            <a:ext cx="5224462" cy="750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28"/>
          <p:cNvSpPr>
            <a:spLocks noChangeShapeType="1"/>
          </p:cNvSpPr>
          <p:nvPr/>
        </p:nvSpPr>
        <p:spPr bwMode="auto">
          <a:xfrm flipV="1">
            <a:off x="957263" y="1673225"/>
            <a:ext cx="5240337" cy="1509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9"/>
          <p:cNvSpPr>
            <a:spLocks noChangeShapeType="1"/>
          </p:cNvSpPr>
          <p:nvPr/>
        </p:nvSpPr>
        <p:spPr bwMode="auto">
          <a:xfrm>
            <a:off x="8686800" y="1143000"/>
            <a:ext cx="0" cy="30861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 flipV="1">
            <a:off x="957263" y="3182938"/>
            <a:ext cx="5240337" cy="11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286000" y="2749550"/>
            <a:ext cx="323850" cy="444500"/>
            <a:chOff x="1824" y="1870"/>
            <a:chExt cx="187" cy="265"/>
          </a:xfrm>
        </p:grpSpPr>
        <p:sp>
          <p:nvSpPr>
            <p:cNvPr id="23592" name="Arc 32"/>
            <p:cNvSpPr>
              <a:spLocks/>
            </p:cNvSpPr>
            <p:nvPr/>
          </p:nvSpPr>
          <p:spPr bwMode="auto">
            <a:xfrm>
              <a:off x="1880" y="1870"/>
              <a:ext cx="131" cy="265"/>
            </a:xfrm>
            <a:custGeom>
              <a:avLst/>
              <a:gdLst>
                <a:gd name="T0" fmla="*/ 0 w 21600"/>
                <a:gd name="T1" fmla="*/ 0 h 17471"/>
                <a:gd name="T2" fmla="*/ 0 w 21600"/>
                <a:gd name="T3" fmla="*/ 0 h 17471"/>
                <a:gd name="T4" fmla="*/ 0 w 21600"/>
                <a:gd name="T5" fmla="*/ 0 h 174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71"/>
                <a:gd name="T11" fmla="*/ 21600 w 21600"/>
                <a:gd name="T12" fmla="*/ 17471 h 17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71" fill="none" extrusionOk="0">
                  <a:moveTo>
                    <a:pt x="12700" y="-1"/>
                  </a:moveTo>
                  <a:cubicBezTo>
                    <a:pt x="18291" y="4063"/>
                    <a:pt x="21600" y="10558"/>
                    <a:pt x="21600" y="17471"/>
                  </a:cubicBezTo>
                </a:path>
                <a:path w="21600" h="17471" stroke="0" extrusionOk="0">
                  <a:moveTo>
                    <a:pt x="12700" y="-1"/>
                  </a:moveTo>
                  <a:cubicBezTo>
                    <a:pt x="18291" y="4063"/>
                    <a:pt x="21600" y="10558"/>
                    <a:pt x="21600" y="17471"/>
                  </a:cubicBezTo>
                  <a:lnTo>
                    <a:pt x="0" y="17471"/>
                  </a:lnTo>
                  <a:lnTo>
                    <a:pt x="1270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93" name="Object 7"/>
            <p:cNvGraphicFramePr>
              <a:graphicFrameLocks noChangeAspect="1"/>
            </p:cNvGraphicFramePr>
            <p:nvPr/>
          </p:nvGraphicFramePr>
          <p:xfrm>
            <a:off x="1824" y="1920"/>
            <a:ext cx="11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9" name="Equation" r:id="rId7" imgW="177800" imgH="254000" progId="Equation.DSMT36">
                    <p:embed/>
                  </p:oleObj>
                </mc:Choice>
                <mc:Fallback>
                  <p:oleObj name="Equation" r:id="rId7" imgW="177800" imgH="254000" progId="Equation.DSMT3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920"/>
                          <a:ext cx="112" cy="160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75" name="Object 3"/>
          <p:cNvGraphicFramePr>
            <a:graphicFrameLocks noChangeAspect="1"/>
          </p:cNvGraphicFramePr>
          <p:nvPr/>
        </p:nvGraphicFramePr>
        <p:xfrm>
          <a:off x="1558925" y="242411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8" imgW="177800" imgH="254000" progId="Equation.DSMT36">
                  <p:embed/>
                </p:oleObj>
              </mc:Choice>
              <mc:Fallback>
                <p:oleObj name="Equation" r:id="rId8" imgW="177800" imgH="2540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424113"/>
                        <a:ext cx="177800" cy="254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Freeform 35"/>
          <p:cNvSpPr>
            <a:spLocks/>
          </p:cNvSpPr>
          <p:nvPr/>
        </p:nvSpPr>
        <p:spPr bwMode="auto">
          <a:xfrm flipV="1">
            <a:off x="1038225" y="2574925"/>
            <a:ext cx="520700" cy="103188"/>
          </a:xfrm>
          <a:custGeom>
            <a:avLst/>
            <a:gdLst>
              <a:gd name="T0" fmla="*/ 2147483647 w 46"/>
              <a:gd name="T1" fmla="*/ 2147483647 h 397"/>
              <a:gd name="T2" fmla="*/ 2147483647 w 46"/>
              <a:gd name="T3" fmla="*/ 2147483647 h 397"/>
              <a:gd name="T4" fmla="*/ 2147483647 w 46"/>
              <a:gd name="T5" fmla="*/ 2147483647 h 397"/>
              <a:gd name="T6" fmla="*/ 0 60000 65536"/>
              <a:gd name="T7" fmla="*/ 0 60000 65536"/>
              <a:gd name="T8" fmla="*/ 0 60000 65536"/>
              <a:gd name="T9" fmla="*/ 0 w 46"/>
              <a:gd name="T10" fmla="*/ 0 h 397"/>
              <a:gd name="T11" fmla="*/ 46 w 46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397">
                <a:moveTo>
                  <a:pt x="46" y="397"/>
                </a:moveTo>
                <a:cubicBezTo>
                  <a:pt x="30" y="259"/>
                  <a:pt x="15" y="121"/>
                  <a:pt x="8" y="61"/>
                </a:cubicBezTo>
                <a:cubicBezTo>
                  <a:pt x="0" y="0"/>
                  <a:pt x="1" y="17"/>
                  <a:pt x="3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52413" y="5437188"/>
            <a:ext cx="6235700" cy="749300"/>
            <a:chOff x="159" y="3425"/>
            <a:chExt cx="3928" cy="472"/>
          </a:xfrm>
        </p:grpSpPr>
        <p:sp>
          <p:nvSpPr>
            <p:cNvPr id="23590" name="Text Box 37"/>
            <p:cNvSpPr txBox="1">
              <a:spLocks noChangeArrowheads="1"/>
            </p:cNvSpPr>
            <p:nvPr/>
          </p:nvSpPr>
          <p:spPr bwMode="auto">
            <a:xfrm>
              <a:off x="159" y="3528"/>
              <a:ext cx="3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  <a:latin typeface="Calibri" pitchFamily="34" charset="0"/>
                </a:rPr>
                <a:t>Destructive</a:t>
              </a:r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altLang="en-US">
                  <a:latin typeface="Calibri" pitchFamily="34" charset="0"/>
                </a:rPr>
                <a:t> interference</a:t>
              </a:r>
              <a:endParaRPr lang="en-US" altLang="en-US" b="1">
                <a:latin typeface="Calibri" pitchFamily="34" charset="0"/>
              </a:endParaRPr>
            </a:p>
          </p:txBody>
        </p:sp>
        <p:graphicFrame>
          <p:nvGraphicFramePr>
            <p:cNvPr id="23591" name="Object 6"/>
            <p:cNvGraphicFramePr>
              <a:graphicFrameLocks noChangeAspect="1"/>
            </p:cNvGraphicFramePr>
            <p:nvPr/>
          </p:nvGraphicFramePr>
          <p:xfrm>
            <a:off x="2663" y="3425"/>
            <a:ext cx="1424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1" name="Equation" r:id="rId9" imgW="2260600" imgH="749300" progId="Equation.DSMT36">
                    <p:embed/>
                  </p:oleObj>
                </mc:Choice>
                <mc:Fallback>
                  <p:oleObj name="Equation" r:id="rId9" imgW="2260600" imgH="749300" progId="Equation.DSMT3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3" y="3425"/>
                          <a:ext cx="1424" cy="47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52413" y="4959350"/>
            <a:ext cx="5929312" cy="1684338"/>
            <a:chOff x="159" y="3124"/>
            <a:chExt cx="3735" cy="1061"/>
          </a:xfrm>
        </p:grpSpPr>
        <p:grpSp>
          <p:nvGrpSpPr>
            <p:cNvPr id="23586" name="Group 40"/>
            <p:cNvGrpSpPr>
              <a:grpSpLocks/>
            </p:cNvGrpSpPr>
            <p:nvPr/>
          </p:nvGrpSpPr>
          <p:grpSpPr bwMode="auto">
            <a:xfrm>
              <a:off x="159" y="3124"/>
              <a:ext cx="3580" cy="288"/>
              <a:chOff x="159" y="3124"/>
              <a:chExt cx="3580" cy="288"/>
            </a:xfrm>
          </p:grpSpPr>
          <p:sp>
            <p:nvSpPr>
              <p:cNvPr id="23588" name="Text Box 41"/>
              <p:cNvSpPr txBox="1">
                <a:spLocks noChangeArrowheads="1"/>
              </p:cNvSpPr>
              <p:nvPr/>
            </p:nvSpPr>
            <p:spPr bwMode="auto">
              <a:xfrm>
                <a:off x="159" y="3124"/>
                <a:ext cx="34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accent2"/>
                    </a:solidFill>
                    <a:latin typeface="Calibri" pitchFamily="34" charset="0"/>
                  </a:rPr>
                  <a:t>Constructive</a:t>
                </a:r>
                <a:r>
                  <a:rPr lang="en-US" altLang="en-US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altLang="en-US">
                    <a:latin typeface="Calibri" pitchFamily="34" charset="0"/>
                  </a:rPr>
                  <a:t>interference</a:t>
                </a:r>
              </a:p>
            </p:txBody>
          </p:sp>
          <p:graphicFrame>
            <p:nvGraphicFramePr>
              <p:cNvPr id="23589" name="Object 5"/>
              <p:cNvGraphicFramePr>
                <a:graphicFrameLocks noChangeAspect="1"/>
              </p:cNvGraphicFramePr>
              <p:nvPr/>
            </p:nvGraphicFramePr>
            <p:xfrm>
              <a:off x="2739" y="3184"/>
              <a:ext cx="1000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22" name="Equation" r:id="rId11" imgW="1587500" imgH="266700" progId="Equation.DSMT36">
                      <p:embed/>
                    </p:oleObj>
                  </mc:Choice>
                  <mc:Fallback>
                    <p:oleObj name="Equation" r:id="rId11" imgW="1587500" imgH="266700" progId="Equation.DSMT36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9" y="3184"/>
                            <a:ext cx="1000" cy="168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87" name="Text Box 43"/>
            <p:cNvSpPr txBox="1">
              <a:spLocks noChangeArrowheads="1"/>
            </p:cNvSpPr>
            <p:nvPr/>
          </p:nvSpPr>
          <p:spPr bwMode="auto">
            <a:xfrm>
              <a:off x="221" y="3897"/>
              <a:ext cx="36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alibri" pitchFamily="34" charset="0"/>
                </a:rPr>
                <a:t>       where m = 0, or 1, or 2, ...</a:t>
              </a:r>
            </a:p>
          </p:txBody>
        </p:sp>
      </p:grpSp>
      <p:sp>
        <p:nvSpPr>
          <p:cNvPr id="229420" name="Rectangle 44"/>
          <p:cNvSpPr>
            <a:spLocks noChangeArrowheads="1"/>
          </p:cNvSpPr>
          <p:nvPr/>
        </p:nvSpPr>
        <p:spPr bwMode="auto">
          <a:xfrm>
            <a:off x="6183313" y="40195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d sin </a:t>
            </a:r>
            <a:r>
              <a:rPr lang="en-US" altLang="en-US" b="1">
                <a:latin typeface="Symbol" pitchFamily="18" charset="2"/>
              </a:rPr>
              <a:t>q</a:t>
            </a:r>
            <a:endParaRPr lang="en-US" b="1">
              <a:latin typeface="Symbol" pitchFamily="18" charset="2"/>
            </a:endParaRPr>
          </a:p>
        </p:txBody>
      </p:sp>
      <p:sp>
        <p:nvSpPr>
          <p:cNvPr id="229422" name="Text Box 46"/>
          <p:cNvSpPr txBox="1">
            <a:spLocks noChangeArrowheads="1"/>
          </p:cNvSpPr>
          <p:nvPr/>
        </p:nvSpPr>
        <p:spPr bwMode="auto">
          <a:xfrm>
            <a:off x="6219825" y="6118225"/>
            <a:ext cx="2608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alibri" pitchFamily="34" charset="0"/>
              </a:rPr>
              <a:t>Need </a:t>
            </a:r>
            <a:r>
              <a:rPr lang="en-US" sz="3600">
                <a:solidFill>
                  <a:schemeClr val="accent2"/>
                </a:solidFill>
                <a:latin typeface="Symbol" pitchFamily="18" charset="2"/>
              </a:rPr>
              <a:t>l </a:t>
            </a:r>
            <a:r>
              <a:rPr lang="en-US" sz="3600">
                <a:solidFill>
                  <a:schemeClr val="accent2"/>
                </a:solidFill>
                <a:latin typeface="Calibri" pitchFamily="34" charset="0"/>
              </a:rPr>
              <a:t>&lt; d</a:t>
            </a:r>
          </a:p>
        </p:txBody>
      </p:sp>
      <p:sp>
        <p:nvSpPr>
          <p:cNvPr id="229423" name="Line 47"/>
          <p:cNvSpPr>
            <a:spLocks noChangeShapeType="1"/>
          </p:cNvSpPr>
          <p:nvPr/>
        </p:nvSpPr>
        <p:spPr bwMode="auto">
          <a:xfrm flipV="1">
            <a:off x="957263" y="3098800"/>
            <a:ext cx="300037" cy="9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48"/>
          <p:cNvSpPr>
            <a:spLocks noChangeShapeType="1"/>
          </p:cNvSpPr>
          <p:nvPr/>
        </p:nvSpPr>
        <p:spPr bwMode="auto">
          <a:xfrm flipV="1">
            <a:off x="7950200" y="3406775"/>
            <a:ext cx="708025" cy="150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Freeform 49"/>
          <p:cNvSpPr>
            <a:spLocks/>
          </p:cNvSpPr>
          <p:nvPr/>
        </p:nvSpPr>
        <p:spPr bwMode="auto">
          <a:xfrm>
            <a:off x="1119188" y="3262313"/>
            <a:ext cx="1404937" cy="927100"/>
          </a:xfrm>
          <a:custGeom>
            <a:avLst/>
            <a:gdLst>
              <a:gd name="T0" fmla="*/ 2147483647 w 885"/>
              <a:gd name="T1" fmla="*/ 2147483647 h 584"/>
              <a:gd name="T2" fmla="*/ 2147483647 w 885"/>
              <a:gd name="T3" fmla="*/ 2147483647 h 584"/>
              <a:gd name="T4" fmla="*/ 0 w 885"/>
              <a:gd name="T5" fmla="*/ 0 h 584"/>
              <a:gd name="T6" fmla="*/ 0 60000 65536"/>
              <a:gd name="T7" fmla="*/ 0 60000 65536"/>
              <a:gd name="T8" fmla="*/ 0 60000 65536"/>
              <a:gd name="T9" fmla="*/ 0 w 885"/>
              <a:gd name="T10" fmla="*/ 0 h 584"/>
              <a:gd name="T11" fmla="*/ 885 w 885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" h="584">
                <a:moveTo>
                  <a:pt x="885" y="584"/>
                </a:moveTo>
                <a:cubicBezTo>
                  <a:pt x="645" y="577"/>
                  <a:pt x="405" y="570"/>
                  <a:pt x="258" y="473"/>
                </a:cubicBezTo>
                <a:cubicBezTo>
                  <a:pt x="111" y="376"/>
                  <a:pt x="55" y="188"/>
                  <a:pt x="0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50"/>
          <p:cNvSpPr>
            <a:spLocks/>
          </p:cNvSpPr>
          <p:nvPr/>
        </p:nvSpPr>
        <p:spPr bwMode="auto">
          <a:xfrm>
            <a:off x="7383463" y="3562350"/>
            <a:ext cx="928687" cy="755650"/>
          </a:xfrm>
          <a:custGeom>
            <a:avLst/>
            <a:gdLst>
              <a:gd name="T0" fmla="*/ 0 w 585"/>
              <a:gd name="T1" fmla="*/ 2147483647 h 476"/>
              <a:gd name="T2" fmla="*/ 2147483647 w 585"/>
              <a:gd name="T3" fmla="*/ 2147483647 h 476"/>
              <a:gd name="T4" fmla="*/ 2147483647 w 585"/>
              <a:gd name="T5" fmla="*/ 0 h 476"/>
              <a:gd name="T6" fmla="*/ 0 60000 65536"/>
              <a:gd name="T7" fmla="*/ 0 60000 65536"/>
              <a:gd name="T8" fmla="*/ 0 60000 65536"/>
              <a:gd name="T9" fmla="*/ 0 w 585"/>
              <a:gd name="T10" fmla="*/ 0 h 476"/>
              <a:gd name="T11" fmla="*/ 585 w 585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5" h="476">
                <a:moveTo>
                  <a:pt x="0" y="430"/>
                </a:moveTo>
                <a:cubicBezTo>
                  <a:pt x="175" y="453"/>
                  <a:pt x="350" y="476"/>
                  <a:pt x="447" y="404"/>
                </a:cubicBezTo>
                <a:cubicBezTo>
                  <a:pt x="544" y="332"/>
                  <a:pt x="564" y="166"/>
                  <a:pt x="585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51"/>
          <p:cNvSpPr>
            <a:spLocks noChangeShapeType="1"/>
          </p:cNvSpPr>
          <p:nvPr/>
        </p:nvSpPr>
        <p:spPr bwMode="auto">
          <a:xfrm>
            <a:off x="8051800" y="1519238"/>
            <a:ext cx="606425" cy="188753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 autoUpdateAnimBg="0"/>
      <p:bldP spid="229406" grpId="0" animBg="1"/>
      <p:bldP spid="229420" grpId="0" autoUpdateAnimBg="0"/>
      <p:bldP spid="229422" grpId="0" autoUpdateAnimBg="0"/>
      <p:bldP spid="2294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1558925" y="1309688"/>
            <a:ext cx="11113" cy="118745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58925" y="2622550"/>
            <a:ext cx="0" cy="598488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558925" y="3368675"/>
            <a:ext cx="0" cy="860425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238250" y="2552700"/>
            <a:ext cx="134938" cy="677863"/>
          </a:xfrm>
          <a:prstGeom prst="leftBrace">
            <a:avLst>
              <a:gd name="adj1" fmla="val 41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5025" y="26289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2413" y="5600700"/>
            <a:ext cx="614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Destructive </a:t>
            </a:r>
            <a:r>
              <a:rPr lang="en-US" altLang="en-US">
                <a:latin typeface="Calibri" pitchFamily="34" charset="0"/>
              </a:rPr>
              <a:t> interference</a:t>
            </a:r>
            <a:endParaRPr lang="en-US" altLang="en-US" b="1">
              <a:latin typeface="Calibri" pitchFamily="34" charset="0"/>
            </a:endParaRPr>
          </a:p>
        </p:txBody>
      </p:sp>
      <p:graphicFrame>
        <p:nvGraphicFramePr>
          <p:cNvPr id="24584" name="Object 2"/>
          <p:cNvGraphicFramePr>
            <a:graphicFrameLocks noChangeAspect="1"/>
          </p:cNvGraphicFramePr>
          <p:nvPr/>
        </p:nvGraphicFramePr>
        <p:xfrm>
          <a:off x="4227513" y="5437188"/>
          <a:ext cx="2260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Equation" r:id="rId5" imgW="2260600" imgH="749300" progId="Equation.DSMT36">
                  <p:embed/>
                </p:oleObj>
              </mc:Choice>
              <mc:Fallback>
                <p:oleObj name="Equation" r:id="rId5" imgW="2260600" imgH="749300" progId="Equation.DSMT3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437188"/>
                        <a:ext cx="2260600" cy="7493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892675" y="2033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 rot="-646589">
            <a:off x="1746250" y="3130550"/>
            <a:ext cx="149225" cy="152400"/>
            <a:chOff x="396" y="1916"/>
            <a:chExt cx="94" cy="96"/>
          </a:xfrm>
        </p:grpSpPr>
        <p:sp>
          <p:nvSpPr>
            <p:cNvPr id="24617" name="Line 11"/>
            <p:cNvSpPr>
              <a:spLocks noChangeShapeType="1"/>
            </p:cNvSpPr>
            <p:nvPr/>
          </p:nvSpPr>
          <p:spPr bwMode="auto">
            <a:xfrm>
              <a:off x="396" y="1916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 rot="-5400000">
              <a:off x="443" y="1965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7" name="Group 13"/>
          <p:cNvGrpSpPr>
            <a:grpSpLocks/>
          </p:cNvGrpSpPr>
          <p:nvPr/>
        </p:nvGrpSpPr>
        <p:grpSpPr bwMode="auto">
          <a:xfrm rot="-646589">
            <a:off x="1570038" y="2400300"/>
            <a:ext cx="149225" cy="152400"/>
            <a:chOff x="396" y="1916"/>
            <a:chExt cx="94" cy="96"/>
          </a:xfrm>
        </p:grpSpPr>
        <p:sp>
          <p:nvSpPr>
            <p:cNvPr id="24615" name="Line 14"/>
            <p:cNvSpPr>
              <a:spLocks noChangeShapeType="1"/>
            </p:cNvSpPr>
            <p:nvPr/>
          </p:nvSpPr>
          <p:spPr bwMode="auto">
            <a:xfrm>
              <a:off x="396" y="1916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rot="-5400000">
              <a:off x="443" y="1965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Arc 16"/>
          <p:cNvSpPr>
            <a:spLocks/>
          </p:cNvSpPr>
          <p:nvPr/>
        </p:nvSpPr>
        <p:spPr bwMode="auto">
          <a:xfrm rot="2183061" flipV="1">
            <a:off x="1620838" y="3005138"/>
            <a:ext cx="76200" cy="76200"/>
          </a:xfrm>
          <a:custGeom>
            <a:avLst/>
            <a:gdLst>
              <a:gd name="T0" fmla="*/ 0 w 21061"/>
              <a:gd name="T1" fmla="*/ 0 h 21600"/>
              <a:gd name="T2" fmla="*/ 170926817 w 21061"/>
              <a:gd name="T3" fmla="*/ 114300176 h 21600"/>
              <a:gd name="T4" fmla="*/ 0 w 21061"/>
              <a:gd name="T5" fmla="*/ 146880058 h 21600"/>
              <a:gd name="T6" fmla="*/ 0 60000 65536"/>
              <a:gd name="T7" fmla="*/ 0 60000 65536"/>
              <a:gd name="T8" fmla="*/ 0 60000 65536"/>
              <a:gd name="T9" fmla="*/ 0 w 21061"/>
              <a:gd name="T10" fmla="*/ 0 h 21600"/>
              <a:gd name="T11" fmla="*/ 21061 w 210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61" h="21600" fill="none" extrusionOk="0">
                <a:moveTo>
                  <a:pt x="-1" y="0"/>
                </a:moveTo>
                <a:cubicBezTo>
                  <a:pt x="10083" y="0"/>
                  <a:pt x="18825" y="6976"/>
                  <a:pt x="21061" y="16808"/>
                </a:cubicBezTo>
              </a:path>
              <a:path w="21061" h="21600" stroke="0" extrusionOk="0">
                <a:moveTo>
                  <a:pt x="-1" y="0"/>
                </a:moveTo>
                <a:cubicBezTo>
                  <a:pt x="10083" y="0"/>
                  <a:pt x="18825" y="6976"/>
                  <a:pt x="21061" y="1680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1539875" y="2390775"/>
            <a:ext cx="220663" cy="8953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252413" y="4959350"/>
            <a:ext cx="546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Constructive </a:t>
            </a:r>
            <a:r>
              <a:rPr lang="en-US" altLang="en-US">
                <a:latin typeface="Calibri" pitchFamily="34" charset="0"/>
              </a:rPr>
              <a:t>interference</a:t>
            </a:r>
          </a:p>
        </p:txBody>
      </p:sp>
      <p:graphicFrame>
        <p:nvGraphicFramePr>
          <p:cNvPr id="24591" name="Object 3"/>
          <p:cNvGraphicFramePr>
            <a:graphicFrameLocks noChangeAspect="1"/>
          </p:cNvGraphicFramePr>
          <p:nvPr/>
        </p:nvGraphicFramePr>
        <p:xfrm>
          <a:off x="4348163" y="5054600"/>
          <a:ext cx="158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7" imgW="1587500" imgH="266700" progId="Equation.DSMT36">
                  <p:embed/>
                </p:oleObj>
              </mc:Choice>
              <mc:Fallback>
                <p:oleObj name="Equation" r:id="rId7" imgW="1587500" imgH="2667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5054600"/>
                        <a:ext cx="1587500" cy="2667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350838" y="6186488"/>
            <a:ext cx="583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       where m = 0, or 1, or 2, ...</a:t>
            </a:r>
          </a:p>
        </p:txBody>
      </p:sp>
      <p:sp>
        <p:nvSpPr>
          <p:cNvPr id="2459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Quantitative</a:t>
            </a:r>
          </a:p>
        </p:txBody>
      </p:sp>
      <p:sp>
        <p:nvSpPr>
          <p:cNvPr id="24594" name="Line 22"/>
          <p:cNvSpPr>
            <a:spLocks noChangeShapeType="1"/>
          </p:cNvSpPr>
          <p:nvPr/>
        </p:nvSpPr>
        <p:spPr bwMode="auto">
          <a:xfrm flipV="1">
            <a:off x="1555750" y="1590675"/>
            <a:ext cx="7005638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3"/>
          <p:cNvSpPr>
            <a:spLocks noChangeShapeType="1"/>
          </p:cNvSpPr>
          <p:nvPr/>
        </p:nvSpPr>
        <p:spPr bwMode="auto">
          <a:xfrm flipV="1">
            <a:off x="1539875" y="1590675"/>
            <a:ext cx="7021513" cy="172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4"/>
          <p:cNvSpPr>
            <a:spLocks noChangeShapeType="1"/>
          </p:cNvSpPr>
          <p:nvPr/>
        </p:nvSpPr>
        <p:spPr bwMode="auto">
          <a:xfrm>
            <a:off x="8561388" y="1143000"/>
            <a:ext cx="0" cy="30861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5"/>
          <p:cNvSpPr>
            <a:spLocks noChangeShapeType="1"/>
          </p:cNvSpPr>
          <p:nvPr/>
        </p:nvSpPr>
        <p:spPr bwMode="auto">
          <a:xfrm flipV="1">
            <a:off x="1558925" y="3286125"/>
            <a:ext cx="201613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686800" y="1600200"/>
            <a:ext cx="298450" cy="1722438"/>
            <a:chOff x="5472" y="1008"/>
            <a:chExt cx="188" cy="868"/>
          </a:xfrm>
        </p:grpSpPr>
        <p:sp>
          <p:nvSpPr>
            <p:cNvPr id="24613" name="Line 27"/>
            <p:cNvSpPr>
              <a:spLocks noChangeShapeType="1"/>
            </p:cNvSpPr>
            <p:nvPr/>
          </p:nvSpPr>
          <p:spPr bwMode="auto">
            <a:xfrm>
              <a:off x="5472" y="1008"/>
              <a:ext cx="0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Text Box 28"/>
            <p:cNvSpPr txBox="1">
              <a:spLocks noChangeArrowheads="1"/>
            </p:cNvSpPr>
            <p:nvPr/>
          </p:nvSpPr>
          <p:spPr bwMode="auto">
            <a:xfrm>
              <a:off x="5472" y="1281"/>
              <a:ext cx="18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y</a:t>
              </a:r>
            </a:p>
          </p:txBody>
        </p:sp>
      </p:grpSp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3192463" y="4141788"/>
            <a:ext cx="298926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sin(</a:t>
            </a:r>
            <a:r>
              <a:rPr lang="en-US">
                <a:latin typeface="Symbol" pitchFamily="18" charset="2"/>
              </a:rPr>
              <a:t>q</a:t>
            </a:r>
            <a:r>
              <a:rPr lang="en-US">
                <a:latin typeface="Calibri" pitchFamily="34" charset="0"/>
              </a:rPr>
              <a:t>) </a:t>
            </a:r>
            <a:r>
              <a:rPr lang="en-US">
                <a:latin typeface="Calibri" pitchFamily="34" charset="0"/>
                <a:sym typeface="Symbol" pitchFamily="18" charset="2"/>
              </a:rPr>
              <a:t></a:t>
            </a:r>
            <a:r>
              <a:rPr lang="en-US">
                <a:latin typeface="Calibri" pitchFamily="34" charset="0"/>
              </a:rPr>
              <a:t> tan(</a:t>
            </a:r>
            <a:r>
              <a:rPr lang="en-US">
                <a:latin typeface="Symbol" pitchFamily="18" charset="2"/>
              </a:rPr>
              <a:t>q</a:t>
            </a:r>
            <a:r>
              <a:rPr lang="en-US">
                <a:latin typeface="Calibri" pitchFamily="34" charset="0"/>
              </a:rPr>
              <a:t>) </a:t>
            </a:r>
            <a:r>
              <a:rPr lang="en-US">
                <a:latin typeface="Times New Roman" pitchFamily="18" charset="0"/>
                <a:sym typeface="Symbol" pitchFamily="18" charset="2"/>
              </a:rPr>
              <a:t>=</a:t>
            </a:r>
            <a:r>
              <a:rPr lang="en-US">
                <a:latin typeface="Calibri" pitchFamily="34" charset="0"/>
              </a:rPr>
              <a:t> y/L</a:t>
            </a:r>
          </a:p>
        </p:txBody>
      </p:sp>
      <p:graphicFrame>
        <p:nvGraphicFramePr>
          <p:cNvPr id="230430" name="Object 4"/>
          <p:cNvGraphicFramePr>
            <a:graphicFrameLocks noChangeAspect="1"/>
          </p:cNvGraphicFramePr>
          <p:nvPr/>
        </p:nvGraphicFramePr>
        <p:xfrm>
          <a:off x="6645275" y="4362450"/>
          <a:ext cx="1282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9" imgW="1282700" imgH="825500" progId="Equation.3">
                  <p:embed/>
                </p:oleObj>
              </mc:Choice>
              <mc:Fallback>
                <p:oleObj name="Equation" r:id="rId9" imgW="1282700" imgH="825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362450"/>
                        <a:ext cx="1282700" cy="825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31" name="Object 5"/>
          <p:cNvGraphicFramePr>
            <a:graphicFrameLocks noChangeAspect="1"/>
          </p:cNvGraphicFramePr>
          <p:nvPr/>
        </p:nvGraphicFramePr>
        <p:xfrm>
          <a:off x="6645275" y="5360988"/>
          <a:ext cx="21336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11" imgW="2133600" imgH="1282700" progId="Equation.3">
                  <p:embed/>
                </p:oleObj>
              </mc:Choice>
              <mc:Fallback>
                <p:oleObj name="Equation" r:id="rId11" imgW="2133600" imgH="1282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5360988"/>
                        <a:ext cx="2133600" cy="12827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Line 32"/>
          <p:cNvSpPr>
            <a:spLocks noChangeShapeType="1"/>
          </p:cNvSpPr>
          <p:nvPr/>
        </p:nvSpPr>
        <p:spPr bwMode="auto">
          <a:xfrm>
            <a:off x="1539875" y="3322638"/>
            <a:ext cx="7005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Arc 33"/>
          <p:cNvSpPr>
            <a:spLocks/>
          </p:cNvSpPr>
          <p:nvPr/>
        </p:nvSpPr>
        <p:spPr bwMode="auto">
          <a:xfrm>
            <a:off x="2984500" y="2930525"/>
            <a:ext cx="207963" cy="420688"/>
          </a:xfrm>
          <a:custGeom>
            <a:avLst/>
            <a:gdLst>
              <a:gd name="T0" fmla="*/ 2147483647 w 21600"/>
              <a:gd name="T1" fmla="*/ 0 h 17471"/>
              <a:gd name="T2" fmla="*/ 2147483647 w 21600"/>
              <a:gd name="T3" fmla="*/ 2147483647 h 17471"/>
              <a:gd name="T4" fmla="*/ 0 w 21600"/>
              <a:gd name="T5" fmla="*/ 2147483647 h 17471"/>
              <a:gd name="T6" fmla="*/ 0 60000 65536"/>
              <a:gd name="T7" fmla="*/ 0 60000 65536"/>
              <a:gd name="T8" fmla="*/ 0 60000 65536"/>
              <a:gd name="T9" fmla="*/ 0 w 21600"/>
              <a:gd name="T10" fmla="*/ 0 h 17471"/>
              <a:gd name="T11" fmla="*/ 21600 w 21600"/>
              <a:gd name="T12" fmla="*/ 17471 h 17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471" fill="none" extrusionOk="0">
                <a:moveTo>
                  <a:pt x="12700" y="-1"/>
                </a:moveTo>
                <a:cubicBezTo>
                  <a:pt x="18291" y="4063"/>
                  <a:pt x="21600" y="10558"/>
                  <a:pt x="21600" y="17471"/>
                </a:cubicBezTo>
              </a:path>
              <a:path w="21600" h="17471" stroke="0" extrusionOk="0">
                <a:moveTo>
                  <a:pt x="12700" y="-1"/>
                </a:moveTo>
                <a:cubicBezTo>
                  <a:pt x="18291" y="4063"/>
                  <a:pt x="21600" y="10558"/>
                  <a:pt x="21600" y="17471"/>
                </a:cubicBezTo>
                <a:lnTo>
                  <a:pt x="0" y="17471"/>
                </a:lnTo>
                <a:lnTo>
                  <a:pt x="1270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04" name="Object 6"/>
          <p:cNvGraphicFramePr>
            <a:graphicFrameLocks noChangeAspect="1"/>
          </p:cNvGraphicFramePr>
          <p:nvPr/>
        </p:nvGraphicFramePr>
        <p:xfrm>
          <a:off x="2895600" y="3057525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13" imgW="177800" imgH="254000" progId="Equation.DSMT36">
                  <p:embed/>
                </p:oleObj>
              </mc:Choice>
              <mc:Fallback>
                <p:oleObj name="Equation" r:id="rId13" imgW="177800" imgH="2540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57525"/>
                        <a:ext cx="177800" cy="254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70038" y="1590675"/>
            <a:ext cx="6991350" cy="1731963"/>
            <a:chOff x="989" y="1002"/>
            <a:chExt cx="4404" cy="1091"/>
          </a:xfrm>
        </p:grpSpPr>
        <p:sp>
          <p:nvSpPr>
            <p:cNvPr id="24611" name="Line 36"/>
            <p:cNvSpPr>
              <a:spLocks noChangeShapeType="1"/>
            </p:cNvSpPr>
            <p:nvPr/>
          </p:nvSpPr>
          <p:spPr bwMode="auto">
            <a:xfrm>
              <a:off x="989" y="2086"/>
              <a:ext cx="440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7"/>
            <p:cNvSpPr>
              <a:spLocks noChangeShapeType="1"/>
            </p:cNvSpPr>
            <p:nvPr/>
          </p:nvSpPr>
          <p:spPr bwMode="auto">
            <a:xfrm flipV="1">
              <a:off x="5393" y="1002"/>
              <a:ext cx="0" cy="109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6" name="Line 38"/>
          <p:cNvSpPr>
            <a:spLocks noChangeShapeType="1"/>
          </p:cNvSpPr>
          <p:nvPr/>
        </p:nvSpPr>
        <p:spPr bwMode="auto">
          <a:xfrm>
            <a:off x="1570038" y="1309688"/>
            <a:ext cx="699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9"/>
          <p:cNvSpPr txBox="1">
            <a:spLocks noChangeArrowheads="1"/>
          </p:cNvSpPr>
          <p:nvPr/>
        </p:nvSpPr>
        <p:spPr bwMode="auto">
          <a:xfrm>
            <a:off x="4708525" y="1143000"/>
            <a:ext cx="3667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L</a:t>
            </a:r>
          </a:p>
        </p:txBody>
      </p:sp>
      <p:graphicFrame>
        <p:nvGraphicFramePr>
          <p:cNvPr id="24608" name="Object 7"/>
          <p:cNvGraphicFramePr>
            <a:graphicFrameLocks noChangeAspect="1"/>
          </p:cNvGraphicFramePr>
          <p:nvPr/>
        </p:nvGraphicFramePr>
        <p:xfrm>
          <a:off x="2125663" y="2603500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15" imgW="177800" imgH="254000" progId="Equation.DSMT36">
                  <p:embed/>
                </p:oleObj>
              </mc:Choice>
              <mc:Fallback>
                <p:oleObj name="Equation" r:id="rId15" imgW="177800" imgH="254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603500"/>
                        <a:ext cx="177800" cy="254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reeform 41"/>
          <p:cNvSpPr>
            <a:spLocks/>
          </p:cNvSpPr>
          <p:nvPr/>
        </p:nvSpPr>
        <p:spPr bwMode="auto">
          <a:xfrm flipV="1">
            <a:off x="1604963" y="2754313"/>
            <a:ext cx="520700" cy="103187"/>
          </a:xfrm>
          <a:custGeom>
            <a:avLst/>
            <a:gdLst>
              <a:gd name="T0" fmla="*/ 2147483647 w 46"/>
              <a:gd name="T1" fmla="*/ 2147483647 h 397"/>
              <a:gd name="T2" fmla="*/ 2147483647 w 46"/>
              <a:gd name="T3" fmla="*/ 2147483647 h 397"/>
              <a:gd name="T4" fmla="*/ 2147483647 w 46"/>
              <a:gd name="T5" fmla="*/ 2147483647 h 397"/>
              <a:gd name="T6" fmla="*/ 0 60000 65536"/>
              <a:gd name="T7" fmla="*/ 0 60000 65536"/>
              <a:gd name="T8" fmla="*/ 0 60000 65536"/>
              <a:gd name="T9" fmla="*/ 0 w 46"/>
              <a:gd name="T10" fmla="*/ 0 h 397"/>
              <a:gd name="T11" fmla="*/ 46 w 46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397">
                <a:moveTo>
                  <a:pt x="46" y="397"/>
                </a:moveTo>
                <a:cubicBezTo>
                  <a:pt x="30" y="259"/>
                  <a:pt x="15" y="121"/>
                  <a:pt x="8" y="61"/>
                </a:cubicBezTo>
                <a:cubicBezTo>
                  <a:pt x="0" y="0"/>
                  <a:pt x="1" y="17"/>
                  <a:pt x="3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42"/>
          <p:cNvSpPr txBox="1">
            <a:spLocks noChangeArrowheads="1"/>
          </p:cNvSpPr>
          <p:nvPr/>
        </p:nvSpPr>
        <p:spPr bwMode="auto">
          <a:xfrm>
            <a:off x="2168525" y="3644900"/>
            <a:ext cx="546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A little geometry…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Superposition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312863" y="1346200"/>
            <a:ext cx="4978400" cy="1195388"/>
            <a:chOff x="827" y="848"/>
            <a:chExt cx="3136" cy="753"/>
          </a:xfrm>
        </p:grpSpPr>
        <p:sp>
          <p:nvSpPr>
            <p:cNvPr id="7199" name="Line 4"/>
            <p:cNvSpPr>
              <a:spLocks noChangeShapeType="1"/>
            </p:cNvSpPr>
            <p:nvPr/>
          </p:nvSpPr>
          <p:spPr bwMode="auto">
            <a:xfrm>
              <a:off x="1046" y="1216"/>
              <a:ext cx="29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5"/>
            <p:cNvSpPr>
              <a:spLocks noChangeShapeType="1"/>
            </p:cNvSpPr>
            <p:nvPr/>
          </p:nvSpPr>
          <p:spPr bwMode="auto">
            <a:xfrm>
              <a:off x="1046" y="919"/>
              <a:ext cx="0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Text Box 6"/>
            <p:cNvSpPr txBox="1">
              <a:spLocks noChangeArrowheads="1"/>
            </p:cNvSpPr>
            <p:nvPr/>
          </p:nvSpPr>
          <p:spPr bwMode="auto">
            <a:xfrm>
              <a:off x="3746" y="1207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t</a:t>
              </a:r>
            </a:p>
          </p:txBody>
        </p:sp>
        <p:sp>
          <p:nvSpPr>
            <p:cNvPr id="7202" name="Text Box 7"/>
            <p:cNvSpPr txBox="1">
              <a:spLocks noChangeArrowheads="1"/>
            </p:cNvSpPr>
            <p:nvPr/>
          </p:nvSpPr>
          <p:spPr bwMode="auto">
            <a:xfrm>
              <a:off x="827" y="848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+1</a:t>
              </a:r>
            </a:p>
          </p:txBody>
        </p:sp>
        <p:sp>
          <p:nvSpPr>
            <p:cNvPr id="7203" name="Text Box 8"/>
            <p:cNvSpPr txBox="1">
              <a:spLocks noChangeArrowheads="1"/>
            </p:cNvSpPr>
            <p:nvPr/>
          </p:nvSpPr>
          <p:spPr bwMode="auto">
            <a:xfrm>
              <a:off x="827" y="1389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-1</a:t>
              </a:r>
            </a:p>
          </p:txBody>
        </p:sp>
      </p:grp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1312863" y="2971800"/>
            <a:ext cx="4978400" cy="1195388"/>
            <a:chOff x="827" y="1872"/>
            <a:chExt cx="3136" cy="753"/>
          </a:xfrm>
        </p:grpSpPr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>
              <a:off x="1046" y="2240"/>
              <a:ext cx="29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1"/>
            <p:cNvSpPr>
              <a:spLocks noChangeShapeType="1"/>
            </p:cNvSpPr>
            <p:nvPr/>
          </p:nvSpPr>
          <p:spPr bwMode="auto">
            <a:xfrm>
              <a:off x="1046" y="1943"/>
              <a:ext cx="0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Text Box 12"/>
            <p:cNvSpPr txBox="1">
              <a:spLocks noChangeArrowheads="1"/>
            </p:cNvSpPr>
            <p:nvPr/>
          </p:nvSpPr>
          <p:spPr bwMode="auto">
            <a:xfrm>
              <a:off x="3746" y="2231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t</a:t>
              </a:r>
            </a:p>
          </p:txBody>
        </p:sp>
        <p:sp>
          <p:nvSpPr>
            <p:cNvPr id="7197" name="Text Box 13"/>
            <p:cNvSpPr txBox="1">
              <a:spLocks noChangeArrowheads="1"/>
            </p:cNvSpPr>
            <p:nvPr/>
          </p:nvSpPr>
          <p:spPr bwMode="auto">
            <a:xfrm>
              <a:off x="827" y="1872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+1</a:t>
              </a:r>
            </a:p>
          </p:txBody>
        </p:sp>
        <p:sp>
          <p:nvSpPr>
            <p:cNvPr id="7198" name="Text Box 14"/>
            <p:cNvSpPr txBox="1">
              <a:spLocks noChangeArrowheads="1"/>
            </p:cNvSpPr>
            <p:nvPr/>
          </p:nvSpPr>
          <p:spPr bwMode="auto">
            <a:xfrm>
              <a:off x="827" y="2413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-1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60525" y="4811713"/>
            <a:ext cx="4630738" cy="1719262"/>
            <a:chOff x="1046" y="3031"/>
            <a:chExt cx="1302" cy="1083"/>
          </a:xfrm>
        </p:grpSpPr>
        <p:sp>
          <p:nvSpPr>
            <p:cNvPr id="7192" name="Freeform 16"/>
            <p:cNvSpPr>
              <a:spLocks/>
            </p:cNvSpPr>
            <p:nvPr/>
          </p:nvSpPr>
          <p:spPr bwMode="auto">
            <a:xfrm>
              <a:off x="1046" y="3031"/>
              <a:ext cx="651" cy="1083"/>
            </a:xfrm>
            <a:custGeom>
              <a:avLst/>
              <a:gdLst>
                <a:gd name="T0" fmla="*/ 0 w 2592"/>
                <a:gd name="T1" fmla="*/ 1 h 2163"/>
                <a:gd name="T2" fmla="*/ 0 w 2592"/>
                <a:gd name="T3" fmla="*/ 3 h 2163"/>
                <a:gd name="T4" fmla="*/ 0 w 2592"/>
                <a:gd name="T5" fmla="*/ 5 h 2163"/>
                <a:gd name="T6" fmla="*/ 0 w 2592"/>
                <a:gd name="T7" fmla="*/ 9 h 2163"/>
                <a:gd name="T8" fmla="*/ 0 w 2592"/>
                <a:gd name="T9" fmla="*/ 17 h 2163"/>
                <a:gd name="T10" fmla="*/ 0 w 2592"/>
                <a:gd name="T11" fmla="*/ 26 h 2163"/>
                <a:gd name="T12" fmla="*/ 0 w 2592"/>
                <a:gd name="T13" fmla="*/ 29 h 2163"/>
                <a:gd name="T14" fmla="*/ 0 w 2592"/>
                <a:gd name="T15" fmla="*/ 32 h 2163"/>
                <a:gd name="T16" fmla="*/ 0 w 2592"/>
                <a:gd name="T17" fmla="*/ 34 h 2163"/>
                <a:gd name="T18" fmla="*/ 1 w 2592"/>
                <a:gd name="T19" fmla="*/ 32 h 2163"/>
                <a:gd name="T20" fmla="*/ 1 w 2592"/>
                <a:gd name="T21" fmla="*/ 29 h 2163"/>
                <a:gd name="T22" fmla="*/ 1 w 2592"/>
                <a:gd name="T23" fmla="*/ 26 h 2163"/>
                <a:gd name="T24" fmla="*/ 1 w 2592"/>
                <a:gd name="T25" fmla="*/ 17 h 2163"/>
                <a:gd name="T26" fmla="*/ 1 w 2592"/>
                <a:gd name="T27" fmla="*/ 9 h 2163"/>
                <a:gd name="T28" fmla="*/ 1 w 2592"/>
                <a:gd name="T29" fmla="*/ 5 h 2163"/>
                <a:gd name="T30" fmla="*/ 1 w 2592"/>
                <a:gd name="T31" fmla="*/ 3 h 2163"/>
                <a:gd name="T32" fmla="*/ 1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Freeform 17"/>
            <p:cNvSpPr>
              <a:spLocks/>
            </p:cNvSpPr>
            <p:nvPr/>
          </p:nvSpPr>
          <p:spPr bwMode="auto">
            <a:xfrm>
              <a:off x="1697" y="3031"/>
              <a:ext cx="651" cy="1083"/>
            </a:xfrm>
            <a:custGeom>
              <a:avLst/>
              <a:gdLst>
                <a:gd name="T0" fmla="*/ 0 w 2592"/>
                <a:gd name="T1" fmla="*/ 1 h 2163"/>
                <a:gd name="T2" fmla="*/ 0 w 2592"/>
                <a:gd name="T3" fmla="*/ 3 h 2163"/>
                <a:gd name="T4" fmla="*/ 0 w 2592"/>
                <a:gd name="T5" fmla="*/ 5 h 2163"/>
                <a:gd name="T6" fmla="*/ 0 w 2592"/>
                <a:gd name="T7" fmla="*/ 9 h 2163"/>
                <a:gd name="T8" fmla="*/ 0 w 2592"/>
                <a:gd name="T9" fmla="*/ 17 h 2163"/>
                <a:gd name="T10" fmla="*/ 0 w 2592"/>
                <a:gd name="T11" fmla="*/ 26 h 2163"/>
                <a:gd name="T12" fmla="*/ 0 w 2592"/>
                <a:gd name="T13" fmla="*/ 29 h 2163"/>
                <a:gd name="T14" fmla="*/ 0 w 2592"/>
                <a:gd name="T15" fmla="*/ 32 h 2163"/>
                <a:gd name="T16" fmla="*/ 0 w 2592"/>
                <a:gd name="T17" fmla="*/ 34 h 2163"/>
                <a:gd name="T18" fmla="*/ 1 w 2592"/>
                <a:gd name="T19" fmla="*/ 32 h 2163"/>
                <a:gd name="T20" fmla="*/ 1 w 2592"/>
                <a:gd name="T21" fmla="*/ 29 h 2163"/>
                <a:gd name="T22" fmla="*/ 1 w 2592"/>
                <a:gd name="T23" fmla="*/ 26 h 2163"/>
                <a:gd name="T24" fmla="*/ 1 w 2592"/>
                <a:gd name="T25" fmla="*/ 17 h 2163"/>
                <a:gd name="T26" fmla="*/ 1 w 2592"/>
                <a:gd name="T27" fmla="*/ 9 h 2163"/>
                <a:gd name="T28" fmla="*/ 1 w 2592"/>
                <a:gd name="T29" fmla="*/ 5 h 2163"/>
                <a:gd name="T30" fmla="*/ 1 w 2592"/>
                <a:gd name="T31" fmla="*/ 3 h 2163"/>
                <a:gd name="T32" fmla="*/ 1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60525" y="4516438"/>
            <a:ext cx="4630738" cy="2092325"/>
            <a:chOff x="1046" y="2845"/>
            <a:chExt cx="2917" cy="1318"/>
          </a:xfrm>
        </p:grpSpPr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3746" y="3573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t</a:t>
              </a:r>
            </a:p>
          </p:txBody>
        </p:sp>
        <p:grpSp>
          <p:nvGrpSpPr>
            <p:cNvPr id="7189" name="Group 20"/>
            <p:cNvGrpSpPr>
              <a:grpSpLocks/>
            </p:cNvGrpSpPr>
            <p:nvPr/>
          </p:nvGrpSpPr>
          <p:grpSpPr bwMode="auto">
            <a:xfrm>
              <a:off x="1046" y="2845"/>
              <a:ext cx="2917" cy="1318"/>
              <a:chOff x="1046" y="2845"/>
              <a:chExt cx="2917" cy="1318"/>
            </a:xfrm>
          </p:grpSpPr>
          <p:sp>
            <p:nvSpPr>
              <p:cNvPr id="7190" name="Line 21"/>
              <p:cNvSpPr>
                <a:spLocks noChangeShapeType="1"/>
              </p:cNvSpPr>
              <p:nvPr/>
            </p:nvSpPr>
            <p:spPr bwMode="auto">
              <a:xfrm>
                <a:off x="1046" y="3582"/>
                <a:ext cx="2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22"/>
              <p:cNvSpPr>
                <a:spLocks noChangeShapeType="1"/>
              </p:cNvSpPr>
              <p:nvPr/>
            </p:nvSpPr>
            <p:spPr bwMode="auto">
              <a:xfrm>
                <a:off x="1046" y="2845"/>
                <a:ext cx="0" cy="1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12863" y="4765675"/>
            <a:ext cx="606425" cy="1765300"/>
            <a:chOff x="827" y="3002"/>
            <a:chExt cx="382" cy="1112"/>
          </a:xfrm>
        </p:grpSpPr>
        <p:sp>
          <p:nvSpPr>
            <p:cNvPr id="7186" name="Text Box 24"/>
            <p:cNvSpPr txBox="1">
              <a:spLocks noChangeArrowheads="1"/>
            </p:cNvSpPr>
            <p:nvPr/>
          </p:nvSpPr>
          <p:spPr bwMode="auto">
            <a:xfrm>
              <a:off x="827" y="3002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+2</a:t>
              </a:r>
            </a:p>
          </p:txBody>
        </p:sp>
        <p:sp>
          <p:nvSpPr>
            <p:cNvPr id="7187" name="Text Box 25"/>
            <p:cNvSpPr txBox="1">
              <a:spLocks noChangeArrowheads="1"/>
            </p:cNvSpPr>
            <p:nvPr/>
          </p:nvSpPr>
          <p:spPr bwMode="auto">
            <a:xfrm>
              <a:off x="827" y="3902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-2</a:t>
              </a:r>
            </a:p>
          </p:txBody>
        </p:sp>
      </p:grpSp>
      <p:sp>
        <p:nvSpPr>
          <p:cNvPr id="7176" name="Text Box 26"/>
          <p:cNvSpPr txBox="1">
            <a:spLocks noChangeArrowheads="1"/>
          </p:cNvSpPr>
          <p:nvPr/>
        </p:nvSpPr>
        <p:spPr bwMode="auto">
          <a:xfrm>
            <a:off x="3435350" y="2373313"/>
            <a:ext cx="58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+</a:t>
            </a:r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>
            <a:off x="533400" y="4375150"/>
            <a:ext cx="662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1919288" y="949325"/>
            <a:ext cx="524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Constructive</a:t>
            </a:r>
            <a:r>
              <a:rPr lang="en-US">
                <a:latin typeface="Calibri" pitchFamily="34" charset="0"/>
              </a:rPr>
              <a:t> </a:t>
            </a:r>
            <a:r>
              <a:rPr lang="en-US" i="1">
                <a:latin typeface="Calibri" pitchFamily="34" charset="0"/>
              </a:rPr>
              <a:t>Interference</a:t>
            </a:r>
          </a:p>
        </p:txBody>
      </p:sp>
      <p:sp>
        <p:nvSpPr>
          <p:cNvPr id="223261" name="Text Box 29"/>
          <p:cNvSpPr txBox="1">
            <a:spLocks noChangeArrowheads="1"/>
          </p:cNvSpPr>
          <p:nvPr/>
        </p:nvSpPr>
        <p:spPr bwMode="auto">
          <a:xfrm>
            <a:off x="6496050" y="3140075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 Phase</a:t>
            </a:r>
          </a:p>
        </p:txBody>
      </p:sp>
      <p:grpSp>
        <p:nvGrpSpPr>
          <p:cNvPr id="7180" name="Group 31"/>
          <p:cNvGrpSpPr>
            <a:grpSpLocks/>
          </p:cNvGrpSpPr>
          <p:nvPr/>
        </p:nvGrpSpPr>
        <p:grpSpPr bwMode="auto">
          <a:xfrm>
            <a:off x="1670050" y="1525588"/>
            <a:ext cx="4630738" cy="736600"/>
            <a:chOff x="641" y="1239"/>
            <a:chExt cx="1662" cy="414"/>
          </a:xfrm>
        </p:grpSpPr>
        <p:sp>
          <p:nvSpPr>
            <p:cNvPr id="7184" name="Freeform 32"/>
            <p:cNvSpPr>
              <a:spLocks/>
            </p:cNvSpPr>
            <p:nvPr/>
          </p:nvSpPr>
          <p:spPr bwMode="auto">
            <a:xfrm>
              <a:off x="641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33"/>
            <p:cNvSpPr>
              <a:spLocks/>
            </p:cNvSpPr>
            <p:nvPr/>
          </p:nvSpPr>
          <p:spPr bwMode="auto">
            <a:xfrm>
              <a:off x="1472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1" name="Group 34"/>
          <p:cNvGrpSpPr>
            <a:grpSpLocks/>
          </p:cNvGrpSpPr>
          <p:nvPr/>
        </p:nvGrpSpPr>
        <p:grpSpPr bwMode="auto">
          <a:xfrm>
            <a:off x="1673225" y="3170238"/>
            <a:ext cx="4630738" cy="731837"/>
            <a:chOff x="641" y="1239"/>
            <a:chExt cx="1662" cy="414"/>
          </a:xfrm>
        </p:grpSpPr>
        <p:sp>
          <p:nvSpPr>
            <p:cNvPr id="7182" name="Freeform 35"/>
            <p:cNvSpPr>
              <a:spLocks/>
            </p:cNvSpPr>
            <p:nvPr/>
          </p:nvSpPr>
          <p:spPr bwMode="auto">
            <a:xfrm>
              <a:off x="641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Freeform 36"/>
            <p:cNvSpPr>
              <a:spLocks/>
            </p:cNvSpPr>
            <p:nvPr/>
          </p:nvSpPr>
          <p:spPr bwMode="auto">
            <a:xfrm>
              <a:off x="1472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9" grpId="0" animBg="1"/>
      <p:bldP spid="2232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0"/>
          <p:cNvSpPr>
            <a:spLocks noChangeShapeType="1"/>
          </p:cNvSpPr>
          <p:nvPr/>
        </p:nvSpPr>
        <p:spPr bwMode="auto">
          <a:xfrm>
            <a:off x="4892675" y="2033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4"/>
          <p:cNvSpPr>
            <a:spLocks noGrp="1" noChangeArrowheads="1"/>
          </p:cNvSpPr>
          <p:nvPr>
            <p:ph type="title"/>
          </p:nvPr>
        </p:nvSpPr>
        <p:spPr>
          <a:xfrm>
            <a:off x="334963" y="152400"/>
            <a:ext cx="838835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Young’s Double Slit Under Water</a:t>
            </a:r>
            <a:br>
              <a:rPr lang="en-US" sz="3200" smtClean="0"/>
            </a:br>
            <a:r>
              <a:rPr lang="en-US" sz="3200" smtClean="0"/>
              <a:t>Checkpoint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152400" y="1219200"/>
            <a:ext cx="7007225" cy="2668588"/>
            <a:chOff x="835025" y="1125538"/>
            <a:chExt cx="8150225" cy="3103562"/>
          </a:xfrm>
        </p:grpSpPr>
        <p:sp>
          <p:nvSpPr>
            <p:cNvPr id="25607" name="AutoShape 6"/>
            <p:cNvSpPr>
              <a:spLocks/>
            </p:cNvSpPr>
            <p:nvPr/>
          </p:nvSpPr>
          <p:spPr bwMode="auto">
            <a:xfrm>
              <a:off x="1238250" y="2552700"/>
              <a:ext cx="134938" cy="677863"/>
            </a:xfrm>
            <a:prstGeom prst="leftBrace">
              <a:avLst>
                <a:gd name="adj1" fmla="val 418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835025" y="2628900"/>
              <a:ext cx="5381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d</a:t>
              </a:r>
            </a:p>
          </p:txBody>
        </p:sp>
        <p:grpSp>
          <p:nvGrpSpPr>
            <p:cNvPr id="25609" name="Group 8"/>
            <p:cNvGrpSpPr>
              <a:grpSpLocks/>
            </p:cNvGrpSpPr>
            <p:nvPr/>
          </p:nvGrpSpPr>
          <p:grpSpPr bwMode="auto">
            <a:xfrm>
              <a:off x="1539875" y="1125538"/>
              <a:ext cx="7445375" cy="3103562"/>
              <a:chOff x="1539875" y="1125538"/>
              <a:chExt cx="7445375" cy="3103562"/>
            </a:xfrm>
          </p:grpSpPr>
          <p:sp>
            <p:nvSpPr>
              <p:cNvPr id="25610" name="Line 28"/>
              <p:cNvSpPr>
                <a:spLocks noChangeShapeType="1"/>
              </p:cNvSpPr>
              <p:nvPr/>
            </p:nvSpPr>
            <p:spPr bwMode="auto">
              <a:xfrm flipV="1">
                <a:off x="1558925" y="3286125"/>
                <a:ext cx="201613" cy="25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11" name="Group 7"/>
              <p:cNvGrpSpPr>
                <a:grpSpLocks/>
              </p:cNvGrpSpPr>
              <p:nvPr/>
            </p:nvGrpSpPr>
            <p:grpSpPr bwMode="auto">
              <a:xfrm>
                <a:off x="1539875" y="1125538"/>
                <a:ext cx="7445375" cy="3103562"/>
                <a:chOff x="1539875" y="1125538"/>
                <a:chExt cx="7445375" cy="3103562"/>
              </a:xfrm>
            </p:grpSpPr>
            <p:sp>
              <p:nvSpPr>
                <p:cNvPr id="25612" name="Arc 18"/>
                <p:cNvSpPr>
                  <a:spLocks/>
                </p:cNvSpPr>
                <p:nvPr/>
              </p:nvSpPr>
              <p:spPr bwMode="auto">
                <a:xfrm rot="2183061" flipV="1">
                  <a:off x="1620838" y="3005138"/>
                  <a:ext cx="76200" cy="76200"/>
                </a:xfrm>
                <a:custGeom>
                  <a:avLst/>
                  <a:gdLst>
                    <a:gd name="T0" fmla="*/ 0 w 21061"/>
                    <a:gd name="T1" fmla="*/ 0 h 21600"/>
                    <a:gd name="T2" fmla="*/ 170926817 w 21061"/>
                    <a:gd name="T3" fmla="*/ 114300176 h 21600"/>
                    <a:gd name="T4" fmla="*/ 0 w 21061"/>
                    <a:gd name="T5" fmla="*/ 146880058 h 21600"/>
                    <a:gd name="T6" fmla="*/ 0 60000 65536"/>
                    <a:gd name="T7" fmla="*/ 0 60000 65536"/>
                    <a:gd name="T8" fmla="*/ 0 60000 65536"/>
                    <a:gd name="T9" fmla="*/ 0 w 21061"/>
                    <a:gd name="T10" fmla="*/ 0 h 21600"/>
                    <a:gd name="T11" fmla="*/ 21061 w 2106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61" h="21600" fill="none" extrusionOk="0">
                      <a:moveTo>
                        <a:pt x="-1" y="0"/>
                      </a:moveTo>
                      <a:cubicBezTo>
                        <a:pt x="10083" y="0"/>
                        <a:pt x="18825" y="6976"/>
                        <a:pt x="21061" y="16808"/>
                      </a:cubicBezTo>
                    </a:path>
                    <a:path w="21061" h="21600" stroke="0" extrusionOk="0">
                      <a:moveTo>
                        <a:pt x="-1" y="0"/>
                      </a:moveTo>
                      <a:cubicBezTo>
                        <a:pt x="10083" y="0"/>
                        <a:pt x="18825" y="6976"/>
                        <a:pt x="21061" y="1680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13" name="Group 6"/>
                <p:cNvGrpSpPr>
                  <a:grpSpLocks/>
                </p:cNvGrpSpPr>
                <p:nvPr/>
              </p:nvGrpSpPr>
              <p:grpSpPr bwMode="auto">
                <a:xfrm>
                  <a:off x="1539875" y="1125538"/>
                  <a:ext cx="7445375" cy="3103562"/>
                  <a:chOff x="1539875" y="1125538"/>
                  <a:chExt cx="7445375" cy="3103562"/>
                </a:xfrm>
              </p:grpSpPr>
              <p:grpSp>
                <p:nvGrpSpPr>
                  <p:cNvPr id="2561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539875" y="1125538"/>
                    <a:ext cx="7445375" cy="3103562"/>
                    <a:chOff x="1539875" y="1125538"/>
                    <a:chExt cx="7445375" cy="3103562"/>
                  </a:xfrm>
                </p:grpSpPr>
                <p:sp>
                  <p:nvSpPr>
                    <p:cNvPr id="2562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2390775"/>
                      <a:ext cx="220663" cy="895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2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644650" y="3086100"/>
                      <a:ext cx="73025" cy="630238"/>
                    </a:xfrm>
                    <a:custGeom>
                      <a:avLst/>
                      <a:gdLst>
                        <a:gd name="T0" fmla="*/ 2147483647 w 46"/>
                        <a:gd name="T1" fmla="*/ 2147483647 h 397"/>
                        <a:gd name="T2" fmla="*/ 2147483647 w 46"/>
                        <a:gd name="T3" fmla="*/ 2147483647 h 397"/>
                        <a:gd name="T4" fmla="*/ 2147483647 w 46"/>
                        <a:gd name="T5" fmla="*/ 2147483647 h 397"/>
                        <a:gd name="T6" fmla="*/ 0 60000 65536"/>
                        <a:gd name="T7" fmla="*/ 0 60000 65536"/>
                        <a:gd name="T8" fmla="*/ 0 60000 65536"/>
                        <a:gd name="T9" fmla="*/ 0 w 46"/>
                        <a:gd name="T10" fmla="*/ 0 h 397"/>
                        <a:gd name="T11" fmla="*/ 46 w 46"/>
                        <a:gd name="T12" fmla="*/ 397 h 3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" h="397">
                          <a:moveTo>
                            <a:pt x="46" y="397"/>
                          </a:moveTo>
                          <a:cubicBezTo>
                            <a:pt x="30" y="259"/>
                            <a:pt x="15" y="121"/>
                            <a:pt x="8" y="61"/>
                          </a:cubicBezTo>
                          <a:cubicBezTo>
                            <a:pt x="0" y="0"/>
                            <a:pt x="1" y="17"/>
                            <a:pt x="3" y="3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 type="non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5627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9875" y="1125538"/>
                      <a:ext cx="7445375" cy="3103562"/>
                      <a:chOff x="1539875" y="1125538"/>
                      <a:chExt cx="7445375" cy="3103562"/>
                    </a:xfrm>
                  </p:grpSpPr>
                  <p:grpSp>
                    <p:nvGrpSpPr>
                      <p:cNvPr id="25628" name="Group 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58925" y="1143000"/>
                        <a:ext cx="7002463" cy="3086100"/>
                        <a:chOff x="1558925" y="1143000"/>
                        <a:chExt cx="7002463" cy="3086100"/>
                      </a:xfrm>
                    </p:grpSpPr>
                    <p:sp>
                      <p:nvSpPr>
                        <p:cNvPr id="25640" name="Line 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558925" y="1309688"/>
                          <a:ext cx="11113" cy="118745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41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8925" y="2622550"/>
                          <a:ext cx="0" cy="5984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42" name="Line 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8925" y="3368675"/>
                          <a:ext cx="0" cy="860425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43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61388" y="1143000"/>
                          <a:ext cx="0" cy="308610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5629" name="Group 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9875" y="1125538"/>
                        <a:ext cx="7445375" cy="2263775"/>
                        <a:chOff x="1539875" y="1125538"/>
                        <a:chExt cx="7445375" cy="2263775"/>
                      </a:xfrm>
                    </p:grpSpPr>
                    <p:sp>
                      <p:nvSpPr>
                        <p:cNvPr id="25630" name="Line 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70038" y="1309688"/>
                          <a:ext cx="699135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1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2675" y="1125538"/>
                          <a:ext cx="366713" cy="3667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n-US">
                              <a:latin typeface="Calibri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25632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55750" y="1590675"/>
                          <a:ext cx="7005638" cy="96202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3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9875" y="1590675"/>
                          <a:ext cx="7021513" cy="172085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4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86800" y="1600200"/>
                          <a:ext cx="0" cy="13779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5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6800" y="2033588"/>
                          <a:ext cx="2984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>
                              <a:latin typeface="Calibri" pitchFamily="34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25636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5750" y="2552700"/>
                          <a:ext cx="700563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7" name="Arc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0200" y="2178050"/>
                          <a:ext cx="207963" cy="420688"/>
                        </a:xfrm>
                        <a:custGeom>
                          <a:avLst/>
                          <a:gdLst>
                            <a:gd name="T0" fmla="*/ 2147483647 w 21600"/>
                            <a:gd name="T1" fmla="*/ 0 h 17471"/>
                            <a:gd name="T2" fmla="*/ 2147483647 w 21600"/>
                            <a:gd name="T3" fmla="*/ 2147483647 h 17471"/>
                            <a:gd name="T4" fmla="*/ 0 w 21600"/>
                            <a:gd name="T5" fmla="*/ 2147483647 h 17471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17471"/>
                            <a:gd name="T11" fmla="*/ 21600 w 21600"/>
                            <a:gd name="T12" fmla="*/ 17471 h 1747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17471" fill="none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</a:path>
                            <a:path w="21600" h="17471" stroke="0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  <a:lnTo>
                                <a:pt x="0" y="17471"/>
                              </a:lnTo>
                              <a:lnTo>
                                <a:pt x="12700" y="-1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8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39875" y="3322638"/>
                          <a:ext cx="700563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39" name="Arc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4500" y="2968625"/>
                          <a:ext cx="207963" cy="420688"/>
                        </a:xfrm>
                        <a:custGeom>
                          <a:avLst/>
                          <a:gdLst>
                            <a:gd name="T0" fmla="*/ 2147483647 w 21600"/>
                            <a:gd name="T1" fmla="*/ 0 h 17471"/>
                            <a:gd name="T2" fmla="*/ 2147483647 w 21600"/>
                            <a:gd name="T3" fmla="*/ 2147483647 h 17471"/>
                            <a:gd name="T4" fmla="*/ 0 w 21600"/>
                            <a:gd name="T5" fmla="*/ 2147483647 h 17471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17471"/>
                            <a:gd name="T11" fmla="*/ 21600 w 21600"/>
                            <a:gd name="T12" fmla="*/ 17471 h 1747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17471" fill="none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</a:path>
                            <a:path w="21600" h="17471" stroke="0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  <a:lnTo>
                                <a:pt x="0" y="17471"/>
                              </a:lnTo>
                              <a:lnTo>
                                <a:pt x="12700" y="-1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561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70038" y="2273300"/>
                    <a:ext cx="2570162" cy="1481138"/>
                    <a:chOff x="1570038" y="2273300"/>
                    <a:chExt cx="2570162" cy="1481138"/>
                  </a:xfrm>
                </p:grpSpPr>
                <p:grpSp>
                  <p:nvGrpSpPr>
                    <p:cNvPr id="25616" name="Group 12"/>
                    <p:cNvGrpSpPr>
                      <a:grpSpLocks/>
                    </p:cNvGrpSpPr>
                    <p:nvPr/>
                  </p:nvGrpSpPr>
                  <p:grpSpPr bwMode="auto">
                    <a:xfrm rot="-646589">
                      <a:off x="1746250" y="3130550"/>
                      <a:ext cx="149225" cy="152400"/>
                      <a:chOff x="396" y="1916"/>
                      <a:chExt cx="94" cy="96"/>
                    </a:xfrm>
                  </p:grpSpPr>
                  <p:sp>
                    <p:nvSpPr>
                      <p:cNvPr id="2562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" y="1916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24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443" y="1965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617" name="Group 15"/>
                    <p:cNvGrpSpPr>
                      <a:grpSpLocks/>
                    </p:cNvGrpSpPr>
                    <p:nvPr/>
                  </p:nvGrpSpPr>
                  <p:grpSpPr bwMode="auto">
                    <a:xfrm rot="-646589">
                      <a:off x="1570038" y="2400300"/>
                      <a:ext cx="149225" cy="152400"/>
                      <a:chOff x="396" y="1916"/>
                      <a:chExt cx="94" cy="96"/>
                    </a:xfrm>
                  </p:grpSpPr>
                  <p:sp>
                    <p:nvSpPr>
                      <p:cNvPr id="25621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" y="1916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22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443" y="1965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aphicFrame>
                  <p:nvGraphicFramePr>
                    <p:cNvPr id="25618" name="Object 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670050" y="3500438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653" name="Equation" r:id="rId5" imgW="177800" imgH="254000" progId="Equation.DSMT36">
                            <p:embed/>
                          </p:oleObj>
                        </mc:Choice>
                        <mc:Fallback>
                          <p:oleObj name="Equation" r:id="rId5" imgW="177800" imgH="254000" progId="Equation.DSMT36">
                            <p:embed/>
                            <p:pic>
                              <p:nvPicPr>
                                <p:cNvPr id="0" name="Object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670050" y="3500438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619" name="Object 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962400" y="2273300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654" name="Equation" r:id="rId7" imgW="177800" imgH="254000" progId="Equation.DSMT36">
                            <p:embed/>
                          </p:oleObj>
                        </mc:Choice>
                        <mc:Fallback>
                          <p:oleObj name="Equation" r:id="rId7" imgW="177800" imgH="254000" progId="Equation.DSMT36">
                            <p:embed/>
                            <p:pic>
                              <p:nvPicPr>
                                <p:cNvPr id="0" name="Object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962400" y="2273300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620" name="Object 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95600" y="3057525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655" name="Equation" r:id="rId8" imgW="177800" imgH="254000" progId="Equation.DSMT36">
                            <p:embed/>
                          </p:oleObj>
                        </mc:Choice>
                        <mc:Fallback>
                          <p:oleObj name="Equation" r:id="rId8" imgW="177800" imgH="254000" progId="Equation.DSMT36">
                            <p:embed/>
                            <p:pic>
                              <p:nvPicPr>
                                <p:cNvPr id="0" name="Object 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95600" y="3057525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</p:grpSp>
        </p:grpSp>
      </p:grpSp>
      <p:sp>
        <p:nvSpPr>
          <p:cNvPr id="25605" name="Text Box 41"/>
          <p:cNvSpPr txBox="1">
            <a:spLocks noChangeArrowheads="1"/>
          </p:cNvSpPr>
          <p:nvPr/>
        </p:nvSpPr>
        <p:spPr bwMode="auto">
          <a:xfrm>
            <a:off x="536575" y="3949700"/>
            <a:ext cx="83026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When this Young’s double slit experiment is placed under water, how does the pattern of minima and maxima change?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1) the pattern stays the same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2) the  maxima and minima occur at smaller angles		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3) the maxima and minima occur at larger angles</a:t>
            </a:r>
          </a:p>
        </p:txBody>
      </p:sp>
      <p:pic>
        <p:nvPicPr>
          <p:cNvPr id="25606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0638"/>
            <a:ext cx="211613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0"/>
          <p:cNvSpPr>
            <a:spLocks noChangeShapeType="1"/>
          </p:cNvSpPr>
          <p:nvPr/>
        </p:nvSpPr>
        <p:spPr bwMode="auto">
          <a:xfrm>
            <a:off x="4892675" y="2033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4"/>
          <p:cNvSpPr>
            <a:spLocks noGrp="1" noChangeArrowheads="1"/>
          </p:cNvSpPr>
          <p:nvPr>
            <p:ph type="title"/>
          </p:nvPr>
        </p:nvSpPr>
        <p:spPr>
          <a:xfrm>
            <a:off x="334963" y="152400"/>
            <a:ext cx="838835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Young’s Double Slit Under Water</a:t>
            </a:r>
            <a:br>
              <a:rPr lang="en-US" sz="3200" smtClean="0"/>
            </a:br>
            <a:r>
              <a:rPr lang="en-US" sz="3200" smtClean="0"/>
              <a:t>Checkpoint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152400" y="1219200"/>
            <a:ext cx="7007225" cy="2668588"/>
            <a:chOff x="835025" y="1125538"/>
            <a:chExt cx="8150225" cy="3103562"/>
          </a:xfrm>
        </p:grpSpPr>
        <p:sp>
          <p:nvSpPr>
            <p:cNvPr id="26632" name="AutoShape 6"/>
            <p:cNvSpPr>
              <a:spLocks/>
            </p:cNvSpPr>
            <p:nvPr/>
          </p:nvSpPr>
          <p:spPr bwMode="auto">
            <a:xfrm>
              <a:off x="1238250" y="2552700"/>
              <a:ext cx="134938" cy="677863"/>
            </a:xfrm>
            <a:prstGeom prst="leftBrace">
              <a:avLst>
                <a:gd name="adj1" fmla="val 418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835025" y="2628900"/>
              <a:ext cx="5381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libri" pitchFamily="34" charset="0"/>
                </a:rPr>
                <a:t>d</a:t>
              </a:r>
            </a:p>
          </p:txBody>
        </p:sp>
        <p:grpSp>
          <p:nvGrpSpPr>
            <p:cNvPr id="26634" name="Group 8"/>
            <p:cNvGrpSpPr>
              <a:grpSpLocks/>
            </p:cNvGrpSpPr>
            <p:nvPr/>
          </p:nvGrpSpPr>
          <p:grpSpPr bwMode="auto">
            <a:xfrm>
              <a:off x="1539875" y="1125538"/>
              <a:ext cx="7445375" cy="3103562"/>
              <a:chOff x="1539875" y="1125538"/>
              <a:chExt cx="7445375" cy="3103562"/>
            </a:xfrm>
          </p:grpSpPr>
          <p:sp>
            <p:nvSpPr>
              <p:cNvPr id="26635" name="Line 28"/>
              <p:cNvSpPr>
                <a:spLocks noChangeShapeType="1"/>
              </p:cNvSpPr>
              <p:nvPr/>
            </p:nvSpPr>
            <p:spPr bwMode="auto">
              <a:xfrm flipV="1">
                <a:off x="1558925" y="3286125"/>
                <a:ext cx="201613" cy="25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1539875" y="1125538"/>
                <a:ext cx="7445375" cy="3103562"/>
                <a:chOff x="1539875" y="1125538"/>
                <a:chExt cx="7445375" cy="3103562"/>
              </a:xfrm>
            </p:grpSpPr>
            <p:sp>
              <p:nvSpPr>
                <p:cNvPr id="26637" name="Arc 18"/>
                <p:cNvSpPr>
                  <a:spLocks/>
                </p:cNvSpPr>
                <p:nvPr/>
              </p:nvSpPr>
              <p:spPr bwMode="auto">
                <a:xfrm rot="2183061" flipV="1">
                  <a:off x="1620838" y="3005138"/>
                  <a:ext cx="76200" cy="76200"/>
                </a:xfrm>
                <a:custGeom>
                  <a:avLst/>
                  <a:gdLst>
                    <a:gd name="T0" fmla="*/ 0 w 21061"/>
                    <a:gd name="T1" fmla="*/ 0 h 21600"/>
                    <a:gd name="T2" fmla="*/ 170926817 w 21061"/>
                    <a:gd name="T3" fmla="*/ 114300176 h 21600"/>
                    <a:gd name="T4" fmla="*/ 0 w 21061"/>
                    <a:gd name="T5" fmla="*/ 146880058 h 21600"/>
                    <a:gd name="T6" fmla="*/ 0 60000 65536"/>
                    <a:gd name="T7" fmla="*/ 0 60000 65536"/>
                    <a:gd name="T8" fmla="*/ 0 60000 65536"/>
                    <a:gd name="T9" fmla="*/ 0 w 21061"/>
                    <a:gd name="T10" fmla="*/ 0 h 21600"/>
                    <a:gd name="T11" fmla="*/ 21061 w 2106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61" h="21600" fill="none" extrusionOk="0">
                      <a:moveTo>
                        <a:pt x="-1" y="0"/>
                      </a:moveTo>
                      <a:cubicBezTo>
                        <a:pt x="10083" y="0"/>
                        <a:pt x="18825" y="6976"/>
                        <a:pt x="21061" y="16808"/>
                      </a:cubicBezTo>
                    </a:path>
                    <a:path w="21061" h="21600" stroke="0" extrusionOk="0">
                      <a:moveTo>
                        <a:pt x="-1" y="0"/>
                      </a:moveTo>
                      <a:cubicBezTo>
                        <a:pt x="10083" y="0"/>
                        <a:pt x="18825" y="6976"/>
                        <a:pt x="21061" y="1680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38" name="Group 6"/>
                <p:cNvGrpSpPr>
                  <a:grpSpLocks/>
                </p:cNvGrpSpPr>
                <p:nvPr/>
              </p:nvGrpSpPr>
              <p:grpSpPr bwMode="auto">
                <a:xfrm>
                  <a:off x="1539875" y="1125538"/>
                  <a:ext cx="7445375" cy="3103562"/>
                  <a:chOff x="1539875" y="1125538"/>
                  <a:chExt cx="7445375" cy="3103562"/>
                </a:xfrm>
              </p:grpSpPr>
              <p:grpSp>
                <p:nvGrpSpPr>
                  <p:cNvPr id="2663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539875" y="1125538"/>
                    <a:ext cx="7445375" cy="3103562"/>
                    <a:chOff x="1539875" y="1125538"/>
                    <a:chExt cx="7445375" cy="3103562"/>
                  </a:xfrm>
                </p:grpSpPr>
                <p:sp>
                  <p:nvSpPr>
                    <p:cNvPr id="2665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9875" y="2390775"/>
                      <a:ext cx="220663" cy="895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5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644650" y="3086100"/>
                      <a:ext cx="73025" cy="630238"/>
                    </a:xfrm>
                    <a:custGeom>
                      <a:avLst/>
                      <a:gdLst>
                        <a:gd name="T0" fmla="*/ 2147483647 w 46"/>
                        <a:gd name="T1" fmla="*/ 2147483647 h 397"/>
                        <a:gd name="T2" fmla="*/ 2147483647 w 46"/>
                        <a:gd name="T3" fmla="*/ 2147483647 h 397"/>
                        <a:gd name="T4" fmla="*/ 2147483647 w 46"/>
                        <a:gd name="T5" fmla="*/ 2147483647 h 397"/>
                        <a:gd name="T6" fmla="*/ 0 60000 65536"/>
                        <a:gd name="T7" fmla="*/ 0 60000 65536"/>
                        <a:gd name="T8" fmla="*/ 0 60000 65536"/>
                        <a:gd name="T9" fmla="*/ 0 w 46"/>
                        <a:gd name="T10" fmla="*/ 0 h 397"/>
                        <a:gd name="T11" fmla="*/ 46 w 46"/>
                        <a:gd name="T12" fmla="*/ 397 h 3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" h="397">
                          <a:moveTo>
                            <a:pt x="46" y="397"/>
                          </a:moveTo>
                          <a:cubicBezTo>
                            <a:pt x="30" y="259"/>
                            <a:pt x="15" y="121"/>
                            <a:pt x="8" y="61"/>
                          </a:cubicBezTo>
                          <a:cubicBezTo>
                            <a:pt x="0" y="0"/>
                            <a:pt x="1" y="17"/>
                            <a:pt x="3" y="3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 type="non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652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9875" y="1125538"/>
                      <a:ext cx="7445375" cy="3103562"/>
                      <a:chOff x="1539875" y="1125538"/>
                      <a:chExt cx="7445375" cy="3103562"/>
                    </a:xfrm>
                  </p:grpSpPr>
                  <p:grpSp>
                    <p:nvGrpSpPr>
                      <p:cNvPr id="26653" name="Group 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58925" y="1143000"/>
                        <a:ext cx="7002463" cy="3086100"/>
                        <a:chOff x="1558925" y="1143000"/>
                        <a:chExt cx="7002463" cy="3086100"/>
                      </a:xfrm>
                    </p:grpSpPr>
                    <p:sp>
                      <p:nvSpPr>
                        <p:cNvPr id="26665" name="Line 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558925" y="1309688"/>
                          <a:ext cx="11113" cy="118745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6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8925" y="2622550"/>
                          <a:ext cx="0" cy="5984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7" name="Line 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8925" y="3368675"/>
                          <a:ext cx="0" cy="860425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00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8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61388" y="1143000"/>
                          <a:ext cx="0" cy="308610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6654" name="Group 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9875" y="1125538"/>
                        <a:ext cx="7445375" cy="2263775"/>
                        <a:chOff x="1539875" y="1125538"/>
                        <a:chExt cx="7445375" cy="2263775"/>
                      </a:xfrm>
                    </p:grpSpPr>
                    <p:sp>
                      <p:nvSpPr>
                        <p:cNvPr id="26655" name="Line 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70038" y="1309688"/>
                          <a:ext cx="699135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56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2675" y="1125538"/>
                          <a:ext cx="366713" cy="3667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n-US">
                              <a:latin typeface="Calibri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26657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55750" y="1590675"/>
                          <a:ext cx="7005638" cy="96202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58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39875" y="1590675"/>
                          <a:ext cx="7021513" cy="172085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59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86800" y="1600200"/>
                          <a:ext cx="0" cy="13779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0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6800" y="2033588"/>
                          <a:ext cx="29845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>
                              <a:latin typeface="Calibri" pitchFamily="34" charset="0"/>
                            </a:rPr>
                            <a:t>y</a:t>
                          </a:r>
                        </a:p>
                      </p:txBody>
                    </p:sp>
                    <p:sp>
                      <p:nvSpPr>
                        <p:cNvPr id="26661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55750" y="2552700"/>
                          <a:ext cx="700563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2" name="Arc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0200" y="2178050"/>
                          <a:ext cx="207963" cy="420688"/>
                        </a:xfrm>
                        <a:custGeom>
                          <a:avLst/>
                          <a:gdLst>
                            <a:gd name="T0" fmla="*/ 2147483647 w 21600"/>
                            <a:gd name="T1" fmla="*/ 0 h 17471"/>
                            <a:gd name="T2" fmla="*/ 2147483647 w 21600"/>
                            <a:gd name="T3" fmla="*/ 2147483647 h 17471"/>
                            <a:gd name="T4" fmla="*/ 0 w 21600"/>
                            <a:gd name="T5" fmla="*/ 2147483647 h 17471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17471"/>
                            <a:gd name="T11" fmla="*/ 21600 w 21600"/>
                            <a:gd name="T12" fmla="*/ 17471 h 1747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17471" fill="none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</a:path>
                            <a:path w="21600" h="17471" stroke="0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  <a:lnTo>
                                <a:pt x="0" y="17471"/>
                              </a:lnTo>
                              <a:lnTo>
                                <a:pt x="12700" y="-1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3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39875" y="3322638"/>
                          <a:ext cx="700563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64" name="Arc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4500" y="2968625"/>
                          <a:ext cx="207963" cy="420688"/>
                        </a:xfrm>
                        <a:custGeom>
                          <a:avLst/>
                          <a:gdLst>
                            <a:gd name="T0" fmla="*/ 2147483647 w 21600"/>
                            <a:gd name="T1" fmla="*/ 0 h 17471"/>
                            <a:gd name="T2" fmla="*/ 2147483647 w 21600"/>
                            <a:gd name="T3" fmla="*/ 2147483647 h 17471"/>
                            <a:gd name="T4" fmla="*/ 0 w 21600"/>
                            <a:gd name="T5" fmla="*/ 2147483647 h 17471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17471"/>
                            <a:gd name="T11" fmla="*/ 21600 w 21600"/>
                            <a:gd name="T12" fmla="*/ 17471 h 1747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17471" fill="none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</a:path>
                            <a:path w="21600" h="17471" stroke="0" extrusionOk="0">
                              <a:moveTo>
                                <a:pt x="12700" y="-1"/>
                              </a:moveTo>
                              <a:cubicBezTo>
                                <a:pt x="18291" y="4063"/>
                                <a:pt x="21600" y="10558"/>
                                <a:pt x="21600" y="17471"/>
                              </a:cubicBezTo>
                              <a:lnTo>
                                <a:pt x="0" y="17471"/>
                              </a:lnTo>
                              <a:lnTo>
                                <a:pt x="12700" y="-1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664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70038" y="2273300"/>
                    <a:ext cx="2570162" cy="1481138"/>
                    <a:chOff x="1570038" y="2273300"/>
                    <a:chExt cx="2570162" cy="1481138"/>
                  </a:xfrm>
                </p:grpSpPr>
                <p:grpSp>
                  <p:nvGrpSpPr>
                    <p:cNvPr id="26641" name="Group 12"/>
                    <p:cNvGrpSpPr>
                      <a:grpSpLocks/>
                    </p:cNvGrpSpPr>
                    <p:nvPr/>
                  </p:nvGrpSpPr>
                  <p:grpSpPr bwMode="auto">
                    <a:xfrm rot="-646589">
                      <a:off x="1746250" y="3130550"/>
                      <a:ext cx="149225" cy="152400"/>
                      <a:chOff x="396" y="1916"/>
                      <a:chExt cx="94" cy="96"/>
                    </a:xfrm>
                  </p:grpSpPr>
                  <p:sp>
                    <p:nvSpPr>
                      <p:cNvPr id="26648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" y="1916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9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443" y="1965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42" name="Group 15"/>
                    <p:cNvGrpSpPr>
                      <a:grpSpLocks/>
                    </p:cNvGrpSpPr>
                    <p:nvPr/>
                  </p:nvGrpSpPr>
                  <p:grpSpPr bwMode="auto">
                    <a:xfrm rot="-646589">
                      <a:off x="1570038" y="2400300"/>
                      <a:ext cx="149225" cy="152400"/>
                      <a:chOff x="396" y="1916"/>
                      <a:chExt cx="94" cy="96"/>
                    </a:xfrm>
                  </p:grpSpPr>
                  <p:sp>
                    <p:nvSpPr>
                      <p:cNvPr id="26646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" y="1916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7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443" y="1965"/>
                        <a:ext cx="9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aphicFrame>
                  <p:nvGraphicFramePr>
                    <p:cNvPr id="26643" name="Object 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670050" y="3500438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6678" name="Equation" r:id="rId5" imgW="177800" imgH="254000" progId="Equation.DSMT36">
                            <p:embed/>
                          </p:oleObj>
                        </mc:Choice>
                        <mc:Fallback>
                          <p:oleObj name="Equation" r:id="rId5" imgW="177800" imgH="254000" progId="Equation.DSMT36">
                            <p:embed/>
                            <p:pic>
                              <p:nvPicPr>
                                <p:cNvPr id="0" name="Object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670050" y="3500438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644" name="Object 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962400" y="2273300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6679" name="Equation" r:id="rId7" imgW="177800" imgH="254000" progId="Equation.DSMT36">
                            <p:embed/>
                          </p:oleObj>
                        </mc:Choice>
                        <mc:Fallback>
                          <p:oleObj name="Equation" r:id="rId7" imgW="177800" imgH="254000" progId="Equation.DSMT36">
                            <p:embed/>
                            <p:pic>
                              <p:nvPicPr>
                                <p:cNvPr id="0" name="Object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962400" y="2273300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645" name="Object 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95600" y="3057525"/>
                    <a:ext cx="177800" cy="254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6680" name="Equation" r:id="rId8" imgW="177800" imgH="254000" progId="Equation.DSMT36">
                            <p:embed/>
                          </p:oleObj>
                        </mc:Choice>
                        <mc:Fallback>
                          <p:oleObj name="Equation" r:id="rId8" imgW="177800" imgH="254000" progId="Equation.DSMT36">
                            <p:embed/>
                            <p:pic>
                              <p:nvPicPr>
                                <p:cNvPr id="0" name="Object 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95600" y="3057525"/>
                                  <a:ext cx="177800" cy="2540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2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</p:grpSp>
        </p:grpSp>
      </p:grpSp>
      <p:sp>
        <p:nvSpPr>
          <p:cNvPr id="26629" name="Text Box 41"/>
          <p:cNvSpPr txBox="1">
            <a:spLocks noChangeArrowheads="1"/>
          </p:cNvSpPr>
          <p:nvPr/>
        </p:nvSpPr>
        <p:spPr bwMode="auto">
          <a:xfrm>
            <a:off x="536575" y="3949700"/>
            <a:ext cx="83026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When this Young’s double slit experiment is placed under water, how does the pattern of minima and maxima change?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1) the pattern stays the same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2) the  maxima and minima occur at smaller angles		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3) the maxima and minima occur at larger angles</a:t>
            </a:r>
          </a:p>
        </p:txBody>
      </p:sp>
      <p:sp>
        <p:nvSpPr>
          <p:cNvPr id="26630" name="Oval 34"/>
          <p:cNvSpPr>
            <a:spLocks noChangeArrowheads="1"/>
          </p:cNvSpPr>
          <p:nvPr/>
        </p:nvSpPr>
        <p:spPr bwMode="auto">
          <a:xfrm>
            <a:off x="439738" y="5330825"/>
            <a:ext cx="6872287" cy="6461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5359400" y="6426200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…wavelength is shorter under water.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Young’s Double Slit</a:t>
            </a:r>
            <a:br>
              <a:rPr lang="en-US" sz="3600" smtClean="0"/>
            </a:br>
            <a:r>
              <a:rPr lang="en-US" sz="3600" smtClean="0"/>
              <a:t>Checkpoint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284163" y="1676400"/>
            <a:ext cx="63452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In Young’s double slit experiment, is it possible to see interference maxima when the distance between slits is smaller than the wavelength of light?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1) Yes			2) No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36513"/>
            <a:ext cx="282892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0"/>
            <a:ext cx="4881562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Young’s Double Slit </a:t>
            </a:r>
            <a:br>
              <a:rPr lang="en-US" sz="3600" smtClean="0"/>
            </a:br>
            <a:r>
              <a:rPr lang="en-US" sz="3600" smtClean="0"/>
              <a:t>Checkpoint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4163" y="1143000"/>
            <a:ext cx="84026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In Young’s double slit experiment, is it possible to see interference maxima when the distance between </a:t>
            </a:r>
            <a:r>
              <a:rPr lang="en-US" sz="3200">
                <a:latin typeface="Calibri" pitchFamily="34" charset="0"/>
              </a:rPr>
              <a:t>slits</a:t>
            </a:r>
            <a:r>
              <a:rPr lang="en-US" sz="2800">
                <a:latin typeface="Calibri" pitchFamily="34" charset="0"/>
              </a:rPr>
              <a:t> is smaller than the wavelength of light?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1) Yes			2) No</a:t>
            </a:r>
          </a:p>
        </p:txBody>
      </p:sp>
      <p:sp>
        <p:nvSpPr>
          <p:cNvPr id="232452" name="Oval 4"/>
          <p:cNvSpPr>
            <a:spLocks noChangeArrowheads="1"/>
          </p:cNvSpPr>
          <p:nvPr/>
        </p:nvSpPr>
        <p:spPr bwMode="auto">
          <a:xfrm>
            <a:off x="4876800" y="2514600"/>
            <a:ext cx="2514600" cy="873125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4675" y="3729038"/>
            <a:ext cx="7986713" cy="641350"/>
            <a:chOff x="362" y="2349"/>
            <a:chExt cx="5031" cy="404"/>
          </a:xfrm>
        </p:grpSpPr>
        <p:sp>
          <p:nvSpPr>
            <p:cNvPr id="28683" name="Text Box 6"/>
            <p:cNvSpPr txBox="1">
              <a:spLocks noChangeArrowheads="1"/>
            </p:cNvSpPr>
            <p:nvPr/>
          </p:nvSpPr>
          <p:spPr bwMode="auto">
            <a:xfrm>
              <a:off x="362" y="2349"/>
              <a:ext cx="503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Calibri" pitchFamily="34" charset="0"/>
                </a:rPr>
                <a:t>Need: </a:t>
              </a:r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 d sin </a:t>
              </a:r>
              <a:r>
                <a:rPr lang="en-US" sz="2800">
                  <a:solidFill>
                    <a:schemeClr val="tx2"/>
                  </a:solidFill>
                  <a:latin typeface="Symbol" pitchFamily="18" charset="2"/>
                </a:rPr>
                <a:t>q</a:t>
              </a:r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 = m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US" sz="3600">
                  <a:solidFill>
                    <a:schemeClr val="tx2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2724" y="2349"/>
              <a:ext cx="23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=&gt;   sin </a:t>
              </a:r>
              <a:r>
                <a:rPr lang="en-US" sz="2800">
                  <a:solidFill>
                    <a:schemeClr val="tx2"/>
                  </a:solidFill>
                  <a:latin typeface="Symbol" pitchFamily="18" charset="2"/>
                </a:rPr>
                <a:t>q</a:t>
              </a:r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 = m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US" sz="3600">
                  <a:solidFill>
                    <a:schemeClr val="tx2"/>
                  </a:solidFill>
                  <a:latin typeface="Symbol" pitchFamily="18" charset="2"/>
                </a:rPr>
                <a:t>l </a:t>
              </a:r>
              <a:r>
                <a:rPr lang="en-US" sz="2800">
                  <a:solidFill>
                    <a:schemeClr val="tx2"/>
                  </a:solidFill>
                  <a:latin typeface="Symbol" pitchFamily="18" charset="2"/>
                </a:rPr>
                <a:t>/ </a:t>
              </a:r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d</a:t>
              </a:r>
            </a:p>
          </p:txBody>
        </p:sp>
      </p:grp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447925" y="4370388"/>
            <a:ext cx="394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If </a:t>
            </a:r>
            <a:r>
              <a:rPr lang="en-US">
                <a:latin typeface="Calibri" pitchFamily="34" charset="0"/>
              </a:rPr>
              <a:t> </a:t>
            </a:r>
            <a:r>
              <a:rPr lang="en-US" sz="3600">
                <a:latin typeface="Symbol" pitchFamily="18" charset="2"/>
              </a:rPr>
              <a:t>l </a:t>
            </a:r>
            <a:r>
              <a:rPr lang="en-US" sz="2800">
                <a:latin typeface="Symbol" pitchFamily="18" charset="2"/>
              </a:rPr>
              <a:t>&gt; </a:t>
            </a:r>
            <a:r>
              <a:rPr lang="en-US" sz="2800">
                <a:latin typeface="Calibri" pitchFamily="34" charset="0"/>
              </a:rPr>
              <a:t>d  then 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3600">
                <a:solidFill>
                  <a:schemeClr val="accent1"/>
                </a:solidFill>
                <a:latin typeface="Symbol" pitchFamily="18" charset="2"/>
              </a:rPr>
              <a:t>l </a:t>
            </a:r>
            <a:r>
              <a:rPr lang="en-US" sz="2800">
                <a:solidFill>
                  <a:schemeClr val="accent1"/>
                </a:solidFill>
                <a:latin typeface="Symbol" pitchFamily="18" charset="2"/>
              </a:rPr>
              <a:t>/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d &gt; 1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3297238" y="5153025"/>
            <a:ext cx="205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so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sin </a:t>
            </a:r>
            <a:r>
              <a:rPr lang="en-US" sz="2800">
                <a:solidFill>
                  <a:schemeClr val="accent1"/>
                </a:solidFill>
                <a:latin typeface="Symbol" pitchFamily="18" charset="2"/>
              </a:rPr>
              <a:t>q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 &gt; 1</a:t>
            </a:r>
            <a:endParaRPr lang="en-US" sz="2800">
              <a:solidFill>
                <a:schemeClr val="accent1"/>
              </a:solidFill>
              <a:latin typeface="Symbol" pitchFamily="18" charset="2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39825" y="5668963"/>
            <a:ext cx="3654425" cy="790575"/>
            <a:chOff x="783" y="3558"/>
            <a:chExt cx="2302" cy="498"/>
          </a:xfrm>
        </p:grpSpPr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83" y="3729"/>
              <a:ext cx="1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2"/>
                  </a:solidFill>
                  <a:latin typeface="Calibri" pitchFamily="34" charset="0"/>
                </a:rPr>
                <a:t>Not possible!</a:t>
              </a:r>
              <a:endParaRPr lang="en-US" sz="28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8682" name="Freeform 12"/>
            <p:cNvSpPr>
              <a:spLocks/>
            </p:cNvSpPr>
            <p:nvPr/>
          </p:nvSpPr>
          <p:spPr bwMode="auto">
            <a:xfrm>
              <a:off x="2317" y="3558"/>
              <a:ext cx="768" cy="380"/>
            </a:xfrm>
            <a:custGeom>
              <a:avLst/>
              <a:gdLst>
                <a:gd name="T0" fmla="*/ 0 w 768"/>
                <a:gd name="T1" fmla="*/ 359 h 380"/>
                <a:gd name="T2" fmla="*/ 589 w 768"/>
                <a:gd name="T3" fmla="*/ 320 h 380"/>
                <a:gd name="T4" fmla="*/ 768 w 768"/>
                <a:gd name="T5" fmla="*/ 0 h 380"/>
                <a:gd name="T6" fmla="*/ 0 60000 65536"/>
                <a:gd name="T7" fmla="*/ 0 60000 65536"/>
                <a:gd name="T8" fmla="*/ 0 60000 65536"/>
                <a:gd name="T9" fmla="*/ 0 w 768"/>
                <a:gd name="T10" fmla="*/ 0 h 380"/>
                <a:gd name="T11" fmla="*/ 768 w 768"/>
                <a:gd name="T12" fmla="*/ 380 h 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380">
                  <a:moveTo>
                    <a:pt x="0" y="359"/>
                  </a:moveTo>
                  <a:cubicBezTo>
                    <a:pt x="230" y="369"/>
                    <a:pt x="461" y="380"/>
                    <a:pt x="589" y="320"/>
                  </a:cubicBezTo>
                  <a:cubicBezTo>
                    <a:pt x="717" y="260"/>
                    <a:pt x="742" y="130"/>
                    <a:pt x="768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nimBg="1"/>
      <p:bldP spid="232456" grpId="0"/>
      <p:bldP spid="2324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Reflections at Boundaries</a:t>
            </a:r>
          </a:p>
        </p:txBody>
      </p:sp>
      <p:pic>
        <p:nvPicPr>
          <p:cNvPr id="29699" name="Picture 3" descr="free_endreflec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1148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373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omic Sans MS" pitchFamily="66" charset="0"/>
              </a:rPr>
              <a:t>Free End Reflection</a:t>
            </a:r>
          </a:p>
          <a:p>
            <a:pPr eaLnBrk="1" hangingPunct="1"/>
            <a:r>
              <a:rPr lang="en-US" sz="2800">
                <a:latin typeface="Comic Sans MS" pitchFamily="66" charset="0"/>
              </a:rPr>
              <a:t>No phase change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403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Comic Sans MS" pitchFamily="66" charset="0"/>
              </a:rPr>
              <a:t>Slow Medium</a:t>
            </a:r>
          </a:p>
          <a:p>
            <a:pPr algn="ctr" eaLnBrk="1" hangingPunct="1"/>
            <a:r>
              <a:rPr lang="en-US" sz="2800">
                <a:latin typeface="Comic Sans MS" pitchFamily="66" charset="0"/>
              </a:rPr>
              <a:t>to </a:t>
            </a:r>
          </a:p>
          <a:p>
            <a:pPr algn="ctr" eaLnBrk="1" hangingPunct="1"/>
            <a:r>
              <a:rPr lang="en-US" sz="2800">
                <a:latin typeface="Comic Sans MS" pitchFamily="66" charset="0"/>
              </a:rPr>
              <a:t>Fast Medium</a:t>
            </a:r>
          </a:p>
        </p:txBody>
      </p:sp>
      <p:pic>
        <p:nvPicPr>
          <p:cNvPr id="63494" name="Picture 6" descr="fixedendrefle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92363"/>
            <a:ext cx="41148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876800" y="990600"/>
            <a:ext cx="403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Comic Sans MS" pitchFamily="66" charset="0"/>
              </a:rPr>
              <a:t>Fast Medium</a:t>
            </a:r>
          </a:p>
          <a:p>
            <a:pPr algn="ctr" eaLnBrk="1" hangingPunct="1"/>
            <a:r>
              <a:rPr lang="en-US" sz="2800">
                <a:latin typeface="Comic Sans MS" pitchFamily="66" charset="0"/>
              </a:rPr>
              <a:t>to </a:t>
            </a:r>
          </a:p>
          <a:p>
            <a:pPr algn="ctr" eaLnBrk="1" hangingPunct="1"/>
            <a:r>
              <a:rPr lang="en-US" sz="2800">
                <a:latin typeface="Comic Sans MS" pitchFamily="66" charset="0"/>
              </a:rPr>
              <a:t>Slow Medium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876800" y="4876800"/>
            <a:ext cx="403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omic Sans MS" pitchFamily="66" charset="0"/>
              </a:rPr>
              <a:t>Fixed End Reflection</a:t>
            </a:r>
          </a:p>
          <a:p>
            <a:pPr eaLnBrk="1" hangingPunct="1"/>
            <a:r>
              <a:rPr lang="en-US" sz="2800">
                <a:latin typeface="Comic Sans MS" pitchFamily="66" charset="0"/>
              </a:rPr>
              <a:t>180</a:t>
            </a:r>
            <a:r>
              <a:rPr lang="en-US" sz="2800" baseline="30000">
                <a:latin typeface="Comic Sans MS" pitchFamily="66" charset="0"/>
              </a:rPr>
              <a:t>o</a:t>
            </a:r>
            <a:r>
              <a:rPr lang="en-US" sz="2800">
                <a:latin typeface="Comic Sans MS" pitchFamily="66" charset="0"/>
              </a:rPr>
              <a:t> phase change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Newton’s Rings</a:t>
            </a:r>
          </a:p>
        </p:txBody>
      </p:sp>
      <p:pic>
        <p:nvPicPr>
          <p:cNvPr id="30723" name="Picture 3" descr="350px-Newton's_rings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4445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planoconvexgeo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0975"/>
            <a:ext cx="4343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NewtonsRings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910013"/>
            <a:ext cx="4114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Iridescence</a:t>
            </a:r>
          </a:p>
        </p:txBody>
      </p:sp>
      <p:pic>
        <p:nvPicPr>
          <p:cNvPr id="31747" name="Picture 5" descr="iridescence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peacockfea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2255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Iridescence</a:t>
            </a:r>
          </a:p>
        </p:txBody>
      </p:sp>
      <p:pic>
        <p:nvPicPr>
          <p:cNvPr id="32771" name="Picture 3" descr="iridescence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soapfilmrect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352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Soap Film Interference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958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This soap film varies in thickness and produces a rainbow of colors.</a:t>
            </a:r>
          </a:p>
          <a:p>
            <a:pPr eaLnBrk="1" hangingPunct="1"/>
            <a:r>
              <a:rPr lang="en-US" sz="2800" smtClean="0"/>
              <a:t>The top part is so thin it looks black. </a:t>
            </a:r>
          </a:p>
          <a:p>
            <a:pPr eaLnBrk="1" hangingPunct="1"/>
            <a:r>
              <a:rPr lang="en-US" sz="2800" smtClean="0"/>
              <a:t>All colors destructively interfere there.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33796" name="Picture 4" descr="soapfi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62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Thin Film Interference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955800" y="2830513"/>
            <a:ext cx="4699000" cy="596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968500" y="3414713"/>
            <a:ext cx="4699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4673600" y="2881313"/>
            <a:ext cx="195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n</a:t>
            </a:r>
            <a:r>
              <a:rPr lang="en-US" altLang="en-US" baseline="-25000">
                <a:latin typeface="Calibri" pitchFamily="34" charset="0"/>
              </a:rPr>
              <a:t>1 </a:t>
            </a:r>
            <a:r>
              <a:rPr lang="en-US" altLang="en-US">
                <a:latin typeface="Calibri" pitchFamily="34" charset="0"/>
              </a:rPr>
              <a:t>(thin film)</a:t>
            </a:r>
            <a:r>
              <a:rPr lang="en-US" altLang="en-US" baseline="-25000">
                <a:latin typeface="Calibri" pitchFamily="34" charset="0"/>
              </a:rPr>
              <a:t>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181600" y="357981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4681538" y="225425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n</a:t>
            </a:r>
            <a:r>
              <a:rPr lang="en-US" altLang="en-US" baseline="-25000">
                <a:latin typeface="Calibri" pitchFamily="34" charset="0"/>
              </a:rPr>
              <a:t>0</a:t>
            </a:r>
            <a:r>
              <a:rPr lang="en-US" altLang="en-US">
                <a:latin typeface="Calibri" pitchFamily="34" charset="0"/>
              </a:rPr>
              <a:t>=1.0 (air)</a:t>
            </a:r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2578100" y="2843213"/>
            <a:ext cx="0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266950" y="2957513"/>
            <a:ext cx="24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17900" y="1422400"/>
            <a:ext cx="508000" cy="698500"/>
            <a:chOff x="1592" y="600"/>
            <a:chExt cx="320" cy="440"/>
          </a:xfrm>
        </p:grpSpPr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1592" y="600"/>
              <a:ext cx="32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20"/>
            <p:cNvSpPr>
              <a:spLocks noChangeShapeType="1"/>
            </p:cNvSpPr>
            <p:nvPr/>
          </p:nvSpPr>
          <p:spPr bwMode="auto">
            <a:xfrm>
              <a:off x="1912" y="600"/>
              <a:ext cx="0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21"/>
            <p:cNvSpPr>
              <a:spLocks noChangeArrowheads="1"/>
            </p:cNvSpPr>
            <p:nvPr/>
          </p:nvSpPr>
          <p:spPr bwMode="auto">
            <a:xfrm rot="1875143">
              <a:off x="1704" y="756"/>
              <a:ext cx="208" cy="1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1273175"/>
            <a:ext cx="571500" cy="1557338"/>
            <a:chOff x="1736" y="1329"/>
            <a:chExt cx="360" cy="981"/>
          </a:xfrm>
        </p:grpSpPr>
        <p:sp>
          <p:nvSpPr>
            <p:cNvPr id="34841" name="Line 13"/>
            <p:cNvSpPr>
              <a:spLocks noChangeShapeType="1"/>
            </p:cNvSpPr>
            <p:nvPr/>
          </p:nvSpPr>
          <p:spPr bwMode="auto">
            <a:xfrm>
              <a:off x="1736" y="1329"/>
              <a:ext cx="360" cy="98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>
              <a:off x="1872" y="1699"/>
              <a:ext cx="57" cy="15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314700" y="2055813"/>
            <a:ext cx="292100" cy="1358900"/>
            <a:chOff x="2096" y="1822"/>
            <a:chExt cx="184" cy="856"/>
          </a:xfrm>
        </p:grpSpPr>
        <p:sp>
          <p:nvSpPr>
            <p:cNvPr id="34838" name="Line 14"/>
            <p:cNvSpPr>
              <a:spLocks noChangeShapeType="1"/>
            </p:cNvSpPr>
            <p:nvPr/>
          </p:nvSpPr>
          <p:spPr bwMode="auto">
            <a:xfrm>
              <a:off x="2096" y="2310"/>
              <a:ext cx="64" cy="36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17"/>
            <p:cNvSpPr>
              <a:spLocks noChangeShapeType="1"/>
            </p:cNvSpPr>
            <p:nvPr/>
          </p:nvSpPr>
          <p:spPr bwMode="auto">
            <a:xfrm flipH="1">
              <a:off x="2096" y="1822"/>
              <a:ext cx="184" cy="49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27"/>
            <p:cNvSpPr>
              <a:spLocks noChangeShapeType="1"/>
            </p:cNvSpPr>
            <p:nvPr/>
          </p:nvSpPr>
          <p:spPr bwMode="auto">
            <a:xfrm>
              <a:off x="2112" y="2400"/>
              <a:ext cx="22" cy="12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263900" y="2058988"/>
            <a:ext cx="879475" cy="519112"/>
            <a:chOff x="2056" y="1297"/>
            <a:chExt cx="554" cy="327"/>
          </a:xfrm>
        </p:grpSpPr>
        <p:sp>
          <p:nvSpPr>
            <p:cNvPr id="34836" name="Text Box 30"/>
            <p:cNvSpPr txBox="1">
              <a:spLocks noChangeArrowheads="1"/>
            </p:cNvSpPr>
            <p:nvPr/>
          </p:nvSpPr>
          <p:spPr bwMode="auto">
            <a:xfrm>
              <a:off x="2056" y="1297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1</a:t>
              </a:r>
            </a:p>
          </p:txBody>
        </p:sp>
        <p:sp>
          <p:nvSpPr>
            <p:cNvPr id="34837" name="Text Box 31"/>
            <p:cNvSpPr txBox="1">
              <a:spLocks noChangeArrowheads="1"/>
            </p:cNvSpPr>
            <p:nvPr/>
          </p:nvSpPr>
          <p:spPr bwMode="auto">
            <a:xfrm>
              <a:off x="2328" y="1336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1373188" y="4746625"/>
            <a:ext cx="7389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Get two waves by reflection from the two different interfaces. </a:t>
            </a:r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1290638" y="5837238"/>
            <a:ext cx="745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Ray 2 travels approximately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2t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further than ray 1.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416300" y="2055813"/>
            <a:ext cx="393700" cy="2147887"/>
            <a:chOff x="2152" y="1295"/>
            <a:chExt cx="248" cy="1353"/>
          </a:xfrm>
        </p:grpSpPr>
        <p:sp>
          <p:nvSpPr>
            <p:cNvPr id="34833" name="Line 15"/>
            <p:cNvSpPr>
              <a:spLocks noChangeShapeType="1"/>
            </p:cNvSpPr>
            <p:nvPr/>
          </p:nvSpPr>
          <p:spPr bwMode="auto">
            <a:xfrm flipH="1">
              <a:off x="2152" y="1791"/>
              <a:ext cx="64" cy="36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Line 16"/>
            <p:cNvSpPr>
              <a:spLocks noChangeShapeType="1"/>
            </p:cNvSpPr>
            <p:nvPr/>
          </p:nvSpPr>
          <p:spPr bwMode="auto">
            <a:xfrm flipH="1">
              <a:off x="2216" y="1295"/>
              <a:ext cx="184" cy="49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Line 35"/>
            <p:cNvSpPr>
              <a:spLocks noChangeShapeType="1"/>
            </p:cNvSpPr>
            <p:nvPr/>
          </p:nvSpPr>
          <p:spPr bwMode="auto">
            <a:xfrm>
              <a:off x="2152" y="2159"/>
              <a:ext cx="64" cy="48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0" grpId="0" autoUpdateAnimBg="0"/>
      <p:bldP spid="1915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3187700"/>
            <a:ext cx="6924675" cy="736600"/>
            <a:chOff x="336" y="1999"/>
            <a:chExt cx="4362" cy="464"/>
          </a:xfrm>
        </p:grpSpPr>
        <p:sp>
          <p:nvSpPr>
            <p:cNvPr id="8222" name="Freeform 3"/>
            <p:cNvSpPr>
              <a:spLocks/>
            </p:cNvSpPr>
            <p:nvPr/>
          </p:nvSpPr>
          <p:spPr bwMode="auto">
            <a:xfrm>
              <a:off x="336" y="1999"/>
              <a:ext cx="1459" cy="464"/>
            </a:xfrm>
            <a:custGeom>
              <a:avLst/>
              <a:gdLst>
                <a:gd name="T0" fmla="*/ 0 w 2592"/>
                <a:gd name="T1" fmla="*/ 0 h 2163"/>
                <a:gd name="T2" fmla="*/ 7 w 2592"/>
                <a:gd name="T3" fmla="*/ 0 h 2163"/>
                <a:gd name="T4" fmla="*/ 10 w 2592"/>
                <a:gd name="T5" fmla="*/ 0 h 2163"/>
                <a:gd name="T6" fmla="*/ 14 w 2592"/>
                <a:gd name="T7" fmla="*/ 0 h 2163"/>
                <a:gd name="T8" fmla="*/ 21 w 2592"/>
                <a:gd name="T9" fmla="*/ 0 h 2163"/>
                <a:gd name="T10" fmla="*/ 28 w 2592"/>
                <a:gd name="T11" fmla="*/ 0 h 2163"/>
                <a:gd name="T12" fmla="*/ 31 w 2592"/>
                <a:gd name="T13" fmla="*/ 0 h 2163"/>
                <a:gd name="T14" fmla="*/ 34 w 2592"/>
                <a:gd name="T15" fmla="*/ 0 h 2163"/>
                <a:gd name="T16" fmla="*/ 41 w 2592"/>
                <a:gd name="T17" fmla="*/ 0 h 2163"/>
                <a:gd name="T18" fmla="*/ 48 w 2592"/>
                <a:gd name="T19" fmla="*/ 0 h 2163"/>
                <a:gd name="T20" fmla="*/ 51 w 2592"/>
                <a:gd name="T21" fmla="*/ 0 h 2163"/>
                <a:gd name="T22" fmla="*/ 55 w 2592"/>
                <a:gd name="T23" fmla="*/ 0 h 2163"/>
                <a:gd name="T24" fmla="*/ 62 w 2592"/>
                <a:gd name="T25" fmla="*/ 0 h 2163"/>
                <a:gd name="T26" fmla="*/ 69 w 2592"/>
                <a:gd name="T27" fmla="*/ 0 h 2163"/>
                <a:gd name="T28" fmla="*/ 72 w 2592"/>
                <a:gd name="T29" fmla="*/ 0 h 2163"/>
                <a:gd name="T30" fmla="*/ 76 w 2592"/>
                <a:gd name="T31" fmla="*/ 0 h 2163"/>
                <a:gd name="T32" fmla="*/ 82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Freeform 4"/>
            <p:cNvSpPr>
              <a:spLocks/>
            </p:cNvSpPr>
            <p:nvPr/>
          </p:nvSpPr>
          <p:spPr bwMode="auto">
            <a:xfrm>
              <a:off x="1795" y="1999"/>
              <a:ext cx="1458" cy="464"/>
            </a:xfrm>
            <a:custGeom>
              <a:avLst/>
              <a:gdLst>
                <a:gd name="T0" fmla="*/ 0 w 2592"/>
                <a:gd name="T1" fmla="*/ 0 h 2163"/>
                <a:gd name="T2" fmla="*/ 7 w 2592"/>
                <a:gd name="T3" fmla="*/ 0 h 2163"/>
                <a:gd name="T4" fmla="*/ 10 w 2592"/>
                <a:gd name="T5" fmla="*/ 0 h 2163"/>
                <a:gd name="T6" fmla="*/ 14 w 2592"/>
                <a:gd name="T7" fmla="*/ 0 h 2163"/>
                <a:gd name="T8" fmla="*/ 21 w 2592"/>
                <a:gd name="T9" fmla="*/ 0 h 2163"/>
                <a:gd name="T10" fmla="*/ 28 w 2592"/>
                <a:gd name="T11" fmla="*/ 0 h 2163"/>
                <a:gd name="T12" fmla="*/ 31 w 2592"/>
                <a:gd name="T13" fmla="*/ 0 h 2163"/>
                <a:gd name="T14" fmla="*/ 34 w 2592"/>
                <a:gd name="T15" fmla="*/ 0 h 2163"/>
                <a:gd name="T16" fmla="*/ 41 w 2592"/>
                <a:gd name="T17" fmla="*/ 0 h 2163"/>
                <a:gd name="T18" fmla="*/ 48 w 2592"/>
                <a:gd name="T19" fmla="*/ 0 h 2163"/>
                <a:gd name="T20" fmla="*/ 51 w 2592"/>
                <a:gd name="T21" fmla="*/ 0 h 2163"/>
                <a:gd name="T22" fmla="*/ 55 w 2592"/>
                <a:gd name="T23" fmla="*/ 0 h 2163"/>
                <a:gd name="T24" fmla="*/ 62 w 2592"/>
                <a:gd name="T25" fmla="*/ 0 h 2163"/>
                <a:gd name="T26" fmla="*/ 69 w 2592"/>
                <a:gd name="T27" fmla="*/ 0 h 2163"/>
                <a:gd name="T28" fmla="*/ 72 w 2592"/>
                <a:gd name="T29" fmla="*/ 0 h 2163"/>
                <a:gd name="T30" fmla="*/ 75 w 2592"/>
                <a:gd name="T31" fmla="*/ 0 h 2163"/>
                <a:gd name="T32" fmla="*/ 82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Freeform 5"/>
            <p:cNvSpPr>
              <a:spLocks/>
            </p:cNvSpPr>
            <p:nvPr/>
          </p:nvSpPr>
          <p:spPr bwMode="auto">
            <a:xfrm>
              <a:off x="3240" y="1999"/>
              <a:ext cx="1458" cy="464"/>
            </a:xfrm>
            <a:custGeom>
              <a:avLst/>
              <a:gdLst>
                <a:gd name="T0" fmla="*/ 0 w 2592"/>
                <a:gd name="T1" fmla="*/ 0 h 2163"/>
                <a:gd name="T2" fmla="*/ 7 w 2592"/>
                <a:gd name="T3" fmla="*/ 0 h 2163"/>
                <a:gd name="T4" fmla="*/ 10 w 2592"/>
                <a:gd name="T5" fmla="*/ 0 h 2163"/>
                <a:gd name="T6" fmla="*/ 14 w 2592"/>
                <a:gd name="T7" fmla="*/ 0 h 2163"/>
                <a:gd name="T8" fmla="*/ 21 w 2592"/>
                <a:gd name="T9" fmla="*/ 0 h 2163"/>
                <a:gd name="T10" fmla="*/ 28 w 2592"/>
                <a:gd name="T11" fmla="*/ 0 h 2163"/>
                <a:gd name="T12" fmla="*/ 31 w 2592"/>
                <a:gd name="T13" fmla="*/ 0 h 2163"/>
                <a:gd name="T14" fmla="*/ 34 w 2592"/>
                <a:gd name="T15" fmla="*/ 0 h 2163"/>
                <a:gd name="T16" fmla="*/ 41 w 2592"/>
                <a:gd name="T17" fmla="*/ 0 h 2163"/>
                <a:gd name="T18" fmla="*/ 48 w 2592"/>
                <a:gd name="T19" fmla="*/ 0 h 2163"/>
                <a:gd name="T20" fmla="*/ 51 w 2592"/>
                <a:gd name="T21" fmla="*/ 0 h 2163"/>
                <a:gd name="T22" fmla="*/ 55 w 2592"/>
                <a:gd name="T23" fmla="*/ 0 h 2163"/>
                <a:gd name="T24" fmla="*/ 62 w 2592"/>
                <a:gd name="T25" fmla="*/ 0 h 2163"/>
                <a:gd name="T26" fmla="*/ 69 w 2592"/>
                <a:gd name="T27" fmla="*/ 0 h 2163"/>
                <a:gd name="T28" fmla="*/ 72 w 2592"/>
                <a:gd name="T29" fmla="*/ 0 h 2163"/>
                <a:gd name="T30" fmla="*/ 75 w 2592"/>
                <a:gd name="T31" fmla="*/ 0 h 2163"/>
                <a:gd name="T32" fmla="*/ 82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Superposition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1660525" y="1930400"/>
            <a:ext cx="4630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1660525" y="1458913"/>
            <a:ext cx="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946775" y="1916113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312863" y="1346200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+1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1312863" y="2205038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-1</a:t>
            </a:r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>
            <a:off x="1660525" y="3556000"/>
            <a:ext cx="4630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>
            <a:off x="1660525" y="3084513"/>
            <a:ext cx="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533400" y="2971800"/>
            <a:ext cx="1127125" cy="1363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5946775" y="3541713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1312863" y="2971800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+1</a:t>
            </a: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312863" y="3830638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-1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12863" y="4516438"/>
            <a:ext cx="4978400" cy="2092325"/>
            <a:chOff x="827" y="2845"/>
            <a:chExt cx="3136" cy="1318"/>
          </a:xfrm>
        </p:grpSpPr>
        <p:sp>
          <p:nvSpPr>
            <p:cNvPr id="8217" name="Line 19"/>
            <p:cNvSpPr>
              <a:spLocks noChangeShapeType="1"/>
            </p:cNvSpPr>
            <p:nvPr/>
          </p:nvSpPr>
          <p:spPr bwMode="auto">
            <a:xfrm>
              <a:off x="1046" y="3582"/>
              <a:ext cx="29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0"/>
            <p:cNvSpPr>
              <a:spLocks noChangeShapeType="1"/>
            </p:cNvSpPr>
            <p:nvPr/>
          </p:nvSpPr>
          <p:spPr bwMode="auto">
            <a:xfrm>
              <a:off x="1046" y="2845"/>
              <a:ext cx="0" cy="1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 Box 21"/>
            <p:cNvSpPr txBox="1">
              <a:spLocks noChangeArrowheads="1"/>
            </p:cNvSpPr>
            <p:nvPr/>
          </p:nvSpPr>
          <p:spPr bwMode="auto">
            <a:xfrm>
              <a:off x="3746" y="3573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t</a:t>
              </a:r>
            </a:p>
          </p:txBody>
        </p:sp>
        <p:sp>
          <p:nvSpPr>
            <p:cNvPr id="8220" name="Text Box 22"/>
            <p:cNvSpPr txBox="1">
              <a:spLocks noChangeArrowheads="1"/>
            </p:cNvSpPr>
            <p:nvPr/>
          </p:nvSpPr>
          <p:spPr bwMode="auto">
            <a:xfrm>
              <a:off x="827" y="3002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+2</a:t>
              </a:r>
            </a:p>
          </p:txBody>
        </p:sp>
        <p:sp>
          <p:nvSpPr>
            <p:cNvPr id="8221" name="Text Box 23"/>
            <p:cNvSpPr txBox="1">
              <a:spLocks noChangeArrowheads="1"/>
            </p:cNvSpPr>
            <p:nvPr/>
          </p:nvSpPr>
          <p:spPr bwMode="auto">
            <a:xfrm>
              <a:off x="827" y="3902"/>
              <a:ext cx="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-2</a:t>
              </a:r>
            </a:p>
          </p:txBody>
        </p:sp>
      </p:grp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3435350" y="2373313"/>
            <a:ext cx="58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+</a:t>
            </a:r>
          </a:p>
        </p:txBody>
      </p: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533400" y="4375150"/>
            <a:ext cx="662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26"/>
          <p:cNvSpPr txBox="1">
            <a:spLocks noChangeArrowheads="1"/>
          </p:cNvSpPr>
          <p:nvPr/>
        </p:nvSpPr>
        <p:spPr bwMode="auto">
          <a:xfrm>
            <a:off x="1919288" y="949325"/>
            <a:ext cx="524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Destructive Interference</a:t>
            </a:r>
          </a:p>
        </p:txBody>
      </p:sp>
      <p:sp>
        <p:nvSpPr>
          <p:cNvPr id="224283" name="Line 27"/>
          <p:cNvSpPr>
            <a:spLocks noChangeShapeType="1"/>
          </p:cNvSpPr>
          <p:nvPr/>
        </p:nvSpPr>
        <p:spPr bwMode="auto">
          <a:xfrm>
            <a:off x="1660525" y="5686425"/>
            <a:ext cx="46307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2" name="Group 29"/>
          <p:cNvGrpSpPr>
            <a:grpSpLocks/>
          </p:cNvGrpSpPr>
          <p:nvPr/>
        </p:nvGrpSpPr>
        <p:grpSpPr bwMode="auto">
          <a:xfrm>
            <a:off x="1670050" y="1539875"/>
            <a:ext cx="4630738" cy="736600"/>
            <a:chOff x="641" y="1239"/>
            <a:chExt cx="1662" cy="414"/>
          </a:xfrm>
        </p:grpSpPr>
        <p:sp>
          <p:nvSpPr>
            <p:cNvPr id="8215" name="Freeform 30"/>
            <p:cNvSpPr>
              <a:spLocks/>
            </p:cNvSpPr>
            <p:nvPr/>
          </p:nvSpPr>
          <p:spPr bwMode="auto">
            <a:xfrm>
              <a:off x="641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Freeform 31"/>
            <p:cNvSpPr>
              <a:spLocks/>
            </p:cNvSpPr>
            <p:nvPr/>
          </p:nvSpPr>
          <p:spPr bwMode="auto">
            <a:xfrm>
              <a:off x="1472" y="1239"/>
              <a:ext cx="831" cy="414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1 w 2592"/>
                <a:gd name="T9" fmla="*/ 0 h 2163"/>
                <a:gd name="T10" fmla="*/ 1 w 2592"/>
                <a:gd name="T11" fmla="*/ 0 h 2163"/>
                <a:gd name="T12" fmla="*/ 1 w 2592"/>
                <a:gd name="T13" fmla="*/ 0 h 2163"/>
                <a:gd name="T14" fmla="*/ 1 w 2592"/>
                <a:gd name="T15" fmla="*/ 0 h 2163"/>
                <a:gd name="T16" fmla="*/ 1 w 2592"/>
                <a:gd name="T17" fmla="*/ 0 h 2163"/>
                <a:gd name="T18" fmla="*/ 2 w 2592"/>
                <a:gd name="T19" fmla="*/ 0 h 2163"/>
                <a:gd name="T20" fmla="*/ 2 w 2592"/>
                <a:gd name="T21" fmla="*/ 0 h 2163"/>
                <a:gd name="T22" fmla="*/ 2 w 2592"/>
                <a:gd name="T23" fmla="*/ 0 h 2163"/>
                <a:gd name="T24" fmla="*/ 2 w 2592"/>
                <a:gd name="T25" fmla="*/ 0 h 2163"/>
                <a:gd name="T26" fmla="*/ 2 w 2592"/>
                <a:gd name="T27" fmla="*/ 0 h 2163"/>
                <a:gd name="T28" fmla="*/ 3 w 2592"/>
                <a:gd name="T29" fmla="*/ 0 h 2163"/>
                <a:gd name="T30" fmla="*/ 3 w 2592"/>
                <a:gd name="T31" fmla="*/ 0 h 2163"/>
                <a:gd name="T32" fmla="*/ 3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Rectangle 32"/>
          <p:cNvSpPr>
            <a:spLocks noChangeArrowheads="1"/>
          </p:cNvSpPr>
          <p:nvPr/>
        </p:nvSpPr>
        <p:spPr bwMode="auto">
          <a:xfrm>
            <a:off x="6300788" y="2873375"/>
            <a:ext cx="1776412" cy="1317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4289" name="Text Box 33"/>
          <p:cNvSpPr txBox="1">
            <a:spLocks noChangeArrowheads="1"/>
          </p:cNvSpPr>
          <p:nvPr/>
        </p:nvSpPr>
        <p:spPr bwMode="auto">
          <a:xfrm>
            <a:off x="6496050" y="3140075"/>
            <a:ext cx="2149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Out of Phase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180 degrees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1" grpId="0" animBg="1"/>
      <p:bldP spid="224283" grpId="0" animBg="1"/>
      <p:bldP spid="2242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Reflection + Phase Shifts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5375" y="1714500"/>
            <a:ext cx="4538663" cy="1570038"/>
            <a:chOff x="698" y="1052"/>
            <a:chExt cx="2859" cy="989"/>
          </a:xfrm>
        </p:grpSpPr>
        <p:grpSp>
          <p:nvGrpSpPr>
            <p:cNvPr id="35853" name="Group 4"/>
            <p:cNvGrpSpPr>
              <a:grpSpLocks/>
            </p:cNvGrpSpPr>
            <p:nvPr/>
          </p:nvGrpSpPr>
          <p:grpSpPr bwMode="auto">
            <a:xfrm>
              <a:off x="698" y="1052"/>
              <a:ext cx="2859" cy="989"/>
              <a:chOff x="570" y="1591"/>
              <a:chExt cx="2859" cy="1178"/>
            </a:xfrm>
          </p:grpSpPr>
          <p:sp>
            <p:nvSpPr>
              <p:cNvPr id="35856" name="Rectangle 5"/>
              <p:cNvSpPr>
                <a:spLocks noChangeArrowheads="1"/>
              </p:cNvSpPr>
              <p:nvPr/>
            </p:nvSpPr>
            <p:spPr bwMode="auto">
              <a:xfrm>
                <a:off x="570" y="2180"/>
                <a:ext cx="2859" cy="58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857" name="Rectangle 6"/>
              <p:cNvSpPr>
                <a:spLocks noChangeArrowheads="1"/>
              </p:cNvSpPr>
              <p:nvPr/>
            </p:nvSpPr>
            <p:spPr bwMode="auto">
              <a:xfrm>
                <a:off x="570" y="1591"/>
                <a:ext cx="2859" cy="589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5854" name="Text Box 7"/>
            <p:cNvSpPr txBox="1">
              <a:spLocks noChangeArrowheads="1"/>
            </p:cNvSpPr>
            <p:nvPr/>
          </p:nvSpPr>
          <p:spPr bwMode="auto">
            <a:xfrm>
              <a:off x="2976" y="1201"/>
              <a:ext cx="3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alibri" pitchFamily="34" charset="0"/>
                </a:rPr>
                <a:t>n</a:t>
              </a:r>
              <a:r>
                <a:rPr lang="en-US" altLang="en-US" baseline="-25000">
                  <a:latin typeface="Calibri" pitchFamily="34" charset="0"/>
                </a:rPr>
                <a:t>1</a:t>
              </a:r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5855" name="Text Box 8"/>
            <p:cNvSpPr txBox="1">
              <a:spLocks noChangeArrowheads="1"/>
            </p:cNvSpPr>
            <p:nvPr/>
          </p:nvSpPr>
          <p:spPr bwMode="auto">
            <a:xfrm>
              <a:off x="2976" y="1638"/>
              <a:ext cx="5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n-US" altLang="en-US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73100" y="3457575"/>
            <a:ext cx="811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Upon reflection from a boundary between two transparent materials, the phase of the reflected light </a:t>
            </a:r>
            <a:r>
              <a:rPr lang="en-US" altLang="en-US" sz="2400" i="1">
                <a:solidFill>
                  <a:srgbClr val="FF0000"/>
                </a:solidFill>
                <a:latin typeface="Calibri" pitchFamily="34" charset="0"/>
              </a:rPr>
              <a:t>may</a:t>
            </a:r>
            <a:r>
              <a:rPr lang="en-US" altLang="en-US" sz="2400">
                <a:latin typeface="Calibri" pitchFamily="34" charset="0"/>
              </a:rPr>
              <a:t> change.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673100" y="4924425"/>
            <a:ext cx="817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   If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en-US" sz="2400" baseline="-25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 &gt; n</a:t>
            </a:r>
            <a:r>
              <a:rPr lang="en-US" altLang="en-US" sz="24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-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no phase change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upon reflection.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673100" y="5510213"/>
            <a:ext cx="7967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   If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en-US" sz="2400" baseline="-25000">
                <a:solidFill>
                  <a:schemeClr val="accent2"/>
                </a:solidFill>
                <a:latin typeface="Calibri" pitchFamily="34" charset="0"/>
              </a:rPr>
              <a:t>1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&lt; n</a:t>
            </a:r>
            <a:r>
              <a:rPr lang="en-US" altLang="en-US" sz="24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- phase change of 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180º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 upon reflection.  	(equivalent to the wave shifting by </a:t>
            </a:r>
            <a:r>
              <a:rPr lang="en-US" altLang="en-US" sz="2400" b="1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altLang="en-US" sz="2400">
                <a:solidFill>
                  <a:schemeClr val="accent2"/>
                </a:solidFill>
                <a:latin typeface="Calibri" pitchFamily="34" charset="0"/>
              </a:rPr>
              <a:t>/2</a:t>
            </a:r>
            <a:r>
              <a:rPr lang="en-US" altLang="en-US" sz="2400">
                <a:solidFill>
                  <a:schemeClr val="tx2"/>
                </a:solidFill>
                <a:latin typeface="Calibri" pitchFamily="34" charset="0"/>
              </a:rPr>
              <a:t>.)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12988" y="1343025"/>
            <a:ext cx="2168525" cy="1138238"/>
            <a:chOff x="609" y="830"/>
            <a:chExt cx="1366" cy="717"/>
          </a:xfrm>
        </p:grpSpPr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609" y="830"/>
              <a:ext cx="1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alibri" pitchFamily="34" charset="0"/>
                </a:rPr>
                <a:t>Incident wave</a:t>
              </a:r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5852" name="Line 14"/>
            <p:cNvSpPr>
              <a:spLocks noChangeShapeType="1"/>
            </p:cNvSpPr>
            <p:nvPr/>
          </p:nvSpPr>
          <p:spPr bwMode="auto">
            <a:xfrm>
              <a:off x="1494" y="1117"/>
              <a:ext cx="481" cy="4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430713" y="1317625"/>
            <a:ext cx="2425700" cy="1163638"/>
            <a:chOff x="1943" y="814"/>
            <a:chExt cx="1528" cy="733"/>
          </a:xfrm>
        </p:grpSpPr>
        <p:sp>
          <p:nvSpPr>
            <p:cNvPr id="35849" name="Text Box 16"/>
            <p:cNvSpPr txBox="1">
              <a:spLocks noChangeArrowheads="1"/>
            </p:cNvSpPr>
            <p:nvPr/>
          </p:nvSpPr>
          <p:spPr bwMode="auto">
            <a:xfrm>
              <a:off x="2054" y="814"/>
              <a:ext cx="14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alibri" pitchFamily="34" charset="0"/>
                </a:rPr>
                <a:t>Reflected wave</a:t>
              </a:r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5850" name="Line 17"/>
            <p:cNvSpPr>
              <a:spLocks noChangeShapeType="1"/>
            </p:cNvSpPr>
            <p:nvPr/>
          </p:nvSpPr>
          <p:spPr bwMode="auto">
            <a:xfrm flipV="1">
              <a:off x="1943" y="1157"/>
              <a:ext cx="417" cy="3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1" grpId="0" autoUpdateAnimBg="0"/>
      <p:bldP spid="233482" grpId="0" autoUpdateAnimBg="0"/>
      <p:bldP spid="2334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Thin Film Summary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55800" y="2830513"/>
            <a:ext cx="4699000" cy="596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62150" y="3414713"/>
            <a:ext cx="4699000" cy="801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673600" y="2881313"/>
            <a:ext cx="195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(thin film)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57981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18038" y="224155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n = 1.0 (air)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578100" y="2843213"/>
            <a:ext cx="0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66950" y="2957513"/>
            <a:ext cx="24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3416300" y="2055813"/>
            <a:ext cx="393700" cy="1371600"/>
            <a:chOff x="2160" y="1822"/>
            <a:chExt cx="248" cy="864"/>
          </a:xfrm>
        </p:grpSpPr>
        <p:sp>
          <p:nvSpPr>
            <p:cNvPr id="36904" name="Line 11"/>
            <p:cNvSpPr>
              <a:spLocks noChangeShapeType="1"/>
            </p:cNvSpPr>
            <p:nvPr/>
          </p:nvSpPr>
          <p:spPr bwMode="auto">
            <a:xfrm flipH="1">
              <a:off x="2160" y="2318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Line 12"/>
            <p:cNvSpPr>
              <a:spLocks noChangeShapeType="1"/>
            </p:cNvSpPr>
            <p:nvPr/>
          </p:nvSpPr>
          <p:spPr bwMode="auto">
            <a:xfrm flipH="1">
              <a:off x="2224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5" name="Group 13"/>
          <p:cNvGrpSpPr>
            <a:grpSpLocks/>
          </p:cNvGrpSpPr>
          <p:nvPr/>
        </p:nvGrpSpPr>
        <p:grpSpPr bwMode="auto">
          <a:xfrm>
            <a:off x="3517900" y="1422400"/>
            <a:ext cx="508000" cy="698500"/>
            <a:chOff x="1592" y="600"/>
            <a:chExt cx="320" cy="440"/>
          </a:xfrm>
        </p:grpSpPr>
        <p:sp>
          <p:nvSpPr>
            <p:cNvPr id="36901" name="Line 14"/>
            <p:cNvSpPr>
              <a:spLocks noChangeShapeType="1"/>
            </p:cNvSpPr>
            <p:nvPr/>
          </p:nvSpPr>
          <p:spPr bwMode="auto">
            <a:xfrm flipV="1">
              <a:off x="1592" y="600"/>
              <a:ext cx="32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Line 15"/>
            <p:cNvSpPr>
              <a:spLocks noChangeShapeType="1"/>
            </p:cNvSpPr>
            <p:nvPr/>
          </p:nvSpPr>
          <p:spPr bwMode="auto">
            <a:xfrm>
              <a:off x="1912" y="600"/>
              <a:ext cx="0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Oval 16"/>
            <p:cNvSpPr>
              <a:spLocks noChangeArrowheads="1"/>
            </p:cNvSpPr>
            <p:nvPr/>
          </p:nvSpPr>
          <p:spPr bwMode="auto">
            <a:xfrm rot="1875143">
              <a:off x="1704" y="756"/>
              <a:ext cx="208" cy="1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6876" name="Group 17"/>
          <p:cNvGrpSpPr>
            <a:grpSpLocks/>
          </p:cNvGrpSpPr>
          <p:nvPr/>
        </p:nvGrpSpPr>
        <p:grpSpPr bwMode="auto">
          <a:xfrm>
            <a:off x="2820988" y="1504950"/>
            <a:ext cx="493712" cy="1325563"/>
            <a:chOff x="1736" y="1329"/>
            <a:chExt cx="360" cy="981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1736" y="1329"/>
              <a:ext cx="360" cy="9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19"/>
            <p:cNvSpPr>
              <a:spLocks noChangeShapeType="1"/>
            </p:cNvSpPr>
            <p:nvPr/>
          </p:nvSpPr>
          <p:spPr bwMode="auto">
            <a:xfrm>
              <a:off x="1872" y="1699"/>
              <a:ext cx="57" cy="15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7" name="Group 20"/>
          <p:cNvGrpSpPr>
            <a:grpSpLocks/>
          </p:cNvGrpSpPr>
          <p:nvPr/>
        </p:nvGrpSpPr>
        <p:grpSpPr bwMode="auto">
          <a:xfrm>
            <a:off x="3314700" y="2055813"/>
            <a:ext cx="292100" cy="1358900"/>
            <a:chOff x="2096" y="1822"/>
            <a:chExt cx="184" cy="856"/>
          </a:xfrm>
        </p:grpSpPr>
        <p:sp>
          <p:nvSpPr>
            <p:cNvPr id="36896" name="Line 21"/>
            <p:cNvSpPr>
              <a:spLocks noChangeShapeType="1"/>
            </p:cNvSpPr>
            <p:nvPr/>
          </p:nvSpPr>
          <p:spPr bwMode="auto">
            <a:xfrm>
              <a:off x="2096" y="2310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Line 22"/>
            <p:cNvSpPr>
              <a:spLocks noChangeShapeType="1"/>
            </p:cNvSpPr>
            <p:nvPr/>
          </p:nvSpPr>
          <p:spPr bwMode="auto">
            <a:xfrm flipH="1">
              <a:off x="2096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23"/>
            <p:cNvSpPr>
              <a:spLocks noChangeShapeType="1"/>
            </p:cNvSpPr>
            <p:nvPr/>
          </p:nvSpPr>
          <p:spPr bwMode="auto">
            <a:xfrm>
              <a:off x="2112" y="2400"/>
              <a:ext cx="22" cy="12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8" name="Text Box 24"/>
          <p:cNvSpPr txBox="1">
            <a:spLocks noChangeArrowheads="1"/>
          </p:cNvSpPr>
          <p:nvPr/>
        </p:nvSpPr>
        <p:spPr bwMode="auto">
          <a:xfrm>
            <a:off x="3263900" y="205898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36879" name="Text Box 25"/>
          <p:cNvSpPr txBox="1">
            <a:spLocks noChangeArrowheads="1"/>
          </p:cNvSpPr>
          <p:nvPr/>
        </p:nvSpPr>
        <p:spPr bwMode="auto">
          <a:xfrm>
            <a:off x="3695700" y="2120900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1373188" y="4557713"/>
            <a:ext cx="745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>
                <a:latin typeface="Calibri" pitchFamily="34" charset="0"/>
              </a:rPr>
              <a:t>Ray 1: 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 baseline="-25000">
                <a:latin typeface="Calibri" pitchFamily="34" charset="0"/>
              </a:rPr>
              <a:t>1</a:t>
            </a:r>
            <a:r>
              <a:rPr lang="en-US" sz="2000">
                <a:latin typeface="Calibri" pitchFamily="34" charset="0"/>
              </a:rPr>
              <a:t> = 0 or ½ </a:t>
            </a:r>
          </a:p>
        </p:txBody>
      </p:sp>
      <p:sp>
        <p:nvSpPr>
          <p:cNvPr id="197659" name="Rectangle 27"/>
          <p:cNvSpPr>
            <a:spLocks noChangeArrowheads="1"/>
          </p:cNvSpPr>
          <p:nvPr/>
        </p:nvSpPr>
        <p:spPr bwMode="auto">
          <a:xfrm>
            <a:off x="452438" y="963613"/>
            <a:ext cx="853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Determine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d,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 number of extra wavelengths </a:t>
            </a: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for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 each ray.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63575" y="6015038"/>
            <a:ext cx="853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If |(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–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)| = ½ , 1 ½, 2 ½ ….   	(m + ½)  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destructive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719138" y="5557838"/>
            <a:ext cx="848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If |(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–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)| = 0, 1, 2, 3 ….     	(m)    	    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constructive</a:t>
            </a:r>
          </a:p>
        </p:txBody>
      </p:sp>
      <p:sp>
        <p:nvSpPr>
          <p:cNvPr id="197664" name="AutoShape 32"/>
          <p:cNvSpPr>
            <a:spLocks noChangeArrowheads="1"/>
          </p:cNvSpPr>
          <p:nvPr/>
        </p:nvSpPr>
        <p:spPr bwMode="auto">
          <a:xfrm>
            <a:off x="6056313" y="4037013"/>
            <a:ext cx="2897187" cy="1355725"/>
          </a:xfrm>
          <a:prstGeom prst="wedgeRoundRectCallout">
            <a:avLst>
              <a:gd name="adj1" fmla="val -72685"/>
              <a:gd name="adj2" fmla="val 3594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Note: this is wavelength in film! </a:t>
            </a:r>
            <a:r>
              <a:rPr lang="en-US" sz="2400">
                <a:latin typeface="Calibri" pitchFamily="34" charset="0"/>
              </a:rPr>
              <a:t>(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Calibri" pitchFamily="34" charset="0"/>
              </a:rPr>
              <a:t>film</a:t>
            </a:r>
            <a:r>
              <a:rPr lang="en-US" sz="2400">
                <a:latin typeface="Calibri" pitchFamily="34" charset="0"/>
              </a:rPr>
              <a:t>=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Calibri" pitchFamily="34" charset="0"/>
              </a:rPr>
              <a:t>o</a:t>
            </a:r>
            <a:r>
              <a:rPr lang="en-US" sz="2400">
                <a:latin typeface="Calibri" pitchFamily="34" charset="0"/>
              </a:rPr>
              <a:t>/n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)</a:t>
            </a:r>
            <a:endParaRPr lang="en-US" sz="2400" baseline="-25000">
              <a:latin typeface="Calibri" pitchFamily="34" charset="0"/>
            </a:endParaRPr>
          </a:p>
        </p:txBody>
      </p: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4114800" y="49530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+ 2 t/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>
                <a:latin typeface="Calibri" pitchFamily="34" charset="0"/>
              </a:rPr>
              <a:t>film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517775" y="4216400"/>
            <a:ext cx="1470025" cy="547688"/>
            <a:chOff x="1921" y="2656"/>
            <a:chExt cx="926" cy="345"/>
          </a:xfrm>
        </p:grpSpPr>
        <p:sp>
          <p:nvSpPr>
            <p:cNvPr id="36894" name="AutoShape 39"/>
            <p:cNvSpPr>
              <a:spLocks/>
            </p:cNvSpPr>
            <p:nvPr/>
          </p:nvSpPr>
          <p:spPr bwMode="auto">
            <a:xfrm rot="5400000">
              <a:off x="2185" y="2594"/>
              <a:ext cx="169" cy="645"/>
            </a:xfrm>
            <a:prstGeom prst="leftBrace">
              <a:avLst>
                <a:gd name="adj1" fmla="val 31805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895" name="Text Box 40"/>
            <p:cNvSpPr txBox="1">
              <a:spLocks noChangeArrowheads="1"/>
            </p:cNvSpPr>
            <p:nvPr/>
          </p:nvSpPr>
          <p:spPr bwMode="auto">
            <a:xfrm>
              <a:off x="1921" y="2656"/>
              <a:ext cx="9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Reflection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230688" y="4216400"/>
            <a:ext cx="1470025" cy="547688"/>
            <a:chOff x="1921" y="2656"/>
            <a:chExt cx="926" cy="345"/>
          </a:xfrm>
        </p:grpSpPr>
        <p:sp>
          <p:nvSpPr>
            <p:cNvPr id="36892" name="AutoShape 43"/>
            <p:cNvSpPr>
              <a:spLocks/>
            </p:cNvSpPr>
            <p:nvPr/>
          </p:nvSpPr>
          <p:spPr bwMode="auto">
            <a:xfrm rot="5400000">
              <a:off x="2185" y="2594"/>
              <a:ext cx="169" cy="645"/>
            </a:xfrm>
            <a:prstGeom prst="leftBrace">
              <a:avLst>
                <a:gd name="adj1" fmla="val 31805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893" name="Text Box 44"/>
            <p:cNvSpPr txBox="1">
              <a:spLocks noChangeArrowheads="1"/>
            </p:cNvSpPr>
            <p:nvPr/>
          </p:nvSpPr>
          <p:spPr bwMode="auto">
            <a:xfrm>
              <a:off x="1921" y="2656"/>
              <a:ext cx="9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Calibri" pitchFamily="34" charset="0"/>
                </a:rPr>
                <a:t>Distance</a:t>
              </a:r>
            </a:p>
          </p:txBody>
        </p:sp>
      </p:grpSp>
      <p:sp>
        <p:nvSpPr>
          <p:cNvPr id="197677" name="Rectangle 45"/>
          <p:cNvSpPr>
            <a:spLocks noChangeArrowheads="1"/>
          </p:cNvSpPr>
          <p:nvPr/>
        </p:nvSpPr>
        <p:spPr bwMode="auto">
          <a:xfrm>
            <a:off x="1371600" y="4953000"/>
            <a:ext cx="202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Calibri" pitchFamily="34" charset="0"/>
              </a:rPr>
              <a:t>Ray 2: 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 baseline="-25000">
                <a:latin typeface="Calibri" pitchFamily="34" charset="0"/>
              </a:rPr>
              <a:t>2</a:t>
            </a:r>
            <a:r>
              <a:rPr lang="en-US" sz="2000">
                <a:latin typeface="Calibri" pitchFamily="34" charset="0"/>
              </a:rPr>
              <a:t> = 0 or ½</a:t>
            </a: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00025" y="3759200"/>
            <a:ext cx="1925638" cy="1282700"/>
            <a:chOff x="126" y="2368"/>
            <a:chExt cx="1213" cy="808"/>
          </a:xfrm>
        </p:grpSpPr>
        <p:sp>
          <p:nvSpPr>
            <p:cNvPr id="36890" name="Text Box 47"/>
            <p:cNvSpPr txBox="1">
              <a:spLocks noChangeArrowheads="1"/>
            </p:cNvSpPr>
            <p:nvPr/>
          </p:nvSpPr>
          <p:spPr bwMode="auto">
            <a:xfrm>
              <a:off x="126" y="2368"/>
              <a:ext cx="12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pitchFamily="34" charset="0"/>
                </a:rPr>
                <a:t>This is important! </a:t>
              </a:r>
            </a:p>
          </p:txBody>
        </p:sp>
        <p:sp>
          <p:nvSpPr>
            <p:cNvPr id="36891" name="Freeform 48"/>
            <p:cNvSpPr>
              <a:spLocks/>
            </p:cNvSpPr>
            <p:nvPr/>
          </p:nvSpPr>
          <p:spPr bwMode="auto">
            <a:xfrm>
              <a:off x="466" y="2807"/>
              <a:ext cx="313" cy="369"/>
            </a:xfrm>
            <a:custGeom>
              <a:avLst/>
              <a:gdLst>
                <a:gd name="T0" fmla="*/ 45 w 313"/>
                <a:gd name="T1" fmla="*/ 0 h 369"/>
                <a:gd name="T2" fmla="*/ 45 w 313"/>
                <a:gd name="T3" fmla="*/ 308 h 369"/>
                <a:gd name="T4" fmla="*/ 313 w 313"/>
                <a:gd name="T5" fmla="*/ 365 h 369"/>
                <a:gd name="T6" fmla="*/ 0 60000 65536"/>
                <a:gd name="T7" fmla="*/ 0 60000 65536"/>
                <a:gd name="T8" fmla="*/ 0 60000 65536"/>
                <a:gd name="T9" fmla="*/ 0 w 313"/>
                <a:gd name="T10" fmla="*/ 0 h 369"/>
                <a:gd name="T11" fmla="*/ 313 w 313"/>
                <a:gd name="T12" fmla="*/ 369 h 3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369">
                  <a:moveTo>
                    <a:pt x="45" y="0"/>
                  </a:moveTo>
                  <a:cubicBezTo>
                    <a:pt x="22" y="123"/>
                    <a:pt x="0" y="247"/>
                    <a:pt x="45" y="308"/>
                  </a:cubicBezTo>
                  <a:cubicBezTo>
                    <a:pt x="90" y="369"/>
                    <a:pt x="201" y="367"/>
                    <a:pt x="313" y="36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8" grpId="0" build="p" autoUpdateAnimBg="0"/>
      <p:bldP spid="197659" grpId="0" autoUpdateAnimBg="0"/>
      <p:bldP spid="197662" grpId="0" autoUpdateAnimBg="0"/>
      <p:bldP spid="197663" grpId="0" autoUpdateAnimBg="0"/>
      <p:bldP spid="197664" grpId="0" animBg="1" autoUpdateAnimBg="0"/>
      <p:bldP spid="197670" grpId="0" autoUpdateAnimBg="0"/>
      <p:bldP spid="19767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Thin Film Practice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032000" y="2392363"/>
            <a:ext cx="4699000" cy="596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032000" y="2976563"/>
            <a:ext cx="4699000" cy="808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814888" y="2443163"/>
            <a:ext cx="195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glass </a:t>
            </a: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= 1.5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883150" y="3141663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water</a:t>
            </a: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= 1.3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810125" y="184150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n = 1.0 (air)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654300" y="2405063"/>
            <a:ext cx="0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343150" y="2519363"/>
            <a:ext cx="24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492500" y="1617663"/>
            <a:ext cx="393700" cy="1371600"/>
            <a:chOff x="2160" y="1822"/>
            <a:chExt cx="248" cy="864"/>
          </a:xfrm>
        </p:grpSpPr>
        <p:sp>
          <p:nvSpPr>
            <p:cNvPr id="37917" name="Line 11"/>
            <p:cNvSpPr>
              <a:spLocks noChangeShapeType="1"/>
            </p:cNvSpPr>
            <p:nvPr/>
          </p:nvSpPr>
          <p:spPr bwMode="auto">
            <a:xfrm flipH="1">
              <a:off x="2160" y="2318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12"/>
            <p:cNvSpPr>
              <a:spLocks noChangeShapeType="1"/>
            </p:cNvSpPr>
            <p:nvPr/>
          </p:nvSpPr>
          <p:spPr bwMode="auto">
            <a:xfrm flipH="1">
              <a:off x="2224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9" name="Group 13"/>
          <p:cNvGrpSpPr>
            <a:grpSpLocks/>
          </p:cNvGrpSpPr>
          <p:nvPr/>
        </p:nvGrpSpPr>
        <p:grpSpPr bwMode="auto">
          <a:xfrm>
            <a:off x="3594100" y="984250"/>
            <a:ext cx="508000" cy="698500"/>
            <a:chOff x="1592" y="600"/>
            <a:chExt cx="320" cy="440"/>
          </a:xfrm>
        </p:grpSpPr>
        <p:sp>
          <p:nvSpPr>
            <p:cNvPr id="37914" name="Line 14"/>
            <p:cNvSpPr>
              <a:spLocks noChangeShapeType="1"/>
            </p:cNvSpPr>
            <p:nvPr/>
          </p:nvSpPr>
          <p:spPr bwMode="auto">
            <a:xfrm flipV="1">
              <a:off x="1592" y="600"/>
              <a:ext cx="32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15"/>
            <p:cNvSpPr>
              <a:spLocks noChangeShapeType="1"/>
            </p:cNvSpPr>
            <p:nvPr/>
          </p:nvSpPr>
          <p:spPr bwMode="auto">
            <a:xfrm>
              <a:off x="1912" y="600"/>
              <a:ext cx="0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Oval 16"/>
            <p:cNvSpPr>
              <a:spLocks noChangeArrowheads="1"/>
            </p:cNvSpPr>
            <p:nvPr/>
          </p:nvSpPr>
          <p:spPr bwMode="auto">
            <a:xfrm rot="1875143">
              <a:off x="1704" y="756"/>
              <a:ext cx="208" cy="1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7900" name="Group 17"/>
          <p:cNvGrpSpPr>
            <a:grpSpLocks/>
          </p:cNvGrpSpPr>
          <p:nvPr/>
        </p:nvGrpSpPr>
        <p:grpSpPr bwMode="auto">
          <a:xfrm>
            <a:off x="2935288" y="1131888"/>
            <a:ext cx="455612" cy="1260475"/>
            <a:chOff x="1736" y="1329"/>
            <a:chExt cx="360" cy="981"/>
          </a:xfrm>
        </p:grpSpPr>
        <p:sp>
          <p:nvSpPr>
            <p:cNvPr id="37912" name="Line 18"/>
            <p:cNvSpPr>
              <a:spLocks noChangeShapeType="1"/>
            </p:cNvSpPr>
            <p:nvPr/>
          </p:nvSpPr>
          <p:spPr bwMode="auto">
            <a:xfrm>
              <a:off x="1736" y="1329"/>
              <a:ext cx="360" cy="9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19"/>
            <p:cNvSpPr>
              <a:spLocks noChangeShapeType="1"/>
            </p:cNvSpPr>
            <p:nvPr/>
          </p:nvSpPr>
          <p:spPr bwMode="auto">
            <a:xfrm>
              <a:off x="1872" y="1699"/>
              <a:ext cx="57" cy="15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20"/>
          <p:cNvGrpSpPr>
            <a:grpSpLocks/>
          </p:cNvGrpSpPr>
          <p:nvPr/>
        </p:nvGrpSpPr>
        <p:grpSpPr bwMode="auto">
          <a:xfrm>
            <a:off x="3390900" y="1617663"/>
            <a:ext cx="292100" cy="1358900"/>
            <a:chOff x="2096" y="1822"/>
            <a:chExt cx="184" cy="856"/>
          </a:xfrm>
        </p:grpSpPr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2096" y="2310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H="1">
              <a:off x="2096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2112" y="2400"/>
              <a:ext cx="22" cy="12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2" name="Text Box 24"/>
          <p:cNvSpPr txBox="1">
            <a:spLocks noChangeArrowheads="1"/>
          </p:cNvSpPr>
          <p:nvPr/>
        </p:nvSpPr>
        <p:spPr bwMode="auto">
          <a:xfrm>
            <a:off x="3340100" y="162083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3771900" y="1682750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>
            <a:off x="1373188" y="5192713"/>
            <a:ext cx="439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</a:t>
            </a:r>
          </a:p>
        </p:txBody>
      </p:sp>
      <p:sp>
        <p:nvSpPr>
          <p:cNvPr id="195612" name="Text Box 28"/>
          <p:cNvSpPr txBox="1">
            <a:spLocks noChangeArrowheads="1"/>
          </p:cNvSpPr>
          <p:nvPr/>
        </p:nvSpPr>
        <p:spPr bwMode="auto">
          <a:xfrm>
            <a:off x="1390650" y="5649913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=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37906" name="Text Box 29"/>
          <p:cNvSpPr txBox="1">
            <a:spLocks noChangeArrowheads="1"/>
          </p:cNvSpPr>
          <p:nvPr/>
        </p:nvSpPr>
        <p:spPr bwMode="auto">
          <a:xfrm>
            <a:off x="350838" y="3930650"/>
            <a:ext cx="8113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Blue light (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Symbol" pitchFamily="18" charset="2"/>
              </a:rPr>
              <a:t>o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500 nm</a:t>
            </a:r>
            <a:r>
              <a:rPr lang="en-US" sz="2000">
                <a:latin typeface="Calibri" pitchFamily="34" charset="0"/>
              </a:rPr>
              <a:t>) incident on a glass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glass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1.5</a:t>
            </a:r>
            <a:r>
              <a:rPr lang="en-US" sz="2000">
                <a:latin typeface="Calibri" pitchFamily="34" charset="0"/>
              </a:rPr>
              <a:t>) cover slip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t = 167 nm</a:t>
            </a:r>
            <a:r>
              <a:rPr lang="en-US" sz="2000">
                <a:latin typeface="Calibri" pitchFamily="34" charset="0"/>
              </a:rPr>
              <a:t>) floating on top of water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water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1.3</a:t>
            </a:r>
            <a:r>
              <a:rPr lang="en-US" sz="2000">
                <a:latin typeface="Calibri" pitchFamily="34" charset="0"/>
              </a:rPr>
              <a:t>).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Is the interference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constructive </a:t>
            </a:r>
            <a:r>
              <a:rPr lang="en-US" sz="2000">
                <a:latin typeface="Calibri" pitchFamily="34" charset="0"/>
              </a:rPr>
              <a:t>or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destructive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neither</a:t>
            </a:r>
            <a:r>
              <a:rPr lang="en-US" sz="2000">
                <a:latin typeface="Calibri" pitchFamily="34" charset="0"/>
              </a:rPr>
              <a:t>?</a:t>
            </a:r>
          </a:p>
        </p:txBody>
      </p:sp>
      <p:sp>
        <p:nvSpPr>
          <p:cNvPr id="195614" name="Text Box 30"/>
          <p:cNvSpPr txBox="1">
            <a:spLocks noChangeArrowheads="1"/>
          </p:cNvSpPr>
          <p:nvPr/>
        </p:nvSpPr>
        <p:spPr bwMode="auto">
          <a:xfrm>
            <a:off x="1373188" y="6256338"/>
            <a:ext cx="678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Phase shift =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–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</a:t>
            </a:r>
          </a:p>
        </p:txBody>
      </p:sp>
      <p:sp>
        <p:nvSpPr>
          <p:cNvPr id="37908" name="WordArt 35"/>
          <p:cNvSpPr>
            <a:spLocks noChangeArrowheads="1" noChangeShapeType="1"/>
          </p:cNvSpPr>
          <p:nvPr/>
        </p:nvSpPr>
        <p:spPr bwMode="auto">
          <a:xfrm>
            <a:off x="244475" y="136525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1" grpId="0" autoUpdateAnimBg="0"/>
      <p:bldP spid="195612" grpId="0" autoUpdateAnimBg="0"/>
      <p:bldP spid="19561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Thin Film Practice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032000" y="2392363"/>
            <a:ext cx="4699000" cy="596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032000" y="2976563"/>
            <a:ext cx="4699000" cy="808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814888" y="2443163"/>
            <a:ext cx="195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glass </a:t>
            </a: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= 1.5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83150" y="3141663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n-US" altLang="en-US" baseline="-25000">
                <a:solidFill>
                  <a:schemeClr val="bg1"/>
                </a:solidFill>
                <a:latin typeface="Calibri" pitchFamily="34" charset="0"/>
              </a:rPr>
              <a:t>water</a:t>
            </a:r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= 1.3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810125" y="184150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n = 1.0 (air)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654300" y="2405063"/>
            <a:ext cx="0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343150" y="2519363"/>
            <a:ext cx="24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3492500" y="1617663"/>
            <a:ext cx="393700" cy="1371600"/>
            <a:chOff x="2160" y="1822"/>
            <a:chExt cx="248" cy="864"/>
          </a:xfrm>
        </p:grpSpPr>
        <p:sp>
          <p:nvSpPr>
            <p:cNvPr id="38943" name="Line 11"/>
            <p:cNvSpPr>
              <a:spLocks noChangeShapeType="1"/>
            </p:cNvSpPr>
            <p:nvPr/>
          </p:nvSpPr>
          <p:spPr bwMode="auto">
            <a:xfrm flipH="1">
              <a:off x="2160" y="2318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12"/>
            <p:cNvSpPr>
              <a:spLocks noChangeShapeType="1"/>
            </p:cNvSpPr>
            <p:nvPr/>
          </p:nvSpPr>
          <p:spPr bwMode="auto">
            <a:xfrm flipH="1">
              <a:off x="2224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3" name="Group 13"/>
          <p:cNvGrpSpPr>
            <a:grpSpLocks/>
          </p:cNvGrpSpPr>
          <p:nvPr/>
        </p:nvGrpSpPr>
        <p:grpSpPr bwMode="auto">
          <a:xfrm>
            <a:off x="3594100" y="984250"/>
            <a:ext cx="508000" cy="698500"/>
            <a:chOff x="1592" y="600"/>
            <a:chExt cx="320" cy="440"/>
          </a:xfrm>
        </p:grpSpPr>
        <p:sp>
          <p:nvSpPr>
            <p:cNvPr id="38940" name="Line 14"/>
            <p:cNvSpPr>
              <a:spLocks noChangeShapeType="1"/>
            </p:cNvSpPr>
            <p:nvPr/>
          </p:nvSpPr>
          <p:spPr bwMode="auto">
            <a:xfrm flipV="1">
              <a:off x="1592" y="600"/>
              <a:ext cx="32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15"/>
            <p:cNvSpPr>
              <a:spLocks noChangeShapeType="1"/>
            </p:cNvSpPr>
            <p:nvPr/>
          </p:nvSpPr>
          <p:spPr bwMode="auto">
            <a:xfrm>
              <a:off x="1912" y="600"/>
              <a:ext cx="0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 rot="1875143">
              <a:off x="1704" y="756"/>
              <a:ext cx="208" cy="1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8924" name="Group 17"/>
          <p:cNvGrpSpPr>
            <a:grpSpLocks/>
          </p:cNvGrpSpPr>
          <p:nvPr/>
        </p:nvGrpSpPr>
        <p:grpSpPr bwMode="auto">
          <a:xfrm>
            <a:off x="2935288" y="1131888"/>
            <a:ext cx="455612" cy="1260475"/>
            <a:chOff x="1736" y="1329"/>
            <a:chExt cx="360" cy="981"/>
          </a:xfrm>
        </p:grpSpPr>
        <p:sp>
          <p:nvSpPr>
            <p:cNvPr id="38938" name="Line 18"/>
            <p:cNvSpPr>
              <a:spLocks noChangeShapeType="1"/>
            </p:cNvSpPr>
            <p:nvPr/>
          </p:nvSpPr>
          <p:spPr bwMode="auto">
            <a:xfrm>
              <a:off x="1736" y="1329"/>
              <a:ext cx="360" cy="9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19"/>
            <p:cNvSpPr>
              <a:spLocks noChangeShapeType="1"/>
            </p:cNvSpPr>
            <p:nvPr/>
          </p:nvSpPr>
          <p:spPr bwMode="auto">
            <a:xfrm>
              <a:off x="1872" y="1699"/>
              <a:ext cx="57" cy="15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5" name="Group 20"/>
          <p:cNvGrpSpPr>
            <a:grpSpLocks/>
          </p:cNvGrpSpPr>
          <p:nvPr/>
        </p:nvGrpSpPr>
        <p:grpSpPr bwMode="auto">
          <a:xfrm>
            <a:off x="3390900" y="1617663"/>
            <a:ext cx="292100" cy="1358900"/>
            <a:chOff x="2096" y="1822"/>
            <a:chExt cx="184" cy="856"/>
          </a:xfrm>
        </p:grpSpPr>
        <p:sp>
          <p:nvSpPr>
            <p:cNvPr id="38935" name="Line 21"/>
            <p:cNvSpPr>
              <a:spLocks noChangeShapeType="1"/>
            </p:cNvSpPr>
            <p:nvPr/>
          </p:nvSpPr>
          <p:spPr bwMode="auto">
            <a:xfrm>
              <a:off x="2096" y="2310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22"/>
            <p:cNvSpPr>
              <a:spLocks noChangeShapeType="1"/>
            </p:cNvSpPr>
            <p:nvPr/>
          </p:nvSpPr>
          <p:spPr bwMode="auto">
            <a:xfrm flipH="1">
              <a:off x="2096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23"/>
            <p:cNvSpPr>
              <a:spLocks noChangeShapeType="1"/>
            </p:cNvSpPr>
            <p:nvPr/>
          </p:nvSpPr>
          <p:spPr bwMode="auto">
            <a:xfrm>
              <a:off x="2112" y="2400"/>
              <a:ext cx="22" cy="12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6" name="Text Box 24"/>
          <p:cNvSpPr txBox="1">
            <a:spLocks noChangeArrowheads="1"/>
          </p:cNvSpPr>
          <p:nvPr/>
        </p:nvSpPr>
        <p:spPr bwMode="auto">
          <a:xfrm>
            <a:off x="3340100" y="162083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38927" name="Text Box 25"/>
          <p:cNvSpPr txBox="1">
            <a:spLocks noChangeArrowheads="1"/>
          </p:cNvSpPr>
          <p:nvPr/>
        </p:nvSpPr>
        <p:spPr bwMode="auto">
          <a:xfrm>
            <a:off x="3771900" y="1682750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373188" y="5192713"/>
            <a:ext cx="439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 ½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1390650" y="5649913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= 0 + 2t /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>
                <a:latin typeface="Calibri" pitchFamily="34" charset="0"/>
              </a:rPr>
              <a:t>glass</a:t>
            </a:r>
            <a:r>
              <a:rPr lang="en-US">
                <a:latin typeface="Calibri" pitchFamily="34" charset="0"/>
              </a:rPr>
              <a:t> =  2t n</a:t>
            </a:r>
            <a:r>
              <a:rPr lang="en-US" baseline="-25000">
                <a:latin typeface="Calibri" pitchFamily="34" charset="0"/>
              </a:rPr>
              <a:t>glass</a:t>
            </a:r>
            <a:r>
              <a:rPr lang="en-US">
                <a:latin typeface="Calibri" pitchFamily="34" charset="0"/>
              </a:rPr>
              <a:t>/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= 1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38930" name="Text Box 28"/>
          <p:cNvSpPr txBox="1">
            <a:spLocks noChangeArrowheads="1"/>
          </p:cNvSpPr>
          <p:nvPr/>
        </p:nvSpPr>
        <p:spPr bwMode="auto">
          <a:xfrm>
            <a:off x="350838" y="3930650"/>
            <a:ext cx="8113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Blue light (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Symbol" pitchFamily="18" charset="2"/>
              </a:rPr>
              <a:t>o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500 nm</a:t>
            </a:r>
            <a:r>
              <a:rPr lang="en-US" sz="2000">
                <a:latin typeface="Calibri" pitchFamily="34" charset="0"/>
              </a:rPr>
              <a:t>) incident on a glass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glass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1.5</a:t>
            </a:r>
            <a:r>
              <a:rPr lang="en-US" sz="2000">
                <a:latin typeface="Calibri" pitchFamily="34" charset="0"/>
              </a:rPr>
              <a:t>) cover slip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t = 167 nm</a:t>
            </a:r>
            <a:r>
              <a:rPr lang="en-US" sz="2000">
                <a:latin typeface="Calibri" pitchFamily="34" charset="0"/>
              </a:rPr>
              <a:t>) floating on top of water (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000" baseline="-25000">
                <a:solidFill>
                  <a:srgbClr val="FF0000"/>
                </a:solidFill>
                <a:latin typeface="Calibri" pitchFamily="34" charset="0"/>
              </a:rPr>
              <a:t>water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= 1.3</a:t>
            </a:r>
            <a:r>
              <a:rPr lang="en-US" sz="2000">
                <a:latin typeface="Calibri" pitchFamily="34" charset="0"/>
              </a:rPr>
              <a:t>).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Is the interference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constructive </a:t>
            </a:r>
            <a:r>
              <a:rPr lang="en-US" sz="2000">
                <a:latin typeface="Calibri" pitchFamily="34" charset="0"/>
              </a:rPr>
              <a:t>or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destructive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neither</a:t>
            </a:r>
            <a:r>
              <a:rPr lang="en-US" sz="2000">
                <a:latin typeface="Calibri" pitchFamily="34" charset="0"/>
              </a:rPr>
              <a:t>?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1373188" y="6256338"/>
            <a:ext cx="678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Phase shift =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–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 ½ wavelength</a:t>
            </a:r>
          </a:p>
        </p:txBody>
      </p:sp>
      <p:sp>
        <p:nvSpPr>
          <p:cNvPr id="235550" name="Oval 30"/>
          <p:cNvSpPr>
            <a:spLocks noChangeArrowheads="1"/>
          </p:cNvSpPr>
          <p:nvPr/>
        </p:nvSpPr>
        <p:spPr bwMode="auto">
          <a:xfrm>
            <a:off x="3886200" y="4648200"/>
            <a:ext cx="1295400" cy="5413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2693988" y="5181600"/>
            <a:ext cx="547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Reflection at air-film interface only</a:t>
            </a:r>
          </a:p>
        </p:txBody>
      </p:sp>
      <p:sp>
        <p:nvSpPr>
          <p:cNvPr id="38934" name="WordArt 33"/>
          <p:cNvSpPr>
            <a:spLocks noChangeArrowheads="1" noChangeShapeType="1"/>
          </p:cNvSpPr>
          <p:nvPr/>
        </p:nvSpPr>
        <p:spPr bwMode="auto">
          <a:xfrm>
            <a:off x="244475" y="136525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6" grpId="0" autoUpdateAnimBg="0"/>
      <p:bldP spid="235547" grpId="0" autoUpdateAnimBg="0"/>
      <p:bldP spid="235549" grpId="0" autoUpdateAnimBg="0"/>
      <p:bldP spid="235550" grpId="0" animBg="1"/>
      <p:bldP spid="23555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Blue light </a:t>
            </a:r>
            <a:r>
              <a:rPr lang="en-US" sz="3200" smtClean="0">
                <a:latin typeface="Symbol" pitchFamily="18" charset="2"/>
              </a:rPr>
              <a:t>l</a:t>
            </a:r>
            <a:r>
              <a:rPr lang="en-US" sz="3200" smtClean="0"/>
              <a:t> = 500 nm incident on a thin film (</a:t>
            </a:r>
            <a:r>
              <a:rPr lang="en-US" sz="3200" smtClean="0">
                <a:solidFill>
                  <a:srgbClr val="FF0000"/>
                </a:solidFill>
              </a:rPr>
              <a:t>t = 167 nm</a:t>
            </a:r>
            <a:r>
              <a:rPr lang="en-US" sz="3200" smtClean="0"/>
              <a:t>) of glass on top of plastic.  The interference is:    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86044760"/>
              </p:ext>
            </p:extLst>
          </p:nvPr>
        </p:nvGraphicFramePr>
        <p:xfrm>
          <a:off x="6172200" y="3522663"/>
          <a:ext cx="29083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22663"/>
                        <a:ext cx="29083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0" name="Group 24"/>
          <p:cNvGrpSpPr>
            <a:grpSpLocks/>
          </p:cNvGrpSpPr>
          <p:nvPr/>
        </p:nvGrpSpPr>
        <p:grpSpPr bwMode="auto">
          <a:xfrm>
            <a:off x="228600" y="1752600"/>
            <a:ext cx="4943475" cy="2844800"/>
            <a:chOff x="2752725" y="1481138"/>
            <a:chExt cx="4943475" cy="2844800"/>
          </a:xfrm>
        </p:grpSpPr>
        <p:sp>
          <p:nvSpPr>
            <p:cNvPr id="39946" name="Rectangle 34"/>
            <p:cNvSpPr>
              <a:spLocks noChangeArrowheads="1"/>
            </p:cNvSpPr>
            <p:nvPr/>
          </p:nvSpPr>
          <p:spPr bwMode="auto">
            <a:xfrm>
              <a:off x="2752725" y="2933700"/>
              <a:ext cx="4699000" cy="59690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47" name="Rectangle 35"/>
            <p:cNvSpPr>
              <a:spLocks noChangeArrowheads="1"/>
            </p:cNvSpPr>
            <p:nvPr/>
          </p:nvSpPr>
          <p:spPr bwMode="auto">
            <a:xfrm>
              <a:off x="2752725" y="3517900"/>
              <a:ext cx="4699000" cy="808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48" name="Text Box 5"/>
            <p:cNvSpPr txBox="1">
              <a:spLocks noChangeArrowheads="1"/>
            </p:cNvSpPr>
            <p:nvPr/>
          </p:nvSpPr>
          <p:spPr bwMode="auto">
            <a:xfrm>
              <a:off x="5522912" y="2959100"/>
              <a:ext cx="1955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alibri" pitchFamily="34" charset="0"/>
                </a:rPr>
                <a:t>n</a:t>
              </a:r>
              <a:r>
                <a:rPr lang="en-US" altLang="en-US" sz="2000" baseline="-25000">
                  <a:latin typeface="Calibri" pitchFamily="34" charset="0"/>
                </a:rPr>
                <a:t>glass </a:t>
              </a:r>
              <a:r>
                <a:rPr lang="en-US" altLang="en-US" sz="2000">
                  <a:latin typeface="Calibri" pitchFamily="34" charset="0"/>
                </a:rPr>
                <a:t>=1.5</a:t>
              </a:r>
              <a:r>
                <a:rPr lang="en-US" altLang="en-US" sz="2000" baseline="-25000">
                  <a:latin typeface="Calibri" pitchFamily="34" charset="0"/>
                </a:rPr>
                <a:t> </a:t>
              </a:r>
              <a:endParaRPr lang="en-US" altLang="en-US" sz="2000">
                <a:latin typeface="Calibri" pitchFamily="34" charset="0"/>
              </a:endParaRPr>
            </a:p>
          </p:txBody>
        </p:sp>
        <p:sp>
          <p:nvSpPr>
            <p:cNvPr id="39949" name="Text Box 6"/>
            <p:cNvSpPr txBox="1">
              <a:spLocks noChangeArrowheads="1"/>
            </p:cNvSpPr>
            <p:nvPr/>
          </p:nvSpPr>
          <p:spPr bwMode="auto">
            <a:xfrm>
              <a:off x="5503862" y="3670300"/>
              <a:ext cx="180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n-US" altLang="en-US" baseline="-25000">
                  <a:solidFill>
                    <a:schemeClr val="bg1"/>
                  </a:solidFill>
                  <a:latin typeface="Calibri" pitchFamily="34" charset="0"/>
                </a:rPr>
                <a:t>plastic</a:t>
              </a:r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=1.8</a:t>
              </a:r>
            </a:p>
          </p:txBody>
        </p:sp>
        <p:sp>
          <p:nvSpPr>
            <p:cNvPr id="39950" name="Text Box 7"/>
            <p:cNvSpPr txBox="1">
              <a:spLocks noChangeArrowheads="1"/>
            </p:cNvSpPr>
            <p:nvPr/>
          </p:nvSpPr>
          <p:spPr bwMode="auto">
            <a:xfrm>
              <a:off x="5724525" y="2370138"/>
              <a:ext cx="1971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alibri" pitchFamily="34" charset="0"/>
                </a:rPr>
                <a:t>n=1 (air)</a:t>
              </a:r>
            </a:p>
          </p:txBody>
        </p:sp>
        <p:sp>
          <p:nvSpPr>
            <p:cNvPr id="39951" name="Line 8"/>
            <p:cNvSpPr>
              <a:spLocks noChangeShapeType="1"/>
            </p:cNvSpPr>
            <p:nvPr/>
          </p:nvSpPr>
          <p:spPr bwMode="auto">
            <a:xfrm>
              <a:off x="3286125" y="2933700"/>
              <a:ext cx="1587" cy="584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Text Box 9"/>
            <p:cNvSpPr txBox="1">
              <a:spLocks noChangeArrowheads="1"/>
            </p:cNvSpPr>
            <p:nvPr/>
          </p:nvSpPr>
          <p:spPr bwMode="auto">
            <a:xfrm>
              <a:off x="2974975" y="3048000"/>
              <a:ext cx="241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t</a:t>
              </a:r>
              <a:endParaRPr lang="en-US" altLang="en-US">
                <a:latin typeface="Calibri" pitchFamily="34" charset="0"/>
              </a:endParaRPr>
            </a:p>
          </p:txBody>
        </p:sp>
        <p:grpSp>
          <p:nvGrpSpPr>
            <p:cNvPr id="39953" name="Group 13"/>
            <p:cNvGrpSpPr>
              <a:grpSpLocks/>
            </p:cNvGrpSpPr>
            <p:nvPr/>
          </p:nvGrpSpPr>
          <p:grpSpPr bwMode="auto">
            <a:xfrm>
              <a:off x="4225925" y="1512888"/>
              <a:ext cx="508000" cy="698500"/>
              <a:chOff x="1592" y="600"/>
              <a:chExt cx="320" cy="440"/>
            </a:xfrm>
          </p:grpSpPr>
          <p:sp>
            <p:nvSpPr>
              <p:cNvPr id="39962" name="Line 14"/>
              <p:cNvSpPr>
                <a:spLocks noChangeShapeType="1"/>
              </p:cNvSpPr>
              <p:nvPr/>
            </p:nvSpPr>
            <p:spPr bwMode="auto">
              <a:xfrm flipV="1">
                <a:off x="1592" y="600"/>
                <a:ext cx="32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Line 15"/>
              <p:cNvSpPr>
                <a:spLocks noChangeShapeType="1"/>
              </p:cNvSpPr>
              <p:nvPr/>
            </p:nvSpPr>
            <p:spPr bwMode="auto">
              <a:xfrm>
                <a:off x="1912" y="600"/>
                <a:ext cx="0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Oval 16"/>
              <p:cNvSpPr>
                <a:spLocks noChangeArrowheads="1"/>
              </p:cNvSpPr>
              <p:nvPr/>
            </p:nvSpPr>
            <p:spPr bwMode="auto">
              <a:xfrm rot="1875143">
                <a:off x="1704" y="756"/>
                <a:ext cx="208" cy="12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39954" name="Group 17"/>
            <p:cNvGrpSpPr>
              <a:grpSpLocks/>
            </p:cNvGrpSpPr>
            <p:nvPr/>
          </p:nvGrpSpPr>
          <p:grpSpPr bwMode="auto">
            <a:xfrm>
              <a:off x="3502025" y="1481138"/>
              <a:ext cx="520700" cy="1439862"/>
              <a:chOff x="1736" y="1329"/>
              <a:chExt cx="360" cy="981"/>
            </a:xfrm>
          </p:grpSpPr>
          <p:sp>
            <p:nvSpPr>
              <p:cNvPr id="39960" name="Line 18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Line 19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5" name="Group 20"/>
            <p:cNvGrpSpPr>
              <a:grpSpLocks/>
            </p:cNvGrpSpPr>
            <p:nvPr/>
          </p:nvGrpSpPr>
          <p:grpSpPr bwMode="auto">
            <a:xfrm>
              <a:off x="4022725" y="2146300"/>
              <a:ext cx="292100" cy="1358900"/>
              <a:chOff x="2096" y="1822"/>
              <a:chExt cx="184" cy="856"/>
            </a:xfrm>
          </p:grpSpPr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>
                <a:off x="2096" y="2310"/>
                <a:ext cx="64" cy="36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 flipH="1">
                <a:off x="2096" y="1822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Line 23"/>
              <p:cNvSpPr>
                <a:spLocks noChangeShapeType="1"/>
              </p:cNvSpPr>
              <p:nvPr/>
            </p:nvSpPr>
            <p:spPr bwMode="auto">
              <a:xfrm>
                <a:off x="2112" y="2400"/>
                <a:ext cx="22" cy="12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6" name="Text Box 25"/>
            <p:cNvSpPr txBox="1">
              <a:spLocks noChangeArrowheads="1"/>
            </p:cNvSpPr>
            <p:nvPr/>
          </p:nvSpPr>
          <p:spPr bwMode="auto">
            <a:xfrm>
              <a:off x="4403725" y="2211388"/>
              <a:ext cx="447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39941" name="Text Box 24"/>
          <p:cNvSpPr txBox="1">
            <a:spLocks noChangeArrowheads="1"/>
          </p:cNvSpPr>
          <p:nvPr/>
        </p:nvSpPr>
        <p:spPr bwMode="auto">
          <a:xfrm>
            <a:off x="1428750" y="24384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</a:t>
            </a:r>
          </a:p>
        </p:txBody>
      </p: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1600200" y="2438400"/>
            <a:ext cx="393700" cy="1371600"/>
            <a:chOff x="2160" y="1822"/>
            <a:chExt cx="248" cy="864"/>
          </a:xfrm>
        </p:grpSpPr>
        <p:sp>
          <p:nvSpPr>
            <p:cNvPr id="39944" name="Line 11"/>
            <p:cNvSpPr>
              <a:spLocks noChangeShapeType="1"/>
            </p:cNvSpPr>
            <p:nvPr/>
          </p:nvSpPr>
          <p:spPr bwMode="auto">
            <a:xfrm flipH="1">
              <a:off x="2160" y="2318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Line 12"/>
            <p:cNvSpPr>
              <a:spLocks noChangeShapeType="1"/>
            </p:cNvSpPr>
            <p:nvPr/>
          </p:nvSpPr>
          <p:spPr bwMode="auto">
            <a:xfrm flipH="1">
              <a:off x="2224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4876800"/>
            <a:ext cx="4114800" cy="1676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Neither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Blue light </a:t>
            </a:r>
            <a:r>
              <a:rPr lang="en-US" sz="3200" smtClean="0">
                <a:latin typeface="Symbol" pitchFamily="18" charset="2"/>
              </a:rPr>
              <a:t>l</a:t>
            </a:r>
            <a:r>
              <a:rPr lang="en-US" sz="3200" smtClean="0"/>
              <a:t> = 500 nm incident on a thin film (</a:t>
            </a:r>
            <a:r>
              <a:rPr lang="en-US" sz="3200" smtClean="0">
                <a:solidFill>
                  <a:srgbClr val="FF0000"/>
                </a:solidFill>
              </a:rPr>
              <a:t>t = 167 nm</a:t>
            </a:r>
            <a:r>
              <a:rPr lang="en-US" sz="3200" smtClean="0"/>
              <a:t>) of glass on top of plastic.  The interference is:     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8698913"/>
              </p:ext>
            </p:extLst>
          </p:nvPr>
        </p:nvGraphicFramePr>
        <p:xfrm>
          <a:off x="6172200" y="3522663"/>
          <a:ext cx="29083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22663"/>
                        <a:ext cx="29083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4" name="Group 24"/>
          <p:cNvGrpSpPr>
            <a:grpSpLocks/>
          </p:cNvGrpSpPr>
          <p:nvPr/>
        </p:nvGrpSpPr>
        <p:grpSpPr bwMode="auto">
          <a:xfrm>
            <a:off x="228600" y="1752600"/>
            <a:ext cx="4943475" cy="2844800"/>
            <a:chOff x="2752725" y="1481138"/>
            <a:chExt cx="4943475" cy="2844800"/>
          </a:xfrm>
        </p:grpSpPr>
        <p:sp>
          <p:nvSpPr>
            <p:cNvPr id="40974" name="Rectangle 34"/>
            <p:cNvSpPr>
              <a:spLocks noChangeArrowheads="1"/>
            </p:cNvSpPr>
            <p:nvPr/>
          </p:nvSpPr>
          <p:spPr bwMode="auto">
            <a:xfrm>
              <a:off x="2752725" y="2933700"/>
              <a:ext cx="4699000" cy="59690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5" name="Rectangle 35"/>
            <p:cNvSpPr>
              <a:spLocks noChangeArrowheads="1"/>
            </p:cNvSpPr>
            <p:nvPr/>
          </p:nvSpPr>
          <p:spPr bwMode="auto">
            <a:xfrm>
              <a:off x="2752725" y="3517900"/>
              <a:ext cx="4699000" cy="808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976" name="Text Box 5"/>
            <p:cNvSpPr txBox="1">
              <a:spLocks noChangeArrowheads="1"/>
            </p:cNvSpPr>
            <p:nvPr/>
          </p:nvSpPr>
          <p:spPr bwMode="auto">
            <a:xfrm>
              <a:off x="5522912" y="2959100"/>
              <a:ext cx="1955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alibri" pitchFamily="34" charset="0"/>
                </a:rPr>
                <a:t>n</a:t>
              </a:r>
              <a:r>
                <a:rPr lang="en-US" altLang="en-US" sz="2000" baseline="-25000">
                  <a:latin typeface="Calibri" pitchFamily="34" charset="0"/>
                </a:rPr>
                <a:t>glass </a:t>
              </a:r>
              <a:r>
                <a:rPr lang="en-US" altLang="en-US" sz="2000">
                  <a:latin typeface="Calibri" pitchFamily="34" charset="0"/>
                </a:rPr>
                <a:t>=1.5</a:t>
              </a:r>
              <a:r>
                <a:rPr lang="en-US" altLang="en-US" sz="2000" baseline="-25000">
                  <a:latin typeface="Calibri" pitchFamily="34" charset="0"/>
                </a:rPr>
                <a:t> </a:t>
              </a:r>
              <a:endParaRPr lang="en-US" altLang="en-US" sz="2000">
                <a:latin typeface="Calibri" pitchFamily="34" charset="0"/>
              </a:endParaRPr>
            </a:p>
          </p:txBody>
        </p:sp>
        <p:sp>
          <p:nvSpPr>
            <p:cNvPr id="40977" name="Text Box 6"/>
            <p:cNvSpPr txBox="1">
              <a:spLocks noChangeArrowheads="1"/>
            </p:cNvSpPr>
            <p:nvPr/>
          </p:nvSpPr>
          <p:spPr bwMode="auto">
            <a:xfrm>
              <a:off x="5503862" y="3670300"/>
              <a:ext cx="180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n-US" altLang="en-US" baseline="-25000">
                  <a:solidFill>
                    <a:schemeClr val="bg1"/>
                  </a:solidFill>
                  <a:latin typeface="Calibri" pitchFamily="34" charset="0"/>
                </a:rPr>
                <a:t>plastic</a:t>
              </a:r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=1.8</a:t>
              </a:r>
            </a:p>
          </p:txBody>
        </p:sp>
        <p:sp>
          <p:nvSpPr>
            <p:cNvPr id="40978" name="Text Box 7"/>
            <p:cNvSpPr txBox="1">
              <a:spLocks noChangeArrowheads="1"/>
            </p:cNvSpPr>
            <p:nvPr/>
          </p:nvSpPr>
          <p:spPr bwMode="auto">
            <a:xfrm>
              <a:off x="5724525" y="2370138"/>
              <a:ext cx="1971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Calibri" pitchFamily="34" charset="0"/>
                </a:rPr>
                <a:t>n=1 (air)</a:t>
              </a:r>
            </a:p>
          </p:txBody>
        </p:sp>
        <p:sp>
          <p:nvSpPr>
            <p:cNvPr id="40979" name="Line 8"/>
            <p:cNvSpPr>
              <a:spLocks noChangeShapeType="1"/>
            </p:cNvSpPr>
            <p:nvPr/>
          </p:nvSpPr>
          <p:spPr bwMode="auto">
            <a:xfrm>
              <a:off x="3286125" y="2933700"/>
              <a:ext cx="1587" cy="584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Text Box 9"/>
            <p:cNvSpPr txBox="1">
              <a:spLocks noChangeArrowheads="1"/>
            </p:cNvSpPr>
            <p:nvPr/>
          </p:nvSpPr>
          <p:spPr bwMode="auto">
            <a:xfrm>
              <a:off x="2974975" y="3048000"/>
              <a:ext cx="241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t</a:t>
              </a:r>
              <a:endParaRPr lang="en-US" altLang="en-US">
                <a:latin typeface="Calibri" pitchFamily="34" charset="0"/>
              </a:endParaRPr>
            </a:p>
          </p:txBody>
        </p:sp>
        <p:grpSp>
          <p:nvGrpSpPr>
            <p:cNvPr id="40981" name="Group 13"/>
            <p:cNvGrpSpPr>
              <a:grpSpLocks/>
            </p:cNvGrpSpPr>
            <p:nvPr/>
          </p:nvGrpSpPr>
          <p:grpSpPr bwMode="auto">
            <a:xfrm>
              <a:off x="4225925" y="1512888"/>
              <a:ext cx="508000" cy="698500"/>
              <a:chOff x="1592" y="600"/>
              <a:chExt cx="320" cy="440"/>
            </a:xfrm>
          </p:grpSpPr>
          <p:sp>
            <p:nvSpPr>
              <p:cNvPr id="40990" name="Line 14"/>
              <p:cNvSpPr>
                <a:spLocks noChangeShapeType="1"/>
              </p:cNvSpPr>
              <p:nvPr/>
            </p:nvSpPr>
            <p:spPr bwMode="auto">
              <a:xfrm flipV="1">
                <a:off x="1592" y="600"/>
                <a:ext cx="32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1" name="Line 15"/>
              <p:cNvSpPr>
                <a:spLocks noChangeShapeType="1"/>
              </p:cNvSpPr>
              <p:nvPr/>
            </p:nvSpPr>
            <p:spPr bwMode="auto">
              <a:xfrm>
                <a:off x="1912" y="600"/>
                <a:ext cx="0" cy="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2" name="Oval 16"/>
              <p:cNvSpPr>
                <a:spLocks noChangeArrowheads="1"/>
              </p:cNvSpPr>
              <p:nvPr/>
            </p:nvSpPr>
            <p:spPr bwMode="auto">
              <a:xfrm rot="1875143">
                <a:off x="1704" y="756"/>
                <a:ext cx="208" cy="12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0982" name="Group 17"/>
            <p:cNvGrpSpPr>
              <a:grpSpLocks/>
            </p:cNvGrpSpPr>
            <p:nvPr/>
          </p:nvGrpSpPr>
          <p:grpSpPr bwMode="auto">
            <a:xfrm>
              <a:off x="3502025" y="1481138"/>
              <a:ext cx="520700" cy="1439862"/>
              <a:chOff x="1736" y="1329"/>
              <a:chExt cx="360" cy="981"/>
            </a:xfrm>
          </p:grpSpPr>
          <p:sp>
            <p:nvSpPr>
              <p:cNvPr id="40988" name="Line 18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Line 19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83" name="Group 20"/>
            <p:cNvGrpSpPr>
              <a:grpSpLocks/>
            </p:cNvGrpSpPr>
            <p:nvPr/>
          </p:nvGrpSpPr>
          <p:grpSpPr bwMode="auto">
            <a:xfrm>
              <a:off x="4022725" y="2146300"/>
              <a:ext cx="292100" cy="1358900"/>
              <a:chOff x="2096" y="1822"/>
              <a:chExt cx="184" cy="856"/>
            </a:xfrm>
          </p:grpSpPr>
          <p:sp>
            <p:nvSpPr>
              <p:cNvPr id="40985" name="Line 21"/>
              <p:cNvSpPr>
                <a:spLocks noChangeShapeType="1"/>
              </p:cNvSpPr>
              <p:nvPr/>
            </p:nvSpPr>
            <p:spPr bwMode="auto">
              <a:xfrm>
                <a:off x="2096" y="2310"/>
                <a:ext cx="64" cy="36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6" name="Line 22"/>
              <p:cNvSpPr>
                <a:spLocks noChangeShapeType="1"/>
              </p:cNvSpPr>
              <p:nvPr/>
            </p:nvSpPr>
            <p:spPr bwMode="auto">
              <a:xfrm flipH="1">
                <a:off x="2096" y="1822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Line 23"/>
              <p:cNvSpPr>
                <a:spLocks noChangeShapeType="1"/>
              </p:cNvSpPr>
              <p:nvPr/>
            </p:nvSpPr>
            <p:spPr bwMode="auto">
              <a:xfrm>
                <a:off x="2112" y="2400"/>
                <a:ext cx="22" cy="12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84" name="Text Box 25"/>
            <p:cNvSpPr txBox="1">
              <a:spLocks noChangeArrowheads="1"/>
            </p:cNvSpPr>
            <p:nvPr/>
          </p:nvSpPr>
          <p:spPr bwMode="auto">
            <a:xfrm>
              <a:off x="4403725" y="2211388"/>
              <a:ext cx="447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40965" name="Text Box 24"/>
          <p:cNvSpPr txBox="1">
            <a:spLocks noChangeArrowheads="1"/>
          </p:cNvSpPr>
          <p:nvPr/>
        </p:nvSpPr>
        <p:spPr bwMode="auto">
          <a:xfrm>
            <a:off x="1428750" y="24384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</a:t>
            </a:r>
          </a:p>
        </p:txBody>
      </p:sp>
      <p:grpSp>
        <p:nvGrpSpPr>
          <p:cNvPr id="40966" name="Group 10"/>
          <p:cNvGrpSpPr>
            <a:grpSpLocks/>
          </p:cNvGrpSpPr>
          <p:nvPr/>
        </p:nvGrpSpPr>
        <p:grpSpPr bwMode="auto">
          <a:xfrm>
            <a:off x="1600200" y="2438400"/>
            <a:ext cx="393700" cy="1371600"/>
            <a:chOff x="2160" y="1822"/>
            <a:chExt cx="248" cy="864"/>
          </a:xfrm>
        </p:grpSpPr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 flipH="1">
              <a:off x="2160" y="2318"/>
              <a:ext cx="64" cy="3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flipH="1">
              <a:off x="2224" y="1822"/>
              <a:ext cx="184" cy="4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7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943600" y="1219200"/>
            <a:ext cx="2819400" cy="1676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Neither</a:t>
            </a: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5867400" y="1143000"/>
            <a:ext cx="2895600" cy="6858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04800" y="487680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 = ½   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22263" y="5334000"/>
            <a:ext cx="750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 = ½ + 2t /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Calibri" pitchFamily="34" charset="0"/>
              </a:rPr>
              <a:t>glass</a:t>
            </a:r>
            <a:r>
              <a:rPr lang="en-US" sz="2400">
                <a:latin typeface="Calibri" pitchFamily="34" charset="0"/>
              </a:rPr>
              <a:t> = ½ + 2t n</a:t>
            </a:r>
            <a:r>
              <a:rPr lang="en-US" sz="2400" baseline="-25000">
                <a:latin typeface="Calibri" pitchFamily="34" charset="0"/>
              </a:rPr>
              <a:t>glass</a:t>
            </a:r>
            <a:r>
              <a:rPr lang="en-US" sz="2400">
                <a:latin typeface="Calibri" pitchFamily="34" charset="0"/>
              </a:rPr>
              <a:t>/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Calibri" pitchFamily="34" charset="0"/>
              </a:rPr>
              <a:t>0</a:t>
            </a:r>
            <a:r>
              <a:rPr lang="en-US" sz="2400">
                <a:latin typeface="Calibri" pitchFamily="34" charset="0"/>
              </a:rPr>
              <a:t>= ½ + 1 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04800" y="5940425"/>
            <a:ext cx="678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Phase shift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 –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 = 1 wavelength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29" grpId="0" animBg="1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-34925"/>
            <a:ext cx="4508500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Thin Films</a:t>
            </a:r>
            <a:br>
              <a:rPr lang="en-US" sz="4000" smtClean="0"/>
            </a:br>
            <a:r>
              <a:rPr lang="en-US" sz="4000" smtClean="0"/>
              <a:t>Checkpoint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346200" y="3308350"/>
            <a:ext cx="29543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gas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 looks:</a:t>
            </a:r>
            <a:r>
              <a:rPr lang="en-US" sz="2400">
                <a:latin typeface="Calibri" pitchFamily="34" charset="0"/>
              </a:rPr>
              <a:t>    	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bright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dark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988" name="Rectangle 33"/>
          <p:cNvSpPr>
            <a:spLocks noChangeArrowheads="1"/>
          </p:cNvSpPr>
          <p:nvPr/>
        </p:nvSpPr>
        <p:spPr bwMode="auto">
          <a:xfrm>
            <a:off x="252413" y="1216025"/>
            <a:ext cx="43989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Calibri" pitchFamily="34" charset="0"/>
              </a:rPr>
              <a:t>A thin film of gasoline (n</a:t>
            </a:r>
            <a:r>
              <a:rPr lang="en-US" sz="2400" baseline="-25000">
                <a:latin typeface="Calibri" pitchFamily="34" charset="0"/>
              </a:rPr>
              <a:t>gas</a:t>
            </a:r>
            <a:r>
              <a:rPr lang="en-US" sz="2400">
                <a:latin typeface="Calibri" pitchFamily="34" charset="0"/>
              </a:rPr>
              <a:t>=1.20) and a thin film of oil (n</a:t>
            </a:r>
            <a:r>
              <a:rPr lang="en-US" sz="2400" baseline="-25000">
                <a:latin typeface="Calibri" pitchFamily="34" charset="0"/>
              </a:rPr>
              <a:t>oil</a:t>
            </a:r>
            <a:r>
              <a:rPr lang="en-US" sz="2400">
                <a:latin typeface="Calibri" pitchFamily="34" charset="0"/>
              </a:rPr>
              <a:t>=1.45) are floating on water (n</a:t>
            </a:r>
            <a:r>
              <a:rPr lang="en-US" sz="2400" baseline="-25000">
                <a:latin typeface="Calibri" pitchFamily="34" charset="0"/>
              </a:rPr>
              <a:t>water</a:t>
            </a:r>
            <a:r>
              <a:rPr lang="en-US" sz="2400">
                <a:latin typeface="Calibri" pitchFamily="34" charset="0"/>
              </a:rPr>
              <a:t>=1.33).  When the thickness of the two films is exactly one wavelength…</a:t>
            </a:r>
            <a:endParaRPr lang="en-US" sz="36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41989" name="Group 52"/>
          <p:cNvGrpSpPr>
            <a:grpSpLocks/>
          </p:cNvGrpSpPr>
          <p:nvPr/>
        </p:nvGrpSpPr>
        <p:grpSpPr bwMode="auto">
          <a:xfrm>
            <a:off x="4591050" y="725488"/>
            <a:ext cx="4625975" cy="2295525"/>
            <a:chOff x="2843" y="1369"/>
            <a:chExt cx="2914" cy="1446"/>
          </a:xfrm>
        </p:grpSpPr>
        <p:sp>
          <p:nvSpPr>
            <p:cNvPr id="41993" name="Rectangle 6"/>
            <p:cNvSpPr>
              <a:spLocks noChangeArrowheads="1"/>
            </p:cNvSpPr>
            <p:nvPr/>
          </p:nvSpPr>
          <p:spPr bwMode="auto">
            <a:xfrm>
              <a:off x="3329" y="2139"/>
              <a:ext cx="2135" cy="67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94" name="Oval 35"/>
            <p:cNvSpPr>
              <a:spLocks noChangeArrowheads="1"/>
            </p:cNvSpPr>
            <p:nvPr/>
          </p:nvSpPr>
          <p:spPr bwMode="auto">
            <a:xfrm>
              <a:off x="3517" y="2089"/>
              <a:ext cx="80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>
              <a:off x="3280" y="2020"/>
              <a:ext cx="0" cy="1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11"/>
            <p:cNvSpPr txBox="1">
              <a:spLocks noChangeArrowheads="1"/>
            </p:cNvSpPr>
            <p:nvPr/>
          </p:nvSpPr>
          <p:spPr bwMode="auto">
            <a:xfrm>
              <a:off x="2843" y="1985"/>
              <a:ext cx="5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  <a:latin typeface="Calibri" pitchFamily="34" charset="0"/>
                </a:rPr>
                <a:t>t </a:t>
              </a:r>
              <a:r>
                <a:rPr lang="en-US" altLang="en-US" sz="2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41997" name="Line 14"/>
            <p:cNvSpPr>
              <a:spLocks noChangeShapeType="1"/>
            </p:cNvSpPr>
            <p:nvPr/>
          </p:nvSpPr>
          <p:spPr bwMode="auto">
            <a:xfrm flipH="1">
              <a:off x="3835" y="1502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8" name="Group 19"/>
            <p:cNvGrpSpPr>
              <a:grpSpLocks/>
            </p:cNvGrpSpPr>
            <p:nvPr/>
          </p:nvGrpSpPr>
          <p:grpSpPr bwMode="auto">
            <a:xfrm>
              <a:off x="3615" y="1369"/>
              <a:ext cx="257" cy="809"/>
              <a:chOff x="1736" y="1329"/>
              <a:chExt cx="360" cy="981"/>
            </a:xfrm>
          </p:grpSpPr>
          <p:sp>
            <p:nvSpPr>
              <p:cNvPr id="42010" name="Line 20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1" name="Line 21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9" name="Oval 36"/>
            <p:cNvSpPr>
              <a:spLocks noChangeArrowheads="1"/>
            </p:cNvSpPr>
            <p:nvPr/>
          </p:nvSpPr>
          <p:spPr bwMode="auto">
            <a:xfrm>
              <a:off x="4448" y="2089"/>
              <a:ext cx="80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00" name="Line 37"/>
            <p:cNvSpPr>
              <a:spLocks noChangeShapeType="1"/>
            </p:cNvSpPr>
            <p:nvPr/>
          </p:nvSpPr>
          <p:spPr bwMode="auto">
            <a:xfrm flipH="1">
              <a:off x="3859" y="1606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38"/>
            <p:cNvSpPr>
              <a:spLocks noChangeShapeType="1"/>
            </p:cNvSpPr>
            <p:nvPr/>
          </p:nvSpPr>
          <p:spPr bwMode="auto">
            <a:xfrm flipH="1">
              <a:off x="4816" y="1502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02" name="Group 39"/>
            <p:cNvGrpSpPr>
              <a:grpSpLocks/>
            </p:cNvGrpSpPr>
            <p:nvPr/>
          </p:nvGrpSpPr>
          <p:grpSpPr bwMode="auto">
            <a:xfrm>
              <a:off x="4596" y="1369"/>
              <a:ext cx="257" cy="809"/>
              <a:chOff x="1736" y="1329"/>
              <a:chExt cx="360" cy="981"/>
            </a:xfrm>
          </p:grpSpPr>
          <p:sp>
            <p:nvSpPr>
              <p:cNvPr id="42008" name="Line 40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9" name="Line 41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3" name="Line 42"/>
            <p:cNvSpPr>
              <a:spLocks noChangeShapeType="1"/>
            </p:cNvSpPr>
            <p:nvPr/>
          </p:nvSpPr>
          <p:spPr bwMode="auto">
            <a:xfrm flipH="1">
              <a:off x="4840" y="1606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Text Box 43"/>
            <p:cNvSpPr txBox="1">
              <a:spLocks noChangeArrowheads="1"/>
            </p:cNvSpPr>
            <p:nvPr/>
          </p:nvSpPr>
          <p:spPr bwMode="auto">
            <a:xfrm>
              <a:off x="3989" y="2565"/>
              <a:ext cx="8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baseline="-25000">
                  <a:latin typeface="Calibri" pitchFamily="34" charset="0"/>
                </a:rPr>
                <a:t>water</a:t>
              </a:r>
              <a:r>
                <a:rPr lang="en-US" sz="2000">
                  <a:latin typeface="Calibri" pitchFamily="34" charset="0"/>
                </a:rPr>
                <a:t>=1.3</a:t>
              </a:r>
            </a:p>
          </p:txBody>
        </p:sp>
        <p:sp>
          <p:nvSpPr>
            <p:cNvPr id="42005" name="Text Box 45"/>
            <p:cNvSpPr txBox="1">
              <a:spLocks noChangeArrowheads="1"/>
            </p:cNvSpPr>
            <p:nvPr/>
          </p:nvSpPr>
          <p:spPr bwMode="auto">
            <a:xfrm>
              <a:off x="3517" y="2139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sz="2000" baseline="-25000">
                  <a:latin typeface="Calibri" pitchFamily="34" charset="0"/>
                </a:rPr>
                <a:t>gas</a:t>
              </a:r>
              <a:r>
                <a:rPr lang="en-US" sz="2000">
                  <a:latin typeface="Calibri" pitchFamily="34" charset="0"/>
                </a:rPr>
                <a:t>=1.20</a:t>
              </a:r>
            </a:p>
          </p:txBody>
        </p:sp>
        <p:sp>
          <p:nvSpPr>
            <p:cNvPr id="42006" name="Text Box 46"/>
            <p:cNvSpPr txBox="1">
              <a:spLocks noChangeArrowheads="1"/>
            </p:cNvSpPr>
            <p:nvPr/>
          </p:nvSpPr>
          <p:spPr bwMode="auto">
            <a:xfrm>
              <a:off x="5021" y="1802"/>
              <a:ext cx="7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baseline="-25000">
                  <a:latin typeface="Calibri" pitchFamily="34" charset="0"/>
                </a:rPr>
                <a:t>air</a:t>
              </a:r>
              <a:r>
                <a:rPr lang="en-US" sz="2000">
                  <a:latin typeface="Calibri" pitchFamily="34" charset="0"/>
                </a:rPr>
                <a:t>=1.0</a:t>
              </a:r>
            </a:p>
          </p:txBody>
        </p:sp>
        <p:sp>
          <p:nvSpPr>
            <p:cNvPr id="42007" name="Text Box 47"/>
            <p:cNvSpPr txBox="1">
              <a:spLocks noChangeArrowheads="1"/>
            </p:cNvSpPr>
            <p:nvPr/>
          </p:nvSpPr>
          <p:spPr bwMode="auto">
            <a:xfrm>
              <a:off x="4466" y="2131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sz="2000" baseline="-25000">
                  <a:latin typeface="Calibri" pitchFamily="34" charset="0"/>
                </a:rPr>
                <a:t>oil</a:t>
              </a:r>
              <a:r>
                <a:rPr lang="en-US" sz="2000">
                  <a:latin typeface="Calibri" pitchFamily="34" charset="0"/>
                </a:rPr>
                <a:t>=1.45</a:t>
              </a:r>
            </a:p>
          </p:txBody>
        </p:sp>
      </p:grpSp>
      <p:sp>
        <p:nvSpPr>
          <p:cNvPr id="41990" name="Rectangle 54"/>
          <p:cNvSpPr>
            <a:spLocks noChangeArrowheads="1"/>
          </p:cNvSpPr>
          <p:nvPr/>
        </p:nvSpPr>
        <p:spPr bwMode="auto">
          <a:xfrm>
            <a:off x="5759450" y="3302000"/>
            <a:ext cx="28606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oil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 looks:</a:t>
            </a:r>
            <a:r>
              <a:rPr lang="en-US" sz="2400">
                <a:latin typeface="Calibri" pitchFamily="34" charset="0"/>
              </a:rPr>
              <a:t>   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 bright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 dark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1991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635500"/>
            <a:ext cx="26670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614863"/>
            <a:ext cx="2805112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-349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Thin Films</a:t>
            </a:r>
            <a:br>
              <a:rPr lang="en-US" sz="4000" smtClean="0"/>
            </a:br>
            <a:r>
              <a:rPr lang="en-US" sz="4000" smtClean="0"/>
              <a:t>Checkpoint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343025" y="3709988"/>
            <a:ext cx="295433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gas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 looks:</a:t>
            </a:r>
            <a:r>
              <a:rPr lang="en-US" sz="2400">
                <a:latin typeface="Calibri" pitchFamily="34" charset="0"/>
              </a:rPr>
              <a:t>    	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bright</a:t>
            </a:r>
            <a:endParaRPr lang="en-US" sz="2400">
              <a:latin typeface="Calibri" pitchFamily="34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 dark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2413" y="1216025"/>
            <a:ext cx="43989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Calibri" pitchFamily="34" charset="0"/>
              </a:rPr>
              <a:t>A thin film of gasoline (n</a:t>
            </a:r>
            <a:r>
              <a:rPr lang="en-US" sz="2400" baseline="-25000">
                <a:latin typeface="Calibri" pitchFamily="34" charset="0"/>
              </a:rPr>
              <a:t>gas</a:t>
            </a:r>
            <a:r>
              <a:rPr lang="en-US" sz="2400">
                <a:latin typeface="Calibri" pitchFamily="34" charset="0"/>
              </a:rPr>
              <a:t>=1.20) and a thin film of oil (n</a:t>
            </a:r>
            <a:r>
              <a:rPr lang="en-US" sz="2400" baseline="-25000">
                <a:latin typeface="Calibri" pitchFamily="34" charset="0"/>
              </a:rPr>
              <a:t>oil</a:t>
            </a:r>
            <a:r>
              <a:rPr lang="en-US" sz="2400">
                <a:latin typeface="Calibri" pitchFamily="34" charset="0"/>
              </a:rPr>
              <a:t>=1.45) are floating on water (n</a:t>
            </a:r>
            <a:r>
              <a:rPr lang="en-US" sz="2400" baseline="-25000">
                <a:latin typeface="Calibri" pitchFamily="34" charset="0"/>
              </a:rPr>
              <a:t>water</a:t>
            </a:r>
            <a:r>
              <a:rPr lang="en-US" sz="2400">
                <a:latin typeface="Calibri" pitchFamily="34" charset="0"/>
              </a:rPr>
              <a:t>=1.33).  When the thickness of the two films is exactly one wavelength…</a:t>
            </a:r>
            <a:endParaRPr lang="en-US" sz="36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4513263" y="1108075"/>
            <a:ext cx="4625975" cy="2295525"/>
            <a:chOff x="2843" y="1369"/>
            <a:chExt cx="2914" cy="1446"/>
          </a:xfrm>
        </p:grpSpPr>
        <p:sp>
          <p:nvSpPr>
            <p:cNvPr id="43025" name="Rectangle 6"/>
            <p:cNvSpPr>
              <a:spLocks noChangeArrowheads="1"/>
            </p:cNvSpPr>
            <p:nvPr/>
          </p:nvSpPr>
          <p:spPr bwMode="auto">
            <a:xfrm>
              <a:off x="3329" y="2139"/>
              <a:ext cx="2135" cy="67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26" name="Oval 7"/>
            <p:cNvSpPr>
              <a:spLocks noChangeArrowheads="1"/>
            </p:cNvSpPr>
            <p:nvPr/>
          </p:nvSpPr>
          <p:spPr bwMode="auto">
            <a:xfrm>
              <a:off x="3517" y="2089"/>
              <a:ext cx="80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27" name="Line 8"/>
            <p:cNvSpPr>
              <a:spLocks noChangeShapeType="1"/>
            </p:cNvSpPr>
            <p:nvPr/>
          </p:nvSpPr>
          <p:spPr bwMode="auto">
            <a:xfrm>
              <a:off x="3280" y="2020"/>
              <a:ext cx="0" cy="1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Text Box 9"/>
            <p:cNvSpPr txBox="1">
              <a:spLocks noChangeArrowheads="1"/>
            </p:cNvSpPr>
            <p:nvPr/>
          </p:nvSpPr>
          <p:spPr bwMode="auto">
            <a:xfrm>
              <a:off x="2843" y="1985"/>
              <a:ext cx="5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  <a:latin typeface="Calibri" pitchFamily="34" charset="0"/>
                </a:rPr>
                <a:t>t </a:t>
              </a:r>
              <a:r>
                <a:rPr lang="en-US" altLang="en-US" sz="2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43029" name="Line 10"/>
            <p:cNvSpPr>
              <a:spLocks noChangeShapeType="1"/>
            </p:cNvSpPr>
            <p:nvPr/>
          </p:nvSpPr>
          <p:spPr bwMode="auto">
            <a:xfrm flipH="1">
              <a:off x="3835" y="1502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30" name="Group 11"/>
            <p:cNvGrpSpPr>
              <a:grpSpLocks/>
            </p:cNvGrpSpPr>
            <p:nvPr/>
          </p:nvGrpSpPr>
          <p:grpSpPr bwMode="auto">
            <a:xfrm>
              <a:off x="3615" y="1369"/>
              <a:ext cx="257" cy="809"/>
              <a:chOff x="1736" y="1329"/>
              <a:chExt cx="360" cy="981"/>
            </a:xfrm>
          </p:grpSpPr>
          <p:sp>
            <p:nvSpPr>
              <p:cNvPr id="43042" name="Line 12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3" name="Line 13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31" name="Oval 14"/>
            <p:cNvSpPr>
              <a:spLocks noChangeArrowheads="1"/>
            </p:cNvSpPr>
            <p:nvPr/>
          </p:nvSpPr>
          <p:spPr bwMode="auto">
            <a:xfrm>
              <a:off x="4448" y="2089"/>
              <a:ext cx="80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32" name="Line 15"/>
            <p:cNvSpPr>
              <a:spLocks noChangeShapeType="1"/>
            </p:cNvSpPr>
            <p:nvPr/>
          </p:nvSpPr>
          <p:spPr bwMode="auto">
            <a:xfrm flipH="1">
              <a:off x="3859" y="1606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16"/>
            <p:cNvSpPr>
              <a:spLocks noChangeShapeType="1"/>
            </p:cNvSpPr>
            <p:nvPr/>
          </p:nvSpPr>
          <p:spPr bwMode="auto">
            <a:xfrm flipH="1">
              <a:off x="4816" y="1502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34" name="Group 17"/>
            <p:cNvGrpSpPr>
              <a:grpSpLocks/>
            </p:cNvGrpSpPr>
            <p:nvPr/>
          </p:nvGrpSpPr>
          <p:grpSpPr bwMode="auto">
            <a:xfrm>
              <a:off x="4596" y="1369"/>
              <a:ext cx="257" cy="809"/>
              <a:chOff x="1736" y="1329"/>
              <a:chExt cx="360" cy="981"/>
            </a:xfrm>
          </p:grpSpPr>
          <p:sp>
            <p:nvSpPr>
              <p:cNvPr id="43040" name="Line 18"/>
              <p:cNvSpPr>
                <a:spLocks noChangeShapeType="1"/>
              </p:cNvSpPr>
              <p:nvPr/>
            </p:nvSpPr>
            <p:spPr bwMode="auto">
              <a:xfrm>
                <a:off x="1736" y="1329"/>
                <a:ext cx="360" cy="98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1" name="Line 19"/>
              <p:cNvSpPr>
                <a:spLocks noChangeShapeType="1"/>
              </p:cNvSpPr>
              <p:nvPr/>
            </p:nvSpPr>
            <p:spPr bwMode="auto">
              <a:xfrm>
                <a:off x="1872" y="1699"/>
                <a:ext cx="57" cy="15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 flipH="1">
              <a:off x="4840" y="1606"/>
              <a:ext cx="282" cy="5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Text Box 21"/>
            <p:cNvSpPr txBox="1">
              <a:spLocks noChangeArrowheads="1"/>
            </p:cNvSpPr>
            <p:nvPr/>
          </p:nvSpPr>
          <p:spPr bwMode="auto">
            <a:xfrm>
              <a:off x="3989" y="2565"/>
              <a:ext cx="8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baseline="-25000">
                  <a:latin typeface="Calibri" pitchFamily="34" charset="0"/>
                </a:rPr>
                <a:t>water</a:t>
              </a:r>
              <a:r>
                <a:rPr lang="en-US" sz="2000">
                  <a:latin typeface="Calibri" pitchFamily="34" charset="0"/>
                </a:rPr>
                <a:t>=1.3</a:t>
              </a:r>
            </a:p>
          </p:txBody>
        </p:sp>
        <p:sp>
          <p:nvSpPr>
            <p:cNvPr id="43037" name="Text Box 22"/>
            <p:cNvSpPr txBox="1">
              <a:spLocks noChangeArrowheads="1"/>
            </p:cNvSpPr>
            <p:nvPr/>
          </p:nvSpPr>
          <p:spPr bwMode="auto">
            <a:xfrm>
              <a:off x="3517" y="2139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sz="2000" baseline="-25000">
                  <a:latin typeface="Calibri" pitchFamily="34" charset="0"/>
                </a:rPr>
                <a:t>gas</a:t>
              </a:r>
              <a:r>
                <a:rPr lang="en-US" sz="2000">
                  <a:latin typeface="Calibri" pitchFamily="34" charset="0"/>
                </a:rPr>
                <a:t>=1.20</a:t>
              </a:r>
            </a:p>
          </p:txBody>
        </p:sp>
        <p:sp>
          <p:nvSpPr>
            <p:cNvPr id="43038" name="Text Box 23"/>
            <p:cNvSpPr txBox="1">
              <a:spLocks noChangeArrowheads="1"/>
            </p:cNvSpPr>
            <p:nvPr/>
          </p:nvSpPr>
          <p:spPr bwMode="auto">
            <a:xfrm>
              <a:off x="5021" y="1802"/>
              <a:ext cx="7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baseline="-25000">
                  <a:latin typeface="Calibri" pitchFamily="34" charset="0"/>
                </a:rPr>
                <a:t>air</a:t>
              </a:r>
              <a:r>
                <a:rPr lang="en-US" sz="2000">
                  <a:latin typeface="Calibri" pitchFamily="34" charset="0"/>
                </a:rPr>
                <a:t>=1.0</a:t>
              </a:r>
            </a:p>
          </p:txBody>
        </p:sp>
        <p:sp>
          <p:nvSpPr>
            <p:cNvPr id="43039" name="Text Box 24"/>
            <p:cNvSpPr txBox="1">
              <a:spLocks noChangeArrowheads="1"/>
            </p:cNvSpPr>
            <p:nvPr/>
          </p:nvSpPr>
          <p:spPr bwMode="auto">
            <a:xfrm>
              <a:off x="4466" y="2131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n</a:t>
              </a:r>
              <a:r>
                <a:rPr lang="en-US" sz="2000" baseline="-25000">
                  <a:latin typeface="Calibri" pitchFamily="34" charset="0"/>
                </a:rPr>
                <a:t>oil</a:t>
              </a:r>
              <a:r>
                <a:rPr lang="en-US" sz="2000">
                  <a:latin typeface="Calibri" pitchFamily="34" charset="0"/>
                </a:rPr>
                <a:t>=1.45</a:t>
              </a:r>
            </a:p>
          </p:txBody>
        </p:sp>
      </p:grpSp>
      <p:sp>
        <p:nvSpPr>
          <p:cNvPr id="240665" name="Rectangle 25"/>
          <p:cNvSpPr>
            <a:spLocks noChangeArrowheads="1"/>
          </p:cNvSpPr>
          <p:nvPr/>
        </p:nvSpPr>
        <p:spPr bwMode="auto">
          <a:xfrm>
            <a:off x="368300" y="502920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1,gas</a:t>
            </a:r>
            <a:r>
              <a:rPr lang="en-US" sz="2400">
                <a:latin typeface="Calibri" pitchFamily="34" charset="0"/>
              </a:rPr>
              <a:t> = ½</a:t>
            </a:r>
          </a:p>
        </p:txBody>
      </p:sp>
      <p:sp>
        <p:nvSpPr>
          <p:cNvPr id="43015" name="Rectangle 26"/>
          <p:cNvSpPr>
            <a:spLocks noChangeArrowheads="1"/>
          </p:cNvSpPr>
          <p:nvPr/>
        </p:nvSpPr>
        <p:spPr bwMode="auto">
          <a:xfrm>
            <a:off x="6084888" y="3709988"/>
            <a:ext cx="28606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oil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 looks:</a:t>
            </a:r>
            <a:r>
              <a:rPr lang="en-US" sz="2400">
                <a:latin typeface="Calibri" pitchFamily="34" charset="0"/>
              </a:rPr>
              <a:t>   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 bright</a:t>
            </a:r>
            <a:endParaRPr lang="en-US" sz="2400">
              <a:latin typeface="Calibri" pitchFamily="34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 dark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0667" name="Rectangle 27"/>
          <p:cNvSpPr>
            <a:spLocks noChangeArrowheads="1"/>
          </p:cNvSpPr>
          <p:nvPr/>
        </p:nvSpPr>
        <p:spPr bwMode="auto">
          <a:xfrm>
            <a:off x="2287588" y="5029200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2,gas</a:t>
            </a:r>
            <a:r>
              <a:rPr lang="en-US" sz="2400">
                <a:latin typeface="Calibri" pitchFamily="34" charset="0"/>
              </a:rPr>
              <a:t> = ½ + 2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5159375" y="5029200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1,oil</a:t>
            </a:r>
            <a:r>
              <a:rPr lang="en-US" sz="2400">
                <a:latin typeface="Calibri" pitchFamily="34" charset="0"/>
              </a:rPr>
              <a:t> = ½</a:t>
            </a:r>
          </a:p>
        </p:txBody>
      </p:sp>
      <p:sp>
        <p:nvSpPr>
          <p:cNvPr id="240669" name="Rectangle 29"/>
          <p:cNvSpPr>
            <a:spLocks noChangeArrowheads="1"/>
          </p:cNvSpPr>
          <p:nvPr/>
        </p:nvSpPr>
        <p:spPr bwMode="auto">
          <a:xfrm>
            <a:off x="7264400" y="5089525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2,oil</a:t>
            </a:r>
            <a:r>
              <a:rPr lang="en-US" sz="2400">
                <a:latin typeface="Calibri" pitchFamily="34" charset="0"/>
              </a:rPr>
              <a:t> = 2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893763" y="5497513"/>
            <a:ext cx="304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|</a:t>
            </a:r>
            <a:r>
              <a:rPr lang="en-US" sz="2400">
                <a:latin typeface="Symbol" pitchFamily="18" charset="2"/>
              </a:rPr>
              <a:t> d</a:t>
            </a:r>
            <a:r>
              <a:rPr lang="en-US" sz="2400" baseline="-25000">
                <a:latin typeface="Calibri" pitchFamily="34" charset="0"/>
              </a:rPr>
              <a:t>2,gas</a:t>
            </a:r>
            <a:r>
              <a:rPr lang="en-US" sz="2400">
                <a:latin typeface="Calibri" pitchFamily="34" charset="0"/>
              </a:rPr>
              <a:t> –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1,gas </a:t>
            </a:r>
            <a:r>
              <a:rPr lang="en-US" sz="2400">
                <a:latin typeface="Calibri" pitchFamily="34" charset="0"/>
              </a:rPr>
              <a:t>| = 2</a:t>
            </a:r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5421313" y="5546725"/>
            <a:ext cx="325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|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2,oil</a:t>
            </a:r>
            <a:r>
              <a:rPr lang="en-US" sz="2400">
                <a:latin typeface="Calibri" pitchFamily="34" charset="0"/>
              </a:rPr>
              <a:t> –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baseline="-25000">
                <a:latin typeface="Calibri" pitchFamily="34" charset="0"/>
              </a:rPr>
              <a:t>1,oil</a:t>
            </a:r>
            <a:r>
              <a:rPr lang="en-US" sz="2400">
                <a:latin typeface="Calibri" pitchFamily="34" charset="0"/>
              </a:rPr>
              <a:t> | = 3/2</a:t>
            </a:r>
          </a:p>
        </p:txBody>
      </p:sp>
      <p:sp>
        <p:nvSpPr>
          <p:cNvPr id="240672" name="Rectangle 32"/>
          <p:cNvSpPr>
            <a:spLocks noChangeArrowheads="1"/>
          </p:cNvSpPr>
          <p:nvPr/>
        </p:nvSpPr>
        <p:spPr bwMode="auto">
          <a:xfrm>
            <a:off x="1281113" y="607218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constructive</a:t>
            </a:r>
          </a:p>
        </p:txBody>
      </p:sp>
      <p:sp>
        <p:nvSpPr>
          <p:cNvPr id="240673" name="Rectangle 33"/>
          <p:cNvSpPr>
            <a:spLocks noChangeArrowheads="1"/>
          </p:cNvSpPr>
          <p:nvPr/>
        </p:nvSpPr>
        <p:spPr bwMode="auto">
          <a:xfrm>
            <a:off x="5837238" y="6132513"/>
            <a:ext cx="1582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destructive</a:t>
            </a:r>
          </a:p>
        </p:txBody>
      </p:sp>
      <p:sp>
        <p:nvSpPr>
          <p:cNvPr id="240674" name="Oval 34"/>
          <p:cNvSpPr>
            <a:spLocks noChangeArrowheads="1"/>
          </p:cNvSpPr>
          <p:nvPr/>
        </p:nvSpPr>
        <p:spPr bwMode="auto">
          <a:xfrm>
            <a:off x="1241425" y="4092575"/>
            <a:ext cx="1847850" cy="4778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0675" name="Oval 35"/>
          <p:cNvSpPr>
            <a:spLocks noChangeArrowheads="1"/>
          </p:cNvSpPr>
          <p:nvPr/>
        </p:nvSpPr>
        <p:spPr bwMode="auto">
          <a:xfrm>
            <a:off x="5853113" y="4492625"/>
            <a:ext cx="1847850" cy="4778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5" grpId="0"/>
      <p:bldP spid="240667" grpId="0"/>
      <p:bldP spid="240668" grpId="0"/>
      <p:bldP spid="240669" grpId="0"/>
      <p:bldP spid="240670" grpId="0"/>
      <p:bldP spid="240671" grpId="0" autoUpdateAnimBg="0"/>
      <p:bldP spid="240672" grpId="0"/>
      <p:bldP spid="240673" grpId="0"/>
      <p:bldP spid="240674" grpId="0" animBg="1"/>
      <p:bldP spid="240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Which type of interference results from the superposition of the two waveforms shown?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0610402"/>
              </p:ext>
            </p:extLst>
          </p:nvPr>
        </p:nvGraphicFramePr>
        <p:xfrm>
          <a:off x="6096000" y="3436938"/>
          <a:ext cx="29845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36938"/>
                        <a:ext cx="29845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791200" y="1447800"/>
            <a:ext cx="3048000" cy="17065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Neither</a:t>
            </a:r>
          </a:p>
        </p:txBody>
      </p:sp>
      <p:sp>
        <p:nvSpPr>
          <p:cNvPr id="9221" name="Text Box 27"/>
          <p:cNvSpPr txBox="1">
            <a:spLocks noChangeArrowheads="1"/>
          </p:cNvSpPr>
          <p:nvPr/>
        </p:nvSpPr>
        <p:spPr bwMode="auto">
          <a:xfrm>
            <a:off x="2057400" y="2782888"/>
            <a:ext cx="354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+</a:t>
            </a:r>
          </a:p>
        </p:txBody>
      </p:sp>
      <p:sp>
        <p:nvSpPr>
          <p:cNvPr id="9222" name="Text Box 33"/>
          <p:cNvSpPr txBox="1">
            <a:spLocks noChangeArrowheads="1"/>
          </p:cNvSpPr>
          <p:nvPr/>
        </p:nvSpPr>
        <p:spPr bwMode="auto">
          <a:xfrm>
            <a:off x="4387850" y="364172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Different f</a:t>
            </a:r>
          </a:p>
        </p:txBody>
      </p:sp>
      <p:graphicFrame>
        <p:nvGraphicFramePr>
          <p:cNvPr id="9223" name="Object 3"/>
          <p:cNvGraphicFramePr>
            <a:graphicFrameLocks/>
          </p:cNvGraphicFramePr>
          <p:nvPr/>
        </p:nvGraphicFramePr>
        <p:xfrm>
          <a:off x="100013" y="1600200"/>
          <a:ext cx="42576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hart" r:id="rId8" imgW="4455000" imgH="2590200" progId="Excel.Sheet.8">
                  <p:embed/>
                </p:oleObj>
              </mc:Choice>
              <mc:Fallback>
                <p:oleObj name="Chart" r:id="rId8" imgW="4455000" imgH="259020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600200"/>
                        <a:ext cx="4257675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4"/>
          <p:cNvGraphicFramePr>
            <a:graphicFrameLocks/>
          </p:cNvGraphicFramePr>
          <p:nvPr/>
        </p:nvGraphicFramePr>
        <p:xfrm>
          <a:off x="100013" y="3367088"/>
          <a:ext cx="425767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hart" r:id="rId10" imgW="4455000" imgH="2590200" progId="Excel.Sheet.8">
                  <p:embed/>
                </p:oleObj>
              </mc:Choice>
              <mc:Fallback>
                <p:oleObj name="Chart" r:id="rId10" imgW="4455000" imgH="2590200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367088"/>
                        <a:ext cx="4257675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Which type of interference results from the superposition of the two waveforms shown?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963235"/>
              </p:ext>
            </p:extLst>
          </p:nvPr>
        </p:nvGraphicFramePr>
        <p:xfrm>
          <a:off x="6096000" y="3436938"/>
          <a:ext cx="29845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36938"/>
                        <a:ext cx="29845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791200" y="1447800"/>
            <a:ext cx="3048000" cy="17065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Constructive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Destructive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Neither</a:t>
            </a:r>
          </a:p>
        </p:txBody>
      </p:sp>
      <p:sp>
        <p:nvSpPr>
          <p:cNvPr id="10245" name="Text Box 27"/>
          <p:cNvSpPr txBox="1">
            <a:spLocks noChangeArrowheads="1"/>
          </p:cNvSpPr>
          <p:nvPr/>
        </p:nvSpPr>
        <p:spPr bwMode="auto">
          <a:xfrm>
            <a:off x="2057400" y="2782888"/>
            <a:ext cx="354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+</a:t>
            </a:r>
          </a:p>
        </p:txBody>
      </p:sp>
      <p:sp>
        <p:nvSpPr>
          <p:cNvPr id="10246" name="Text Box 33"/>
          <p:cNvSpPr txBox="1">
            <a:spLocks noChangeArrowheads="1"/>
          </p:cNvSpPr>
          <p:nvPr/>
        </p:nvSpPr>
        <p:spPr bwMode="auto">
          <a:xfrm>
            <a:off x="4387850" y="364172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Different f</a:t>
            </a:r>
          </a:p>
        </p:txBody>
      </p:sp>
      <p:graphicFrame>
        <p:nvGraphicFramePr>
          <p:cNvPr id="10247" name="Object 3"/>
          <p:cNvGraphicFramePr>
            <a:graphicFrameLocks/>
          </p:cNvGraphicFramePr>
          <p:nvPr/>
        </p:nvGraphicFramePr>
        <p:xfrm>
          <a:off x="100013" y="1600200"/>
          <a:ext cx="42576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hart" r:id="rId8" imgW="4455000" imgH="2590200" progId="Excel.Sheet.8">
                  <p:embed/>
                </p:oleObj>
              </mc:Choice>
              <mc:Fallback>
                <p:oleObj name="Chart" r:id="rId8" imgW="4455000" imgH="259020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600200"/>
                        <a:ext cx="4257675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4"/>
          <p:cNvGraphicFramePr>
            <a:graphicFrameLocks/>
          </p:cNvGraphicFramePr>
          <p:nvPr/>
        </p:nvGraphicFramePr>
        <p:xfrm>
          <a:off x="100013" y="3367088"/>
          <a:ext cx="425767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hart" r:id="rId10" imgW="4455000" imgH="2590200" progId="Excel.Sheet.8">
                  <p:embed/>
                </p:oleObj>
              </mc:Choice>
              <mc:Fallback>
                <p:oleObj name="Chart" r:id="rId10" imgW="4455000" imgH="2590200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367088"/>
                        <a:ext cx="4257675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127000" y="5105400"/>
          <a:ext cx="42926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hart" r:id="rId12" imgW="4455000" imgH="2590200" progId="Excel.Sheet.8">
                  <p:embed/>
                </p:oleObj>
              </mc:Choice>
              <mc:Fallback>
                <p:oleObj name="Chart" r:id="rId12" imgW="4455000" imgH="2590200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5105400"/>
                        <a:ext cx="429260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5000" y="2514600"/>
            <a:ext cx="2020888" cy="8636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1" name="Line 5"/>
          <p:cNvSpPr>
            <a:spLocks noChangeShapeType="1"/>
          </p:cNvSpPr>
          <p:nvPr/>
        </p:nvSpPr>
        <p:spPr bwMode="auto">
          <a:xfrm>
            <a:off x="0" y="49530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repeatDur="0" restart="neve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OleChart spid="4" grpId="1"/>
      <p:bldOleChart spid="4" grpId="2"/>
      <p:bldOleChart spid="9" grpId="0" bld="series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Interference for Light …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504950"/>
          </a:xfrm>
        </p:spPr>
        <p:txBody>
          <a:bodyPr/>
          <a:lstStyle/>
          <a:p>
            <a:pPr eaLnBrk="1" hangingPunct="1"/>
            <a:r>
              <a:rPr lang="en-US" smtClean="0"/>
              <a:t>Can’t produce coherent light from separate sources.  (f </a:t>
            </a:r>
            <a:r>
              <a:rPr lang="en-US" smtClean="0">
                <a:sym typeface="Symbol" pitchFamily="18" charset="2"/>
              </a:rPr>
              <a:t> 10</a:t>
            </a:r>
            <a:r>
              <a:rPr lang="en-US" baseline="30000" smtClean="0">
                <a:sym typeface="Symbol" pitchFamily="18" charset="2"/>
              </a:rPr>
              <a:t>14</a:t>
            </a:r>
            <a:r>
              <a:rPr lang="en-US" smtClean="0">
                <a:sym typeface="Symbol" pitchFamily="18" charset="2"/>
              </a:rPr>
              <a:t> Hz)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36600" y="3962400"/>
            <a:ext cx="8407400" cy="2895600"/>
            <a:chOff x="432" y="2440"/>
            <a:chExt cx="5296" cy="1773"/>
          </a:xfrm>
        </p:grpSpPr>
        <p:grpSp>
          <p:nvGrpSpPr>
            <p:cNvPr id="11271" name="Group 4"/>
            <p:cNvGrpSpPr>
              <a:grpSpLocks/>
            </p:cNvGrpSpPr>
            <p:nvPr/>
          </p:nvGrpSpPr>
          <p:grpSpPr bwMode="auto">
            <a:xfrm>
              <a:off x="432" y="2913"/>
              <a:ext cx="3105" cy="1300"/>
              <a:chOff x="272" y="1929"/>
              <a:chExt cx="3105" cy="1300"/>
            </a:xfrm>
          </p:grpSpPr>
          <p:grpSp>
            <p:nvGrpSpPr>
              <p:cNvPr id="11280" name="Group 5"/>
              <p:cNvGrpSpPr>
                <a:grpSpLocks/>
              </p:cNvGrpSpPr>
              <p:nvPr/>
            </p:nvGrpSpPr>
            <p:grpSpPr bwMode="auto">
              <a:xfrm>
                <a:off x="923" y="1929"/>
                <a:ext cx="2454" cy="894"/>
                <a:chOff x="923" y="1929"/>
                <a:chExt cx="2454" cy="894"/>
              </a:xfrm>
            </p:grpSpPr>
            <p:sp>
              <p:nvSpPr>
                <p:cNvPr id="1129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23" y="1929"/>
                  <a:ext cx="1284" cy="89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1" name="Line 7"/>
                <p:cNvSpPr>
                  <a:spLocks noChangeShapeType="1"/>
                </p:cNvSpPr>
                <p:nvPr/>
              </p:nvSpPr>
              <p:spPr bwMode="auto">
                <a:xfrm>
                  <a:off x="2207" y="1935"/>
                  <a:ext cx="1170" cy="55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1" name="Group 8"/>
              <p:cNvGrpSpPr>
                <a:grpSpLocks/>
              </p:cNvGrpSpPr>
              <p:nvPr/>
            </p:nvGrpSpPr>
            <p:grpSpPr bwMode="auto">
              <a:xfrm>
                <a:off x="923" y="2481"/>
                <a:ext cx="2454" cy="342"/>
                <a:chOff x="923" y="2481"/>
                <a:chExt cx="2454" cy="342"/>
              </a:xfrm>
            </p:grpSpPr>
            <p:sp>
              <p:nvSpPr>
                <p:cNvPr id="112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923" y="2525"/>
                  <a:ext cx="2388" cy="2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9" name="Oval 10"/>
                <p:cNvSpPr>
                  <a:spLocks noChangeArrowheads="1"/>
                </p:cNvSpPr>
                <p:nvPr/>
              </p:nvSpPr>
              <p:spPr bwMode="auto">
                <a:xfrm>
                  <a:off x="3311" y="2481"/>
                  <a:ext cx="66" cy="6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282" name="Group 11"/>
              <p:cNvGrpSpPr>
                <a:grpSpLocks/>
              </p:cNvGrpSpPr>
              <p:nvPr/>
            </p:nvGrpSpPr>
            <p:grpSpPr bwMode="auto">
              <a:xfrm>
                <a:off x="272" y="2363"/>
                <a:ext cx="1635" cy="866"/>
                <a:chOff x="272" y="2363"/>
                <a:chExt cx="1635" cy="866"/>
              </a:xfrm>
            </p:grpSpPr>
            <p:sp>
              <p:nvSpPr>
                <p:cNvPr id="112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2" y="2941"/>
                  <a:ext cx="163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Single source</a:t>
                  </a:r>
                </a:p>
              </p:txBody>
            </p:sp>
            <p:sp>
              <p:nvSpPr>
                <p:cNvPr id="11284" name="AutoShape 13"/>
                <p:cNvSpPr>
                  <a:spLocks noChangeArrowheads="1"/>
                </p:cNvSpPr>
                <p:nvPr/>
              </p:nvSpPr>
              <p:spPr bwMode="auto">
                <a:xfrm>
                  <a:off x="851" y="2727"/>
                  <a:ext cx="180" cy="186"/>
                </a:xfrm>
                <a:prstGeom prst="irregularSeal2">
                  <a:avLst/>
                </a:prstGeom>
                <a:solidFill>
                  <a:srgbClr val="FF3300"/>
                </a:solidFill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285" name="Arc 14"/>
                <p:cNvSpPr>
                  <a:spLocks/>
                </p:cNvSpPr>
                <p:nvPr/>
              </p:nvSpPr>
              <p:spPr bwMode="auto">
                <a:xfrm rot="747916">
                  <a:off x="902" y="2514"/>
                  <a:ext cx="328" cy="4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6" name="Arc 15"/>
                <p:cNvSpPr>
                  <a:spLocks/>
                </p:cNvSpPr>
                <p:nvPr/>
              </p:nvSpPr>
              <p:spPr bwMode="auto">
                <a:xfrm rot="747916">
                  <a:off x="1090" y="2421"/>
                  <a:ext cx="328" cy="4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7" name="Arc 16"/>
                <p:cNvSpPr>
                  <a:spLocks/>
                </p:cNvSpPr>
                <p:nvPr/>
              </p:nvSpPr>
              <p:spPr bwMode="auto">
                <a:xfrm rot="747916">
                  <a:off x="1271" y="2363"/>
                  <a:ext cx="328" cy="4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72" name="Group 17"/>
            <p:cNvGrpSpPr>
              <a:grpSpLocks/>
            </p:cNvGrpSpPr>
            <p:nvPr/>
          </p:nvGrpSpPr>
          <p:grpSpPr bwMode="auto">
            <a:xfrm>
              <a:off x="2581" y="2440"/>
              <a:ext cx="3147" cy="1580"/>
              <a:chOff x="2352" y="2105"/>
              <a:chExt cx="3147" cy="1580"/>
            </a:xfrm>
          </p:grpSpPr>
          <p:sp>
            <p:nvSpPr>
              <p:cNvPr id="11273" name="Text Box 18"/>
              <p:cNvSpPr txBox="1">
                <a:spLocks noChangeArrowheads="1"/>
              </p:cNvSpPr>
              <p:nvPr/>
            </p:nvSpPr>
            <p:spPr bwMode="auto">
              <a:xfrm>
                <a:off x="2810" y="2270"/>
                <a:ext cx="142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Calibri" pitchFamily="34" charset="0"/>
                  </a:rPr>
                  <a:t>Two different paths</a:t>
                </a:r>
                <a:endParaRPr lang="en-US" altLang="en-US" b="1">
                  <a:latin typeface="Calibri" pitchFamily="34" charset="0"/>
                </a:endParaRPr>
              </a:p>
            </p:txBody>
          </p:sp>
          <p:sp>
            <p:nvSpPr>
              <p:cNvPr id="11274" name="Freeform 19"/>
              <p:cNvSpPr>
                <a:spLocks/>
              </p:cNvSpPr>
              <p:nvPr/>
            </p:nvSpPr>
            <p:spPr bwMode="auto">
              <a:xfrm>
                <a:off x="2352" y="2464"/>
                <a:ext cx="288" cy="248"/>
              </a:xfrm>
              <a:custGeom>
                <a:avLst/>
                <a:gdLst>
                  <a:gd name="T0" fmla="*/ 288 w 288"/>
                  <a:gd name="T1" fmla="*/ 0 h 296"/>
                  <a:gd name="T2" fmla="*/ 152 w 288"/>
                  <a:gd name="T3" fmla="*/ 33 h 296"/>
                  <a:gd name="T4" fmla="*/ 104 w 288"/>
                  <a:gd name="T5" fmla="*/ 47 h 296"/>
                  <a:gd name="T6" fmla="*/ 24 w 288"/>
                  <a:gd name="T7" fmla="*/ 89 h 296"/>
                  <a:gd name="T8" fmla="*/ 0 w 288"/>
                  <a:gd name="T9" fmla="*/ 102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6"/>
                  <a:gd name="T17" fmla="*/ 288 w 288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6">
                    <a:moveTo>
                      <a:pt x="288" y="0"/>
                    </a:moveTo>
                    <a:cubicBezTo>
                      <a:pt x="235" y="36"/>
                      <a:pt x="182" y="73"/>
                      <a:pt x="152" y="96"/>
                    </a:cubicBezTo>
                    <a:cubicBezTo>
                      <a:pt x="121" y="118"/>
                      <a:pt x="125" y="109"/>
                      <a:pt x="104" y="136"/>
                    </a:cubicBezTo>
                    <a:cubicBezTo>
                      <a:pt x="82" y="162"/>
                      <a:pt x="41" y="229"/>
                      <a:pt x="24" y="256"/>
                    </a:cubicBezTo>
                    <a:cubicBezTo>
                      <a:pt x="6" y="282"/>
                      <a:pt x="3" y="289"/>
                      <a:pt x="0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Freeform 20"/>
              <p:cNvSpPr>
                <a:spLocks/>
              </p:cNvSpPr>
              <p:nvPr/>
            </p:nvSpPr>
            <p:spPr bwMode="auto">
              <a:xfrm>
                <a:off x="2437" y="2464"/>
                <a:ext cx="227" cy="776"/>
              </a:xfrm>
              <a:custGeom>
                <a:avLst/>
                <a:gdLst>
                  <a:gd name="T0" fmla="*/ 227 w 227"/>
                  <a:gd name="T1" fmla="*/ 0 h 776"/>
                  <a:gd name="T2" fmla="*/ 179 w 227"/>
                  <a:gd name="T3" fmla="*/ 96 h 776"/>
                  <a:gd name="T4" fmla="*/ 147 w 227"/>
                  <a:gd name="T5" fmla="*/ 160 h 776"/>
                  <a:gd name="T6" fmla="*/ 67 w 227"/>
                  <a:gd name="T7" fmla="*/ 344 h 776"/>
                  <a:gd name="T8" fmla="*/ 27 w 227"/>
                  <a:gd name="T9" fmla="*/ 520 h 776"/>
                  <a:gd name="T10" fmla="*/ 3 w 227"/>
                  <a:gd name="T11" fmla="*/ 672 h 776"/>
                  <a:gd name="T12" fmla="*/ 11 w 227"/>
                  <a:gd name="T13" fmla="*/ 776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776"/>
                  <a:gd name="T23" fmla="*/ 227 w 227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776">
                    <a:moveTo>
                      <a:pt x="227" y="0"/>
                    </a:moveTo>
                    <a:cubicBezTo>
                      <a:pt x="209" y="34"/>
                      <a:pt x="192" y="69"/>
                      <a:pt x="179" y="96"/>
                    </a:cubicBezTo>
                    <a:cubicBezTo>
                      <a:pt x="165" y="122"/>
                      <a:pt x="165" y="118"/>
                      <a:pt x="147" y="160"/>
                    </a:cubicBezTo>
                    <a:cubicBezTo>
                      <a:pt x="128" y="201"/>
                      <a:pt x="86" y="284"/>
                      <a:pt x="67" y="344"/>
                    </a:cubicBezTo>
                    <a:cubicBezTo>
                      <a:pt x="47" y="403"/>
                      <a:pt x="37" y="465"/>
                      <a:pt x="27" y="520"/>
                    </a:cubicBezTo>
                    <a:cubicBezTo>
                      <a:pt x="16" y="574"/>
                      <a:pt x="5" y="629"/>
                      <a:pt x="3" y="672"/>
                    </a:cubicBezTo>
                    <a:cubicBezTo>
                      <a:pt x="0" y="714"/>
                      <a:pt x="9" y="752"/>
                      <a:pt x="11" y="7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Oval 21"/>
              <p:cNvSpPr>
                <a:spLocks noChangeArrowheads="1"/>
              </p:cNvSpPr>
              <p:nvPr/>
            </p:nvSpPr>
            <p:spPr bwMode="auto">
              <a:xfrm>
                <a:off x="2664" y="2105"/>
                <a:ext cx="1587" cy="6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277" name="Group 22"/>
              <p:cNvGrpSpPr>
                <a:grpSpLocks/>
              </p:cNvGrpSpPr>
              <p:nvPr/>
            </p:nvGrpSpPr>
            <p:grpSpPr bwMode="auto">
              <a:xfrm>
                <a:off x="3408" y="3167"/>
                <a:ext cx="2091" cy="518"/>
                <a:chOff x="3408" y="3167"/>
                <a:chExt cx="2091" cy="518"/>
              </a:xfrm>
            </p:grpSpPr>
            <p:sp>
              <p:nvSpPr>
                <p:cNvPr id="1127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48" y="3167"/>
                  <a:ext cx="185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latin typeface="Calibri" pitchFamily="34" charset="0"/>
                    </a:rPr>
                    <a:t>Interference possible here</a:t>
                  </a:r>
                </a:p>
              </p:txBody>
            </p:sp>
            <p:sp>
              <p:nvSpPr>
                <p:cNvPr id="1127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3264"/>
                  <a:ext cx="24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668338" y="2270125"/>
            <a:ext cx="7772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Need two waves from </a:t>
            </a:r>
            <a:r>
              <a:rPr lang="en-US" sz="3200" u="sng">
                <a:latin typeface="Times New Roman" pitchFamily="18" charset="0"/>
              </a:rPr>
              <a:t>single source</a:t>
            </a:r>
            <a:r>
              <a:rPr lang="en-US" sz="3200">
                <a:latin typeface="Times New Roman" pitchFamily="18" charset="0"/>
              </a:rPr>
              <a:t> taking </a:t>
            </a:r>
            <a:r>
              <a:rPr lang="en-US" sz="3200" u="sng">
                <a:latin typeface="Times New Roman" pitchFamily="18" charset="0"/>
              </a:rPr>
              <a:t>two different paths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Two slits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Reflection (thin films)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Diffraction</a:t>
            </a:r>
            <a:r>
              <a:rPr lang="en-US" sz="2800" baseline="30000">
                <a:solidFill>
                  <a:schemeClr val="tx2"/>
                </a:solidFill>
                <a:latin typeface="Times New Roman" pitchFamily="18" charset="0"/>
              </a:rPr>
              <a:t>*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 rot="21036548" flipV="1">
            <a:off x="3346450" y="4746625"/>
            <a:ext cx="950913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297" grpId="0" build="p" bldLvl="2"/>
      <p:bldP spid="18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Coherent &amp; Incoherent Light</a:t>
            </a:r>
          </a:p>
        </p:txBody>
      </p:sp>
      <p:pic>
        <p:nvPicPr>
          <p:cNvPr id="12291" name="Picture 6" descr="coherentligh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343400"/>
            <a:ext cx="4953000" cy="2017713"/>
          </a:xfrm>
        </p:spPr>
      </p:pic>
      <p:pic>
        <p:nvPicPr>
          <p:cNvPr id="12292" name="Picture 7" descr="monochromaticincoherent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620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incoherentl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Double Slit Interference Applets 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7848600" cy="4038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http://www.walter-fendt.de/ph14e/doubleslit.htm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http://vsg.quasihome.com/interfer.htm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36638"/>
          </a:xfrm>
        </p:spPr>
        <p:txBody>
          <a:bodyPr/>
          <a:lstStyle/>
          <a:p>
            <a:pPr eaLnBrk="1" hangingPunct="1"/>
            <a:r>
              <a:rPr lang="en-US" smtClean="0"/>
              <a:t>Young’s Double Slit Applet</a:t>
            </a:r>
          </a:p>
        </p:txBody>
      </p:sp>
      <p:pic>
        <p:nvPicPr>
          <p:cNvPr id="14339" name="Picture 3" descr="youngdoubleslitapplet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03275"/>
            <a:ext cx="5257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5934075"/>
            <a:ext cx="838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http://www.colorado.edu/UCB/AcademicAffairs/ArtsSciences/physics/PhysicsInitiative/Physics2000/applets/twoslitsa.html</a:t>
            </a:r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PVERSION" val="2008"/>
  <p:tag name="PPVERSION" val="12.0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4.0"/>
  <p:tag name="LUIDIAENABLED" val="False"/>
  <p:tag name="EXPANDSHOWBAR" val="True"/>
  <p:tag name="TASKPANEKEY" val="5a954e01-ea32-4b6b-b700-67ac6343c3b2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32"/>
  <p:tag name="BULLETTYPE" val="ppBulletArabicPeriod"/>
  <p:tag name="ANSWERTEXT" val="Constructive&#10;Destructive&#10;Neither"/>
  <p:tag name="OLDNUMANSWERS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85F64FB0C414F14A43AB35FE710ECF7"/>
  <p:tag name="SLIDEID" val="885F64FB0C414F14A43AB35FE710ECF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Light waves from a single source travel through 2 slits before meeting at the point shown on the screen.  The interference will be:"/>
  <p:tag name="ANSWERSALIAS" val="Constructive|smicln|Destructive|smicln|It depends on L"/>
  <p:tag name="VALUES" val="No Value|smicln|No Value|smicln|No Value"/>
  <p:tag name="TOTALRESPONSES" val="19"/>
  <p:tag name="RESPONSECOUNT" val="19"/>
  <p:tag name="SLICED" val="False"/>
  <p:tag name="RESPONSES" val="1;2;2;1;2;3;3;2;1;2;2;1;1;2;3;1;3;1;1;"/>
  <p:tag name="CHARTSTRINGSTD" val="8 7 4"/>
  <p:tag name="CHARTSTRINGREV" val="4 7 8"/>
  <p:tag name="CHARTSTRINGSTDPER" val="0.421052631578947 0.368421052631579 0.210526315789474"/>
  <p:tag name="CHARTSTRINGREVPER" val="0.210526315789474 0.368421052631579 0.421052631578947"/>
  <p:tag name="RESPONSESGATHERED" val="False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0"/>
  <p:tag name="FONTSIZE" val="28"/>
  <p:tag name="BULLETTYPE" val="ppBulletArabicPeriod"/>
  <p:tag name="ANSWERTEXT" val="Constructive&#10;Destructive&#10;It depends on L"/>
  <p:tag name="OLDNUMANSWER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85F64FB0C414F14A43AB35FE710ECF7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Light waves from a single source travel through 2 slits before meeting at the point shown on the screen.  The interference will be:"/>
  <p:tag name="ANSWERSALIAS" val="Constructive|smicln|Destructive|smicln|It depends on L"/>
  <p:tag name="SLIDEORDER" val="2"/>
  <p:tag name="SLIDEGUID" val="ECD36878F91C4BC0941410FDF134F0BF"/>
  <p:tag name="VALUES" val="Correct|smicln|Incorrect|smicln|Incorrect"/>
  <p:tag name="TOTALRESPONSES" val="19"/>
  <p:tag name="RESPONSECOUNT" val="19"/>
  <p:tag name="SLICED" val="False"/>
  <p:tag name="RESPONSES" val="2;1;2;1;2;3;1;2;1;2;1;1;2;2;2;1;2;1;1;"/>
  <p:tag name="CHARTSTRINGSTD" val="9 9 1"/>
  <p:tag name="CHARTSTRINGREV" val="1 9 9"/>
  <p:tag name="CHARTSTRINGSTDPER" val="0.473684210526316 0.473684210526316 0.0526315789473684"/>
  <p:tag name="CHARTSTRINGREVPER" val="0.0526315789473684 0.473684210526316 0.473684210526316"/>
  <p:tag name="RESPONSESGATHERED" val="False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0"/>
  <p:tag name="FONTSIZE" val="28"/>
  <p:tag name="BULLETTYPE" val="ppBulletArabicPeriod"/>
  <p:tag name="ANSWERTEXT" val="Constructive&#10;Destructive&#10;It depends on L"/>
  <p:tag name="OLDNUMANSWERS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026819FD0EE4C4BBE57FB9A772016C2"/>
  <p:tag name="SLIDEID" val="5026819FD0EE4C4BBE57FB9A772016C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Blue light l = 500 nm incident on a thin film (t = 167 nm) of glass on top of plastic.  The interference is:     "/>
  <p:tag name="ANSWERSALIAS" val="Constructive|smicln|Destructive|smicln|Neither"/>
  <p:tag name="TOTALRESPONSES" val="19"/>
  <p:tag name="RESPONSECOUNT" val="19"/>
  <p:tag name="SLICED" val="False"/>
  <p:tag name="RESPONSES" val="1;2;2;1;1;1;1;2;2;3;1;1;3;1;2;2;1;2;1;"/>
  <p:tag name="CHARTSTRINGSTD" val="10 7 2"/>
  <p:tag name="CHARTSTRINGREV" val="2 7 10"/>
  <p:tag name="CHARTSTRINGSTDPER" val="0.526315789473684 0.368421052631579 0.105263157894737"/>
  <p:tag name="CHARTSTRINGREVPER" val="0.105263157894737 0.368421052631579 0.526315789473684"/>
  <p:tag name="VALUES" val="Correct|smicln|Incorrect|smicln|Incorrect"/>
  <p:tag name="RESPONSESGATHERED" val="False"/>
  <p:tag name="ANONYMOUSTEMP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32"/>
  <p:tag name="BULLETTYPE" val="ppBulletArabicPeriod"/>
  <p:tag name="ANSWERTEXT" val="Constructive&#10;Destructive&#10;Neither"/>
  <p:tag name="OLDNUMANSWERS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026819FD0EE4C4BBE57FB9A772016C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Blue light l = 500 nm incident on a thin film (t = 167 nm) of glass on top of plastic.  The interference is:     "/>
  <p:tag name="ANSWERSALIAS" val="Constructive|smicln|Destructive|smicln|Neither"/>
  <p:tag name="SLIDEORDER" val="2"/>
  <p:tag name="SLIDEGUID" val="B976E434414C4BD395BD5B8751A1D9B9"/>
  <p:tag name="VALUES" val="Correct|smicln|Incorrect|smicln|Incorrect"/>
  <p:tag name="TOTALRESPONSES" val="19"/>
  <p:tag name="RESPONSECOUNT" val="19"/>
  <p:tag name="SLICED" val="False"/>
  <p:tag name="RESPONSES" val="1;1;2;1;1;1;1;1;2;1;1;1;1;1;3;2;1;3;1;"/>
  <p:tag name="CHARTSTRINGSTD" val="14 3 2"/>
  <p:tag name="CHARTSTRINGREV" val="2 3 14"/>
  <p:tag name="CHARTSTRINGSTDPER" val="0.736842105263158 0.157894736842105 0.105263157894737"/>
  <p:tag name="CHARTSTRINGREVPER" val="0.105263157894737 0.157894736842105 0.736842105263158"/>
  <p:tag name="RESPONSESGATHERED" val="False"/>
  <p:tag name="ANONYMOUSTEMP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32"/>
  <p:tag name="BULLETTYPE" val="ppBulletArabicPeriod"/>
  <p:tag name="ANSWERTEXT" val="Constructive&#10;Destructive&#10;Neither"/>
  <p:tag name="OLDNUMANSWERS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6B0A8DB173E4B29864C8D801295D5FD"/>
  <p:tag name="SLIDEID" val="F6B0A8DB173E4B29864C8D801295D5F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Constructive|smicln|Destructive|smicln|Neither"/>
  <p:tag name="QUESTIONALIAS" val="Which type of interference results from the superposition of the two waveforms shown?"/>
  <p:tag name="VALUES" val="Incorrect|smicln|Incorrect|smicln|Correct"/>
  <p:tag name="TOTALRESPONSES" val="15"/>
  <p:tag name="RESPONSECOUNT" val="15"/>
  <p:tag name="SLICED" val="False"/>
  <p:tag name="RESPONSES" val="2;1;1;2;1;2;2;3;1;2;3;2;1;3;2;"/>
  <p:tag name="CHARTSTRINGSTD" val="5 7 3"/>
  <p:tag name="CHARTSTRINGREV" val="3 7 5"/>
  <p:tag name="CHARTSTRINGSTDPER" val="0.333333333333333 0.466666666666667 0.2"/>
  <p:tag name="CHARTSTRINGREVPER" val="0.2 0.466666666666667 0.333333333333333"/>
  <p:tag name="RESPONSESGATHERED" val="False"/>
  <p:tag name="ANONYMOUSTEMP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2"/>
  <p:tag name="FONTSIZE" val="32"/>
  <p:tag name="BULLETTYPE" val="ppBulletArabicPeriod"/>
  <p:tag name="ANSWERTEXT" val="Constructive&#10;Destructive&#10;Neither"/>
  <p:tag name="OLDNUMANSWERS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6B0A8DB173E4B29864C8D801295D5F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Constructive|smicln|Destructive|smicln|Neither"/>
  <p:tag name="QUESTIONALIAS" val="Which type of interference results from the superposition of the two waveforms shown?"/>
  <p:tag name="SLIDEORDER" val="2"/>
  <p:tag name="SLIDEGUID" val="3370E58F194C429D8CC395645E06FDEC"/>
  <p:tag name="VALUES" val="Incorrect|smicln|Incorrect|smicln|Correct"/>
  <p:tag name="TOTALRESPONSES" val="16"/>
  <p:tag name="RESPONSECOUNT" val="16"/>
  <p:tag name="SLICED" val="False"/>
  <p:tag name="RESPONSES" val="2;1;1;2;1;2;2;3;1;2;3;3;1;3;3;1;"/>
  <p:tag name="CHARTSTRINGSTD" val="6 5 5"/>
  <p:tag name="CHARTSTRINGREV" val="5 5 6"/>
  <p:tag name="CHARTSTRINGSTDPER" val="0.375 0.3125 0.3125"/>
  <p:tag name="CHARTSTRINGREVPER" val="0.3125 0.3125 0.375"/>
  <p:tag name="RESPONSESGATHERED" val="False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4688</TotalTime>
  <Words>1551</Words>
  <Application>Microsoft Office PowerPoint</Application>
  <PresentationFormat>On-screen Show (4:3)</PresentationFormat>
  <Paragraphs>333</Paragraphs>
  <Slides>37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Presentation1</vt:lpstr>
      <vt:lpstr>Chart</vt:lpstr>
      <vt:lpstr>Equation</vt:lpstr>
      <vt:lpstr>  </vt:lpstr>
      <vt:lpstr>Superposition</vt:lpstr>
      <vt:lpstr>Superposition</vt:lpstr>
      <vt:lpstr>Which type of interference results from the superposition of the two waveforms shown?</vt:lpstr>
      <vt:lpstr>Which type of interference results from the superposition of the two waveforms shown?</vt:lpstr>
      <vt:lpstr>Interference for Light …</vt:lpstr>
      <vt:lpstr>Coherent &amp; Incoherent Light</vt:lpstr>
      <vt:lpstr>Double Slit Interference Applets </vt:lpstr>
      <vt:lpstr>Young’s Double Slit Applet</vt:lpstr>
      <vt:lpstr>Young’s Double Slit Layout</vt:lpstr>
      <vt:lpstr>Interference - Wavelength</vt:lpstr>
      <vt:lpstr>Light waves from a single source travel through 2 slits before meeting at the point shown on the screen.  The interference will be:</vt:lpstr>
      <vt:lpstr>Light waves from a single source travel through 2 slits before meeting at the point shown on the screen.  The interference will be:</vt:lpstr>
      <vt:lpstr>Young’s Double Slit Checkpoint</vt:lpstr>
      <vt:lpstr>Young’s Double Slit Checkpoint</vt:lpstr>
      <vt:lpstr>Young’s Double Slit Concept</vt:lpstr>
      <vt:lpstr>Young’s Double Slit Key Idea</vt:lpstr>
      <vt:lpstr>Young’s Double Slit Quantitative</vt:lpstr>
      <vt:lpstr>Young’s Double Slit Quantitative</vt:lpstr>
      <vt:lpstr>Young’s Double Slit Under Water Checkpoint</vt:lpstr>
      <vt:lpstr>Young’s Double Slit Under Water Checkpoint</vt:lpstr>
      <vt:lpstr>Young’s Double Slit Checkpoint</vt:lpstr>
      <vt:lpstr>Young’s Double Slit  Checkpoint</vt:lpstr>
      <vt:lpstr>Reflections at Boundaries</vt:lpstr>
      <vt:lpstr>Newton’s Rings</vt:lpstr>
      <vt:lpstr>Iridescence</vt:lpstr>
      <vt:lpstr>Iridescence</vt:lpstr>
      <vt:lpstr>Soap Film Interference</vt:lpstr>
      <vt:lpstr>Thin Film Interference</vt:lpstr>
      <vt:lpstr>Reflection + Phase Shifts</vt:lpstr>
      <vt:lpstr>Thin Film Summary</vt:lpstr>
      <vt:lpstr>Thin Film Practice</vt:lpstr>
      <vt:lpstr>Thin Film Practice</vt:lpstr>
      <vt:lpstr>Blue light l = 500 nm incident on a thin film (t = 167 nm) of glass on top of plastic.  The interference is:     </vt:lpstr>
      <vt:lpstr>Blue light l = 500 nm incident on a thin film (t = 167 nm) of glass on top of plastic.  The interference is:     </vt:lpstr>
      <vt:lpstr>Thin Films Checkpoint</vt:lpstr>
      <vt:lpstr>Thin Films Checkpoint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cherie</dc:creator>
  <cp:lastModifiedBy>Lehman, Cherie B.</cp:lastModifiedBy>
  <cp:revision>51</cp:revision>
  <dcterms:created xsi:type="dcterms:W3CDTF">2010-03-30T00:49:49Z</dcterms:created>
  <dcterms:modified xsi:type="dcterms:W3CDTF">2013-03-25T21:13:07Z</dcterms:modified>
</cp:coreProperties>
</file>