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8" r:id="rId2"/>
    <p:sldId id="259" r:id="rId3"/>
    <p:sldId id="260" r:id="rId4"/>
    <p:sldId id="261" r:id="rId5"/>
    <p:sldId id="262" r:id="rId6"/>
    <p:sldId id="293" r:id="rId7"/>
    <p:sldId id="264" r:id="rId8"/>
    <p:sldId id="265" r:id="rId9"/>
    <p:sldId id="266" r:id="rId10"/>
    <p:sldId id="267" r:id="rId11"/>
    <p:sldId id="268" r:id="rId12"/>
    <p:sldId id="271" r:id="rId13"/>
    <p:sldId id="272" r:id="rId14"/>
    <p:sldId id="273" r:id="rId15"/>
    <p:sldId id="274" r:id="rId16"/>
    <p:sldId id="277" r:id="rId17"/>
    <p:sldId id="278" r:id="rId18"/>
    <p:sldId id="294" r:id="rId19"/>
    <p:sldId id="280" r:id="rId20"/>
    <p:sldId id="281" r:id="rId21"/>
    <p:sldId id="282" r:id="rId22"/>
    <p:sldId id="283" r:id="rId23"/>
    <p:sldId id="284" r:id="rId24"/>
    <p:sldId id="285" r:id="rId25"/>
    <p:sldId id="257" r:id="rId26"/>
    <p:sldId id="295" r:id="rId27"/>
    <p:sldId id="287" r:id="rId28"/>
    <p:sldId id="291" r:id="rId29"/>
    <p:sldId id="292" r:id="rId30"/>
    <p:sldId id="290" r:id="rId31"/>
  </p:sldIdLst>
  <p:sldSz cx="9144000" cy="6858000" type="screen4x3"/>
  <p:notesSz cx="6858000" cy="9144000"/>
  <p:custDataLst>
    <p:tags r:id="rId33"/>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FF7C8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9" d="100"/>
          <a:sy n="49" d="100"/>
        </p:scale>
        <p:origin x="-414" y="-3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4.wmf"/><Relationship Id="rId1" Type="http://schemas.openxmlformats.org/officeDocument/2006/relationships/image" Target="../media/image27.wmf"/><Relationship Id="rId4"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00C0F30-396F-41B0-B942-AFFC66AEDEAA}" type="datetimeFigureOut">
              <a:rPr lang="en-US"/>
              <a:pPr>
                <a:defRPr/>
              </a:pPr>
              <a:t>3/25/2013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4E49BC1-2AB4-406D-8916-D6B2A433C073}" type="slidenum">
              <a:rPr lang="en-US"/>
              <a:pPr>
                <a:defRPr/>
              </a:pPr>
              <a:t>‹#›</a:t>
            </a:fld>
            <a:endParaRPr lang="en-US"/>
          </a:p>
        </p:txBody>
      </p:sp>
    </p:spTree>
    <p:extLst>
      <p:ext uri="{BB962C8B-B14F-4D97-AF65-F5344CB8AC3E}">
        <p14:creationId xmlns:p14="http://schemas.microsoft.com/office/powerpoint/2010/main" val="18636262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C8538B-F102-421F-B854-C5803220A34D}"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9E629F-DF06-43C6-A58D-9B61FC8898BF}" type="slidenum">
              <a:rPr lang="en-US" smtClean="0"/>
              <a:pPr fontAlgn="base">
                <a:spcBef>
                  <a:spcPct val="0"/>
                </a:spcBef>
                <a:spcAft>
                  <a:spcPct val="0"/>
                </a:spcAft>
                <a:defRPr/>
              </a:pPr>
              <a:t>10</a:t>
            </a:fld>
            <a:endParaRPr lang="en-US" smtClean="0"/>
          </a:p>
        </p:txBody>
      </p:sp>
      <p:sp>
        <p:nvSpPr>
          <p:cNvPr id="44035"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Here do demo using diffraction grating for red and green laser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D5C01F-42F4-47D8-A46B-6536AC289ACE}" type="slidenum">
              <a:rPr lang="en-US" smtClean="0"/>
              <a:pPr fontAlgn="base">
                <a:spcBef>
                  <a:spcPct val="0"/>
                </a:spcBef>
                <a:spcAft>
                  <a:spcPct val="0"/>
                </a:spcAft>
                <a:defRPr/>
              </a:pPr>
              <a:t>11</a:t>
            </a:fld>
            <a:endParaRPr lang="en-US" smtClean="0"/>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5DF08F-E402-4B2C-9FFF-13A39F6D6549}" type="slidenum">
              <a:rPr lang="en-US" smtClean="0"/>
              <a:pPr fontAlgn="base">
                <a:spcBef>
                  <a:spcPct val="0"/>
                </a:spcBef>
                <a:spcAft>
                  <a:spcPct val="0"/>
                </a:spcAft>
                <a:defRPr/>
              </a:pPr>
              <a:t>12</a:t>
            </a:fld>
            <a:endParaRPr lang="en-US" smtClean="0"/>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Can do ripple tank demo here. Not great.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1E6E7E-600E-49CD-989D-CDA741A138F0}" type="slidenum">
              <a:rPr lang="en-US" smtClean="0"/>
              <a:pPr fontAlgn="base">
                <a:spcBef>
                  <a:spcPct val="0"/>
                </a:spcBef>
                <a:spcAft>
                  <a:spcPct val="0"/>
                </a:spcAft>
                <a:defRPr/>
              </a:pPr>
              <a:t>13</a:t>
            </a:fld>
            <a:endParaRPr lang="en-US" smtClean="0"/>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07D371-41BD-4507-AA7B-889D14E21D32}" type="slidenum">
              <a:rPr lang="en-US" smtClean="0"/>
              <a:pPr fontAlgn="base">
                <a:spcBef>
                  <a:spcPct val="0"/>
                </a:spcBef>
                <a:spcAft>
                  <a:spcPct val="0"/>
                </a:spcAft>
                <a:defRPr/>
              </a:pPr>
              <a:t>14</a:t>
            </a:fld>
            <a:endParaRPr lang="en-US" smtClean="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8A4DE8-B0D9-40D3-A371-845214A58B4B}" type="slidenum">
              <a:rPr lang="en-US" smtClean="0"/>
              <a:pPr fontAlgn="base">
                <a:spcBef>
                  <a:spcPct val="0"/>
                </a:spcBef>
                <a:spcAft>
                  <a:spcPct val="0"/>
                </a:spcAft>
                <a:defRPr/>
              </a:pPr>
              <a:t>15</a:t>
            </a:fld>
            <a:endParaRPr lang="en-US" smtClean="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C0E8A3-B4A6-4FA7-920B-BEFC31406D1A}" type="slidenum">
              <a:rPr lang="en-US" smtClean="0"/>
              <a:pPr fontAlgn="base">
                <a:spcBef>
                  <a:spcPct val="0"/>
                </a:spcBef>
                <a:spcAft>
                  <a:spcPct val="0"/>
                </a:spcAft>
                <a:defRPr/>
              </a:pPr>
              <a:t>16</a:t>
            </a:fld>
            <a:endParaRPr lang="en-US" smtClean="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83615E-EC7B-459A-B22B-8212B526EA5F}"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5B0640-FFAD-4EB7-9F23-10DBDFCC75A1}" type="slidenum">
              <a:rPr lang="en-US" smtClean="0"/>
              <a:pPr fontAlgn="base">
                <a:spcBef>
                  <a:spcPct val="0"/>
                </a:spcBef>
                <a:spcAft>
                  <a:spcPct val="0"/>
                </a:spcAft>
                <a:defRPr/>
              </a:pPr>
              <a:t>18</a:t>
            </a:fld>
            <a:endParaRPr lang="en-US" smtClean="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CFA1C9-9B48-47CB-8443-D92F151B3317}" type="slidenum">
              <a:rPr lang="en-US" smtClean="0"/>
              <a:pPr fontAlgn="base">
                <a:spcBef>
                  <a:spcPct val="0"/>
                </a:spcBef>
                <a:spcAft>
                  <a:spcPct val="0"/>
                </a:spcAft>
                <a:defRPr/>
              </a:pPr>
              <a:t>19</a:t>
            </a:fld>
            <a:endParaRPr lang="en-US" smtClean="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7CA90B-5A69-49E4-95BA-5FAA79913B17}" type="slidenum">
              <a:rPr lang="en-US" smtClean="0"/>
              <a:pPr fontAlgn="base">
                <a:spcBef>
                  <a:spcPct val="0"/>
                </a:spcBef>
                <a:spcAft>
                  <a:spcPct val="0"/>
                </a:spcAft>
                <a:defRPr/>
              </a:pPr>
              <a:t>2</a:t>
            </a:fld>
            <a:endParaRPr lang="en-US" smtClean="0"/>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4790BD-DC49-4180-AB85-4ABD4A1FAB3A}" type="slidenum">
              <a:rPr lang="en-US" smtClean="0"/>
              <a:pPr fontAlgn="base">
                <a:spcBef>
                  <a:spcPct val="0"/>
                </a:spcBef>
                <a:spcAft>
                  <a:spcPct val="0"/>
                </a:spcAft>
                <a:defRPr/>
              </a:pPr>
              <a:t>20</a:t>
            </a:fld>
            <a:endParaRPr lang="en-US" smtClean="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CCE142-5873-4C26-98A7-8FF107517BAF}" type="slidenum">
              <a:rPr lang="en-US" smtClean="0"/>
              <a:pPr fontAlgn="base">
                <a:spcBef>
                  <a:spcPct val="0"/>
                </a:spcBef>
                <a:spcAft>
                  <a:spcPct val="0"/>
                </a:spcAft>
                <a:defRPr/>
              </a:pPr>
              <a:t>21</a:t>
            </a:fld>
            <a:endParaRPr lang="en-US" smtClean="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229332-A698-4B07-8882-726ADA393C9B}" type="slidenum">
              <a:rPr lang="en-US" smtClean="0"/>
              <a:pPr fontAlgn="base">
                <a:spcBef>
                  <a:spcPct val="0"/>
                </a:spcBef>
                <a:spcAft>
                  <a:spcPct val="0"/>
                </a:spcAft>
                <a:defRPr/>
              </a:pPr>
              <a:t>22</a:t>
            </a:fld>
            <a:endParaRPr lang="en-US" smtClean="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EB5323-3999-4822-ABD0-D0AD76C64BD3}" type="slidenum">
              <a:rPr lang="en-US" smtClean="0"/>
              <a:pPr fontAlgn="base">
                <a:spcBef>
                  <a:spcPct val="0"/>
                </a:spcBef>
                <a:spcAft>
                  <a:spcPct val="0"/>
                </a:spcAft>
                <a:defRPr/>
              </a:pPr>
              <a:t>23</a:t>
            </a:fld>
            <a:endParaRPr lang="en-US" smtClean="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B76EDB-AF55-4D4B-A192-31D82C310783}" type="slidenum">
              <a:rPr lang="en-US" smtClean="0"/>
              <a:pPr fontAlgn="base">
                <a:spcBef>
                  <a:spcPct val="0"/>
                </a:spcBef>
                <a:spcAft>
                  <a:spcPct val="0"/>
                </a:spcAft>
                <a:defRPr/>
              </a:pPr>
              <a:t>24</a:t>
            </a:fld>
            <a:endParaRPr lang="en-US" smtClean="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3440F3-7A8D-46BD-B745-EEEDD7A79059}" type="slidenum">
              <a:rPr lang="en-US" smtClean="0"/>
              <a:pPr fontAlgn="base">
                <a:spcBef>
                  <a:spcPct val="0"/>
                </a:spcBef>
                <a:spcAft>
                  <a:spcPct val="0"/>
                </a:spcAft>
                <a:defRPr/>
              </a:pPr>
              <a:t>26</a:t>
            </a:fld>
            <a:endParaRPr lang="en-US"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65630F-08FA-48C0-99E0-E3FA544ACB0E}" type="slidenum">
              <a:rPr lang="en-US" smtClean="0"/>
              <a:pPr fontAlgn="base">
                <a:spcBef>
                  <a:spcPct val="0"/>
                </a:spcBef>
                <a:spcAft>
                  <a:spcPct val="0"/>
                </a:spcAft>
                <a:defRPr/>
              </a:pPr>
              <a:t>27</a:t>
            </a:fld>
            <a:endParaRPr lang="en-US"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F9F167-8300-4016-8B95-22FBA61EB763}" type="slidenum">
              <a:rPr lang="en-US" smtClean="0"/>
              <a:pPr fontAlgn="base">
                <a:spcBef>
                  <a:spcPct val="0"/>
                </a:spcBef>
                <a:spcAft>
                  <a:spcPct val="0"/>
                </a:spcAft>
                <a:defRPr/>
              </a:pPr>
              <a:t>30</a:t>
            </a:fld>
            <a:endParaRPr lang="en-US"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58795E-72AC-462B-968E-363ABCD9C152}" type="slidenum">
              <a:rPr lang="en-US" smtClean="0"/>
              <a:pPr fontAlgn="base">
                <a:spcBef>
                  <a:spcPct val="0"/>
                </a:spcBef>
                <a:spcAft>
                  <a:spcPct val="0"/>
                </a:spcAft>
                <a:defRPr/>
              </a:pPr>
              <a:t>3</a:t>
            </a:fld>
            <a:endParaRPr lang="en-US" smtClean="0"/>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06227C-9FE9-443F-95B6-42EE2B306364}" type="slidenum">
              <a:rPr lang="en-US" smtClean="0"/>
              <a:pPr fontAlgn="base">
                <a:spcBef>
                  <a:spcPct val="0"/>
                </a:spcBef>
                <a:spcAft>
                  <a:spcPct val="0"/>
                </a:spcAft>
                <a:defRPr/>
              </a:pPr>
              <a:t>4</a:t>
            </a:fld>
            <a:endParaRPr lang="en-US" smtClean="0"/>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E6FA2E-5A67-4473-9C9C-CC100DC9E617}" type="slidenum">
              <a:rPr lang="en-US" smtClean="0"/>
              <a:pPr fontAlgn="base">
                <a:spcBef>
                  <a:spcPct val="0"/>
                </a:spcBef>
                <a:spcAft>
                  <a:spcPct val="0"/>
                </a:spcAft>
                <a:defRPr/>
              </a:pPr>
              <a:t>5</a:t>
            </a:fld>
            <a:endParaRPr lang="en-US"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EC5BB2-5A4B-4B3E-AC51-E27BEED7723F}" type="slidenum">
              <a:rPr lang="en-US" smtClean="0"/>
              <a:pPr fontAlgn="base">
                <a:spcBef>
                  <a:spcPct val="0"/>
                </a:spcBef>
                <a:spcAft>
                  <a:spcPct val="0"/>
                </a:spcAft>
                <a:defRPr/>
              </a:pPr>
              <a:t>6</a:t>
            </a:fld>
            <a:endParaRPr lang="en-US" smtClean="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140A81-235F-4D7F-A684-EB9A3B75EF8A}" type="slidenum">
              <a:rPr lang="en-US" smtClean="0"/>
              <a:pPr fontAlgn="base">
                <a:spcBef>
                  <a:spcPct val="0"/>
                </a:spcBef>
                <a:spcAft>
                  <a:spcPct val="0"/>
                </a:spcAft>
                <a:defRPr/>
              </a:pPr>
              <a:t>7</a:t>
            </a:fld>
            <a:endParaRPr lang="en-US" smtClean="0"/>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A7C209-9C1E-4646-BC18-051C5E5749F4}" type="slidenum">
              <a:rPr lang="en-US" smtClean="0"/>
              <a:pPr fontAlgn="base">
                <a:spcBef>
                  <a:spcPct val="0"/>
                </a:spcBef>
                <a:spcAft>
                  <a:spcPct val="0"/>
                </a:spcAft>
                <a:defRPr/>
              </a:pPr>
              <a:t>8</a:t>
            </a:fld>
            <a:endParaRPr lang="en-US" smtClean="0"/>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20211C-93B1-4907-8EA2-12FCE9E0FC8E}" type="slidenum">
              <a:rPr lang="en-US" smtClean="0"/>
              <a:pPr fontAlgn="base">
                <a:spcBef>
                  <a:spcPct val="0"/>
                </a:spcBef>
                <a:spcAft>
                  <a:spcPct val="0"/>
                </a:spcAft>
                <a:defRPr/>
              </a:pPr>
              <a:t>9</a:t>
            </a:fld>
            <a:endParaRPr lang="en-US" smtClean="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70C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70401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CF38A6-16C1-420E-AD97-17A813D9C612}" type="datetimeFigureOut">
              <a:rPr lang="en-US"/>
              <a:pPr>
                <a:defRPr/>
              </a:pPr>
              <a:t>3/25/2013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74DC0B-8B98-406E-BF27-024E85C19299}" type="slidenum">
              <a:rPr lang="en-US"/>
              <a:pPr>
                <a:defRPr/>
              </a:pPr>
              <a:t>‹#›</a:t>
            </a:fld>
            <a:endParaRPr lang="en-US"/>
          </a:p>
        </p:txBody>
      </p:sp>
    </p:spTree>
    <p:extLst>
      <p:ext uri="{BB962C8B-B14F-4D97-AF65-F5344CB8AC3E}">
        <p14:creationId xmlns:p14="http://schemas.microsoft.com/office/powerpoint/2010/main" val="324498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9FA7D0-B657-4077-98BB-BDA8305C5417}" type="datetimeFigureOut">
              <a:rPr lang="en-US"/>
              <a:pPr>
                <a:defRPr/>
              </a:pPr>
              <a:t>3/25/2013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C1E6A5-A178-4034-A2D1-7EB28B9AC0BC}" type="slidenum">
              <a:rPr lang="en-US"/>
              <a:pPr>
                <a:defRPr/>
              </a:pPr>
              <a:t>‹#›</a:t>
            </a:fld>
            <a:endParaRPr lang="en-US"/>
          </a:p>
        </p:txBody>
      </p:sp>
    </p:spTree>
    <p:extLst>
      <p:ext uri="{BB962C8B-B14F-4D97-AF65-F5344CB8AC3E}">
        <p14:creationId xmlns:p14="http://schemas.microsoft.com/office/powerpoint/2010/main" val="3911548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45B7D8-CDF3-4860-B59B-BC86A57B3507}" type="datetimeFigureOut">
              <a:rPr lang="en-US"/>
              <a:pPr>
                <a:defRPr/>
              </a:pPr>
              <a:t>3/25/2013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99DA8A-5780-4E32-86FE-3369F412AD21}" type="slidenum">
              <a:rPr lang="en-US"/>
              <a:pPr>
                <a:defRPr/>
              </a:pPr>
              <a:t>‹#›</a:t>
            </a:fld>
            <a:endParaRPr lang="en-US"/>
          </a:p>
        </p:txBody>
      </p:sp>
    </p:spTree>
    <p:extLst>
      <p:ext uri="{BB962C8B-B14F-4D97-AF65-F5344CB8AC3E}">
        <p14:creationId xmlns:p14="http://schemas.microsoft.com/office/powerpoint/2010/main" val="2799896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DC4603-5419-4A73-85FC-4DEAE92DA252}" type="datetimeFigureOut">
              <a:rPr lang="en-US"/>
              <a:pPr>
                <a:defRPr/>
              </a:pPr>
              <a:t>3/25/2013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425BC8-D1DE-4021-886B-D30C4B482A41}" type="slidenum">
              <a:rPr lang="en-US"/>
              <a:pPr>
                <a:defRPr/>
              </a:pPr>
              <a:t>‹#›</a:t>
            </a:fld>
            <a:endParaRPr lang="en-US"/>
          </a:p>
        </p:txBody>
      </p:sp>
    </p:spTree>
    <p:extLst>
      <p:ext uri="{BB962C8B-B14F-4D97-AF65-F5344CB8AC3E}">
        <p14:creationId xmlns:p14="http://schemas.microsoft.com/office/powerpoint/2010/main" val="3698149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654C37B-F38A-4305-BC1E-816E7071A801}" type="datetimeFigureOut">
              <a:rPr lang="en-US"/>
              <a:pPr>
                <a:defRPr/>
              </a:pPr>
              <a:t>3/25/2013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32B3C4-78EB-483D-BA8D-F5812ED8D0E0}" type="slidenum">
              <a:rPr lang="en-US"/>
              <a:pPr>
                <a:defRPr/>
              </a:pPr>
              <a:t>‹#›</a:t>
            </a:fld>
            <a:endParaRPr lang="en-US"/>
          </a:p>
        </p:txBody>
      </p:sp>
    </p:spTree>
    <p:extLst>
      <p:ext uri="{BB962C8B-B14F-4D97-AF65-F5344CB8AC3E}">
        <p14:creationId xmlns:p14="http://schemas.microsoft.com/office/powerpoint/2010/main" val="3729748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8F55515-DB00-41BE-89F3-3A2BFD793298}" type="datetimeFigureOut">
              <a:rPr lang="en-US"/>
              <a:pPr>
                <a:defRPr/>
              </a:pPr>
              <a:t>3/25/2013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A9DD25-8607-41C8-994D-B8C21E848D8D}" type="slidenum">
              <a:rPr lang="en-US"/>
              <a:pPr>
                <a:defRPr/>
              </a:pPr>
              <a:t>‹#›</a:t>
            </a:fld>
            <a:endParaRPr lang="en-US"/>
          </a:p>
        </p:txBody>
      </p:sp>
    </p:spTree>
    <p:extLst>
      <p:ext uri="{BB962C8B-B14F-4D97-AF65-F5344CB8AC3E}">
        <p14:creationId xmlns:p14="http://schemas.microsoft.com/office/powerpoint/2010/main" val="2665802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AF6009A-9FE4-4090-9991-52AF953468D5}" type="datetimeFigureOut">
              <a:rPr lang="en-US"/>
              <a:pPr>
                <a:defRPr/>
              </a:pPr>
              <a:t>3/25/2013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313F385-BFAE-460A-8189-5C1697B5312F}" type="slidenum">
              <a:rPr lang="en-US"/>
              <a:pPr>
                <a:defRPr/>
              </a:pPr>
              <a:t>‹#›</a:t>
            </a:fld>
            <a:endParaRPr lang="en-US"/>
          </a:p>
        </p:txBody>
      </p:sp>
    </p:spTree>
    <p:extLst>
      <p:ext uri="{BB962C8B-B14F-4D97-AF65-F5344CB8AC3E}">
        <p14:creationId xmlns:p14="http://schemas.microsoft.com/office/powerpoint/2010/main" val="3464548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427B893-B5E3-4472-A799-8844249798AB}" type="datetimeFigureOut">
              <a:rPr lang="en-US"/>
              <a:pPr>
                <a:defRPr/>
              </a:pPr>
              <a:t>3/25/2013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089E34E-DB25-49DA-9EED-6B967CDF8D4C}" type="slidenum">
              <a:rPr lang="en-US"/>
              <a:pPr>
                <a:defRPr/>
              </a:pPr>
              <a:t>‹#›</a:t>
            </a:fld>
            <a:endParaRPr lang="en-US"/>
          </a:p>
        </p:txBody>
      </p:sp>
    </p:spTree>
    <p:extLst>
      <p:ext uri="{BB962C8B-B14F-4D97-AF65-F5344CB8AC3E}">
        <p14:creationId xmlns:p14="http://schemas.microsoft.com/office/powerpoint/2010/main" val="369541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946714D-C4B8-43B4-A371-D79219DA4C24}" type="datetimeFigureOut">
              <a:rPr lang="en-US"/>
              <a:pPr>
                <a:defRPr/>
              </a:pPr>
              <a:t>3/25/2013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FAF426B-2B87-453E-879C-F4AEAF8F409F}" type="slidenum">
              <a:rPr lang="en-US"/>
              <a:pPr>
                <a:defRPr/>
              </a:pPr>
              <a:t>‹#›</a:t>
            </a:fld>
            <a:endParaRPr lang="en-US"/>
          </a:p>
        </p:txBody>
      </p:sp>
    </p:spTree>
    <p:extLst>
      <p:ext uri="{BB962C8B-B14F-4D97-AF65-F5344CB8AC3E}">
        <p14:creationId xmlns:p14="http://schemas.microsoft.com/office/powerpoint/2010/main" val="1498934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84654B-8064-4D97-AD84-B9CF3004C93A}" type="datetimeFigureOut">
              <a:rPr lang="en-US"/>
              <a:pPr>
                <a:defRPr/>
              </a:pPr>
              <a:t>3/25/2013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E89D75-D712-4E98-9B71-671BFF465DE9}" type="slidenum">
              <a:rPr lang="en-US"/>
              <a:pPr>
                <a:defRPr/>
              </a:pPr>
              <a:t>‹#›</a:t>
            </a:fld>
            <a:endParaRPr lang="en-US"/>
          </a:p>
        </p:txBody>
      </p:sp>
    </p:spTree>
    <p:extLst>
      <p:ext uri="{BB962C8B-B14F-4D97-AF65-F5344CB8AC3E}">
        <p14:creationId xmlns:p14="http://schemas.microsoft.com/office/powerpoint/2010/main" val="1472407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BD4A05-37FE-4161-8F2E-98DF8D5A0916}" type="datetimeFigureOut">
              <a:rPr lang="en-US"/>
              <a:pPr>
                <a:defRPr/>
              </a:pPr>
              <a:t>3/25/2013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51B16C3-112C-4AF5-8524-0AA31B884FF5}" type="slidenum">
              <a:rPr lang="en-US"/>
              <a:pPr>
                <a:defRPr/>
              </a:pPr>
              <a:t>‹#›</a:t>
            </a:fld>
            <a:endParaRPr lang="en-US"/>
          </a:p>
        </p:txBody>
      </p:sp>
    </p:spTree>
    <p:extLst>
      <p:ext uri="{BB962C8B-B14F-4D97-AF65-F5344CB8AC3E}">
        <p14:creationId xmlns:p14="http://schemas.microsoft.com/office/powerpoint/2010/main" val="3454017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86E62EF-1494-4502-BEFD-1261303BF1B1}" type="datetimeFigureOut">
              <a:rPr lang="en-US"/>
              <a:pPr>
                <a:defRPr/>
              </a:pPr>
              <a:t>3/25/2013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FB6DCEC-8CC2-4388-A33E-0975E8E29A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7"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rgbClr val="558ED5"/>
          </a:solidFill>
          <a:latin typeface="+mj-lt"/>
          <a:ea typeface="+mj-ea"/>
          <a:cs typeface="+mj-cs"/>
        </a:defRPr>
      </a:lvl1pPr>
      <a:lvl2pPr algn="ctr" rtl="0" eaLnBrk="0" fontAlgn="base" hangingPunct="0">
        <a:spcBef>
          <a:spcPct val="0"/>
        </a:spcBef>
        <a:spcAft>
          <a:spcPct val="0"/>
        </a:spcAft>
        <a:defRPr sz="4400">
          <a:solidFill>
            <a:srgbClr val="558ED5"/>
          </a:solidFill>
          <a:latin typeface="Calibri" pitchFamily="34" charset="0"/>
        </a:defRPr>
      </a:lvl2pPr>
      <a:lvl3pPr algn="ctr" rtl="0" eaLnBrk="0" fontAlgn="base" hangingPunct="0">
        <a:spcBef>
          <a:spcPct val="0"/>
        </a:spcBef>
        <a:spcAft>
          <a:spcPct val="0"/>
        </a:spcAft>
        <a:defRPr sz="4400">
          <a:solidFill>
            <a:srgbClr val="558ED5"/>
          </a:solidFill>
          <a:latin typeface="Calibri" pitchFamily="34" charset="0"/>
        </a:defRPr>
      </a:lvl3pPr>
      <a:lvl4pPr algn="ctr" rtl="0" eaLnBrk="0" fontAlgn="base" hangingPunct="0">
        <a:spcBef>
          <a:spcPct val="0"/>
        </a:spcBef>
        <a:spcAft>
          <a:spcPct val="0"/>
        </a:spcAft>
        <a:defRPr sz="4400">
          <a:solidFill>
            <a:srgbClr val="558ED5"/>
          </a:solidFill>
          <a:latin typeface="Calibri" pitchFamily="34" charset="0"/>
        </a:defRPr>
      </a:lvl4pPr>
      <a:lvl5pPr algn="ctr" rtl="0" eaLnBrk="0" fontAlgn="base" hangingPunct="0">
        <a:spcBef>
          <a:spcPct val="0"/>
        </a:spcBef>
        <a:spcAft>
          <a:spcPct val="0"/>
        </a:spcAft>
        <a:defRPr sz="4400">
          <a:solidFill>
            <a:srgbClr val="558ED5"/>
          </a:solidFill>
          <a:latin typeface="Calibri" pitchFamily="34" charset="0"/>
        </a:defRPr>
      </a:lvl5pPr>
      <a:lvl6pPr marL="457200" algn="ctr" rtl="0" fontAlgn="base">
        <a:spcBef>
          <a:spcPct val="0"/>
        </a:spcBef>
        <a:spcAft>
          <a:spcPct val="0"/>
        </a:spcAft>
        <a:defRPr sz="4400">
          <a:solidFill>
            <a:srgbClr val="558ED5"/>
          </a:solidFill>
          <a:latin typeface="Calibri" pitchFamily="34" charset="0"/>
        </a:defRPr>
      </a:lvl6pPr>
      <a:lvl7pPr marL="914400" algn="ctr" rtl="0" fontAlgn="base">
        <a:spcBef>
          <a:spcPct val="0"/>
        </a:spcBef>
        <a:spcAft>
          <a:spcPct val="0"/>
        </a:spcAft>
        <a:defRPr sz="4400">
          <a:solidFill>
            <a:srgbClr val="558ED5"/>
          </a:solidFill>
          <a:latin typeface="Calibri" pitchFamily="34" charset="0"/>
        </a:defRPr>
      </a:lvl7pPr>
      <a:lvl8pPr marL="1371600" algn="ctr" rtl="0" fontAlgn="base">
        <a:spcBef>
          <a:spcPct val="0"/>
        </a:spcBef>
        <a:spcAft>
          <a:spcPct val="0"/>
        </a:spcAft>
        <a:defRPr sz="4400">
          <a:solidFill>
            <a:srgbClr val="558ED5"/>
          </a:solidFill>
          <a:latin typeface="Calibri" pitchFamily="34" charset="0"/>
        </a:defRPr>
      </a:lvl8pPr>
      <a:lvl9pPr marL="1828800" algn="ctr" rtl="0" fontAlgn="base">
        <a:spcBef>
          <a:spcPct val="0"/>
        </a:spcBef>
        <a:spcAft>
          <a:spcPct val="0"/>
        </a:spcAft>
        <a:defRPr sz="4400">
          <a:solidFill>
            <a:srgbClr val="558ED5"/>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00B0F0"/>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FF5050"/>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slideLayout" Target="../slideLayouts/slideLayout6.xml"/><Relationship Id="rId7" Type="http://schemas.openxmlformats.org/officeDocument/2006/relationships/oleObject" Target="../embeddings/oleObject23.bin"/><Relationship Id="rId12" Type="http://schemas.openxmlformats.org/officeDocument/2006/relationships/image" Target="../media/image17.w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15.wmf"/><Relationship Id="rId11" Type="http://schemas.openxmlformats.org/officeDocument/2006/relationships/oleObject" Target="../embeddings/oleObject24.bin"/><Relationship Id="rId5" Type="http://schemas.openxmlformats.org/officeDocument/2006/relationships/oleObject" Target="../embeddings/oleObject22.bin"/><Relationship Id="rId10" Type="http://schemas.openxmlformats.org/officeDocument/2006/relationships/image" Target="../media/image19.png"/><Relationship Id="rId4" Type="http://schemas.openxmlformats.org/officeDocument/2006/relationships/notesSlide" Target="../notesSlides/notesSlide10.xml"/><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0.wmf"/><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oleObject" Target="../embeddings/oleObject25.bin"/><Relationship Id="rId5" Type="http://schemas.openxmlformats.org/officeDocument/2006/relationships/image" Target="../media/image21.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22.wmf"/></Relationships>
</file>

<file path=ppt/slides/_rels/slide15.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31.bin"/><Relationship Id="rId3" Type="http://schemas.openxmlformats.org/officeDocument/2006/relationships/slideLayout" Target="../slideLayouts/slideLayout6.xml"/><Relationship Id="rId7" Type="http://schemas.openxmlformats.org/officeDocument/2006/relationships/oleObject" Target="../embeddings/oleObject27.bin"/><Relationship Id="rId12" Type="http://schemas.openxmlformats.org/officeDocument/2006/relationships/image" Target="../media/image25.wmf"/><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23.wmf"/><Relationship Id="rId11" Type="http://schemas.openxmlformats.org/officeDocument/2006/relationships/oleObject" Target="../embeddings/oleObject30.bin"/><Relationship Id="rId5" Type="http://schemas.openxmlformats.org/officeDocument/2006/relationships/oleObject" Target="../embeddings/oleObject26.bin"/><Relationship Id="rId10" Type="http://schemas.openxmlformats.org/officeDocument/2006/relationships/oleObject" Target="../embeddings/oleObject29.bin"/><Relationship Id="rId4" Type="http://schemas.openxmlformats.org/officeDocument/2006/relationships/notesSlide" Target="../notesSlides/notesSlide15.xml"/><Relationship Id="rId9" Type="http://schemas.openxmlformats.org/officeDocument/2006/relationships/oleObject" Target="../embeddings/oleObject28.bin"/><Relationship Id="rId14" Type="http://schemas.openxmlformats.org/officeDocument/2006/relationships/image" Target="../media/image26.wmf"/></Relationships>
</file>

<file path=ppt/slides/_rels/slide16.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slideLayout" Target="../slideLayouts/slideLayout6.xml"/><Relationship Id="rId7" Type="http://schemas.openxmlformats.org/officeDocument/2006/relationships/oleObject" Target="../embeddings/oleObject33.bin"/><Relationship Id="rId12" Type="http://schemas.openxmlformats.org/officeDocument/2006/relationships/image" Target="../media/image29.wmf"/><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27.wmf"/><Relationship Id="rId11" Type="http://schemas.openxmlformats.org/officeDocument/2006/relationships/oleObject" Target="../embeddings/oleObject35.bin"/><Relationship Id="rId5" Type="http://schemas.openxmlformats.org/officeDocument/2006/relationships/oleObject" Target="../embeddings/oleObject32.bin"/><Relationship Id="rId10" Type="http://schemas.openxmlformats.org/officeDocument/2006/relationships/image" Target="../media/image28.wmf"/><Relationship Id="rId4" Type="http://schemas.openxmlformats.org/officeDocument/2006/relationships/notesSlide" Target="../notesSlides/notesSlide16.xml"/><Relationship Id="rId9" Type="http://schemas.openxmlformats.org/officeDocument/2006/relationships/oleObject" Target="../embeddings/oleObject34.bin"/></Relationships>
</file>

<file path=ppt/slides/_rels/slide17.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slideLayout" Target="../slideLayouts/slideLayout6.xml"/><Relationship Id="rId7" Type="http://schemas.openxmlformats.org/officeDocument/2006/relationships/oleObject" Target="../embeddings/oleObject37.bin"/><Relationship Id="rId12" Type="http://schemas.openxmlformats.org/officeDocument/2006/relationships/image" Target="../media/image33.wmf"/><Relationship Id="rId2" Type="http://schemas.openxmlformats.org/officeDocument/2006/relationships/tags" Target="../tags/tag18.xml"/><Relationship Id="rId1" Type="http://schemas.openxmlformats.org/officeDocument/2006/relationships/vmlDrawing" Target="../drawings/vmlDrawing10.vml"/><Relationship Id="rId6" Type="http://schemas.openxmlformats.org/officeDocument/2006/relationships/image" Target="../media/image30.wmf"/><Relationship Id="rId11" Type="http://schemas.openxmlformats.org/officeDocument/2006/relationships/oleObject" Target="../embeddings/oleObject39.bin"/><Relationship Id="rId5" Type="http://schemas.openxmlformats.org/officeDocument/2006/relationships/oleObject" Target="../embeddings/oleObject36.bin"/><Relationship Id="rId10" Type="http://schemas.openxmlformats.org/officeDocument/2006/relationships/image" Target="../media/image32.wmf"/><Relationship Id="rId4" Type="http://schemas.openxmlformats.org/officeDocument/2006/relationships/notesSlide" Target="../notesSlides/notesSlide17.xml"/><Relationship Id="rId9" Type="http://schemas.openxmlformats.org/officeDocument/2006/relationships/oleObject" Target="../embeddings/oleObject38.bin"/></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Layout" Target="../slideLayouts/slideLayout6.xml"/><Relationship Id="rId7" Type="http://schemas.openxmlformats.org/officeDocument/2006/relationships/image" Target="../media/image34.png"/><Relationship Id="rId2" Type="http://schemas.openxmlformats.org/officeDocument/2006/relationships/tags" Target="../tags/tag19.xml"/><Relationship Id="rId1" Type="http://schemas.openxmlformats.org/officeDocument/2006/relationships/vmlDrawing" Target="../drawings/vmlDrawing11.vml"/><Relationship Id="rId6" Type="http://schemas.openxmlformats.org/officeDocument/2006/relationships/oleObject" Target="../embeddings/oleObject40.bin"/><Relationship Id="rId5" Type="http://schemas.openxmlformats.org/officeDocument/2006/relationships/image" Target="../media/image35.png"/><Relationship Id="rId4" Type="http://schemas.openxmlformats.org/officeDocument/2006/relationships/notesSlide" Target="../notesSlides/notesSlide18.xml"/><Relationship Id="rId9"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4.png"/><Relationship Id="rId2" Type="http://schemas.openxmlformats.org/officeDocument/2006/relationships/tags" Target="../tags/tag20.xml"/><Relationship Id="rId1" Type="http://schemas.openxmlformats.org/officeDocument/2006/relationships/vmlDrawing" Target="../drawings/vmlDrawing12.vml"/><Relationship Id="rId6" Type="http://schemas.openxmlformats.org/officeDocument/2006/relationships/oleObject" Target="../embeddings/oleObject41.bin"/><Relationship Id="rId5" Type="http://schemas.openxmlformats.org/officeDocument/2006/relationships/image" Target="../media/image35.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1.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8.wmf"/><Relationship Id="rId2" Type="http://schemas.openxmlformats.org/officeDocument/2006/relationships/tags" Target="../tags/tag22.xml"/><Relationship Id="rId1" Type="http://schemas.openxmlformats.org/officeDocument/2006/relationships/vmlDrawing" Target="../drawings/vmlDrawing13.vml"/><Relationship Id="rId6" Type="http://schemas.openxmlformats.org/officeDocument/2006/relationships/oleObject" Target="../embeddings/oleObject42.bin"/><Relationship Id="rId5" Type="http://schemas.openxmlformats.org/officeDocument/2006/relationships/image" Target="../media/image35.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slideLayout" Target="../slideLayouts/slideLayout6.xml"/><Relationship Id="rId7" Type="http://schemas.openxmlformats.org/officeDocument/2006/relationships/image" Target="../media/image39.wmf"/><Relationship Id="rId2" Type="http://schemas.openxmlformats.org/officeDocument/2006/relationships/tags" Target="../tags/tag23.xml"/><Relationship Id="rId1" Type="http://schemas.openxmlformats.org/officeDocument/2006/relationships/vmlDrawing" Target="../drawings/vmlDrawing14.vml"/><Relationship Id="rId6" Type="http://schemas.openxmlformats.org/officeDocument/2006/relationships/oleObject" Target="../embeddings/oleObject43.bin"/><Relationship Id="rId5" Type="http://schemas.openxmlformats.org/officeDocument/2006/relationships/image" Target="../media/image41.wmf"/><Relationship Id="rId4" Type="http://schemas.openxmlformats.org/officeDocument/2006/relationships/notesSlide" Target="../notesSlides/notesSlide22.xml"/><Relationship Id="rId9" Type="http://schemas.openxmlformats.org/officeDocument/2006/relationships/image" Target="../media/image40.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5.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7.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46.emf"/><Relationship Id="rId2" Type="http://schemas.openxmlformats.org/officeDocument/2006/relationships/tags" Target="../tags/tag29.xml"/><Relationship Id="rId1" Type="http://schemas.openxmlformats.org/officeDocument/2006/relationships/vmlDrawing" Target="../drawings/vmlDrawing15.vml"/><Relationship Id="rId6" Type="http://schemas.openxmlformats.org/officeDocument/2006/relationships/oleObject" Target="../embeddings/oleObject45.bin"/><Relationship Id="rId5" Type="http://schemas.openxmlformats.org/officeDocument/2006/relationships/slideLayout" Target="../slideLayouts/slideLayout12.xml"/><Relationship Id="rId4" Type="http://schemas.openxmlformats.org/officeDocument/2006/relationships/tags" Target="../tags/tag31.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tags" Target="../tags/tag33.xml"/><Relationship Id="rId7" Type="http://schemas.openxmlformats.org/officeDocument/2006/relationships/image" Target="../media/image47.emf"/><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oleObject" Target="../embeddings/oleObject46.bin"/><Relationship Id="rId5" Type="http://schemas.openxmlformats.org/officeDocument/2006/relationships/slideLayout" Target="../slideLayouts/slideLayout12.xml"/><Relationship Id="rId4" Type="http://schemas.openxmlformats.org/officeDocument/2006/relationships/tags" Target="../tags/tag34.xml"/><Relationship Id="rId9" Type="http://schemas.openxmlformats.org/officeDocument/2006/relationships/image" Target="../media/image48.w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6.xml"/><Relationship Id="rId7" Type="http://schemas.openxmlformats.org/officeDocument/2006/relationships/oleObject" Target="../embeddings/oleObject2.bin"/><Relationship Id="rId12" Type="http://schemas.openxmlformats.org/officeDocument/2006/relationships/image" Target="../media/image4.wmf"/><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image" Target="../media/image2.wmf"/><Relationship Id="rId11" Type="http://schemas.openxmlformats.org/officeDocument/2006/relationships/oleObject" Target="../embeddings/oleObject5.bin"/><Relationship Id="rId5" Type="http://schemas.openxmlformats.org/officeDocument/2006/relationships/oleObject" Target="../embeddings/oleObject1.bin"/><Relationship Id="rId10" Type="http://schemas.openxmlformats.org/officeDocument/2006/relationships/image" Target="../media/image3.wmf"/><Relationship Id="rId4" Type="http://schemas.openxmlformats.org/officeDocument/2006/relationships/notesSlide" Target="../notesSlides/notesSlide3.xml"/><Relationship Id="rId9"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oleObject" Target="../embeddings/oleObject7.bin"/><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image" Target="../media/image2.wmf"/><Relationship Id="rId5" Type="http://schemas.openxmlformats.org/officeDocument/2006/relationships/oleObject" Target="../embeddings/oleObject6.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slideLayout" Target="../slideLayouts/slideLayout6.xml"/><Relationship Id="rId7" Type="http://schemas.openxmlformats.org/officeDocument/2006/relationships/oleObject" Target="../embeddings/oleObject9.bin"/><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2.wmf"/><Relationship Id="rId5" Type="http://schemas.openxmlformats.org/officeDocument/2006/relationships/oleObject" Target="../embeddings/oleObject8.bin"/><Relationship Id="rId4" Type="http://schemas.openxmlformats.org/officeDocument/2006/relationships/notesSlide" Target="../notesSlides/notesSlide5.xml"/><Relationship Id="rId9"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slideLayout" Target="../slideLayouts/slideLayout6.xml"/><Relationship Id="rId7" Type="http://schemas.openxmlformats.org/officeDocument/2006/relationships/oleObject" Target="../embeddings/oleObject12.bin"/><Relationship Id="rId2" Type="http://schemas.openxmlformats.org/officeDocument/2006/relationships/tags" Target="../tags/tag9.xml"/><Relationship Id="rId1" Type="http://schemas.openxmlformats.org/officeDocument/2006/relationships/vmlDrawing" Target="../drawings/vmlDrawing4.vml"/><Relationship Id="rId6" Type="http://schemas.openxmlformats.org/officeDocument/2006/relationships/image" Target="../media/image2.wmf"/><Relationship Id="rId5" Type="http://schemas.openxmlformats.org/officeDocument/2006/relationships/oleObject" Target="../embeddings/oleObject11.bin"/><Relationship Id="rId10" Type="http://schemas.openxmlformats.org/officeDocument/2006/relationships/image" Target="../media/image8.png"/><Relationship Id="rId4" Type="http://schemas.openxmlformats.org/officeDocument/2006/relationships/notesSlide" Target="../notesSlides/notesSlide8.xml"/><Relationship Id="rId9" Type="http://schemas.openxmlformats.org/officeDocument/2006/relationships/image" Target="../media/image7.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12.wmf"/><Relationship Id="rId18" Type="http://schemas.openxmlformats.org/officeDocument/2006/relationships/image" Target="../media/image13.wmf"/><Relationship Id="rId3" Type="http://schemas.openxmlformats.org/officeDocument/2006/relationships/slideLayout" Target="../slideLayouts/slideLayout7.xml"/><Relationship Id="rId7" Type="http://schemas.openxmlformats.org/officeDocument/2006/relationships/image" Target="../media/image9.wmf"/><Relationship Id="rId12" Type="http://schemas.openxmlformats.org/officeDocument/2006/relationships/oleObject" Target="../embeddings/oleObject17.bin"/><Relationship Id="rId17" Type="http://schemas.openxmlformats.org/officeDocument/2006/relationships/oleObject" Target="../embeddings/oleObject21.bin"/><Relationship Id="rId2" Type="http://schemas.openxmlformats.org/officeDocument/2006/relationships/tags" Target="../tags/tag10.xml"/><Relationship Id="rId16" Type="http://schemas.openxmlformats.org/officeDocument/2006/relationships/oleObject" Target="../embeddings/oleObject20.bin"/><Relationship Id="rId1" Type="http://schemas.openxmlformats.org/officeDocument/2006/relationships/vmlDrawing" Target="../drawings/vmlDrawing5.vml"/><Relationship Id="rId6" Type="http://schemas.openxmlformats.org/officeDocument/2006/relationships/oleObject" Target="../embeddings/oleObject14.bin"/><Relationship Id="rId11" Type="http://schemas.openxmlformats.org/officeDocument/2006/relationships/image" Target="../media/image11.wmf"/><Relationship Id="rId5" Type="http://schemas.openxmlformats.org/officeDocument/2006/relationships/image" Target="../media/image14.wmf"/><Relationship Id="rId15" Type="http://schemas.openxmlformats.org/officeDocument/2006/relationships/oleObject" Target="../embeddings/oleObject19.bin"/><Relationship Id="rId10" Type="http://schemas.openxmlformats.org/officeDocument/2006/relationships/oleObject" Target="../embeddings/oleObject16.bin"/><Relationship Id="rId4" Type="http://schemas.openxmlformats.org/officeDocument/2006/relationships/notesSlide" Target="../notesSlides/notesSlide9.xml"/><Relationship Id="rId9" Type="http://schemas.openxmlformats.org/officeDocument/2006/relationships/image" Target="../media/image10.wmf"/><Relationship Id="rId14" Type="http://schemas.openxmlformats.org/officeDocument/2006/relationships/oleObject" Target="../embeddings/oleObject1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96938" y="779463"/>
            <a:ext cx="5483225" cy="995362"/>
          </a:xfrm>
        </p:spPr>
        <p:txBody>
          <a:bodyPr lIns="90488" tIns="44450" rIns="90488" bIns="44450" rtlCol="0">
            <a:normAutofit fontScale="90000"/>
          </a:bodyPr>
          <a:lstStyle/>
          <a:p>
            <a:pPr eaLnBrk="1" fontAlgn="auto" hangingPunct="1">
              <a:spcAft>
                <a:spcPts val="0"/>
              </a:spcAft>
              <a:defRPr/>
            </a:pPr>
            <a:r>
              <a:rPr lang="en-US" altLang="en-US" sz="3600">
                <a:solidFill>
                  <a:schemeClr val="tx1"/>
                </a:solidFill>
                <a:latin typeface="Arial Rounded MT Bold" pitchFamily="34" charset="0"/>
              </a:rPr>
              <a:t>Diffraction, Gratings, Resolving Power</a:t>
            </a:r>
            <a:endParaRPr lang="en-US" altLang="en-US" sz="3600">
              <a:solidFill>
                <a:schemeClr val="tx2">
                  <a:lumMod val="60000"/>
                  <a:lumOff val="40000"/>
                </a:schemeClr>
              </a:solidFill>
            </a:endParaRPr>
          </a:p>
        </p:txBody>
      </p:sp>
      <p:sp>
        <p:nvSpPr>
          <p:cNvPr id="3075" name="Rectangle 3"/>
          <p:cNvSpPr>
            <a:spLocks noGrp="1" noChangeArrowheads="1"/>
          </p:cNvSpPr>
          <p:nvPr>
            <p:ph type="body" idx="1"/>
          </p:nvPr>
        </p:nvSpPr>
        <p:spPr>
          <a:xfrm>
            <a:off x="714375" y="1774825"/>
            <a:ext cx="7515225" cy="1108075"/>
          </a:xfrm>
        </p:spPr>
        <p:txBody>
          <a:bodyPr lIns="90488" tIns="44450" rIns="90488" bIns="44450"/>
          <a:lstStyle/>
          <a:p>
            <a:pPr eaLnBrk="1" hangingPunct="1"/>
            <a:r>
              <a:rPr lang="en-US" altLang="en-US" smtClean="0">
                <a:latin typeface="Arial Rounded MT Bold" pitchFamily="34" charset="0"/>
              </a:rPr>
              <a:t>Textbook sections 28-4 – 28-6</a:t>
            </a:r>
            <a:endParaRPr lang="en-US" altLang="en-US" smtClean="0">
              <a:solidFill>
                <a:schemeClr val="accent2"/>
              </a:solidFill>
              <a:latin typeface="Arial Rounded MT Bold" pitchFamily="34" charset="0"/>
            </a:endParaRPr>
          </a:p>
        </p:txBody>
      </p:sp>
      <p:sp>
        <p:nvSpPr>
          <p:cNvPr id="3076" name="Rectangle 4"/>
          <p:cNvSpPr>
            <a:spLocks noChangeArrowheads="1"/>
          </p:cNvSpPr>
          <p:nvPr/>
        </p:nvSpPr>
        <p:spPr bwMode="auto">
          <a:xfrm>
            <a:off x="601663" y="0"/>
            <a:ext cx="64944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r>
              <a:rPr lang="en-US" altLang="en-US" sz="3600">
                <a:solidFill>
                  <a:srgbClr val="F58B95"/>
                </a:solidFill>
                <a:latin typeface="Calibri" pitchFamily="34" charset="0"/>
              </a:rPr>
              <a:t>Physics 1161:</a:t>
            </a:r>
            <a:r>
              <a:rPr lang="en-US" altLang="en-US" sz="3600">
                <a:solidFill>
                  <a:schemeClr val="accent1"/>
                </a:solidFill>
                <a:latin typeface="Calibri" pitchFamily="34" charset="0"/>
              </a:rPr>
              <a:t> </a:t>
            </a:r>
            <a:r>
              <a:rPr lang="en-US" altLang="en-US" sz="3600">
                <a:latin typeface="Calibri" pitchFamily="34" charset="0"/>
              </a:rPr>
              <a:t> </a:t>
            </a:r>
            <a:r>
              <a:rPr lang="en-US" altLang="en-US" sz="3600">
                <a:solidFill>
                  <a:srgbClr val="B163FF"/>
                </a:solidFill>
                <a:latin typeface="Calibri" pitchFamily="34" charset="0"/>
              </a:rPr>
              <a:t>Lecture 21</a:t>
            </a:r>
            <a:endParaRPr lang="en-US" altLang="en-US" sz="3600">
              <a:solidFill>
                <a:schemeClr val="accent2"/>
              </a:solidFill>
              <a:latin typeface="Calibri" pitchFamily="34" charset="0"/>
            </a:endParaRPr>
          </a:p>
        </p:txBody>
      </p:sp>
      <p:sp>
        <p:nvSpPr>
          <p:cNvPr id="3077" name="Text Box 6"/>
          <p:cNvSpPr txBox="1">
            <a:spLocks noChangeArrowheads="1"/>
          </p:cNvSpPr>
          <p:nvPr/>
        </p:nvSpPr>
        <p:spPr bwMode="auto">
          <a:xfrm>
            <a:off x="685800" y="47244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b="1">
              <a:solidFill>
                <a:srgbClr val="FF3300"/>
              </a:solidFill>
              <a:latin typeface="Calibri" pitchFamily="34" charset="0"/>
            </a:endParaRPr>
          </a:p>
        </p:txBody>
      </p:sp>
      <p:pic>
        <p:nvPicPr>
          <p:cNvPr id="3078" name="Picture 12" descr="seur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363788"/>
            <a:ext cx="643413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ext Box 17"/>
          <p:cNvSpPr txBox="1">
            <a:spLocks noChangeArrowheads="1"/>
          </p:cNvSpPr>
          <p:nvPr/>
        </p:nvSpPr>
        <p:spPr bwMode="auto">
          <a:xfrm>
            <a:off x="896938" y="5799138"/>
            <a:ext cx="4818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2"/>
          <p:cNvGrpSpPr>
            <a:grpSpLocks/>
          </p:cNvGrpSpPr>
          <p:nvPr/>
        </p:nvGrpSpPr>
        <p:grpSpPr bwMode="auto">
          <a:xfrm>
            <a:off x="193675" y="1563688"/>
            <a:ext cx="6451600" cy="874712"/>
            <a:chOff x="274" y="546"/>
            <a:chExt cx="4064" cy="551"/>
          </a:xfrm>
        </p:grpSpPr>
        <p:sp>
          <p:nvSpPr>
            <p:cNvPr id="12317" name="Text Box 3"/>
            <p:cNvSpPr txBox="1">
              <a:spLocks noChangeArrowheads="1"/>
            </p:cNvSpPr>
            <p:nvPr/>
          </p:nvSpPr>
          <p:spPr bwMode="auto">
            <a:xfrm>
              <a:off x="274" y="546"/>
              <a:ext cx="345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latin typeface="Calibri" pitchFamily="34" charset="0"/>
                </a:rPr>
                <a:t>For many slits, maxima are still at </a:t>
              </a:r>
            </a:p>
          </p:txBody>
        </p:sp>
        <p:graphicFrame>
          <p:nvGraphicFramePr>
            <p:cNvPr id="12318" name="Object 4"/>
            <p:cNvGraphicFramePr>
              <a:graphicFrameLocks noChangeAspect="1"/>
            </p:cNvGraphicFramePr>
            <p:nvPr/>
          </p:nvGraphicFramePr>
          <p:xfrm>
            <a:off x="3321" y="553"/>
            <a:ext cx="1017" cy="544"/>
          </p:xfrm>
          <a:graphic>
            <a:graphicData uri="http://schemas.openxmlformats.org/presentationml/2006/ole">
              <mc:AlternateContent xmlns:mc="http://schemas.openxmlformats.org/markup-compatibility/2006">
                <mc:Choice xmlns:v="urn:schemas-microsoft-com:vml" Requires="v">
                  <p:oleObj spid="_x0000_s12334" name="Equation" r:id="rId5" imgW="736280" imgH="393529" progId="Equation.DSMT4">
                    <p:embed/>
                  </p:oleObj>
                </mc:Choice>
                <mc:Fallback>
                  <p:oleObj name="Equation" r:id="rId5" imgW="736280" imgH="393529"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1" y="553"/>
                          <a:ext cx="1017" cy="544"/>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67269" name="Text Box 5"/>
          <p:cNvSpPr txBox="1">
            <a:spLocks noChangeArrowheads="1"/>
          </p:cNvSpPr>
          <p:nvPr/>
        </p:nvSpPr>
        <p:spPr bwMode="auto">
          <a:xfrm>
            <a:off x="193675" y="2425700"/>
            <a:ext cx="7788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latin typeface="Calibri" pitchFamily="34" charset="0"/>
              </a:rPr>
              <a:t>As no. of slits increases – bright fringes become narrower and brighter.</a:t>
            </a:r>
          </a:p>
        </p:txBody>
      </p:sp>
      <p:grpSp>
        <p:nvGrpSpPr>
          <p:cNvPr id="3" name="Group 6"/>
          <p:cNvGrpSpPr>
            <a:grpSpLocks/>
          </p:cNvGrpSpPr>
          <p:nvPr/>
        </p:nvGrpSpPr>
        <p:grpSpPr bwMode="auto">
          <a:xfrm>
            <a:off x="4598988" y="4040188"/>
            <a:ext cx="4164012" cy="2660650"/>
            <a:chOff x="2897" y="2545"/>
            <a:chExt cx="2623" cy="1676"/>
          </a:xfrm>
        </p:grpSpPr>
        <p:sp>
          <p:nvSpPr>
            <p:cNvPr id="12306" name="Text Box 7"/>
            <p:cNvSpPr txBox="1">
              <a:spLocks noChangeArrowheads="1"/>
            </p:cNvSpPr>
            <p:nvPr/>
          </p:nvSpPr>
          <p:spPr bwMode="auto">
            <a:xfrm>
              <a:off x="3084" y="2545"/>
              <a:ext cx="14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chemeClr val="tx2"/>
                  </a:solidFill>
                  <a:latin typeface="Calibri" pitchFamily="34" charset="0"/>
                </a:rPr>
                <a:t>10 slits (N=10)</a:t>
              </a:r>
            </a:p>
          </p:txBody>
        </p:sp>
        <p:grpSp>
          <p:nvGrpSpPr>
            <p:cNvPr id="12307" name="Group 8"/>
            <p:cNvGrpSpPr>
              <a:grpSpLocks/>
            </p:cNvGrpSpPr>
            <p:nvPr/>
          </p:nvGrpSpPr>
          <p:grpSpPr bwMode="auto">
            <a:xfrm>
              <a:off x="2897" y="2833"/>
              <a:ext cx="2623" cy="1388"/>
              <a:chOff x="2897" y="2833"/>
              <a:chExt cx="2623" cy="1388"/>
            </a:xfrm>
          </p:grpSpPr>
          <p:graphicFrame>
            <p:nvGraphicFramePr>
              <p:cNvPr id="12308" name="Object 3"/>
              <p:cNvGraphicFramePr>
                <a:graphicFrameLocks noChangeAspect="1"/>
              </p:cNvGraphicFramePr>
              <p:nvPr/>
            </p:nvGraphicFramePr>
            <p:xfrm>
              <a:off x="4816" y="3748"/>
              <a:ext cx="704" cy="236"/>
            </p:xfrm>
            <a:graphic>
              <a:graphicData uri="http://schemas.openxmlformats.org/presentationml/2006/ole">
                <mc:AlternateContent xmlns:mc="http://schemas.openxmlformats.org/markup-compatibility/2006">
                  <mc:Choice xmlns:v="urn:schemas-microsoft-com:vml" Requires="v">
                    <p:oleObj spid="_x0000_s12335" name="Equation" r:id="rId7" imgW="444114" imgH="177646" progId="Equation.DSMT4">
                      <p:embed/>
                    </p:oleObj>
                  </mc:Choice>
                  <mc:Fallback>
                    <p:oleObj name="Equation" r:id="rId7" imgW="444114" imgH="177646"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6" y="3748"/>
                            <a:ext cx="704" cy="23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309" name="Line 10"/>
              <p:cNvSpPr>
                <a:spLocks noChangeShapeType="1"/>
              </p:cNvSpPr>
              <p:nvPr/>
            </p:nvSpPr>
            <p:spPr bwMode="auto">
              <a:xfrm>
                <a:off x="4234" y="3921"/>
                <a:ext cx="506" cy="0"/>
              </a:xfrm>
              <a:prstGeom prst="line">
                <a:avLst/>
              </a:prstGeom>
              <a:noFill/>
              <a:ln w="9525">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2310" name="Picture 11"/>
              <p:cNvPicPr>
                <a:picLocks noChangeArrowheads="1"/>
              </p:cNvPicPr>
              <p:nvPr/>
            </p:nvPicPr>
            <p:blipFill>
              <a:blip r:embed="rId9">
                <a:extLst>
                  <a:ext uri="{28A0092B-C50C-407E-A947-70E740481C1C}">
                    <a14:useLocalDpi xmlns:a14="http://schemas.microsoft.com/office/drawing/2010/main" val="0"/>
                  </a:ext>
                </a:extLst>
              </a:blip>
              <a:srcRect l="47044"/>
              <a:stretch>
                <a:fillRect/>
              </a:stretch>
            </p:blipFill>
            <p:spPr bwMode="auto">
              <a:xfrm>
                <a:off x="3165" y="2923"/>
                <a:ext cx="1069" cy="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311" name="Rectangle 12"/>
              <p:cNvSpPr>
                <a:spLocks noChangeArrowheads="1"/>
              </p:cNvSpPr>
              <p:nvPr/>
            </p:nvSpPr>
            <p:spPr bwMode="auto">
              <a:xfrm>
                <a:off x="2930" y="2833"/>
                <a:ext cx="279" cy="1192"/>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12312" name="Line 13"/>
              <p:cNvSpPr>
                <a:spLocks noChangeShapeType="1"/>
              </p:cNvSpPr>
              <p:nvPr/>
            </p:nvSpPr>
            <p:spPr bwMode="auto">
              <a:xfrm flipV="1">
                <a:off x="3207" y="2998"/>
                <a:ext cx="0" cy="941"/>
              </a:xfrm>
              <a:prstGeom prst="line">
                <a:avLst/>
              </a:prstGeom>
              <a:noFill/>
              <a:ln w="9525">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13" name="Text Box 14"/>
              <p:cNvSpPr txBox="1">
                <a:spLocks noChangeArrowheads="1"/>
              </p:cNvSpPr>
              <p:nvPr/>
            </p:nvSpPr>
            <p:spPr bwMode="auto">
              <a:xfrm rot="-5400000">
                <a:off x="2633" y="3339"/>
                <a:ext cx="77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latin typeface="Calibri" pitchFamily="34" charset="0"/>
                  </a:rPr>
                  <a:t>intensity</a:t>
                </a:r>
                <a:endParaRPr lang="en-US" altLang="en-US">
                  <a:latin typeface="Calibri" pitchFamily="34" charset="0"/>
                </a:endParaRPr>
              </a:p>
            </p:txBody>
          </p:sp>
          <p:sp>
            <p:nvSpPr>
              <p:cNvPr id="12314" name="Text Box 15"/>
              <p:cNvSpPr txBox="1">
                <a:spLocks noChangeArrowheads="1"/>
              </p:cNvSpPr>
              <p:nvPr/>
            </p:nvSpPr>
            <p:spPr bwMode="auto">
              <a:xfrm>
                <a:off x="3610" y="3972"/>
                <a:ext cx="19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latin typeface="Symbol" pitchFamily="18" charset="2"/>
                  </a:rPr>
                  <a:t>l</a:t>
                </a:r>
                <a:endParaRPr lang="en-US" altLang="en-US">
                  <a:latin typeface="Calibri" pitchFamily="34" charset="0"/>
                </a:endParaRPr>
              </a:p>
            </p:txBody>
          </p:sp>
          <p:sp>
            <p:nvSpPr>
              <p:cNvPr id="12315" name="Text Box 16"/>
              <p:cNvSpPr txBox="1">
                <a:spLocks noChangeArrowheads="1"/>
              </p:cNvSpPr>
              <p:nvPr/>
            </p:nvSpPr>
            <p:spPr bwMode="auto">
              <a:xfrm>
                <a:off x="4052" y="3989"/>
                <a:ext cx="29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latin typeface="Symbol" pitchFamily="18" charset="2"/>
                  </a:rPr>
                  <a:t>2l</a:t>
                </a:r>
                <a:endParaRPr lang="en-US" altLang="en-US">
                  <a:latin typeface="Calibri" pitchFamily="34" charset="0"/>
                </a:endParaRPr>
              </a:p>
            </p:txBody>
          </p:sp>
          <p:sp>
            <p:nvSpPr>
              <p:cNvPr id="12316" name="Text Box 17"/>
              <p:cNvSpPr txBox="1">
                <a:spLocks noChangeArrowheads="1"/>
              </p:cNvSpPr>
              <p:nvPr/>
            </p:nvSpPr>
            <p:spPr bwMode="auto">
              <a:xfrm>
                <a:off x="3119" y="3959"/>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latin typeface="Calibri" pitchFamily="34" charset="0"/>
                  </a:rPr>
                  <a:t>0</a:t>
                </a:r>
                <a:endParaRPr lang="en-US" altLang="en-US">
                  <a:latin typeface="Calibri" pitchFamily="34" charset="0"/>
                </a:endParaRPr>
              </a:p>
            </p:txBody>
          </p:sp>
        </p:grpSp>
      </p:grpSp>
      <p:grpSp>
        <p:nvGrpSpPr>
          <p:cNvPr id="5" name="Group 18"/>
          <p:cNvGrpSpPr>
            <a:grpSpLocks/>
          </p:cNvGrpSpPr>
          <p:nvPr/>
        </p:nvGrpSpPr>
        <p:grpSpPr bwMode="auto">
          <a:xfrm>
            <a:off x="673100" y="4040188"/>
            <a:ext cx="3746500" cy="2622550"/>
            <a:chOff x="424" y="2545"/>
            <a:chExt cx="2360" cy="1652"/>
          </a:xfrm>
        </p:grpSpPr>
        <p:sp>
          <p:nvSpPr>
            <p:cNvPr id="12296" name="Text Box 19"/>
            <p:cNvSpPr txBox="1">
              <a:spLocks noChangeArrowheads="1"/>
            </p:cNvSpPr>
            <p:nvPr/>
          </p:nvSpPr>
          <p:spPr bwMode="auto">
            <a:xfrm>
              <a:off x="651" y="2545"/>
              <a:ext cx="12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chemeClr val="tx2"/>
                  </a:solidFill>
                  <a:latin typeface="Calibri" pitchFamily="34" charset="0"/>
                </a:rPr>
                <a:t>2 slits (N=2)</a:t>
              </a:r>
            </a:p>
          </p:txBody>
        </p:sp>
        <p:grpSp>
          <p:nvGrpSpPr>
            <p:cNvPr id="12297" name="Group 20"/>
            <p:cNvGrpSpPr>
              <a:grpSpLocks/>
            </p:cNvGrpSpPr>
            <p:nvPr/>
          </p:nvGrpSpPr>
          <p:grpSpPr bwMode="auto">
            <a:xfrm>
              <a:off x="424" y="2954"/>
              <a:ext cx="2360" cy="1243"/>
              <a:chOff x="424" y="2954"/>
              <a:chExt cx="2360" cy="1243"/>
            </a:xfrm>
          </p:grpSpPr>
          <p:pic>
            <p:nvPicPr>
              <p:cNvPr id="12298" name="Picture 21"/>
              <p:cNvPicPr>
                <a:picLocks noChangeArrowheads="1"/>
              </p:cNvPicPr>
              <p:nvPr/>
            </p:nvPicPr>
            <p:blipFill>
              <a:blip r:embed="rId10">
                <a:extLst>
                  <a:ext uri="{28A0092B-C50C-407E-A947-70E740481C1C}">
                    <a14:useLocalDpi xmlns:a14="http://schemas.microsoft.com/office/drawing/2010/main" val="0"/>
                  </a:ext>
                </a:extLst>
              </a:blip>
              <a:srcRect l="48285"/>
              <a:stretch>
                <a:fillRect/>
              </a:stretch>
            </p:blipFill>
            <p:spPr bwMode="auto">
              <a:xfrm>
                <a:off x="674" y="2954"/>
                <a:ext cx="1116" cy="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aphicFrame>
            <p:nvGraphicFramePr>
              <p:cNvPr id="12299" name="Object 2"/>
              <p:cNvGraphicFramePr>
                <a:graphicFrameLocks noChangeAspect="1"/>
              </p:cNvGraphicFramePr>
              <p:nvPr/>
            </p:nvGraphicFramePr>
            <p:xfrm>
              <a:off x="2180" y="3744"/>
              <a:ext cx="604" cy="242"/>
            </p:xfrm>
            <a:graphic>
              <a:graphicData uri="http://schemas.openxmlformats.org/presentationml/2006/ole">
                <mc:AlternateContent xmlns:mc="http://schemas.openxmlformats.org/markup-compatibility/2006">
                  <mc:Choice xmlns:v="urn:schemas-microsoft-com:vml" Requires="v">
                    <p:oleObj spid="_x0000_s12336" name="Equation" r:id="rId11" imgW="444114" imgH="177646" progId="Equation.DSMT4">
                      <p:embed/>
                    </p:oleObj>
                  </mc:Choice>
                  <mc:Fallback>
                    <p:oleObj name="Equation" r:id="rId11" imgW="444114" imgH="177646" progId="Equation.DSMT4">
                      <p:embed/>
                      <p:pic>
                        <p:nvPicPr>
                          <p:cNvPr id="0"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80" y="3744"/>
                            <a:ext cx="604" cy="24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300" name="Line 23"/>
              <p:cNvSpPr>
                <a:spLocks noChangeShapeType="1"/>
              </p:cNvSpPr>
              <p:nvPr/>
            </p:nvSpPr>
            <p:spPr bwMode="auto">
              <a:xfrm>
                <a:off x="1633" y="3960"/>
                <a:ext cx="454" cy="0"/>
              </a:xfrm>
              <a:prstGeom prst="line">
                <a:avLst/>
              </a:prstGeom>
              <a:noFill/>
              <a:ln w="9525">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1" name="Line 24"/>
              <p:cNvSpPr>
                <a:spLocks noChangeShapeType="1"/>
              </p:cNvSpPr>
              <p:nvPr/>
            </p:nvSpPr>
            <p:spPr bwMode="auto">
              <a:xfrm flipV="1">
                <a:off x="674" y="2954"/>
                <a:ext cx="0" cy="1006"/>
              </a:xfrm>
              <a:prstGeom prst="line">
                <a:avLst/>
              </a:prstGeom>
              <a:noFill/>
              <a:ln w="9525">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2" name="Text Box 25"/>
              <p:cNvSpPr txBox="1">
                <a:spLocks noChangeArrowheads="1"/>
              </p:cNvSpPr>
              <p:nvPr/>
            </p:nvSpPr>
            <p:spPr bwMode="auto">
              <a:xfrm rot="-5400000">
                <a:off x="159" y="3317"/>
                <a:ext cx="77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latin typeface="Calibri" pitchFamily="34" charset="0"/>
                  </a:rPr>
                  <a:t>intensity</a:t>
                </a:r>
                <a:endParaRPr lang="en-US" altLang="en-US">
                  <a:latin typeface="Calibri" pitchFamily="34" charset="0"/>
                </a:endParaRPr>
              </a:p>
            </p:txBody>
          </p:sp>
          <p:sp>
            <p:nvSpPr>
              <p:cNvPr id="12303" name="Text Box 26"/>
              <p:cNvSpPr txBox="1">
                <a:spLocks noChangeArrowheads="1"/>
              </p:cNvSpPr>
              <p:nvPr/>
            </p:nvSpPr>
            <p:spPr bwMode="auto">
              <a:xfrm>
                <a:off x="1063" y="3947"/>
                <a:ext cx="19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latin typeface="Symbol" pitchFamily="18" charset="2"/>
                  </a:rPr>
                  <a:t>l</a:t>
                </a:r>
                <a:endParaRPr lang="en-US" altLang="en-US">
                  <a:latin typeface="Calibri" pitchFamily="34" charset="0"/>
                </a:endParaRPr>
              </a:p>
            </p:txBody>
          </p:sp>
          <p:sp>
            <p:nvSpPr>
              <p:cNvPr id="12304" name="Text Box 27"/>
              <p:cNvSpPr txBox="1">
                <a:spLocks noChangeArrowheads="1"/>
              </p:cNvSpPr>
              <p:nvPr/>
            </p:nvSpPr>
            <p:spPr bwMode="auto">
              <a:xfrm>
                <a:off x="1470" y="3966"/>
                <a:ext cx="26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latin typeface="Symbol" pitchFamily="18" charset="2"/>
                  </a:rPr>
                  <a:t>2l</a:t>
                </a:r>
                <a:endParaRPr lang="en-US" altLang="en-US">
                  <a:latin typeface="Calibri" pitchFamily="34" charset="0"/>
                </a:endParaRPr>
              </a:p>
            </p:txBody>
          </p:sp>
          <p:sp>
            <p:nvSpPr>
              <p:cNvPr id="12305" name="Text Box 28"/>
              <p:cNvSpPr txBox="1">
                <a:spLocks noChangeArrowheads="1"/>
              </p:cNvSpPr>
              <p:nvPr/>
            </p:nvSpPr>
            <p:spPr bwMode="auto">
              <a:xfrm>
                <a:off x="624" y="3934"/>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latin typeface="Calibri" pitchFamily="34" charset="0"/>
                  </a:rPr>
                  <a:t>0</a:t>
                </a:r>
                <a:endParaRPr lang="en-US" altLang="en-US">
                  <a:latin typeface="Calibri" pitchFamily="34" charset="0"/>
                </a:endParaRPr>
              </a:p>
            </p:txBody>
          </p:sp>
        </p:grpSp>
      </p:grpSp>
      <p:sp>
        <p:nvSpPr>
          <p:cNvPr id="267293" name="Rectangle 29"/>
          <p:cNvSpPr>
            <a:spLocks noGrp="1" noChangeArrowheads="1"/>
          </p:cNvSpPr>
          <p:nvPr>
            <p:ph type="title"/>
          </p:nvPr>
        </p:nvSpPr>
        <p:spPr>
          <a:xfrm>
            <a:off x="673100" y="0"/>
            <a:ext cx="7772400" cy="1143000"/>
          </a:xfrm>
        </p:spPr>
        <p:txBody>
          <a:bodyPr rtlCol="0">
            <a:normAutofit fontScale="90000"/>
          </a:bodyPr>
          <a:lstStyle/>
          <a:p>
            <a:pPr eaLnBrk="1" fontAlgn="auto" hangingPunct="1">
              <a:spcAft>
                <a:spcPts val="0"/>
              </a:spcAft>
              <a:defRPr/>
            </a:pPr>
            <a:r>
              <a:rPr lang="en-US">
                <a:solidFill>
                  <a:schemeClr val="tx2"/>
                </a:solidFill>
              </a:rPr>
              <a:t>Multiple Slit Interference</a:t>
            </a:r>
            <a:r>
              <a:rPr lang="en-US">
                <a:solidFill>
                  <a:schemeClr val="tx2">
                    <a:lumMod val="60000"/>
                    <a:lumOff val="40000"/>
                  </a:schemeClr>
                </a:solidFill>
              </a:rPr>
              <a:t> </a:t>
            </a:r>
            <a:br>
              <a:rPr lang="en-US">
                <a:solidFill>
                  <a:schemeClr val="tx2">
                    <a:lumMod val="60000"/>
                    <a:lumOff val="40000"/>
                  </a:schemeClr>
                </a:solidFill>
              </a:rPr>
            </a:br>
            <a:r>
              <a:rPr lang="en-US" sz="2800">
                <a:solidFill>
                  <a:schemeClr val="tx2"/>
                </a:solidFill>
              </a:rPr>
              <a:t>(Diffraction Grating)</a:t>
            </a:r>
            <a:endParaRPr lang="en-US" sz="2800">
              <a:solidFill>
                <a:schemeClr val="accent2"/>
              </a:solidFill>
            </a:endParaRPr>
          </a:p>
        </p:txBody>
      </p:sp>
      <p:sp>
        <p:nvSpPr>
          <p:cNvPr id="12295" name="Text Box 30"/>
          <p:cNvSpPr txBox="1">
            <a:spLocks noChangeArrowheads="1"/>
          </p:cNvSpPr>
          <p:nvPr/>
        </p:nvSpPr>
        <p:spPr bwMode="auto">
          <a:xfrm>
            <a:off x="7102475" y="1260475"/>
            <a:ext cx="1927225" cy="1063625"/>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latin typeface="Calibri" pitchFamily="34" charset="0"/>
              </a:rPr>
              <a:t>Peak location depends on wavelength!</a:t>
            </a:r>
            <a:endParaRPr lang="en-US" altLang="en-US">
              <a:latin typeface="Calibri" pitchFamily="3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7269"/>
                                        </p:tgtEl>
                                        <p:attrNameLst>
                                          <p:attrName>style.visibility</p:attrName>
                                        </p:attrNameLst>
                                      </p:cBhvr>
                                      <p:to>
                                        <p:strVal val="visible"/>
                                      </p:to>
                                    </p:set>
                                    <p:anim calcmode="lin" valueType="num">
                                      <p:cBhvr additive="base">
                                        <p:cTn id="7" dur="500" fill="hold"/>
                                        <p:tgtEl>
                                          <p:spTgt spid="267269"/>
                                        </p:tgtEl>
                                        <p:attrNameLst>
                                          <p:attrName>ppt_x</p:attrName>
                                        </p:attrNameLst>
                                      </p:cBhvr>
                                      <p:tavLst>
                                        <p:tav tm="0">
                                          <p:val>
                                            <p:strVal val="0-#ppt_w/2"/>
                                          </p:val>
                                        </p:tav>
                                        <p:tav tm="100000">
                                          <p:val>
                                            <p:strVal val="#ppt_x"/>
                                          </p:val>
                                        </p:tav>
                                      </p:tavLst>
                                    </p:anim>
                                    <p:anim calcmode="lin" valueType="num">
                                      <p:cBhvr additive="base">
                                        <p:cTn id="8" dur="500" fill="hold"/>
                                        <p:tgtEl>
                                          <p:spTgt spid="26726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1355725"/>
            <a:ext cx="501015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ChangeArrowheads="1"/>
          </p:cNvSpPr>
          <p:nvPr/>
        </p:nvSpPr>
        <p:spPr bwMode="auto">
          <a:xfrm>
            <a:off x="2500313" y="865188"/>
            <a:ext cx="28781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400">
                <a:latin typeface="Calibri" pitchFamily="34" charset="0"/>
              </a:rPr>
              <a:t>N </a:t>
            </a:r>
            <a:r>
              <a:rPr lang="en-US" altLang="en-US" sz="2800">
                <a:latin typeface="Calibri" pitchFamily="34" charset="0"/>
              </a:rPr>
              <a:t>slits</a:t>
            </a:r>
            <a:r>
              <a:rPr lang="en-US" altLang="en-US" sz="2400">
                <a:latin typeface="Calibri" pitchFamily="34" charset="0"/>
              </a:rPr>
              <a:t> with spacing d</a:t>
            </a:r>
          </a:p>
        </p:txBody>
      </p:sp>
      <p:grpSp>
        <p:nvGrpSpPr>
          <p:cNvPr id="13316" name="Group 15"/>
          <p:cNvGrpSpPr>
            <a:grpSpLocks/>
          </p:cNvGrpSpPr>
          <p:nvPr/>
        </p:nvGrpSpPr>
        <p:grpSpPr bwMode="auto">
          <a:xfrm>
            <a:off x="457200" y="4838700"/>
            <a:ext cx="6600825" cy="1257300"/>
            <a:chOff x="288" y="3048"/>
            <a:chExt cx="4158" cy="792"/>
          </a:xfrm>
        </p:grpSpPr>
        <p:sp>
          <p:nvSpPr>
            <p:cNvPr id="13326" name="Text Box 5"/>
            <p:cNvSpPr txBox="1">
              <a:spLocks noChangeArrowheads="1"/>
            </p:cNvSpPr>
            <p:nvPr/>
          </p:nvSpPr>
          <p:spPr bwMode="auto">
            <a:xfrm>
              <a:off x="288" y="3048"/>
              <a:ext cx="415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u="sng">
                  <a:solidFill>
                    <a:schemeClr val="tx2"/>
                  </a:solidFill>
                  <a:latin typeface="Calibri" pitchFamily="34" charset="0"/>
                </a:rPr>
                <a:t>Constructive Interference</a:t>
              </a:r>
              <a:r>
                <a:rPr lang="en-US" altLang="en-US" sz="2000">
                  <a:solidFill>
                    <a:schemeClr val="tx2"/>
                  </a:solidFill>
                  <a:latin typeface="Calibri" pitchFamily="34" charset="0"/>
                </a:rPr>
                <a:t> Maxima are at:</a:t>
              </a:r>
              <a:r>
                <a:rPr lang="en-US" altLang="en-US" sz="2000" b="1">
                  <a:latin typeface="Calibri" pitchFamily="34" charset="0"/>
                </a:rPr>
                <a:t> </a:t>
              </a:r>
            </a:p>
          </p:txBody>
        </p:sp>
        <p:graphicFrame>
          <p:nvGraphicFramePr>
            <p:cNvPr id="13327" name="Object 2"/>
            <p:cNvGraphicFramePr>
              <a:graphicFrameLocks noChangeAspect="1"/>
            </p:cNvGraphicFramePr>
            <p:nvPr/>
          </p:nvGraphicFramePr>
          <p:xfrm>
            <a:off x="1803" y="3360"/>
            <a:ext cx="896" cy="480"/>
          </p:xfrm>
          <a:graphic>
            <a:graphicData uri="http://schemas.openxmlformats.org/presentationml/2006/ole">
              <mc:AlternateContent xmlns:mc="http://schemas.openxmlformats.org/markup-compatibility/2006">
                <mc:Choice xmlns:v="urn:schemas-microsoft-com:vml" Requires="v">
                  <p:oleObj spid="_x0000_s13333" name="Equation" r:id="rId6" imgW="736280" imgH="393529" progId="Equation.DSMT4">
                    <p:embed/>
                  </p:oleObj>
                </mc:Choice>
                <mc:Fallback>
                  <p:oleObj name="Equation" r:id="rId6" imgW="736280" imgH="393529" progId="Equation.DSMT4">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3" y="3360"/>
                          <a:ext cx="896" cy="48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3317" name="Line 7"/>
          <p:cNvSpPr>
            <a:spLocks noChangeShapeType="1"/>
          </p:cNvSpPr>
          <p:nvPr/>
        </p:nvSpPr>
        <p:spPr bwMode="auto">
          <a:xfrm flipV="1">
            <a:off x="8910638" y="322263"/>
            <a:ext cx="0" cy="579120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8" name="Text Box 8"/>
          <p:cNvSpPr txBox="1">
            <a:spLocks noChangeArrowheads="1"/>
          </p:cNvSpPr>
          <p:nvPr/>
        </p:nvSpPr>
        <p:spPr bwMode="auto">
          <a:xfrm>
            <a:off x="7356475" y="2817813"/>
            <a:ext cx="15541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latin typeface="Calibri" pitchFamily="34" charset="0"/>
              </a:rPr>
              <a:t>* screen VERY far away</a:t>
            </a:r>
            <a:endParaRPr lang="en-US" altLang="en-US" sz="2000">
              <a:latin typeface="Calibri" pitchFamily="34" charset="0"/>
            </a:endParaRPr>
          </a:p>
        </p:txBody>
      </p:sp>
      <p:sp>
        <p:nvSpPr>
          <p:cNvPr id="13319" name="Line 9"/>
          <p:cNvSpPr>
            <a:spLocks noChangeShapeType="1"/>
          </p:cNvSpPr>
          <p:nvPr/>
        </p:nvSpPr>
        <p:spPr bwMode="auto">
          <a:xfrm>
            <a:off x="5459413" y="2868613"/>
            <a:ext cx="3451225" cy="0"/>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0" name="Line 10"/>
          <p:cNvSpPr>
            <a:spLocks noChangeShapeType="1"/>
          </p:cNvSpPr>
          <p:nvPr/>
        </p:nvSpPr>
        <p:spPr bwMode="auto">
          <a:xfrm flipV="1">
            <a:off x="5486400" y="1019175"/>
            <a:ext cx="3424238" cy="158115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1" name="Text Box 11"/>
          <p:cNvSpPr txBox="1">
            <a:spLocks noChangeArrowheads="1"/>
          </p:cNvSpPr>
          <p:nvPr/>
        </p:nvSpPr>
        <p:spPr bwMode="auto">
          <a:xfrm>
            <a:off x="5562600" y="2438400"/>
            <a:ext cx="3159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b="1">
                <a:latin typeface="Symbol" pitchFamily="18" charset="2"/>
              </a:rPr>
              <a:t>q</a:t>
            </a:r>
            <a:endParaRPr lang="en-US" altLang="en-US">
              <a:latin typeface="Calibri" pitchFamily="34" charset="0"/>
            </a:endParaRPr>
          </a:p>
        </p:txBody>
      </p:sp>
      <p:sp>
        <p:nvSpPr>
          <p:cNvPr id="13322" name="Rectangle 12"/>
          <p:cNvSpPr>
            <a:spLocks noGrp="1" noChangeArrowheads="1"/>
          </p:cNvSpPr>
          <p:nvPr>
            <p:ph type="title"/>
          </p:nvPr>
        </p:nvSpPr>
        <p:spPr>
          <a:xfrm>
            <a:off x="457200" y="0"/>
            <a:ext cx="7772400" cy="1143000"/>
          </a:xfrm>
        </p:spPr>
        <p:txBody>
          <a:bodyPr/>
          <a:lstStyle/>
          <a:p>
            <a:pPr eaLnBrk="1" hangingPunct="1"/>
            <a:r>
              <a:rPr lang="en-US" smtClean="0">
                <a:solidFill>
                  <a:schemeClr val="tx2"/>
                </a:solidFill>
              </a:rPr>
              <a:t>Diffraction Grating</a:t>
            </a:r>
            <a:endParaRPr lang="en-US" smtClean="0"/>
          </a:p>
        </p:txBody>
      </p:sp>
      <p:grpSp>
        <p:nvGrpSpPr>
          <p:cNvPr id="13323" name="Group 16"/>
          <p:cNvGrpSpPr>
            <a:grpSpLocks/>
          </p:cNvGrpSpPr>
          <p:nvPr/>
        </p:nvGrpSpPr>
        <p:grpSpPr bwMode="auto">
          <a:xfrm>
            <a:off x="3700463" y="5765800"/>
            <a:ext cx="5010150" cy="955675"/>
            <a:chOff x="2331" y="3632"/>
            <a:chExt cx="3156" cy="602"/>
          </a:xfrm>
        </p:grpSpPr>
        <p:sp>
          <p:nvSpPr>
            <p:cNvPr id="13324" name="Text Box 13"/>
            <p:cNvSpPr txBox="1">
              <a:spLocks noChangeArrowheads="1"/>
            </p:cNvSpPr>
            <p:nvPr/>
          </p:nvSpPr>
          <p:spPr bwMode="auto">
            <a:xfrm>
              <a:off x="3405" y="3632"/>
              <a:ext cx="2082"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t>Same as for Young’s Double Slit !</a:t>
              </a:r>
            </a:p>
          </p:txBody>
        </p:sp>
        <p:sp>
          <p:nvSpPr>
            <p:cNvPr id="13325" name="Freeform 14"/>
            <p:cNvSpPr>
              <a:spLocks/>
            </p:cNvSpPr>
            <p:nvPr/>
          </p:nvSpPr>
          <p:spPr bwMode="auto">
            <a:xfrm>
              <a:off x="2331" y="3913"/>
              <a:ext cx="1261" cy="321"/>
            </a:xfrm>
            <a:custGeom>
              <a:avLst/>
              <a:gdLst>
                <a:gd name="T0" fmla="*/ 1261 w 1261"/>
                <a:gd name="T1" fmla="*/ 0 h 321"/>
                <a:gd name="T2" fmla="*/ 718 w 1261"/>
                <a:gd name="T3" fmla="*/ 280 h 321"/>
                <a:gd name="T4" fmla="*/ 117 w 1261"/>
                <a:gd name="T5" fmla="*/ 246 h 321"/>
                <a:gd name="T6" fmla="*/ 15 w 1261"/>
                <a:gd name="T7" fmla="*/ 9 h 321"/>
                <a:gd name="T8" fmla="*/ 0 60000 65536"/>
                <a:gd name="T9" fmla="*/ 0 60000 65536"/>
                <a:gd name="T10" fmla="*/ 0 60000 65536"/>
                <a:gd name="T11" fmla="*/ 0 60000 65536"/>
                <a:gd name="T12" fmla="*/ 0 w 1261"/>
                <a:gd name="T13" fmla="*/ 0 h 321"/>
                <a:gd name="T14" fmla="*/ 1261 w 1261"/>
                <a:gd name="T15" fmla="*/ 321 h 321"/>
              </a:gdLst>
              <a:ahLst/>
              <a:cxnLst>
                <a:cxn ang="T8">
                  <a:pos x="T0" y="T1"/>
                </a:cxn>
                <a:cxn ang="T9">
                  <a:pos x="T2" y="T3"/>
                </a:cxn>
                <a:cxn ang="T10">
                  <a:pos x="T4" y="T5"/>
                </a:cxn>
                <a:cxn ang="T11">
                  <a:pos x="T6" y="T7"/>
                </a:cxn>
              </a:cxnLst>
              <a:rect l="T12" t="T13" r="T14" b="T15"/>
              <a:pathLst>
                <a:path w="1261" h="321">
                  <a:moveTo>
                    <a:pt x="1261" y="0"/>
                  </a:moveTo>
                  <a:cubicBezTo>
                    <a:pt x="1085" y="119"/>
                    <a:pt x="909" y="239"/>
                    <a:pt x="718" y="280"/>
                  </a:cubicBezTo>
                  <a:cubicBezTo>
                    <a:pt x="527" y="321"/>
                    <a:pt x="234" y="291"/>
                    <a:pt x="117" y="246"/>
                  </a:cubicBezTo>
                  <a:cubicBezTo>
                    <a:pt x="0" y="201"/>
                    <a:pt x="7" y="105"/>
                    <a:pt x="15" y="9"/>
                  </a:cubicBezTo>
                </a:path>
              </a:pathLst>
            </a:custGeom>
            <a:noFill/>
            <a:ln w="12700" cap="flat" cmpd="sng">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ustDataLst>
      <p:tags r:id="rId2"/>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Line 2"/>
          <p:cNvSpPr>
            <a:spLocks noChangeShapeType="1"/>
          </p:cNvSpPr>
          <p:nvPr/>
        </p:nvSpPr>
        <p:spPr bwMode="auto">
          <a:xfrm>
            <a:off x="3194050" y="2778125"/>
            <a:ext cx="0" cy="120650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0339" name="Line 3"/>
          <p:cNvSpPr>
            <a:spLocks noChangeShapeType="1"/>
          </p:cNvSpPr>
          <p:nvPr/>
        </p:nvSpPr>
        <p:spPr bwMode="auto">
          <a:xfrm>
            <a:off x="3519488" y="2778125"/>
            <a:ext cx="0" cy="120650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0340" name="Line 4"/>
          <p:cNvSpPr>
            <a:spLocks noChangeShapeType="1"/>
          </p:cNvSpPr>
          <p:nvPr/>
        </p:nvSpPr>
        <p:spPr bwMode="auto">
          <a:xfrm>
            <a:off x="3860800" y="2778125"/>
            <a:ext cx="0" cy="120650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0341" name="Line 5"/>
          <p:cNvSpPr>
            <a:spLocks noChangeShapeType="1"/>
          </p:cNvSpPr>
          <p:nvPr/>
        </p:nvSpPr>
        <p:spPr bwMode="auto">
          <a:xfrm>
            <a:off x="4186238" y="2778125"/>
            <a:ext cx="0" cy="120650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0342" name="Line 6"/>
          <p:cNvSpPr>
            <a:spLocks noChangeShapeType="1"/>
          </p:cNvSpPr>
          <p:nvPr/>
        </p:nvSpPr>
        <p:spPr bwMode="auto">
          <a:xfrm>
            <a:off x="4554538" y="2778125"/>
            <a:ext cx="0" cy="120650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0343" name="Line 7"/>
          <p:cNvSpPr>
            <a:spLocks noChangeShapeType="1"/>
          </p:cNvSpPr>
          <p:nvPr/>
        </p:nvSpPr>
        <p:spPr bwMode="auto">
          <a:xfrm>
            <a:off x="4879975" y="2778125"/>
            <a:ext cx="0" cy="120650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0344" name="Line 8"/>
          <p:cNvSpPr>
            <a:spLocks noChangeShapeType="1"/>
          </p:cNvSpPr>
          <p:nvPr/>
        </p:nvSpPr>
        <p:spPr bwMode="auto">
          <a:xfrm>
            <a:off x="5221288" y="2778125"/>
            <a:ext cx="0" cy="120650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0345" name="Line 9"/>
          <p:cNvSpPr>
            <a:spLocks noChangeShapeType="1"/>
          </p:cNvSpPr>
          <p:nvPr/>
        </p:nvSpPr>
        <p:spPr bwMode="auto">
          <a:xfrm>
            <a:off x="5546725" y="2778125"/>
            <a:ext cx="0" cy="120650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0346" name="Line 10"/>
          <p:cNvSpPr>
            <a:spLocks noChangeShapeType="1"/>
          </p:cNvSpPr>
          <p:nvPr/>
        </p:nvSpPr>
        <p:spPr bwMode="auto">
          <a:xfrm>
            <a:off x="5884863" y="2782888"/>
            <a:ext cx="0" cy="120650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0347" name="Line 11"/>
          <p:cNvSpPr>
            <a:spLocks noChangeShapeType="1"/>
          </p:cNvSpPr>
          <p:nvPr/>
        </p:nvSpPr>
        <p:spPr bwMode="auto">
          <a:xfrm>
            <a:off x="6210300" y="2782888"/>
            <a:ext cx="0" cy="120650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0348" name="Line 12"/>
          <p:cNvSpPr>
            <a:spLocks noChangeShapeType="1"/>
          </p:cNvSpPr>
          <p:nvPr/>
        </p:nvSpPr>
        <p:spPr bwMode="auto">
          <a:xfrm>
            <a:off x="6551613" y="2782888"/>
            <a:ext cx="0" cy="120650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0349" name="Line 13"/>
          <p:cNvSpPr>
            <a:spLocks noChangeShapeType="1"/>
          </p:cNvSpPr>
          <p:nvPr/>
        </p:nvSpPr>
        <p:spPr bwMode="auto">
          <a:xfrm>
            <a:off x="6877050" y="2782888"/>
            <a:ext cx="0" cy="120650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0350" name="Line 14"/>
          <p:cNvSpPr>
            <a:spLocks noChangeShapeType="1"/>
          </p:cNvSpPr>
          <p:nvPr/>
        </p:nvSpPr>
        <p:spPr bwMode="auto">
          <a:xfrm>
            <a:off x="7245350" y="2782888"/>
            <a:ext cx="0" cy="120650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0351" name="Line 15"/>
          <p:cNvSpPr>
            <a:spLocks noChangeShapeType="1"/>
          </p:cNvSpPr>
          <p:nvPr/>
        </p:nvSpPr>
        <p:spPr bwMode="auto">
          <a:xfrm>
            <a:off x="7570788" y="2782888"/>
            <a:ext cx="0" cy="120650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0352" name="Line 16"/>
          <p:cNvSpPr>
            <a:spLocks noChangeShapeType="1"/>
          </p:cNvSpPr>
          <p:nvPr/>
        </p:nvSpPr>
        <p:spPr bwMode="auto">
          <a:xfrm>
            <a:off x="7912100" y="2782888"/>
            <a:ext cx="0" cy="120650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0353" name="Line 17"/>
          <p:cNvSpPr>
            <a:spLocks noChangeShapeType="1"/>
          </p:cNvSpPr>
          <p:nvPr/>
        </p:nvSpPr>
        <p:spPr bwMode="auto">
          <a:xfrm>
            <a:off x="8237538" y="2782888"/>
            <a:ext cx="0" cy="120650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4" name="Line 19"/>
          <p:cNvSpPr>
            <a:spLocks noChangeShapeType="1"/>
          </p:cNvSpPr>
          <p:nvPr/>
        </p:nvSpPr>
        <p:spPr bwMode="auto">
          <a:xfrm>
            <a:off x="8507413" y="200025"/>
            <a:ext cx="0" cy="6329363"/>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5" name="Text Box 20"/>
          <p:cNvSpPr txBox="1">
            <a:spLocks noChangeArrowheads="1"/>
          </p:cNvSpPr>
          <p:nvPr/>
        </p:nvSpPr>
        <p:spPr bwMode="auto">
          <a:xfrm>
            <a:off x="6729413" y="155575"/>
            <a:ext cx="77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Calibri" pitchFamily="34" charset="0"/>
              </a:rPr>
              <a:t>Wall</a:t>
            </a:r>
          </a:p>
        </p:txBody>
      </p:sp>
      <p:sp>
        <p:nvSpPr>
          <p:cNvPr id="14356" name="Line 21"/>
          <p:cNvSpPr>
            <a:spLocks noChangeShapeType="1"/>
          </p:cNvSpPr>
          <p:nvPr/>
        </p:nvSpPr>
        <p:spPr bwMode="auto">
          <a:xfrm>
            <a:off x="7526338" y="409575"/>
            <a:ext cx="981075" cy="0"/>
          </a:xfrm>
          <a:prstGeom prst="line">
            <a:avLst/>
          </a:prstGeom>
          <a:noFill/>
          <a:ln w="9525">
            <a:solidFill>
              <a:srgbClr val="66FF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57" name="Text Box 22"/>
          <p:cNvSpPr txBox="1">
            <a:spLocks noChangeArrowheads="1"/>
          </p:cNvSpPr>
          <p:nvPr/>
        </p:nvSpPr>
        <p:spPr bwMode="auto">
          <a:xfrm>
            <a:off x="19050" y="5970588"/>
            <a:ext cx="7180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Calibri" pitchFamily="34" charset="0"/>
              </a:rPr>
              <a:t>Screen with opening (or obstacle without screen)</a:t>
            </a:r>
            <a:endParaRPr lang="en-US" altLang="en-US" b="1">
              <a:latin typeface="Calibri" pitchFamily="34" charset="0"/>
            </a:endParaRPr>
          </a:p>
        </p:txBody>
      </p:sp>
      <p:grpSp>
        <p:nvGrpSpPr>
          <p:cNvPr id="14358" name="Group 23"/>
          <p:cNvGrpSpPr>
            <a:grpSpLocks/>
          </p:cNvGrpSpPr>
          <p:nvPr/>
        </p:nvGrpSpPr>
        <p:grpSpPr bwMode="auto">
          <a:xfrm>
            <a:off x="2922588" y="890588"/>
            <a:ext cx="0" cy="5008562"/>
            <a:chOff x="2175" y="541"/>
            <a:chExt cx="0" cy="3155"/>
          </a:xfrm>
        </p:grpSpPr>
        <p:sp>
          <p:nvSpPr>
            <p:cNvPr id="14395" name="Line 24"/>
            <p:cNvSpPr>
              <a:spLocks noChangeShapeType="1"/>
            </p:cNvSpPr>
            <p:nvPr/>
          </p:nvSpPr>
          <p:spPr bwMode="auto">
            <a:xfrm flipV="1">
              <a:off x="2175" y="2490"/>
              <a:ext cx="0" cy="120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96" name="Line 25"/>
            <p:cNvSpPr>
              <a:spLocks noChangeShapeType="1"/>
            </p:cNvSpPr>
            <p:nvPr/>
          </p:nvSpPr>
          <p:spPr bwMode="auto">
            <a:xfrm flipV="1">
              <a:off x="2175" y="541"/>
              <a:ext cx="0" cy="120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70362" name="Line 26"/>
          <p:cNvSpPr>
            <a:spLocks noChangeShapeType="1"/>
          </p:cNvSpPr>
          <p:nvPr/>
        </p:nvSpPr>
        <p:spPr bwMode="auto">
          <a:xfrm>
            <a:off x="463550" y="1816100"/>
            <a:ext cx="0" cy="2871788"/>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0363" name="Line 27"/>
          <p:cNvSpPr>
            <a:spLocks noChangeShapeType="1"/>
          </p:cNvSpPr>
          <p:nvPr/>
        </p:nvSpPr>
        <p:spPr bwMode="auto">
          <a:xfrm>
            <a:off x="788988" y="1816100"/>
            <a:ext cx="0" cy="2871788"/>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0364" name="Line 28"/>
          <p:cNvSpPr>
            <a:spLocks noChangeShapeType="1"/>
          </p:cNvSpPr>
          <p:nvPr/>
        </p:nvSpPr>
        <p:spPr bwMode="auto">
          <a:xfrm>
            <a:off x="1130300" y="1816100"/>
            <a:ext cx="0" cy="2871788"/>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0365" name="Line 29"/>
          <p:cNvSpPr>
            <a:spLocks noChangeShapeType="1"/>
          </p:cNvSpPr>
          <p:nvPr/>
        </p:nvSpPr>
        <p:spPr bwMode="auto">
          <a:xfrm>
            <a:off x="1455738" y="1816100"/>
            <a:ext cx="0" cy="2871788"/>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0366" name="Line 30"/>
          <p:cNvSpPr>
            <a:spLocks noChangeShapeType="1"/>
          </p:cNvSpPr>
          <p:nvPr/>
        </p:nvSpPr>
        <p:spPr bwMode="auto">
          <a:xfrm>
            <a:off x="1824038" y="1816100"/>
            <a:ext cx="0" cy="2871788"/>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0367" name="Line 31"/>
          <p:cNvSpPr>
            <a:spLocks noChangeShapeType="1"/>
          </p:cNvSpPr>
          <p:nvPr/>
        </p:nvSpPr>
        <p:spPr bwMode="auto">
          <a:xfrm>
            <a:off x="2149475" y="1816100"/>
            <a:ext cx="0" cy="2871788"/>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0368" name="Line 32"/>
          <p:cNvSpPr>
            <a:spLocks noChangeShapeType="1"/>
          </p:cNvSpPr>
          <p:nvPr/>
        </p:nvSpPr>
        <p:spPr bwMode="auto">
          <a:xfrm>
            <a:off x="2490788" y="1816100"/>
            <a:ext cx="0" cy="2871788"/>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0369" name="Line 33"/>
          <p:cNvSpPr>
            <a:spLocks noChangeShapeType="1"/>
          </p:cNvSpPr>
          <p:nvPr/>
        </p:nvSpPr>
        <p:spPr bwMode="auto">
          <a:xfrm>
            <a:off x="2816225" y="1816100"/>
            <a:ext cx="0" cy="2871788"/>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7" name="Text Box 34"/>
          <p:cNvSpPr txBox="1">
            <a:spLocks noChangeArrowheads="1"/>
          </p:cNvSpPr>
          <p:nvPr/>
        </p:nvSpPr>
        <p:spPr bwMode="auto">
          <a:xfrm>
            <a:off x="5708650" y="33559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4368" name="Line 36"/>
          <p:cNvSpPr>
            <a:spLocks noChangeShapeType="1"/>
          </p:cNvSpPr>
          <p:nvPr/>
        </p:nvSpPr>
        <p:spPr bwMode="auto">
          <a:xfrm>
            <a:off x="3557588" y="2798763"/>
            <a:ext cx="4797425" cy="0"/>
          </a:xfrm>
          <a:prstGeom prst="line">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9" name="Line 37"/>
          <p:cNvSpPr>
            <a:spLocks noChangeShapeType="1"/>
          </p:cNvSpPr>
          <p:nvPr/>
        </p:nvSpPr>
        <p:spPr bwMode="auto">
          <a:xfrm>
            <a:off x="3557588" y="3978275"/>
            <a:ext cx="4797425" cy="0"/>
          </a:xfrm>
          <a:prstGeom prst="line">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0" name="Rectangle 39"/>
          <p:cNvSpPr>
            <a:spLocks noChangeArrowheads="1"/>
          </p:cNvSpPr>
          <p:nvPr/>
        </p:nvSpPr>
        <p:spPr bwMode="auto">
          <a:xfrm>
            <a:off x="8355013" y="714375"/>
            <a:ext cx="152400" cy="2052638"/>
          </a:xfrm>
          <a:prstGeom prst="rect">
            <a:avLst/>
          </a:prstGeom>
          <a:solidFill>
            <a:schemeClr val="bg2"/>
          </a:solidFill>
          <a:ln w="9525">
            <a:solidFill>
              <a:srgbClr val="000000"/>
            </a:solidFill>
            <a:miter lim="800000"/>
            <a:headEnd/>
            <a:tailEnd/>
          </a:ln>
        </p:spPr>
        <p:txBody>
          <a:bodyPr wrap="none" anchor="ctr"/>
          <a:lstStyle/>
          <a:p>
            <a:endParaRPr lang="en-US">
              <a:latin typeface="Calibri" pitchFamily="34" charset="0"/>
            </a:endParaRPr>
          </a:p>
        </p:txBody>
      </p:sp>
      <p:sp>
        <p:nvSpPr>
          <p:cNvPr id="14371" name="Rectangle 40"/>
          <p:cNvSpPr>
            <a:spLocks noChangeArrowheads="1"/>
          </p:cNvSpPr>
          <p:nvPr/>
        </p:nvSpPr>
        <p:spPr bwMode="auto">
          <a:xfrm>
            <a:off x="8310563" y="3946525"/>
            <a:ext cx="196850" cy="2051050"/>
          </a:xfrm>
          <a:prstGeom prst="rect">
            <a:avLst/>
          </a:prstGeom>
          <a:solidFill>
            <a:schemeClr val="bg2"/>
          </a:solidFill>
          <a:ln w="9525">
            <a:solidFill>
              <a:srgbClr val="000000"/>
            </a:solidFill>
            <a:miter lim="800000"/>
            <a:headEnd/>
            <a:tailEnd/>
          </a:ln>
        </p:spPr>
        <p:txBody>
          <a:bodyPr wrap="none" anchor="ctr"/>
          <a:lstStyle/>
          <a:p>
            <a:endParaRPr lang="en-US">
              <a:latin typeface="Calibri" pitchFamily="34" charset="0"/>
            </a:endParaRPr>
          </a:p>
        </p:txBody>
      </p:sp>
      <p:sp>
        <p:nvSpPr>
          <p:cNvPr id="14372" name="Text Box 41"/>
          <p:cNvSpPr txBox="1">
            <a:spLocks noChangeArrowheads="1"/>
          </p:cNvSpPr>
          <p:nvPr/>
        </p:nvSpPr>
        <p:spPr bwMode="auto">
          <a:xfrm>
            <a:off x="6607175" y="1087438"/>
            <a:ext cx="1236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Calibri" pitchFamily="34" charset="0"/>
              </a:rPr>
              <a:t>shadow</a:t>
            </a:r>
          </a:p>
        </p:txBody>
      </p:sp>
      <p:sp>
        <p:nvSpPr>
          <p:cNvPr id="14373" name="Line 42"/>
          <p:cNvSpPr>
            <a:spLocks noChangeShapeType="1"/>
          </p:cNvSpPr>
          <p:nvPr/>
        </p:nvSpPr>
        <p:spPr bwMode="auto">
          <a:xfrm>
            <a:off x="7526338" y="1544638"/>
            <a:ext cx="784225" cy="265112"/>
          </a:xfrm>
          <a:prstGeom prst="line">
            <a:avLst/>
          </a:prstGeom>
          <a:noFill/>
          <a:ln w="9525">
            <a:solidFill>
              <a:srgbClr val="66FF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74" name="Line 43"/>
          <p:cNvSpPr>
            <a:spLocks noChangeShapeType="1"/>
          </p:cNvSpPr>
          <p:nvPr/>
        </p:nvSpPr>
        <p:spPr bwMode="auto">
          <a:xfrm>
            <a:off x="7199313" y="1544638"/>
            <a:ext cx="1111250" cy="3136900"/>
          </a:xfrm>
          <a:prstGeom prst="line">
            <a:avLst/>
          </a:prstGeom>
          <a:noFill/>
          <a:ln w="9525">
            <a:solidFill>
              <a:srgbClr val="66FF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0380" name="Line 44"/>
          <p:cNvSpPr>
            <a:spLocks noChangeShapeType="1"/>
          </p:cNvSpPr>
          <p:nvPr/>
        </p:nvSpPr>
        <p:spPr bwMode="auto">
          <a:xfrm flipV="1">
            <a:off x="8507413" y="2773363"/>
            <a:ext cx="0" cy="1179512"/>
          </a:xfrm>
          <a:prstGeom prst="line">
            <a:avLst/>
          </a:prstGeom>
          <a:noFill/>
          <a:ln w="76200">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 name="Group 45"/>
          <p:cNvGrpSpPr>
            <a:grpSpLocks/>
          </p:cNvGrpSpPr>
          <p:nvPr/>
        </p:nvGrpSpPr>
        <p:grpSpPr bwMode="auto">
          <a:xfrm>
            <a:off x="6662738" y="3294063"/>
            <a:ext cx="1844675" cy="1393825"/>
            <a:chOff x="4197" y="2075"/>
            <a:chExt cx="1162" cy="878"/>
          </a:xfrm>
        </p:grpSpPr>
        <p:sp>
          <p:nvSpPr>
            <p:cNvPr id="14393" name="Text Box 46"/>
            <p:cNvSpPr txBox="1">
              <a:spLocks noChangeArrowheads="1"/>
            </p:cNvSpPr>
            <p:nvPr/>
          </p:nvSpPr>
          <p:spPr bwMode="auto">
            <a:xfrm>
              <a:off x="4197" y="2665"/>
              <a:ext cx="6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rgbClr val="FF00FF"/>
                  </a:solidFill>
                  <a:latin typeface="Calibri" pitchFamily="34" charset="0"/>
                </a:rPr>
                <a:t>bright</a:t>
              </a:r>
              <a:endParaRPr lang="en-US" altLang="en-US">
                <a:latin typeface="Calibri" pitchFamily="34" charset="0"/>
              </a:endParaRPr>
            </a:p>
          </p:txBody>
        </p:sp>
        <p:sp>
          <p:nvSpPr>
            <p:cNvPr id="14394" name="Line 47"/>
            <p:cNvSpPr>
              <a:spLocks noChangeShapeType="1"/>
            </p:cNvSpPr>
            <p:nvPr/>
          </p:nvSpPr>
          <p:spPr bwMode="auto">
            <a:xfrm flipV="1">
              <a:off x="4873" y="2075"/>
              <a:ext cx="486" cy="669"/>
            </a:xfrm>
            <a:prstGeom prst="line">
              <a:avLst/>
            </a:prstGeom>
            <a:noFill/>
            <a:ln w="9525">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70384" name="Text Box 48"/>
          <p:cNvSpPr txBox="1">
            <a:spLocks noChangeArrowheads="1"/>
          </p:cNvSpPr>
          <p:nvPr/>
        </p:nvSpPr>
        <p:spPr bwMode="auto">
          <a:xfrm>
            <a:off x="3308350" y="4730750"/>
            <a:ext cx="48148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b="1">
                <a:solidFill>
                  <a:schemeClr val="tx2"/>
                </a:solidFill>
                <a:latin typeface="Calibri" pitchFamily="34" charset="0"/>
              </a:rPr>
              <a:t>This is not what is actually seen!</a:t>
            </a:r>
            <a:endParaRPr lang="en-US" altLang="en-US" sz="2800" b="1">
              <a:solidFill>
                <a:srgbClr val="FF0000"/>
              </a:solidFill>
              <a:latin typeface="Calibri" pitchFamily="34" charset="0"/>
            </a:endParaRPr>
          </a:p>
        </p:txBody>
      </p:sp>
      <p:sp>
        <p:nvSpPr>
          <p:cNvPr id="14378" name="Rectangle 49"/>
          <p:cNvSpPr>
            <a:spLocks noGrp="1" noChangeArrowheads="1"/>
          </p:cNvSpPr>
          <p:nvPr>
            <p:ph type="title"/>
          </p:nvPr>
        </p:nvSpPr>
        <p:spPr>
          <a:xfrm>
            <a:off x="350838" y="-49213"/>
            <a:ext cx="7772400" cy="1143001"/>
          </a:xfrm>
        </p:spPr>
        <p:txBody>
          <a:bodyPr/>
          <a:lstStyle/>
          <a:p>
            <a:pPr eaLnBrk="1" hangingPunct="1"/>
            <a:r>
              <a:rPr lang="en-US" smtClean="0">
                <a:solidFill>
                  <a:schemeClr val="tx2"/>
                </a:solidFill>
              </a:rPr>
              <a:t>Diffraction Rays</a:t>
            </a:r>
            <a:endParaRPr lang="en-US" smtClean="0"/>
          </a:p>
        </p:txBody>
      </p:sp>
      <p:grpSp>
        <p:nvGrpSpPr>
          <p:cNvPr id="4" name="Group 50"/>
          <p:cNvGrpSpPr>
            <a:grpSpLocks/>
          </p:cNvGrpSpPr>
          <p:nvPr/>
        </p:nvGrpSpPr>
        <p:grpSpPr bwMode="auto">
          <a:xfrm>
            <a:off x="449263" y="2057400"/>
            <a:ext cx="2366962" cy="2206625"/>
            <a:chOff x="283" y="1296"/>
            <a:chExt cx="1491" cy="1390"/>
          </a:xfrm>
        </p:grpSpPr>
        <p:sp>
          <p:nvSpPr>
            <p:cNvPr id="14387" name="Line 51"/>
            <p:cNvSpPr>
              <a:spLocks noChangeShapeType="1"/>
            </p:cNvSpPr>
            <p:nvPr/>
          </p:nvSpPr>
          <p:spPr bwMode="auto">
            <a:xfrm>
              <a:off x="292" y="1296"/>
              <a:ext cx="1482" cy="0"/>
            </a:xfrm>
            <a:prstGeom prst="line">
              <a:avLst/>
            </a:prstGeom>
            <a:noFill/>
            <a:ln w="9525">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88" name="Line 52"/>
            <p:cNvSpPr>
              <a:spLocks noChangeShapeType="1"/>
            </p:cNvSpPr>
            <p:nvPr/>
          </p:nvSpPr>
          <p:spPr bwMode="auto">
            <a:xfrm>
              <a:off x="292" y="1574"/>
              <a:ext cx="1482" cy="0"/>
            </a:xfrm>
            <a:prstGeom prst="line">
              <a:avLst/>
            </a:prstGeom>
            <a:noFill/>
            <a:ln w="9525">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89" name="Line 53"/>
            <p:cNvSpPr>
              <a:spLocks noChangeShapeType="1"/>
            </p:cNvSpPr>
            <p:nvPr/>
          </p:nvSpPr>
          <p:spPr bwMode="auto">
            <a:xfrm>
              <a:off x="292" y="1852"/>
              <a:ext cx="1482" cy="0"/>
            </a:xfrm>
            <a:prstGeom prst="line">
              <a:avLst/>
            </a:prstGeom>
            <a:noFill/>
            <a:ln w="9525">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90" name="Line 54"/>
            <p:cNvSpPr>
              <a:spLocks noChangeShapeType="1"/>
            </p:cNvSpPr>
            <p:nvPr/>
          </p:nvSpPr>
          <p:spPr bwMode="auto">
            <a:xfrm>
              <a:off x="292" y="2130"/>
              <a:ext cx="1482" cy="0"/>
            </a:xfrm>
            <a:prstGeom prst="line">
              <a:avLst/>
            </a:prstGeom>
            <a:noFill/>
            <a:ln w="9525">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91" name="Line 55"/>
            <p:cNvSpPr>
              <a:spLocks noChangeShapeType="1"/>
            </p:cNvSpPr>
            <p:nvPr/>
          </p:nvSpPr>
          <p:spPr bwMode="auto">
            <a:xfrm>
              <a:off x="283" y="2408"/>
              <a:ext cx="1482" cy="0"/>
            </a:xfrm>
            <a:prstGeom prst="line">
              <a:avLst/>
            </a:prstGeom>
            <a:noFill/>
            <a:ln w="9525">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92" name="Line 56"/>
            <p:cNvSpPr>
              <a:spLocks noChangeShapeType="1"/>
            </p:cNvSpPr>
            <p:nvPr/>
          </p:nvSpPr>
          <p:spPr bwMode="auto">
            <a:xfrm>
              <a:off x="283" y="2686"/>
              <a:ext cx="1482" cy="0"/>
            </a:xfrm>
            <a:prstGeom prst="line">
              <a:avLst/>
            </a:prstGeom>
            <a:noFill/>
            <a:ln w="9525">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 name="Group 57"/>
          <p:cNvGrpSpPr>
            <a:grpSpLocks/>
          </p:cNvGrpSpPr>
          <p:nvPr/>
        </p:nvGrpSpPr>
        <p:grpSpPr bwMode="auto">
          <a:xfrm>
            <a:off x="3352800" y="2944813"/>
            <a:ext cx="5154613" cy="868362"/>
            <a:chOff x="2112" y="1855"/>
            <a:chExt cx="3247" cy="547"/>
          </a:xfrm>
        </p:grpSpPr>
        <p:sp>
          <p:nvSpPr>
            <p:cNvPr id="14381" name="Line 58"/>
            <p:cNvSpPr>
              <a:spLocks noChangeShapeType="1"/>
            </p:cNvSpPr>
            <p:nvPr/>
          </p:nvSpPr>
          <p:spPr bwMode="auto">
            <a:xfrm>
              <a:off x="2112" y="1855"/>
              <a:ext cx="1482" cy="0"/>
            </a:xfrm>
            <a:prstGeom prst="line">
              <a:avLst/>
            </a:prstGeom>
            <a:noFill/>
            <a:ln w="9525">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82" name="Line 59"/>
            <p:cNvSpPr>
              <a:spLocks noChangeShapeType="1"/>
            </p:cNvSpPr>
            <p:nvPr/>
          </p:nvSpPr>
          <p:spPr bwMode="auto">
            <a:xfrm>
              <a:off x="2112" y="2157"/>
              <a:ext cx="1482" cy="0"/>
            </a:xfrm>
            <a:prstGeom prst="line">
              <a:avLst/>
            </a:prstGeom>
            <a:noFill/>
            <a:ln w="9525">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83" name="Line 60"/>
            <p:cNvSpPr>
              <a:spLocks noChangeShapeType="1"/>
            </p:cNvSpPr>
            <p:nvPr/>
          </p:nvSpPr>
          <p:spPr bwMode="auto">
            <a:xfrm>
              <a:off x="2112" y="2402"/>
              <a:ext cx="1482" cy="0"/>
            </a:xfrm>
            <a:prstGeom prst="line">
              <a:avLst/>
            </a:prstGeom>
            <a:noFill/>
            <a:ln w="9525">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84" name="Line 61"/>
            <p:cNvSpPr>
              <a:spLocks noChangeShapeType="1"/>
            </p:cNvSpPr>
            <p:nvPr/>
          </p:nvSpPr>
          <p:spPr bwMode="auto">
            <a:xfrm>
              <a:off x="3411" y="2157"/>
              <a:ext cx="1852" cy="0"/>
            </a:xfrm>
            <a:prstGeom prst="line">
              <a:avLst/>
            </a:prstGeom>
            <a:noFill/>
            <a:ln w="9525">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85" name="Line 62"/>
            <p:cNvSpPr>
              <a:spLocks noChangeShapeType="1"/>
            </p:cNvSpPr>
            <p:nvPr/>
          </p:nvSpPr>
          <p:spPr bwMode="auto">
            <a:xfrm>
              <a:off x="3494" y="2402"/>
              <a:ext cx="1852" cy="0"/>
            </a:xfrm>
            <a:prstGeom prst="line">
              <a:avLst/>
            </a:prstGeom>
            <a:noFill/>
            <a:ln w="9525">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86" name="Line 63"/>
            <p:cNvSpPr>
              <a:spLocks noChangeShapeType="1"/>
            </p:cNvSpPr>
            <p:nvPr/>
          </p:nvSpPr>
          <p:spPr bwMode="auto">
            <a:xfrm>
              <a:off x="3507" y="1856"/>
              <a:ext cx="1852" cy="0"/>
            </a:xfrm>
            <a:prstGeom prst="line">
              <a:avLst/>
            </a:prstGeom>
            <a:noFill/>
            <a:ln w="9525">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70380"/>
                                        </p:tgtEl>
                                        <p:attrNameLst>
                                          <p:attrName>style.visibility</p:attrName>
                                        </p:attrNameLst>
                                      </p:cBhvr>
                                      <p:to>
                                        <p:strVal val="visible"/>
                                      </p:to>
                                    </p:set>
                                    <p:animEffect transition="in" filter="dissolve">
                                      <p:cBhvr>
                                        <p:cTn id="15" dur="500"/>
                                        <p:tgtEl>
                                          <p:spTgt spid="270380"/>
                                        </p:tgtEl>
                                      </p:cBhvr>
                                    </p:animEffect>
                                  </p:childTnLst>
                                </p:cTn>
                              </p:par>
                            </p:childTnLst>
                          </p:cTn>
                        </p:par>
                        <p:par>
                          <p:cTn id="16" fill="hold" nodeType="afterGroup">
                            <p:stCondLst>
                              <p:cond delay="1500"/>
                            </p:stCondLst>
                            <p:childTnLst>
                              <p:par>
                                <p:cTn id="17" presetID="9" presetClass="entr" presetSubtype="0" fill="hold" nodeType="afterEffect">
                                  <p:stCondLst>
                                    <p:cond delay="100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270362"/>
                                        </p:tgtEl>
                                        <p:attrNameLst>
                                          <p:attrName>style.visibility</p:attrName>
                                        </p:attrNameLst>
                                      </p:cBhvr>
                                      <p:to>
                                        <p:strVal val="visible"/>
                                      </p:to>
                                    </p:set>
                                  </p:childTnLst>
                                </p:cTn>
                              </p:par>
                            </p:childTnLst>
                          </p:cTn>
                        </p:par>
                        <p:par>
                          <p:cTn id="24" fill="hold" nodeType="afterGroup">
                            <p:stCondLst>
                              <p:cond delay="500"/>
                            </p:stCondLst>
                            <p:childTnLst>
                              <p:par>
                                <p:cTn id="25" presetID="1" presetClass="entr" presetSubtype="0" fill="hold" grpId="0" nodeType="afterEffect">
                                  <p:stCondLst>
                                    <p:cond delay="0"/>
                                  </p:stCondLst>
                                  <p:childTnLst>
                                    <p:set>
                                      <p:cBhvr>
                                        <p:cTn id="26" dur="1" fill="hold">
                                          <p:stCondLst>
                                            <p:cond delay="499"/>
                                          </p:stCondLst>
                                        </p:cTn>
                                        <p:tgtEl>
                                          <p:spTgt spid="270363"/>
                                        </p:tgtEl>
                                        <p:attrNameLst>
                                          <p:attrName>style.visibility</p:attrName>
                                        </p:attrNameLst>
                                      </p:cBhvr>
                                      <p:to>
                                        <p:strVal val="visible"/>
                                      </p:to>
                                    </p:set>
                                  </p:childTnLst>
                                </p:cTn>
                              </p:par>
                            </p:childTnLst>
                          </p:cTn>
                        </p:par>
                        <p:par>
                          <p:cTn id="27" fill="hold" nodeType="afterGroup">
                            <p:stCondLst>
                              <p:cond delay="1000"/>
                            </p:stCondLst>
                            <p:childTnLst>
                              <p:par>
                                <p:cTn id="28" presetID="1" presetClass="entr" presetSubtype="0" fill="hold" grpId="0" nodeType="afterEffect">
                                  <p:stCondLst>
                                    <p:cond delay="0"/>
                                  </p:stCondLst>
                                  <p:childTnLst>
                                    <p:set>
                                      <p:cBhvr>
                                        <p:cTn id="29" dur="1" fill="hold">
                                          <p:stCondLst>
                                            <p:cond delay="499"/>
                                          </p:stCondLst>
                                        </p:cTn>
                                        <p:tgtEl>
                                          <p:spTgt spid="270364"/>
                                        </p:tgtEl>
                                        <p:attrNameLst>
                                          <p:attrName>style.visibility</p:attrName>
                                        </p:attrNameLst>
                                      </p:cBhvr>
                                      <p:to>
                                        <p:strVal val="visible"/>
                                      </p:to>
                                    </p:set>
                                  </p:childTnLst>
                                </p:cTn>
                              </p:par>
                            </p:childTnLst>
                          </p:cTn>
                        </p:par>
                        <p:par>
                          <p:cTn id="30" fill="hold" nodeType="afterGroup">
                            <p:stCondLst>
                              <p:cond delay="1500"/>
                            </p:stCondLst>
                            <p:childTnLst>
                              <p:par>
                                <p:cTn id="31" presetID="1" presetClass="entr" presetSubtype="0" fill="hold" grpId="0" nodeType="afterEffect">
                                  <p:stCondLst>
                                    <p:cond delay="0"/>
                                  </p:stCondLst>
                                  <p:childTnLst>
                                    <p:set>
                                      <p:cBhvr>
                                        <p:cTn id="32" dur="1" fill="hold">
                                          <p:stCondLst>
                                            <p:cond delay="499"/>
                                          </p:stCondLst>
                                        </p:cTn>
                                        <p:tgtEl>
                                          <p:spTgt spid="270365"/>
                                        </p:tgtEl>
                                        <p:attrNameLst>
                                          <p:attrName>style.visibility</p:attrName>
                                        </p:attrNameLst>
                                      </p:cBhvr>
                                      <p:to>
                                        <p:strVal val="visible"/>
                                      </p:to>
                                    </p:set>
                                  </p:childTnLst>
                                </p:cTn>
                              </p:par>
                            </p:childTnLst>
                          </p:cTn>
                        </p:par>
                        <p:par>
                          <p:cTn id="33" fill="hold" nodeType="afterGroup">
                            <p:stCondLst>
                              <p:cond delay="2000"/>
                            </p:stCondLst>
                            <p:childTnLst>
                              <p:par>
                                <p:cTn id="34" presetID="1" presetClass="entr" presetSubtype="0" fill="hold" grpId="0" nodeType="afterEffect">
                                  <p:stCondLst>
                                    <p:cond delay="0"/>
                                  </p:stCondLst>
                                  <p:childTnLst>
                                    <p:set>
                                      <p:cBhvr>
                                        <p:cTn id="35" dur="1" fill="hold">
                                          <p:stCondLst>
                                            <p:cond delay="499"/>
                                          </p:stCondLst>
                                        </p:cTn>
                                        <p:tgtEl>
                                          <p:spTgt spid="270366"/>
                                        </p:tgtEl>
                                        <p:attrNameLst>
                                          <p:attrName>style.visibility</p:attrName>
                                        </p:attrNameLst>
                                      </p:cBhvr>
                                      <p:to>
                                        <p:strVal val="visible"/>
                                      </p:to>
                                    </p:set>
                                  </p:childTnLst>
                                </p:cTn>
                              </p:par>
                            </p:childTnLst>
                          </p:cTn>
                        </p:par>
                        <p:par>
                          <p:cTn id="36" fill="hold" nodeType="afterGroup">
                            <p:stCondLst>
                              <p:cond delay="2500"/>
                            </p:stCondLst>
                            <p:childTnLst>
                              <p:par>
                                <p:cTn id="37" presetID="1" presetClass="entr" presetSubtype="0" fill="hold" grpId="0" nodeType="afterEffect">
                                  <p:stCondLst>
                                    <p:cond delay="0"/>
                                  </p:stCondLst>
                                  <p:childTnLst>
                                    <p:set>
                                      <p:cBhvr>
                                        <p:cTn id="38" dur="1" fill="hold">
                                          <p:stCondLst>
                                            <p:cond delay="499"/>
                                          </p:stCondLst>
                                        </p:cTn>
                                        <p:tgtEl>
                                          <p:spTgt spid="270367"/>
                                        </p:tgtEl>
                                        <p:attrNameLst>
                                          <p:attrName>style.visibility</p:attrName>
                                        </p:attrNameLst>
                                      </p:cBhvr>
                                      <p:to>
                                        <p:strVal val="visible"/>
                                      </p:to>
                                    </p:set>
                                  </p:childTnLst>
                                </p:cTn>
                              </p:par>
                            </p:childTnLst>
                          </p:cTn>
                        </p:par>
                        <p:par>
                          <p:cTn id="39" fill="hold" nodeType="afterGroup">
                            <p:stCondLst>
                              <p:cond delay="3000"/>
                            </p:stCondLst>
                            <p:childTnLst>
                              <p:par>
                                <p:cTn id="40" presetID="1" presetClass="entr" presetSubtype="0" fill="hold" grpId="0" nodeType="afterEffect">
                                  <p:stCondLst>
                                    <p:cond delay="0"/>
                                  </p:stCondLst>
                                  <p:childTnLst>
                                    <p:set>
                                      <p:cBhvr>
                                        <p:cTn id="41" dur="1" fill="hold">
                                          <p:stCondLst>
                                            <p:cond delay="499"/>
                                          </p:stCondLst>
                                        </p:cTn>
                                        <p:tgtEl>
                                          <p:spTgt spid="270368"/>
                                        </p:tgtEl>
                                        <p:attrNameLst>
                                          <p:attrName>style.visibility</p:attrName>
                                        </p:attrNameLst>
                                      </p:cBhvr>
                                      <p:to>
                                        <p:strVal val="visible"/>
                                      </p:to>
                                    </p:set>
                                  </p:childTnLst>
                                </p:cTn>
                              </p:par>
                            </p:childTnLst>
                          </p:cTn>
                        </p:par>
                        <p:par>
                          <p:cTn id="42" fill="hold" nodeType="afterGroup">
                            <p:stCondLst>
                              <p:cond delay="3500"/>
                            </p:stCondLst>
                            <p:childTnLst>
                              <p:par>
                                <p:cTn id="43" presetID="1" presetClass="entr" presetSubtype="0" fill="hold" grpId="0" nodeType="afterEffect">
                                  <p:stCondLst>
                                    <p:cond delay="0"/>
                                  </p:stCondLst>
                                  <p:childTnLst>
                                    <p:set>
                                      <p:cBhvr>
                                        <p:cTn id="44" dur="1" fill="hold">
                                          <p:stCondLst>
                                            <p:cond delay="499"/>
                                          </p:stCondLst>
                                        </p:cTn>
                                        <p:tgtEl>
                                          <p:spTgt spid="270369"/>
                                        </p:tgtEl>
                                        <p:attrNameLst>
                                          <p:attrName>style.visibility</p:attrName>
                                        </p:attrNameLst>
                                      </p:cBhvr>
                                      <p:to>
                                        <p:strVal val="visible"/>
                                      </p:to>
                                    </p:set>
                                  </p:childTnLst>
                                </p:cTn>
                              </p:par>
                            </p:childTnLst>
                          </p:cTn>
                        </p:par>
                        <p:par>
                          <p:cTn id="45" fill="hold" nodeType="afterGroup">
                            <p:stCondLst>
                              <p:cond delay="4000"/>
                            </p:stCondLst>
                            <p:childTnLst>
                              <p:par>
                                <p:cTn id="46" presetID="1" presetClass="entr" presetSubtype="0" fill="hold" grpId="0" nodeType="afterEffect">
                                  <p:stCondLst>
                                    <p:cond delay="0"/>
                                  </p:stCondLst>
                                  <p:childTnLst>
                                    <p:set>
                                      <p:cBhvr>
                                        <p:cTn id="47" dur="1" fill="hold">
                                          <p:stCondLst>
                                            <p:cond delay="499"/>
                                          </p:stCondLst>
                                        </p:cTn>
                                        <p:tgtEl>
                                          <p:spTgt spid="270338"/>
                                        </p:tgtEl>
                                        <p:attrNameLst>
                                          <p:attrName>style.visibility</p:attrName>
                                        </p:attrNameLst>
                                      </p:cBhvr>
                                      <p:to>
                                        <p:strVal val="visible"/>
                                      </p:to>
                                    </p:set>
                                  </p:childTnLst>
                                </p:cTn>
                              </p:par>
                            </p:childTnLst>
                          </p:cTn>
                        </p:par>
                        <p:par>
                          <p:cTn id="48" fill="hold" nodeType="afterGroup">
                            <p:stCondLst>
                              <p:cond delay="4500"/>
                            </p:stCondLst>
                            <p:childTnLst>
                              <p:par>
                                <p:cTn id="49" presetID="1" presetClass="entr" presetSubtype="0" fill="hold" grpId="0" nodeType="afterEffect">
                                  <p:stCondLst>
                                    <p:cond delay="0"/>
                                  </p:stCondLst>
                                  <p:childTnLst>
                                    <p:set>
                                      <p:cBhvr>
                                        <p:cTn id="50" dur="1" fill="hold">
                                          <p:stCondLst>
                                            <p:cond delay="499"/>
                                          </p:stCondLst>
                                        </p:cTn>
                                        <p:tgtEl>
                                          <p:spTgt spid="270339"/>
                                        </p:tgtEl>
                                        <p:attrNameLst>
                                          <p:attrName>style.visibility</p:attrName>
                                        </p:attrNameLst>
                                      </p:cBhvr>
                                      <p:to>
                                        <p:strVal val="visible"/>
                                      </p:to>
                                    </p:set>
                                  </p:childTnLst>
                                </p:cTn>
                              </p:par>
                            </p:childTnLst>
                          </p:cTn>
                        </p:par>
                        <p:par>
                          <p:cTn id="51" fill="hold" nodeType="afterGroup">
                            <p:stCondLst>
                              <p:cond delay="5000"/>
                            </p:stCondLst>
                            <p:childTnLst>
                              <p:par>
                                <p:cTn id="52" presetID="1" presetClass="entr" presetSubtype="0" fill="hold" grpId="0" nodeType="afterEffect">
                                  <p:stCondLst>
                                    <p:cond delay="0"/>
                                  </p:stCondLst>
                                  <p:childTnLst>
                                    <p:set>
                                      <p:cBhvr>
                                        <p:cTn id="53" dur="1" fill="hold">
                                          <p:stCondLst>
                                            <p:cond delay="499"/>
                                          </p:stCondLst>
                                        </p:cTn>
                                        <p:tgtEl>
                                          <p:spTgt spid="270340"/>
                                        </p:tgtEl>
                                        <p:attrNameLst>
                                          <p:attrName>style.visibility</p:attrName>
                                        </p:attrNameLst>
                                      </p:cBhvr>
                                      <p:to>
                                        <p:strVal val="visible"/>
                                      </p:to>
                                    </p:set>
                                  </p:childTnLst>
                                </p:cTn>
                              </p:par>
                            </p:childTnLst>
                          </p:cTn>
                        </p:par>
                        <p:par>
                          <p:cTn id="54" fill="hold" nodeType="afterGroup">
                            <p:stCondLst>
                              <p:cond delay="5500"/>
                            </p:stCondLst>
                            <p:childTnLst>
                              <p:par>
                                <p:cTn id="55" presetID="1" presetClass="entr" presetSubtype="0" fill="hold" grpId="0" nodeType="afterEffect">
                                  <p:stCondLst>
                                    <p:cond delay="0"/>
                                  </p:stCondLst>
                                  <p:childTnLst>
                                    <p:set>
                                      <p:cBhvr>
                                        <p:cTn id="56" dur="1" fill="hold">
                                          <p:stCondLst>
                                            <p:cond delay="499"/>
                                          </p:stCondLst>
                                        </p:cTn>
                                        <p:tgtEl>
                                          <p:spTgt spid="270341"/>
                                        </p:tgtEl>
                                        <p:attrNameLst>
                                          <p:attrName>style.visibility</p:attrName>
                                        </p:attrNameLst>
                                      </p:cBhvr>
                                      <p:to>
                                        <p:strVal val="visible"/>
                                      </p:to>
                                    </p:set>
                                  </p:childTnLst>
                                </p:cTn>
                              </p:par>
                            </p:childTnLst>
                          </p:cTn>
                        </p:par>
                        <p:par>
                          <p:cTn id="57" fill="hold" nodeType="afterGroup">
                            <p:stCondLst>
                              <p:cond delay="6000"/>
                            </p:stCondLst>
                            <p:childTnLst>
                              <p:par>
                                <p:cTn id="58" presetID="1" presetClass="entr" presetSubtype="0" fill="hold" grpId="0" nodeType="afterEffect">
                                  <p:stCondLst>
                                    <p:cond delay="0"/>
                                  </p:stCondLst>
                                  <p:childTnLst>
                                    <p:set>
                                      <p:cBhvr>
                                        <p:cTn id="59" dur="1" fill="hold">
                                          <p:stCondLst>
                                            <p:cond delay="499"/>
                                          </p:stCondLst>
                                        </p:cTn>
                                        <p:tgtEl>
                                          <p:spTgt spid="270342"/>
                                        </p:tgtEl>
                                        <p:attrNameLst>
                                          <p:attrName>style.visibility</p:attrName>
                                        </p:attrNameLst>
                                      </p:cBhvr>
                                      <p:to>
                                        <p:strVal val="visible"/>
                                      </p:to>
                                    </p:set>
                                  </p:childTnLst>
                                </p:cTn>
                              </p:par>
                            </p:childTnLst>
                          </p:cTn>
                        </p:par>
                        <p:par>
                          <p:cTn id="60" fill="hold" nodeType="afterGroup">
                            <p:stCondLst>
                              <p:cond delay="6500"/>
                            </p:stCondLst>
                            <p:childTnLst>
                              <p:par>
                                <p:cTn id="61" presetID="1" presetClass="entr" presetSubtype="0" fill="hold" grpId="0" nodeType="afterEffect">
                                  <p:stCondLst>
                                    <p:cond delay="0"/>
                                  </p:stCondLst>
                                  <p:childTnLst>
                                    <p:set>
                                      <p:cBhvr>
                                        <p:cTn id="62" dur="1" fill="hold">
                                          <p:stCondLst>
                                            <p:cond delay="499"/>
                                          </p:stCondLst>
                                        </p:cTn>
                                        <p:tgtEl>
                                          <p:spTgt spid="270343"/>
                                        </p:tgtEl>
                                        <p:attrNameLst>
                                          <p:attrName>style.visibility</p:attrName>
                                        </p:attrNameLst>
                                      </p:cBhvr>
                                      <p:to>
                                        <p:strVal val="visible"/>
                                      </p:to>
                                    </p:set>
                                  </p:childTnLst>
                                </p:cTn>
                              </p:par>
                            </p:childTnLst>
                          </p:cTn>
                        </p:par>
                        <p:par>
                          <p:cTn id="63" fill="hold" nodeType="afterGroup">
                            <p:stCondLst>
                              <p:cond delay="7000"/>
                            </p:stCondLst>
                            <p:childTnLst>
                              <p:par>
                                <p:cTn id="64" presetID="1" presetClass="entr" presetSubtype="0" fill="hold" grpId="0" nodeType="afterEffect">
                                  <p:stCondLst>
                                    <p:cond delay="0"/>
                                  </p:stCondLst>
                                  <p:childTnLst>
                                    <p:set>
                                      <p:cBhvr>
                                        <p:cTn id="65" dur="1" fill="hold">
                                          <p:stCondLst>
                                            <p:cond delay="499"/>
                                          </p:stCondLst>
                                        </p:cTn>
                                        <p:tgtEl>
                                          <p:spTgt spid="270344"/>
                                        </p:tgtEl>
                                        <p:attrNameLst>
                                          <p:attrName>style.visibility</p:attrName>
                                        </p:attrNameLst>
                                      </p:cBhvr>
                                      <p:to>
                                        <p:strVal val="visible"/>
                                      </p:to>
                                    </p:set>
                                  </p:childTnLst>
                                </p:cTn>
                              </p:par>
                            </p:childTnLst>
                          </p:cTn>
                        </p:par>
                        <p:par>
                          <p:cTn id="66" fill="hold" nodeType="afterGroup">
                            <p:stCondLst>
                              <p:cond delay="7500"/>
                            </p:stCondLst>
                            <p:childTnLst>
                              <p:par>
                                <p:cTn id="67" presetID="1" presetClass="entr" presetSubtype="0" fill="hold" grpId="0" nodeType="afterEffect">
                                  <p:stCondLst>
                                    <p:cond delay="0"/>
                                  </p:stCondLst>
                                  <p:childTnLst>
                                    <p:set>
                                      <p:cBhvr>
                                        <p:cTn id="68" dur="1" fill="hold">
                                          <p:stCondLst>
                                            <p:cond delay="499"/>
                                          </p:stCondLst>
                                        </p:cTn>
                                        <p:tgtEl>
                                          <p:spTgt spid="270345"/>
                                        </p:tgtEl>
                                        <p:attrNameLst>
                                          <p:attrName>style.visibility</p:attrName>
                                        </p:attrNameLst>
                                      </p:cBhvr>
                                      <p:to>
                                        <p:strVal val="visible"/>
                                      </p:to>
                                    </p:set>
                                  </p:childTnLst>
                                </p:cTn>
                              </p:par>
                            </p:childTnLst>
                          </p:cTn>
                        </p:par>
                        <p:par>
                          <p:cTn id="69" fill="hold" nodeType="afterGroup">
                            <p:stCondLst>
                              <p:cond delay="8000"/>
                            </p:stCondLst>
                            <p:childTnLst>
                              <p:par>
                                <p:cTn id="70" presetID="1" presetClass="entr" presetSubtype="0" fill="hold" grpId="0" nodeType="afterEffect">
                                  <p:stCondLst>
                                    <p:cond delay="0"/>
                                  </p:stCondLst>
                                  <p:childTnLst>
                                    <p:set>
                                      <p:cBhvr>
                                        <p:cTn id="71" dur="1" fill="hold">
                                          <p:stCondLst>
                                            <p:cond delay="499"/>
                                          </p:stCondLst>
                                        </p:cTn>
                                        <p:tgtEl>
                                          <p:spTgt spid="270346"/>
                                        </p:tgtEl>
                                        <p:attrNameLst>
                                          <p:attrName>style.visibility</p:attrName>
                                        </p:attrNameLst>
                                      </p:cBhvr>
                                      <p:to>
                                        <p:strVal val="visible"/>
                                      </p:to>
                                    </p:set>
                                  </p:childTnLst>
                                </p:cTn>
                              </p:par>
                            </p:childTnLst>
                          </p:cTn>
                        </p:par>
                        <p:par>
                          <p:cTn id="72" fill="hold" nodeType="afterGroup">
                            <p:stCondLst>
                              <p:cond delay="8500"/>
                            </p:stCondLst>
                            <p:childTnLst>
                              <p:par>
                                <p:cTn id="73" presetID="1" presetClass="entr" presetSubtype="0" fill="hold" grpId="0" nodeType="afterEffect">
                                  <p:stCondLst>
                                    <p:cond delay="0"/>
                                  </p:stCondLst>
                                  <p:childTnLst>
                                    <p:set>
                                      <p:cBhvr>
                                        <p:cTn id="74" dur="1" fill="hold">
                                          <p:stCondLst>
                                            <p:cond delay="499"/>
                                          </p:stCondLst>
                                        </p:cTn>
                                        <p:tgtEl>
                                          <p:spTgt spid="270347"/>
                                        </p:tgtEl>
                                        <p:attrNameLst>
                                          <p:attrName>style.visibility</p:attrName>
                                        </p:attrNameLst>
                                      </p:cBhvr>
                                      <p:to>
                                        <p:strVal val="visible"/>
                                      </p:to>
                                    </p:set>
                                  </p:childTnLst>
                                </p:cTn>
                              </p:par>
                            </p:childTnLst>
                          </p:cTn>
                        </p:par>
                        <p:par>
                          <p:cTn id="75" fill="hold" nodeType="afterGroup">
                            <p:stCondLst>
                              <p:cond delay="9000"/>
                            </p:stCondLst>
                            <p:childTnLst>
                              <p:par>
                                <p:cTn id="76" presetID="1" presetClass="entr" presetSubtype="0" fill="hold" grpId="0" nodeType="afterEffect">
                                  <p:stCondLst>
                                    <p:cond delay="0"/>
                                  </p:stCondLst>
                                  <p:childTnLst>
                                    <p:set>
                                      <p:cBhvr>
                                        <p:cTn id="77" dur="1" fill="hold">
                                          <p:stCondLst>
                                            <p:cond delay="499"/>
                                          </p:stCondLst>
                                        </p:cTn>
                                        <p:tgtEl>
                                          <p:spTgt spid="270348"/>
                                        </p:tgtEl>
                                        <p:attrNameLst>
                                          <p:attrName>style.visibility</p:attrName>
                                        </p:attrNameLst>
                                      </p:cBhvr>
                                      <p:to>
                                        <p:strVal val="visible"/>
                                      </p:to>
                                    </p:set>
                                  </p:childTnLst>
                                </p:cTn>
                              </p:par>
                            </p:childTnLst>
                          </p:cTn>
                        </p:par>
                        <p:par>
                          <p:cTn id="78" fill="hold" nodeType="afterGroup">
                            <p:stCondLst>
                              <p:cond delay="9500"/>
                            </p:stCondLst>
                            <p:childTnLst>
                              <p:par>
                                <p:cTn id="79" presetID="1" presetClass="entr" presetSubtype="0" fill="hold" grpId="0" nodeType="afterEffect">
                                  <p:stCondLst>
                                    <p:cond delay="0"/>
                                  </p:stCondLst>
                                  <p:childTnLst>
                                    <p:set>
                                      <p:cBhvr>
                                        <p:cTn id="80" dur="1" fill="hold">
                                          <p:stCondLst>
                                            <p:cond delay="499"/>
                                          </p:stCondLst>
                                        </p:cTn>
                                        <p:tgtEl>
                                          <p:spTgt spid="270349"/>
                                        </p:tgtEl>
                                        <p:attrNameLst>
                                          <p:attrName>style.visibility</p:attrName>
                                        </p:attrNameLst>
                                      </p:cBhvr>
                                      <p:to>
                                        <p:strVal val="visible"/>
                                      </p:to>
                                    </p:set>
                                  </p:childTnLst>
                                </p:cTn>
                              </p:par>
                            </p:childTnLst>
                          </p:cTn>
                        </p:par>
                        <p:par>
                          <p:cTn id="81" fill="hold" nodeType="afterGroup">
                            <p:stCondLst>
                              <p:cond delay="10000"/>
                            </p:stCondLst>
                            <p:childTnLst>
                              <p:par>
                                <p:cTn id="82" presetID="1" presetClass="entr" presetSubtype="0" fill="hold" grpId="0" nodeType="afterEffect">
                                  <p:stCondLst>
                                    <p:cond delay="0"/>
                                  </p:stCondLst>
                                  <p:childTnLst>
                                    <p:set>
                                      <p:cBhvr>
                                        <p:cTn id="83" dur="1" fill="hold">
                                          <p:stCondLst>
                                            <p:cond delay="499"/>
                                          </p:stCondLst>
                                        </p:cTn>
                                        <p:tgtEl>
                                          <p:spTgt spid="270350"/>
                                        </p:tgtEl>
                                        <p:attrNameLst>
                                          <p:attrName>style.visibility</p:attrName>
                                        </p:attrNameLst>
                                      </p:cBhvr>
                                      <p:to>
                                        <p:strVal val="visible"/>
                                      </p:to>
                                    </p:set>
                                  </p:childTnLst>
                                </p:cTn>
                              </p:par>
                            </p:childTnLst>
                          </p:cTn>
                        </p:par>
                        <p:par>
                          <p:cTn id="84" fill="hold" nodeType="afterGroup">
                            <p:stCondLst>
                              <p:cond delay="10500"/>
                            </p:stCondLst>
                            <p:childTnLst>
                              <p:par>
                                <p:cTn id="85" presetID="1" presetClass="entr" presetSubtype="0" fill="hold" grpId="0" nodeType="afterEffect">
                                  <p:stCondLst>
                                    <p:cond delay="0"/>
                                  </p:stCondLst>
                                  <p:childTnLst>
                                    <p:set>
                                      <p:cBhvr>
                                        <p:cTn id="86" dur="1" fill="hold">
                                          <p:stCondLst>
                                            <p:cond delay="499"/>
                                          </p:stCondLst>
                                        </p:cTn>
                                        <p:tgtEl>
                                          <p:spTgt spid="270351"/>
                                        </p:tgtEl>
                                        <p:attrNameLst>
                                          <p:attrName>style.visibility</p:attrName>
                                        </p:attrNameLst>
                                      </p:cBhvr>
                                      <p:to>
                                        <p:strVal val="visible"/>
                                      </p:to>
                                    </p:set>
                                  </p:childTnLst>
                                </p:cTn>
                              </p:par>
                            </p:childTnLst>
                          </p:cTn>
                        </p:par>
                        <p:par>
                          <p:cTn id="87" fill="hold" nodeType="afterGroup">
                            <p:stCondLst>
                              <p:cond delay="11000"/>
                            </p:stCondLst>
                            <p:childTnLst>
                              <p:par>
                                <p:cTn id="88" presetID="1" presetClass="entr" presetSubtype="0" fill="hold" grpId="0" nodeType="afterEffect">
                                  <p:stCondLst>
                                    <p:cond delay="0"/>
                                  </p:stCondLst>
                                  <p:childTnLst>
                                    <p:set>
                                      <p:cBhvr>
                                        <p:cTn id="89" dur="1" fill="hold">
                                          <p:stCondLst>
                                            <p:cond delay="499"/>
                                          </p:stCondLst>
                                        </p:cTn>
                                        <p:tgtEl>
                                          <p:spTgt spid="270352"/>
                                        </p:tgtEl>
                                        <p:attrNameLst>
                                          <p:attrName>style.visibility</p:attrName>
                                        </p:attrNameLst>
                                      </p:cBhvr>
                                      <p:to>
                                        <p:strVal val="visible"/>
                                      </p:to>
                                    </p:set>
                                  </p:childTnLst>
                                </p:cTn>
                              </p:par>
                            </p:childTnLst>
                          </p:cTn>
                        </p:par>
                        <p:par>
                          <p:cTn id="90" fill="hold" nodeType="afterGroup">
                            <p:stCondLst>
                              <p:cond delay="11500"/>
                            </p:stCondLst>
                            <p:childTnLst>
                              <p:par>
                                <p:cTn id="91" presetID="1" presetClass="entr" presetSubtype="0" fill="hold" grpId="0" nodeType="afterEffect">
                                  <p:stCondLst>
                                    <p:cond delay="0"/>
                                  </p:stCondLst>
                                  <p:childTnLst>
                                    <p:set>
                                      <p:cBhvr>
                                        <p:cTn id="92" dur="1" fill="hold">
                                          <p:stCondLst>
                                            <p:cond delay="499"/>
                                          </p:stCondLst>
                                        </p:cTn>
                                        <p:tgtEl>
                                          <p:spTgt spid="270353"/>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5" presetClass="entr" presetSubtype="0" fill="hold" grpId="0" nodeType="clickEffect">
                                  <p:stCondLst>
                                    <p:cond delay="0"/>
                                  </p:stCondLst>
                                  <p:childTnLst>
                                    <p:set>
                                      <p:cBhvr>
                                        <p:cTn id="96" dur="1" fill="hold">
                                          <p:stCondLst>
                                            <p:cond delay="0"/>
                                          </p:stCondLst>
                                        </p:cTn>
                                        <p:tgtEl>
                                          <p:spTgt spid="270384">
                                            <p:txEl>
                                              <p:pRg st="0" end="0"/>
                                            </p:txEl>
                                          </p:spTgt>
                                        </p:tgtEl>
                                        <p:attrNameLst>
                                          <p:attrName>style.visibility</p:attrName>
                                        </p:attrNameLst>
                                      </p:cBhvr>
                                      <p:to>
                                        <p:strVal val="visible"/>
                                      </p:to>
                                    </p:set>
                                    <p:anim calcmode="lin" valueType="num">
                                      <p:cBhvr>
                                        <p:cTn id="97" dur="1000" fill="hold"/>
                                        <p:tgtEl>
                                          <p:spTgt spid="270384">
                                            <p:txEl>
                                              <p:pRg st="0" end="0"/>
                                            </p:txEl>
                                          </p:spTgt>
                                        </p:tgtEl>
                                        <p:attrNameLst>
                                          <p:attrName>ppt_w</p:attrName>
                                        </p:attrNameLst>
                                      </p:cBhvr>
                                      <p:tavLst>
                                        <p:tav tm="0">
                                          <p:val>
                                            <p:fltVal val="0"/>
                                          </p:val>
                                        </p:tav>
                                        <p:tav tm="100000">
                                          <p:val>
                                            <p:strVal val="#ppt_w"/>
                                          </p:val>
                                        </p:tav>
                                      </p:tavLst>
                                    </p:anim>
                                    <p:anim calcmode="lin" valueType="num">
                                      <p:cBhvr>
                                        <p:cTn id="98" dur="1000" fill="hold"/>
                                        <p:tgtEl>
                                          <p:spTgt spid="270384">
                                            <p:txEl>
                                              <p:pRg st="0" end="0"/>
                                            </p:txEl>
                                          </p:spTgt>
                                        </p:tgtEl>
                                        <p:attrNameLst>
                                          <p:attrName>ppt_h</p:attrName>
                                        </p:attrNameLst>
                                      </p:cBhvr>
                                      <p:tavLst>
                                        <p:tav tm="0">
                                          <p:val>
                                            <p:fltVal val="0"/>
                                          </p:val>
                                        </p:tav>
                                        <p:tav tm="100000">
                                          <p:val>
                                            <p:strVal val="#ppt_h"/>
                                          </p:val>
                                        </p:tav>
                                      </p:tavLst>
                                    </p:anim>
                                    <p:anim calcmode="lin" valueType="num">
                                      <p:cBhvr>
                                        <p:cTn id="99" dur="1000" fill="hold"/>
                                        <p:tgtEl>
                                          <p:spTgt spid="27038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0" dur="1000" fill="hold"/>
                                        <p:tgtEl>
                                          <p:spTgt spid="27038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8" grpId="0" animBg="1"/>
      <p:bldP spid="270339" grpId="0" animBg="1"/>
      <p:bldP spid="270340" grpId="0" animBg="1"/>
      <p:bldP spid="270341" grpId="0" animBg="1"/>
      <p:bldP spid="270342" grpId="0" animBg="1"/>
      <p:bldP spid="270343" grpId="0" animBg="1"/>
      <p:bldP spid="270344" grpId="0" animBg="1"/>
      <p:bldP spid="270345" grpId="0" animBg="1"/>
      <p:bldP spid="270346" grpId="0" animBg="1"/>
      <p:bldP spid="270347" grpId="0" animBg="1"/>
      <p:bldP spid="270348" grpId="0" animBg="1"/>
      <p:bldP spid="270349" grpId="0" animBg="1"/>
      <p:bldP spid="270350" grpId="0" animBg="1"/>
      <p:bldP spid="270351" grpId="0" animBg="1"/>
      <p:bldP spid="270352" grpId="0" animBg="1"/>
      <p:bldP spid="270353" grpId="0" animBg="1"/>
      <p:bldP spid="270362" grpId="0" animBg="1"/>
      <p:bldP spid="270363" grpId="0" animBg="1"/>
      <p:bldP spid="270364" grpId="0" animBg="1"/>
      <p:bldP spid="270365" grpId="0" animBg="1"/>
      <p:bldP spid="270366" grpId="0" animBg="1"/>
      <p:bldP spid="270367" grpId="0" animBg="1"/>
      <p:bldP spid="270368" grpId="0" animBg="1"/>
      <p:bldP spid="270369" grpId="0" animBg="1"/>
      <p:bldP spid="270380" grpId="0" animBg="1"/>
      <p:bldP spid="270384"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ooter Placeholder 1"/>
          <p:cNvSpPr>
            <a:spLocks noGrp="1"/>
          </p:cNvSpPr>
          <p:nvPr>
            <p:ph type="ftr" sz="quarter" idx="11"/>
          </p:nvPr>
        </p:nvSpPr>
        <p:spPr>
          <a:xfrm>
            <a:off x="457200" y="6356350"/>
            <a:ext cx="2133600" cy="365125"/>
          </a:xfrm>
        </p:spPr>
        <p:txBody>
          <a:bodyPr/>
          <a:lstStyle/>
          <a:p>
            <a:pPr algn="l">
              <a:defRPr/>
            </a:pPr>
            <a:r>
              <a:rPr lang="en-US" altLang="en-US"/>
              <a:t>Physics 1161: Lecture 21, Slide</a:t>
            </a:r>
            <a:fld id="{B00FB8B6-348D-4C5F-A184-27F2EDF5DF9B}" type="slidenum">
              <a:rPr lang="en-US" altLang="en-US"/>
              <a:pPr algn="l">
                <a:defRPr/>
              </a:pPr>
              <a:t>13</a:t>
            </a:fld>
            <a:endParaRPr lang="en-US" altLang="en-US"/>
          </a:p>
        </p:txBody>
      </p:sp>
      <p:sp>
        <p:nvSpPr>
          <p:cNvPr id="15363" name="Line 2"/>
          <p:cNvSpPr>
            <a:spLocks noChangeShapeType="1"/>
          </p:cNvSpPr>
          <p:nvPr/>
        </p:nvSpPr>
        <p:spPr bwMode="auto">
          <a:xfrm>
            <a:off x="8958263" y="1181100"/>
            <a:ext cx="0" cy="55626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49"/>
          <p:cNvGrpSpPr>
            <a:grpSpLocks/>
          </p:cNvGrpSpPr>
          <p:nvPr/>
        </p:nvGrpSpPr>
        <p:grpSpPr bwMode="auto">
          <a:xfrm>
            <a:off x="2081213" y="3440113"/>
            <a:ext cx="2654300" cy="2654300"/>
            <a:chOff x="1377" y="2185"/>
            <a:chExt cx="1672" cy="1672"/>
          </a:xfrm>
        </p:grpSpPr>
        <p:sp>
          <p:nvSpPr>
            <p:cNvPr id="15407" name="Oval 4"/>
            <p:cNvSpPr>
              <a:spLocks noChangeArrowheads="1"/>
            </p:cNvSpPr>
            <p:nvPr/>
          </p:nvSpPr>
          <p:spPr bwMode="auto">
            <a:xfrm>
              <a:off x="1931" y="2768"/>
              <a:ext cx="465" cy="465"/>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15408" name="Oval 7"/>
            <p:cNvSpPr>
              <a:spLocks noChangeArrowheads="1"/>
            </p:cNvSpPr>
            <p:nvPr/>
          </p:nvSpPr>
          <p:spPr bwMode="auto">
            <a:xfrm>
              <a:off x="1797" y="2626"/>
              <a:ext cx="815" cy="815"/>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15409" name="Oval 10"/>
            <p:cNvSpPr>
              <a:spLocks noChangeArrowheads="1"/>
            </p:cNvSpPr>
            <p:nvPr/>
          </p:nvSpPr>
          <p:spPr bwMode="auto">
            <a:xfrm>
              <a:off x="1592" y="2430"/>
              <a:ext cx="1225" cy="1225"/>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15410" name="Oval 13"/>
            <p:cNvSpPr>
              <a:spLocks noChangeArrowheads="1"/>
            </p:cNvSpPr>
            <p:nvPr/>
          </p:nvSpPr>
          <p:spPr bwMode="auto">
            <a:xfrm>
              <a:off x="1377" y="2185"/>
              <a:ext cx="1672" cy="1672"/>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grpSp>
      <p:grpSp>
        <p:nvGrpSpPr>
          <p:cNvPr id="3" name="Group 48"/>
          <p:cNvGrpSpPr>
            <a:grpSpLocks/>
          </p:cNvGrpSpPr>
          <p:nvPr/>
        </p:nvGrpSpPr>
        <p:grpSpPr bwMode="auto">
          <a:xfrm>
            <a:off x="2071688" y="2436813"/>
            <a:ext cx="2654300" cy="2654300"/>
            <a:chOff x="1377" y="1551"/>
            <a:chExt cx="1672" cy="1672"/>
          </a:xfrm>
        </p:grpSpPr>
        <p:sp>
          <p:nvSpPr>
            <p:cNvPr id="15403" name="Oval 5"/>
            <p:cNvSpPr>
              <a:spLocks noChangeArrowheads="1"/>
            </p:cNvSpPr>
            <p:nvPr/>
          </p:nvSpPr>
          <p:spPr bwMode="auto">
            <a:xfrm>
              <a:off x="1931" y="2134"/>
              <a:ext cx="465" cy="465"/>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15404" name="Oval 8"/>
            <p:cNvSpPr>
              <a:spLocks noChangeArrowheads="1"/>
            </p:cNvSpPr>
            <p:nvPr/>
          </p:nvSpPr>
          <p:spPr bwMode="auto">
            <a:xfrm>
              <a:off x="1797" y="1992"/>
              <a:ext cx="815" cy="815"/>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15405" name="Oval 11"/>
            <p:cNvSpPr>
              <a:spLocks noChangeArrowheads="1"/>
            </p:cNvSpPr>
            <p:nvPr/>
          </p:nvSpPr>
          <p:spPr bwMode="auto">
            <a:xfrm>
              <a:off x="1592" y="1796"/>
              <a:ext cx="1225" cy="1225"/>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15406" name="Oval 14"/>
            <p:cNvSpPr>
              <a:spLocks noChangeArrowheads="1"/>
            </p:cNvSpPr>
            <p:nvPr/>
          </p:nvSpPr>
          <p:spPr bwMode="auto">
            <a:xfrm>
              <a:off x="1377" y="1551"/>
              <a:ext cx="1672" cy="1672"/>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grpSp>
      <p:sp>
        <p:nvSpPr>
          <p:cNvPr id="15366" name="Rectangle 15"/>
          <p:cNvSpPr>
            <a:spLocks noChangeArrowheads="1"/>
          </p:cNvSpPr>
          <p:nvPr/>
        </p:nvSpPr>
        <p:spPr bwMode="auto">
          <a:xfrm>
            <a:off x="158750" y="1812925"/>
            <a:ext cx="3194050" cy="4930775"/>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grpSp>
        <p:nvGrpSpPr>
          <p:cNvPr id="15367" name="Group 16"/>
          <p:cNvGrpSpPr>
            <a:grpSpLocks/>
          </p:cNvGrpSpPr>
          <p:nvPr/>
        </p:nvGrpSpPr>
        <p:grpSpPr bwMode="auto">
          <a:xfrm>
            <a:off x="3352800" y="1735138"/>
            <a:ext cx="0" cy="5008562"/>
            <a:chOff x="2175" y="541"/>
            <a:chExt cx="0" cy="3155"/>
          </a:xfrm>
        </p:grpSpPr>
        <p:sp>
          <p:nvSpPr>
            <p:cNvPr id="15401" name="Line 17"/>
            <p:cNvSpPr>
              <a:spLocks noChangeShapeType="1"/>
            </p:cNvSpPr>
            <p:nvPr/>
          </p:nvSpPr>
          <p:spPr bwMode="auto">
            <a:xfrm flipV="1">
              <a:off x="2175" y="2490"/>
              <a:ext cx="0" cy="120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02" name="Line 18"/>
            <p:cNvSpPr>
              <a:spLocks noChangeShapeType="1"/>
            </p:cNvSpPr>
            <p:nvPr/>
          </p:nvSpPr>
          <p:spPr bwMode="auto">
            <a:xfrm flipV="1">
              <a:off x="2175" y="541"/>
              <a:ext cx="0" cy="120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 name="Group 19"/>
          <p:cNvGrpSpPr>
            <a:grpSpLocks/>
          </p:cNvGrpSpPr>
          <p:nvPr/>
        </p:nvGrpSpPr>
        <p:grpSpPr bwMode="auto">
          <a:xfrm>
            <a:off x="825500" y="2692400"/>
            <a:ext cx="2352675" cy="2871788"/>
            <a:chOff x="497" y="2022"/>
            <a:chExt cx="1482" cy="1809"/>
          </a:xfrm>
        </p:grpSpPr>
        <p:grpSp>
          <p:nvGrpSpPr>
            <p:cNvPr id="15385" name="Group 20"/>
            <p:cNvGrpSpPr>
              <a:grpSpLocks/>
            </p:cNvGrpSpPr>
            <p:nvPr/>
          </p:nvGrpSpPr>
          <p:grpSpPr bwMode="auto">
            <a:xfrm>
              <a:off x="497" y="2022"/>
              <a:ext cx="1482" cy="1809"/>
              <a:chOff x="497" y="1311"/>
              <a:chExt cx="1482" cy="1809"/>
            </a:xfrm>
          </p:grpSpPr>
          <p:grpSp>
            <p:nvGrpSpPr>
              <p:cNvPr id="15387" name="Group 21"/>
              <p:cNvGrpSpPr>
                <a:grpSpLocks/>
              </p:cNvGrpSpPr>
              <p:nvPr/>
            </p:nvGrpSpPr>
            <p:grpSpPr bwMode="auto">
              <a:xfrm>
                <a:off x="497" y="1311"/>
                <a:ext cx="625" cy="1809"/>
                <a:chOff x="497" y="1311"/>
                <a:chExt cx="625" cy="1809"/>
              </a:xfrm>
            </p:grpSpPr>
            <p:grpSp>
              <p:nvGrpSpPr>
                <p:cNvPr id="15395" name="Group 22"/>
                <p:cNvGrpSpPr>
                  <a:grpSpLocks/>
                </p:cNvGrpSpPr>
                <p:nvPr/>
              </p:nvGrpSpPr>
              <p:grpSpPr bwMode="auto">
                <a:xfrm>
                  <a:off x="497" y="1311"/>
                  <a:ext cx="205" cy="1809"/>
                  <a:chOff x="497" y="1311"/>
                  <a:chExt cx="205" cy="1809"/>
                </a:xfrm>
              </p:grpSpPr>
              <p:sp>
                <p:nvSpPr>
                  <p:cNvPr id="15399" name="Line 23"/>
                  <p:cNvSpPr>
                    <a:spLocks noChangeShapeType="1"/>
                  </p:cNvSpPr>
                  <p:nvPr/>
                </p:nvSpPr>
                <p:spPr bwMode="auto">
                  <a:xfrm>
                    <a:off x="497" y="1311"/>
                    <a:ext cx="0" cy="1809"/>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00" name="Line 24"/>
                  <p:cNvSpPr>
                    <a:spLocks noChangeShapeType="1"/>
                  </p:cNvSpPr>
                  <p:nvPr/>
                </p:nvSpPr>
                <p:spPr bwMode="auto">
                  <a:xfrm>
                    <a:off x="702" y="1311"/>
                    <a:ext cx="0" cy="1809"/>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5396" name="Group 25"/>
                <p:cNvGrpSpPr>
                  <a:grpSpLocks/>
                </p:cNvGrpSpPr>
                <p:nvPr/>
              </p:nvGrpSpPr>
              <p:grpSpPr bwMode="auto">
                <a:xfrm>
                  <a:off x="917" y="1311"/>
                  <a:ext cx="205" cy="1809"/>
                  <a:chOff x="497" y="1311"/>
                  <a:chExt cx="205" cy="1809"/>
                </a:xfrm>
              </p:grpSpPr>
              <p:sp>
                <p:nvSpPr>
                  <p:cNvPr id="15397" name="Line 26"/>
                  <p:cNvSpPr>
                    <a:spLocks noChangeShapeType="1"/>
                  </p:cNvSpPr>
                  <p:nvPr/>
                </p:nvSpPr>
                <p:spPr bwMode="auto">
                  <a:xfrm>
                    <a:off x="497" y="1311"/>
                    <a:ext cx="0" cy="1809"/>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98" name="Line 27"/>
                  <p:cNvSpPr>
                    <a:spLocks noChangeShapeType="1"/>
                  </p:cNvSpPr>
                  <p:nvPr/>
                </p:nvSpPr>
                <p:spPr bwMode="auto">
                  <a:xfrm>
                    <a:off x="702" y="1311"/>
                    <a:ext cx="0" cy="1809"/>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15388" name="Group 28"/>
              <p:cNvGrpSpPr>
                <a:grpSpLocks/>
              </p:cNvGrpSpPr>
              <p:nvPr/>
            </p:nvGrpSpPr>
            <p:grpSpPr bwMode="auto">
              <a:xfrm>
                <a:off x="1354" y="1311"/>
                <a:ext cx="625" cy="1809"/>
                <a:chOff x="497" y="1311"/>
                <a:chExt cx="625" cy="1809"/>
              </a:xfrm>
            </p:grpSpPr>
            <p:grpSp>
              <p:nvGrpSpPr>
                <p:cNvPr id="15389" name="Group 29"/>
                <p:cNvGrpSpPr>
                  <a:grpSpLocks/>
                </p:cNvGrpSpPr>
                <p:nvPr/>
              </p:nvGrpSpPr>
              <p:grpSpPr bwMode="auto">
                <a:xfrm>
                  <a:off x="497" y="1311"/>
                  <a:ext cx="205" cy="1809"/>
                  <a:chOff x="497" y="1311"/>
                  <a:chExt cx="205" cy="1809"/>
                </a:xfrm>
              </p:grpSpPr>
              <p:sp>
                <p:nvSpPr>
                  <p:cNvPr id="15393" name="Line 30"/>
                  <p:cNvSpPr>
                    <a:spLocks noChangeShapeType="1"/>
                  </p:cNvSpPr>
                  <p:nvPr/>
                </p:nvSpPr>
                <p:spPr bwMode="auto">
                  <a:xfrm>
                    <a:off x="497" y="1311"/>
                    <a:ext cx="0" cy="1809"/>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94" name="Line 31"/>
                  <p:cNvSpPr>
                    <a:spLocks noChangeShapeType="1"/>
                  </p:cNvSpPr>
                  <p:nvPr/>
                </p:nvSpPr>
                <p:spPr bwMode="auto">
                  <a:xfrm>
                    <a:off x="702" y="1311"/>
                    <a:ext cx="0" cy="1809"/>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5390" name="Group 32"/>
                <p:cNvGrpSpPr>
                  <a:grpSpLocks/>
                </p:cNvGrpSpPr>
                <p:nvPr/>
              </p:nvGrpSpPr>
              <p:grpSpPr bwMode="auto">
                <a:xfrm>
                  <a:off x="917" y="1311"/>
                  <a:ext cx="205" cy="1809"/>
                  <a:chOff x="497" y="1311"/>
                  <a:chExt cx="205" cy="1809"/>
                </a:xfrm>
              </p:grpSpPr>
              <p:sp>
                <p:nvSpPr>
                  <p:cNvPr id="15391" name="Line 33"/>
                  <p:cNvSpPr>
                    <a:spLocks noChangeShapeType="1"/>
                  </p:cNvSpPr>
                  <p:nvPr/>
                </p:nvSpPr>
                <p:spPr bwMode="auto">
                  <a:xfrm>
                    <a:off x="497" y="1311"/>
                    <a:ext cx="0" cy="1809"/>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92" name="Line 34"/>
                  <p:cNvSpPr>
                    <a:spLocks noChangeShapeType="1"/>
                  </p:cNvSpPr>
                  <p:nvPr/>
                </p:nvSpPr>
                <p:spPr bwMode="auto">
                  <a:xfrm>
                    <a:off x="702" y="1311"/>
                    <a:ext cx="0" cy="1809"/>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sp>
          <p:nvSpPr>
            <p:cNvPr id="15386" name="Line 35"/>
            <p:cNvSpPr>
              <a:spLocks noChangeShapeType="1"/>
            </p:cNvSpPr>
            <p:nvPr/>
          </p:nvSpPr>
          <p:spPr bwMode="auto">
            <a:xfrm>
              <a:off x="610" y="2953"/>
              <a:ext cx="1024"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5369" name="Text Box 36"/>
          <p:cNvSpPr txBox="1">
            <a:spLocks noChangeArrowheads="1"/>
          </p:cNvSpPr>
          <p:nvPr/>
        </p:nvSpPr>
        <p:spPr bwMode="auto">
          <a:xfrm>
            <a:off x="5608638" y="4232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18150" name="Text Box 38"/>
          <p:cNvSpPr txBox="1">
            <a:spLocks noChangeArrowheads="1"/>
          </p:cNvSpPr>
          <p:nvPr/>
        </p:nvSpPr>
        <p:spPr bwMode="auto">
          <a:xfrm>
            <a:off x="3252788" y="4533900"/>
            <a:ext cx="292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chemeClr val="accent2"/>
                </a:solidFill>
                <a:latin typeface="Calibri" pitchFamily="34" charset="0"/>
              </a:rPr>
              <a:t>•</a:t>
            </a:r>
            <a:endParaRPr lang="en-US" altLang="en-US">
              <a:latin typeface="Calibri" pitchFamily="34" charset="0"/>
            </a:endParaRPr>
          </a:p>
        </p:txBody>
      </p:sp>
      <p:sp>
        <p:nvSpPr>
          <p:cNvPr id="218151" name="Text Box 39"/>
          <p:cNvSpPr txBox="1">
            <a:spLocks noChangeArrowheads="1"/>
          </p:cNvSpPr>
          <p:nvPr/>
        </p:nvSpPr>
        <p:spPr bwMode="auto">
          <a:xfrm>
            <a:off x="3252788" y="3543300"/>
            <a:ext cx="292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chemeClr val="accent2"/>
                </a:solidFill>
                <a:latin typeface="Calibri" pitchFamily="34" charset="0"/>
              </a:rPr>
              <a:t>•</a:t>
            </a:r>
            <a:endParaRPr lang="en-US" altLang="en-US">
              <a:latin typeface="Calibri" pitchFamily="34" charset="0"/>
            </a:endParaRPr>
          </a:p>
        </p:txBody>
      </p:sp>
      <p:grpSp>
        <p:nvGrpSpPr>
          <p:cNvPr id="13" name="Group 50"/>
          <p:cNvGrpSpPr>
            <a:grpSpLocks/>
          </p:cNvGrpSpPr>
          <p:nvPr/>
        </p:nvGrpSpPr>
        <p:grpSpPr bwMode="auto">
          <a:xfrm>
            <a:off x="3405188" y="2095500"/>
            <a:ext cx="5486400" cy="2671763"/>
            <a:chOff x="2145" y="1320"/>
            <a:chExt cx="3456" cy="1683"/>
          </a:xfrm>
        </p:grpSpPr>
        <p:sp>
          <p:nvSpPr>
            <p:cNvPr id="15383" name="Line 40"/>
            <p:cNvSpPr>
              <a:spLocks noChangeShapeType="1"/>
            </p:cNvSpPr>
            <p:nvPr/>
          </p:nvSpPr>
          <p:spPr bwMode="auto">
            <a:xfrm flipV="1">
              <a:off x="2145" y="1320"/>
              <a:ext cx="3456" cy="104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84" name="Line 41"/>
            <p:cNvSpPr>
              <a:spLocks noChangeShapeType="1"/>
            </p:cNvSpPr>
            <p:nvPr/>
          </p:nvSpPr>
          <p:spPr bwMode="auto">
            <a:xfrm flipV="1">
              <a:off x="2145" y="1352"/>
              <a:ext cx="3456" cy="1651"/>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5373" name="Rectangle 42"/>
          <p:cNvSpPr>
            <a:spLocks noChangeArrowheads="1"/>
          </p:cNvSpPr>
          <p:nvPr/>
        </p:nvSpPr>
        <p:spPr bwMode="auto">
          <a:xfrm>
            <a:off x="549275"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chemeClr val="tx2"/>
                </a:solidFill>
                <a:latin typeface="Calibri" pitchFamily="34" charset="0"/>
              </a:rPr>
              <a:t>Diffraction/ Huygens</a:t>
            </a:r>
            <a:endParaRPr lang="en-US" sz="4400">
              <a:solidFill>
                <a:schemeClr val="accent1"/>
              </a:solidFill>
              <a:latin typeface="Calibri" pitchFamily="34" charset="0"/>
            </a:endParaRPr>
          </a:p>
        </p:txBody>
      </p:sp>
      <p:sp>
        <p:nvSpPr>
          <p:cNvPr id="15374" name="Text Box 43"/>
          <p:cNvSpPr txBox="1">
            <a:spLocks noChangeArrowheads="1"/>
          </p:cNvSpPr>
          <p:nvPr/>
        </p:nvSpPr>
        <p:spPr bwMode="auto">
          <a:xfrm>
            <a:off x="496888" y="912813"/>
            <a:ext cx="79486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Every point on a wave front acts as a source of tiny wavelets that move forward.</a:t>
            </a:r>
          </a:p>
        </p:txBody>
      </p:sp>
      <p:sp>
        <p:nvSpPr>
          <p:cNvPr id="218157" name="Text Box 45"/>
          <p:cNvSpPr txBox="1">
            <a:spLocks noChangeArrowheads="1"/>
          </p:cNvSpPr>
          <p:nvPr/>
        </p:nvSpPr>
        <p:spPr bwMode="auto">
          <a:xfrm>
            <a:off x="4471988" y="5921375"/>
            <a:ext cx="37703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chemeClr val="tx2"/>
                </a:solidFill>
                <a:latin typeface="Calibri" pitchFamily="34" charset="0"/>
              </a:rPr>
              <a:t>We will see maxima and minima on the wall.</a:t>
            </a:r>
            <a:endParaRPr lang="en-US" altLang="en-US">
              <a:solidFill>
                <a:schemeClr val="accent2"/>
              </a:solidFill>
              <a:latin typeface="Calibri" pitchFamily="34" charset="0"/>
            </a:endParaRPr>
          </a:p>
        </p:txBody>
      </p:sp>
      <p:sp>
        <p:nvSpPr>
          <p:cNvPr id="218158" name="Text Box 46"/>
          <p:cNvSpPr txBox="1">
            <a:spLocks noChangeArrowheads="1"/>
          </p:cNvSpPr>
          <p:nvPr/>
        </p:nvSpPr>
        <p:spPr bwMode="auto">
          <a:xfrm>
            <a:off x="5211763" y="3870325"/>
            <a:ext cx="36798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Calibri" pitchFamily="34" charset="0"/>
              </a:rPr>
              <a:t>Light waves originating at different points within opening travel different distances to wall, and can interfere!</a:t>
            </a:r>
          </a:p>
        </p:txBody>
      </p:sp>
      <p:grpSp>
        <p:nvGrpSpPr>
          <p:cNvPr id="15377" name="Group 61"/>
          <p:cNvGrpSpPr>
            <a:grpSpLocks/>
          </p:cNvGrpSpPr>
          <p:nvPr/>
        </p:nvGrpSpPr>
        <p:grpSpPr bwMode="auto">
          <a:xfrm>
            <a:off x="8847138" y="1808163"/>
            <a:ext cx="92075" cy="4724400"/>
            <a:chOff x="5573" y="1139"/>
            <a:chExt cx="58" cy="2976"/>
          </a:xfrm>
        </p:grpSpPr>
        <p:sp>
          <p:nvSpPr>
            <p:cNvPr id="218164" name="Rectangle 52"/>
            <p:cNvSpPr>
              <a:spLocks noChangeArrowheads="1"/>
            </p:cNvSpPr>
            <p:nvPr/>
          </p:nvSpPr>
          <p:spPr bwMode="auto">
            <a:xfrm>
              <a:off x="5573" y="2078"/>
              <a:ext cx="56" cy="1106"/>
            </a:xfrm>
            <a:prstGeom prst="rect">
              <a:avLst/>
            </a:prstGeom>
            <a:gradFill rotWithShape="0">
              <a:gsLst>
                <a:gs pos="0">
                  <a:srgbClr val="000066"/>
                </a:gs>
                <a:gs pos="50000">
                  <a:schemeClr val="tx1"/>
                </a:gs>
                <a:gs pos="100000">
                  <a:srgbClr val="000066"/>
                </a:gs>
              </a:gsLst>
              <a:lin ang="5400000" scaled="1"/>
            </a:gradFill>
            <a:ln w="9525">
              <a:noFill/>
              <a:miter lim="800000"/>
              <a:headEnd/>
              <a:tailEnd/>
            </a:ln>
            <a:effectLst/>
          </p:spPr>
          <p:txBody>
            <a:bodyPr wrap="none" anchor="ctr"/>
            <a:lstStyle/>
            <a:p>
              <a:pPr fontAlgn="auto">
                <a:spcAft>
                  <a:spcPts val="0"/>
                </a:spcAft>
                <a:defRPr/>
              </a:pPr>
              <a:endParaRPr lang="en-US">
                <a:solidFill>
                  <a:schemeClr val="accent2"/>
                </a:solidFill>
                <a:cs typeface="+mn-cs"/>
              </a:endParaRPr>
            </a:p>
          </p:txBody>
        </p:sp>
        <p:sp>
          <p:nvSpPr>
            <p:cNvPr id="218165" name="Rectangle 53"/>
            <p:cNvSpPr>
              <a:spLocks noChangeArrowheads="1"/>
            </p:cNvSpPr>
            <p:nvPr/>
          </p:nvSpPr>
          <p:spPr bwMode="auto">
            <a:xfrm>
              <a:off x="5575" y="1525"/>
              <a:ext cx="56" cy="553"/>
            </a:xfrm>
            <a:prstGeom prst="rect">
              <a:avLst/>
            </a:prstGeom>
            <a:gradFill rotWithShape="0">
              <a:gsLst>
                <a:gs pos="0">
                  <a:srgbClr val="000066"/>
                </a:gs>
                <a:gs pos="50000">
                  <a:schemeClr val="tx1"/>
                </a:gs>
                <a:gs pos="100000">
                  <a:srgbClr val="000066"/>
                </a:gs>
              </a:gsLst>
              <a:lin ang="5400000" scaled="1"/>
            </a:gradFill>
            <a:ln w="9525">
              <a:noFill/>
              <a:miter lim="800000"/>
              <a:headEnd/>
              <a:tailEnd/>
            </a:ln>
            <a:effectLst/>
          </p:spPr>
          <p:txBody>
            <a:bodyPr wrap="none" anchor="ctr"/>
            <a:lstStyle/>
            <a:p>
              <a:pPr fontAlgn="auto">
                <a:spcAft>
                  <a:spcPts val="0"/>
                </a:spcAft>
                <a:defRPr/>
              </a:pPr>
              <a:endParaRPr lang="en-US">
                <a:solidFill>
                  <a:schemeClr val="accent2"/>
                </a:solidFill>
                <a:cs typeface="+mn-cs"/>
              </a:endParaRPr>
            </a:p>
          </p:txBody>
        </p:sp>
        <p:sp>
          <p:nvSpPr>
            <p:cNvPr id="218166" name="Rectangle 54"/>
            <p:cNvSpPr>
              <a:spLocks noChangeArrowheads="1"/>
            </p:cNvSpPr>
            <p:nvPr/>
          </p:nvSpPr>
          <p:spPr bwMode="auto">
            <a:xfrm>
              <a:off x="5575" y="3176"/>
              <a:ext cx="56" cy="553"/>
            </a:xfrm>
            <a:prstGeom prst="rect">
              <a:avLst/>
            </a:prstGeom>
            <a:gradFill rotWithShape="0">
              <a:gsLst>
                <a:gs pos="0">
                  <a:srgbClr val="000066"/>
                </a:gs>
                <a:gs pos="50000">
                  <a:schemeClr val="tx1"/>
                </a:gs>
                <a:gs pos="100000">
                  <a:srgbClr val="000066"/>
                </a:gs>
              </a:gsLst>
              <a:lin ang="5400000" scaled="1"/>
            </a:gradFill>
            <a:ln w="9525">
              <a:noFill/>
              <a:miter lim="800000"/>
              <a:headEnd/>
              <a:tailEnd/>
            </a:ln>
            <a:effectLst/>
          </p:spPr>
          <p:txBody>
            <a:bodyPr wrap="none" anchor="ctr"/>
            <a:lstStyle/>
            <a:p>
              <a:pPr fontAlgn="auto">
                <a:spcAft>
                  <a:spcPts val="0"/>
                </a:spcAft>
                <a:defRPr/>
              </a:pPr>
              <a:endParaRPr lang="en-US">
                <a:solidFill>
                  <a:schemeClr val="accent2"/>
                </a:solidFill>
                <a:cs typeface="+mn-cs"/>
              </a:endParaRPr>
            </a:p>
          </p:txBody>
        </p:sp>
        <p:sp>
          <p:nvSpPr>
            <p:cNvPr id="218167" name="Rectangle 55"/>
            <p:cNvSpPr>
              <a:spLocks noChangeArrowheads="1"/>
            </p:cNvSpPr>
            <p:nvPr/>
          </p:nvSpPr>
          <p:spPr bwMode="auto">
            <a:xfrm>
              <a:off x="5575" y="1139"/>
              <a:ext cx="56" cy="386"/>
            </a:xfrm>
            <a:prstGeom prst="rect">
              <a:avLst/>
            </a:prstGeom>
            <a:gradFill rotWithShape="0">
              <a:gsLst>
                <a:gs pos="0">
                  <a:srgbClr val="000066"/>
                </a:gs>
                <a:gs pos="50000">
                  <a:schemeClr val="tx1"/>
                </a:gs>
                <a:gs pos="100000">
                  <a:srgbClr val="000066"/>
                </a:gs>
              </a:gsLst>
              <a:lin ang="5400000" scaled="1"/>
            </a:gradFill>
            <a:ln w="9525">
              <a:noFill/>
              <a:miter lim="800000"/>
              <a:headEnd/>
              <a:tailEnd/>
            </a:ln>
            <a:effectLst/>
          </p:spPr>
          <p:txBody>
            <a:bodyPr wrap="none" anchor="ctr"/>
            <a:lstStyle/>
            <a:p>
              <a:pPr fontAlgn="auto">
                <a:spcAft>
                  <a:spcPts val="0"/>
                </a:spcAft>
                <a:defRPr/>
              </a:pPr>
              <a:endParaRPr lang="en-US">
                <a:solidFill>
                  <a:schemeClr val="accent2"/>
                </a:solidFill>
                <a:cs typeface="+mn-cs"/>
              </a:endParaRPr>
            </a:p>
          </p:txBody>
        </p:sp>
        <p:sp>
          <p:nvSpPr>
            <p:cNvPr id="218171" name="Rectangle 59"/>
            <p:cNvSpPr>
              <a:spLocks noChangeArrowheads="1"/>
            </p:cNvSpPr>
            <p:nvPr/>
          </p:nvSpPr>
          <p:spPr bwMode="auto">
            <a:xfrm>
              <a:off x="5573" y="3729"/>
              <a:ext cx="56" cy="386"/>
            </a:xfrm>
            <a:prstGeom prst="rect">
              <a:avLst/>
            </a:prstGeom>
            <a:gradFill rotWithShape="0">
              <a:gsLst>
                <a:gs pos="0">
                  <a:srgbClr val="000066"/>
                </a:gs>
                <a:gs pos="50000">
                  <a:schemeClr val="tx1"/>
                </a:gs>
                <a:gs pos="100000">
                  <a:srgbClr val="000066"/>
                </a:gs>
              </a:gsLst>
              <a:lin ang="5400000" scaled="1"/>
            </a:gradFill>
            <a:ln w="9525">
              <a:noFill/>
              <a:miter lim="800000"/>
              <a:headEnd/>
              <a:tailEnd/>
            </a:ln>
            <a:effectLst/>
          </p:spPr>
          <p:txBody>
            <a:bodyPr wrap="none" anchor="ctr"/>
            <a:lstStyle/>
            <a:p>
              <a:pPr fontAlgn="auto">
                <a:spcAft>
                  <a:spcPts val="0"/>
                </a:spcAft>
                <a:defRPr/>
              </a:pPr>
              <a:endParaRPr lang="en-US">
                <a:solidFill>
                  <a:schemeClr val="accent2"/>
                </a:solidFill>
                <a:cs typeface="+mn-cs"/>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18151"/>
                                        </p:tgtEl>
                                        <p:attrNameLst>
                                          <p:attrName>style.visibility</p:attrName>
                                        </p:attrNameLst>
                                      </p:cBhvr>
                                      <p:to>
                                        <p:strVal val="visible"/>
                                      </p:to>
                                    </p:set>
                                  </p:childTnLst>
                                </p:cTn>
                              </p:par>
                              <p:par>
                                <p:cTn id="12" presetID="23" presetClass="entr" presetSubtype="16"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childTnLst>
                                </p:cTn>
                              </p:par>
                              <p:par>
                                <p:cTn id="16" presetID="1" presetClass="entr" presetSubtype="0" fill="hold" grpId="0" nodeType="withEffect">
                                  <p:stCondLst>
                                    <p:cond delay="0"/>
                                  </p:stCondLst>
                                  <p:childTnLst>
                                    <p:set>
                                      <p:cBhvr>
                                        <p:cTn id="17" dur="1" fill="hold">
                                          <p:stCondLst>
                                            <p:cond delay="499"/>
                                          </p:stCondLst>
                                        </p:cTn>
                                        <p:tgtEl>
                                          <p:spTgt spid="218150"/>
                                        </p:tgtEl>
                                        <p:attrNameLst>
                                          <p:attrName>style.visibility</p:attrName>
                                        </p:attrNameLst>
                                      </p:cBhvr>
                                      <p:to>
                                        <p:strVal val="visible"/>
                                      </p:to>
                                    </p:set>
                                  </p:childTnLst>
                                </p:cTn>
                              </p:par>
                              <p:par>
                                <p:cTn id="18" presetID="23" presetClass="entr" presetSubtype="16"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18158"/>
                                        </p:tgtEl>
                                        <p:attrNameLst>
                                          <p:attrName>style.visibility</p:attrName>
                                        </p:attrNameLst>
                                      </p:cBhvr>
                                      <p:to>
                                        <p:strVal val="visible"/>
                                      </p:to>
                                    </p:set>
                                    <p:anim calcmode="lin" valueType="num">
                                      <p:cBhvr additive="base">
                                        <p:cTn id="26" dur="500" fill="hold"/>
                                        <p:tgtEl>
                                          <p:spTgt spid="218158"/>
                                        </p:tgtEl>
                                        <p:attrNameLst>
                                          <p:attrName>ppt_x</p:attrName>
                                        </p:attrNameLst>
                                      </p:cBhvr>
                                      <p:tavLst>
                                        <p:tav tm="0">
                                          <p:val>
                                            <p:strVal val="#ppt_x"/>
                                          </p:val>
                                        </p:tav>
                                        <p:tav tm="100000">
                                          <p:val>
                                            <p:strVal val="#ppt_x"/>
                                          </p:val>
                                        </p:tav>
                                      </p:tavLst>
                                    </p:anim>
                                    <p:anim calcmode="lin" valueType="num">
                                      <p:cBhvr additive="base">
                                        <p:cTn id="27" dur="500" fill="hold"/>
                                        <p:tgtEl>
                                          <p:spTgt spid="218158"/>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500"/>
                            </p:stCondLst>
                            <p:childTnLst>
                              <p:par>
                                <p:cTn id="29" presetID="22" presetClass="entr" presetSubtype="8" fill="hold" nodeType="afterEffect">
                                  <p:stCondLst>
                                    <p:cond delay="200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nodeType="afterGroup">
                            <p:stCondLst>
                              <p:cond delay="3000"/>
                            </p:stCondLst>
                            <p:childTnLst>
                              <p:par>
                                <p:cTn id="33" presetID="15" presetClass="entr" presetSubtype="0" fill="hold" grpId="0" nodeType="afterEffect">
                                  <p:stCondLst>
                                    <p:cond delay="4000"/>
                                  </p:stCondLst>
                                  <p:childTnLst>
                                    <p:set>
                                      <p:cBhvr>
                                        <p:cTn id="34" dur="1" fill="hold">
                                          <p:stCondLst>
                                            <p:cond delay="0"/>
                                          </p:stCondLst>
                                        </p:cTn>
                                        <p:tgtEl>
                                          <p:spTgt spid="218157"/>
                                        </p:tgtEl>
                                        <p:attrNameLst>
                                          <p:attrName>style.visibility</p:attrName>
                                        </p:attrNameLst>
                                      </p:cBhvr>
                                      <p:to>
                                        <p:strVal val="visible"/>
                                      </p:to>
                                    </p:set>
                                    <p:anim calcmode="lin" valueType="num">
                                      <p:cBhvr>
                                        <p:cTn id="35" dur="1000" fill="hold"/>
                                        <p:tgtEl>
                                          <p:spTgt spid="218157"/>
                                        </p:tgtEl>
                                        <p:attrNameLst>
                                          <p:attrName>ppt_w</p:attrName>
                                        </p:attrNameLst>
                                      </p:cBhvr>
                                      <p:tavLst>
                                        <p:tav tm="0">
                                          <p:val>
                                            <p:fltVal val="0"/>
                                          </p:val>
                                        </p:tav>
                                        <p:tav tm="100000">
                                          <p:val>
                                            <p:strVal val="#ppt_w"/>
                                          </p:val>
                                        </p:tav>
                                      </p:tavLst>
                                    </p:anim>
                                    <p:anim calcmode="lin" valueType="num">
                                      <p:cBhvr>
                                        <p:cTn id="36" dur="1000" fill="hold"/>
                                        <p:tgtEl>
                                          <p:spTgt spid="218157"/>
                                        </p:tgtEl>
                                        <p:attrNameLst>
                                          <p:attrName>ppt_h</p:attrName>
                                        </p:attrNameLst>
                                      </p:cBhvr>
                                      <p:tavLst>
                                        <p:tav tm="0">
                                          <p:val>
                                            <p:fltVal val="0"/>
                                          </p:val>
                                        </p:tav>
                                        <p:tav tm="100000">
                                          <p:val>
                                            <p:strVal val="#ppt_h"/>
                                          </p:val>
                                        </p:tav>
                                      </p:tavLst>
                                    </p:anim>
                                    <p:anim calcmode="lin" valueType="num">
                                      <p:cBhvr>
                                        <p:cTn id="37" dur="1000" fill="hold"/>
                                        <p:tgtEl>
                                          <p:spTgt spid="218157"/>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21815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50" grpId="0" autoUpdateAnimBg="0"/>
      <p:bldP spid="218151" grpId="0" autoUpdateAnimBg="0"/>
      <p:bldP spid="218157" grpId="0" autoUpdateAnimBg="0"/>
      <p:bldP spid="21815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1138" y="1543050"/>
            <a:ext cx="6429375"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auto">
          <a:xfrm>
            <a:off x="6503988" y="2971800"/>
            <a:ext cx="2201862" cy="1300163"/>
            <a:chOff x="4097" y="2107"/>
            <a:chExt cx="1387" cy="819"/>
          </a:xfrm>
        </p:grpSpPr>
        <p:sp>
          <p:nvSpPr>
            <p:cNvPr id="16391" name="Line 4"/>
            <p:cNvSpPr>
              <a:spLocks noChangeShapeType="1"/>
            </p:cNvSpPr>
            <p:nvPr/>
          </p:nvSpPr>
          <p:spPr bwMode="auto">
            <a:xfrm>
              <a:off x="4097" y="2107"/>
              <a:ext cx="886" cy="548"/>
            </a:xfrm>
            <a:prstGeom prst="line">
              <a:avLst/>
            </a:prstGeom>
            <a:noFill/>
            <a:ln w="9525">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2" name="Line 5"/>
            <p:cNvSpPr>
              <a:spLocks noChangeShapeType="1"/>
            </p:cNvSpPr>
            <p:nvPr/>
          </p:nvSpPr>
          <p:spPr bwMode="auto">
            <a:xfrm>
              <a:off x="4336" y="2127"/>
              <a:ext cx="647" cy="528"/>
            </a:xfrm>
            <a:prstGeom prst="line">
              <a:avLst/>
            </a:prstGeom>
            <a:noFill/>
            <a:ln w="9525">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3" name="Text Box 6"/>
            <p:cNvSpPr txBox="1">
              <a:spLocks noChangeArrowheads="1"/>
            </p:cNvSpPr>
            <p:nvPr/>
          </p:nvSpPr>
          <p:spPr bwMode="auto">
            <a:xfrm>
              <a:off x="4482" y="2632"/>
              <a:ext cx="1002" cy="294"/>
            </a:xfrm>
            <a:prstGeom prst="rect">
              <a:avLst/>
            </a:prstGeom>
            <a:solidFill>
              <a:srgbClr val="FFCCCC"/>
            </a:solidFill>
            <a:ln w="9525">
              <a:solidFill>
                <a:srgbClr val="FF0000"/>
              </a:solidFill>
              <a:miter lim="800000"/>
              <a:headEnd/>
              <a:tailEnd/>
            </a:ln>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rgbClr val="FF0000"/>
                  </a:solidFill>
                  <a:latin typeface="Calibri" pitchFamily="34" charset="0"/>
                </a:rPr>
                <a:t>1</a:t>
              </a:r>
              <a:r>
                <a:rPr lang="en-US" altLang="en-US" u="sng" baseline="30000">
                  <a:solidFill>
                    <a:srgbClr val="FF0000"/>
                  </a:solidFill>
                  <a:latin typeface="Calibri" pitchFamily="34" charset="0"/>
                </a:rPr>
                <a:t>st</a:t>
              </a:r>
              <a:r>
                <a:rPr lang="en-US" altLang="en-US">
                  <a:solidFill>
                    <a:srgbClr val="FF0000"/>
                  </a:solidFill>
                  <a:latin typeface="Calibri" pitchFamily="34" charset="0"/>
                </a:rPr>
                <a:t> minima</a:t>
              </a:r>
              <a:endParaRPr lang="en-US" altLang="en-US">
                <a:latin typeface="Calibri" pitchFamily="34" charset="0"/>
              </a:endParaRPr>
            </a:p>
          </p:txBody>
        </p:sp>
      </p:grpSp>
      <p:grpSp>
        <p:nvGrpSpPr>
          <p:cNvPr id="3" name="Group 7"/>
          <p:cNvGrpSpPr>
            <a:grpSpLocks/>
          </p:cNvGrpSpPr>
          <p:nvPr/>
        </p:nvGrpSpPr>
        <p:grpSpPr bwMode="auto">
          <a:xfrm>
            <a:off x="3884613" y="506413"/>
            <a:ext cx="2782887" cy="2203450"/>
            <a:chOff x="2447" y="554"/>
            <a:chExt cx="1753" cy="1388"/>
          </a:xfrm>
        </p:grpSpPr>
        <p:sp>
          <p:nvSpPr>
            <p:cNvPr id="16389" name="Line 8"/>
            <p:cNvSpPr>
              <a:spLocks noChangeShapeType="1"/>
            </p:cNvSpPr>
            <p:nvPr/>
          </p:nvSpPr>
          <p:spPr bwMode="auto">
            <a:xfrm>
              <a:off x="3284" y="929"/>
              <a:ext cx="916" cy="1013"/>
            </a:xfrm>
            <a:prstGeom prst="line">
              <a:avLst/>
            </a:prstGeom>
            <a:noFill/>
            <a:ln w="28575">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90" name="Text Box 9"/>
            <p:cNvSpPr txBox="1">
              <a:spLocks noChangeArrowheads="1"/>
            </p:cNvSpPr>
            <p:nvPr/>
          </p:nvSpPr>
          <p:spPr bwMode="auto">
            <a:xfrm>
              <a:off x="2447" y="554"/>
              <a:ext cx="133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Calibri" pitchFamily="34" charset="0"/>
                </a:rPr>
                <a:t>Central maximum</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3"/>
          <p:cNvSpPr>
            <a:spLocks noChangeShapeType="1"/>
          </p:cNvSpPr>
          <p:nvPr/>
        </p:nvSpPr>
        <p:spPr bwMode="auto">
          <a:xfrm>
            <a:off x="2414588" y="4038600"/>
            <a:ext cx="0" cy="14366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1" name="Line 4"/>
          <p:cNvSpPr>
            <a:spLocks noChangeShapeType="1"/>
          </p:cNvSpPr>
          <p:nvPr/>
        </p:nvSpPr>
        <p:spPr bwMode="auto">
          <a:xfrm>
            <a:off x="2414588" y="844550"/>
            <a:ext cx="0" cy="12207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2" name="AutoShape 5"/>
          <p:cNvSpPr>
            <a:spLocks/>
          </p:cNvSpPr>
          <p:nvPr/>
        </p:nvSpPr>
        <p:spPr bwMode="auto">
          <a:xfrm>
            <a:off x="1577975" y="2065338"/>
            <a:ext cx="328613" cy="1973262"/>
          </a:xfrm>
          <a:prstGeom prst="leftBrace">
            <a:avLst>
              <a:gd name="adj1" fmla="val 5004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17413" name="Text Box 6"/>
          <p:cNvSpPr txBox="1">
            <a:spLocks noChangeArrowheads="1"/>
          </p:cNvSpPr>
          <p:nvPr/>
        </p:nvSpPr>
        <p:spPr bwMode="auto">
          <a:xfrm>
            <a:off x="842963" y="2703513"/>
            <a:ext cx="51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Calibri" pitchFamily="34" charset="0"/>
              </a:rPr>
              <a:t>W</a:t>
            </a:r>
            <a:endParaRPr lang="en-US" altLang="en-US" b="1">
              <a:latin typeface="Calibri" pitchFamily="34" charset="0"/>
            </a:endParaRPr>
          </a:p>
        </p:txBody>
      </p:sp>
      <p:grpSp>
        <p:nvGrpSpPr>
          <p:cNvPr id="2" name="Group 84"/>
          <p:cNvGrpSpPr>
            <a:grpSpLocks/>
          </p:cNvGrpSpPr>
          <p:nvPr/>
        </p:nvGrpSpPr>
        <p:grpSpPr bwMode="auto">
          <a:xfrm>
            <a:off x="2535238" y="3030538"/>
            <a:ext cx="1376362" cy="674687"/>
            <a:chOff x="1597" y="1909"/>
            <a:chExt cx="867" cy="425"/>
          </a:xfrm>
        </p:grpSpPr>
        <p:grpSp>
          <p:nvGrpSpPr>
            <p:cNvPr id="17446" name="Group 83"/>
            <p:cNvGrpSpPr>
              <a:grpSpLocks/>
            </p:cNvGrpSpPr>
            <p:nvPr/>
          </p:nvGrpSpPr>
          <p:grpSpPr bwMode="auto">
            <a:xfrm>
              <a:off x="1611" y="1909"/>
              <a:ext cx="853" cy="425"/>
              <a:chOff x="1611" y="1909"/>
              <a:chExt cx="853" cy="425"/>
            </a:xfrm>
          </p:grpSpPr>
          <p:graphicFrame>
            <p:nvGraphicFramePr>
              <p:cNvPr id="17448" name="Object 8"/>
              <p:cNvGraphicFramePr>
                <a:graphicFrameLocks noChangeAspect="1"/>
              </p:cNvGraphicFramePr>
              <p:nvPr/>
            </p:nvGraphicFramePr>
            <p:xfrm>
              <a:off x="1957" y="1920"/>
              <a:ext cx="507" cy="414"/>
            </p:xfrm>
            <a:graphic>
              <a:graphicData uri="http://schemas.openxmlformats.org/presentationml/2006/ole">
                <mc:AlternateContent xmlns:mc="http://schemas.openxmlformats.org/markup-compatibility/2006">
                  <mc:Choice xmlns:v="urn:schemas-microsoft-com:vml" Requires="v">
                    <p:oleObj spid="_x0000_s17480" name="Equation" r:id="rId5" imgW="482391" imgH="393529" progId="Equation.DSMT4">
                      <p:embed/>
                    </p:oleObj>
                  </mc:Choice>
                  <mc:Fallback>
                    <p:oleObj name="Equation" r:id="rId5" imgW="482391" imgH="393529"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7" y="1920"/>
                            <a:ext cx="507" cy="414"/>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49" name="Freeform 8"/>
              <p:cNvSpPr>
                <a:spLocks/>
              </p:cNvSpPr>
              <p:nvPr/>
            </p:nvSpPr>
            <p:spPr bwMode="auto">
              <a:xfrm>
                <a:off x="1611" y="1909"/>
                <a:ext cx="335" cy="370"/>
              </a:xfrm>
              <a:custGeom>
                <a:avLst/>
                <a:gdLst>
                  <a:gd name="T0" fmla="*/ 335 w 335"/>
                  <a:gd name="T1" fmla="*/ 317 h 370"/>
                  <a:gd name="T2" fmla="*/ 120 w 335"/>
                  <a:gd name="T3" fmla="*/ 317 h 370"/>
                  <a:gd name="T4" fmla="*/ 0 w 335"/>
                  <a:gd name="T5" fmla="*/ 0 h 370"/>
                  <a:gd name="T6" fmla="*/ 0 60000 65536"/>
                  <a:gd name="T7" fmla="*/ 0 60000 65536"/>
                  <a:gd name="T8" fmla="*/ 0 60000 65536"/>
                  <a:gd name="T9" fmla="*/ 0 w 335"/>
                  <a:gd name="T10" fmla="*/ 0 h 370"/>
                  <a:gd name="T11" fmla="*/ 335 w 335"/>
                  <a:gd name="T12" fmla="*/ 370 h 370"/>
                </a:gdLst>
                <a:ahLst/>
                <a:cxnLst>
                  <a:cxn ang="T6">
                    <a:pos x="T0" y="T1"/>
                  </a:cxn>
                  <a:cxn ang="T7">
                    <a:pos x="T2" y="T3"/>
                  </a:cxn>
                  <a:cxn ang="T8">
                    <a:pos x="T4" y="T5"/>
                  </a:cxn>
                </a:cxnLst>
                <a:rect l="T9" t="T10" r="T11" b="T12"/>
                <a:pathLst>
                  <a:path w="335" h="370">
                    <a:moveTo>
                      <a:pt x="335" y="317"/>
                    </a:moveTo>
                    <a:cubicBezTo>
                      <a:pt x="255" y="343"/>
                      <a:pt x="176" y="370"/>
                      <a:pt x="120" y="317"/>
                    </a:cubicBezTo>
                    <a:cubicBezTo>
                      <a:pt x="64" y="264"/>
                      <a:pt x="32" y="132"/>
                      <a:pt x="0" y="0"/>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7447" name="AutoShape 9"/>
            <p:cNvSpPr>
              <a:spLocks noChangeArrowheads="1"/>
            </p:cNvSpPr>
            <p:nvPr/>
          </p:nvSpPr>
          <p:spPr bwMode="auto">
            <a:xfrm rot="-7930361">
              <a:off x="1597" y="1927"/>
              <a:ext cx="47" cy="47"/>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latin typeface="Calibri" pitchFamily="34" charset="0"/>
              </a:endParaRPr>
            </a:p>
          </p:txBody>
        </p:sp>
      </p:grpSp>
      <p:sp>
        <p:nvSpPr>
          <p:cNvPr id="17415" name="Line 17"/>
          <p:cNvSpPr>
            <a:spLocks noChangeShapeType="1"/>
          </p:cNvSpPr>
          <p:nvPr/>
        </p:nvSpPr>
        <p:spPr bwMode="auto">
          <a:xfrm>
            <a:off x="2400300" y="2065338"/>
            <a:ext cx="0" cy="993775"/>
          </a:xfrm>
          <a:prstGeom prst="line">
            <a:avLst/>
          </a:prstGeom>
          <a:noFill/>
          <a:ln w="9525">
            <a:solidFill>
              <a:schemeClr val="tx2"/>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9701" name="Line 21"/>
          <p:cNvSpPr>
            <a:spLocks noChangeShapeType="1"/>
          </p:cNvSpPr>
          <p:nvPr/>
        </p:nvSpPr>
        <p:spPr bwMode="auto">
          <a:xfrm flipV="1">
            <a:off x="2414588" y="2973388"/>
            <a:ext cx="252412" cy="73025"/>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7417" name="Group 90"/>
          <p:cNvGrpSpPr>
            <a:grpSpLocks/>
          </p:cNvGrpSpPr>
          <p:nvPr/>
        </p:nvGrpSpPr>
        <p:grpSpPr bwMode="auto">
          <a:xfrm>
            <a:off x="2400300" y="1754188"/>
            <a:ext cx="4041775" cy="1304925"/>
            <a:chOff x="1512" y="1105"/>
            <a:chExt cx="2546" cy="822"/>
          </a:xfrm>
        </p:grpSpPr>
        <p:grpSp>
          <p:nvGrpSpPr>
            <p:cNvPr id="17439" name="Group 89"/>
            <p:cNvGrpSpPr>
              <a:grpSpLocks/>
            </p:cNvGrpSpPr>
            <p:nvPr/>
          </p:nvGrpSpPr>
          <p:grpSpPr bwMode="auto">
            <a:xfrm>
              <a:off x="1512" y="1105"/>
              <a:ext cx="2546" cy="822"/>
              <a:chOff x="1512" y="1105"/>
              <a:chExt cx="2546" cy="822"/>
            </a:xfrm>
          </p:grpSpPr>
          <p:graphicFrame>
            <p:nvGraphicFramePr>
              <p:cNvPr id="17441" name="Object 5"/>
              <p:cNvGraphicFramePr>
                <a:graphicFrameLocks noChangeAspect="1"/>
              </p:cNvGraphicFramePr>
              <p:nvPr/>
            </p:nvGraphicFramePr>
            <p:xfrm>
              <a:off x="2334" y="1105"/>
              <a:ext cx="112" cy="160"/>
            </p:xfrm>
            <a:graphic>
              <a:graphicData uri="http://schemas.openxmlformats.org/presentationml/2006/ole">
                <mc:AlternateContent xmlns:mc="http://schemas.openxmlformats.org/markup-compatibility/2006">
                  <mc:Choice xmlns:v="urn:schemas-microsoft-com:vml" Requires="v">
                    <p:oleObj spid="_x0000_s17481" name="Equation" r:id="rId7" imgW="177800" imgH="254000" progId="Equation.DSMT36">
                      <p:embed/>
                    </p:oleObj>
                  </mc:Choice>
                  <mc:Fallback>
                    <p:oleObj name="Equation" r:id="rId7" imgW="177800" imgH="254000" progId="Equation.DSMT36">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4" y="1105"/>
                            <a:ext cx="112" cy="160"/>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42" name="Object 6"/>
              <p:cNvGraphicFramePr>
                <a:graphicFrameLocks noChangeAspect="1"/>
              </p:cNvGraphicFramePr>
              <p:nvPr/>
            </p:nvGraphicFramePr>
            <p:xfrm>
              <a:off x="2160" y="1749"/>
              <a:ext cx="112" cy="160"/>
            </p:xfrm>
            <a:graphic>
              <a:graphicData uri="http://schemas.openxmlformats.org/presentationml/2006/ole">
                <mc:AlternateContent xmlns:mc="http://schemas.openxmlformats.org/markup-compatibility/2006">
                  <mc:Choice xmlns:v="urn:schemas-microsoft-com:vml" Requires="v">
                    <p:oleObj spid="_x0000_s17482" name="Equation" r:id="rId9" imgW="177800" imgH="254000" progId="Equation.DSMT36">
                      <p:embed/>
                    </p:oleObj>
                  </mc:Choice>
                  <mc:Fallback>
                    <p:oleObj name="Equation" r:id="rId9" imgW="177800" imgH="254000" progId="Equation.DSMT36">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60" y="1749"/>
                            <a:ext cx="112" cy="160"/>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43" name="Object 7"/>
              <p:cNvGraphicFramePr>
                <a:graphicFrameLocks noChangeAspect="1"/>
              </p:cNvGraphicFramePr>
              <p:nvPr/>
            </p:nvGraphicFramePr>
            <p:xfrm>
              <a:off x="1512" y="1554"/>
              <a:ext cx="112" cy="160"/>
            </p:xfrm>
            <a:graphic>
              <a:graphicData uri="http://schemas.openxmlformats.org/presentationml/2006/ole">
                <mc:AlternateContent xmlns:mc="http://schemas.openxmlformats.org/markup-compatibility/2006">
                  <mc:Choice xmlns:v="urn:schemas-microsoft-com:vml" Requires="v">
                    <p:oleObj spid="_x0000_s17483" name="Equation" r:id="rId10" imgW="177800" imgH="254000" progId="Equation.DSMT36">
                      <p:embed/>
                    </p:oleObj>
                  </mc:Choice>
                  <mc:Fallback>
                    <p:oleObj name="Equation" r:id="rId10" imgW="177800" imgH="254000" progId="Equation.DSMT36">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2" y="1554"/>
                            <a:ext cx="112" cy="160"/>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44" name="Line 23"/>
              <p:cNvSpPr>
                <a:spLocks noChangeShapeType="1"/>
              </p:cNvSpPr>
              <p:nvPr/>
            </p:nvSpPr>
            <p:spPr bwMode="auto">
              <a:xfrm>
                <a:off x="1597" y="1301"/>
                <a:ext cx="2461"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45" name="Line 24"/>
              <p:cNvSpPr>
                <a:spLocks noChangeShapeType="1"/>
              </p:cNvSpPr>
              <p:nvPr/>
            </p:nvSpPr>
            <p:spPr bwMode="auto">
              <a:xfrm flipV="1">
                <a:off x="1521" y="1909"/>
                <a:ext cx="2537" cy="1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7440" name="Line 28"/>
            <p:cNvSpPr>
              <a:spLocks noChangeShapeType="1"/>
            </p:cNvSpPr>
            <p:nvPr/>
          </p:nvSpPr>
          <p:spPr bwMode="auto">
            <a:xfrm>
              <a:off x="1512" y="1265"/>
              <a:ext cx="176" cy="618"/>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79"/>
          <p:cNvGrpSpPr>
            <a:grpSpLocks/>
          </p:cNvGrpSpPr>
          <p:nvPr/>
        </p:nvGrpSpPr>
        <p:grpSpPr bwMode="auto">
          <a:xfrm>
            <a:off x="1851025" y="2065338"/>
            <a:ext cx="330200" cy="965200"/>
            <a:chOff x="1166" y="1301"/>
            <a:chExt cx="208" cy="608"/>
          </a:xfrm>
        </p:grpSpPr>
        <p:sp>
          <p:nvSpPr>
            <p:cNvPr id="17437" name="Line 31"/>
            <p:cNvSpPr>
              <a:spLocks noChangeShapeType="1"/>
            </p:cNvSpPr>
            <p:nvPr/>
          </p:nvSpPr>
          <p:spPr bwMode="auto">
            <a:xfrm flipV="1">
              <a:off x="1374" y="1301"/>
              <a:ext cx="0" cy="608"/>
            </a:xfrm>
            <a:prstGeom prst="line">
              <a:avLst/>
            </a:prstGeom>
            <a:noFill/>
            <a:ln w="9525">
              <a:solidFill>
                <a:schemeClr val="accent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7438" name="Object 4"/>
            <p:cNvGraphicFramePr>
              <a:graphicFrameLocks noChangeAspect="1"/>
            </p:cNvGraphicFramePr>
            <p:nvPr/>
          </p:nvGraphicFramePr>
          <p:xfrm>
            <a:off x="1166" y="1327"/>
            <a:ext cx="208" cy="454"/>
          </p:xfrm>
          <a:graphic>
            <a:graphicData uri="http://schemas.openxmlformats.org/presentationml/2006/ole">
              <mc:AlternateContent xmlns:mc="http://schemas.openxmlformats.org/markup-compatibility/2006">
                <mc:Choice xmlns:v="urn:schemas-microsoft-com:vml" Requires="v">
                  <p:oleObj spid="_x0000_s17484" name="Equation" r:id="rId11" imgW="342900" imgH="749300" progId="Equation.DSMT4">
                    <p:embed/>
                  </p:oleObj>
                </mc:Choice>
                <mc:Fallback>
                  <p:oleObj name="Equation" r:id="rId11" imgW="342900" imgH="749300" progId="Equation.DSMT4">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66" y="1327"/>
                          <a:ext cx="208" cy="454"/>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7" name="Group 80"/>
          <p:cNvGrpSpPr>
            <a:grpSpLocks/>
          </p:cNvGrpSpPr>
          <p:nvPr/>
        </p:nvGrpSpPr>
        <p:grpSpPr bwMode="auto">
          <a:xfrm>
            <a:off x="2411413" y="1003300"/>
            <a:ext cx="3825875" cy="2043113"/>
            <a:chOff x="1519" y="632"/>
            <a:chExt cx="2410" cy="1287"/>
          </a:xfrm>
        </p:grpSpPr>
        <p:sp>
          <p:nvSpPr>
            <p:cNvPr id="17433" name="Line 29"/>
            <p:cNvSpPr>
              <a:spLocks noChangeShapeType="1"/>
            </p:cNvSpPr>
            <p:nvPr/>
          </p:nvSpPr>
          <p:spPr bwMode="auto">
            <a:xfrm flipV="1">
              <a:off x="1519" y="632"/>
              <a:ext cx="2410" cy="669"/>
            </a:xfrm>
            <a:prstGeom prst="line">
              <a:avLst/>
            </a:prstGeom>
            <a:noFill/>
            <a:ln w="952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34" name="Line 30"/>
            <p:cNvSpPr>
              <a:spLocks noChangeShapeType="1"/>
            </p:cNvSpPr>
            <p:nvPr/>
          </p:nvSpPr>
          <p:spPr bwMode="auto">
            <a:xfrm flipV="1">
              <a:off x="1519" y="1250"/>
              <a:ext cx="2410" cy="669"/>
            </a:xfrm>
            <a:prstGeom prst="line">
              <a:avLst/>
            </a:prstGeom>
            <a:noFill/>
            <a:ln w="952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35" name="Rectangle 33"/>
            <p:cNvSpPr>
              <a:spLocks noChangeArrowheads="1"/>
            </p:cNvSpPr>
            <p:nvPr/>
          </p:nvSpPr>
          <p:spPr bwMode="auto">
            <a:xfrm rot="-901056">
              <a:off x="2765" y="662"/>
              <a:ext cx="2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a:solidFill>
                    <a:srgbClr val="FF00FF"/>
                  </a:solidFill>
                  <a:latin typeface="Calibri" pitchFamily="34" charset="0"/>
                </a:rPr>
                <a:t>1</a:t>
              </a:r>
              <a:endParaRPr lang="en-US" altLang="en-US">
                <a:latin typeface="Calibri" pitchFamily="34" charset="0"/>
              </a:endParaRPr>
            </a:p>
          </p:txBody>
        </p:sp>
        <p:sp>
          <p:nvSpPr>
            <p:cNvPr id="17436" name="Rectangle 34"/>
            <p:cNvSpPr>
              <a:spLocks noChangeArrowheads="1"/>
            </p:cNvSpPr>
            <p:nvPr/>
          </p:nvSpPr>
          <p:spPr bwMode="auto">
            <a:xfrm rot="-890858">
              <a:off x="2718" y="1331"/>
              <a:ext cx="27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a:solidFill>
                    <a:srgbClr val="FF00FF"/>
                  </a:solidFill>
                  <a:latin typeface="Calibri" pitchFamily="34" charset="0"/>
                </a:rPr>
                <a:t>1</a:t>
              </a:r>
              <a:r>
                <a:rPr lang="en-US" altLang="en-US">
                  <a:solidFill>
                    <a:srgbClr val="FF00FF"/>
                  </a:solidFill>
                  <a:latin typeface="Calibri" pitchFamily="34" charset="0"/>
                  <a:sym typeface="Symbol" pitchFamily="18" charset="2"/>
                </a:rPr>
                <a:t></a:t>
              </a:r>
            </a:p>
          </p:txBody>
        </p:sp>
      </p:grpSp>
      <p:sp>
        <p:nvSpPr>
          <p:cNvPr id="199726" name="Line 46"/>
          <p:cNvSpPr>
            <a:spLocks noChangeShapeType="1"/>
          </p:cNvSpPr>
          <p:nvPr/>
        </p:nvSpPr>
        <p:spPr bwMode="auto">
          <a:xfrm flipV="1">
            <a:off x="2286000" y="2516188"/>
            <a:ext cx="0" cy="965200"/>
          </a:xfrm>
          <a:prstGeom prst="line">
            <a:avLst/>
          </a:prstGeom>
          <a:noFill/>
          <a:ln w="9525">
            <a:solidFill>
              <a:schemeClr val="accent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9727" name="Text Box 47"/>
          <p:cNvSpPr txBox="1">
            <a:spLocks noChangeArrowheads="1"/>
          </p:cNvSpPr>
          <p:nvPr/>
        </p:nvSpPr>
        <p:spPr bwMode="auto">
          <a:xfrm>
            <a:off x="2535238" y="4595813"/>
            <a:ext cx="66087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latin typeface="Calibri" pitchFamily="34" charset="0"/>
              </a:rPr>
              <a:t>Rays </a:t>
            </a:r>
            <a:r>
              <a:rPr lang="en-US" altLang="en-US" sz="2000">
                <a:solidFill>
                  <a:schemeClr val="accent2"/>
                </a:solidFill>
                <a:latin typeface="Calibri" pitchFamily="34" charset="0"/>
              </a:rPr>
              <a:t>2</a:t>
            </a:r>
            <a:r>
              <a:rPr lang="en-US" altLang="en-US" sz="2000">
                <a:latin typeface="Calibri" pitchFamily="34" charset="0"/>
              </a:rPr>
              <a:t> and </a:t>
            </a:r>
            <a:r>
              <a:rPr lang="en-US" altLang="en-US" sz="2000">
                <a:solidFill>
                  <a:schemeClr val="accent2"/>
                </a:solidFill>
                <a:latin typeface="Calibri" pitchFamily="34" charset="0"/>
              </a:rPr>
              <a:t>2</a:t>
            </a:r>
            <a:r>
              <a:rPr lang="en-US" altLang="en-US" sz="2000">
                <a:solidFill>
                  <a:schemeClr val="accent2"/>
                </a:solidFill>
                <a:latin typeface="Calibri" pitchFamily="34" charset="0"/>
                <a:sym typeface="Symbol" pitchFamily="18" charset="2"/>
              </a:rPr>
              <a:t></a:t>
            </a:r>
            <a:r>
              <a:rPr lang="en-US" altLang="en-US" sz="2000">
                <a:solidFill>
                  <a:srgbClr val="FF00FF"/>
                </a:solidFill>
                <a:latin typeface="Calibri" pitchFamily="34" charset="0"/>
                <a:sym typeface="Symbol" pitchFamily="18" charset="2"/>
              </a:rPr>
              <a:t> </a:t>
            </a:r>
            <a:r>
              <a:rPr lang="en-US" altLang="en-US" sz="2000">
                <a:solidFill>
                  <a:schemeClr val="tx2"/>
                </a:solidFill>
                <a:latin typeface="Calibri" pitchFamily="34" charset="0"/>
                <a:sym typeface="Symbol" pitchFamily="18" charset="2"/>
              </a:rPr>
              <a:t>also start W/2 apart and have the same path length difference. </a:t>
            </a:r>
          </a:p>
        </p:txBody>
      </p:sp>
      <p:grpSp>
        <p:nvGrpSpPr>
          <p:cNvPr id="8" name="Group 48"/>
          <p:cNvGrpSpPr>
            <a:grpSpLocks/>
          </p:cNvGrpSpPr>
          <p:nvPr/>
        </p:nvGrpSpPr>
        <p:grpSpPr bwMode="auto">
          <a:xfrm>
            <a:off x="2400300" y="1389063"/>
            <a:ext cx="3848100" cy="2065337"/>
            <a:chOff x="1512" y="826"/>
            <a:chExt cx="2424" cy="1301"/>
          </a:xfrm>
        </p:grpSpPr>
        <p:sp>
          <p:nvSpPr>
            <p:cNvPr id="17429" name="Line 49"/>
            <p:cNvSpPr>
              <a:spLocks noChangeShapeType="1"/>
            </p:cNvSpPr>
            <p:nvPr/>
          </p:nvSpPr>
          <p:spPr bwMode="auto">
            <a:xfrm flipV="1">
              <a:off x="1512" y="826"/>
              <a:ext cx="2417" cy="67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30" name="Line 50"/>
            <p:cNvSpPr>
              <a:spLocks noChangeShapeType="1"/>
            </p:cNvSpPr>
            <p:nvPr/>
          </p:nvSpPr>
          <p:spPr bwMode="auto">
            <a:xfrm flipV="1">
              <a:off x="1519" y="1448"/>
              <a:ext cx="2417" cy="67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31" name="Rectangle 51"/>
            <p:cNvSpPr>
              <a:spLocks noChangeArrowheads="1"/>
            </p:cNvSpPr>
            <p:nvPr/>
          </p:nvSpPr>
          <p:spPr bwMode="auto">
            <a:xfrm rot="-1296304">
              <a:off x="2718" y="901"/>
              <a:ext cx="2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en-US">
                  <a:solidFill>
                    <a:schemeClr val="accent2"/>
                  </a:solidFill>
                  <a:latin typeface="Calibri" pitchFamily="34" charset="0"/>
                </a:rPr>
                <a:t>2</a:t>
              </a:r>
            </a:p>
          </p:txBody>
        </p:sp>
        <p:sp>
          <p:nvSpPr>
            <p:cNvPr id="17432" name="Rectangle 52"/>
            <p:cNvSpPr>
              <a:spLocks noChangeArrowheads="1"/>
            </p:cNvSpPr>
            <p:nvPr/>
          </p:nvSpPr>
          <p:spPr bwMode="auto">
            <a:xfrm rot="-1069205">
              <a:off x="2579" y="1588"/>
              <a:ext cx="27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a:solidFill>
                    <a:schemeClr val="accent2"/>
                  </a:solidFill>
                  <a:latin typeface="Calibri" pitchFamily="34" charset="0"/>
                </a:rPr>
                <a:t>2</a:t>
              </a:r>
              <a:r>
                <a:rPr lang="en-US" altLang="en-US">
                  <a:solidFill>
                    <a:schemeClr val="accent2"/>
                  </a:solidFill>
                  <a:latin typeface="Calibri" pitchFamily="34" charset="0"/>
                  <a:sym typeface="Symbol" pitchFamily="18" charset="2"/>
                </a:rPr>
                <a:t></a:t>
              </a:r>
            </a:p>
          </p:txBody>
        </p:sp>
      </p:grpSp>
      <p:sp>
        <p:nvSpPr>
          <p:cNvPr id="199744" name="Text Box 64"/>
          <p:cNvSpPr txBox="1">
            <a:spLocks noChangeArrowheads="1"/>
          </p:cNvSpPr>
          <p:nvPr/>
        </p:nvSpPr>
        <p:spPr bwMode="auto">
          <a:xfrm>
            <a:off x="2965450" y="6249988"/>
            <a:ext cx="3282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Calibri" pitchFamily="34" charset="0"/>
              </a:rPr>
              <a:t>1</a:t>
            </a:r>
            <a:r>
              <a:rPr lang="en-US" altLang="en-US" u="sng" baseline="30000">
                <a:latin typeface="Calibri" pitchFamily="34" charset="0"/>
              </a:rPr>
              <a:t>st</a:t>
            </a:r>
            <a:r>
              <a:rPr lang="en-US" altLang="en-US">
                <a:latin typeface="Calibri" pitchFamily="34" charset="0"/>
              </a:rPr>
              <a:t> minimum at:  </a:t>
            </a:r>
            <a:r>
              <a:rPr lang="en-US" altLang="en-US">
                <a:solidFill>
                  <a:srgbClr val="800080"/>
                </a:solidFill>
                <a:latin typeface="Calibri" pitchFamily="34" charset="0"/>
              </a:rPr>
              <a:t>sin </a:t>
            </a:r>
            <a:r>
              <a:rPr lang="en-US" altLang="en-US" b="1">
                <a:solidFill>
                  <a:srgbClr val="800080"/>
                </a:solidFill>
                <a:latin typeface="Symbol" pitchFamily="18" charset="2"/>
              </a:rPr>
              <a:t>q</a:t>
            </a:r>
            <a:r>
              <a:rPr lang="en-US" altLang="en-US">
                <a:solidFill>
                  <a:srgbClr val="800080"/>
                </a:solidFill>
                <a:latin typeface="Calibri" pitchFamily="34" charset="0"/>
              </a:rPr>
              <a:t> = </a:t>
            </a:r>
            <a:r>
              <a:rPr lang="en-US" altLang="en-US" b="1">
                <a:solidFill>
                  <a:srgbClr val="800080"/>
                </a:solidFill>
                <a:latin typeface="Symbol" pitchFamily="18" charset="2"/>
              </a:rPr>
              <a:t>l</a:t>
            </a:r>
            <a:r>
              <a:rPr lang="en-US" altLang="en-US">
                <a:solidFill>
                  <a:srgbClr val="800080"/>
                </a:solidFill>
                <a:latin typeface="Calibri" pitchFamily="34" charset="0"/>
              </a:rPr>
              <a:t>/w</a:t>
            </a:r>
          </a:p>
        </p:txBody>
      </p:sp>
      <p:grpSp>
        <p:nvGrpSpPr>
          <p:cNvPr id="9" name="Group 88"/>
          <p:cNvGrpSpPr>
            <a:grpSpLocks/>
          </p:cNvGrpSpPr>
          <p:nvPr/>
        </p:nvGrpSpPr>
        <p:grpSpPr bwMode="auto">
          <a:xfrm>
            <a:off x="4389438" y="3124200"/>
            <a:ext cx="4606925" cy="1130300"/>
            <a:chOff x="2765" y="1968"/>
            <a:chExt cx="2902" cy="712"/>
          </a:xfrm>
        </p:grpSpPr>
        <p:sp>
          <p:nvSpPr>
            <p:cNvPr id="17427" name="Text Box 26"/>
            <p:cNvSpPr txBox="1">
              <a:spLocks noChangeArrowheads="1"/>
            </p:cNvSpPr>
            <p:nvPr/>
          </p:nvSpPr>
          <p:spPr bwMode="auto">
            <a:xfrm>
              <a:off x="2765" y="2052"/>
              <a:ext cx="2902" cy="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0000"/>
                </a:spcBef>
              </a:pPr>
              <a:r>
                <a:rPr lang="en-US" altLang="en-US" sz="2800">
                  <a:latin typeface="Calibri" pitchFamily="34" charset="0"/>
                </a:rPr>
                <a:t>When                    rays </a:t>
              </a:r>
              <a:r>
                <a:rPr lang="en-US" altLang="en-US" sz="2800">
                  <a:solidFill>
                    <a:srgbClr val="FF00FF"/>
                  </a:solidFill>
                  <a:latin typeface="Calibri" pitchFamily="34" charset="0"/>
                </a:rPr>
                <a:t>1</a:t>
              </a:r>
              <a:r>
                <a:rPr lang="en-US" altLang="en-US" sz="2800">
                  <a:latin typeface="Calibri" pitchFamily="34" charset="0"/>
                </a:rPr>
                <a:t> and </a:t>
              </a:r>
              <a:r>
                <a:rPr lang="en-US" altLang="en-US" sz="2800">
                  <a:solidFill>
                    <a:srgbClr val="FF00FF"/>
                  </a:solidFill>
                  <a:latin typeface="Calibri" pitchFamily="34" charset="0"/>
                </a:rPr>
                <a:t>1</a:t>
              </a:r>
              <a:r>
                <a:rPr lang="en-US" altLang="en-US" sz="2800">
                  <a:solidFill>
                    <a:srgbClr val="FF00FF"/>
                  </a:solidFill>
                  <a:latin typeface="Calibri" pitchFamily="34" charset="0"/>
                  <a:sym typeface="Symbol" pitchFamily="18" charset="2"/>
                </a:rPr>
                <a:t></a:t>
              </a:r>
              <a:r>
                <a:rPr lang="en-US" altLang="en-US" sz="2800">
                  <a:solidFill>
                    <a:schemeClr val="tx2"/>
                  </a:solidFill>
                  <a:latin typeface="Calibri" pitchFamily="34" charset="0"/>
                  <a:sym typeface="Symbol" pitchFamily="18" charset="2"/>
                </a:rPr>
                <a:t> </a:t>
              </a:r>
            </a:p>
            <a:p>
              <a:pPr eaLnBrk="1" hangingPunct="1">
                <a:spcBef>
                  <a:spcPct val="10000"/>
                </a:spcBef>
              </a:pPr>
              <a:r>
                <a:rPr lang="en-US" altLang="en-US" sz="2800">
                  <a:solidFill>
                    <a:schemeClr val="tx2"/>
                  </a:solidFill>
                  <a:latin typeface="Calibri" pitchFamily="34" charset="0"/>
                  <a:sym typeface="Symbol" pitchFamily="18" charset="2"/>
                </a:rPr>
                <a:t>interfere destructively.</a:t>
              </a:r>
              <a:endParaRPr lang="en-US" altLang="en-US" sz="2800">
                <a:latin typeface="Calibri" pitchFamily="34" charset="0"/>
              </a:endParaRPr>
            </a:p>
          </p:txBody>
        </p:sp>
        <p:graphicFrame>
          <p:nvGraphicFramePr>
            <p:cNvPr id="17428" name="Object 3"/>
            <p:cNvGraphicFramePr>
              <a:graphicFrameLocks noChangeAspect="1"/>
            </p:cNvGraphicFramePr>
            <p:nvPr/>
          </p:nvGraphicFramePr>
          <p:xfrm>
            <a:off x="3456" y="1968"/>
            <a:ext cx="843" cy="429"/>
          </p:xfrm>
          <a:graphic>
            <a:graphicData uri="http://schemas.openxmlformats.org/presentationml/2006/ole">
              <mc:AlternateContent xmlns:mc="http://schemas.openxmlformats.org/markup-compatibility/2006">
                <mc:Choice xmlns:v="urn:schemas-microsoft-com:vml" Requires="v">
                  <p:oleObj spid="_x0000_s17485" name="Equation" r:id="rId13" imgW="748975" imgH="393529" progId="Equation.DSMT4">
                    <p:embed/>
                  </p:oleObj>
                </mc:Choice>
                <mc:Fallback>
                  <p:oleObj name="Equation" r:id="rId13" imgW="748975" imgH="393529" progId="Equation.DSMT4">
                    <p:embed/>
                    <p:pic>
                      <p:nvPicPr>
                        <p:cNvPr id="0" name="Object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56" y="1968"/>
                          <a:ext cx="843" cy="42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99738" name="Text Box 58"/>
          <p:cNvSpPr txBox="1">
            <a:spLocks noChangeArrowheads="1"/>
          </p:cNvSpPr>
          <p:nvPr/>
        </p:nvSpPr>
        <p:spPr bwMode="auto">
          <a:xfrm>
            <a:off x="317500" y="5486400"/>
            <a:ext cx="8556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solidFill>
                  <a:schemeClr val="tx2"/>
                </a:solidFill>
                <a:latin typeface="Calibri" pitchFamily="34" charset="0"/>
              </a:rPr>
              <a:t>Under this condition, every ray originating in top half of slit interferes destructively with the corresponding ray originating in bottom half.</a:t>
            </a:r>
            <a:r>
              <a:rPr lang="en-US" altLang="en-US" sz="2000">
                <a:solidFill>
                  <a:schemeClr val="accent2"/>
                </a:solidFill>
                <a:latin typeface="Calibri" pitchFamily="34" charset="0"/>
              </a:rPr>
              <a:t>	</a:t>
            </a:r>
          </a:p>
        </p:txBody>
      </p:sp>
      <p:sp>
        <p:nvSpPr>
          <p:cNvPr id="17426" name="Rectangle 78"/>
          <p:cNvSpPr>
            <a:spLocks noGrp="1" noChangeArrowheads="1"/>
          </p:cNvSpPr>
          <p:nvPr>
            <p:ph type="title"/>
          </p:nvPr>
        </p:nvSpPr>
        <p:spPr>
          <a:xfrm>
            <a:off x="793750" y="0"/>
            <a:ext cx="7772400" cy="844550"/>
          </a:xfrm>
        </p:spPr>
        <p:txBody>
          <a:bodyPr/>
          <a:lstStyle/>
          <a:p>
            <a:pPr eaLnBrk="1" hangingPunct="1"/>
            <a:r>
              <a:rPr lang="en-US" smtClean="0">
                <a:solidFill>
                  <a:schemeClr val="tx2"/>
                </a:solidFill>
              </a:rPr>
              <a:t>Single Slit Diffraction</a:t>
            </a:r>
            <a:endParaRPr lang="en-US" smtClean="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nodeType="afterGroup">
                            <p:stCondLst>
                              <p:cond delay="500"/>
                            </p:stCondLst>
                            <p:childTnLst>
                              <p:par>
                                <p:cTn id="9" presetID="17"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100000">
                                          <p:val>
                                            <p:strVal val="#ppt_x"/>
                                          </p:val>
                                        </p:tav>
                                      </p:tavLst>
                                    </p:anim>
                                    <p:anim calcmode="lin" valueType="num">
                                      <p:cBhvr>
                                        <p:cTn id="12" dur="500" fill="hold"/>
                                        <p:tgtEl>
                                          <p:spTgt spid="6"/>
                                        </p:tgtEl>
                                        <p:attrNameLst>
                                          <p:attrName>ppt_y</p:attrName>
                                        </p:attrNameLst>
                                      </p:cBhvr>
                                      <p:tavLst>
                                        <p:tav tm="0">
                                          <p:val>
                                            <p:strVal val="#ppt_y-#ppt_h/2"/>
                                          </p:val>
                                        </p:tav>
                                        <p:tav tm="100000">
                                          <p:val>
                                            <p:strVal val="#ppt_y"/>
                                          </p:val>
                                        </p:tav>
                                      </p:tavLst>
                                    </p:anim>
                                    <p:anim calcmode="lin" valueType="num">
                                      <p:cBhvr>
                                        <p:cTn id="13" dur="500" fill="hold"/>
                                        <p:tgtEl>
                                          <p:spTgt spid="6"/>
                                        </p:tgtEl>
                                        <p:attrNameLst>
                                          <p:attrName>ppt_w</p:attrName>
                                        </p:attrNameLst>
                                      </p:cBhvr>
                                      <p:tavLst>
                                        <p:tav tm="0">
                                          <p:val>
                                            <p:strVal val="#ppt_w"/>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99701"/>
                                        </p:tgtEl>
                                        <p:attrNameLst>
                                          <p:attrName>style.visibility</p:attrName>
                                        </p:attrNameLst>
                                      </p:cBhvr>
                                      <p:to>
                                        <p:strVal val="visible"/>
                                      </p:to>
                                    </p:set>
                                    <p:animEffect transition="in" filter="wipe(left)">
                                      <p:cBhvr>
                                        <p:cTn id="19" dur="500"/>
                                        <p:tgtEl>
                                          <p:spTgt spid="19970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par>
                          <p:cTn id="35" fill="hold" nodeType="afterGroup">
                            <p:stCondLst>
                              <p:cond delay="500"/>
                            </p:stCondLst>
                            <p:childTnLst>
                              <p:par>
                                <p:cTn id="36" presetID="17" presetClass="entr" presetSubtype="1" fill="hold" grpId="0" nodeType="afterEffect">
                                  <p:stCondLst>
                                    <p:cond delay="0"/>
                                  </p:stCondLst>
                                  <p:childTnLst>
                                    <p:set>
                                      <p:cBhvr>
                                        <p:cTn id="37" dur="1" fill="hold">
                                          <p:stCondLst>
                                            <p:cond delay="0"/>
                                          </p:stCondLst>
                                        </p:cTn>
                                        <p:tgtEl>
                                          <p:spTgt spid="199726"/>
                                        </p:tgtEl>
                                        <p:attrNameLst>
                                          <p:attrName>style.visibility</p:attrName>
                                        </p:attrNameLst>
                                      </p:cBhvr>
                                      <p:to>
                                        <p:strVal val="visible"/>
                                      </p:to>
                                    </p:set>
                                    <p:anim calcmode="lin" valueType="num">
                                      <p:cBhvr>
                                        <p:cTn id="38" dur="500" fill="hold"/>
                                        <p:tgtEl>
                                          <p:spTgt spid="199726"/>
                                        </p:tgtEl>
                                        <p:attrNameLst>
                                          <p:attrName>ppt_x</p:attrName>
                                        </p:attrNameLst>
                                      </p:cBhvr>
                                      <p:tavLst>
                                        <p:tav tm="0">
                                          <p:val>
                                            <p:strVal val="#ppt_x"/>
                                          </p:val>
                                        </p:tav>
                                        <p:tav tm="100000">
                                          <p:val>
                                            <p:strVal val="#ppt_x"/>
                                          </p:val>
                                        </p:tav>
                                      </p:tavLst>
                                    </p:anim>
                                    <p:anim calcmode="lin" valueType="num">
                                      <p:cBhvr>
                                        <p:cTn id="39" dur="500" fill="hold"/>
                                        <p:tgtEl>
                                          <p:spTgt spid="199726"/>
                                        </p:tgtEl>
                                        <p:attrNameLst>
                                          <p:attrName>ppt_y</p:attrName>
                                        </p:attrNameLst>
                                      </p:cBhvr>
                                      <p:tavLst>
                                        <p:tav tm="0">
                                          <p:val>
                                            <p:strVal val="#ppt_y-#ppt_h/2"/>
                                          </p:val>
                                        </p:tav>
                                        <p:tav tm="100000">
                                          <p:val>
                                            <p:strVal val="#ppt_y"/>
                                          </p:val>
                                        </p:tav>
                                      </p:tavLst>
                                    </p:anim>
                                    <p:anim calcmode="lin" valueType="num">
                                      <p:cBhvr>
                                        <p:cTn id="40" dur="500" fill="hold"/>
                                        <p:tgtEl>
                                          <p:spTgt spid="199726"/>
                                        </p:tgtEl>
                                        <p:attrNameLst>
                                          <p:attrName>ppt_w</p:attrName>
                                        </p:attrNameLst>
                                      </p:cBhvr>
                                      <p:tavLst>
                                        <p:tav tm="0">
                                          <p:val>
                                            <p:strVal val="#ppt_w"/>
                                          </p:val>
                                        </p:tav>
                                        <p:tav tm="100000">
                                          <p:val>
                                            <p:strVal val="#ppt_w"/>
                                          </p:val>
                                        </p:tav>
                                      </p:tavLst>
                                    </p:anim>
                                    <p:anim calcmode="lin" valueType="num">
                                      <p:cBhvr>
                                        <p:cTn id="41" dur="500" fill="hold"/>
                                        <p:tgtEl>
                                          <p:spTgt spid="199726"/>
                                        </p:tgtEl>
                                        <p:attrNameLst>
                                          <p:attrName>ppt_h</p:attrName>
                                        </p:attrNameLst>
                                      </p:cBhvr>
                                      <p:tavLst>
                                        <p:tav tm="0">
                                          <p:val>
                                            <p:fltVal val="0"/>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99727"/>
                                        </p:tgtEl>
                                        <p:attrNameLst>
                                          <p:attrName>style.visibility</p:attrName>
                                        </p:attrNameLst>
                                      </p:cBhvr>
                                      <p:to>
                                        <p:strVal val="visible"/>
                                      </p:to>
                                    </p:set>
                                    <p:anim calcmode="lin" valueType="num">
                                      <p:cBhvr additive="base">
                                        <p:cTn id="46" dur="500" fill="hold"/>
                                        <p:tgtEl>
                                          <p:spTgt spid="199727"/>
                                        </p:tgtEl>
                                        <p:attrNameLst>
                                          <p:attrName>ppt_x</p:attrName>
                                        </p:attrNameLst>
                                      </p:cBhvr>
                                      <p:tavLst>
                                        <p:tav tm="0">
                                          <p:val>
                                            <p:strVal val="#ppt_x"/>
                                          </p:val>
                                        </p:tav>
                                        <p:tav tm="100000">
                                          <p:val>
                                            <p:strVal val="#ppt_x"/>
                                          </p:val>
                                        </p:tav>
                                      </p:tavLst>
                                    </p:anim>
                                    <p:anim calcmode="lin" valueType="num">
                                      <p:cBhvr additive="base">
                                        <p:cTn id="47" dur="500" fill="hold"/>
                                        <p:tgtEl>
                                          <p:spTgt spid="199727"/>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99738"/>
                                        </p:tgtEl>
                                        <p:attrNameLst>
                                          <p:attrName>style.visibility</p:attrName>
                                        </p:attrNameLst>
                                      </p:cBhvr>
                                      <p:to>
                                        <p:strVal val="visible"/>
                                      </p:to>
                                    </p:set>
                                    <p:anim calcmode="lin" valueType="num">
                                      <p:cBhvr additive="base">
                                        <p:cTn id="52" dur="500" fill="hold"/>
                                        <p:tgtEl>
                                          <p:spTgt spid="199738"/>
                                        </p:tgtEl>
                                        <p:attrNameLst>
                                          <p:attrName>ppt_x</p:attrName>
                                        </p:attrNameLst>
                                      </p:cBhvr>
                                      <p:tavLst>
                                        <p:tav tm="0">
                                          <p:val>
                                            <p:strVal val="#ppt_x"/>
                                          </p:val>
                                        </p:tav>
                                        <p:tav tm="100000">
                                          <p:val>
                                            <p:strVal val="#ppt_x"/>
                                          </p:val>
                                        </p:tav>
                                      </p:tavLst>
                                    </p:anim>
                                    <p:anim calcmode="lin" valueType="num">
                                      <p:cBhvr additive="base">
                                        <p:cTn id="53" dur="500" fill="hold"/>
                                        <p:tgtEl>
                                          <p:spTgt spid="199738"/>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500"/>
                            </p:stCondLst>
                            <p:childTnLst>
                              <p:par>
                                <p:cTn id="55" presetID="2" presetClass="entr" presetSubtype="4" fill="hold" grpId="0" nodeType="afterEffect">
                                  <p:stCondLst>
                                    <p:cond delay="0"/>
                                  </p:stCondLst>
                                  <p:childTnLst>
                                    <p:set>
                                      <p:cBhvr>
                                        <p:cTn id="56" dur="1" fill="hold">
                                          <p:stCondLst>
                                            <p:cond delay="0"/>
                                          </p:stCondLst>
                                        </p:cTn>
                                        <p:tgtEl>
                                          <p:spTgt spid="199744"/>
                                        </p:tgtEl>
                                        <p:attrNameLst>
                                          <p:attrName>style.visibility</p:attrName>
                                        </p:attrNameLst>
                                      </p:cBhvr>
                                      <p:to>
                                        <p:strVal val="visible"/>
                                      </p:to>
                                    </p:set>
                                    <p:anim calcmode="lin" valueType="num">
                                      <p:cBhvr additive="base">
                                        <p:cTn id="57" dur="500" fill="hold"/>
                                        <p:tgtEl>
                                          <p:spTgt spid="199744"/>
                                        </p:tgtEl>
                                        <p:attrNameLst>
                                          <p:attrName>ppt_x</p:attrName>
                                        </p:attrNameLst>
                                      </p:cBhvr>
                                      <p:tavLst>
                                        <p:tav tm="0">
                                          <p:val>
                                            <p:strVal val="#ppt_x"/>
                                          </p:val>
                                        </p:tav>
                                        <p:tav tm="100000">
                                          <p:val>
                                            <p:strVal val="#ppt_x"/>
                                          </p:val>
                                        </p:tav>
                                      </p:tavLst>
                                    </p:anim>
                                    <p:anim calcmode="lin" valueType="num">
                                      <p:cBhvr additive="base">
                                        <p:cTn id="58" dur="500" fill="hold"/>
                                        <p:tgtEl>
                                          <p:spTgt spid="1997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701" grpId="0" animBg="1"/>
      <p:bldP spid="199726" grpId="0" animBg="1"/>
      <p:bldP spid="199727" grpId="0" autoUpdateAnimBg="0"/>
      <p:bldP spid="199744" grpId="0" autoUpdateAnimBg="0"/>
      <p:bldP spid="19973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3074"/>
          <p:cNvSpPr>
            <a:spLocks noChangeShapeType="1"/>
          </p:cNvSpPr>
          <p:nvPr/>
        </p:nvSpPr>
        <p:spPr bwMode="auto">
          <a:xfrm>
            <a:off x="2414588" y="4038600"/>
            <a:ext cx="0" cy="14366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5" name="Line 3075"/>
          <p:cNvSpPr>
            <a:spLocks noChangeShapeType="1"/>
          </p:cNvSpPr>
          <p:nvPr/>
        </p:nvSpPr>
        <p:spPr bwMode="auto">
          <a:xfrm>
            <a:off x="2414588" y="844550"/>
            <a:ext cx="0" cy="12207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6" name="AutoShape 3076"/>
          <p:cNvSpPr>
            <a:spLocks/>
          </p:cNvSpPr>
          <p:nvPr/>
        </p:nvSpPr>
        <p:spPr bwMode="auto">
          <a:xfrm>
            <a:off x="1577975" y="2065338"/>
            <a:ext cx="328613" cy="1973262"/>
          </a:xfrm>
          <a:prstGeom prst="leftBrace">
            <a:avLst>
              <a:gd name="adj1" fmla="val 5004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18437" name="Text Box 3077"/>
          <p:cNvSpPr txBox="1">
            <a:spLocks noChangeArrowheads="1"/>
          </p:cNvSpPr>
          <p:nvPr/>
        </p:nvSpPr>
        <p:spPr bwMode="auto">
          <a:xfrm>
            <a:off x="1101725" y="2830513"/>
            <a:ext cx="51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Calibri" pitchFamily="34" charset="0"/>
              </a:rPr>
              <a:t>w</a:t>
            </a:r>
            <a:endParaRPr lang="en-US" altLang="en-US" b="1">
              <a:latin typeface="Calibri" pitchFamily="34" charset="0"/>
            </a:endParaRPr>
          </a:p>
        </p:txBody>
      </p:sp>
      <p:sp>
        <p:nvSpPr>
          <p:cNvPr id="18438" name="Line 3078"/>
          <p:cNvSpPr>
            <a:spLocks noChangeShapeType="1"/>
          </p:cNvSpPr>
          <p:nvPr/>
        </p:nvSpPr>
        <p:spPr bwMode="auto">
          <a:xfrm>
            <a:off x="2400300" y="2065338"/>
            <a:ext cx="0" cy="993775"/>
          </a:xfrm>
          <a:prstGeom prst="line">
            <a:avLst/>
          </a:prstGeom>
          <a:noFill/>
          <a:ln w="9525">
            <a:solidFill>
              <a:schemeClr val="tx2"/>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4439" name="Text Box 3079"/>
          <p:cNvSpPr txBox="1">
            <a:spLocks noChangeArrowheads="1"/>
          </p:cNvSpPr>
          <p:nvPr/>
        </p:nvSpPr>
        <p:spPr bwMode="auto">
          <a:xfrm>
            <a:off x="2535238" y="4400550"/>
            <a:ext cx="65833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Calibri" pitchFamily="34" charset="0"/>
              </a:rPr>
              <a:t>Rays </a:t>
            </a:r>
            <a:r>
              <a:rPr lang="en-US" altLang="en-US">
                <a:solidFill>
                  <a:schemeClr val="accent2"/>
                </a:solidFill>
                <a:latin typeface="Calibri" pitchFamily="34" charset="0"/>
              </a:rPr>
              <a:t>2</a:t>
            </a:r>
            <a:r>
              <a:rPr lang="en-US" altLang="en-US">
                <a:latin typeface="Calibri" pitchFamily="34" charset="0"/>
              </a:rPr>
              <a:t> and </a:t>
            </a:r>
            <a:r>
              <a:rPr lang="en-US" altLang="en-US">
                <a:solidFill>
                  <a:schemeClr val="accent2"/>
                </a:solidFill>
                <a:latin typeface="Calibri" pitchFamily="34" charset="0"/>
              </a:rPr>
              <a:t>2</a:t>
            </a:r>
            <a:r>
              <a:rPr lang="en-US" altLang="en-US">
                <a:solidFill>
                  <a:schemeClr val="accent2"/>
                </a:solidFill>
                <a:latin typeface="Calibri" pitchFamily="34" charset="0"/>
                <a:sym typeface="Symbol" pitchFamily="18" charset="2"/>
              </a:rPr>
              <a:t></a:t>
            </a:r>
            <a:r>
              <a:rPr lang="en-US" altLang="en-US">
                <a:solidFill>
                  <a:srgbClr val="FF00FF"/>
                </a:solidFill>
                <a:latin typeface="Calibri" pitchFamily="34" charset="0"/>
                <a:sym typeface="Symbol" pitchFamily="18" charset="2"/>
              </a:rPr>
              <a:t> </a:t>
            </a:r>
            <a:r>
              <a:rPr lang="en-US" altLang="en-US">
                <a:solidFill>
                  <a:schemeClr val="tx2"/>
                </a:solidFill>
                <a:latin typeface="Calibri" pitchFamily="34" charset="0"/>
                <a:sym typeface="Symbol" pitchFamily="18" charset="2"/>
              </a:rPr>
              <a:t>also start w/4 apart and have the same path length difference. </a:t>
            </a:r>
          </a:p>
        </p:txBody>
      </p:sp>
      <p:sp>
        <p:nvSpPr>
          <p:cNvPr id="274440" name="Text Box 3080"/>
          <p:cNvSpPr txBox="1">
            <a:spLocks noChangeArrowheads="1"/>
          </p:cNvSpPr>
          <p:nvPr/>
        </p:nvSpPr>
        <p:spPr bwMode="auto">
          <a:xfrm>
            <a:off x="5011738" y="6249988"/>
            <a:ext cx="2865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Calibri" pitchFamily="34" charset="0"/>
              </a:rPr>
              <a:t>2</a:t>
            </a:r>
            <a:r>
              <a:rPr lang="en-US" altLang="en-US" baseline="30000">
                <a:latin typeface="Calibri" pitchFamily="34" charset="0"/>
              </a:rPr>
              <a:t>nd</a:t>
            </a:r>
            <a:r>
              <a:rPr lang="en-US" altLang="en-US">
                <a:latin typeface="Calibri" pitchFamily="34" charset="0"/>
              </a:rPr>
              <a:t> minimum at </a:t>
            </a:r>
            <a:r>
              <a:rPr lang="en-US" altLang="en-US">
                <a:solidFill>
                  <a:srgbClr val="800080"/>
                </a:solidFill>
                <a:latin typeface="Calibri" pitchFamily="34" charset="0"/>
              </a:rPr>
              <a:t>sin </a:t>
            </a:r>
            <a:r>
              <a:rPr lang="en-US" altLang="en-US" b="1">
                <a:solidFill>
                  <a:srgbClr val="800080"/>
                </a:solidFill>
                <a:latin typeface="Symbol" pitchFamily="18" charset="2"/>
              </a:rPr>
              <a:t>q</a:t>
            </a:r>
            <a:r>
              <a:rPr lang="en-US" altLang="en-US">
                <a:solidFill>
                  <a:srgbClr val="800080"/>
                </a:solidFill>
                <a:latin typeface="Calibri" pitchFamily="34" charset="0"/>
              </a:rPr>
              <a:t> = 2</a:t>
            </a:r>
            <a:r>
              <a:rPr lang="en-US" altLang="en-US" b="1">
                <a:solidFill>
                  <a:srgbClr val="800080"/>
                </a:solidFill>
                <a:latin typeface="Symbol" pitchFamily="18" charset="2"/>
              </a:rPr>
              <a:t>l</a:t>
            </a:r>
            <a:r>
              <a:rPr lang="en-US" altLang="en-US">
                <a:solidFill>
                  <a:srgbClr val="800080"/>
                </a:solidFill>
                <a:latin typeface="Calibri" pitchFamily="34" charset="0"/>
              </a:rPr>
              <a:t>/w</a:t>
            </a:r>
          </a:p>
        </p:txBody>
      </p:sp>
      <p:sp>
        <p:nvSpPr>
          <p:cNvPr id="274441" name="Text Box 3081"/>
          <p:cNvSpPr txBox="1">
            <a:spLocks noChangeArrowheads="1"/>
          </p:cNvSpPr>
          <p:nvPr/>
        </p:nvSpPr>
        <p:spPr bwMode="auto">
          <a:xfrm>
            <a:off x="0" y="5475288"/>
            <a:ext cx="88741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chemeClr val="tx2"/>
                </a:solidFill>
                <a:latin typeface="Calibri" pitchFamily="34" charset="0"/>
              </a:rPr>
              <a:t>Under this condition, every ray originating in top quarter of slit interferes destructively with the corresponding ray originating in second quarter.</a:t>
            </a:r>
          </a:p>
        </p:txBody>
      </p:sp>
      <p:sp>
        <p:nvSpPr>
          <p:cNvPr id="18442" name="Rectangle 3082"/>
          <p:cNvSpPr>
            <a:spLocks noGrp="1" noChangeArrowheads="1"/>
          </p:cNvSpPr>
          <p:nvPr>
            <p:ph type="title"/>
          </p:nvPr>
        </p:nvSpPr>
        <p:spPr>
          <a:xfrm>
            <a:off x="793750" y="0"/>
            <a:ext cx="7772400" cy="844550"/>
          </a:xfrm>
        </p:spPr>
        <p:txBody>
          <a:bodyPr/>
          <a:lstStyle/>
          <a:p>
            <a:pPr eaLnBrk="1" hangingPunct="1"/>
            <a:r>
              <a:rPr lang="en-US" smtClean="0">
                <a:solidFill>
                  <a:schemeClr val="tx2"/>
                </a:solidFill>
              </a:rPr>
              <a:t>Single Slit Diffraction</a:t>
            </a:r>
            <a:endParaRPr lang="en-US" smtClean="0"/>
          </a:p>
        </p:txBody>
      </p:sp>
      <p:grpSp>
        <p:nvGrpSpPr>
          <p:cNvPr id="2" name="Group 3083"/>
          <p:cNvGrpSpPr>
            <a:grpSpLocks/>
          </p:cNvGrpSpPr>
          <p:nvPr/>
        </p:nvGrpSpPr>
        <p:grpSpPr bwMode="auto">
          <a:xfrm>
            <a:off x="1916113" y="2025650"/>
            <a:ext cx="265112" cy="573088"/>
            <a:chOff x="1207" y="1276"/>
            <a:chExt cx="167" cy="361"/>
          </a:xfrm>
        </p:grpSpPr>
        <p:sp>
          <p:nvSpPr>
            <p:cNvPr id="18466" name="Line 3084"/>
            <p:cNvSpPr>
              <a:spLocks noChangeShapeType="1"/>
            </p:cNvSpPr>
            <p:nvPr/>
          </p:nvSpPr>
          <p:spPr bwMode="auto">
            <a:xfrm flipV="1">
              <a:off x="1374" y="1301"/>
              <a:ext cx="0" cy="305"/>
            </a:xfrm>
            <a:prstGeom prst="line">
              <a:avLst/>
            </a:prstGeom>
            <a:noFill/>
            <a:ln w="9525">
              <a:solidFill>
                <a:schemeClr val="accent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8467" name="Object 6"/>
            <p:cNvGraphicFramePr>
              <a:graphicFrameLocks noChangeAspect="1"/>
            </p:cNvGraphicFramePr>
            <p:nvPr/>
          </p:nvGraphicFramePr>
          <p:xfrm>
            <a:off x="1207" y="1276"/>
            <a:ext cx="150" cy="361"/>
          </p:xfrm>
          <a:graphic>
            <a:graphicData uri="http://schemas.openxmlformats.org/presentationml/2006/ole">
              <mc:AlternateContent xmlns:mc="http://schemas.openxmlformats.org/markup-compatibility/2006">
                <mc:Choice xmlns:v="urn:schemas-microsoft-com:vml" Requires="v">
                  <p:oleObj spid="_x0000_s18488" name="Equation" r:id="rId5" imgW="342900" imgH="825500" progId="Equation.3">
                    <p:embed/>
                  </p:oleObj>
                </mc:Choice>
                <mc:Fallback>
                  <p:oleObj name="Equation" r:id="rId5" imgW="342900" imgH="8255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7" y="1276"/>
                          <a:ext cx="150" cy="361"/>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8444" name="Group 3086"/>
          <p:cNvGrpSpPr>
            <a:grpSpLocks/>
          </p:cNvGrpSpPr>
          <p:nvPr/>
        </p:nvGrpSpPr>
        <p:grpSpPr bwMode="auto">
          <a:xfrm>
            <a:off x="2535238" y="1754188"/>
            <a:ext cx="3906837" cy="311150"/>
            <a:chOff x="1597" y="1105"/>
            <a:chExt cx="2461" cy="196"/>
          </a:xfrm>
        </p:grpSpPr>
        <p:graphicFrame>
          <p:nvGraphicFramePr>
            <p:cNvPr id="18464" name="Object 5"/>
            <p:cNvGraphicFramePr>
              <a:graphicFrameLocks noChangeAspect="1"/>
            </p:cNvGraphicFramePr>
            <p:nvPr/>
          </p:nvGraphicFramePr>
          <p:xfrm>
            <a:off x="2334" y="1105"/>
            <a:ext cx="112" cy="160"/>
          </p:xfrm>
          <a:graphic>
            <a:graphicData uri="http://schemas.openxmlformats.org/presentationml/2006/ole">
              <mc:AlternateContent xmlns:mc="http://schemas.openxmlformats.org/markup-compatibility/2006">
                <mc:Choice xmlns:v="urn:schemas-microsoft-com:vml" Requires="v">
                  <p:oleObj spid="_x0000_s18489" name="Equation" r:id="rId7" imgW="177800" imgH="254000" progId="Equation.DSMT4">
                    <p:embed/>
                  </p:oleObj>
                </mc:Choice>
                <mc:Fallback>
                  <p:oleObj name="Equation" r:id="rId7" imgW="177800" imgH="2540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4" y="1105"/>
                          <a:ext cx="112" cy="160"/>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65" name="Line 3088"/>
            <p:cNvSpPr>
              <a:spLocks noChangeShapeType="1"/>
            </p:cNvSpPr>
            <p:nvPr/>
          </p:nvSpPr>
          <p:spPr bwMode="auto">
            <a:xfrm>
              <a:off x="1597" y="1301"/>
              <a:ext cx="2461"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 name="Group 3089"/>
          <p:cNvGrpSpPr>
            <a:grpSpLocks/>
          </p:cNvGrpSpPr>
          <p:nvPr/>
        </p:nvGrpSpPr>
        <p:grpSpPr bwMode="auto">
          <a:xfrm>
            <a:off x="2411413" y="1003300"/>
            <a:ext cx="3825875" cy="1565275"/>
            <a:chOff x="1519" y="632"/>
            <a:chExt cx="2410" cy="986"/>
          </a:xfrm>
        </p:grpSpPr>
        <p:sp>
          <p:nvSpPr>
            <p:cNvPr id="18460" name="Line 3090"/>
            <p:cNvSpPr>
              <a:spLocks noChangeShapeType="1"/>
            </p:cNvSpPr>
            <p:nvPr/>
          </p:nvSpPr>
          <p:spPr bwMode="auto">
            <a:xfrm flipV="1">
              <a:off x="1519" y="632"/>
              <a:ext cx="2410" cy="669"/>
            </a:xfrm>
            <a:prstGeom prst="line">
              <a:avLst/>
            </a:prstGeom>
            <a:noFill/>
            <a:ln w="952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61" name="Line 3091"/>
            <p:cNvSpPr>
              <a:spLocks noChangeShapeType="1"/>
            </p:cNvSpPr>
            <p:nvPr/>
          </p:nvSpPr>
          <p:spPr bwMode="auto">
            <a:xfrm flipV="1">
              <a:off x="1519" y="949"/>
              <a:ext cx="2410" cy="669"/>
            </a:xfrm>
            <a:prstGeom prst="line">
              <a:avLst/>
            </a:prstGeom>
            <a:noFill/>
            <a:ln w="952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62" name="Rectangle 3092"/>
            <p:cNvSpPr>
              <a:spLocks noChangeArrowheads="1"/>
            </p:cNvSpPr>
            <p:nvPr/>
          </p:nvSpPr>
          <p:spPr bwMode="auto">
            <a:xfrm rot="-901056">
              <a:off x="2765" y="662"/>
              <a:ext cx="2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a:solidFill>
                    <a:srgbClr val="FF00FF"/>
                  </a:solidFill>
                  <a:latin typeface="Calibri" pitchFamily="34" charset="0"/>
                </a:rPr>
                <a:t>1</a:t>
              </a:r>
              <a:endParaRPr lang="en-US" altLang="en-US">
                <a:latin typeface="Calibri" pitchFamily="34" charset="0"/>
              </a:endParaRPr>
            </a:p>
          </p:txBody>
        </p:sp>
        <p:sp>
          <p:nvSpPr>
            <p:cNvPr id="18463" name="Rectangle 3093"/>
            <p:cNvSpPr>
              <a:spLocks noChangeArrowheads="1"/>
            </p:cNvSpPr>
            <p:nvPr/>
          </p:nvSpPr>
          <p:spPr bwMode="auto">
            <a:xfrm rot="-890858">
              <a:off x="2718" y="977"/>
              <a:ext cx="27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a:solidFill>
                    <a:srgbClr val="FF00FF"/>
                  </a:solidFill>
                  <a:latin typeface="Calibri" pitchFamily="34" charset="0"/>
                </a:rPr>
                <a:t>1</a:t>
              </a:r>
              <a:r>
                <a:rPr lang="en-US" altLang="en-US">
                  <a:solidFill>
                    <a:srgbClr val="FF00FF"/>
                  </a:solidFill>
                  <a:latin typeface="Calibri" pitchFamily="34" charset="0"/>
                  <a:sym typeface="Symbol" pitchFamily="18" charset="2"/>
                </a:rPr>
                <a:t></a:t>
              </a:r>
            </a:p>
          </p:txBody>
        </p:sp>
      </p:grpSp>
      <p:grpSp>
        <p:nvGrpSpPr>
          <p:cNvPr id="5" name="Group 3094"/>
          <p:cNvGrpSpPr>
            <a:grpSpLocks/>
          </p:cNvGrpSpPr>
          <p:nvPr/>
        </p:nvGrpSpPr>
        <p:grpSpPr bwMode="auto">
          <a:xfrm>
            <a:off x="2514600" y="2590800"/>
            <a:ext cx="1397000" cy="914400"/>
            <a:chOff x="1584" y="1632"/>
            <a:chExt cx="880" cy="576"/>
          </a:xfrm>
        </p:grpSpPr>
        <p:sp>
          <p:nvSpPr>
            <p:cNvPr id="18458" name="Freeform 3095"/>
            <p:cNvSpPr>
              <a:spLocks/>
            </p:cNvSpPr>
            <p:nvPr/>
          </p:nvSpPr>
          <p:spPr bwMode="auto">
            <a:xfrm>
              <a:off x="1584" y="1632"/>
              <a:ext cx="335" cy="370"/>
            </a:xfrm>
            <a:custGeom>
              <a:avLst/>
              <a:gdLst>
                <a:gd name="T0" fmla="*/ 335 w 335"/>
                <a:gd name="T1" fmla="*/ 317 h 370"/>
                <a:gd name="T2" fmla="*/ 120 w 335"/>
                <a:gd name="T3" fmla="*/ 317 h 370"/>
                <a:gd name="T4" fmla="*/ 0 w 335"/>
                <a:gd name="T5" fmla="*/ 0 h 370"/>
                <a:gd name="T6" fmla="*/ 0 60000 65536"/>
                <a:gd name="T7" fmla="*/ 0 60000 65536"/>
                <a:gd name="T8" fmla="*/ 0 60000 65536"/>
                <a:gd name="T9" fmla="*/ 0 w 335"/>
                <a:gd name="T10" fmla="*/ 0 h 370"/>
                <a:gd name="T11" fmla="*/ 335 w 335"/>
                <a:gd name="T12" fmla="*/ 370 h 370"/>
              </a:gdLst>
              <a:ahLst/>
              <a:cxnLst>
                <a:cxn ang="T6">
                  <a:pos x="T0" y="T1"/>
                </a:cxn>
                <a:cxn ang="T7">
                  <a:pos x="T2" y="T3"/>
                </a:cxn>
                <a:cxn ang="T8">
                  <a:pos x="T4" y="T5"/>
                </a:cxn>
              </a:cxnLst>
              <a:rect l="T9" t="T10" r="T11" b="T12"/>
              <a:pathLst>
                <a:path w="335" h="370">
                  <a:moveTo>
                    <a:pt x="335" y="317"/>
                  </a:moveTo>
                  <a:cubicBezTo>
                    <a:pt x="255" y="343"/>
                    <a:pt x="176" y="370"/>
                    <a:pt x="120" y="317"/>
                  </a:cubicBezTo>
                  <a:cubicBezTo>
                    <a:pt x="64" y="264"/>
                    <a:pt x="32" y="132"/>
                    <a:pt x="0" y="0"/>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18459" name="Object 4"/>
            <p:cNvGraphicFramePr>
              <a:graphicFrameLocks noChangeAspect="1"/>
            </p:cNvGraphicFramePr>
            <p:nvPr/>
          </p:nvGraphicFramePr>
          <p:xfrm>
            <a:off x="1827" y="1776"/>
            <a:ext cx="637" cy="432"/>
          </p:xfrm>
          <a:graphic>
            <a:graphicData uri="http://schemas.openxmlformats.org/presentationml/2006/ole">
              <mc:AlternateContent xmlns:mc="http://schemas.openxmlformats.org/markup-compatibility/2006">
                <mc:Choice xmlns:v="urn:schemas-microsoft-com:vml" Requires="v">
                  <p:oleObj spid="_x0000_s18490" name="Equation" r:id="rId9" imgW="583947" imgH="393529" progId="Equation.DSMT4">
                    <p:embed/>
                  </p:oleObj>
                </mc:Choice>
                <mc:Fallback>
                  <p:oleObj name="Equation" r:id="rId9" imgW="583947" imgH="393529"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27" y="1776"/>
                          <a:ext cx="637"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74457" name="Line 3097"/>
          <p:cNvSpPr>
            <a:spLocks noChangeShapeType="1"/>
          </p:cNvSpPr>
          <p:nvPr/>
        </p:nvSpPr>
        <p:spPr bwMode="auto">
          <a:xfrm flipV="1">
            <a:off x="2400300" y="2527300"/>
            <a:ext cx="190500" cy="55563"/>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4458" name="Line 3098"/>
          <p:cNvSpPr>
            <a:spLocks noChangeShapeType="1"/>
          </p:cNvSpPr>
          <p:nvPr/>
        </p:nvSpPr>
        <p:spPr bwMode="auto">
          <a:xfrm>
            <a:off x="2400300" y="2008188"/>
            <a:ext cx="160338" cy="560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6" name="Group 3099"/>
          <p:cNvGrpSpPr>
            <a:grpSpLocks/>
          </p:cNvGrpSpPr>
          <p:nvPr/>
        </p:nvGrpSpPr>
        <p:grpSpPr bwMode="auto">
          <a:xfrm>
            <a:off x="2400300" y="1003300"/>
            <a:ext cx="4135438" cy="1887538"/>
            <a:chOff x="1512" y="632"/>
            <a:chExt cx="2605" cy="1189"/>
          </a:xfrm>
        </p:grpSpPr>
        <p:sp>
          <p:nvSpPr>
            <p:cNvPr id="18454" name="Line 3100"/>
            <p:cNvSpPr>
              <a:spLocks noChangeShapeType="1"/>
            </p:cNvSpPr>
            <p:nvPr/>
          </p:nvSpPr>
          <p:spPr bwMode="auto">
            <a:xfrm flipV="1">
              <a:off x="1512" y="835"/>
              <a:ext cx="2410" cy="66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55" name="Line 3101"/>
            <p:cNvSpPr>
              <a:spLocks noChangeShapeType="1"/>
            </p:cNvSpPr>
            <p:nvPr/>
          </p:nvSpPr>
          <p:spPr bwMode="auto">
            <a:xfrm flipV="1">
              <a:off x="1512" y="1152"/>
              <a:ext cx="2410" cy="66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56" name="Rectangle 3102"/>
            <p:cNvSpPr>
              <a:spLocks noChangeArrowheads="1"/>
            </p:cNvSpPr>
            <p:nvPr/>
          </p:nvSpPr>
          <p:spPr bwMode="auto">
            <a:xfrm rot="-901056">
              <a:off x="3807" y="632"/>
              <a:ext cx="2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a:solidFill>
                    <a:schemeClr val="accent2"/>
                  </a:solidFill>
                  <a:latin typeface="Calibri" pitchFamily="34" charset="0"/>
                </a:rPr>
                <a:t>2</a:t>
              </a:r>
            </a:p>
          </p:txBody>
        </p:sp>
        <p:sp>
          <p:nvSpPr>
            <p:cNvPr id="18457" name="Rectangle 3103"/>
            <p:cNvSpPr>
              <a:spLocks noChangeArrowheads="1"/>
            </p:cNvSpPr>
            <p:nvPr/>
          </p:nvSpPr>
          <p:spPr bwMode="auto">
            <a:xfrm rot="-890858">
              <a:off x="3840" y="960"/>
              <a:ext cx="27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a:solidFill>
                    <a:schemeClr val="accent2"/>
                  </a:solidFill>
                  <a:latin typeface="Calibri" pitchFamily="34" charset="0"/>
                </a:rPr>
                <a:t>2</a:t>
              </a:r>
              <a:r>
                <a:rPr lang="en-US" altLang="en-US">
                  <a:solidFill>
                    <a:schemeClr val="accent2"/>
                  </a:solidFill>
                  <a:latin typeface="Calibri" pitchFamily="34" charset="0"/>
                  <a:sym typeface="Symbol" pitchFamily="18" charset="2"/>
                </a:rPr>
                <a:t></a:t>
              </a:r>
            </a:p>
          </p:txBody>
        </p:sp>
      </p:grpSp>
      <p:sp>
        <p:nvSpPr>
          <p:cNvPr id="274464" name="Line 3104"/>
          <p:cNvSpPr>
            <a:spLocks noChangeShapeType="1"/>
          </p:cNvSpPr>
          <p:nvPr/>
        </p:nvSpPr>
        <p:spPr bwMode="auto">
          <a:xfrm flipV="1">
            <a:off x="2333625" y="2406650"/>
            <a:ext cx="0" cy="484188"/>
          </a:xfrm>
          <a:prstGeom prst="line">
            <a:avLst/>
          </a:prstGeom>
          <a:noFill/>
          <a:ln w="9525">
            <a:solidFill>
              <a:schemeClr val="accent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7" name="Group 3105"/>
          <p:cNvGrpSpPr>
            <a:grpSpLocks/>
          </p:cNvGrpSpPr>
          <p:nvPr/>
        </p:nvGrpSpPr>
        <p:grpSpPr bwMode="auto">
          <a:xfrm>
            <a:off x="4389438" y="3124200"/>
            <a:ext cx="4606925" cy="1130300"/>
            <a:chOff x="2765" y="1968"/>
            <a:chExt cx="2902" cy="712"/>
          </a:xfrm>
        </p:grpSpPr>
        <p:sp>
          <p:nvSpPr>
            <p:cNvPr id="18452" name="Text Box 3106"/>
            <p:cNvSpPr txBox="1">
              <a:spLocks noChangeArrowheads="1"/>
            </p:cNvSpPr>
            <p:nvPr/>
          </p:nvSpPr>
          <p:spPr bwMode="auto">
            <a:xfrm>
              <a:off x="2765" y="2052"/>
              <a:ext cx="2902" cy="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0000"/>
                </a:spcBef>
              </a:pPr>
              <a:r>
                <a:rPr lang="en-US" altLang="en-US" sz="2800">
                  <a:latin typeface="Calibri" pitchFamily="34" charset="0"/>
                </a:rPr>
                <a:t>When                    rays </a:t>
              </a:r>
              <a:r>
                <a:rPr lang="en-US" altLang="en-US" sz="2800">
                  <a:solidFill>
                    <a:srgbClr val="FF00FF"/>
                  </a:solidFill>
                  <a:latin typeface="Calibri" pitchFamily="34" charset="0"/>
                </a:rPr>
                <a:t>1</a:t>
              </a:r>
              <a:r>
                <a:rPr lang="en-US" altLang="en-US" sz="2800">
                  <a:latin typeface="Calibri" pitchFamily="34" charset="0"/>
                </a:rPr>
                <a:t> and </a:t>
              </a:r>
              <a:r>
                <a:rPr lang="en-US" altLang="en-US" sz="2800">
                  <a:solidFill>
                    <a:srgbClr val="FF00FF"/>
                  </a:solidFill>
                  <a:latin typeface="Calibri" pitchFamily="34" charset="0"/>
                </a:rPr>
                <a:t>1</a:t>
              </a:r>
              <a:r>
                <a:rPr lang="en-US" altLang="en-US" sz="2800">
                  <a:solidFill>
                    <a:srgbClr val="FF00FF"/>
                  </a:solidFill>
                  <a:latin typeface="Calibri" pitchFamily="34" charset="0"/>
                  <a:sym typeface="Symbol" pitchFamily="18" charset="2"/>
                </a:rPr>
                <a:t></a:t>
              </a:r>
              <a:r>
                <a:rPr lang="en-US" altLang="en-US" sz="2800">
                  <a:solidFill>
                    <a:schemeClr val="tx2"/>
                  </a:solidFill>
                  <a:latin typeface="Calibri" pitchFamily="34" charset="0"/>
                  <a:sym typeface="Symbol" pitchFamily="18" charset="2"/>
                </a:rPr>
                <a:t> </a:t>
              </a:r>
            </a:p>
            <a:p>
              <a:pPr eaLnBrk="1" hangingPunct="1">
                <a:spcBef>
                  <a:spcPct val="10000"/>
                </a:spcBef>
              </a:pPr>
              <a:r>
                <a:rPr lang="en-US" altLang="en-US" sz="2800">
                  <a:solidFill>
                    <a:schemeClr val="tx2"/>
                  </a:solidFill>
                  <a:latin typeface="Calibri" pitchFamily="34" charset="0"/>
                  <a:sym typeface="Symbol" pitchFamily="18" charset="2"/>
                </a:rPr>
                <a:t>will interfere </a:t>
              </a:r>
              <a:r>
                <a:rPr lang="en-US" altLang="en-US" sz="2800">
                  <a:solidFill>
                    <a:srgbClr val="FF0000"/>
                  </a:solidFill>
                  <a:latin typeface="Calibri" pitchFamily="34" charset="0"/>
                  <a:sym typeface="Symbol" pitchFamily="18" charset="2"/>
                </a:rPr>
                <a:t>destructively</a:t>
              </a:r>
              <a:r>
                <a:rPr lang="en-US" altLang="en-US" sz="2800">
                  <a:solidFill>
                    <a:schemeClr val="tx2"/>
                  </a:solidFill>
                  <a:latin typeface="Calibri" pitchFamily="34" charset="0"/>
                  <a:sym typeface="Symbol" pitchFamily="18" charset="2"/>
                </a:rPr>
                <a:t>.</a:t>
              </a:r>
              <a:endParaRPr lang="en-US" altLang="en-US" sz="2800">
                <a:latin typeface="Calibri" pitchFamily="34" charset="0"/>
              </a:endParaRPr>
            </a:p>
          </p:txBody>
        </p:sp>
        <p:graphicFrame>
          <p:nvGraphicFramePr>
            <p:cNvPr id="18453" name="Object 3"/>
            <p:cNvGraphicFramePr>
              <a:graphicFrameLocks noChangeAspect="1"/>
            </p:cNvGraphicFramePr>
            <p:nvPr/>
          </p:nvGraphicFramePr>
          <p:xfrm>
            <a:off x="3408" y="1968"/>
            <a:ext cx="910" cy="422"/>
          </p:xfrm>
          <a:graphic>
            <a:graphicData uri="http://schemas.openxmlformats.org/presentationml/2006/ole">
              <mc:AlternateContent xmlns:mc="http://schemas.openxmlformats.org/markup-compatibility/2006">
                <mc:Choice xmlns:v="urn:schemas-microsoft-com:vml" Requires="v">
                  <p:oleObj spid="_x0000_s18491" name="Equation" r:id="rId11" imgW="850531" imgH="393529" progId="Equation.DSMT4">
                    <p:embed/>
                  </p:oleObj>
                </mc:Choice>
                <mc:Fallback>
                  <p:oleObj name="Equation" r:id="rId11" imgW="850531" imgH="393529" progId="Equation.DSMT4">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08" y="1968"/>
                          <a:ext cx="910" cy="42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17"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ppt_h/2"/>
                                          </p:val>
                                        </p:tav>
                                        <p:tav tm="100000">
                                          <p:val>
                                            <p:strVal val="#ppt_y"/>
                                          </p:val>
                                        </p:tav>
                                      </p:tavLst>
                                    </p:anim>
                                    <p:anim calcmode="lin" valueType="num">
                                      <p:cBhvr>
                                        <p:cTn id="13" dur="500" fill="hold"/>
                                        <p:tgtEl>
                                          <p:spTgt spid="2"/>
                                        </p:tgtEl>
                                        <p:attrNameLst>
                                          <p:attrName>ppt_w</p:attrName>
                                        </p:attrNameLst>
                                      </p:cBhvr>
                                      <p:tavLst>
                                        <p:tav tm="0">
                                          <p:val>
                                            <p:strVal val="#ppt_w"/>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4458"/>
                                        </p:tgtEl>
                                        <p:attrNameLst>
                                          <p:attrName>style.visibility</p:attrName>
                                        </p:attrNameLst>
                                      </p:cBhvr>
                                      <p:to>
                                        <p:strVal val="visible"/>
                                      </p:to>
                                    </p:set>
                                  </p:childTnLst>
                                </p:cTn>
                              </p:par>
                            </p:childTnLst>
                          </p:cTn>
                        </p:par>
                        <p:par>
                          <p:cTn id="19" fill="hold" nodeType="afterGroup">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274457"/>
                                        </p:tgtEl>
                                        <p:attrNameLst>
                                          <p:attrName>style.visibility</p:attrName>
                                        </p:attrNameLst>
                                      </p:cBhvr>
                                      <p:to>
                                        <p:strVal val="visible"/>
                                      </p:to>
                                    </p:set>
                                    <p:animEffect transition="in" filter="wipe(left)">
                                      <p:cBhvr>
                                        <p:cTn id="22" dur="500"/>
                                        <p:tgtEl>
                                          <p:spTgt spid="274457"/>
                                        </p:tgtEl>
                                      </p:cBhvr>
                                    </p:animEffect>
                                  </p:childTnLst>
                                </p:cTn>
                              </p:par>
                            </p:childTnLst>
                          </p:cTn>
                        </p:par>
                        <p:par>
                          <p:cTn id="23" fill="hold" nodeType="afterGroup">
                            <p:stCondLst>
                              <p:cond delay="1000"/>
                            </p:stCondLst>
                            <p:childTnLst>
                              <p:par>
                                <p:cTn id="24" presetID="22" presetClass="entr" presetSubtype="8"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par>
                          <p:cTn id="38" fill="hold" nodeType="afterGroup">
                            <p:stCondLst>
                              <p:cond delay="500"/>
                            </p:stCondLst>
                            <p:childTnLst>
                              <p:par>
                                <p:cTn id="39" presetID="17" presetClass="entr" presetSubtype="4" fill="hold" grpId="0" nodeType="afterEffect">
                                  <p:stCondLst>
                                    <p:cond delay="0"/>
                                  </p:stCondLst>
                                  <p:childTnLst>
                                    <p:set>
                                      <p:cBhvr>
                                        <p:cTn id="40" dur="1" fill="hold">
                                          <p:stCondLst>
                                            <p:cond delay="0"/>
                                          </p:stCondLst>
                                        </p:cTn>
                                        <p:tgtEl>
                                          <p:spTgt spid="274464"/>
                                        </p:tgtEl>
                                        <p:attrNameLst>
                                          <p:attrName>style.visibility</p:attrName>
                                        </p:attrNameLst>
                                      </p:cBhvr>
                                      <p:to>
                                        <p:strVal val="visible"/>
                                      </p:to>
                                    </p:set>
                                    <p:anim calcmode="lin" valueType="num">
                                      <p:cBhvr>
                                        <p:cTn id="41" dur="500" fill="hold"/>
                                        <p:tgtEl>
                                          <p:spTgt spid="274464"/>
                                        </p:tgtEl>
                                        <p:attrNameLst>
                                          <p:attrName>ppt_x</p:attrName>
                                        </p:attrNameLst>
                                      </p:cBhvr>
                                      <p:tavLst>
                                        <p:tav tm="0">
                                          <p:val>
                                            <p:strVal val="#ppt_x"/>
                                          </p:val>
                                        </p:tav>
                                        <p:tav tm="100000">
                                          <p:val>
                                            <p:strVal val="#ppt_x"/>
                                          </p:val>
                                        </p:tav>
                                      </p:tavLst>
                                    </p:anim>
                                    <p:anim calcmode="lin" valueType="num">
                                      <p:cBhvr>
                                        <p:cTn id="42" dur="500" fill="hold"/>
                                        <p:tgtEl>
                                          <p:spTgt spid="274464"/>
                                        </p:tgtEl>
                                        <p:attrNameLst>
                                          <p:attrName>ppt_y</p:attrName>
                                        </p:attrNameLst>
                                      </p:cBhvr>
                                      <p:tavLst>
                                        <p:tav tm="0">
                                          <p:val>
                                            <p:strVal val="#ppt_y+#ppt_h/2"/>
                                          </p:val>
                                        </p:tav>
                                        <p:tav tm="100000">
                                          <p:val>
                                            <p:strVal val="#ppt_y"/>
                                          </p:val>
                                        </p:tav>
                                      </p:tavLst>
                                    </p:anim>
                                    <p:anim calcmode="lin" valueType="num">
                                      <p:cBhvr>
                                        <p:cTn id="43" dur="500" fill="hold"/>
                                        <p:tgtEl>
                                          <p:spTgt spid="274464"/>
                                        </p:tgtEl>
                                        <p:attrNameLst>
                                          <p:attrName>ppt_w</p:attrName>
                                        </p:attrNameLst>
                                      </p:cBhvr>
                                      <p:tavLst>
                                        <p:tav tm="0">
                                          <p:val>
                                            <p:strVal val="#ppt_w"/>
                                          </p:val>
                                        </p:tav>
                                        <p:tav tm="100000">
                                          <p:val>
                                            <p:strVal val="#ppt_w"/>
                                          </p:val>
                                        </p:tav>
                                      </p:tavLst>
                                    </p:anim>
                                    <p:anim calcmode="lin" valueType="num">
                                      <p:cBhvr>
                                        <p:cTn id="44" dur="500" fill="hold"/>
                                        <p:tgtEl>
                                          <p:spTgt spid="274464"/>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74439"/>
                                        </p:tgtEl>
                                        <p:attrNameLst>
                                          <p:attrName>style.visibility</p:attrName>
                                        </p:attrNameLst>
                                      </p:cBhvr>
                                      <p:to>
                                        <p:strVal val="visible"/>
                                      </p:to>
                                    </p:set>
                                    <p:anim calcmode="lin" valueType="num">
                                      <p:cBhvr additive="base">
                                        <p:cTn id="49" dur="500" fill="hold"/>
                                        <p:tgtEl>
                                          <p:spTgt spid="274439"/>
                                        </p:tgtEl>
                                        <p:attrNameLst>
                                          <p:attrName>ppt_x</p:attrName>
                                        </p:attrNameLst>
                                      </p:cBhvr>
                                      <p:tavLst>
                                        <p:tav tm="0">
                                          <p:val>
                                            <p:strVal val="#ppt_x"/>
                                          </p:val>
                                        </p:tav>
                                        <p:tav tm="100000">
                                          <p:val>
                                            <p:strVal val="#ppt_x"/>
                                          </p:val>
                                        </p:tav>
                                      </p:tavLst>
                                    </p:anim>
                                    <p:anim calcmode="lin" valueType="num">
                                      <p:cBhvr additive="base">
                                        <p:cTn id="50" dur="500" fill="hold"/>
                                        <p:tgtEl>
                                          <p:spTgt spid="274439"/>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74441"/>
                                        </p:tgtEl>
                                        <p:attrNameLst>
                                          <p:attrName>style.visibility</p:attrName>
                                        </p:attrNameLst>
                                      </p:cBhvr>
                                      <p:to>
                                        <p:strVal val="visible"/>
                                      </p:to>
                                    </p:set>
                                    <p:anim calcmode="lin" valueType="num">
                                      <p:cBhvr additive="base">
                                        <p:cTn id="55" dur="500" fill="hold"/>
                                        <p:tgtEl>
                                          <p:spTgt spid="274441"/>
                                        </p:tgtEl>
                                        <p:attrNameLst>
                                          <p:attrName>ppt_x</p:attrName>
                                        </p:attrNameLst>
                                      </p:cBhvr>
                                      <p:tavLst>
                                        <p:tav tm="0">
                                          <p:val>
                                            <p:strVal val="#ppt_x"/>
                                          </p:val>
                                        </p:tav>
                                        <p:tav tm="100000">
                                          <p:val>
                                            <p:strVal val="#ppt_x"/>
                                          </p:val>
                                        </p:tav>
                                      </p:tavLst>
                                    </p:anim>
                                    <p:anim calcmode="lin" valueType="num">
                                      <p:cBhvr additive="base">
                                        <p:cTn id="56" dur="500" fill="hold"/>
                                        <p:tgtEl>
                                          <p:spTgt spid="274441"/>
                                        </p:tgtEl>
                                        <p:attrNameLst>
                                          <p:attrName>ppt_y</p:attrName>
                                        </p:attrNameLst>
                                      </p:cBhvr>
                                      <p:tavLst>
                                        <p:tav tm="0">
                                          <p:val>
                                            <p:strVal val="1+#ppt_h/2"/>
                                          </p:val>
                                        </p:tav>
                                        <p:tav tm="100000">
                                          <p:val>
                                            <p:strVal val="#ppt_y"/>
                                          </p:val>
                                        </p:tav>
                                      </p:tavLst>
                                    </p:anim>
                                  </p:childTnLst>
                                </p:cTn>
                              </p:par>
                            </p:childTnLst>
                          </p:cTn>
                        </p:par>
                        <p:par>
                          <p:cTn id="57" fill="hold" nodeType="afterGroup">
                            <p:stCondLst>
                              <p:cond delay="500"/>
                            </p:stCondLst>
                            <p:childTnLst>
                              <p:par>
                                <p:cTn id="58" presetID="2" presetClass="entr" presetSubtype="4" fill="hold" grpId="0" nodeType="afterEffect">
                                  <p:stCondLst>
                                    <p:cond delay="0"/>
                                  </p:stCondLst>
                                  <p:childTnLst>
                                    <p:set>
                                      <p:cBhvr>
                                        <p:cTn id="59" dur="1" fill="hold">
                                          <p:stCondLst>
                                            <p:cond delay="0"/>
                                          </p:stCondLst>
                                        </p:cTn>
                                        <p:tgtEl>
                                          <p:spTgt spid="274440"/>
                                        </p:tgtEl>
                                        <p:attrNameLst>
                                          <p:attrName>style.visibility</p:attrName>
                                        </p:attrNameLst>
                                      </p:cBhvr>
                                      <p:to>
                                        <p:strVal val="visible"/>
                                      </p:to>
                                    </p:set>
                                    <p:anim calcmode="lin" valueType="num">
                                      <p:cBhvr additive="base">
                                        <p:cTn id="60" dur="500" fill="hold"/>
                                        <p:tgtEl>
                                          <p:spTgt spid="274440"/>
                                        </p:tgtEl>
                                        <p:attrNameLst>
                                          <p:attrName>ppt_x</p:attrName>
                                        </p:attrNameLst>
                                      </p:cBhvr>
                                      <p:tavLst>
                                        <p:tav tm="0">
                                          <p:val>
                                            <p:strVal val="#ppt_x"/>
                                          </p:val>
                                        </p:tav>
                                        <p:tav tm="100000">
                                          <p:val>
                                            <p:strVal val="#ppt_x"/>
                                          </p:val>
                                        </p:tav>
                                      </p:tavLst>
                                    </p:anim>
                                    <p:anim calcmode="lin" valueType="num">
                                      <p:cBhvr additive="base">
                                        <p:cTn id="61" dur="500" fill="hold"/>
                                        <p:tgtEl>
                                          <p:spTgt spid="2744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9" grpId="0" autoUpdateAnimBg="0"/>
      <p:bldP spid="274440" grpId="0" autoUpdateAnimBg="0"/>
      <p:bldP spid="274441" grpId="0" autoUpdateAnimBg="0"/>
      <p:bldP spid="274457" grpId="0" animBg="1"/>
      <p:bldP spid="274458" grpId="0" animBg="1"/>
      <p:bldP spid="2744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Text Box 3"/>
          <p:cNvSpPr txBox="1">
            <a:spLocks noChangeArrowheads="1"/>
          </p:cNvSpPr>
          <p:nvPr/>
        </p:nvSpPr>
        <p:spPr bwMode="auto">
          <a:xfrm>
            <a:off x="914400" y="2295525"/>
            <a:ext cx="5451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Calibri" pitchFamily="34" charset="0"/>
              </a:rPr>
              <a:t>Condition for </a:t>
            </a:r>
            <a:r>
              <a:rPr lang="en-US" altLang="en-US">
                <a:solidFill>
                  <a:srgbClr val="FF0000"/>
                </a:solidFill>
                <a:latin typeface="Calibri" pitchFamily="34" charset="0"/>
              </a:rPr>
              <a:t>quarters </a:t>
            </a:r>
            <a:r>
              <a:rPr lang="en-US" altLang="en-US">
                <a:latin typeface="Calibri" pitchFamily="34" charset="0"/>
              </a:rPr>
              <a:t>of slit to destructively interfere</a:t>
            </a:r>
          </a:p>
        </p:txBody>
      </p:sp>
      <p:grpSp>
        <p:nvGrpSpPr>
          <p:cNvPr id="2" name="Group 19"/>
          <p:cNvGrpSpPr>
            <a:grpSpLocks/>
          </p:cNvGrpSpPr>
          <p:nvPr/>
        </p:nvGrpSpPr>
        <p:grpSpPr bwMode="auto">
          <a:xfrm>
            <a:off x="2865438" y="4267200"/>
            <a:ext cx="4344987" cy="754063"/>
            <a:chOff x="1580" y="3337"/>
            <a:chExt cx="2762" cy="461"/>
          </a:xfrm>
        </p:grpSpPr>
        <p:graphicFrame>
          <p:nvGraphicFramePr>
            <p:cNvPr id="19470" name="Object 5"/>
            <p:cNvGraphicFramePr>
              <a:graphicFrameLocks noChangeAspect="1"/>
            </p:cNvGraphicFramePr>
            <p:nvPr/>
          </p:nvGraphicFramePr>
          <p:xfrm>
            <a:off x="1580" y="3337"/>
            <a:ext cx="860" cy="461"/>
          </p:xfrm>
          <a:graphic>
            <a:graphicData uri="http://schemas.openxmlformats.org/presentationml/2006/ole">
              <mc:AlternateContent xmlns:mc="http://schemas.openxmlformats.org/markup-compatibility/2006">
                <mc:Choice xmlns:v="urn:schemas-microsoft-com:vml" Requires="v">
                  <p:oleObj spid="_x0000_s19492" name="Equation" r:id="rId5" imgW="736280" imgH="393529" progId="Equation.DSMT4">
                    <p:embed/>
                  </p:oleObj>
                </mc:Choice>
                <mc:Fallback>
                  <p:oleObj name="Equation" r:id="rId5" imgW="736280" imgH="393529"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0" y="3337"/>
                          <a:ext cx="860" cy="461"/>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71" name="Text Box 9"/>
            <p:cNvSpPr txBox="1">
              <a:spLocks noChangeArrowheads="1"/>
            </p:cNvSpPr>
            <p:nvPr/>
          </p:nvSpPr>
          <p:spPr bwMode="auto">
            <a:xfrm>
              <a:off x="2902" y="3487"/>
              <a:ext cx="14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Calibri" pitchFamily="34" charset="0"/>
                </a:rPr>
                <a:t>(m=1, 2, 3, …)</a:t>
              </a:r>
              <a:endParaRPr lang="en-US" altLang="en-US" b="1">
                <a:latin typeface="Calibri" pitchFamily="34" charset="0"/>
              </a:endParaRPr>
            </a:p>
          </p:txBody>
        </p:sp>
      </p:grpSp>
      <p:sp>
        <p:nvSpPr>
          <p:cNvPr id="19460" name="Rectangle 12"/>
          <p:cNvSpPr>
            <a:spLocks noGrp="1" noChangeArrowheads="1"/>
          </p:cNvSpPr>
          <p:nvPr>
            <p:ph type="title"/>
          </p:nvPr>
        </p:nvSpPr>
        <p:spPr>
          <a:xfrm>
            <a:off x="530225" y="0"/>
            <a:ext cx="7772400" cy="1143000"/>
          </a:xfrm>
        </p:spPr>
        <p:txBody>
          <a:bodyPr/>
          <a:lstStyle/>
          <a:p>
            <a:pPr eaLnBrk="1" hangingPunct="1"/>
            <a:r>
              <a:rPr lang="en-US" smtClean="0">
                <a:solidFill>
                  <a:schemeClr val="tx2"/>
                </a:solidFill>
              </a:rPr>
              <a:t>Single Slit Diffraction Summary</a:t>
            </a:r>
            <a:endParaRPr lang="en-US" smtClean="0"/>
          </a:p>
        </p:txBody>
      </p:sp>
      <p:sp>
        <p:nvSpPr>
          <p:cNvPr id="185357" name="Text Box 13"/>
          <p:cNvSpPr txBox="1">
            <a:spLocks noChangeArrowheads="1"/>
          </p:cNvSpPr>
          <p:nvPr/>
        </p:nvSpPr>
        <p:spPr bwMode="auto">
          <a:xfrm>
            <a:off x="914400" y="1189038"/>
            <a:ext cx="49990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Calibri" pitchFamily="34" charset="0"/>
              </a:rPr>
              <a:t>Condition for </a:t>
            </a:r>
            <a:r>
              <a:rPr lang="en-US" altLang="en-US">
                <a:solidFill>
                  <a:srgbClr val="FF0000"/>
                </a:solidFill>
                <a:latin typeface="Calibri" pitchFamily="34" charset="0"/>
              </a:rPr>
              <a:t>halves </a:t>
            </a:r>
            <a:r>
              <a:rPr lang="en-US" altLang="en-US">
                <a:latin typeface="Calibri" pitchFamily="34" charset="0"/>
              </a:rPr>
              <a:t>of slit to destructively interfere</a:t>
            </a:r>
          </a:p>
        </p:txBody>
      </p:sp>
      <p:graphicFrame>
        <p:nvGraphicFramePr>
          <p:cNvPr id="185358" name="Object 2"/>
          <p:cNvGraphicFramePr>
            <a:graphicFrameLocks noChangeAspect="1"/>
          </p:cNvGraphicFramePr>
          <p:nvPr/>
        </p:nvGraphicFramePr>
        <p:xfrm>
          <a:off x="6324600" y="990600"/>
          <a:ext cx="1422400" cy="801688"/>
        </p:xfrm>
        <a:graphic>
          <a:graphicData uri="http://schemas.openxmlformats.org/presentationml/2006/ole">
            <mc:AlternateContent xmlns:mc="http://schemas.openxmlformats.org/markup-compatibility/2006">
              <mc:Choice xmlns:v="urn:schemas-microsoft-com:vml" Requires="v">
                <p:oleObj spid="_x0000_s19493" name="Equation" r:id="rId7" imgW="698197" imgH="393529" progId="Equation.DSMT4">
                  <p:embed/>
                </p:oleObj>
              </mc:Choice>
              <mc:Fallback>
                <p:oleObj name="Equation" r:id="rId7" imgW="698197" imgH="393529"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990600"/>
                        <a:ext cx="1422400" cy="80168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5359" name="Object 3"/>
          <p:cNvGraphicFramePr>
            <a:graphicFrameLocks noChangeAspect="1"/>
          </p:cNvGraphicFramePr>
          <p:nvPr/>
        </p:nvGraphicFramePr>
        <p:xfrm>
          <a:off x="6248400" y="2057400"/>
          <a:ext cx="1524000" cy="762000"/>
        </p:xfrm>
        <a:graphic>
          <a:graphicData uri="http://schemas.openxmlformats.org/presentationml/2006/ole">
            <mc:AlternateContent xmlns:mc="http://schemas.openxmlformats.org/markup-compatibility/2006">
              <mc:Choice xmlns:v="urn:schemas-microsoft-com:vml" Requires="v">
                <p:oleObj spid="_x0000_s19494" name="Equation" r:id="rId9" imgW="787058" imgH="393529" progId="Equation.DSMT4">
                  <p:embed/>
                </p:oleObj>
              </mc:Choice>
              <mc:Fallback>
                <p:oleObj name="Equation" r:id="rId9" imgW="787058" imgH="393529"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8400" y="2057400"/>
                        <a:ext cx="1524000" cy="7620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5360" name="Text Box 16"/>
          <p:cNvSpPr txBox="1">
            <a:spLocks noChangeArrowheads="1"/>
          </p:cNvSpPr>
          <p:nvPr/>
        </p:nvSpPr>
        <p:spPr bwMode="auto">
          <a:xfrm>
            <a:off x="914400" y="3459163"/>
            <a:ext cx="5451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Calibri" pitchFamily="34" charset="0"/>
              </a:rPr>
              <a:t>Condition for </a:t>
            </a:r>
            <a:r>
              <a:rPr lang="en-US" altLang="en-US">
                <a:solidFill>
                  <a:srgbClr val="FF0000"/>
                </a:solidFill>
                <a:latin typeface="Calibri" pitchFamily="34" charset="0"/>
              </a:rPr>
              <a:t>sixths </a:t>
            </a:r>
            <a:r>
              <a:rPr lang="en-US" altLang="en-US">
                <a:latin typeface="Calibri" pitchFamily="34" charset="0"/>
              </a:rPr>
              <a:t>of slit to destructively interfere</a:t>
            </a:r>
          </a:p>
        </p:txBody>
      </p:sp>
      <p:graphicFrame>
        <p:nvGraphicFramePr>
          <p:cNvPr id="185361" name="Object 4"/>
          <p:cNvGraphicFramePr>
            <a:graphicFrameLocks noChangeAspect="1"/>
          </p:cNvGraphicFramePr>
          <p:nvPr/>
        </p:nvGraphicFramePr>
        <p:xfrm>
          <a:off x="6096000" y="3276600"/>
          <a:ext cx="1593850" cy="809625"/>
        </p:xfrm>
        <a:graphic>
          <a:graphicData uri="http://schemas.openxmlformats.org/presentationml/2006/ole">
            <mc:AlternateContent xmlns:mc="http://schemas.openxmlformats.org/markup-compatibility/2006">
              <mc:Choice xmlns:v="urn:schemas-microsoft-com:vml" Requires="v">
                <p:oleObj spid="_x0000_s19495" name="Equation" r:id="rId11" imgW="774364" imgH="393529" progId="Equation.DSMT4">
                  <p:embed/>
                </p:oleObj>
              </mc:Choice>
              <mc:Fallback>
                <p:oleObj name="Equation" r:id="rId11" imgW="774364" imgH="393529" progId="Equation.DSMT4">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0" y="3276600"/>
                        <a:ext cx="1593850" cy="80962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5365" name="Text Box 21"/>
          <p:cNvSpPr txBox="1">
            <a:spLocks noChangeArrowheads="1"/>
          </p:cNvSpPr>
          <p:nvPr/>
        </p:nvSpPr>
        <p:spPr bwMode="auto">
          <a:xfrm>
            <a:off x="1014413" y="5270500"/>
            <a:ext cx="6462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chemeClr val="tx2"/>
                </a:solidFill>
                <a:latin typeface="Calibri" pitchFamily="34" charset="0"/>
              </a:rPr>
              <a:t>THIS FORMULA LOCATES </a:t>
            </a:r>
            <a:r>
              <a:rPr lang="en-US" altLang="en-US" u="sng">
                <a:solidFill>
                  <a:schemeClr val="tx2"/>
                </a:solidFill>
                <a:latin typeface="Calibri" pitchFamily="34" charset="0"/>
              </a:rPr>
              <a:t>MINIMA</a:t>
            </a:r>
            <a:r>
              <a:rPr lang="en-US" altLang="en-US">
                <a:solidFill>
                  <a:schemeClr val="tx2"/>
                </a:solidFill>
                <a:latin typeface="Calibri" pitchFamily="34" charset="0"/>
              </a:rPr>
              <a:t>!!</a:t>
            </a:r>
            <a:r>
              <a:rPr lang="en-US" altLang="en-US">
                <a:solidFill>
                  <a:srgbClr val="FF0000"/>
                </a:solidFill>
                <a:latin typeface="Calibri" pitchFamily="34" charset="0"/>
              </a:rPr>
              <a:t> </a:t>
            </a:r>
          </a:p>
        </p:txBody>
      </p:sp>
      <p:sp>
        <p:nvSpPr>
          <p:cNvPr id="185367" name="Text Box 23"/>
          <p:cNvSpPr txBox="1">
            <a:spLocks noChangeArrowheads="1"/>
          </p:cNvSpPr>
          <p:nvPr/>
        </p:nvSpPr>
        <p:spPr bwMode="auto">
          <a:xfrm>
            <a:off x="1555750" y="5735638"/>
            <a:ext cx="616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chemeClr val="tx2"/>
                </a:solidFill>
              </a:rPr>
              <a:t>Narrower slit =&gt; broader pattern</a:t>
            </a:r>
            <a:endParaRPr lang="en-US">
              <a:solidFill>
                <a:schemeClr val="accent1"/>
              </a:solidFill>
            </a:endParaRPr>
          </a:p>
        </p:txBody>
      </p:sp>
      <p:sp>
        <p:nvSpPr>
          <p:cNvPr id="185368" name="Text Box 24"/>
          <p:cNvSpPr txBox="1">
            <a:spLocks noChangeArrowheads="1"/>
          </p:cNvSpPr>
          <p:nvPr/>
        </p:nvSpPr>
        <p:spPr bwMode="auto">
          <a:xfrm>
            <a:off x="306388" y="4546600"/>
            <a:ext cx="2497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Calibri" pitchFamily="34" charset="0"/>
              </a:rPr>
              <a:t>All together…</a:t>
            </a:r>
          </a:p>
        </p:txBody>
      </p:sp>
      <p:sp>
        <p:nvSpPr>
          <p:cNvPr id="185369" name="Text Box 25"/>
          <p:cNvSpPr txBox="1">
            <a:spLocks noChangeArrowheads="1"/>
          </p:cNvSpPr>
          <p:nvPr/>
        </p:nvSpPr>
        <p:spPr bwMode="auto">
          <a:xfrm>
            <a:off x="38100" y="6281738"/>
            <a:ext cx="616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chemeClr val="tx2"/>
                </a:solidFill>
              </a:rPr>
              <a:t>Note: interference only occurs when w &gt; </a:t>
            </a:r>
            <a:r>
              <a:rPr lang="en-US">
                <a:solidFill>
                  <a:schemeClr val="tx2"/>
                </a:solidFill>
                <a:latin typeface="Symbol" pitchFamily="18" charset="2"/>
              </a:rPr>
              <a:t>l</a:t>
            </a:r>
            <a:endParaRPr lang="en-US">
              <a:solidFill>
                <a:schemeClr val="tx2"/>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5357"/>
                                        </p:tgtEl>
                                        <p:attrNameLst>
                                          <p:attrName>style.visibility</p:attrName>
                                        </p:attrNameLst>
                                      </p:cBhvr>
                                      <p:to>
                                        <p:strVal val="visible"/>
                                      </p:to>
                                    </p:set>
                                    <p:anim calcmode="lin" valueType="num">
                                      <p:cBhvr additive="base">
                                        <p:cTn id="7" dur="500" fill="hold"/>
                                        <p:tgtEl>
                                          <p:spTgt spid="185357"/>
                                        </p:tgtEl>
                                        <p:attrNameLst>
                                          <p:attrName>ppt_x</p:attrName>
                                        </p:attrNameLst>
                                      </p:cBhvr>
                                      <p:tavLst>
                                        <p:tav tm="0">
                                          <p:val>
                                            <p:strVal val="0-#ppt_w/2"/>
                                          </p:val>
                                        </p:tav>
                                        <p:tav tm="100000">
                                          <p:val>
                                            <p:strVal val="#ppt_x"/>
                                          </p:val>
                                        </p:tav>
                                      </p:tavLst>
                                    </p:anim>
                                    <p:anim calcmode="lin" valueType="num">
                                      <p:cBhvr additive="base">
                                        <p:cTn id="8" dur="500" fill="hold"/>
                                        <p:tgtEl>
                                          <p:spTgt spid="18535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85358"/>
                                        </p:tgtEl>
                                        <p:attrNameLst>
                                          <p:attrName>style.visibility</p:attrName>
                                        </p:attrNameLst>
                                      </p:cBhvr>
                                      <p:to>
                                        <p:strVal val="visible"/>
                                      </p:to>
                                    </p:set>
                                    <p:anim calcmode="lin" valueType="num">
                                      <p:cBhvr additive="base">
                                        <p:cTn id="13" dur="500" fill="hold"/>
                                        <p:tgtEl>
                                          <p:spTgt spid="185358"/>
                                        </p:tgtEl>
                                        <p:attrNameLst>
                                          <p:attrName>ppt_x</p:attrName>
                                        </p:attrNameLst>
                                      </p:cBhvr>
                                      <p:tavLst>
                                        <p:tav tm="0">
                                          <p:val>
                                            <p:strVal val="1+#ppt_w/2"/>
                                          </p:val>
                                        </p:tav>
                                        <p:tav tm="100000">
                                          <p:val>
                                            <p:strVal val="#ppt_x"/>
                                          </p:val>
                                        </p:tav>
                                      </p:tavLst>
                                    </p:anim>
                                    <p:anim calcmode="lin" valueType="num">
                                      <p:cBhvr additive="base">
                                        <p:cTn id="14" dur="500" fill="hold"/>
                                        <p:tgtEl>
                                          <p:spTgt spid="18535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5347"/>
                                        </p:tgtEl>
                                        <p:attrNameLst>
                                          <p:attrName>style.visibility</p:attrName>
                                        </p:attrNameLst>
                                      </p:cBhvr>
                                      <p:to>
                                        <p:strVal val="visible"/>
                                      </p:to>
                                    </p:set>
                                    <p:anim calcmode="lin" valueType="num">
                                      <p:cBhvr additive="base">
                                        <p:cTn id="19" dur="500" fill="hold"/>
                                        <p:tgtEl>
                                          <p:spTgt spid="185347"/>
                                        </p:tgtEl>
                                        <p:attrNameLst>
                                          <p:attrName>ppt_x</p:attrName>
                                        </p:attrNameLst>
                                      </p:cBhvr>
                                      <p:tavLst>
                                        <p:tav tm="0">
                                          <p:val>
                                            <p:strVal val="0-#ppt_w/2"/>
                                          </p:val>
                                        </p:tav>
                                        <p:tav tm="100000">
                                          <p:val>
                                            <p:strVal val="#ppt_x"/>
                                          </p:val>
                                        </p:tav>
                                      </p:tavLst>
                                    </p:anim>
                                    <p:anim calcmode="lin" valueType="num">
                                      <p:cBhvr additive="base">
                                        <p:cTn id="20" dur="500" fill="hold"/>
                                        <p:tgtEl>
                                          <p:spTgt spid="18534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85359"/>
                                        </p:tgtEl>
                                        <p:attrNameLst>
                                          <p:attrName>style.visibility</p:attrName>
                                        </p:attrNameLst>
                                      </p:cBhvr>
                                      <p:to>
                                        <p:strVal val="visible"/>
                                      </p:to>
                                    </p:set>
                                    <p:anim calcmode="lin" valueType="num">
                                      <p:cBhvr additive="base">
                                        <p:cTn id="25" dur="500" fill="hold"/>
                                        <p:tgtEl>
                                          <p:spTgt spid="185359"/>
                                        </p:tgtEl>
                                        <p:attrNameLst>
                                          <p:attrName>ppt_x</p:attrName>
                                        </p:attrNameLst>
                                      </p:cBhvr>
                                      <p:tavLst>
                                        <p:tav tm="0">
                                          <p:val>
                                            <p:strVal val="1+#ppt_w/2"/>
                                          </p:val>
                                        </p:tav>
                                        <p:tav tm="100000">
                                          <p:val>
                                            <p:strVal val="#ppt_x"/>
                                          </p:val>
                                        </p:tav>
                                      </p:tavLst>
                                    </p:anim>
                                    <p:anim calcmode="lin" valueType="num">
                                      <p:cBhvr additive="base">
                                        <p:cTn id="26" dur="500" fill="hold"/>
                                        <p:tgtEl>
                                          <p:spTgt spid="18535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5360"/>
                                        </p:tgtEl>
                                        <p:attrNameLst>
                                          <p:attrName>style.visibility</p:attrName>
                                        </p:attrNameLst>
                                      </p:cBhvr>
                                      <p:to>
                                        <p:strVal val="visible"/>
                                      </p:to>
                                    </p:set>
                                    <p:anim calcmode="lin" valueType="num">
                                      <p:cBhvr additive="base">
                                        <p:cTn id="31" dur="500" fill="hold"/>
                                        <p:tgtEl>
                                          <p:spTgt spid="185360"/>
                                        </p:tgtEl>
                                        <p:attrNameLst>
                                          <p:attrName>ppt_x</p:attrName>
                                        </p:attrNameLst>
                                      </p:cBhvr>
                                      <p:tavLst>
                                        <p:tav tm="0">
                                          <p:val>
                                            <p:strVal val="0-#ppt_w/2"/>
                                          </p:val>
                                        </p:tav>
                                        <p:tav tm="100000">
                                          <p:val>
                                            <p:strVal val="#ppt_x"/>
                                          </p:val>
                                        </p:tav>
                                      </p:tavLst>
                                    </p:anim>
                                    <p:anim calcmode="lin" valueType="num">
                                      <p:cBhvr additive="base">
                                        <p:cTn id="32" dur="500" fill="hold"/>
                                        <p:tgtEl>
                                          <p:spTgt spid="18536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185361"/>
                                        </p:tgtEl>
                                        <p:attrNameLst>
                                          <p:attrName>style.visibility</p:attrName>
                                        </p:attrNameLst>
                                      </p:cBhvr>
                                      <p:to>
                                        <p:strVal val="visible"/>
                                      </p:to>
                                    </p:set>
                                    <p:anim calcmode="lin" valueType="num">
                                      <p:cBhvr additive="base">
                                        <p:cTn id="37" dur="500" fill="hold"/>
                                        <p:tgtEl>
                                          <p:spTgt spid="185361"/>
                                        </p:tgtEl>
                                        <p:attrNameLst>
                                          <p:attrName>ppt_x</p:attrName>
                                        </p:attrNameLst>
                                      </p:cBhvr>
                                      <p:tavLst>
                                        <p:tav tm="0">
                                          <p:val>
                                            <p:strVal val="1+#ppt_w/2"/>
                                          </p:val>
                                        </p:tav>
                                        <p:tav tm="100000">
                                          <p:val>
                                            <p:strVal val="#ppt_x"/>
                                          </p:val>
                                        </p:tav>
                                      </p:tavLst>
                                    </p:anim>
                                    <p:anim calcmode="lin" valueType="num">
                                      <p:cBhvr additive="base">
                                        <p:cTn id="38" dur="500" fill="hold"/>
                                        <p:tgtEl>
                                          <p:spTgt spid="185361"/>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85368"/>
                                        </p:tgtEl>
                                        <p:attrNameLst>
                                          <p:attrName>style.visibility</p:attrName>
                                        </p:attrNameLst>
                                      </p:cBhvr>
                                      <p:to>
                                        <p:strVal val="visible"/>
                                      </p:to>
                                    </p:set>
                                    <p:anim calcmode="lin" valueType="num">
                                      <p:cBhvr additive="base">
                                        <p:cTn id="43" dur="500" fill="hold"/>
                                        <p:tgtEl>
                                          <p:spTgt spid="185368"/>
                                        </p:tgtEl>
                                        <p:attrNameLst>
                                          <p:attrName>ppt_x</p:attrName>
                                        </p:attrNameLst>
                                      </p:cBhvr>
                                      <p:tavLst>
                                        <p:tav tm="0">
                                          <p:val>
                                            <p:strVal val="0-#ppt_w/2"/>
                                          </p:val>
                                        </p:tav>
                                        <p:tav tm="100000">
                                          <p:val>
                                            <p:strVal val="#ppt_x"/>
                                          </p:val>
                                        </p:tav>
                                      </p:tavLst>
                                    </p:anim>
                                    <p:anim calcmode="lin" valueType="num">
                                      <p:cBhvr additive="base">
                                        <p:cTn id="44" dur="500" fill="hold"/>
                                        <p:tgtEl>
                                          <p:spTgt spid="185368"/>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5365"/>
                                        </p:tgtEl>
                                        <p:attrNameLst>
                                          <p:attrName>style.visibility</p:attrName>
                                        </p:attrNameLst>
                                      </p:cBhvr>
                                      <p:to>
                                        <p:strVal val="visible"/>
                                      </p:to>
                                    </p:set>
                                    <p:anim calcmode="lin" valueType="num">
                                      <p:cBhvr additive="base">
                                        <p:cTn id="55" dur="500" fill="hold"/>
                                        <p:tgtEl>
                                          <p:spTgt spid="185365"/>
                                        </p:tgtEl>
                                        <p:attrNameLst>
                                          <p:attrName>ppt_x</p:attrName>
                                        </p:attrNameLst>
                                      </p:cBhvr>
                                      <p:tavLst>
                                        <p:tav tm="0">
                                          <p:val>
                                            <p:strVal val="#ppt_x"/>
                                          </p:val>
                                        </p:tav>
                                        <p:tav tm="100000">
                                          <p:val>
                                            <p:strVal val="#ppt_x"/>
                                          </p:val>
                                        </p:tav>
                                      </p:tavLst>
                                    </p:anim>
                                    <p:anim calcmode="lin" valueType="num">
                                      <p:cBhvr additive="base">
                                        <p:cTn id="56" dur="500" fill="hold"/>
                                        <p:tgtEl>
                                          <p:spTgt spid="185365"/>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5367"/>
                                        </p:tgtEl>
                                        <p:attrNameLst>
                                          <p:attrName>style.visibility</p:attrName>
                                        </p:attrNameLst>
                                      </p:cBhvr>
                                      <p:to>
                                        <p:strVal val="visible"/>
                                      </p:to>
                                    </p:set>
                                    <p:anim calcmode="lin" valueType="num">
                                      <p:cBhvr additive="base">
                                        <p:cTn id="61" dur="500" fill="hold"/>
                                        <p:tgtEl>
                                          <p:spTgt spid="185367"/>
                                        </p:tgtEl>
                                        <p:attrNameLst>
                                          <p:attrName>ppt_x</p:attrName>
                                        </p:attrNameLst>
                                      </p:cBhvr>
                                      <p:tavLst>
                                        <p:tav tm="0">
                                          <p:val>
                                            <p:strVal val="#ppt_x"/>
                                          </p:val>
                                        </p:tav>
                                        <p:tav tm="100000">
                                          <p:val>
                                            <p:strVal val="#ppt_x"/>
                                          </p:val>
                                        </p:tav>
                                      </p:tavLst>
                                    </p:anim>
                                    <p:anim calcmode="lin" valueType="num">
                                      <p:cBhvr additive="base">
                                        <p:cTn id="62" dur="500" fill="hold"/>
                                        <p:tgtEl>
                                          <p:spTgt spid="185367"/>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5369"/>
                                        </p:tgtEl>
                                        <p:attrNameLst>
                                          <p:attrName>style.visibility</p:attrName>
                                        </p:attrNameLst>
                                      </p:cBhvr>
                                      <p:to>
                                        <p:strVal val="visible"/>
                                      </p:to>
                                    </p:set>
                                    <p:anim calcmode="lin" valueType="num">
                                      <p:cBhvr additive="base">
                                        <p:cTn id="67" dur="500" fill="hold"/>
                                        <p:tgtEl>
                                          <p:spTgt spid="185369"/>
                                        </p:tgtEl>
                                        <p:attrNameLst>
                                          <p:attrName>ppt_x</p:attrName>
                                        </p:attrNameLst>
                                      </p:cBhvr>
                                      <p:tavLst>
                                        <p:tav tm="0">
                                          <p:val>
                                            <p:strVal val="#ppt_x"/>
                                          </p:val>
                                        </p:tav>
                                        <p:tav tm="100000">
                                          <p:val>
                                            <p:strVal val="#ppt_x"/>
                                          </p:val>
                                        </p:tav>
                                      </p:tavLst>
                                    </p:anim>
                                    <p:anim calcmode="lin" valueType="num">
                                      <p:cBhvr additive="base">
                                        <p:cTn id="68" dur="500" fill="hold"/>
                                        <p:tgtEl>
                                          <p:spTgt spid="1853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autoUpdateAnimBg="0"/>
      <p:bldP spid="185357" grpId="0" autoUpdateAnimBg="0"/>
      <p:bldP spid="185360" grpId="0" autoUpdateAnimBg="0"/>
      <p:bldP spid="185365" grpId="0" autoUpdateAnimBg="0"/>
      <p:bldP spid="185367" grpId="0" autoUpdateAnimBg="0"/>
      <p:bldP spid="185368" grpId="0" autoUpdateAnimBg="0"/>
      <p:bldP spid="18536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0"/>
            <a:ext cx="7772400" cy="1143000"/>
          </a:xfrm>
        </p:spPr>
        <p:txBody>
          <a:bodyPr/>
          <a:lstStyle/>
          <a:p>
            <a:pPr algn="l" eaLnBrk="1" hangingPunct="1"/>
            <a:r>
              <a:rPr lang="en-US" sz="4000" smtClean="0">
                <a:solidFill>
                  <a:schemeClr val="tx1"/>
                </a:solidFill>
              </a:rPr>
              <a:t>Laser &amp; Light on a Screen</a:t>
            </a:r>
            <a:br>
              <a:rPr lang="en-US" sz="4000" smtClean="0">
                <a:solidFill>
                  <a:schemeClr val="tx1"/>
                </a:solidFill>
              </a:rPr>
            </a:br>
            <a:r>
              <a:rPr lang="en-US" sz="4000" smtClean="0">
                <a:solidFill>
                  <a:schemeClr val="tx1"/>
                </a:solidFill>
              </a:rPr>
              <a:t>Checkpoint</a:t>
            </a:r>
            <a:endParaRPr lang="en-US" sz="4000" smtClean="0"/>
          </a:p>
        </p:txBody>
      </p:sp>
      <p:sp>
        <p:nvSpPr>
          <p:cNvPr id="20483" name="Text Box 4"/>
          <p:cNvSpPr txBox="1">
            <a:spLocks noChangeArrowheads="1"/>
          </p:cNvSpPr>
          <p:nvPr/>
        </p:nvSpPr>
        <p:spPr bwMode="auto">
          <a:xfrm>
            <a:off x="234950" y="1143000"/>
            <a:ext cx="54800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chemeClr val="tx2"/>
                </a:solidFill>
                <a:latin typeface="Calibri" pitchFamily="34" charset="0"/>
              </a:rPr>
              <a:t>A laser is shone at a screen through a </a:t>
            </a:r>
            <a:r>
              <a:rPr lang="en-US" altLang="en-US">
                <a:solidFill>
                  <a:schemeClr val="accent2"/>
                </a:solidFill>
                <a:latin typeface="Calibri" pitchFamily="34" charset="0"/>
              </a:rPr>
              <a:t>very </a:t>
            </a:r>
            <a:r>
              <a:rPr lang="en-US" altLang="en-US">
                <a:solidFill>
                  <a:schemeClr val="tx2"/>
                </a:solidFill>
                <a:latin typeface="Calibri" pitchFamily="34" charset="0"/>
              </a:rPr>
              <a:t>small hole.  If you make the hole even smaller, the spot on the screen will get:</a:t>
            </a:r>
            <a:endParaRPr lang="en-US" altLang="en-US" sz="2000">
              <a:solidFill>
                <a:schemeClr val="tx2"/>
              </a:solidFill>
              <a:latin typeface="Calibri" pitchFamily="34" charset="0"/>
            </a:endParaRPr>
          </a:p>
        </p:txBody>
      </p:sp>
      <p:sp>
        <p:nvSpPr>
          <p:cNvPr id="20484" name="Text Box 5"/>
          <p:cNvSpPr txBox="1">
            <a:spLocks noChangeArrowheads="1"/>
          </p:cNvSpPr>
          <p:nvPr/>
        </p:nvSpPr>
        <p:spPr bwMode="auto">
          <a:xfrm>
            <a:off x="234950" y="2330450"/>
            <a:ext cx="8715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Calibri" pitchFamily="34" charset="0"/>
              </a:rPr>
              <a:t>(1) Larger		(2) Smaller</a:t>
            </a:r>
            <a:endParaRPr lang="en-US" altLang="en-US" sz="2000">
              <a:latin typeface="Calibri" pitchFamily="34" charset="0"/>
            </a:endParaRPr>
          </a:p>
        </p:txBody>
      </p:sp>
      <p:sp>
        <p:nvSpPr>
          <p:cNvPr id="20485" name="Text Box 6"/>
          <p:cNvSpPr txBox="1">
            <a:spLocks noChangeArrowheads="1"/>
          </p:cNvSpPr>
          <p:nvPr/>
        </p:nvSpPr>
        <p:spPr bwMode="auto">
          <a:xfrm>
            <a:off x="152400" y="3124200"/>
            <a:ext cx="576103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chemeClr val="tx2"/>
                </a:solidFill>
                <a:latin typeface="Calibri" pitchFamily="34" charset="0"/>
              </a:rPr>
              <a:t>Which drawing correctly depicts the pattern of light on the screen?</a:t>
            </a:r>
            <a:endParaRPr lang="en-US" altLang="en-US" sz="2000">
              <a:latin typeface="Calibri" pitchFamily="34" charset="0"/>
            </a:endParaRPr>
          </a:p>
        </p:txBody>
      </p:sp>
      <p:grpSp>
        <p:nvGrpSpPr>
          <p:cNvPr id="20486" name="Group 24"/>
          <p:cNvGrpSpPr>
            <a:grpSpLocks/>
          </p:cNvGrpSpPr>
          <p:nvPr/>
        </p:nvGrpSpPr>
        <p:grpSpPr bwMode="auto">
          <a:xfrm>
            <a:off x="460375" y="4181475"/>
            <a:ext cx="8023225" cy="2222500"/>
            <a:chOff x="290" y="2634"/>
            <a:chExt cx="5054" cy="1400"/>
          </a:xfrm>
        </p:grpSpPr>
        <p:pic>
          <p:nvPicPr>
            <p:cNvPr id="20489" name="Picture 8"/>
            <p:cNvPicPr>
              <a:picLocks noChangeArrowheads="1"/>
            </p:cNvPicPr>
            <p:nvPr/>
          </p:nvPicPr>
          <p:blipFill>
            <a:blip r:embed="rId5">
              <a:lum bright="18000" contrast="12000"/>
              <a:extLst>
                <a:ext uri="{28A0092B-C50C-407E-A947-70E740481C1C}">
                  <a14:useLocalDpi xmlns:a14="http://schemas.microsoft.com/office/drawing/2010/main" val="0"/>
                </a:ext>
              </a:extLst>
            </a:blip>
            <a:srcRect/>
            <a:stretch>
              <a:fillRect/>
            </a:stretch>
          </p:blipFill>
          <p:spPr bwMode="auto">
            <a:xfrm>
              <a:off x="2927" y="2634"/>
              <a:ext cx="1128" cy="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aphicFrame>
          <p:nvGraphicFramePr>
            <p:cNvPr id="20490" name="Object 2"/>
            <p:cNvGraphicFramePr>
              <a:graphicFrameLocks noChangeAspect="1"/>
            </p:cNvGraphicFramePr>
            <p:nvPr/>
          </p:nvGraphicFramePr>
          <p:xfrm>
            <a:off x="4216" y="2634"/>
            <a:ext cx="1128" cy="1112"/>
          </p:xfrm>
          <a:graphic>
            <a:graphicData uri="http://schemas.openxmlformats.org/presentationml/2006/ole">
              <mc:AlternateContent xmlns:mc="http://schemas.openxmlformats.org/markup-compatibility/2006">
                <mc:Choice xmlns:v="urn:schemas-microsoft-com:vml" Requires="v">
                  <p:oleObj spid="_x0000_s20504" name="Photo Editor Photo" r:id="rId6" imgW="1352381" imgH="1333333" progId="">
                    <p:embed/>
                  </p:oleObj>
                </mc:Choice>
                <mc:Fallback>
                  <p:oleObj name="Photo Editor Photo" r:id="rId6" imgW="1352381" imgH="1333333" progId="">
                    <p:embed/>
                    <p:pic>
                      <p:nvPicPr>
                        <p:cNvPr id="0" name="Object 2"/>
                        <p:cNvPicPr>
                          <a:picLocks noChangeAspect="1" noChangeArrowheads="1"/>
                        </p:cNvPicPr>
                        <p:nvPr/>
                      </p:nvPicPr>
                      <p:blipFill>
                        <a:blip r:embed="rId7">
                          <a:lum contrast="12000"/>
                          <a:extLst>
                            <a:ext uri="{28A0092B-C50C-407E-A947-70E740481C1C}">
                              <a14:useLocalDpi xmlns:a14="http://schemas.microsoft.com/office/drawing/2010/main" val="0"/>
                            </a:ext>
                          </a:extLst>
                        </a:blip>
                        <a:srcRect/>
                        <a:stretch>
                          <a:fillRect/>
                        </a:stretch>
                      </p:blipFill>
                      <p:spPr bwMode="auto">
                        <a:xfrm>
                          <a:off x="4216" y="2634"/>
                          <a:ext cx="1128" cy="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91" name="Rectangle 11"/>
            <p:cNvSpPr>
              <a:spLocks noChangeArrowheads="1"/>
            </p:cNvSpPr>
            <p:nvPr/>
          </p:nvSpPr>
          <p:spPr bwMode="auto">
            <a:xfrm>
              <a:off x="290" y="2634"/>
              <a:ext cx="1128" cy="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20492" name="Oval 12"/>
            <p:cNvSpPr>
              <a:spLocks noChangeArrowheads="1"/>
            </p:cNvSpPr>
            <p:nvPr/>
          </p:nvSpPr>
          <p:spPr bwMode="auto">
            <a:xfrm>
              <a:off x="696" y="3010"/>
              <a:ext cx="362" cy="3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20493" name="Rectangle 14"/>
            <p:cNvSpPr>
              <a:spLocks noChangeArrowheads="1"/>
            </p:cNvSpPr>
            <p:nvPr/>
          </p:nvSpPr>
          <p:spPr bwMode="auto">
            <a:xfrm>
              <a:off x="1613" y="2634"/>
              <a:ext cx="1128" cy="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20494" name="Oval 15"/>
            <p:cNvSpPr>
              <a:spLocks noChangeArrowheads="1"/>
            </p:cNvSpPr>
            <p:nvPr/>
          </p:nvSpPr>
          <p:spPr bwMode="auto">
            <a:xfrm>
              <a:off x="1613" y="2634"/>
              <a:ext cx="1128" cy="1112"/>
            </a:xfrm>
            <a:prstGeom prst="ellipse">
              <a:avLst/>
            </a:prstGeom>
            <a:gradFill rotWithShape="0">
              <a:gsLst>
                <a:gs pos="0">
                  <a:schemeClr val="tx2"/>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20495" name="Text Box 16"/>
            <p:cNvSpPr txBox="1">
              <a:spLocks noChangeArrowheads="1"/>
            </p:cNvSpPr>
            <p:nvPr/>
          </p:nvSpPr>
          <p:spPr bwMode="auto">
            <a:xfrm>
              <a:off x="672" y="3746"/>
              <a:ext cx="4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Calibri" pitchFamily="34" charset="0"/>
                </a:rPr>
                <a:t>(1)</a:t>
              </a:r>
              <a:endParaRPr lang="en-US" altLang="en-US" sz="2000">
                <a:latin typeface="Calibri" pitchFamily="34" charset="0"/>
              </a:endParaRPr>
            </a:p>
          </p:txBody>
        </p:sp>
        <p:sp>
          <p:nvSpPr>
            <p:cNvPr id="20496" name="Text Box 17"/>
            <p:cNvSpPr txBox="1">
              <a:spLocks noChangeArrowheads="1"/>
            </p:cNvSpPr>
            <p:nvPr/>
          </p:nvSpPr>
          <p:spPr bwMode="auto">
            <a:xfrm>
              <a:off x="1955" y="3746"/>
              <a:ext cx="4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Calibri" pitchFamily="34" charset="0"/>
                </a:rPr>
                <a:t>(2)</a:t>
              </a:r>
              <a:endParaRPr lang="en-US" altLang="en-US" sz="2000">
                <a:latin typeface="Calibri" pitchFamily="34" charset="0"/>
              </a:endParaRPr>
            </a:p>
          </p:txBody>
        </p:sp>
        <p:sp>
          <p:nvSpPr>
            <p:cNvPr id="20497" name="Text Box 18"/>
            <p:cNvSpPr txBox="1">
              <a:spLocks noChangeArrowheads="1"/>
            </p:cNvSpPr>
            <p:nvPr/>
          </p:nvSpPr>
          <p:spPr bwMode="auto">
            <a:xfrm>
              <a:off x="3297" y="3746"/>
              <a:ext cx="4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Calibri" pitchFamily="34" charset="0"/>
                </a:rPr>
                <a:t>(3)</a:t>
              </a:r>
              <a:endParaRPr lang="en-US" altLang="en-US" sz="2000">
                <a:latin typeface="Calibri" pitchFamily="34" charset="0"/>
              </a:endParaRPr>
            </a:p>
          </p:txBody>
        </p:sp>
        <p:sp>
          <p:nvSpPr>
            <p:cNvPr id="20498" name="Text Box 19"/>
            <p:cNvSpPr txBox="1">
              <a:spLocks noChangeArrowheads="1"/>
            </p:cNvSpPr>
            <p:nvPr/>
          </p:nvSpPr>
          <p:spPr bwMode="auto">
            <a:xfrm>
              <a:off x="4586" y="3746"/>
              <a:ext cx="4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Calibri" pitchFamily="34" charset="0"/>
                </a:rPr>
                <a:t>(4)</a:t>
              </a:r>
              <a:endParaRPr lang="en-US" altLang="en-US" sz="2000">
                <a:latin typeface="Calibri" pitchFamily="34" charset="0"/>
              </a:endParaRPr>
            </a:p>
          </p:txBody>
        </p:sp>
      </p:grpSp>
      <p:pic>
        <p:nvPicPr>
          <p:cNvPr id="20487"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0663" y="2330450"/>
            <a:ext cx="2468562" cy="17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8"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72263" y="269875"/>
            <a:ext cx="2366962" cy="174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2"/>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34950" y="1143000"/>
            <a:ext cx="44116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chemeClr val="tx2"/>
                </a:solidFill>
                <a:latin typeface="Calibri" pitchFamily="34" charset="0"/>
              </a:rPr>
              <a:t>A laser is shone at a screen through a </a:t>
            </a:r>
            <a:r>
              <a:rPr lang="en-US" altLang="en-US">
                <a:solidFill>
                  <a:schemeClr val="accent2"/>
                </a:solidFill>
                <a:latin typeface="Calibri" pitchFamily="34" charset="0"/>
              </a:rPr>
              <a:t>very </a:t>
            </a:r>
            <a:r>
              <a:rPr lang="en-US" altLang="en-US">
                <a:solidFill>
                  <a:schemeClr val="tx2"/>
                </a:solidFill>
                <a:latin typeface="Calibri" pitchFamily="34" charset="0"/>
              </a:rPr>
              <a:t>small hole.  If you make the hole even smaller, the spot on the screen will get:</a:t>
            </a:r>
            <a:endParaRPr lang="en-US" altLang="en-US" sz="2000">
              <a:solidFill>
                <a:schemeClr val="tx2"/>
              </a:solidFill>
              <a:latin typeface="Calibri" pitchFamily="34" charset="0"/>
            </a:endParaRPr>
          </a:p>
        </p:txBody>
      </p:sp>
      <p:sp>
        <p:nvSpPr>
          <p:cNvPr id="21507" name="Text Box 4"/>
          <p:cNvSpPr txBox="1">
            <a:spLocks noChangeArrowheads="1"/>
          </p:cNvSpPr>
          <p:nvPr/>
        </p:nvSpPr>
        <p:spPr bwMode="auto">
          <a:xfrm>
            <a:off x="460375" y="2169588"/>
            <a:ext cx="8715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Calibri" pitchFamily="34" charset="0"/>
              </a:rPr>
              <a:t>(1) Larger		(2) Smaller</a:t>
            </a:r>
            <a:endParaRPr lang="en-US" altLang="en-US" sz="2000">
              <a:latin typeface="Calibri" pitchFamily="34" charset="0"/>
            </a:endParaRPr>
          </a:p>
        </p:txBody>
      </p:sp>
      <p:sp>
        <p:nvSpPr>
          <p:cNvPr id="21508" name="Text Box 5"/>
          <p:cNvSpPr txBox="1">
            <a:spLocks noChangeArrowheads="1"/>
          </p:cNvSpPr>
          <p:nvPr/>
        </p:nvSpPr>
        <p:spPr bwMode="auto">
          <a:xfrm>
            <a:off x="234949" y="3138488"/>
            <a:ext cx="87153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chemeClr val="tx2"/>
                </a:solidFill>
                <a:latin typeface="Calibri" pitchFamily="34" charset="0"/>
              </a:rPr>
              <a:t>Which drawing correctly depicts the pattern of light on the screen?</a:t>
            </a:r>
            <a:endParaRPr lang="en-US" altLang="en-US" sz="2000">
              <a:latin typeface="Calibri" pitchFamily="34" charset="0"/>
            </a:endParaRPr>
          </a:p>
        </p:txBody>
      </p:sp>
      <p:grpSp>
        <p:nvGrpSpPr>
          <p:cNvPr id="21509" name="Group 6"/>
          <p:cNvGrpSpPr>
            <a:grpSpLocks/>
          </p:cNvGrpSpPr>
          <p:nvPr/>
        </p:nvGrpSpPr>
        <p:grpSpPr bwMode="auto">
          <a:xfrm>
            <a:off x="460375" y="4181475"/>
            <a:ext cx="8023225" cy="2222500"/>
            <a:chOff x="290" y="2634"/>
            <a:chExt cx="5054" cy="1400"/>
          </a:xfrm>
        </p:grpSpPr>
        <p:pic>
          <p:nvPicPr>
            <p:cNvPr id="21513" name="Picture 7"/>
            <p:cNvPicPr>
              <a:picLocks noChangeArrowheads="1"/>
            </p:cNvPicPr>
            <p:nvPr/>
          </p:nvPicPr>
          <p:blipFill>
            <a:blip r:embed="rId5">
              <a:lum bright="18000" contrast="12000"/>
              <a:extLst>
                <a:ext uri="{28A0092B-C50C-407E-A947-70E740481C1C}">
                  <a14:useLocalDpi xmlns:a14="http://schemas.microsoft.com/office/drawing/2010/main" val="0"/>
                </a:ext>
              </a:extLst>
            </a:blip>
            <a:srcRect/>
            <a:stretch>
              <a:fillRect/>
            </a:stretch>
          </p:blipFill>
          <p:spPr bwMode="auto">
            <a:xfrm>
              <a:off x="2927" y="2634"/>
              <a:ext cx="1128" cy="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aphicFrame>
          <p:nvGraphicFramePr>
            <p:cNvPr id="21514" name="Object 2"/>
            <p:cNvGraphicFramePr>
              <a:graphicFrameLocks noChangeAspect="1"/>
            </p:cNvGraphicFramePr>
            <p:nvPr/>
          </p:nvGraphicFramePr>
          <p:xfrm>
            <a:off x="4216" y="2634"/>
            <a:ext cx="1128" cy="1112"/>
          </p:xfrm>
          <a:graphic>
            <a:graphicData uri="http://schemas.openxmlformats.org/presentationml/2006/ole">
              <mc:AlternateContent xmlns:mc="http://schemas.openxmlformats.org/markup-compatibility/2006">
                <mc:Choice xmlns:v="urn:schemas-microsoft-com:vml" Requires="v">
                  <p:oleObj spid="_x0000_s21529" name="Photo Editor Photo" r:id="rId6" imgW="1352381" imgH="1333333" progId="">
                    <p:embed/>
                  </p:oleObj>
                </mc:Choice>
                <mc:Fallback>
                  <p:oleObj name="Photo Editor Photo" r:id="rId6" imgW="1352381" imgH="1333333" progId="">
                    <p:embed/>
                    <p:pic>
                      <p:nvPicPr>
                        <p:cNvPr id="0" name="Object 2"/>
                        <p:cNvPicPr>
                          <a:picLocks noChangeAspect="1" noChangeArrowheads="1"/>
                        </p:cNvPicPr>
                        <p:nvPr/>
                      </p:nvPicPr>
                      <p:blipFill>
                        <a:blip r:embed="rId7">
                          <a:lum contrast="12000"/>
                          <a:extLst>
                            <a:ext uri="{28A0092B-C50C-407E-A947-70E740481C1C}">
                              <a14:useLocalDpi xmlns:a14="http://schemas.microsoft.com/office/drawing/2010/main" val="0"/>
                            </a:ext>
                          </a:extLst>
                        </a:blip>
                        <a:srcRect/>
                        <a:stretch>
                          <a:fillRect/>
                        </a:stretch>
                      </p:blipFill>
                      <p:spPr bwMode="auto">
                        <a:xfrm>
                          <a:off x="4216" y="2634"/>
                          <a:ext cx="1128" cy="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5" name="Rectangle 9"/>
            <p:cNvSpPr>
              <a:spLocks noChangeArrowheads="1"/>
            </p:cNvSpPr>
            <p:nvPr/>
          </p:nvSpPr>
          <p:spPr bwMode="auto">
            <a:xfrm>
              <a:off x="290" y="2634"/>
              <a:ext cx="1128" cy="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21516" name="Oval 10"/>
            <p:cNvSpPr>
              <a:spLocks noChangeArrowheads="1"/>
            </p:cNvSpPr>
            <p:nvPr/>
          </p:nvSpPr>
          <p:spPr bwMode="auto">
            <a:xfrm>
              <a:off x="696" y="3010"/>
              <a:ext cx="362" cy="3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21517" name="Rectangle 11"/>
            <p:cNvSpPr>
              <a:spLocks noChangeArrowheads="1"/>
            </p:cNvSpPr>
            <p:nvPr/>
          </p:nvSpPr>
          <p:spPr bwMode="auto">
            <a:xfrm>
              <a:off x="1613" y="2634"/>
              <a:ext cx="1128" cy="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21518" name="Oval 12"/>
            <p:cNvSpPr>
              <a:spLocks noChangeArrowheads="1"/>
            </p:cNvSpPr>
            <p:nvPr/>
          </p:nvSpPr>
          <p:spPr bwMode="auto">
            <a:xfrm>
              <a:off x="1613" y="2634"/>
              <a:ext cx="1128" cy="1112"/>
            </a:xfrm>
            <a:prstGeom prst="ellipse">
              <a:avLst/>
            </a:prstGeom>
            <a:gradFill rotWithShape="0">
              <a:gsLst>
                <a:gs pos="0">
                  <a:schemeClr val="tx2"/>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21519" name="Text Box 13"/>
            <p:cNvSpPr txBox="1">
              <a:spLocks noChangeArrowheads="1"/>
            </p:cNvSpPr>
            <p:nvPr/>
          </p:nvSpPr>
          <p:spPr bwMode="auto">
            <a:xfrm>
              <a:off x="672" y="3746"/>
              <a:ext cx="4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Calibri" pitchFamily="34" charset="0"/>
                </a:rPr>
                <a:t>(1)</a:t>
              </a:r>
              <a:endParaRPr lang="en-US" altLang="en-US" sz="2000">
                <a:latin typeface="Calibri" pitchFamily="34" charset="0"/>
              </a:endParaRPr>
            </a:p>
          </p:txBody>
        </p:sp>
        <p:sp>
          <p:nvSpPr>
            <p:cNvPr id="21520" name="Text Box 14"/>
            <p:cNvSpPr txBox="1">
              <a:spLocks noChangeArrowheads="1"/>
            </p:cNvSpPr>
            <p:nvPr/>
          </p:nvSpPr>
          <p:spPr bwMode="auto">
            <a:xfrm>
              <a:off x="1955" y="3746"/>
              <a:ext cx="4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Calibri" pitchFamily="34" charset="0"/>
                </a:rPr>
                <a:t>(2)</a:t>
              </a:r>
              <a:endParaRPr lang="en-US" altLang="en-US" sz="2000">
                <a:latin typeface="Calibri" pitchFamily="34" charset="0"/>
              </a:endParaRPr>
            </a:p>
          </p:txBody>
        </p:sp>
        <p:sp>
          <p:nvSpPr>
            <p:cNvPr id="21521" name="Text Box 15"/>
            <p:cNvSpPr txBox="1">
              <a:spLocks noChangeArrowheads="1"/>
            </p:cNvSpPr>
            <p:nvPr/>
          </p:nvSpPr>
          <p:spPr bwMode="auto">
            <a:xfrm>
              <a:off x="3297" y="3746"/>
              <a:ext cx="4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Calibri" pitchFamily="34" charset="0"/>
                </a:rPr>
                <a:t>(3)</a:t>
              </a:r>
              <a:endParaRPr lang="en-US" altLang="en-US" sz="2000">
                <a:latin typeface="Calibri" pitchFamily="34" charset="0"/>
              </a:endParaRPr>
            </a:p>
          </p:txBody>
        </p:sp>
        <p:sp>
          <p:nvSpPr>
            <p:cNvPr id="21522" name="Text Box 16"/>
            <p:cNvSpPr txBox="1">
              <a:spLocks noChangeArrowheads="1"/>
            </p:cNvSpPr>
            <p:nvPr/>
          </p:nvSpPr>
          <p:spPr bwMode="auto">
            <a:xfrm>
              <a:off x="4586" y="3746"/>
              <a:ext cx="4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Calibri" pitchFamily="34" charset="0"/>
                </a:rPr>
                <a:t>(4)</a:t>
              </a:r>
              <a:endParaRPr lang="en-US" altLang="en-US" sz="2000">
                <a:latin typeface="Calibri" pitchFamily="34" charset="0"/>
              </a:endParaRPr>
            </a:p>
          </p:txBody>
        </p:sp>
      </p:grpSp>
      <p:sp>
        <p:nvSpPr>
          <p:cNvPr id="275473" name="Oval 17"/>
          <p:cNvSpPr>
            <a:spLocks noChangeArrowheads="1"/>
          </p:cNvSpPr>
          <p:nvPr/>
        </p:nvSpPr>
        <p:spPr bwMode="auto">
          <a:xfrm>
            <a:off x="180975" y="2100144"/>
            <a:ext cx="1565275" cy="830263"/>
          </a:xfrm>
          <a:prstGeom prst="ellipse">
            <a:avLst/>
          </a:prstGeom>
          <a:noFill/>
          <a:ln w="38100">
            <a:solidFill>
              <a:srgbClr val="F58B95"/>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275474" name="Oval 18"/>
          <p:cNvSpPr>
            <a:spLocks noChangeArrowheads="1"/>
          </p:cNvSpPr>
          <p:nvPr/>
        </p:nvSpPr>
        <p:spPr bwMode="auto">
          <a:xfrm>
            <a:off x="4364038" y="3511550"/>
            <a:ext cx="2328862" cy="3124200"/>
          </a:xfrm>
          <a:prstGeom prst="ellipse">
            <a:avLst/>
          </a:prstGeom>
          <a:noFill/>
          <a:ln w="38100">
            <a:solidFill>
              <a:srgbClr val="F58B95"/>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21512" name="Rectangle 2"/>
          <p:cNvSpPr>
            <a:spLocks noGrp="1" noChangeArrowheads="1"/>
          </p:cNvSpPr>
          <p:nvPr>
            <p:ph type="title"/>
          </p:nvPr>
        </p:nvSpPr>
        <p:spPr>
          <a:xfrm>
            <a:off x="685800" y="0"/>
            <a:ext cx="7772400" cy="1143000"/>
          </a:xfrm>
        </p:spPr>
        <p:txBody>
          <a:bodyPr/>
          <a:lstStyle/>
          <a:p>
            <a:pPr algn="l" eaLnBrk="1" hangingPunct="1"/>
            <a:r>
              <a:rPr lang="en-US" sz="4000" smtClean="0">
                <a:solidFill>
                  <a:schemeClr val="tx1"/>
                </a:solidFill>
              </a:rPr>
              <a:t>Light on a Screen</a:t>
            </a:r>
            <a:br>
              <a:rPr lang="en-US" sz="4000" smtClean="0">
                <a:solidFill>
                  <a:schemeClr val="tx1"/>
                </a:solidFill>
              </a:rPr>
            </a:br>
            <a:r>
              <a:rPr lang="en-US" sz="4000" smtClean="0">
                <a:solidFill>
                  <a:schemeClr val="tx1"/>
                </a:solidFill>
              </a:rPr>
              <a:t>Checkpoint</a:t>
            </a:r>
            <a:endParaRPr lang="en-US" sz="4000" smtClean="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75473"/>
                                        </p:tgtEl>
                                        <p:attrNameLst>
                                          <p:attrName>style.visibility</p:attrName>
                                        </p:attrNameLst>
                                      </p:cBhvr>
                                      <p:to>
                                        <p:strVal val="visible"/>
                                      </p:to>
                                    </p:set>
                                    <p:anim calcmode="lin" valueType="num">
                                      <p:cBhvr additive="base">
                                        <p:cTn id="7" dur="500" fill="hold"/>
                                        <p:tgtEl>
                                          <p:spTgt spid="275473"/>
                                        </p:tgtEl>
                                        <p:attrNameLst>
                                          <p:attrName>ppt_x</p:attrName>
                                        </p:attrNameLst>
                                      </p:cBhvr>
                                      <p:tavLst>
                                        <p:tav tm="0">
                                          <p:val>
                                            <p:strVal val="1+#ppt_w/2"/>
                                          </p:val>
                                        </p:tav>
                                        <p:tav tm="100000">
                                          <p:val>
                                            <p:strVal val="#ppt_x"/>
                                          </p:val>
                                        </p:tav>
                                      </p:tavLst>
                                    </p:anim>
                                    <p:anim calcmode="lin" valueType="num">
                                      <p:cBhvr additive="base">
                                        <p:cTn id="8" dur="500" fill="hold"/>
                                        <p:tgtEl>
                                          <p:spTgt spid="27547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75474"/>
                                        </p:tgtEl>
                                        <p:attrNameLst>
                                          <p:attrName>style.visibility</p:attrName>
                                        </p:attrNameLst>
                                      </p:cBhvr>
                                      <p:to>
                                        <p:strVal val="visible"/>
                                      </p:to>
                                    </p:set>
                                    <p:anim calcmode="lin" valueType="num">
                                      <p:cBhvr additive="base">
                                        <p:cTn id="13" dur="500" fill="hold"/>
                                        <p:tgtEl>
                                          <p:spTgt spid="275474"/>
                                        </p:tgtEl>
                                        <p:attrNameLst>
                                          <p:attrName>ppt_x</p:attrName>
                                        </p:attrNameLst>
                                      </p:cBhvr>
                                      <p:tavLst>
                                        <p:tav tm="0">
                                          <p:val>
                                            <p:strVal val="1+#ppt_w/2"/>
                                          </p:val>
                                        </p:tav>
                                        <p:tav tm="100000">
                                          <p:val>
                                            <p:strVal val="#ppt_x"/>
                                          </p:val>
                                        </p:tav>
                                      </p:tavLst>
                                    </p:anim>
                                    <p:anim calcmode="lin" valueType="num">
                                      <p:cBhvr additive="base">
                                        <p:cTn id="14" dur="500" fill="hold"/>
                                        <p:tgtEl>
                                          <p:spTgt spid="2754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73" grpId="0" animBg="1"/>
      <p:bldP spid="27547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0"/>
            <a:ext cx="7772400" cy="1143000"/>
          </a:xfrm>
        </p:spPr>
        <p:txBody>
          <a:bodyPr/>
          <a:lstStyle/>
          <a:p>
            <a:pPr eaLnBrk="1" hangingPunct="1"/>
            <a:r>
              <a:rPr lang="en-US" smtClean="0">
                <a:solidFill>
                  <a:schemeClr val="tx2"/>
                </a:solidFill>
              </a:rPr>
              <a:t>Recall</a:t>
            </a:r>
            <a:endParaRPr lang="en-US" smtClean="0"/>
          </a:p>
        </p:txBody>
      </p:sp>
      <p:sp>
        <p:nvSpPr>
          <p:cNvPr id="206851" name="Rectangle 3"/>
          <p:cNvSpPr>
            <a:spLocks noGrp="1" noChangeArrowheads="1"/>
          </p:cNvSpPr>
          <p:nvPr>
            <p:ph type="body" idx="1"/>
          </p:nvPr>
        </p:nvSpPr>
        <p:spPr>
          <a:xfrm>
            <a:off x="685800" y="1143000"/>
            <a:ext cx="7772400" cy="5127625"/>
          </a:xfrm>
        </p:spPr>
        <p:txBody>
          <a:bodyPr/>
          <a:lstStyle/>
          <a:p>
            <a:pPr eaLnBrk="1" hangingPunct="1"/>
            <a:r>
              <a:rPr lang="en-US" smtClean="0">
                <a:solidFill>
                  <a:schemeClr val="tx1"/>
                </a:solidFill>
              </a:rPr>
              <a:t>Interference </a:t>
            </a:r>
            <a:r>
              <a:rPr lang="en-US" sz="2800" smtClean="0">
                <a:solidFill>
                  <a:schemeClr val="tx1"/>
                </a:solidFill>
              </a:rPr>
              <a:t>(at least 2 coherent waves)</a:t>
            </a:r>
            <a:endParaRPr lang="en-US" sz="2800" smtClean="0">
              <a:solidFill>
                <a:schemeClr val="accent2"/>
              </a:solidFill>
            </a:endParaRPr>
          </a:p>
          <a:p>
            <a:pPr lvl="1" eaLnBrk="1" hangingPunct="1"/>
            <a:r>
              <a:rPr lang="en-US" smtClean="0">
                <a:solidFill>
                  <a:schemeClr val="tx2"/>
                </a:solidFill>
              </a:rPr>
              <a:t>Constructive	(full wavelength difference)</a:t>
            </a:r>
          </a:p>
          <a:p>
            <a:pPr lvl="1" eaLnBrk="1" hangingPunct="1"/>
            <a:r>
              <a:rPr lang="en-US" smtClean="0">
                <a:solidFill>
                  <a:schemeClr val="tx2"/>
                </a:solidFill>
              </a:rPr>
              <a:t>Destructive 	(½ wavelength difference)</a:t>
            </a:r>
            <a:endParaRPr lang="en-US" smtClean="0"/>
          </a:p>
          <a:p>
            <a:pPr eaLnBrk="1" hangingPunct="1"/>
            <a:endParaRPr lang="en-US" smtClean="0"/>
          </a:p>
          <a:p>
            <a:pPr eaLnBrk="1" hangingPunct="1"/>
            <a:r>
              <a:rPr lang="en-US" smtClean="0">
                <a:solidFill>
                  <a:schemeClr val="tx1"/>
                </a:solidFill>
              </a:rPr>
              <a:t>Light </a:t>
            </a:r>
            <a:r>
              <a:rPr lang="en-US" sz="2800" smtClean="0">
                <a:solidFill>
                  <a:schemeClr val="tx1"/>
                </a:solidFill>
              </a:rPr>
              <a:t>(1 source, but different paths)</a:t>
            </a:r>
            <a:endParaRPr lang="en-US" smtClean="0"/>
          </a:p>
          <a:p>
            <a:pPr lvl="1" eaLnBrk="1" hangingPunct="1"/>
            <a:r>
              <a:rPr lang="en-US" smtClean="0">
                <a:solidFill>
                  <a:schemeClr val="tx2"/>
                </a:solidFill>
              </a:rPr>
              <a:t>Thin Films</a:t>
            </a:r>
          </a:p>
          <a:p>
            <a:pPr lvl="1" eaLnBrk="1" hangingPunct="1"/>
            <a:r>
              <a:rPr lang="en-US" smtClean="0">
                <a:solidFill>
                  <a:schemeClr val="tx2"/>
                </a:solidFill>
              </a:rPr>
              <a:t>Double/multiple slit</a:t>
            </a:r>
          </a:p>
          <a:p>
            <a:pPr lvl="1" eaLnBrk="1" hangingPunct="1"/>
            <a:r>
              <a:rPr lang="en-US" smtClean="0">
                <a:solidFill>
                  <a:schemeClr val="tx2"/>
                </a:solidFill>
              </a:rPr>
              <a:t>Diffraction/single slit (today)</a:t>
            </a:r>
            <a:endParaRPr lang="en-US"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6851">
                                            <p:txEl>
                                              <p:pRg st="0" end="0"/>
                                            </p:txEl>
                                          </p:spTgt>
                                        </p:tgtEl>
                                        <p:attrNameLst>
                                          <p:attrName>style.visibility</p:attrName>
                                        </p:attrNameLst>
                                      </p:cBhvr>
                                      <p:to>
                                        <p:strVal val="visible"/>
                                      </p:to>
                                    </p:set>
                                    <p:animEffect transition="in" filter="wipe(left)">
                                      <p:cBhvr>
                                        <p:cTn id="7" dur="500"/>
                                        <p:tgtEl>
                                          <p:spTgt spid="2068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6851">
                                            <p:txEl>
                                              <p:pRg st="1" end="1"/>
                                            </p:txEl>
                                          </p:spTgt>
                                        </p:tgtEl>
                                        <p:attrNameLst>
                                          <p:attrName>style.visibility</p:attrName>
                                        </p:attrNameLst>
                                      </p:cBhvr>
                                      <p:to>
                                        <p:strVal val="visible"/>
                                      </p:to>
                                    </p:set>
                                    <p:animEffect transition="in" filter="wipe(left)">
                                      <p:cBhvr>
                                        <p:cTn id="12" dur="500"/>
                                        <p:tgtEl>
                                          <p:spTgt spid="2068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6851">
                                            <p:txEl>
                                              <p:pRg st="2" end="2"/>
                                            </p:txEl>
                                          </p:spTgt>
                                        </p:tgtEl>
                                        <p:attrNameLst>
                                          <p:attrName>style.visibility</p:attrName>
                                        </p:attrNameLst>
                                      </p:cBhvr>
                                      <p:to>
                                        <p:strVal val="visible"/>
                                      </p:to>
                                    </p:set>
                                    <p:animEffect transition="in" filter="wipe(left)">
                                      <p:cBhvr>
                                        <p:cTn id="17" dur="500"/>
                                        <p:tgtEl>
                                          <p:spTgt spid="2068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6851">
                                            <p:txEl>
                                              <p:pRg st="4" end="4"/>
                                            </p:txEl>
                                          </p:spTgt>
                                        </p:tgtEl>
                                        <p:attrNameLst>
                                          <p:attrName>style.visibility</p:attrName>
                                        </p:attrNameLst>
                                      </p:cBhvr>
                                      <p:to>
                                        <p:strVal val="visible"/>
                                      </p:to>
                                    </p:set>
                                    <p:animEffect transition="in" filter="wipe(left)">
                                      <p:cBhvr>
                                        <p:cTn id="22" dur="500"/>
                                        <p:tgtEl>
                                          <p:spTgt spid="20685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6851">
                                            <p:txEl>
                                              <p:pRg st="5" end="5"/>
                                            </p:txEl>
                                          </p:spTgt>
                                        </p:tgtEl>
                                        <p:attrNameLst>
                                          <p:attrName>style.visibility</p:attrName>
                                        </p:attrNameLst>
                                      </p:cBhvr>
                                      <p:to>
                                        <p:strVal val="visible"/>
                                      </p:to>
                                    </p:set>
                                    <p:animEffect transition="in" filter="wipe(left)">
                                      <p:cBhvr>
                                        <p:cTn id="27" dur="500"/>
                                        <p:tgtEl>
                                          <p:spTgt spid="20685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6851">
                                            <p:txEl>
                                              <p:pRg st="6" end="6"/>
                                            </p:txEl>
                                          </p:spTgt>
                                        </p:tgtEl>
                                        <p:attrNameLst>
                                          <p:attrName>style.visibility</p:attrName>
                                        </p:attrNameLst>
                                      </p:cBhvr>
                                      <p:to>
                                        <p:strVal val="visible"/>
                                      </p:to>
                                    </p:set>
                                    <p:animEffect transition="in" filter="wipe(left)">
                                      <p:cBhvr>
                                        <p:cTn id="32" dur="500"/>
                                        <p:tgtEl>
                                          <p:spTgt spid="206851">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6851">
                                            <p:txEl>
                                              <p:pRg st="7" end="7"/>
                                            </p:txEl>
                                          </p:spTgt>
                                        </p:tgtEl>
                                        <p:attrNameLst>
                                          <p:attrName>style.visibility</p:attrName>
                                        </p:attrNameLst>
                                      </p:cBhvr>
                                      <p:to>
                                        <p:strVal val="visible"/>
                                      </p:to>
                                    </p:set>
                                    <p:animEffect transition="in" filter="wipe(left)">
                                      <p:cBhvr>
                                        <p:cTn id="37" dur="500"/>
                                        <p:tgtEl>
                                          <p:spTgt spid="2068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build="p" bldLvl="3"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80" name="Picture 1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371600"/>
            <a:ext cx="17907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86372" name="Text Box 4"/>
          <p:cNvSpPr txBox="1">
            <a:spLocks noChangeArrowheads="1"/>
          </p:cNvSpPr>
          <p:nvPr/>
        </p:nvSpPr>
        <p:spPr bwMode="auto">
          <a:xfrm>
            <a:off x="939800" y="4600575"/>
            <a:ext cx="7516813" cy="369888"/>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Calibri" pitchFamily="34" charset="0"/>
              </a:rPr>
              <a:t>Maxima and minima will be a series of bright and dark rings on screen</a:t>
            </a:r>
            <a:endParaRPr lang="en-US" altLang="en-US" b="1">
              <a:latin typeface="Calibri" pitchFamily="34" charset="0"/>
            </a:endParaRPr>
          </a:p>
        </p:txBody>
      </p:sp>
      <p:grpSp>
        <p:nvGrpSpPr>
          <p:cNvPr id="2" name="Group 22"/>
          <p:cNvGrpSpPr>
            <a:grpSpLocks/>
          </p:cNvGrpSpPr>
          <p:nvPr/>
        </p:nvGrpSpPr>
        <p:grpSpPr bwMode="auto">
          <a:xfrm>
            <a:off x="4495800" y="1476375"/>
            <a:ext cx="3330575" cy="701675"/>
            <a:chOff x="2832" y="828"/>
            <a:chExt cx="2098" cy="442"/>
          </a:xfrm>
        </p:grpSpPr>
        <p:sp>
          <p:nvSpPr>
            <p:cNvPr id="22548" name="Line 8"/>
            <p:cNvSpPr>
              <a:spLocks noChangeShapeType="1"/>
            </p:cNvSpPr>
            <p:nvPr/>
          </p:nvSpPr>
          <p:spPr bwMode="auto">
            <a:xfrm flipV="1">
              <a:off x="2832" y="954"/>
              <a:ext cx="1103" cy="316"/>
            </a:xfrm>
            <a:prstGeom prst="line">
              <a:avLst/>
            </a:prstGeom>
            <a:noFill/>
            <a:ln w="9525">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9" name="Text Box 9"/>
            <p:cNvSpPr txBox="1">
              <a:spLocks noChangeArrowheads="1"/>
            </p:cNvSpPr>
            <p:nvPr/>
          </p:nvSpPr>
          <p:spPr bwMode="auto">
            <a:xfrm>
              <a:off x="3651" y="828"/>
              <a:ext cx="1279"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solidFill>
                    <a:schemeClr val="accent2"/>
                  </a:solidFill>
                  <a:latin typeface="Calibri" pitchFamily="34" charset="0"/>
                </a:rPr>
                <a:t>Central maximum</a:t>
              </a:r>
              <a:endParaRPr lang="en-US" altLang="en-US">
                <a:latin typeface="Calibri" pitchFamily="34" charset="0"/>
              </a:endParaRPr>
            </a:p>
          </p:txBody>
        </p:sp>
      </p:grpSp>
      <p:sp>
        <p:nvSpPr>
          <p:cNvPr id="22533" name="Line 10"/>
          <p:cNvSpPr>
            <a:spLocks noChangeShapeType="1"/>
          </p:cNvSpPr>
          <p:nvPr/>
        </p:nvSpPr>
        <p:spPr bwMode="auto">
          <a:xfrm>
            <a:off x="2828925" y="1993900"/>
            <a:ext cx="1331913" cy="134938"/>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4" name="Text Box 11"/>
          <p:cNvSpPr txBox="1">
            <a:spLocks noChangeArrowheads="1"/>
          </p:cNvSpPr>
          <p:nvPr/>
        </p:nvSpPr>
        <p:spPr bwMode="auto">
          <a:xfrm>
            <a:off x="641350" y="1668463"/>
            <a:ext cx="2940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solidFill>
                  <a:schemeClr val="accent1"/>
                </a:solidFill>
                <a:latin typeface="Calibri" pitchFamily="34" charset="0"/>
              </a:rPr>
              <a:t>1</a:t>
            </a:r>
            <a:r>
              <a:rPr lang="en-US" altLang="en-US" sz="2000" u="sng" baseline="30000">
                <a:solidFill>
                  <a:schemeClr val="accent1"/>
                </a:solidFill>
                <a:latin typeface="Calibri" pitchFamily="34" charset="0"/>
              </a:rPr>
              <a:t>st</a:t>
            </a:r>
            <a:r>
              <a:rPr lang="en-US" altLang="en-US" sz="2000">
                <a:solidFill>
                  <a:schemeClr val="accent1"/>
                </a:solidFill>
                <a:latin typeface="Calibri" pitchFamily="34" charset="0"/>
              </a:rPr>
              <a:t> diffraction minimum</a:t>
            </a:r>
            <a:endParaRPr lang="en-US" altLang="en-US">
              <a:latin typeface="Calibri" pitchFamily="34" charset="0"/>
            </a:endParaRPr>
          </a:p>
        </p:txBody>
      </p:sp>
      <p:sp>
        <p:nvSpPr>
          <p:cNvPr id="22535" name="Line 19"/>
          <p:cNvSpPr>
            <a:spLocks noChangeShapeType="1"/>
          </p:cNvSpPr>
          <p:nvPr/>
        </p:nvSpPr>
        <p:spPr bwMode="auto">
          <a:xfrm flipH="1" flipV="1">
            <a:off x="4495800" y="2295525"/>
            <a:ext cx="1960563" cy="1249363"/>
          </a:xfrm>
          <a:prstGeom prst="line">
            <a:avLst/>
          </a:prstGeom>
          <a:noFill/>
          <a:ln w="28575">
            <a:solidFill>
              <a:srgbClr val="FF00FF"/>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6" name="Line 20"/>
          <p:cNvSpPr>
            <a:spLocks noChangeShapeType="1"/>
          </p:cNvSpPr>
          <p:nvPr/>
        </p:nvSpPr>
        <p:spPr bwMode="auto">
          <a:xfrm flipH="1" flipV="1">
            <a:off x="4724400" y="1990725"/>
            <a:ext cx="1731963" cy="1554163"/>
          </a:xfrm>
          <a:prstGeom prst="line">
            <a:avLst/>
          </a:prstGeom>
          <a:noFill/>
          <a:ln w="28575">
            <a:solidFill>
              <a:srgbClr val="FF00FF"/>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7" name="Text Box 24"/>
          <p:cNvSpPr txBox="1">
            <a:spLocks noChangeArrowheads="1"/>
          </p:cNvSpPr>
          <p:nvPr/>
        </p:nvSpPr>
        <p:spPr bwMode="auto">
          <a:xfrm>
            <a:off x="5000625" y="2395538"/>
            <a:ext cx="3032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solidFill>
                  <a:srgbClr val="FF00FF"/>
                </a:solidFill>
                <a:latin typeface="Symbol" pitchFamily="18" charset="2"/>
              </a:rPr>
              <a:t>q</a:t>
            </a:r>
            <a:endParaRPr lang="en-US" altLang="en-US"/>
          </a:p>
        </p:txBody>
      </p:sp>
      <p:grpSp>
        <p:nvGrpSpPr>
          <p:cNvPr id="3" name="Group 29"/>
          <p:cNvGrpSpPr>
            <a:grpSpLocks/>
          </p:cNvGrpSpPr>
          <p:nvPr/>
        </p:nvGrpSpPr>
        <p:grpSpPr bwMode="auto">
          <a:xfrm>
            <a:off x="6246813" y="2919413"/>
            <a:ext cx="1476375" cy="1233487"/>
            <a:chOff x="3935" y="1737"/>
            <a:chExt cx="930" cy="777"/>
          </a:xfrm>
        </p:grpSpPr>
        <p:sp>
          <p:nvSpPr>
            <p:cNvPr id="22542" name="Oval 18"/>
            <p:cNvSpPr>
              <a:spLocks noChangeArrowheads="1"/>
            </p:cNvSpPr>
            <p:nvPr/>
          </p:nvSpPr>
          <p:spPr bwMode="auto">
            <a:xfrm>
              <a:off x="4021" y="2089"/>
              <a:ext cx="91" cy="83"/>
            </a:xfrm>
            <a:prstGeom prst="ellipse">
              <a:avLst/>
            </a:prstGeom>
            <a:solidFill>
              <a:srgbClr val="FFFFFF"/>
            </a:solidFill>
            <a:ln w="9525">
              <a:solidFill>
                <a:srgbClr val="000000"/>
              </a:solidFill>
              <a:round/>
              <a:headEnd/>
              <a:tailEnd/>
            </a:ln>
          </p:spPr>
          <p:txBody>
            <a:bodyPr wrap="none" anchor="ctr"/>
            <a:lstStyle/>
            <a:p>
              <a:endParaRPr lang="en-US">
                <a:latin typeface="Calibri" pitchFamily="34" charset="0"/>
              </a:endParaRPr>
            </a:p>
          </p:txBody>
        </p:sp>
        <p:sp>
          <p:nvSpPr>
            <p:cNvPr id="22543" name="Line 23"/>
            <p:cNvSpPr>
              <a:spLocks noChangeShapeType="1"/>
            </p:cNvSpPr>
            <p:nvPr/>
          </p:nvSpPr>
          <p:spPr bwMode="auto">
            <a:xfrm flipH="1" flipV="1">
              <a:off x="4112" y="2172"/>
              <a:ext cx="304" cy="228"/>
            </a:xfrm>
            <a:prstGeom prst="line">
              <a:avLst/>
            </a:prstGeom>
            <a:noFill/>
            <a:ln w="76200">
              <a:solidFill>
                <a:srgbClr val="FF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4" name="Line 25"/>
            <p:cNvSpPr>
              <a:spLocks noChangeShapeType="1"/>
            </p:cNvSpPr>
            <p:nvPr/>
          </p:nvSpPr>
          <p:spPr bwMode="auto">
            <a:xfrm flipV="1">
              <a:off x="3935" y="2172"/>
              <a:ext cx="86" cy="11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5" name="Line 26"/>
            <p:cNvSpPr>
              <a:spLocks noChangeShapeType="1"/>
            </p:cNvSpPr>
            <p:nvPr/>
          </p:nvSpPr>
          <p:spPr bwMode="auto">
            <a:xfrm flipH="1">
              <a:off x="4087" y="1968"/>
              <a:ext cx="80" cy="12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6" name="Text Box 27"/>
            <p:cNvSpPr txBox="1">
              <a:spLocks noChangeArrowheads="1"/>
            </p:cNvSpPr>
            <p:nvPr/>
          </p:nvSpPr>
          <p:spPr bwMode="auto">
            <a:xfrm>
              <a:off x="4021" y="1737"/>
              <a:ext cx="8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Diameter D</a:t>
              </a:r>
            </a:p>
          </p:txBody>
        </p:sp>
        <p:sp>
          <p:nvSpPr>
            <p:cNvPr id="22547" name="Text Box 28"/>
            <p:cNvSpPr txBox="1">
              <a:spLocks noChangeArrowheads="1"/>
            </p:cNvSpPr>
            <p:nvPr/>
          </p:nvSpPr>
          <p:spPr bwMode="auto">
            <a:xfrm>
              <a:off x="4416" y="2283"/>
              <a:ext cx="3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rgbClr val="FF9900"/>
                  </a:solidFill>
                </a:rPr>
                <a:t>light</a:t>
              </a:r>
            </a:p>
          </p:txBody>
        </p:sp>
      </p:grpSp>
      <p:sp>
        <p:nvSpPr>
          <p:cNvPr id="22539" name="Rectangle 31"/>
          <p:cNvSpPr>
            <a:spLocks noGrp="1" noChangeArrowheads="1"/>
          </p:cNvSpPr>
          <p:nvPr>
            <p:ph type="title"/>
          </p:nvPr>
        </p:nvSpPr>
        <p:spPr>
          <a:xfrm>
            <a:off x="288925" y="171450"/>
            <a:ext cx="8778875" cy="1143000"/>
          </a:xfrm>
        </p:spPr>
        <p:txBody>
          <a:bodyPr/>
          <a:lstStyle/>
          <a:p>
            <a:pPr eaLnBrk="1" hangingPunct="1"/>
            <a:r>
              <a:rPr lang="en-US" smtClean="0">
                <a:solidFill>
                  <a:schemeClr val="tx2"/>
                </a:solidFill>
              </a:rPr>
              <a:t>Diffraction from Circular Aperture</a:t>
            </a:r>
            <a:endParaRPr lang="en-US" smtClean="0"/>
          </a:p>
        </p:txBody>
      </p:sp>
      <p:sp>
        <p:nvSpPr>
          <p:cNvPr id="22540" name="Text Box 34"/>
          <p:cNvSpPr txBox="1">
            <a:spLocks noChangeArrowheads="1"/>
          </p:cNvSpPr>
          <p:nvPr/>
        </p:nvSpPr>
        <p:spPr bwMode="auto">
          <a:xfrm>
            <a:off x="114300" y="5765800"/>
            <a:ext cx="4232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First diffraction minimum is at:</a:t>
            </a:r>
          </a:p>
        </p:txBody>
      </p:sp>
      <p:sp>
        <p:nvSpPr>
          <p:cNvPr id="22541" name="Rectangle 35"/>
          <p:cNvSpPr>
            <a:spLocks noChangeArrowheads="1"/>
          </p:cNvSpPr>
          <p:nvPr/>
        </p:nvSpPr>
        <p:spPr bwMode="auto">
          <a:xfrm>
            <a:off x="4495800" y="5527675"/>
            <a:ext cx="3330575" cy="1184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186380"/>
                                        </p:tgtEl>
                                        <p:attrNameLst>
                                          <p:attrName>style.visibility</p:attrName>
                                        </p:attrNameLst>
                                      </p:cBhvr>
                                      <p:to>
                                        <p:strVal val="visible"/>
                                      </p:to>
                                    </p:set>
                                    <p:animEffect transition="in" filter="dissolve">
                                      <p:cBhvr>
                                        <p:cTn id="11" dur="500"/>
                                        <p:tgtEl>
                                          <p:spTgt spid="18638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86372"/>
                                        </p:tgtEl>
                                        <p:attrNameLst>
                                          <p:attrName>style.visibility</p:attrName>
                                        </p:attrNameLst>
                                      </p:cBhvr>
                                      <p:to>
                                        <p:strVal val="visible"/>
                                      </p:to>
                                    </p:set>
                                    <p:anim calcmode="lin" valueType="num">
                                      <p:cBhvr additive="base">
                                        <p:cTn id="16" dur="500" fill="hold"/>
                                        <p:tgtEl>
                                          <p:spTgt spid="186372"/>
                                        </p:tgtEl>
                                        <p:attrNameLst>
                                          <p:attrName>ppt_x</p:attrName>
                                        </p:attrNameLst>
                                      </p:cBhvr>
                                      <p:tavLst>
                                        <p:tav tm="0">
                                          <p:val>
                                            <p:strVal val="0-#ppt_w/2"/>
                                          </p:val>
                                        </p:tav>
                                        <p:tav tm="100000">
                                          <p:val>
                                            <p:strVal val="#ppt_x"/>
                                          </p:val>
                                        </p:tav>
                                      </p:tavLst>
                                    </p:anim>
                                    <p:anim calcmode="lin" valueType="num">
                                      <p:cBhvr additive="base">
                                        <p:cTn id="17" dur="500" fill="hold"/>
                                        <p:tgtEl>
                                          <p:spTgt spid="186372"/>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1+#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82"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371600"/>
            <a:ext cx="17907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76483" name="Text Box 3"/>
          <p:cNvSpPr txBox="1">
            <a:spLocks noChangeArrowheads="1"/>
          </p:cNvSpPr>
          <p:nvPr/>
        </p:nvSpPr>
        <p:spPr bwMode="auto">
          <a:xfrm>
            <a:off x="939800" y="4600575"/>
            <a:ext cx="7516813" cy="822325"/>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rgbClr val="0066FF"/>
                </a:solidFill>
                <a:latin typeface="Calibri" pitchFamily="34" charset="0"/>
              </a:rPr>
              <a:t>Maxima and minima will be a series of </a:t>
            </a:r>
            <a:r>
              <a:rPr lang="en-US" altLang="en-US">
                <a:solidFill>
                  <a:schemeClr val="tx2"/>
                </a:solidFill>
                <a:latin typeface="Calibri" pitchFamily="34" charset="0"/>
              </a:rPr>
              <a:t>bright</a:t>
            </a:r>
            <a:r>
              <a:rPr lang="en-US" altLang="en-US">
                <a:solidFill>
                  <a:srgbClr val="0066FF"/>
                </a:solidFill>
                <a:latin typeface="Calibri" pitchFamily="34" charset="0"/>
              </a:rPr>
              <a:t> and </a:t>
            </a:r>
            <a:r>
              <a:rPr lang="en-US" altLang="en-US">
                <a:solidFill>
                  <a:srgbClr val="003366"/>
                </a:solidFill>
                <a:latin typeface="Calibri" pitchFamily="34" charset="0"/>
              </a:rPr>
              <a:t>dark</a:t>
            </a:r>
            <a:r>
              <a:rPr lang="en-US" altLang="en-US">
                <a:solidFill>
                  <a:srgbClr val="0066FF"/>
                </a:solidFill>
                <a:latin typeface="Calibri" pitchFamily="34" charset="0"/>
              </a:rPr>
              <a:t> rings on screen</a:t>
            </a:r>
            <a:endParaRPr lang="en-US" altLang="en-US" b="1">
              <a:latin typeface="Calibri" pitchFamily="34" charset="0"/>
            </a:endParaRPr>
          </a:p>
        </p:txBody>
      </p:sp>
      <p:grpSp>
        <p:nvGrpSpPr>
          <p:cNvPr id="2" name="Group 4"/>
          <p:cNvGrpSpPr>
            <a:grpSpLocks/>
          </p:cNvGrpSpPr>
          <p:nvPr/>
        </p:nvGrpSpPr>
        <p:grpSpPr bwMode="auto">
          <a:xfrm>
            <a:off x="4495800" y="1476375"/>
            <a:ext cx="3330575" cy="701675"/>
            <a:chOff x="2832" y="828"/>
            <a:chExt cx="2098" cy="442"/>
          </a:xfrm>
        </p:grpSpPr>
        <p:sp>
          <p:nvSpPr>
            <p:cNvPr id="23573" name="Line 5"/>
            <p:cNvSpPr>
              <a:spLocks noChangeShapeType="1"/>
            </p:cNvSpPr>
            <p:nvPr/>
          </p:nvSpPr>
          <p:spPr bwMode="auto">
            <a:xfrm flipV="1">
              <a:off x="2832" y="954"/>
              <a:ext cx="1103" cy="316"/>
            </a:xfrm>
            <a:prstGeom prst="line">
              <a:avLst/>
            </a:prstGeom>
            <a:noFill/>
            <a:ln w="9525">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4" name="Text Box 6"/>
            <p:cNvSpPr txBox="1">
              <a:spLocks noChangeArrowheads="1"/>
            </p:cNvSpPr>
            <p:nvPr/>
          </p:nvSpPr>
          <p:spPr bwMode="auto">
            <a:xfrm>
              <a:off x="3651" y="828"/>
              <a:ext cx="1279"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solidFill>
                    <a:schemeClr val="accent2"/>
                  </a:solidFill>
                  <a:latin typeface="Calibri" pitchFamily="34" charset="0"/>
                </a:rPr>
                <a:t>Central maximum</a:t>
              </a:r>
              <a:endParaRPr lang="en-US" altLang="en-US">
                <a:latin typeface="Calibri" pitchFamily="34" charset="0"/>
              </a:endParaRPr>
            </a:p>
          </p:txBody>
        </p:sp>
      </p:grpSp>
      <p:grpSp>
        <p:nvGrpSpPr>
          <p:cNvPr id="3" name="Group 7"/>
          <p:cNvGrpSpPr>
            <a:grpSpLocks/>
          </p:cNvGrpSpPr>
          <p:nvPr/>
        </p:nvGrpSpPr>
        <p:grpSpPr bwMode="auto">
          <a:xfrm>
            <a:off x="1169988" y="5668963"/>
            <a:ext cx="6650037" cy="852487"/>
            <a:chOff x="384" y="955"/>
            <a:chExt cx="4189" cy="537"/>
          </a:xfrm>
        </p:grpSpPr>
        <p:graphicFrame>
          <p:nvGraphicFramePr>
            <p:cNvPr id="23571" name="Object 3"/>
            <p:cNvGraphicFramePr>
              <a:graphicFrameLocks noChangeAspect="1"/>
            </p:cNvGraphicFramePr>
            <p:nvPr/>
          </p:nvGraphicFramePr>
          <p:xfrm>
            <a:off x="3264" y="955"/>
            <a:ext cx="1309" cy="537"/>
          </p:xfrm>
          <a:graphic>
            <a:graphicData uri="http://schemas.openxmlformats.org/presentationml/2006/ole">
              <mc:AlternateContent xmlns:mc="http://schemas.openxmlformats.org/markup-compatibility/2006">
                <mc:Choice xmlns:v="urn:schemas-microsoft-com:vml" Requires="v">
                  <p:oleObj spid="_x0000_s23580" name="Equation" r:id="rId6" imgW="1828800" imgH="749300" progId="Equation.DSMT36">
                    <p:embed/>
                  </p:oleObj>
                </mc:Choice>
                <mc:Fallback>
                  <p:oleObj name="Equation" r:id="rId6" imgW="1828800" imgH="749300" progId="Equation.DSMT36">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4" y="955"/>
                          <a:ext cx="1309" cy="53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72" name="Text Box 9"/>
            <p:cNvSpPr txBox="1">
              <a:spLocks noChangeArrowheads="1"/>
            </p:cNvSpPr>
            <p:nvPr/>
          </p:nvSpPr>
          <p:spPr bwMode="auto">
            <a:xfrm>
              <a:off x="384" y="1079"/>
              <a:ext cx="28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Calibri" pitchFamily="34" charset="0"/>
                </a:rPr>
                <a:t>First diffraction minimum is at</a:t>
              </a:r>
            </a:p>
          </p:txBody>
        </p:sp>
      </p:grpSp>
      <p:sp>
        <p:nvSpPr>
          <p:cNvPr id="23558" name="Line 12"/>
          <p:cNvSpPr>
            <a:spLocks noChangeShapeType="1"/>
          </p:cNvSpPr>
          <p:nvPr/>
        </p:nvSpPr>
        <p:spPr bwMode="auto">
          <a:xfrm>
            <a:off x="2828925" y="2009775"/>
            <a:ext cx="1331913" cy="134938"/>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9" name="Line 14"/>
          <p:cNvSpPr>
            <a:spLocks noChangeShapeType="1"/>
          </p:cNvSpPr>
          <p:nvPr/>
        </p:nvSpPr>
        <p:spPr bwMode="auto">
          <a:xfrm flipH="1" flipV="1">
            <a:off x="4495800" y="2295525"/>
            <a:ext cx="1960563" cy="1249363"/>
          </a:xfrm>
          <a:prstGeom prst="line">
            <a:avLst/>
          </a:prstGeom>
          <a:noFill/>
          <a:ln w="28575">
            <a:solidFill>
              <a:srgbClr val="FF00FF"/>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0" name="Line 15"/>
          <p:cNvSpPr>
            <a:spLocks noChangeShapeType="1"/>
          </p:cNvSpPr>
          <p:nvPr/>
        </p:nvSpPr>
        <p:spPr bwMode="auto">
          <a:xfrm flipH="1" flipV="1">
            <a:off x="4724400" y="1990725"/>
            <a:ext cx="1731963" cy="1554163"/>
          </a:xfrm>
          <a:prstGeom prst="line">
            <a:avLst/>
          </a:prstGeom>
          <a:noFill/>
          <a:ln w="28575">
            <a:solidFill>
              <a:srgbClr val="FF00FF"/>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1" name="Text Box 16"/>
          <p:cNvSpPr txBox="1">
            <a:spLocks noChangeArrowheads="1"/>
          </p:cNvSpPr>
          <p:nvPr/>
        </p:nvSpPr>
        <p:spPr bwMode="auto">
          <a:xfrm>
            <a:off x="5000625" y="2395538"/>
            <a:ext cx="3032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solidFill>
                  <a:srgbClr val="FF00FF"/>
                </a:solidFill>
                <a:latin typeface="Symbol" pitchFamily="18" charset="2"/>
              </a:rPr>
              <a:t>q</a:t>
            </a:r>
            <a:endParaRPr lang="en-US" altLang="en-US"/>
          </a:p>
        </p:txBody>
      </p:sp>
      <p:grpSp>
        <p:nvGrpSpPr>
          <p:cNvPr id="4" name="Group 17"/>
          <p:cNvGrpSpPr>
            <a:grpSpLocks/>
          </p:cNvGrpSpPr>
          <p:nvPr/>
        </p:nvGrpSpPr>
        <p:grpSpPr bwMode="auto">
          <a:xfrm>
            <a:off x="6246813" y="2919413"/>
            <a:ext cx="1476375" cy="1233487"/>
            <a:chOff x="3935" y="1737"/>
            <a:chExt cx="930" cy="777"/>
          </a:xfrm>
        </p:grpSpPr>
        <p:sp>
          <p:nvSpPr>
            <p:cNvPr id="23565" name="Oval 18"/>
            <p:cNvSpPr>
              <a:spLocks noChangeArrowheads="1"/>
            </p:cNvSpPr>
            <p:nvPr/>
          </p:nvSpPr>
          <p:spPr bwMode="auto">
            <a:xfrm>
              <a:off x="4021" y="2089"/>
              <a:ext cx="91" cy="83"/>
            </a:xfrm>
            <a:prstGeom prst="ellipse">
              <a:avLst/>
            </a:prstGeom>
            <a:solidFill>
              <a:srgbClr val="FFFFFF"/>
            </a:solidFill>
            <a:ln w="9525">
              <a:solidFill>
                <a:srgbClr val="000000"/>
              </a:solidFill>
              <a:round/>
              <a:headEnd/>
              <a:tailEnd/>
            </a:ln>
          </p:spPr>
          <p:txBody>
            <a:bodyPr wrap="none" anchor="ctr"/>
            <a:lstStyle/>
            <a:p>
              <a:endParaRPr lang="en-US">
                <a:latin typeface="Calibri" pitchFamily="34" charset="0"/>
              </a:endParaRPr>
            </a:p>
          </p:txBody>
        </p:sp>
        <p:sp>
          <p:nvSpPr>
            <p:cNvPr id="23566" name="Line 19"/>
            <p:cNvSpPr>
              <a:spLocks noChangeShapeType="1"/>
            </p:cNvSpPr>
            <p:nvPr/>
          </p:nvSpPr>
          <p:spPr bwMode="auto">
            <a:xfrm flipH="1" flipV="1">
              <a:off x="4112" y="2172"/>
              <a:ext cx="304" cy="228"/>
            </a:xfrm>
            <a:prstGeom prst="line">
              <a:avLst/>
            </a:prstGeom>
            <a:noFill/>
            <a:ln w="76200">
              <a:solidFill>
                <a:srgbClr val="FF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7" name="Line 20"/>
            <p:cNvSpPr>
              <a:spLocks noChangeShapeType="1"/>
            </p:cNvSpPr>
            <p:nvPr/>
          </p:nvSpPr>
          <p:spPr bwMode="auto">
            <a:xfrm flipV="1">
              <a:off x="3935" y="2172"/>
              <a:ext cx="86" cy="11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8" name="Line 21"/>
            <p:cNvSpPr>
              <a:spLocks noChangeShapeType="1"/>
            </p:cNvSpPr>
            <p:nvPr/>
          </p:nvSpPr>
          <p:spPr bwMode="auto">
            <a:xfrm flipH="1">
              <a:off x="4087" y="1968"/>
              <a:ext cx="80" cy="12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9" name="Text Box 22"/>
            <p:cNvSpPr txBox="1">
              <a:spLocks noChangeArrowheads="1"/>
            </p:cNvSpPr>
            <p:nvPr/>
          </p:nvSpPr>
          <p:spPr bwMode="auto">
            <a:xfrm>
              <a:off x="4021" y="1737"/>
              <a:ext cx="8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Diameter D</a:t>
              </a:r>
            </a:p>
          </p:txBody>
        </p:sp>
        <p:sp>
          <p:nvSpPr>
            <p:cNvPr id="23570" name="Text Box 23"/>
            <p:cNvSpPr txBox="1">
              <a:spLocks noChangeArrowheads="1"/>
            </p:cNvSpPr>
            <p:nvPr/>
          </p:nvSpPr>
          <p:spPr bwMode="auto">
            <a:xfrm>
              <a:off x="4416" y="2283"/>
              <a:ext cx="3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rgbClr val="FF9900"/>
                  </a:solidFill>
                </a:rPr>
                <a:t>light</a:t>
              </a:r>
            </a:p>
          </p:txBody>
        </p:sp>
      </p:grpSp>
      <p:sp>
        <p:nvSpPr>
          <p:cNvPr id="23563" name="Rectangle 24"/>
          <p:cNvSpPr>
            <a:spLocks noGrp="1" noChangeArrowheads="1"/>
          </p:cNvSpPr>
          <p:nvPr>
            <p:ph type="title"/>
          </p:nvPr>
        </p:nvSpPr>
        <p:spPr>
          <a:xfrm>
            <a:off x="288925" y="171450"/>
            <a:ext cx="8778875" cy="1143000"/>
          </a:xfrm>
        </p:spPr>
        <p:txBody>
          <a:bodyPr/>
          <a:lstStyle/>
          <a:p>
            <a:pPr eaLnBrk="1" hangingPunct="1"/>
            <a:r>
              <a:rPr lang="en-US" smtClean="0">
                <a:solidFill>
                  <a:schemeClr val="tx2"/>
                </a:solidFill>
              </a:rPr>
              <a:t>Diffraction from Circular Aperture</a:t>
            </a:r>
            <a:endParaRPr lang="en-US" smtClean="0"/>
          </a:p>
        </p:txBody>
      </p:sp>
      <p:sp>
        <p:nvSpPr>
          <p:cNvPr id="23564" name="Text Box 26"/>
          <p:cNvSpPr txBox="1">
            <a:spLocks noChangeArrowheads="1"/>
          </p:cNvSpPr>
          <p:nvPr/>
        </p:nvSpPr>
        <p:spPr bwMode="auto">
          <a:xfrm>
            <a:off x="641350" y="1668463"/>
            <a:ext cx="2940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solidFill>
                  <a:schemeClr val="accent1"/>
                </a:solidFill>
                <a:latin typeface="Calibri" pitchFamily="34" charset="0"/>
              </a:rPr>
              <a:t>1</a:t>
            </a:r>
            <a:r>
              <a:rPr lang="en-US" altLang="en-US" sz="2000" u="sng" baseline="30000">
                <a:solidFill>
                  <a:schemeClr val="accent1"/>
                </a:solidFill>
                <a:latin typeface="Calibri" pitchFamily="34" charset="0"/>
              </a:rPr>
              <a:t>st</a:t>
            </a:r>
            <a:r>
              <a:rPr lang="en-US" altLang="en-US" sz="2000">
                <a:solidFill>
                  <a:schemeClr val="accent1"/>
                </a:solidFill>
                <a:latin typeface="Calibri" pitchFamily="34" charset="0"/>
              </a:rPr>
              <a:t> diffraction minimum</a:t>
            </a:r>
            <a:endParaRPr lang="en-US" altLang="en-US">
              <a:latin typeface="Calibri" pitchFamily="3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276482"/>
                                        </p:tgtEl>
                                        <p:attrNameLst>
                                          <p:attrName>style.visibility</p:attrName>
                                        </p:attrNameLst>
                                      </p:cBhvr>
                                      <p:to>
                                        <p:strVal val="visible"/>
                                      </p:to>
                                    </p:set>
                                    <p:animEffect transition="in" filter="dissolve">
                                      <p:cBhvr>
                                        <p:cTn id="11" dur="500"/>
                                        <p:tgtEl>
                                          <p:spTgt spid="27648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276483"/>
                                        </p:tgtEl>
                                        <p:attrNameLst>
                                          <p:attrName>style.visibility</p:attrName>
                                        </p:attrNameLst>
                                      </p:cBhvr>
                                      <p:to>
                                        <p:strVal val="visible"/>
                                      </p:to>
                                    </p:set>
                                    <p:anim calcmode="lin" valueType="num">
                                      <p:cBhvr additive="base">
                                        <p:cTn id="16" dur="500" fill="hold"/>
                                        <p:tgtEl>
                                          <p:spTgt spid="276483"/>
                                        </p:tgtEl>
                                        <p:attrNameLst>
                                          <p:attrName>ppt_x</p:attrName>
                                        </p:attrNameLst>
                                      </p:cBhvr>
                                      <p:tavLst>
                                        <p:tav tm="0">
                                          <p:val>
                                            <p:strVal val="0-#ppt_w/2"/>
                                          </p:val>
                                        </p:tav>
                                        <p:tav tm="100000">
                                          <p:val>
                                            <p:strVal val="#ppt_x"/>
                                          </p:val>
                                        </p:tav>
                                      </p:tavLst>
                                    </p:anim>
                                    <p:anim calcmode="lin" valueType="num">
                                      <p:cBhvr additive="base">
                                        <p:cTn id="17" dur="500" fill="hold"/>
                                        <p:tgtEl>
                                          <p:spTgt spid="276483"/>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1+#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3"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2"/>
          <p:cNvSpPr>
            <a:spLocks noGrp="1"/>
          </p:cNvSpPr>
          <p:nvPr>
            <p:ph type="ftr" sz="quarter" idx="11"/>
          </p:nvPr>
        </p:nvSpPr>
        <p:spPr>
          <a:xfrm>
            <a:off x="457200" y="6356350"/>
            <a:ext cx="2133600" cy="365125"/>
          </a:xfrm>
        </p:spPr>
        <p:txBody>
          <a:bodyPr/>
          <a:lstStyle/>
          <a:p>
            <a:pPr algn="l">
              <a:defRPr/>
            </a:pPr>
            <a:r>
              <a:rPr lang="en-US" altLang="en-US"/>
              <a:t>Physics 1161: Lecture 21, Slide</a:t>
            </a:r>
            <a:fld id="{FF94AFB2-DC0E-44D7-9EB9-8F989AC892CB}" type="slidenum">
              <a:rPr lang="en-US" altLang="en-US"/>
              <a:pPr algn="l">
                <a:defRPr/>
              </a:pPr>
              <a:t>22</a:t>
            </a:fld>
            <a:endParaRPr lang="en-US" altLang="en-US"/>
          </a:p>
        </p:txBody>
      </p:sp>
      <p:sp>
        <p:nvSpPr>
          <p:cNvPr id="24579" name="Rectangle 36"/>
          <p:cNvSpPr>
            <a:spLocks noChangeArrowheads="1"/>
          </p:cNvSpPr>
          <p:nvPr/>
        </p:nvSpPr>
        <p:spPr bwMode="auto">
          <a:xfrm>
            <a:off x="3382963" y="1298575"/>
            <a:ext cx="3054350" cy="5414963"/>
          </a:xfrm>
          <a:prstGeom prst="rect">
            <a:avLst/>
          </a:prstGeom>
          <a:solidFill>
            <a:schemeClr val="tx2"/>
          </a:solidFill>
          <a:ln w="9525">
            <a:solidFill>
              <a:schemeClr val="tx2"/>
            </a:solidFill>
            <a:miter lim="800000"/>
            <a:headEnd/>
            <a:tailEnd/>
          </a:ln>
        </p:spPr>
        <p:txBody>
          <a:bodyPr wrap="none" anchor="ctr"/>
          <a:lstStyle/>
          <a:p>
            <a:endParaRPr lang="en-US">
              <a:latin typeface="Calibri" pitchFamily="34" charset="0"/>
            </a:endParaRPr>
          </a:p>
        </p:txBody>
      </p:sp>
      <p:sp>
        <p:nvSpPr>
          <p:cNvPr id="24580" name="Rectangle 34"/>
          <p:cNvSpPr>
            <a:spLocks noChangeArrowheads="1"/>
          </p:cNvSpPr>
          <p:nvPr/>
        </p:nvSpPr>
        <p:spPr bwMode="auto">
          <a:xfrm>
            <a:off x="360363" y="1298575"/>
            <a:ext cx="3054350" cy="5414963"/>
          </a:xfrm>
          <a:prstGeom prst="rect">
            <a:avLst/>
          </a:prstGeom>
          <a:solidFill>
            <a:schemeClr val="tx2"/>
          </a:solidFill>
          <a:ln w="9525">
            <a:solidFill>
              <a:schemeClr val="tx2"/>
            </a:solidFill>
            <a:miter lim="800000"/>
            <a:headEnd/>
            <a:tailEnd/>
          </a:ln>
        </p:spPr>
        <p:txBody>
          <a:bodyPr wrap="none" anchor="ctr"/>
          <a:lstStyle/>
          <a:p>
            <a:endParaRPr lang="en-US">
              <a:latin typeface="Calibri" pitchFamily="34" charset="0"/>
            </a:endParaRPr>
          </a:p>
        </p:txBody>
      </p:sp>
      <p:grpSp>
        <p:nvGrpSpPr>
          <p:cNvPr id="24581" name="Group 4"/>
          <p:cNvGrpSpPr>
            <a:grpSpLocks/>
          </p:cNvGrpSpPr>
          <p:nvPr/>
        </p:nvGrpSpPr>
        <p:grpSpPr bwMode="auto">
          <a:xfrm>
            <a:off x="3411538" y="1285875"/>
            <a:ext cx="3038475" cy="4833938"/>
            <a:chOff x="1521" y="137"/>
            <a:chExt cx="2574" cy="3731"/>
          </a:xfrm>
        </p:grpSpPr>
        <p:pic>
          <p:nvPicPr>
            <p:cNvPr id="24591" name="Picture 2" descr="diff_bess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1" y="142"/>
              <a:ext cx="2574" cy="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2" name="Freeform 3"/>
            <p:cNvSpPr>
              <a:spLocks/>
            </p:cNvSpPr>
            <p:nvPr/>
          </p:nvSpPr>
          <p:spPr bwMode="auto">
            <a:xfrm>
              <a:off x="1534" y="137"/>
              <a:ext cx="2529" cy="3712"/>
            </a:xfrm>
            <a:custGeom>
              <a:avLst/>
              <a:gdLst>
                <a:gd name="T0" fmla="*/ 0 w 2529"/>
                <a:gd name="T1" fmla="*/ 0 h 3712"/>
                <a:gd name="T2" fmla="*/ 112 w 2529"/>
                <a:gd name="T3" fmla="*/ 68 h 3712"/>
                <a:gd name="T4" fmla="*/ 257 w 2529"/>
                <a:gd name="T5" fmla="*/ 351 h 3712"/>
                <a:gd name="T6" fmla="*/ 360 w 2529"/>
                <a:gd name="T7" fmla="*/ 694 h 3712"/>
                <a:gd name="T8" fmla="*/ 472 w 2529"/>
                <a:gd name="T9" fmla="*/ 1123 h 3712"/>
                <a:gd name="T10" fmla="*/ 583 w 2529"/>
                <a:gd name="T11" fmla="*/ 1534 h 3712"/>
                <a:gd name="T12" fmla="*/ 695 w 2529"/>
                <a:gd name="T13" fmla="*/ 2040 h 3712"/>
                <a:gd name="T14" fmla="*/ 815 w 2529"/>
                <a:gd name="T15" fmla="*/ 2520 h 3712"/>
                <a:gd name="T16" fmla="*/ 943 w 2529"/>
                <a:gd name="T17" fmla="*/ 2931 h 3712"/>
                <a:gd name="T18" fmla="*/ 1046 w 2529"/>
                <a:gd name="T19" fmla="*/ 3205 h 3712"/>
                <a:gd name="T20" fmla="*/ 1192 w 2529"/>
                <a:gd name="T21" fmla="*/ 3497 h 3712"/>
                <a:gd name="T22" fmla="*/ 1346 w 2529"/>
                <a:gd name="T23" fmla="*/ 3651 h 3712"/>
                <a:gd name="T24" fmla="*/ 1466 w 2529"/>
                <a:gd name="T25" fmla="*/ 3694 h 3712"/>
                <a:gd name="T26" fmla="*/ 1560 w 2529"/>
                <a:gd name="T27" fmla="*/ 3711 h 3712"/>
                <a:gd name="T28" fmla="*/ 1723 w 2529"/>
                <a:gd name="T29" fmla="*/ 3685 h 3712"/>
                <a:gd name="T30" fmla="*/ 1920 w 2529"/>
                <a:gd name="T31" fmla="*/ 3660 h 3712"/>
                <a:gd name="T32" fmla="*/ 2100 w 2529"/>
                <a:gd name="T33" fmla="*/ 3643 h 3712"/>
                <a:gd name="T34" fmla="*/ 2263 w 2529"/>
                <a:gd name="T35" fmla="*/ 3660 h 3712"/>
                <a:gd name="T36" fmla="*/ 2477 w 2529"/>
                <a:gd name="T37" fmla="*/ 3677 h 3712"/>
                <a:gd name="T38" fmla="*/ 2529 w 2529"/>
                <a:gd name="T39" fmla="*/ 3685 h 37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29"/>
                <a:gd name="T61" fmla="*/ 0 h 3712"/>
                <a:gd name="T62" fmla="*/ 2529 w 2529"/>
                <a:gd name="T63" fmla="*/ 3712 h 37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29" h="3712">
                  <a:moveTo>
                    <a:pt x="0" y="0"/>
                  </a:moveTo>
                  <a:cubicBezTo>
                    <a:pt x="34" y="5"/>
                    <a:pt x="69" y="10"/>
                    <a:pt x="112" y="68"/>
                  </a:cubicBezTo>
                  <a:cubicBezTo>
                    <a:pt x="155" y="126"/>
                    <a:pt x="216" y="247"/>
                    <a:pt x="257" y="351"/>
                  </a:cubicBezTo>
                  <a:cubicBezTo>
                    <a:pt x="298" y="455"/>
                    <a:pt x="324" y="565"/>
                    <a:pt x="360" y="694"/>
                  </a:cubicBezTo>
                  <a:cubicBezTo>
                    <a:pt x="396" y="823"/>
                    <a:pt x="435" y="983"/>
                    <a:pt x="472" y="1123"/>
                  </a:cubicBezTo>
                  <a:cubicBezTo>
                    <a:pt x="509" y="1263"/>
                    <a:pt x="546" y="1381"/>
                    <a:pt x="583" y="1534"/>
                  </a:cubicBezTo>
                  <a:cubicBezTo>
                    <a:pt x="620" y="1687"/>
                    <a:pt x="656" y="1876"/>
                    <a:pt x="695" y="2040"/>
                  </a:cubicBezTo>
                  <a:cubicBezTo>
                    <a:pt x="734" y="2204"/>
                    <a:pt x="774" y="2372"/>
                    <a:pt x="815" y="2520"/>
                  </a:cubicBezTo>
                  <a:cubicBezTo>
                    <a:pt x="856" y="2668"/>
                    <a:pt x="905" y="2817"/>
                    <a:pt x="943" y="2931"/>
                  </a:cubicBezTo>
                  <a:cubicBezTo>
                    <a:pt x="981" y="3045"/>
                    <a:pt x="1004" y="3111"/>
                    <a:pt x="1046" y="3205"/>
                  </a:cubicBezTo>
                  <a:cubicBezTo>
                    <a:pt x="1088" y="3299"/>
                    <a:pt x="1142" y="3423"/>
                    <a:pt x="1192" y="3497"/>
                  </a:cubicBezTo>
                  <a:cubicBezTo>
                    <a:pt x="1242" y="3571"/>
                    <a:pt x="1300" y="3618"/>
                    <a:pt x="1346" y="3651"/>
                  </a:cubicBezTo>
                  <a:cubicBezTo>
                    <a:pt x="1392" y="3684"/>
                    <a:pt x="1430" y="3684"/>
                    <a:pt x="1466" y="3694"/>
                  </a:cubicBezTo>
                  <a:cubicBezTo>
                    <a:pt x="1502" y="3704"/>
                    <a:pt x="1517" y="3712"/>
                    <a:pt x="1560" y="3711"/>
                  </a:cubicBezTo>
                  <a:cubicBezTo>
                    <a:pt x="1603" y="3710"/>
                    <a:pt x="1663" y="3693"/>
                    <a:pt x="1723" y="3685"/>
                  </a:cubicBezTo>
                  <a:cubicBezTo>
                    <a:pt x="1783" y="3677"/>
                    <a:pt x="1857" y="3667"/>
                    <a:pt x="1920" y="3660"/>
                  </a:cubicBezTo>
                  <a:cubicBezTo>
                    <a:pt x="1983" y="3653"/>
                    <a:pt x="2043" y="3643"/>
                    <a:pt x="2100" y="3643"/>
                  </a:cubicBezTo>
                  <a:cubicBezTo>
                    <a:pt x="2157" y="3643"/>
                    <a:pt x="2200" y="3654"/>
                    <a:pt x="2263" y="3660"/>
                  </a:cubicBezTo>
                  <a:cubicBezTo>
                    <a:pt x="2326" y="3666"/>
                    <a:pt x="2433" y="3673"/>
                    <a:pt x="2477" y="3677"/>
                  </a:cubicBezTo>
                  <a:cubicBezTo>
                    <a:pt x="2521" y="3681"/>
                    <a:pt x="2519" y="3684"/>
                    <a:pt x="2529" y="3685"/>
                  </a:cubicBezTo>
                </a:path>
              </a:pathLst>
            </a:custGeom>
            <a:noFill/>
            <a:ln w="381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aphicFrame>
        <p:nvGraphicFramePr>
          <p:cNvPr id="24582" name="Object 2"/>
          <p:cNvGraphicFramePr>
            <a:graphicFrameLocks noChangeAspect="1"/>
          </p:cNvGraphicFramePr>
          <p:nvPr/>
        </p:nvGraphicFramePr>
        <p:xfrm>
          <a:off x="4762500" y="6254750"/>
          <a:ext cx="1484313" cy="458788"/>
        </p:xfrm>
        <a:graphic>
          <a:graphicData uri="http://schemas.openxmlformats.org/presentationml/2006/ole">
            <mc:AlternateContent xmlns:mc="http://schemas.openxmlformats.org/markup-compatibility/2006">
              <mc:Choice xmlns:v="urn:schemas-microsoft-com:vml" Requires="v">
                <p:oleObj spid="_x0000_s24603" name="Equation" r:id="rId6" imgW="571004" imgH="177646" progId="Equation.3">
                  <p:embed/>
                </p:oleObj>
              </mc:Choice>
              <mc:Fallback>
                <p:oleObj name="Equation" r:id="rId6" imgW="571004" imgH="177646"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2500" y="6254750"/>
                        <a:ext cx="1484313" cy="4587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3" name="Object 3"/>
          <p:cNvGraphicFramePr>
            <a:graphicFrameLocks noChangeAspect="1"/>
          </p:cNvGraphicFramePr>
          <p:nvPr/>
        </p:nvGraphicFramePr>
        <p:xfrm>
          <a:off x="6230938" y="3657600"/>
          <a:ext cx="1084262" cy="933450"/>
        </p:xfrm>
        <a:graphic>
          <a:graphicData uri="http://schemas.openxmlformats.org/presentationml/2006/ole">
            <mc:AlternateContent xmlns:mc="http://schemas.openxmlformats.org/markup-compatibility/2006">
              <mc:Choice xmlns:v="urn:schemas-microsoft-com:vml" Requires="v">
                <p:oleObj spid="_x0000_s24604" name="Equation" r:id="rId8" imgW="457002" imgH="393529" progId="Equation.DSMT4">
                  <p:embed/>
                </p:oleObj>
              </mc:Choice>
              <mc:Fallback>
                <p:oleObj name="Equation" r:id="rId8" imgW="457002" imgH="393529" progId="Equation.DSMT4">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0938" y="3657600"/>
                        <a:ext cx="1084262" cy="93345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4" name="Freeform 10"/>
          <p:cNvSpPr>
            <a:spLocks/>
          </p:cNvSpPr>
          <p:nvPr/>
        </p:nvSpPr>
        <p:spPr bwMode="auto">
          <a:xfrm>
            <a:off x="5076825" y="4778375"/>
            <a:ext cx="669925" cy="1201738"/>
          </a:xfrm>
          <a:custGeom>
            <a:avLst/>
            <a:gdLst>
              <a:gd name="T0" fmla="*/ 2147483647 w 422"/>
              <a:gd name="T1" fmla="*/ 2147483647 h 757"/>
              <a:gd name="T2" fmla="*/ 2147483647 w 422"/>
              <a:gd name="T3" fmla="*/ 2147483647 h 757"/>
              <a:gd name="T4" fmla="*/ 2147483647 w 422"/>
              <a:gd name="T5" fmla="*/ 2147483647 h 757"/>
              <a:gd name="T6" fmla="*/ 2147483647 w 422"/>
              <a:gd name="T7" fmla="*/ 2147483647 h 757"/>
              <a:gd name="T8" fmla="*/ 0 60000 65536"/>
              <a:gd name="T9" fmla="*/ 0 60000 65536"/>
              <a:gd name="T10" fmla="*/ 0 60000 65536"/>
              <a:gd name="T11" fmla="*/ 0 60000 65536"/>
              <a:gd name="T12" fmla="*/ 0 w 422"/>
              <a:gd name="T13" fmla="*/ 0 h 757"/>
              <a:gd name="T14" fmla="*/ 422 w 422"/>
              <a:gd name="T15" fmla="*/ 757 h 757"/>
            </a:gdLst>
            <a:ahLst/>
            <a:cxnLst>
              <a:cxn ang="T8">
                <a:pos x="T0" y="T1"/>
              </a:cxn>
              <a:cxn ang="T9">
                <a:pos x="T2" y="T3"/>
              </a:cxn>
              <a:cxn ang="T10">
                <a:pos x="T4" y="T5"/>
              </a:cxn>
              <a:cxn ang="T11">
                <a:pos x="T6" y="T7"/>
              </a:cxn>
            </a:cxnLst>
            <a:rect l="T12" t="T13" r="T14" b="T15"/>
            <a:pathLst>
              <a:path w="422" h="757">
                <a:moveTo>
                  <a:pt x="422" y="29"/>
                </a:moveTo>
                <a:cubicBezTo>
                  <a:pt x="306" y="14"/>
                  <a:pt x="190" y="0"/>
                  <a:pt x="122" y="46"/>
                </a:cubicBezTo>
                <a:cubicBezTo>
                  <a:pt x="54" y="92"/>
                  <a:pt x="22" y="185"/>
                  <a:pt x="11" y="303"/>
                </a:cubicBezTo>
                <a:cubicBezTo>
                  <a:pt x="0" y="421"/>
                  <a:pt x="26" y="589"/>
                  <a:pt x="53" y="757"/>
                </a:cubicBezTo>
              </a:path>
            </a:pathLst>
          </a:custGeom>
          <a:noFill/>
          <a:ln w="9525">
            <a:solidFill>
              <a:srgbClr val="0033CC"/>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85" name="Line 12"/>
          <p:cNvSpPr>
            <a:spLocks noChangeShapeType="1"/>
          </p:cNvSpPr>
          <p:nvPr/>
        </p:nvSpPr>
        <p:spPr bwMode="auto">
          <a:xfrm flipV="1">
            <a:off x="957263" y="1311275"/>
            <a:ext cx="0" cy="54022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6" name="Text Box 13"/>
          <p:cNvSpPr txBox="1">
            <a:spLocks noChangeArrowheads="1"/>
          </p:cNvSpPr>
          <p:nvPr/>
        </p:nvSpPr>
        <p:spPr bwMode="auto">
          <a:xfrm>
            <a:off x="685800" y="1363663"/>
            <a:ext cx="336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600">
                <a:solidFill>
                  <a:srgbClr val="660033"/>
                </a:solidFill>
                <a:latin typeface="Times New Roman" pitchFamily="18" charset="0"/>
              </a:rPr>
              <a:t>I</a:t>
            </a:r>
            <a:endParaRPr lang="en-US" altLang="en-US">
              <a:solidFill>
                <a:srgbClr val="660033"/>
              </a:solidFill>
              <a:latin typeface="Calibri" pitchFamily="34" charset="0"/>
            </a:endParaRPr>
          </a:p>
        </p:txBody>
      </p:sp>
      <p:sp>
        <p:nvSpPr>
          <p:cNvPr id="24587" name="Rectangle 14"/>
          <p:cNvSpPr>
            <a:spLocks noGrp="1" noChangeArrowheads="1"/>
          </p:cNvSpPr>
          <p:nvPr>
            <p:ph type="title"/>
          </p:nvPr>
        </p:nvSpPr>
        <p:spPr>
          <a:xfrm>
            <a:off x="685800" y="38100"/>
            <a:ext cx="7772400" cy="1143000"/>
          </a:xfrm>
        </p:spPr>
        <p:txBody>
          <a:bodyPr/>
          <a:lstStyle/>
          <a:p>
            <a:pPr eaLnBrk="1" hangingPunct="1"/>
            <a:r>
              <a:rPr lang="en-US" smtClean="0">
                <a:solidFill>
                  <a:schemeClr val="tx2"/>
                </a:solidFill>
              </a:rPr>
              <a:t>Intensity from Circular Aperture</a:t>
            </a:r>
            <a:endParaRPr lang="en-US" smtClean="0"/>
          </a:p>
        </p:txBody>
      </p:sp>
      <p:sp>
        <p:nvSpPr>
          <p:cNvPr id="24588" name="Text Box 16"/>
          <p:cNvSpPr txBox="1">
            <a:spLocks noChangeArrowheads="1"/>
          </p:cNvSpPr>
          <p:nvPr/>
        </p:nvSpPr>
        <p:spPr bwMode="auto">
          <a:xfrm>
            <a:off x="5334000" y="4800600"/>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0033CC"/>
                </a:solidFill>
              </a:rPr>
              <a:t>First</a:t>
            </a:r>
            <a:r>
              <a:rPr lang="en-US"/>
              <a:t> diffraction minimum</a:t>
            </a:r>
          </a:p>
        </p:txBody>
      </p:sp>
      <p:sp>
        <p:nvSpPr>
          <p:cNvPr id="24589" name="Freeform 20"/>
          <p:cNvSpPr>
            <a:spLocks/>
          </p:cNvSpPr>
          <p:nvPr/>
        </p:nvSpPr>
        <p:spPr bwMode="auto">
          <a:xfrm flipH="1">
            <a:off x="430213" y="1292225"/>
            <a:ext cx="2984500" cy="4808538"/>
          </a:xfrm>
          <a:custGeom>
            <a:avLst/>
            <a:gdLst>
              <a:gd name="T0" fmla="*/ 0 w 2529"/>
              <a:gd name="T1" fmla="*/ 0 h 3712"/>
              <a:gd name="T2" fmla="*/ 2147483647 w 2529"/>
              <a:gd name="T3" fmla="*/ 2147483647 h 3712"/>
              <a:gd name="T4" fmla="*/ 2147483647 w 2529"/>
              <a:gd name="T5" fmla="*/ 2147483647 h 3712"/>
              <a:gd name="T6" fmla="*/ 2147483647 w 2529"/>
              <a:gd name="T7" fmla="*/ 2147483647 h 3712"/>
              <a:gd name="T8" fmla="*/ 2147483647 w 2529"/>
              <a:gd name="T9" fmla="*/ 2147483647 h 3712"/>
              <a:gd name="T10" fmla="*/ 2147483647 w 2529"/>
              <a:gd name="T11" fmla="*/ 2147483647 h 3712"/>
              <a:gd name="T12" fmla="*/ 2147483647 w 2529"/>
              <a:gd name="T13" fmla="*/ 2147483647 h 3712"/>
              <a:gd name="T14" fmla="*/ 2147483647 w 2529"/>
              <a:gd name="T15" fmla="*/ 2147483647 h 3712"/>
              <a:gd name="T16" fmla="*/ 2147483647 w 2529"/>
              <a:gd name="T17" fmla="*/ 2147483647 h 3712"/>
              <a:gd name="T18" fmla="*/ 2147483647 w 2529"/>
              <a:gd name="T19" fmla="*/ 2147483647 h 3712"/>
              <a:gd name="T20" fmla="*/ 2147483647 w 2529"/>
              <a:gd name="T21" fmla="*/ 2147483647 h 3712"/>
              <a:gd name="T22" fmla="*/ 2147483647 w 2529"/>
              <a:gd name="T23" fmla="*/ 2147483647 h 3712"/>
              <a:gd name="T24" fmla="*/ 2147483647 w 2529"/>
              <a:gd name="T25" fmla="*/ 2147483647 h 3712"/>
              <a:gd name="T26" fmla="*/ 2147483647 w 2529"/>
              <a:gd name="T27" fmla="*/ 2147483647 h 3712"/>
              <a:gd name="T28" fmla="*/ 2147483647 w 2529"/>
              <a:gd name="T29" fmla="*/ 2147483647 h 3712"/>
              <a:gd name="T30" fmla="*/ 2147483647 w 2529"/>
              <a:gd name="T31" fmla="*/ 2147483647 h 3712"/>
              <a:gd name="T32" fmla="*/ 2147483647 w 2529"/>
              <a:gd name="T33" fmla="*/ 2147483647 h 3712"/>
              <a:gd name="T34" fmla="*/ 2147483647 w 2529"/>
              <a:gd name="T35" fmla="*/ 2147483647 h 3712"/>
              <a:gd name="T36" fmla="*/ 2147483647 w 2529"/>
              <a:gd name="T37" fmla="*/ 2147483647 h 3712"/>
              <a:gd name="T38" fmla="*/ 2147483647 w 2529"/>
              <a:gd name="T39" fmla="*/ 2147483647 h 37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29"/>
              <a:gd name="T61" fmla="*/ 0 h 3712"/>
              <a:gd name="T62" fmla="*/ 2529 w 2529"/>
              <a:gd name="T63" fmla="*/ 3712 h 37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29" h="3712">
                <a:moveTo>
                  <a:pt x="0" y="0"/>
                </a:moveTo>
                <a:cubicBezTo>
                  <a:pt x="34" y="5"/>
                  <a:pt x="69" y="10"/>
                  <a:pt x="112" y="68"/>
                </a:cubicBezTo>
                <a:cubicBezTo>
                  <a:pt x="155" y="126"/>
                  <a:pt x="216" y="247"/>
                  <a:pt x="257" y="351"/>
                </a:cubicBezTo>
                <a:cubicBezTo>
                  <a:pt x="298" y="455"/>
                  <a:pt x="324" y="565"/>
                  <a:pt x="360" y="694"/>
                </a:cubicBezTo>
                <a:cubicBezTo>
                  <a:pt x="396" y="823"/>
                  <a:pt x="435" y="983"/>
                  <a:pt x="472" y="1123"/>
                </a:cubicBezTo>
                <a:cubicBezTo>
                  <a:pt x="509" y="1263"/>
                  <a:pt x="546" y="1381"/>
                  <a:pt x="583" y="1534"/>
                </a:cubicBezTo>
                <a:cubicBezTo>
                  <a:pt x="620" y="1687"/>
                  <a:pt x="656" y="1876"/>
                  <a:pt x="695" y="2040"/>
                </a:cubicBezTo>
                <a:cubicBezTo>
                  <a:pt x="734" y="2204"/>
                  <a:pt x="774" y="2372"/>
                  <a:pt x="815" y="2520"/>
                </a:cubicBezTo>
                <a:cubicBezTo>
                  <a:pt x="856" y="2668"/>
                  <a:pt x="905" y="2817"/>
                  <a:pt x="943" y="2931"/>
                </a:cubicBezTo>
                <a:cubicBezTo>
                  <a:pt x="981" y="3045"/>
                  <a:pt x="1004" y="3111"/>
                  <a:pt x="1046" y="3205"/>
                </a:cubicBezTo>
                <a:cubicBezTo>
                  <a:pt x="1088" y="3299"/>
                  <a:pt x="1142" y="3423"/>
                  <a:pt x="1192" y="3497"/>
                </a:cubicBezTo>
                <a:cubicBezTo>
                  <a:pt x="1242" y="3571"/>
                  <a:pt x="1300" y="3618"/>
                  <a:pt x="1346" y="3651"/>
                </a:cubicBezTo>
                <a:cubicBezTo>
                  <a:pt x="1392" y="3684"/>
                  <a:pt x="1430" y="3684"/>
                  <a:pt x="1466" y="3694"/>
                </a:cubicBezTo>
                <a:cubicBezTo>
                  <a:pt x="1502" y="3704"/>
                  <a:pt x="1517" y="3712"/>
                  <a:pt x="1560" y="3711"/>
                </a:cubicBezTo>
                <a:cubicBezTo>
                  <a:pt x="1603" y="3710"/>
                  <a:pt x="1663" y="3693"/>
                  <a:pt x="1723" y="3685"/>
                </a:cubicBezTo>
                <a:cubicBezTo>
                  <a:pt x="1783" y="3677"/>
                  <a:pt x="1857" y="3667"/>
                  <a:pt x="1920" y="3660"/>
                </a:cubicBezTo>
                <a:cubicBezTo>
                  <a:pt x="1983" y="3653"/>
                  <a:pt x="2043" y="3643"/>
                  <a:pt x="2100" y="3643"/>
                </a:cubicBezTo>
                <a:cubicBezTo>
                  <a:pt x="2157" y="3643"/>
                  <a:pt x="2200" y="3654"/>
                  <a:pt x="2263" y="3660"/>
                </a:cubicBezTo>
                <a:cubicBezTo>
                  <a:pt x="2326" y="3666"/>
                  <a:pt x="2433" y="3673"/>
                  <a:pt x="2477" y="3677"/>
                </a:cubicBezTo>
                <a:cubicBezTo>
                  <a:pt x="2521" y="3681"/>
                  <a:pt x="2519" y="3684"/>
                  <a:pt x="2529" y="3685"/>
                </a:cubicBezTo>
              </a:path>
            </a:pathLst>
          </a:custGeom>
          <a:noFill/>
          <a:ln w="381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0" name="Line 35"/>
          <p:cNvSpPr>
            <a:spLocks noChangeShapeType="1"/>
          </p:cNvSpPr>
          <p:nvPr/>
        </p:nvSpPr>
        <p:spPr bwMode="auto">
          <a:xfrm>
            <a:off x="360363" y="6254750"/>
            <a:ext cx="60388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ustDataLst>
      <p:tags r:id="rId2"/>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250" y="393700"/>
            <a:ext cx="406400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4"/>
          <p:cNvSpPr>
            <a:spLocks noChangeArrowheads="1"/>
          </p:cNvSpPr>
          <p:nvPr/>
        </p:nvSpPr>
        <p:spPr bwMode="auto">
          <a:xfrm>
            <a:off x="2601913" y="5248275"/>
            <a:ext cx="4497387" cy="298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25604" name="Text Box 3"/>
          <p:cNvSpPr txBox="1">
            <a:spLocks noChangeArrowheads="1"/>
          </p:cNvSpPr>
          <p:nvPr/>
        </p:nvSpPr>
        <p:spPr bwMode="auto">
          <a:xfrm>
            <a:off x="2052638" y="5546725"/>
            <a:ext cx="5210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Calibri" pitchFamily="34" charset="0"/>
              </a:rPr>
              <a:t>These objects are </a:t>
            </a:r>
            <a:r>
              <a:rPr lang="en-US" altLang="en-US" i="1">
                <a:latin typeface="Calibri" pitchFamily="34" charset="0"/>
              </a:rPr>
              <a:t>just </a:t>
            </a:r>
            <a:r>
              <a:rPr lang="en-US" altLang="en-US">
                <a:latin typeface="Calibri" pitchFamily="34" charset="0"/>
              </a:rPr>
              <a:t>resolved</a:t>
            </a:r>
          </a:p>
        </p:txBody>
      </p:sp>
      <p:sp>
        <p:nvSpPr>
          <p:cNvPr id="25605" name="Line 5"/>
          <p:cNvSpPr>
            <a:spLocks noChangeShapeType="1"/>
          </p:cNvSpPr>
          <p:nvPr/>
        </p:nvSpPr>
        <p:spPr bwMode="auto">
          <a:xfrm flipV="1">
            <a:off x="3830638" y="5248275"/>
            <a:ext cx="133350" cy="298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06" name="Line 6"/>
          <p:cNvSpPr>
            <a:spLocks noChangeShapeType="1"/>
          </p:cNvSpPr>
          <p:nvPr/>
        </p:nvSpPr>
        <p:spPr bwMode="auto">
          <a:xfrm flipV="1">
            <a:off x="3830638" y="5248275"/>
            <a:ext cx="552450" cy="298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0712" name="Text Box 8"/>
          <p:cNvSpPr txBox="1">
            <a:spLocks noChangeArrowheads="1"/>
          </p:cNvSpPr>
          <p:nvPr/>
        </p:nvSpPr>
        <p:spPr bwMode="auto">
          <a:xfrm>
            <a:off x="228600" y="6003925"/>
            <a:ext cx="8609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chemeClr val="tx2"/>
                </a:solidFill>
                <a:latin typeface="Calibri" pitchFamily="34" charset="0"/>
              </a:rPr>
              <a:t>Two objects are just resolved when the maximum of one is at the minimum of the other.</a:t>
            </a:r>
            <a:endParaRPr lang="en-US" altLang="en-US" b="1">
              <a:solidFill>
                <a:schemeClr val="accent2"/>
              </a:solidFill>
              <a:latin typeface="Calibri"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0712"/>
                                        </p:tgtEl>
                                        <p:attrNameLst>
                                          <p:attrName>style.visibility</p:attrName>
                                        </p:attrNameLst>
                                      </p:cBhvr>
                                      <p:to>
                                        <p:strVal val="visible"/>
                                      </p:to>
                                    </p:set>
                                    <p:anim calcmode="lin" valueType="num">
                                      <p:cBhvr additive="base">
                                        <p:cTn id="7" dur="500" fill="hold"/>
                                        <p:tgtEl>
                                          <p:spTgt spid="200712"/>
                                        </p:tgtEl>
                                        <p:attrNameLst>
                                          <p:attrName>ppt_x</p:attrName>
                                        </p:attrNameLst>
                                      </p:cBhvr>
                                      <p:tavLst>
                                        <p:tav tm="0">
                                          <p:val>
                                            <p:strVal val="0-#ppt_w/2"/>
                                          </p:val>
                                        </p:tav>
                                        <p:tav tm="100000">
                                          <p:val>
                                            <p:strVal val="#ppt_x"/>
                                          </p:val>
                                        </p:tav>
                                      </p:tavLst>
                                    </p:anim>
                                    <p:anim calcmode="lin" valueType="num">
                                      <p:cBhvr additive="base">
                                        <p:cTn id="8" dur="500" fill="hold"/>
                                        <p:tgtEl>
                                          <p:spTgt spid="2007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2"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6"/>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5410200" y="2187575"/>
            <a:ext cx="3492500"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Line 7"/>
          <p:cNvSpPr>
            <a:spLocks noChangeShapeType="1"/>
          </p:cNvSpPr>
          <p:nvPr/>
        </p:nvSpPr>
        <p:spPr bwMode="auto">
          <a:xfrm flipH="1" flipV="1">
            <a:off x="6499225" y="3141663"/>
            <a:ext cx="60325" cy="2457450"/>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28" name="Line 8"/>
          <p:cNvSpPr>
            <a:spLocks noChangeShapeType="1"/>
          </p:cNvSpPr>
          <p:nvPr/>
        </p:nvSpPr>
        <p:spPr bwMode="auto">
          <a:xfrm flipV="1">
            <a:off x="5978525" y="3190875"/>
            <a:ext cx="1936750" cy="245745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29" name="Arc 10"/>
          <p:cNvSpPr>
            <a:spLocks/>
          </p:cNvSpPr>
          <p:nvPr/>
        </p:nvSpPr>
        <p:spPr bwMode="auto">
          <a:xfrm>
            <a:off x="6524625" y="3957638"/>
            <a:ext cx="619125" cy="200025"/>
          </a:xfrm>
          <a:custGeom>
            <a:avLst/>
            <a:gdLst>
              <a:gd name="T0" fmla="*/ 0 w 29358"/>
              <a:gd name="T1" fmla="*/ 2147483647 h 21600"/>
              <a:gd name="T2" fmla="*/ 2147483647 w 29358"/>
              <a:gd name="T3" fmla="*/ 2147483647 h 21600"/>
              <a:gd name="T4" fmla="*/ 2147483647 w 29358"/>
              <a:gd name="T5" fmla="*/ 2147483647 h 21600"/>
              <a:gd name="T6" fmla="*/ 0 60000 65536"/>
              <a:gd name="T7" fmla="*/ 0 60000 65536"/>
              <a:gd name="T8" fmla="*/ 0 60000 65536"/>
              <a:gd name="T9" fmla="*/ 0 w 29358"/>
              <a:gd name="T10" fmla="*/ 0 h 21600"/>
              <a:gd name="T11" fmla="*/ 29358 w 29358"/>
              <a:gd name="T12" fmla="*/ 21600 h 21600"/>
            </a:gdLst>
            <a:ahLst/>
            <a:cxnLst>
              <a:cxn ang="T6">
                <a:pos x="T0" y="T1"/>
              </a:cxn>
              <a:cxn ang="T7">
                <a:pos x="T2" y="T3"/>
              </a:cxn>
              <a:cxn ang="T8">
                <a:pos x="T4" y="T5"/>
              </a:cxn>
            </a:cxnLst>
            <a:rect l="T9" t="T10" r="T11" b="T12"/>
            <a:pathLst>
              <a:path w="29358" h="21600" fill="none" extrusionOk="0">
                <a:moveTo>
                  <a:pt x="-1" y="1441"/>
                </a:moveTo>
                <a:cubicBezTo>
                  <a:pt x="2475" y="488"/>
                  <a:pt x="5105" y="-1"/>
                  <a:pt x="7758" y="0"/>
                </a:cubicBezTo>
                <a:cubicBezTo>
                  <a:pt x="19687" y="0"/>
                  <a:pt x="29358" y="9670"/>
                  <a:pt x="29358" y="21600"/>
                </a:cubicBezTo>
              </a:path>
              <a:path w="29358" h="21600" stroke="0" extrusionOk="0">
                <a:moveTo>
                  <a:pt x="-1" y="1441"/>
                </a:moveTo>
                <a:cubicBezTo>
                  <a:pt x="2475" y="488"/>
                  <a:pt x="5105" y="-1"/>
                  <a:pt x="7758" y="0"/>
                </a:cubicBezTo>
                <a:cubicBezTo>
                  <a:pt x="19687" y="0"/>
                  <a:pt x="29358" y="9670"/>
                  <a:pt x="29358" y="21600"/>
                </a:cubicBezTo>
                <a:lnTo>
                  <a:pt x="7758" y="21600"/>
                </a:lnTo>
                <a:lnTo>
                  <a:pt x="-1" y="1441"/>
                </a:lnTo>
                <a:close/>
              </a:path>
            </a:pathLst>
          </a:custGeom>
          <a:noFill/>
          <a:ln w="9525">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30" name="Line 11"/>
          <p:cNvSpPr>
            <a:spLocks noChangeShapeType="1"/>
          </p:cNvSpPr>
          <p:nvPr/>
        </p:nvSpPr>
        <p:spPr bwMode="auto">
          <a:xfrm flipH="1" flipV="1">
            <a:off x="6307138" y="3190875"/>
            <a:ext cx="217487" cy="1725613"/>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1" name="Rectangle 19"/>
          <p:cNvSpPr>
            <a:spLocks noGrp="1" noChangeArrowheads="1"/>
          </p:cNvSpPr>
          <p:nvPr>
            <p:ph type="title"/>
          </p:nvPr>
        </p:nvSpPr>
        <p:spPr>
          <a:xfrm>
            <a:off x="685800" y="38100"/>
            <a:ext cx="7772400" cy="1143000"/>
          </a:xfrm>
        </p:spPr>
        <p:txBody>
          <a:bodyPr/>
          <a:lstStyle/>
          <a:p>
            <a:pPr eaLnBrk="1" hangingPunct="1"/>
            <a:r>
              <a:rPr lang="en-US" smtClean="0">
                <a:solidFill>
                  <a:schemeClr val="tx2"/>
                </a:solidFill>
              </a:rPr>
              <a:t>Resolving Power</a:t>
            </a:r>
            <a:endParaRPr lang="en-US" smtClean="0"/>
          </a:p>
        </p:txBody>
      </p:sp>
      <p:sp>
        <p:nvSpPr>
          <p:cNvPr id="188469" name="Text Box 53"/>
          <p:cNvSpPr txBox="1">
            <a:spLocks noChangeArrowheads="1"/>
          </p:cNvSpPr>
          <p:nvPr/>
        </p:nvSpPr>
        <p:spPr bwMode="auto">
          <a:xfrm>
            <a:off x="477838" y="1128713"/>
            <a:ext cx="83947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a:latin typeface="Calibri" pitchFamily="34" charset="0"/>
              </a:rPr>
              <a:t>To see two objects distinctly, need </a:t>
            </a:r>
            <a:r>
              <a:rPr lang="en-US" altLang="en-US" sz="2800" b="1">
                <a:latin typeface="Symbol" pitchFamily="18" charset="2"/>
              </a:rPr>
              <a:t>q</a:t>
            </a:r>
            <a:r>
              <a:rPr lang="en-US" altLang="en-US" sz="2800" baseline="-25000">
                <a:latin typeface="Calibri" pitchFamily="34" charset="0"/>
              </a:rPr>
              <a:t>objects</a:t>
            </a:r>
            <a:r>
              <a:rPr lang="en-US" altLang="en-US" sz="2800">
                <a:latin typeface="Calibri" pitchFamily="34" charset="0"/>
              </a:rPr>
              <a:t> </a:t>
            </a:r>
            <a:r>
              <a:rPr lang="en-US" altLang="en-US" sz="2800">
                <a:latin typeface="Times New Roman" pitchFamily="18" charset="0"/>
                <a:cs typeface="Times New Roman" pitchFamily="18" charset="0"/>
                <a:sym typeface="Math1" pitchFamily="2" charset="2"/>
              </a:rPr>
              <a:t>»</a:t>
            </a:r>
            <a:r>
              <a:rPr lang="en-US" altLang="en-US" sz="2800">
                <a:latin typeface="Calibri" pitchFamily="34" charset="0"/>
              </a:rPr>
              <a:t> </a:t>
            </a:r>
            <a:r>
              <a:rPr lang="en-US" altLang="en-US" sz="2800" b="1">
                <a:latin typeface="Symbol" pitchFamily="18" charset="2"/>
              </a:rPr>
              <a:t>q</a:t>
            </a:r>
            <a:r>
              <a:rPr lang="en-US" altLang="en-US" sz="2800" baseline="-25000">
                <a:latin typeface="Calibri" pitchFamily="34" charset="0"/>
              </a:rPr>
              <a:t>min</a:t>
            </a:r>
            <a:endParaRPr lang="en-US" altLang="en-US" baseline="-25000">
              <a:latin typeface="Calibri" pitchFamily="34" charset="0"/>
            </a:endParaRPr>
          </a:p>
        </p:txBody>
      </p:sp>
      <p:sp>
        <p:nvSpPr>
          <p:cNvPr id="26633" name="Text Box 55"/>
          <p:cNvSpPr txBox="1">
            <a:spLocks noChangeArrowheads="1"/>
          </p:cNvSpPr>
          <p:nvPr/>
        </p:nvSpPr>
        <p:spPr bwMode="auto">
          <a:xfrm>
            <a:off x="4627563" y="2838450"/>
            <a:ext cx="700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solidFill>
                  <a:schemeClr val="tx2"/>
                </a:solidFill>
                <a:latin typeface="Symbol" pitchFamily="18" charset="2"/>
              </a:rPr>
              <a:t>q</a:t>
            </a:r>
            <a:r>
              <a:rPr lang="en-US" altLang="en-US" baseline="-25000">
                <a:solidFill>
                  <a:schemeClr val="tx2"/>
                </a:solidFill>
                <a:latin typeface="Calibri" pitchFamily="34" charset="0"/>
              </a:rPr>
              <a:t>min</a:t>
            </a:r>
            <a:endParaRPr lang="en-US" altLang="en-US">
              <a:solidFill>
                <a:schemeClr val="tx2"/>
              </a:solidFill>
              <a:latin typeface="Calibri" pitchFamily="34" charset="0"/>
            </a:endParaRPr>
          </a:p>
        </p:txBody>
      </p:sp>
      <p:sp>
        <p:nvSpPr>
          <p:cNvPr id="26634" name="Text Box 59"/>
          <p:cNvSpPr txBox="1">
            <a:spLocks noChangeArrowheads="1"/>
          </p:cNvSpPr>
          <p:nvPr/>
        </p:nvSpPr>
        <p:spPr bwMode="auto">
          <a:xfrm>
            <a:off x="7658100" y="1687513"/>
            <a:ext cx="1069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solidFill>
                  <a:schemeClr val="tx2"/>
                </a:solidFill>
                <a:latin typeface="Symbol" pitchFamily="18" charset="2"/>
              </a:rPr>
              <a:t>q</a:t>
            </a:r>
            <a:r>
              <a:rPr lang="en-US" altLang="en-US" b="1" baseline="-25000">
                <a:solidFill>
                  <a:schemeClr val="tx2"/>
                </a:solidFill>
                <a:latin typeface="Calibri" pitchFamily="34" charset="0"/>
              </a:rPr>
              <a:t>objects</a:t>
            </a:r>
            <a:endParaRPr lang="en-US" altLang="en-US">
              <a:solidFill>
                <a:schemeClr val="tx2"/>
              </a:solidFill>
              <a:latin typeface="Calibri" pitchFamily="34" charset="0"/>
            </a:endParaRPr>
          </a:p>
        </p:txBody>
      </p:sp>
      <p:sp>
        <p:nvSpPr>
          <p:cNvPr id="26635" name="Freeform 62"/>
          <p:cNvSpPr>
            <a:spLocks/>
          </p:cNvSpPr>
          <p:nvPr/>
        </p:nvSpPr>
        <p:spPr bwMode="auto">
          <a:xfrm>
            <a:off x="6354763" y="3709988"/>
            <a:ext cx="158750" cy="74612"/>
          </a:xfrm>
          <a:custGeom>
            <a:avLst/>
            <a:gdLst>
              <a:gd name="T0" fmla="*/ 0 w 46"/>
              <a:gd name="T1" fmla="*/ 2147483647 h 15"/>
              <a:gd name="T2" fmla="*/ 2147483647 w 46"/>
              <a:gd name="T3" fmla="*/ 0 h 15"/>
              <a:gd name="T4" fmla="*/ 0 60000 65536"/>
              <a:gd name="T5" fmla="*/ 0 60000 65536"/>
              <a:gd name="T6" fmla="*/ 0 w 46"/>
              <a:gd name="T7" fmla="*/ 0 h 15"/>
              <a:gd name="T8" fmla="*/ 46 w 46"/>
              <a:gd name="T9" fmla="*/ 15 h 15"/>
            </a:gdLst>
            <a:ahLst/>
            <a:cxnLst>
              <a:cxn ang="T4">
                <a:pos x="T0" y="T1"/>
              </a:cxn>
              <a:cxn ang="T5">
                <a:pos x="T2" y="T3"/>
              </a:cxn>
            </a:cxnLst>
            <a:rect l="T6" t="T7" r="T8" b="T9"/>
            <a:pathLst>
              <a:path w="46" h="15">
                <a:moveTo>
                  <a:pt x="0" y="15"/>
                </a:moveTo>
                <a:cubicBezTo>
                  <a:pt x="16" y="8"/>
                  <a:pt x="33" y="2"/>
                  <a:pt x="46" y="0"/>
                </a:cubicBezTo>
              </a:path>
            </a:pathLst>
          </a:custGeom>
          <a:noFill/>
          <a:ln w="9525" cap="flat" cmpd="sng">
            <a:solidFill>
              <a:srgbClr val="FF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36" name="Freeform 63"/>
          <p:cNvSpPr>
            <a:spLocks/>
          </p:cNvSpPr>
          <p:nvPr/>
        </p:nvSpPr>
        <p:spPr bwMode="auto">
          <a:xfrm>
            <a:off x="5033963" y="2822575"/>
            <a:ext cx="1404937" cy="728663"/>
          </a:xfrm>
          <a:custGeom>
            <a:avLst/>
            <a:gdLst>
              <a:gd name="T0" fmla="*/ 0 w 885"/>
              <a:gd name="T1" fmla="*/ 2147483647 h 459"/>
              <a:gd name="T2" fmla="*/ 2147483647 w 885"/>
              <a:gd name="T3" fmla="*/ 2147483647 h 459"/>
              <a:gd name="T4" fmla="*/ 2147483647 w 885"/>
              <a:gd name="T5" fmla="*/ 2147483647 h 459"/>
              <a:gd name="T6" fmla="*/ 2147483647 w 885"/>
              <a:gd name="T7" fmla="*/ 2147483647 h 459"/>
              <a:gd name="T8" fmla="*/ 2147483647 w 885"/>
              <a:gd name="T9" fmla="*/ 2147483647 h 459"/>
              <a:gd name="T10" fmla="*/ 0 60000 65536"/>
              <a:gd name="T11" fmla="*/ 0 60000 65536"/>
              <a:gd name="T12" fmla="*/ 0 60000 65536"/>
              <a:gd name="T13" fmla="*/ 0 60000 65536"/>
              <a:gd name="T14" fmla="*/ 0 60000 65536"/>
              <a:gd name="T15" fmla="*/ 0 w 885"/>
              <a:gd name="T16" fmla="*/ 0 h 459"/>
              <a:gd name="T17" fmla="*/ 885 w 885"/>
              <a:gd name="T18" fmla="*/ 459 h 459"/>
            </a:gdLst>
            <a:ahLst/>
            <a:cxnLst>
              <a:cxn ang="T10">
                <a:pos x="T0" y="T1"/>
              </a:cxn>
              <a:cxn ang="T11">
                <a:pos x="T2" y="T3"/>
              </a:cxn>
              <a:cxn ang="T12">
                <a:pos x="T4" y="T5"/>
              </a:cxn>
              <a:cxn ang="T13">
                <a:pos x="T6" y="T7"/>
              </a:cxn>
              <a:cxn ang="T14">
                <a:pos x="T8" y="T9"/>
              </a:cxn>
            </a:cxnLst>
            <a:rect l="T15" t="T16" r="T17" b="T18"/>
            <a:pathLst>
              <a:path w="885" h="459">
                <a:moveTo>
                  <a:pt x="0" y="120"/>
                </a:moveTo>
                <a:cubicBezTo>
                  <a:pt x="73" y="73"/>
                  <a:pt x="147" y="26"/>
                  <a:pt x="239" y="13"/>
                </a:cubicBezTo>
                <a:cubicBezTo>
                  <a:pt x="331" y="0"/>
                  <a:pt x="458" y="15"/>
                  <a:pt x="554" y="43"/>
                </a:cubicBezTo>
                <a:cubicBezTo>
                  <a:pt x="650" y="71"/>
                  <a:pt x="761" y="113"/>
                  <a:pt x="816" y="182"/>
                </a:cubicBezTo>
                <a:cubicBezTo>
                  <a:pt x="871" y="251"/>
                  <a:pt x="878" y="355"/>
                  <a:pt x="885" y="459"/>
                </a:cubicBezTo>
              </a:path>
            </a:pathLst>
          </a:custGeom>
          <a:noFill/>
          <a:ln w="15875" cap="flat" cmpd="sng">
            <a:solidFill>
              <a:srgbClr val="FF00FF"/>
            </a:solidFill>
            <a:prstDash val="solid"/>
            <a:round/>
            <a:headEnd type="none" w="med" len="med"/>
            <a:tailEnd type="triangle" w="sm"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37" name="Freeform 65"/>
          <p:cNvSpPr>
            <a:spLocks/>
          </p:cNvSpPr>
          <p:nvPr/>
        </p:nvSpPr>
        <p:spPr bwMode="auto">
          <a:xfrm>
            <a:off x="6938963" y="1951038"/>
            <a:ext cx="842962" cy="1917700"/>
          </a:xfrm>
          <a:custGeom>
            <a:avLst/>
            <a:gdLst>
              <a:gd name="T0" fmla="*/ 2147483647 w 531"/>
              <a:gd name="T1" fmla="*/ 0 h 1208"/>
              <a:gd name="T2" fmla="*/ 2147483647 w 531"/>
              <a:gd name="T3" fmla="*/ 2147483647 h 1208"/>
              <a:gd name="T4" fmla="*/ 2147483647 w 531"/>
              <a:gd name="T5" fmla="*/ 2147483647 h 1208"/>
              <a:gd name="T6" fmla="*/ 2147483647 w 531"/>
              <a:gd name="T7" fmla="*/ 2147483647 h 1208"/>
              <a:gd name="T8" fmla="*/ 0 w 531"/>
              <a:gd name="T9" fmla="*/ 2147483647 h 1208"/>
              <a:gd name="T10" fmla="*/ 0 60000 65536"/>
              <a:gd name="T11" fmla="*/ 0 60000 65536"/>
              <a:gd name="T12" fmla="*/ 0 60000 65536"/>
              <a:gd name="T13" fmla="*/ 0 60000 65536"/>
              <a:gd name="T14" fmla="*/ 0 60000 65536"/>
              <a:gd name="T15" fmla="*/ 0 w 531"/>
              <a:gd name="T16" fmla="*/ 0 h 1208"/>
              <a:gd name="T17" fmla="*/ 531 w 531"/>
              <a:gd name="T18" fmla="*/ 1208 h 1208"/>
            </a:gdLst>
            <a:ahLst/>
            <a:cxnLst>
              <a:cxn ang="T10">
                <a:pos x="T0" y="T1"/>
              </a:cxn>
              <a:cxn ang="T11">
                <a:pos x="T2" y="T3"/>
              </a:cxn>
              <a:cxn ang="T12">
                <a:pos x="T4" y="T5"/>
              </a:cxn>
              <a:cxn ang="T13">
                <a:pos x="T6" y="T7"/>
              </a:cxn>
              <a:cxn ang="T14">
                <a:pos x="T8" y="T9"/>
              </a:cxn>
            </a:cxnLst>
            <a:rect l="T15" t="T16" r="T17" b="T18"/>
            <a:pathLst>
              <a:path w="531" h="1208">
                <a:moveTo>
                  <a:pt x="531" y="0"/>
                </a:moveTo>
                <a:cubicBezTo>
                  <a:pt x="467" y="1"/>
                  <a:pt x="403" y="2"/>
                  <a:pt x="347" y="46"/>
                </a:cubicBezTo>
                <a:cubicBezTo>
                  <a:pt x="291" y="90"/>
                  <a:pt x="233" y="127"/>
                  <a:pt x="193" y="262"/>
                </a:cubicBezTo>
                <a:cubicBezTo>
                  <a:pt x="153" y="397"/>
                  <a:pt x="140" y="696"/>
                  <a:pt x="108" y="854"/>
                </a:cubicBezTo>
                <a:cubicBezTo>
                  <a:pt x="76" y="1012"/>
                  <a:pt x="38" y="1110"/>
                  <a:pt x="0" y="1208"/>
                </a:cubicBezTo>
              </a:path>
            </a:pathLst>
          </a:custGeom>
          <a:noFill/>
          <a:ln w="15875" cap="flat" cmpd="sng">
            <a:solidFill>
              <a:srgbClr val="FF00FF"/>
            </a:solidFill>
            <a:prstDash val="solid"/>
            <a:round/>
            <a:headEnd type="none" w="med" len="med"/>
            <a:tailEnd type="triangle" w="sm"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8483" name="Text Box 67"/>
          <p:cNvSpPr txBox="1">
            <a:spLocks noChangeArrowheads="1"/>
          </p:cNvSpPr>
          <p:nvPr/>
        </p:nvSpPr>
        <p:spPr bwMode="auto">
          <a:xfrm>
            <a:off x="79375" y="6103938"/>
            <a:ext cx="8937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latin typeface="Calibri" pitchFamily="34" charset="0"/>
              </a:rPr>
              <a:t>Improve resolution by increasing </a:t>
            </a:r>
            <a:r>
              <a:rPr lang="en-US" altLang="en-US" sz="2000" b="1">
                <a:latin typeface="Symbol" pitchFamily="18" charset="2"/>
              </a:rPr>
              <a:t>q</a:t>
            </a:r>
            <a:r>
              <a:rPr lang="en-US" altLang="en-US" sz="2000" b="1" baseline="-25000">
                <a:latin typeface="Calibri" pitchFamily="34" charset="0"/>
              </a:rPr>
              <a:t>objects</a:t>
            </a:r>
            <a:r>
              <a:rPr lang="en-US" altLang="en-US" sz="2000">
                <a:latin typeface="Calibri" pitchFamily="34" charset="0"/>
              </a:rPr>
              <a:t> </a:t>
            </a:r>
            <a:r>
              <a:rPr lang="en-US" altLang="en-US" sz="2000">
                <a:latin typeface="Calibri" pitchFamily="34" charset="0"/>
                <a:sym typeface="Math1" pitchFamily="2" charset="2"/>
              </a:rPr>
              <a:t>or decreasing</a:t>
            </a:r>
            <a:r>
              <a:rPr lang="en-US" altLang="en-US" sz="2000">
                <a:latin typeface="Calibri" pitchFamily="34" charset="0"/>
              </a:rPr>
              <a:t> </a:t>
            </a:r>
            <a:r>
              <a:rPr lang="en-US" altLang="en-US" sz="2000" b="1">
                <a:latin typeface="Symbol" pitchFamily="18" charset="2"/>
              </a:rPr>
              <a:t>q</a:t>
            </a:r>
            <a:r>
              <a:rPr lang="en-US" altLang="en-US" sz="2000" baseline="-25000">
                <a:latin typeface="Calibri" pitchFamily="34" charset="0"/>
              </a:rPr>
              <a:t>min</a:t>
            </a:r>
          </a:p>
        </p:txBody>
      </p:sp>
      <p:sp>
        <p:nvSpPr>
          <p:cNvPr id="188484" name="Text Box 68"/>
          <p:cNvSpPr txBox="1">
            <a:spLocks noChangeArrowheads="1"/>
          </p:cNvSpPr>
          <p:nvPr/>
        </p:nvSpPr>
        <p:spPr bwMode="auto">
          <a:xfrm>
            <a:off x="123825" y="2159000"/>
            <a:ext cx="4206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b="1">
                <a:latin typeface="Symbol" pitchFamily="18" charset="2"/>
              </a:rPr>
              <a:t>q</a:t>
            </a:r>
            <a:r>
              <a:rPr lang="en-US" altLang="en-US" sz="2000" b="1" baseline="-25000">
                <a:latin typeface="Calibri" pitchFamily="34" charset="0"/>
              </a:rPr>
              <a:t>objects</a:t>
            </a:r>
            <a:r>
              <a:rPr lang="en-US" altLang="en-US" sz="2000">
                <a:latin typeface="Calibri" pitchFamily="34" charset="0"/>
              </a:rPr>
              <a:t> </a:t>
            </a:r>
            <a:r>
              <a:rPr lang="en-US" altLang="en-US" sz="2000">
                <a:latin typeface="Calibri" pitchFamily="34" charset="0"/>
                <a:sym typeface="Math1" pitchFamily="2" charset="2"/>
              </a:rPr>
              <a:t>is angle between objects and aperture:</a:t>
            </a:r>
            <a:endParaRPr lang="en-US" altLang="en-US" sz="2000" baseline="-25000">
              <a:latin typeface="Calibri" pitchFamily="34" charset="0"/>
            </a:endParaRPr>
          </a:p>
        </p:txBody>
      </p:sp>
      <p:sp>
        <p:nvSpPr>
          <p:cNvPr id="188485" name="Text Box 69"/>
          <p:cNvSpPr txBox="1">
            <a:spLocks noChangeArrowheads="1"/>
          </p:cNvSpPr>
          <p:nvPr/>
        </p:nvSpPr>
        <p:spPr bwMode="auto">
          <a:xfrm>
            <a:off x="1477963" y="3190875"/>
            <a:ext cx="2725737" cy="461963"/>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solidFill>
                  <a:schemeClr val="tx2"/>
                </a:solidFill>
                <a:latin typeface="Calibri" pitchFamily="34" charset="0"/>
                <a:sym typeface="Math1" pitchFamily="2" charset="2"/>
              </a:rPr>
              <a:t>tan</a:t>
            </a:r>
            <a:r>
              <a:rPr lang="en-US" altLang="en-US" sz="2400" b="1">
                <a:solidFill>
                  <a:schemeClr val="tx2"/>
                </a:solidFill>
                <a:latin typeface="Symbol" pitchFamily="18" charset="2"/>
              </a:rPr>
              <a:t> q</a:t>
            </a:r>
            <a:r>
              <a:rPr lang="en-US" altLang="en-US" sz="2400" b="1" baseline="-25000">
                <a:solidFill>
                  <a:schemeClr val="tx2"/>
                </a:solidFill>
                <a:latin typeface="Calibri" pitchFamily="34" charset="0"/>
              </a:rPr>
              <a:t>objects</a:t>
            </a:r>
            <a:r>
              <a:rPr lang="en-US" altLang="en-US" sz="2400">
                <a:solidFill>
                  <a:schemeClr val="tx2"/>
                </a:solidFill>
                <a:latin typeface="Calibri" pitchFamily="34" charset="0"/>
              </a:rPr>
              <a:t> </a:t>
            </a:r>
            <a:r>
              <a:rPr lang="en-US" altLang="en-US" sz="2400">
                <a:solidFill>
                  <a:schemeClr val="tx2"/>
                </a:solidFill>
                <a:latin typeface="Calibri" pitchFamily="34" charset="0"/>
                <a:sym typeface="Symbol" pitchFamily="18" charset="2"/>
              </a:rPr>
              <a:t></a:t>
            </a:r>
            <a:r>
              <a:rPr lang="en-US" altLang="en-US" sz="2400">
                <a:solidFill>
                  <a:schemeClr val="tx2"/>
                </a:solidFill>
                <a:latin typeface="Calibri" pitchFamily="34" charset="0"/>
                <a:sym typeface="Math1" pitchFamily="2" charset="2"/>
              </a:rPr>
              <a:t> d/y</a:t>
            </a:r>
          </a:p>
        </p:txBody>
      </p:sp>
      <p:sp>
        <p:nvSpPr>
          <p:cNvPr id="188486" name="Text Box 70"/>
          <p:cNvSpPr txBox="1">
            <a:spLocks noChangeArrowheads="1"/>
          </p:cNvSpPr>
          <p:nvPr/>
        </p:nvSpPr>
        <p:spPr bwMode="auto">
          <a:xfrm>
            <a:off x="973138" y="5137150"/>
            <a:ext cx="3705225" cy="461963"/>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a:solidFill>
                  <a:schemeClr val="tx2"/>
                </a:solidFill>
                <a:latin typeface="Calibri" pitchFamily="34" charset="0"/>
              </a:rPr>
              <a:t>sin</a:t>
            </a:r>
            <a:r>
              <a:rPr lang="en-US" altLang="en-US" sz="2400" b="1">
                <a:solidFill>
                  <a:schemeClr val="tx2"/>
                </a:solidFill>
                <a:latin typeface="Symbol" pitchFamily="18" charset="2"/>
              </a:rPr>
              <a:t> q</a:t>
            </a:r>
            <a:r>
              <a:rPr lang="en-US" altLang="en-US" sz="2400" baseline="-25000">
                <a:solidFill>
                  <a:schemeClr val="tx2"/>
                </a:solidFill>
                <a:latin typeface="Calibri" pitchFamily="34" charset="0"/>
              </a:rPr>
              <a:t>min</a:t>
            </a:r>
            <a:r>
              <a:rPr lang="en-US" altLang="en-US" sz="2400">
                <a:solidFill>
                  <a:schemeClr val="tx2"/>
                </a:solidFill>
                <a:latin typeface="Calibri" pitchFamily="34" charset="0"/>
              </a:rPr>
              <a:t> </a:t>
            </a:r>
            <a:r>
              <a:rPr lang="en-US" altLang="en-US" sz="2400">
                <a:solidFill>
                  <a:schemeClr val="tx2"/>
                </a:solidFill>
                <a:latin typeface="Calibri" pitchFamily="34" charset="0"/>
                <a:sym typeface="Symbol" pitchFamily="18" charset="2"/>
              </a:rPr>
              <a:t></a:t>
            </a:r>
            <a:r>
              <a:rPr lang="en-US" altLang="en-US" sz="2400">
                <a:solidFill>
                  <a:schemeClr val="tx2"/>
                </a:solidFill>
                <a:latin typeface="Calibri" pitchFamily="34" charset="0"/>
                <a:sym typeface="Math1" pitchFamily="2" charset="2"/>
              </a:rPr>
              <a:t> </a:t>
            </a:r>
            <a:r>
              <a:rPr lang="en-US" altLang="en-US" sz="2400" b="1">
                <a:solidFill>
                  <a:schemeClr val="tx2"/>
                </a:solidFill>
                <a:latin typeface="Symbol" pitchFamily="18" charset="2"/>
              </a:rPr>
              <a:t>q</a:t>
            </a:r>
            <a:r>
              <a:rPr lang="en-US" altLang="en-US" sz="2400" baseline="-25000">
                <a:solidFill>
                  <a:schemeClr val="tx2"/>
                </a:solidFill>
                <a:latin typeface="Calibri" pitchFamily="34" charset="0"/>
              </a:rPr>
              <a:t>min</a:t>
            </a:r>
            <a:r>
              <a:rPr lang="en-US" altLang="en-US" sz="2400">
                <a:solidFill>
                  <a:schemeClr val="tx2"/>
                </a:solidFill>
                <a:latin typeface="Calibri" pitchFamily="34" charset="0"/>
              </a:rPr>
              <a:t> = 1.22 </a:t>
            </a:r>
            <a:r>
              <a:rPr lang="en-US" altLang="en-US" sz="2400">
                <a:solidFill>
                  <a:schemeClr val="tx2"/>
                </a:solidFill>
                <a:latin typeface="Symbol" pitchFamily="18" charset="2"/>
              </a:rPr>
              <a:t>l</a:t>
            </a:r>
            <a:r>
              <a:rPr lang="en-US" altLang="en-US" sz="2400">
                <a:solidFill>
                  <a:schemeClr val="tx2"/>
                </a:solidFill>
                <a:latin typeface="Calibri" pitchFamily="34" charset="0"/>
              </a:rPr>
              <a:t>/D</a:t>
            </a:r>
            <a:endParaRPr lang="en-US" altLang="en-US" sz="2400" baseline="-25000">
              <a:solidFill>
                <a:schemeClr val="tx2"/>
              </a:solidFill>
              <a:latin typeface="Calibri" pitchFamily="34" charset="0"/>
            </a:endParaRPr>
          </a:p>
        </p:txBody>
      </p:sp>
      <p:sp>
        <p:nvSpPr>
          <p:cNvPr id="188487" name="Text Box 71"/>
          <p:cNvSpPr txBox="1">
            <a:spLocks noChangeArrowheads="1"/>
          </p:cNvSpPr>
          <p:nvPr/>
        </p:nvSpPr>
        <p:spPr bwMode="auto">
          <a:xfrm>
            <a:off x="130175" y="4094163"/>
            <a:ext cx="5346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b="1">
                <a:latin typeface="Symbol" pitchFamily="18" charset="2"/>
              </a:rPr>
              <a:t>q</a:t>
            </a:r>
            <a:r>
              <a:rPr lang="en-US" altLang="en-US" sz="2000" baseline="-25000">
                <a:latin typeface="Calibri" pitchFamily="34" charset="0"/>
              </a:rPr>
              <a:t>min </a:t>
            </a:r>
            <a:r>
              <a:rPr lang="en-US" altLang="en-US" sz="2000">
                <a:latin typeface="Calibri" pitchFamily="34" charset="0"/>
                <a:sym typeface="Math1" pitchFamily="2" charset="2"/>
              </a:rPr>
              <a:t>is minimum angular separation that aperture can resolve:</a:t>
            </a:r>
            <a:endParaRPr lang="en-US" altLang="en-US" sz="2000" baseline="-25000">
              <a:latin typeface="Calibri" pitchFamily="34" charset="0"/>
            </a:endParaRPr>
          </a:p>
        </p:txBody>
      </p:sp>
      <p:sp>
        <p:nvSpPr>
          <p:cNvPr id="26643" name="Line 72"/>
          <p:cNvSpPr>
            <a:spLocks noChangeShapeType="1"/>
          </p:cNvSpPr>
          <p:nvPr/>
        </p:nvSpPr>
        <p:spPr bwMode="auto">
          <a:xfrm>
            <a:off x="6307138" y="4916488"/>
            <a:ext cx="192087" cy="0"/>
          </a:xfrm>
          <a:prstGeom prst="line">
            <a:avLst/>
          </a:prstGeom>
          <a:noFill/>
          <a:ln w="25400">
            <a:solidFill>
              <a:srgbClr val="FF00FF"/>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644" name="Line 73"/>
          <p:cNvSpPr>
            <a:spLocks noChangeShapeType="1"/>
          </p:cNvSpPr>
          <p:nvPr/>
        </p:nvSpPr>
        <p:spPr bwMode="auto">
          <a:xfrm flipH="1">
            <a:off x="6686550" y="4916488"/>
            <a:ext cx="157163" cy="0"/>
          </a:xfrm>
          <a:prstGeom prst="line">
            <a:avLst/>
          </a:prstGeom>
          <a:noFill/>
          <a:ln w="25400">
            <a:solidFill>
              <a:srgbClr val="FF00FF"/>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645" name="Text Box 74"/>
          <p:cNvSpPr txBox="1">
            <a:spLocks noChangeArrowheads="1"/>
          </p:cNvSpPr>
          <p:nvPr/>
        </p:nvSpPr>
        <p:spPr bwMode="auto">
          <a:xfrm>
            <a:off x="6042025" y="4749800"/>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solidFill>
                  <a:srgbClr val="FF00FF"/>
                </a:solidFill>
              </a:rPr>
              <a:t>D</a:t>
            </a:r>
            <a:endParaRPr lang="en-US">
              <a:solidFill>
                <a:srgbClr val="FF00FF"/>
              </a:solidFill>
            </a:endParaRPr>
          </a:p>
        </p:txBody>
      </p:sp>
      <p:sp>
        <p:nvSpPr>
          <p:cNvPr id="26646" name="Line 75"/>
          <p:cNvSpPr>
            <a:spLocks noChangeShapeType="1"/>
          </p:cNvSpPr>
          <p:nvPr/>
        </p:nvSpPr>
        <p:spPr bwMode="auto">
          <a:xfrm>
            <a:off x="6372225" y="5657850"/>
            <a:ext cx="239713" cy="0"/>
          </a:xfrm>
          <a:prstGeom prst="line">
            <a:avLst/>
          </a:prstGeom>
          <a:noFill/>
          <a:ln w="25400">
            <a:solidFill>
              <a:srgbClr val="FF00FF"/>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647" name="Line 76"/>
          <p:cNvSpPr>
            <a:spLocks noChangeShapeType="1"/>
          </p:cNvSpPr>
          <p:nvPr/>
        </p:nvSpPr>
        <p:spPr bwMode="auto">
          <a:xfrm flipH="1">
            <a:off x="6013450" y="5659438"/>
            <a:ext cx="215900" cy="0"/>
          </a:xfrm>
          <a:prstGeom prst="line">
            <a:avLst/>
          </a:prstGeom>
          <a:noFill/>
          <a:ln w="25400">
            <a:solidFill>
              <a:srgbClr val="FF00FF"/>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648" name="Text Box 77"/>
          <p:cNvSpPr txBox="1">
            <a:spLocks noChangeArrowheads="1"/>
          </p:cNvSpPr>
          <p:nvPr/>
        </p:nvSpPr>
        <p:spPr bwMode="auto">
          <a:xfrm>
            <a:off x="6149975" y="546735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solidFill>
                  <a:srgbClr val="FF00FF"/>
                </a:solidFill>
              </a:rPr>
              <a:t>d</a:t>
            </a:r>
            <a:endParaRPr lang="en-US">
              <a:solidFill>
                <a:srgbClr val="FF00FF"/>
              </a:solidFill>
            </a:endParaRPr>
          </a:p>
        </p:txBody>
      </p:sp>
      <p:sp>
        <p:nvSpPr>
          <p:cNvPr id="26649" name="Line 78"/>
          <p:cNvSpPr>
            <a:spLocks noChangeShapeType="1"/>
          </p:cNvSpPr>
          <p:nvPr/>
        </p:nvSpPr>
        <p:spPr bwMode="auto">
          <a:xfrm>
            <a:off x="6651625" y="4911725"/>
            <a:ext cx="49213" cy="762000"/>
          </a:xfrm>
          <a:prstGeom prst="line">
            <a:avLst/>
          </a:prstGeom>
          <a:noFill/>
          <a:ln w="25400">
            <a:solidFill>
              <a:srgbClr val="FF00FF"/>
            </a:solidFill>
            <a:round/>
            <a:headEnd type="triangl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650" name="Line 79"/>
          <p:cNvSpPr>
            <a:spLocks noChangeShapeType="1"/>
          </p:cNvSpPr>
          <p:nvPr/>
        </p:nvSpPr>
        <p:spPr bwMode="auto">
          <a:xfrm flipH="1" flipV="1">
            <a:off x="6651625" y="4911725"/>
            <a:ext cx="34925" cy="550863"/>
          </a:xfrm>
          <a:prstGeom prst="line">
            <a:avLst/>
          </a:prstGeom>
          <a:noFill/>
          <a:ln w="25400">
            <a:solidFill>
              <a:srgbClr val="FF00FF"/>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651" name="Text Box 80"/>
          <p:cNvSpPr txBox="1">
            <a:spLocks noChangeArrowheads="1"/>
          </p:cNvSpPr>
          <p:nvPr/>
        </p:nvSpPr>
        <p:spPr bwMode="auto">
          <a:xfrm>
            <a:off x="6650038" y="5262563"/>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solidFill>
                  <a:srgbClr val="FF00FF"/>
                </a:solidFill>
              </a:rPr>
              <a:t>y</a:t>
            </a:r>
            <a:endParaRPr lang="en-US">
              <a:solidFill>
                <a:srgbClr val="FF00FF"/>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8469"/>
                                        </p:tgtEl>
                                        <p:attrNameLst>
                                          <p:attrName>style.visibility</p:attrName>
                                        </p:attrNameLst>
                                      </p:cBhvr>
                                      <p:to>
                                        <p:strVal val="visible"/>
                                      </p:to>
                                    </p:set>
                                    <p:anim calcmode="lin" valueType="num">
                                      <p:cBhvr additive="base">
                                        <p:cTn id="7" dur="500" fill="hold"/>
                                        <p:tgtEl>
                                          <p:spTgt spid="188469"/>
                                        </p:tgtEl>
                                        <p:attrNameLst>
                                          <p:attrName>ppt_x</p:attrName>
                                        </p:attrNameLst>
                                      </p:cBhvr>
                                      <p:tavLst>
                                        <p:tav tm="0">
                                          <p:val>
                                            <p:strVal val="0-#ppt_w/2"/>
                                          </p:val>
                                        </p:tav>
                                        <p:tav tm="100000">
                                          <p:val>
                                            <p:strVal val="#ppt_x"/>
                                          </p:val>
                                        </p:tav>
                                      </p:tavLst>
                                    </p:anim>
                                    <p:anim calcmode="lin" valueType="num">
                                      <p:cBhvr additive="base">
                                        <p:cTn id="8" dur="500" fill="hold"/>
                                        <p:tgtEl>
                                          <p:spTgt spid="18846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8484"/>
                                        </p:tgtEl>
                                        <p:attrNameLst>
                                          <p:attrName>style.visibility</p:attrName>
                                        </p:attrNameLst>
                                      </p:cBhvr>
                                      <p:to>
                                        <p:strVal val="visible"/>
                                      </p:to>
                                    </p:set>
                                    <p:anim calcmode="lin" valueType="num">
                                      <p:cBhvr additive="base">
                                        <p:cTn id="13" dur="500" fill="hold"/>
                                        <p:tgtEl>
                                          <p:spTgt spid="188484"/>
                                        </p:tgtEl>
                                        <p:attrNameLst>
                                          <p:attrName>ppt_x</p:attrName>
                                        </p:attrNameLst>
                                      </p:cBhvr>
                                      <p:tavLst>
                                        <p:tav tm="0">
                                          <p:val>
                                            <p:strVal val="0-#ppt_w/2"/>
                                          </p:val>
                                        </p:tav>
                                        <p:tav tm="100000">
                                          <p:val>
                                            <p:strVal val="#ppt_x"/>
                                          </p:val>
                                        </p:tav>
                                      </p:tavLst>
                                    </p:anim>
                                    <p:anim calcmode="lin" valueType="num">
                                      <p:cBhvr additive="base">
                                        <p:cTn id="14" dur="500" fill="hold"/>
                                        <p:tgtEl>
                                          <p:spTgt spid="18848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8485"/>
                                        </p:tgtEl>
                                        <p:attrNameLst>
                                          <p:attrName>style.visibility</p:attrName>
                                        </p:attrNameLst>
                                      </p:cBhvr>
                                      <p:to>
                                        <p:strVal val="visible"/>
                                      </p:to>
                                    </p:set>
                                    <p:anim calcmode="lin" valueType="num">
                                      <p:cBhvr additive="base">
                                        <p:cTn id="19" dur="500" fill="hold"/>
                                        <p:tgtEl>
                                          <p:spTgt spid="188485"/>
                                        </p:tgtEl>
                                        <p:attrNameLst>
                                          <p:attrName>ppt_x</p:attrName>
                                        </p:attrNameLst>
                                      </p:cBhvr>
                                      <p:tavLst>
                                        <p:tav tm="0">
                                          <p:val>
                                            <p:strVal val="0-#ppt_w/2"/>
                                          </p:val>
                                        </p:tav>
                                        <p:tav tm="100000">
                                          <p:val>
                                            <p:strVal val="#ppt_x"/>
                                          </p:val>
                                        </p:tav>
                                      </p:tavLst>
                                    </p:anim>
                                    <p:anim calcmode="lin" valueType="num">
                                      <p:cBhvr additive="base">
                                        <p:cTn id="20" dur="500" fill="hold"/>
                                        <p:tgtEl>
                                          <p:spTgt spid="18848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8487"/>
                                        </p:tgtEl>
                                        <p:attrNameLst>
                                          <p:attrName>style.visibility</p:attrName>
                                        </p:attrNameLst>
                                      </p:cBhvr>
                                      <p:to>
                                        <p:strVal val="visible"/>
                                      </p:to>
                                    </p:set>
                                    <p:anim calcmode="lin" valueType="num">
                                      <p:cBhvr additive="base">
                                        <p:cTn id="25" dur="500" fill="hold"/>
                                        <p:tgtEl>
                                          <p:spTgt spid="188487"/>
                                        </p:tgtEl>
                                        <p:attrNameLst>
                                          <p:attrName>ppt_x</p:attrName>
                                        </p:attrNameLst>
                                      </p:cBhvr>
                                      <p:tavLst>
                                        <p:tav tm="0">
                                          <p:val>
                                            <p:strVal val="0-#ppt_w/2"/>
                                          </p:val>
                                        </p:tav>
                                        <p:tav tm="100000">
                                          <p:val>
                                            <p:strVal val="#ppt_x"/>
                                          </p:val>
                                        </p:tav>
                                      </p:tavLst>
                                    </p:anim>
                                    <p:anim calcmode="lin" valueType="num">
                                      <p:cBhvr additive="base">
                                        <p:cTn id="26" dur="500" fill="hold"/>
                                        <p:tgtEl>
                                          <p:spTgt spid="18848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8486"/>
                                        </p:tgtEl>
                                        <p:attrNameLst>
                                          <p:attrName>style.visibility</p:attrName>
                                        </p:attrNameLst>
                                      </p:cBhvr>
                                      <p:to>
                                        <p:strVal val="visible"/>
                                      </p:to>
                                    </p:set>
                                    <p:anim calcmode="lin" valueType="num">
                                      <p:cBhvr additive="base">
                                        <p:cTn id="31" dur="500" fill="hold"/>
                                        <p:tgtEl>
                                          <p:spTgt spid="188486"/>
                                        </p:tgtEl>
                                        <p:attrNameLst>
                                          <p:attrName>ppt_x</p:attrName>
                                        </p:attrNameLst>
                                      </p:cBhvr>
                                      <p:tavLst>
                                        <p:tav tm="0">
                                          <p:val>
                                            <p:strVal val="0-#ppt_w/2"/>
                                          </p:val>
                                        </p:tav>
                                        <p:tav tm="100000">
                                          <p:val>
                                            <p:strVal val="#ppt_x"/>
                                          </p:val>
                                        </p:tav>
                                      </p:tavLst>
                                    </p:anim>
                                    <p:anim calcmode="lin" valueType="num">
                                      <p:cBhvr additive="base">
                                        <p:cTn id="32" dur="500" fill="hold"/>
                                        <p:tgtEl>
                                          <p:spTgt spid="18848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88483"/>
                                        </p:tgtEl>
                                        <p:attrNameLst>
                                          <p:attrName>style.visibility</p:attrName>
                                        </p:attrNameLst>
                                      </p:cBhvr>
                                      <p:to>
                                        <p:strVal val="visible"/>
                                      </p:to>
                                    </p:set>
                                    <p:anim calcmode="lin" valueType="num">
                                      <p:cBhvr additive="base">
                                        <p:cTn id="37" dur="500" fill="hold"/>
                                        <p:tgtEl>
                                          <p:spTgt spid="188483"/>
                                        </p:tgtEl>
                                        <p:attrNameLst>
                                          <p:attrName>ppt_x</p:attrName>
                                        </p:attrNameLst>
                                      </p:cBhvr>
                                      <p:tavLst>
                                        <p:tav tm="0">
                                          <p:val>
                                            <p:strVal val="0-#ppt_w/2"/>
                                          </p:val>
                                        </p:tav>
                                        <p:tav tm="100000">
                                          <p:val>
                                            <p:strVal val="#ppt_x"/>
                                          </p:val>
                                        </p:tav>
                                      </p:tavLst>
                                    </p:anim>
                                    <p:anim calcmode="lin" valueType="num">
                                      <p:cBhvr additive="base">
                                        <p:cTn id="38" dur="500" fill="hold"/>
                                        <p:tgtEl>
                                          <p:spTgt spid="1884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69" grpId="0" autoUpdateAnimBg="0"/>
      <p:bldP spid="188483" grpId="0" autoUpdateAnimBg="0"/>
      <p:bldP spid="188484" grpId="0" autoUpdateAnimBg="0"/>
      <p:bldP spid="188485" grpId="0" animBg="1" autoUpdateAnimBg="0"/>
      <p:bldP spid="188486" grpId="0" animBg="1" autoUpdateAnimBg="0"/>
      <p:bldP spid="18848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Pointillism – Georges Seurat</a:t>
            </a:r>
          </a:p>
        </p:txBody>
      </p:sp>
      <p:pic>
        <p:nvPicPr>
          <p:cNvPr id="27651" name="Picture 2" descr="http://takeda.cooh3.com/works/seurat/seu_img/seura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313" y="1371600"/>
            <a:ext cx="7329487"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03363" y="41275"/>
            <a:ext cx="3124200" cy="1143000"/>
          </a:xfrm>
        </p:spPr>
        <p:txBody>
          <a:bodyPr/>
          <a:lstStyle/>
          <a:p>
            <a:pPr algn="l" eaLnBrk="1" hangingPunct="1"/>
            <a:r>
              <a:rPr lang="en-US" sz="4000" smtClean="0">
                <a:solidFill>
                  <a:schemeClr val="tx1"/>
                </a:solidFill>
              </a:rPr>
              <a:t>Binary Suns</a:t>
            </a:r>
            <a:br>
              <a:rPr lang="en-US" sz="4000" smtClean="0">
                <a:solidFill>
                  <a:schemeClr val="tx1"/>
                </a:solidFill>
              </a:rPr>
            </a:br>
            <a:r>
              <a:rPr lang="en-US" sz="4000" smtClean="0">
                <a:solidFill>
                  <a:schemeClr val="tx1"/>
                </a:solidFill>
              </a:rPr>
              <a:t>Checkpoint</a:t>
            </a:r>
            <a:endParaRPr lang="en-US" sz="4000" smtClean="0"/>
          </a:p>
        </p:txBody>
      </p:sp>
      <p:sp>
        <p:nvSpPr>
          <p:cNvPr id="249859" name="Text Box 3"/>
          <p:cNvSpPr txBox="1">
            <a:spLocks noChangeArrowheads="1"/>
          </p:cNvSpPr>
          <p:nvPr/>
        </p:nvSpPr>
        <p:spPr bwMode="auto">
          <a:xfrm>
            <a:off x="379413" y="3014663"/>
            <a:ext cx="849788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solidFill>
                  <a:schemeClr val="tx2"/>
                </a:solidFill>
                <a:latin typeface="Calibri" pitchFamily="34" charset="0"/>
              </a:rPr>
              <a:t>Astronaut Joe is standing on a distant planet with binary suns.  He wants to see them but knows it’s dangerous to look straight at them.  So he decides to build a pinhole camera by poking a hole in a card.  Light from both suns shines through the hole onto a second card.  </a:t>
            </a:r>
          </a:p>
          <a:p>
            <a:pPr eaLnBrk="1" hangingPunct="1"/>
            <a:r>
              <a:rPr lang="en-US" altLang="en-US" sz="2000">
                <a:solidFill>
                  <a:schemeClr val="tx2"/>
                </a:solidFill>
                <a:latin typeface="Calibri" pitchFamily="34" charset="0"/>
              </a:rPr>
              <a:t>But when the camera is built, Astronaut Joe can only see one spot on the second card!  To see the two suns clearly, should he make the pinhole larger or smaller? </a:t>
            </a:r>
          </a:p>
        </p:txBody>
      </p:sp>
      <p:sp>
        <p:nvSpPr>
          <p:cNvPr id="28676" name="AutoShape 5"/>
          <p:cNvSpPr>
            <a:spLocks noChangeArrowheads="1"/>
          </p:cNvSpPr>
          <p:nvPr/>
        </p:nvSpPr>
        <p:spPr bwMode="auto">
          <a:xfrm>
            <a:off x="2178050" y="1947863"/>
            <a:ext cx="1238250" cy="847725"/>
          </a:xfrm>
          <a:prstGeom prst="parallelogram">
            <a:avLst>
              <a:gd name="adj" fmla="val 36517"/>
            </a:avLst>
          </a:prstGeom>
          <a:solidFill>
            <a:schemeClr val="accent1"/>
          </a:solidFill>
          <a:ln w="9525">
            <a:solidFill>
              <a:schemeClr val="accent1"/>
            </a:solidFill>
            <a:miter lim="800000"/>
            <a:headEnd/>
            <a:tailEnd/>
          </a:ln>
        </p:spPr>
        <p:txBody>
          <a:bodyPr wrap="none" anchor="ctr"/>
          <a:lstStyle/>
          <a:p>
            <a:endParaRPr lang="en-US">
              <a:latin typeface="Calibri" pitchFamily="34" charset="0"/>
            </a:endParaRPr>
          </a:p>
        </p:txBody>
      </p:sp>
      <p:sp>
        <p:nvSpPr>
          <p:cNvPr id="28677" name="Line 12"/>
          <p:cNvSpPr>
            <a:spLocks noChangeShapeType="1"/>
          </p:cNvSpPr>
          <p:nvPr/>
        </p:nvSpPr>
        <p:spPr bwMode="auto">
          <a:xfrm>
            <a:off x="2066925" y="1776413"/>
            <a:ext cx="885825" cy="395287"/>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78" name="AutoShape 11"/>
          <p:cNvSpPr>
            <a:spLocks noChangeArrowheads="1"/>
          </p:cNvSpPr>
          <p:nvPr/>
        </p:nvSpPr>
        <p:spPr bwMode="auto">
          <a:xfrm>
            <a:off x="1135063" y="1190625"/>
            <a:ext cx="1238250" cy="847725"/>
          </a:xfrm>
          <a:prstGeom prst="parallelogram">
            <a:avLst>
              <a:gd name="adj" fmla="val 36517"/>
            </a:avLst>
          </a:prstGeom>
          <a:solidFill>
            <a:schemeClr val="accent1"/>
          </a:solidFill>
          <a:ln w="9525">
            <a:solidFill>
              <a:schemeClr val="accent1"/>
            </a:solidFill>
            <a:miter lim="800000"/>
            <a:headEnd/>
            <a:tailEnd/>
          </a:ln>
        </p:spPr>
        <p:txBody>
          <a:bodyPr wrap="none" anchor="ctr"/>
          <a:lstStyle/>
          <a:p>
            <a:endParaRPr lang="en-US">
              <a:latin typeface="Calibri" pitchFamily="34" charset="0"/>
            </a:endParaRPr>
          </a:p>
        </p:txBody>
      </p:sp>
      <p:sp>
        <p:nvSpPr>
          <p:cNvPr id="28679" name="AutoShape 6"/>
          <p:cNvSpPr>
            <a:spLocks noChangeArrowheads="1"/>
          </p:cNvSpPr>
          <p:nvPr/>
        </p:nvSpPr>
        <p:spPr bwMode="auto">
          <a:xfrm>
            <a:off x="379413" y="1030288"/>
            <a:ext cx="534987" cy="417512"/>
          </a:xfrm>
          <a:prstGeom prst="sun">
            <a:avLst>
              <a:gd name="adj" fmla="val 25000"/>
            </a:avLst>
          </a:prstGeom>
          <a:solidFill>
            <a:srgbClr val="FF00FF"/>
          </a:solidFill>
          <a:ln w="9525">
            <a:solidFill>
              <a:srgbClr val="FF0000"/>
            </a:solidFill>
            <a:miter lim="800000"/>
            <a:headEnd/>
            <a:tailEnd/>
          </a:ln>
        </p:spPr>
        <p:txBody>
          <a:bodyPr wrap="none" anchor="ctr"/>
          <a:lstStyle/>
          <a:p>
            <a:endParaRPr lang="en-US" altLang="en-US">
              <a:solidFill>
                <a:srgbClr val="FF0000"/>
              </a:solidFill>
              <a:latin typeface="Calibri" pitchFamily="34" charset="0"/>
            </a:endParaRPr>
          </a:p>
        </p:txBody>
      </p:sp>
      <p:sp>
        <p:nvSpPr>
          <p:cNvPr id="28680" name="AutoShape 7"/>
          <p:cNvSpPr>
            <a:spLocks noChangeArrowheads="1"/>
          </p:cNvSpPr>
          <p:nvPr/>
        </p:nvSpPr>
        <p:spPr bwMode="auto">
          <a:xfrm>
            <a:off x="685800" y="612775"/>
            <a:ext cx="534988" cy="417513"/>
          </a:xfrm>
          <a:prstGeom prst="sun">
            <a:avLst>
              <a:gd name="adj" fmla="val 25000"/>
            </a:avLst>
          </a:prstGeom>
          <a:solidFill>
            <a:srgbClr val="FF00FF"/>
          </a:solidFill>
          <a:ln w="9525">
            <a:solidFill>
              <a:srgbClr val="FF0000"/>
            </a:solidFill>
            <a:miter lim="800000"/>
            <a:headEnd/>
            <a:tailEnd/>
          </a:ln>
        </p:spPr>
        <p:txBody>
          <a:bodyPr wrap="none" anchor="ctr"/>
          <a:lstStyle/>
          <a:p>
            <a:endParaRPr lang="en-US" altLang="en-US">
              <a:solidFill>
                <a:srgbClr val="FF0000"/>
              </a:solidFill>
              <a:latin typeface="Calibri" pitchFamily="34" charset="0"/>
            </a:endParaRPr>
          </a:p>
        </p:txBody>
      </p:sp>
      <p:sp>
        <p:nvSpPr>
          <p:cNvPr id="28681" name="Line 9"/>
          <p:cNvSpPr>
            <a:spLocks noChangeShapeType="1"/>
          </p:cNvSpPr>
          <p:nvPr/>
        </p:nvSpPr>
        <p:spPr bwMode="auto">
          <a:xfrm>
            <a:off x="781050" y="1266825"/>
            <a:ext cx="973138" cy="436563"/>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2" name="Line 10"/>
          <p:cNvSpPr>
            <a:spLocks noChangeShapeType="1"/>
          </p:cNvSpPr>
          <p:nvPr/>
        </p:nvSpPr>
        <p:spPr bwMode="auto">
          <a:xfrm>
            <a:off x="1009650" y="909638"/>
            <a:ext cx="744538" cy="79375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3" name="Line 13"/>
          <p:cNvSpPr>
            <a:spLocks noChangeShapeType="1"/>
          </p:cNvSpPr>
          <p:nvPr/>
        </p:nvSpPr>
        <p:spPr bwMode="auto">
          <a:xfrm>
            <a:off x="2066925" y="2038350"/>
            <a:ext cx="481013" cy="519113"/>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4" name="Oval 8"/>
          <p:cNvSpPr>
            <a:spLocks noChangeArrowheads="1"/>
          </p:cNvSpPr>
          <p:nvPr/>
        </p:nvSpPr>
        <p:spPr bwMode="auto">
          <a:xfrm>
            <a:off x="1690688" y="1627188"/>
            <a:ext cx="88900" cy="88900"/>
          </a:xfrm>
          <a:prstGeom prst="ellipse">
            <a:avLst/>
          </a:prstGeom>
          <a:solidFill>
            <a:srgbClr val="000000"/>
          </a:solidFill>
          <a:ln w="9525">
            <a:solidFill>
              <a:srgbClr val="800000"/>
            </a:solidFill>
            <a:round/>
            <a:headEnd/>
            <a:tailEnd/>
          </a:ln>
        </p:spPr>
        <p:txBody>
          <a:bodyPr wrap="none" anchor="ctr"/>
          <a:lstStyle/>
          <a:p>
            <a:endParaRPr lang="en-US">
              <a:latin typeface="Calibri" pitchFamily="34" charset="0"/>
            </a:endParaRPr>
          </a:p>
        </p:txBody>
      </p:sp>
      <p:sp>
        <p:nvSpPr>
          <p:cNvPr id="28685" name="Rectangle 13"/>
          <p:cNvSpPr>
            <a:spLocks noChangeArrowheads="1"/>
          </p:cNvSpPr>
          <p:nvPr/>
        </p:nvSpPr>
        <p:spPr bwMode="auto">
          <a:xfrm>
            <a:off x="609600" y="5105400"/>
            <a:ext cx="7620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a:latin typeface="Calibri" pitchFamily="34" charset="0"/>
              </a:rPr>
              <a:t>To see the two suns clearly, should he make the pinhole larger or smaller?</a:t>
            </a:r>
            <a:r>
              <a:rPr lang="en-US" sz="2400">
                <a:latin typeface="Calibri" pitchFamily="34" charset="0"/>
              </a:rPr>
              <a:t> </a:t>
            </a:r>
            <a:br>
              <a:rPr lang="en-US" sz="2400">
                <a:latin typeface="Calibri" pitchFamily="34" charset="0"/>
              </a:rPr>
            </a:br>
            <a:r>
              <a:rPr lang="en-US" sz="2400">
                <a:latin typeface="Calibri" pitchFamily="34" charset="0"/>
              </a:rPr>
              <a:t>larger                smaller </a:t>
            </a:r>
          </a:p>
        </p:txBody>
      </p:sp>
      <p:pic>
        <p:nvPicPr>
          <p:cNvPr id="2868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363" y="195263"/>
            <a:ext cx="346710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9859"/>
                                        </p:tgtEl>
                                        <p:attrNameLst>
                                          <p:attrName>style.visibility</p:attrName>
                                        </p:attrNameLst>
                                      </p:cBhvr>
                                      <p:to>
                                        <p:strVal val="visible"/>
                                      </p:to>
                                    </p:set>
                                    <p:anim calcmode="lin" valueType="num">
                                      <p:cBhvr additive="base">
                                        <p:cTn id="7" dur="500" fill="hold"/>
                                        <p:tgtEl>
                                          <p:spTgt spid="249859"/>
                                        </p:tgtEl>
                                        <p:attrNameLst>
                                          <p:attrName>ppt_x</p:attrName>
                                        </p:attrNameLst>
                                      </p:cBhvr>
                                      <p:tavLst>
                                        <p:tav tm="0">
                                          <p:val>
                                            <p:strVal val="0-#ppt_w/2"/>
                                          </p:val>
                                        </p:tav>
                                        <p:tav tm="100000">
                                          <p:val>
                                            <p:strVal val="#ppt_x"/>
                                          </p:val>
                                        </p:tav>
                                      </p:tavLst>
                                    </p:anim>
                                    <p:anim calcmode="lin" valueType="num">
                                      <p:cBhvr additive="base">
                                        <p:cTn id="8" dur="500" fill="hold"/>
                                        <p:tgtEl>
                                          <p:spTgt spid="2498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7" name="Text Box 3"/>
          <p:cNvSpPr txBox="1">
            <a:spLocks noChangeArrowheads="1"/>
          </p:cNvSpPr>
          <p:nvPr/>
        </p:nvSpPr>
        <p:spPr bwMode="auto">
          <a:xfrm>
            <a:off x="379413" y="3014663"/>
            <a:ext cx="849788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solidFill>
                  <a:schemeClr val="tx2"/>
                </a:solidFill>
                <a:latin typeface="Calibri" pitchFamily="34" charset="0"/>
              </a:rPr>
              <a:t>Astronaut Joe is standing on a distant planet with binary suns.  He wants to see them but knows it’s dangerous to look straight at them.  So he decides to build a pinhole camera by poking a hole in a card.  Light from both suns shines through the hole onto a second card.  But when the camera is built, Astronaut Joe can only see one spot on the second card!  To see the two suns clearly, should he make the pinhole larger or smaller? </a:t>
            </a:r>
          </a:p>
        </p:txBody>
      </p:sp>
      <p:sp>
        <p:nvSpPr>
          <p:cNvPr id="29699" name="AutoShape 4"/>
          <p:cNvSpPr>
            <a:spLocks noChangeArrowheads="1"/>
          </p:cNvSpPr>
          <p:nvPr/>
        </p:nvSpPr>
        <p:spPr bwMode="auto">
          <a:xfrm>
            <a:off x="2178050" y="1947863"/>
            <a:ext cx="1238250" cy="847725"/>
          </a:xfrm>
          <a:prstGeom prst="parallelogram">
            <a:avLst>
              <a:gd name="adj" fmla="val 36517"/>
            </a:avLst>
          </a:prstGeom>
          <a:solidFill>
            <a:schemeClr val="accent1"/>
          </a:solidFill>
          <a:ln w="9525">
            <a:solidFill>
              <a:schemeClr val="accent1"/>
            </a:solidFill>
            <a:miter lim="800000"/>
            <a:headEnd/>
            <a:tailEnd/>
          </a:ln>
        </p:spPr>
        <p:txBody>
          <a:bodyPr wrap="none" anchor="ctr"/>
          <a:lstStyle/>
          <a:p>
            <a:endParaRPr lang="en-US">
              <a:latin typeface="Calibri" pitchFamily="34" charset="0"/>
            </a:endParaRPr>
          </a:p>
        </p:txBody>
      </p:sp>
      <p:sp>
        <p:nvSpPr>
          <p:cNvPr id="29700" name="Line 5"/>
          <p:cNvSpPr>
            <a:spLocks noChangeShapeType="1"/>
          </p:cNvSpPr>
          <p:nvPr/>
        </p:nvSpPr>
        <p:spPr bwMode="auto">
          <a:xfrm>
            <a:off x="2066925" y="1776413"/>
            <a:ext cx="885825" cy="395287"/>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01" name="AutoShape 6"/>
          <p:cNvSpPr>
            <a:spLocks noChangeArrowheads="1"/>
          </p:cNvSpPr>
          <p:nvPr/>
        </p:nvSpPr>
        <p:spPr bwMode="auto">
          <a:xfrm>
            <a:off x="1135063" y="1190625"/>
            <a:ext cx="1238250" cy="847725"/>
          </a:xfrm>
          <a:prstGeom prst="parallelogram">
            <a:avLst>
              <a:gd name="adj" fmla="val 36517"/>
            </a:avLst>
          </a:prstGeom>
          <a:solidFill>
            <a:schemeClr val="accent1"/>
          </a:solidFill>
          <a:ln w="9525">
            <a:solidFill>
              <a:schemeClr val="accent1"/>
            </a:solidFill>
            <a:miter lim="800000"/>
            <a:headEnd/>
            <a:tailEnd/>
          </a:ln>
        </p:spPr>
        <p:txBody>
          <a:bodyPr wrap="none" anchor="ctr"/>
          <a:lstStyle/>
          <a:p>
            <a:endParaRPr lang="en-US">
              <a:latin typeface="Calibri" pitchFamily="34" charset="0"/>
            </a:endParaRPr>
          </a:p>
        </p:txBody>
      </p:sp>
      <p:sp>
        <p:nvSpPr>
          <p:cNvPr id="29702" name="AutoShape 7"/>
          <p:cNvSpPr>
            <a:spLocks noChangeArrowheads="1"/>
          </p:cNvSpPr>
          <p:nvPr/>
        </p:nvSpPr>
        <p:spPr bwMode="auto">
          <a:xfrm>
            <a:off x="379413" y="1030288"/>
            <a:ext cx="534987" cy="417512"/>
          </a:xfrm>
          <a:prstGeom prst="sun">
            <a:avLst>
              <a:gd name="adj" fmla="val 25000"/>
            </a:avLst>
          </a:prstGeom>
          <a:solidFill>
            <a:srgbClr val="FF00FF"/>
          </a:solidFill>
          <a:ln w="9525">
            <a:solidFill>
              <a:srgbClr val="FF0000"/>
            </a:solidFill>
            <a:miter lim="800000"/>
            <a:headEnd/>
            <a:tailEnd/>
          </a:ln>
        </p:spPr>
        <p:txBody>
          <a:bodyPr wrap="none" anchor="ctr"/>
          <a:lstStyle/>
          <a:p>
            <a:endParaRPr lang="en-US" altLang="en-US">
              <a:solidFill>
                <a:srgbClr val="FF0000"/>
              </a:solidFill>
              <a:latin typeface="Calibri" pitchFamily="34" charset="0"/>
            </a:endParaRPr>
          </a:p>
        </p:txBody>
      </p:sp>
      <p:sp>
        <p:nvSpPr>
          <p:cNvPr id="29703" name="AutoShape 8"/>
          <p:cNvSpPr>
            <a:spLocks noChangeArrowheads="1"/>
          </p:cNvSpPr>
          <p:nvPr/>
        </p:nvSpPr>
        <p:spPr bwMode="auto">
          <a:xfrm>
            <a:off x="685800" y="612775"/>
            <a:ext cx="534988" cy="417513"/>
          </a:xfrm>
          <a:prstGeom prst="sun">
            <a:avLst>
              <a:gd name="adj" fmla="val 25000"/>
            </a:avLst>
          </a:prstGeom>
          <a:solidFill>
            <a:srgbClr val="FF00FF"/>
          </a:solidFill>
          <a:ln w="9525">
            <a:solidFill>
              <a:srgbClr val="FF0000"/>
            </a:solidFill>
            <a:miter lim="800000"/>
            <a:headEnd/>
            <a:tailEnd/>
          </a:ln>
        </p:spPr>
        <p:txBody>
          <a:bodyPr wrap="none" anchor="ctr"/>
          <a:lstStyle/>
          <a:p>
            <a:endParaRPr lang="en-US" altLang="en-US">
              <a:solidFill>
                <a:srgbClr val="FF0000"/>
              </a:solidFill>
              <a:latin typeface="Calibri" pitchFamily="34" charset="0"/>
            </a:endParaRPr>
          </a:p>
        </p:txBody>
      </p:sp>
      <p:sp>
        <p:nvSpPr>
          <p:cNvPr id="29704" name="Line 9"/>
          <p:cNvSpPr>
            <a:spLocks noChangeShapeType="1"/>
          </p:cNvSpPr>
          <p:nvPr/>
        </p:nvSpPr>
        <p:spPr bwMode="auto">
          <a:xfrm>
            <a:off x="781050" y="1266825"/>
            <a:ext cx="973138" cy="436563"/>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05" name="Line 10"/>
          <p:cNvSpPr>
            <a:spLocks noChangeShapeType="1"/>
          </p:cNvSpPr>
          <p:nvPr/>
        </p:nvSpPr>
        <p:spPr bwMode="auto">
          <a:xfrm>
            <a:off x="1009650" y="909638"/>
            <a:ext cx="744538" cy="79375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06" name="Line 11"/>
          <p:cNvSpPr>
            <a:spLocks noChangeShapeType="1"/>
          </p:cNvSpPr>
          <p:nvPr/>
        </p:nvSpPr>
        <p:spPr bwMode="auto">
          <a:xfrm>
            <a:off x="2066925" y="2038350"/>
            <a:ext cx="481013" cy="519113"/>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07" name="Oval 12"/>
          <p:cNvSpPr>
            <a:spLocks noChangeArrowheads="1"/>
          </p:cNvSpPr>
          <p:nvPr/>
        </p:nvSpPr>
        <p:spPr bwMode="auto">
          <a:xfrm>
            <a:off x="1690688" y="1627188"/>
            <a:ext cx="88900" cy="88900"/>
          </a:xfrm>
          <a:prstGeom prst="ellipse">
            <a:avLst/>
          </a:prstGeom>
          <a:solidFill>
            <a:srgbClr val="000000"/>
          </a:solidFill>
          <a:ln w="9525">
            <a:solidFill>
              <a:srgbClr val="800000"/>
            </a:solidFill>
            <a:round/>
            <a:headEnd/>
            <a:tailEnd/>
          </a:ln>
        </p:spPr>
        <p:txBody>
          <a:bodyPr wrap="none" anchor="ctr"/>
          <a:lstStyle/>
          <a:p>
            <a:endParaRPr lang="en-US">
              <a:latin typeface="Calibri" pitchFamily="34" charset="0"/>
            </a:endParaRPr>
          </a:p>
        </p:txBody>
      </p:sp>
      <p:sp>
        <p:nvSpPr>
          <p:cNvPr id="277517" name="Text Box 13"/>
          <p:cNvSpPr txBox="1">
            <a:spLocks noChangeArrowheads="1"/>
          </p:cNvSpPr>
          <p:nvPr/>
        </p:nvSpPr>
        <p:spPr bwMode="auto">
          <a:xfrm>
            <a:off x="4441825" y="1754188"/>
            <a:ext cx="4562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Calibri" pitchFamily="34" charset="0"/>
              </a:rPr>
              <a:t>Decrease </a:t>
            </a:r>
            <a:r>
              <a:rPr lang="en-US" altLang="en-US" b="1">
                <a:latin typeface="Symbol" pitchFamily="18" charset="2"/>
              </a:rPr>
              <a:t>q</a:t>
            </a:r>
            <a:r>
              <a:rPr lang="en-US" altLang="en-US" baseline="-25000">
                <a:latin typeface="Calibri" pitchFamily="34" charset="0"/>
              </a:rPr>
              <a:t>min</a:t>
            </a:r>
            <a:r>
              <a:rPr lang="en-US" altLang="en-US">
                <a:latin typeface="Calibri" pitchFamily="34" charset="0"/>
              </a:rPr>
              <a:t> = 1.22</a:t>
            </a:r>
            <a:r>
              <a:rPr lang="en-US" altLang="en-US">
                <a:latin typeface="Symbol" pitchFamily="18" charset="2"/>
              </a:rPr>
              <a:t>l </a:t>
            </a:r>
            <a:r>
              <a:rPr lang="en-US" altLang="en-US">
                <a:latin typeface="Calibri" pitchFamily="34" charset="0"/>
              </a:rPr>
              <a:t>/ D </a:t>
            </a:r>
          </a:p>
        </p:txBody>
      </p:sp>
      <p:sp>
        <p:nvSpPr>
          <p:cNvPr id="277518" name="Text Box 14"/>
          <p:cNvSpPr txBox="1">
            <a:spLocks noChangeArrowheads="1"/>
          </p:cNvSpPr>
          <p:nvPr/>
        </p:nvSpPr>
        <p:spPr bwMode="auto">
          <a:xfrm>
            <a:off x="5000625" y="1169988"/>
            <a:ext cx="292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Calibri" pitchFamily="34" charset="0"/>
              </a:rPr>
              <a:t>Want </a:t>
            </a:r>
            <a:r>
              <a:rPr lang="en-US" altLang="en-US" b="1">
                <a:latin typeface="Symbol" pitchFamily="18" charset="2"/>
              </a:rPr>
              <a:t>q</a:t>
            </a:r>
            <a:r>
              <a:rPr lang="en-US" altLang="en-US" baseline="-25000">
                <a:latin typeface="Calibri" pitchFamily="34" charset="0"/>
              </a:rPr>
              <a:t>objects</a:t>
            </a:r>
            <a:r>
              <a:rPr lang="en-US" altLang="en-US">
                <a:latin typeface="Calibri" pitchFamily="34" charset="0"/>
              </a:rPr>
              <a:t> &gt; </a:t>
            </a:r>
            <a:r>
              <a:rPr lang="en-US" altLang="en-US" b="1">
                <a:latin typeface="Symbol" pitchFamily="18" charset="2"/>
              </a:rPr>
              <a:t>q</a:t>
            </a:r>
            <a:r>
              <a:rPr lang="en-US" altLang="en-US" baseline="-25000">
                <a:latin typeface="Calibri" pitchFamily="34" charset="0"/>
              </a:rPr>
              <a:t>min</a:t>
            </a:r>
            <a:endParaRPr lang="en-US" altLang="en-US">
              <a:latin typeface="Calibri" pitchFamily="34" charset="0"/>
            </a:endParaRPr>
          </a:p>
        </p:txBody>
      </p:sp>
      <p:sp>
        <p:nvSpPr>
          <p:cNvPr id="277519" name="Text Box 15"/>
          <p:cNvSpPr txBox="1">
            <a:spLocks noChangeArrowheads="1"/>
          </p:cNvSpPr>
          <p:nvPr/>
        </p:nvSpPr>
        <p:spPr bwMode="auto">
          <a:xfrm>
            <a:off x="5397500" y="2328863"/>
            <a:ext cx="2166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Calibri" pitchFamily="34" charset="0"/>
              </a:rPr>
              <a:t>Increase D !</a:t>
            </a:r>
          </a:p>
        </p:txBody>
      </p:sp>
      <p:sp>
        <p:nvSpPr>
          <p:cNvPr id="277520" name="Oval 16"/>
          <p:cNvSpPr>
            <a:spLocks noChangeArrowheads="1"/>
          </p:cNvSpPr>
          <p:nvPr/>
        </p:nvSpPr>
        <p:spPr bwMode="auto">
          <a:xfrm>
            <a:off x="304800" y="5791200"/>
            <a:ext cx="1371600" cy="627063"/>
          </a:xfrm>
          <a:prstGeom prst="ellipse">
            <a:avLst/>
          </a:prstGeom>
          <a:noFill/>
          <a:ln w="38100">
            <a:solidFill>
              <a:srgbClr val="F58B95"/>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29712" name="Rectangle 17"/>
          <p:cNvSpPr>
            <a:spLocks noChangeArrowheads="1"/>
          </p:cNvSpPr>
          <p:nvPr/>
        </p:nvSpPr>
        <p:spPr bwMode="auto">
          <a:xfrm>
            <a:off x="457200" y="5029200"/>
            <a:ext cx="7620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a:latin typeface="Calibri" pitchFamily="34" charset="0"/>
              </a:rPr>
              <a:t>To see the two suns clearly, should he make the pinhole larger or smaller?</a:t>
            </a:r>
            <a:r>
              <a:rPr lang="en-US" sz="2400">
                <a:latin typeface="Calibri" pitchFamily="34" charset="0"/>
              </a:rPr>
              <a:t> </a:t>
            </a:r>
            <a:br>
              <a:rPr lang="en-US" sz="2400">
                <a:latin typeface="Calibri" pitchFamily="34" charset="0"/>
              </a:rPr>
            </a:br>
            <a:r>
              <a:rPr lang="en-US" sz="2400">
                <a:latin typeface="Calibri" pitchFamily="34" charset="0"/>
              </a:rPr>
              <a:t>larger                smaller </a:t>
            </a:r>
          </a:p>
        </p:txBody>
      </p:sp>
      <p:sp>
        <p:nvSpPr>
          <p:cNvPr id="29713" name="Rectangle 2"/>
          <p:cNvSpPr>
            <a:spLocks noGrp="1" noChangeArrowheads="1"/>
          </p:cNvSpPr>
          <p:nvPr>
            <p:ph type="title"/>
          </p:nvPr>
        </p:nvSpPr>
        <p:spPr>
          <a:xfrm>
            <a:off x="1503363" y="41275"/>
            <a:ext cx="3124200" cy="1143000"/>
          </a:xfrm>
        </p:spPr>
        <p:txBody>
          <a:bodyPr/>
          <a:lstStyle/>
          <a:p>
            <a:pPr algn="l" eaLnBrk="1" hangingPunct="1"/>
            <a:r>
              <a:rPr lang="en-US" sz="4000" smtClean="0">
                <a:solidFill>
                  <a:schemeClr val="tx1"/>
                </a:solidFill>
              </a:rPr>
              <a:t>Binary Suns</a:t>
            </a:r>
            <a:br>
              <a:rPr lang="en-US" sz="4000" smtClean="0">
                <a:solidFill>
                  <a:schemeClr val="tx1"/>
                </a:solidFill>
              </a:rPr>
            </a:br>
            <a:r>
              <a:rPr lang="en-US" sz="4000" smtClean="0">
                <a:solidFill>
                  <a:schemeClr val="tx1"/>
                </a:solidFill>
              </a:rPr>
              <a:t>Checkpoint</a:t>
            </a:r>
            <a:endParaRPr lang="en-US" sz="400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7507"/>
                                        </p:tgtEl>
                                        <p:attrNameLst>
                                          <p:attrName>style.visibility</p:attrName>
                                        </p:attrNameLst>
                                      </p:cBhvr>
                                      <p:to>
                                        <p:strVal val="visible"/>
                                      </p:to>
                                    </p:set>
                                    <p:anim calcmode="lin" valueType="num">
                                      <p:cBhvr additive="base">
                                        <p:cTn id="7" dur="500" fill="hold"/>
                                        <p:tgtEl>
                                          <p:spTgt spid="277507"/>
                                        </p:tgtEl>
                                        <p:attrNameLst>
                                          <p:attrName>ppt_x</p:attrName>
                                        </p:attrNameLst>
                                      </p:cBhvr>
                                      <p:tavLst>
                                        <p:tav tm="0">
                                          <p:val>
                                            <p:strVal val="0-#ppt_w/2"/>
                                          </p:val>
                                        </p:tav>
                                        <p:tav tm="100000">
                                          <p:val>
                                            <p:strVal val="#ppt_x"/>
                                          </p:val>
                                        </p:tav>
                                      </p:tavLst>
                                    </p:anim>
                                    <p:anim calcmode="lin" valueType="num">
                                      <p:cBhvr additive="base">
                                        <p:cTn id="8" dur="500" fill="hold"/>
                                        <p:tgtEl>
                                          <p:spTgt spid="27750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7518"/>
                                        </p:tgtEl>
                                        <p:attrNameLst>
                                          <p:attrName>style.visibility</p:attrName>
                                        </p:attrNameLst>
                                      </p:cBhvr>
                                      <p:to>
                                        <p:strVal val="visible"/>
                                      </p:to>
                                    </p:set>
                                    <p:anim calcmode="lin" valueType="num">
                                      <p:cBhvr additive="base">
                                        <p:cTn id="13" dur="500" fill="hold"/>
                                        <p:tgtEl>
                                          <p:spTgt spid="277518"/>
                                        </p:tgtEl>
                                        <p:attrNameLst>
                                          <p:attrName>ppt_x</p:attrName>
                                        </p:attrNameLst>
                                      </p:cBhvr>
                                      <p:tavLst>
                                        <p:tav tm="0">
                                          <p:val>
                                            <p:strVal val="0-#ppt_w/2"/>
                                          </p:val>
                                        </p:tav>
                                        <p:tav tm="100000">
                                          <p:val>
                                            <p:strVal val="#ppt_x"/>
                                          </p:val>
                                        </p:tav>
                                      </p:tavLst>
                                    </p:anim>
                                    <p:anim calcmode="lin" valueType="num">
                                      <p:cBhvr additive="base">
                                        <p:cTn id="14" dur="500" fill="hold"/>
                                        <p:tgtEl>
                                          <p:spTgt spid="27751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7517"/>
                                        </p:tgtEl>
                                        <p:attrNameLst>
                                          <p:attrName>style.visibility</p:attrName>
                                        </p:attrNameLst>
                                      </p:cBhvr>
                                      <p:to>
                                        <p:strVal val="visible"/>
                                      </p:to>
                                    </p:set>
                                    <p:anim calcmode="lin" valueType="num">
                                      <p:cBhvr additive="base">
                                        <p:cTn id="19" dur="500" fill="hold"/>
                                        <p:tgtEl>
                                          <p:spTgt spid="277517"/>
                                        </p:tgtEl>
                                        <p:attrNameLst>
                                          <p:attrName>ppt_x</p:attrName>
                                        </p:attrNameLst>
                                      </p:cBhvr>
                                      <p:tavLst>
                                        <p:tav tm="0">
                                          <p:val>
                                            <p:strVal val="0-#ppt_w/2"/>
                                          </p:val>
                                        </p:tav>
                                        <p:tav tm="100000">
                                          <p:val>
                                            <p:strVal val="#ppt_x"/>
                                          </p:val>
                                        </p:tav>
                                      </p:tavLst>
                                    </p:anim>
                                    <p:anim calcmode="lin" valueType="num">
                                      <p:cBhvr additive="base">
                                        <p:cTn id="20" dur="500" fill="hold"/>
                                        <p:tgtEl>
                                          <p:spTgt spid="27751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7519"/>
                                        </p:tgtEl>
                                        <p:attrNameLst>
                                          <p:attrName>style.visibility</p:attrName>
                                        </p:attrNameLst>
                                      </p:cBhvr>
                                      <p:to>
                                        <p:strVal val="visible"/>
                                      </p:to>
                                    </p:set>
                                    <p:anim calcmode="lin" valueType="num">
                                      <p:cBhvr additive="base">
                                        <p:cTn id="25" dur="500" fill="hold"/>
                                        <p:tgtEl>
                                          <p:spTgt spid="277519"/>
                                        </p:tgtEl>
                                        <p:attrNameLst>
                                          <p:attrName>ppt_x</p:attrName>
                                        </p:attrNameLst>
                                      </p:cBhvr>
                                      <p:tavLst>
                                        <p:tav tm="0">
                                          <p:val>
                                            <p:strVal val="0-#ppt_w/2"/>
                                          </p:val>
                                        </p:tav>
                                        <p:tav tm="100000">
                                          <p:val>
                                            <p:strVal val="#ppt_x"/>
                                          </p:val>
                                        </p:tav>
                                      </p:tavLst>
                                    </p:anim>
                                    <p:anim calcmode="lin" valueType="num">
                                      <p:cBhvr additive="base">
                                        <p:cTn id="26" dur="500" fill="hold"/>
                                        <p:tgtEl>
                                          <p:spTgt spid="27751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77520"/>
                                        </p:tgtEl>
                                        <p:attrNameLst>
                                          <p:attrName>style.visibility</p:attrName>
                                        </p:attrNameLst>
                                      </p:cBhvr>
                                      <p:to>
                                        <p:strVal val="visible"/>
                                      </p:to>
                                    </p:set>
                                    <p:anim calcmode="lin" valueType="num">
                                      <p:cBhvr additive="base">
                                        <p:cTn id="31" dur="500" fill="hold"/>
                                        <p:tgtEl>
                                          <p:spTgt spid="277520"/>
                                        </p:tgtEl>
                                        <p:attrNameLst>
                                          <p:attrName>ppt_x</p:attrName>
                                        </p:attrNameLst>
                                      </p:cBhvr>
                                      <p:tavLst>
                                        <p:tav tm="0">
                                          <p:val>
                                            <p:strVal val="1+#ppt_w/2"/>
                                          </p:val>
                                        </p:tav>
                                        <p:tav tm="100000">
                                          <p:val>
                                            <p:strVal val="#ppt_x"/>
                                          </p:val>
                                        </p:tav>
                                      </p:tavLst>
                                    </p:anim>
                                    <p:anim calcmode="lin" valueType="num">
                                      <p:cBhvr additive="base">
                                        <p:cTn id="32" dur="500" fill="hold"/>
                                        <p:tgtEl>
                                          <p:spTgt spid="2775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7" grpId="0" autoUpdateAnimBg="0"/>
      <p:bldP spid="277517" grpId="0" autoUpdateAnimBg="0"/>
      <p:bldP spid="277518" grpId="0" autoUpdateAnimBg="0"/>
      <p:bldP spid="277519" grpId="0" autoUpdateAnimBg="0"/>
      <p:bldP spid="2775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PQuestion"/>
          <p:cNvSpPr>
            <a:spLocks noGrp="1"/>
          </p:cNvSpPr>
          <p:nvPr>
            <p:ph type="title"/>
          </p:nvPr>
        </p:nvSpPr>
        <p:spPr>
          <a:xfrm>
            <a:off x="457200" y="381000"/>
            <a:ext cx="8229600" cy="1143000"/>
          </a:xfrm>
        </p:spPr>
        <p:txBody>
          <a:bodyPr/>
          <a:lstStyle/>
          <a:p>
            <a:pPr algn="l" eaLnBrk="1" hangingPunct="1"/>
            <a:r>
              <a:rPr lang="en-US" sz="3200" smtClean="0">
                <a:latin typeface="Arial" charset="0"/>
              </a:rPr>
              <a:t>How does the maximum resolving power of your eye change when the brightness of the room is decreased.</a:t>
            </a:r>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3036704503"/>
              </p:ext>
            </p:ext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30732" name="Chart" r:id="rId6" imgW="4572000" imgH="5143500" progId="MSGraph.Chart.8">
                  <p:embed followColorScheme="full"/>
                </p:oleObj>
              </mc:Choice>
              <mc:Fallback>
                <p:oleObj name="Chart" r:id="rId6" imgW="4572000" imgH="5143500" progId="MSGraph.Chart.8">
                  <p:embed followColorScheme="full"/>
                  <p:pic>
                    <p:nvPicPr>
                      <p:cNvPr id="0" name="TPChart"/>
                      <p:cNvPicPr>
                        <a:picLocks noChangeAspect="1" noChangeArrowheads="1"/>
                      </p:cNvPicPr>
                      <p:nvPr/>
                    </p:nvPicPr>
                    <p:blipFill>
                      <a:blip r:embed="rId7"/>
                      <a:srcRect/>
                      <a:stretch>
                        <a:fillRect/>
                      </a:stretch>
                    </p:blipFill>
                    <p:spPr bwMode="auto">
                      <a:xfrm>
                        <a:off x="4508500" y="1651000"/>
                        <a:ext cx="4572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4" name="TPAnswers"/>
          <p:cNvSpPr>
            <a:spLocks noGrp="1"/>
          </p:cNvSpPr>
          <p:nvPr>
            <p:ph type="body" idx="1"/>
            <p:custDataLst>
              <p:tags r:id="rId4"/>
            </p:custDataLst>
          </p:nvPr>
        </p:nvSpPr>
        <p:spPr>
          <a:xfrm>
            <a:off x="457200" y="2133600"/>
            <a:ext cx="4114800" cy="2057400"/>
          </a:xfrm>
        </p:spPr>
        <p:txBody>
          <a:bodyPr/>
          <a:lstStyle/>
          <a:p>
            <a:pPr marL="514350" indent="-514350" eaLnBrk="1" hangingPunct="1">
              <a:buFont typeface="Arial" charset="0"/>
              <a:buAutoNum type="arabicPeriod"/>
            </a:pPr>
            <a:r>
              <a:rPr lang="en-US" smtClean="0"/>
              <a:t>Increases</a:t>
            </a:r>
          </a:p>
          <a:p>
            <a:pPr marL="514350" indent="-514350" eaLnBrk="1" hangingPunct="1">
              <a:buFont typeface="Arial" charset="0"/>
              <a:buAutoNum type="arabicPeriod"/>
            </a:pPr>
            <a:r>
              <a:rPr lang="en-US" smtClean="0"/>
              <a:t>Remains constant</a:t>
            </a:r>
          </a:p>
          <a:p>
            <a:pPr marL="514350" indent="-514350" eaLnBrk="1" hangingPunct="1">
              <a:buFont typeface="Arial" charset="0"/>
              <a:buAutoNum type="arabicPeriod"/>
            </a:pPr>
            <a:r>
              <a:rPr lang="en-US" smtClean="0"/>
              <a:t>Decreases</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PQuestion"/>
          <p:cNvSpPr>
            <a:spLocks noGrp="1"/>
          </p:cNvSpPr>
          <p:nvPr>
            <p:ph type="title"/>
          </p:nvPr>
        </p:nvSpPr>
        <p:spPr>
          <a:xfrm>
            <a:off x="457200" y="381000"/>
            <a:ext cx="8229600" cy="1143000"/>
          </a:xfrm>
        </p:spPr>
        <p:txBody>
          <a:bodyPr/>
          <a:lstStyle/>
          <a:p>
            <a:pPr algn="l" eaLnBrk="1" hangingPunct="1"/>
            <a:r>
              <a:rPr lang="en-US" sz="3200" smtClean="0">
                <a:latin typeface="Arial" charset="0"/>
              </a:rPr>
              <a:t>How does the maximum resolving power of your eye change when the brightness of the room is decreased.</a:t>
            </a:r>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2578088797"/>
              </p:ext>
            </p:ext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31768" name="Chart" r:id="rId6" imgW="4572000" imgH="5143500" progId="MSGraph.Chart.8">
                  <p:embed followColorScheme="full"/>
                </p:oleObj>
              </mc:Choice>
              <mc:Fallback>
                <p:oleObj name="Chart" r:id="rId6" imgW="4572000" imgH="5143500" progId="MSGraph.Chart.8">
                  <p:embed followColorScheme="full"/>
                  <p:pic>
                    <p:nvPicPr>
                      <p:cNvPr id="0" name="TPChart"/>
                      <p:cNvPicPr>
                        <a:picLocks noChangeAspect="1" noChangeArrowheads="1"/>
                      </p:cNvPicPr>
                      <p:nvPr/>
                    </p:nvPicPr>
                    <p:blipFill>
                      <a:blip r:embed="rId7"/>
                      <a:srcRect/>
                      <a:stretch>
                        <a:fillRect/>
                      </a:stretch>
                    </p:blipFill>
                    <p:spPr bwMode="auto">
                      <a:xfrm>
                        <a:off x="4508500" y="1651000"/>
                        <a:ext cx="4572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48" name="TPAnswers"/>
          <p:cNvSpPr>
            <a:spLocks noGrp="1"/>
          </p:cNvSpPr>
          <p:nvPr>
            <p:ph type="body" idx="1"/>
            <p:custDataLst>
              <p:tags r:id="rId4"/>
            </p:custDataLst>
          </p:nvPr>
        </p:nvSpPr>
        <p:spPr>
          <a:xfrm>
            <a:off x="457200" y="2971800"/>
            <a:ext cx="4114800" cy="2057400"/>
          </a:xfrm>
        </p:spPr>
        <p:txBody>
          <a:bodyPr/>
          <a:lstStyle/>
          <a:p>
            <a:pPr marL="514350" indent="-514350" eaLnBrk="1" hangingPunct="1">
              <a:buFont typeface="Arial" charset="0"/>
              <a:buAutoNum type="arabicPeriod"/>
            </a:pPr>
            <a:r>
              <a:rPr lang="en-US" smtClean="0"/>
              <a:t>Increases</a:t>
            </a:r>
          </a:p>
          <a:p>
            <a:pPr marL="514350" indent="-514350" eaLnBrk="1" hangingPunct="1">
              <a:buFont typeface="Arial" charset="0"/>
              <a:buAutoNum type="arabicPeriod"/>
            </a:pPr>
            <a:r>
              <a:rPr lang="en-US" smtClean="0"/>
              <a:t>Remains constant</a:t>
            </a:r>
          </a:p>
          <a:p>
            <a:pPr marL="514350" indent="-514350" eaLnBrk="1" hangingPunct="1">
              <a:buFont typeface="Arial" charset="0"/>
              <a:buAutoNum type="arabicPeriod"/>
            </a:pPr>
            <a:r>
              <a:rPr lang="en-US" smtClean="0"/>
              <a:t>Decreases</a:t>
            </a:r>
          </a:p>
        </p:txBody>
      </p:sp>
      <p:graphicFrame>
        <p:nvGraphicFramePr>
          <p:cNvPr id="31749" name="Object 3"/>
          <p:cNvGraphicFramePr>
            <a:graphicFrameLocks noChangeAspect="1"/>
          </p:cNvGraphicFramePr>
          <p:nvPr/>
        </p:nvGraphicFramePr>
        <p:xfrm>
          <a:off x="533400" y="1828800"/>
          <a:ext cx="3476625" cy="962025"/>
        </p:xfrm>
        <a:graphic>
          <a:graphicData uri="http://schemas.openxmlformats.org/presentationml/2006/ole">
            <mc:AlternateContent xmlns:mc="http://schemas.openxmlformats.org/markup-compatibility/2006">
              <mc:Choice xmlns:v="urn:schemas-microsoft-com:vml" Requires="v">
                <p:oleObj spid="_x0000_s31769" name="Equation" r:id="rId8" imgW="1422400" imgH="393700" progId="Equation.DSMT4">
                  <p:embed/>
                </p:oleObj>
              </mc:Choice>
              <mc:Fallback>
                <p:oleObj name="Equation" r:id="rId8" imgW="1422400" imgH="393700" progId="Equation.DSMT4">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1828800"/>
                        <a:ext cx="3476625" cy="96202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 Box 5"/>
          <p:cNvSpPr txBox="1">
            <a:spLocks noChangeArrowheads="1"/>
          </p:cNvSpPr>
          <p:nvPr/>
        </p:nvSpPr>
        <p:spPr bwMode="auto">
          <a:xfrm>
            <a:off x="228600" y="4800600"/>
            <a:ext cx="4495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800080"/>
                </a:solidFill>
                <a:latin typeface="Calibri" pitchFamily="34" charset="0"/>
              </a:rPr>
              <a:t>When the light is low, your pupil dilates (D can increase by factor of 10!)  But actual limitation is due to density of rods and cones, so you don’t notice an effect!</a:t>
            </a:r>
          </a:p>
        </p:txBody>
      </p:sp>
      <p:sp>
        <p:nvSpPr>
          <p:cNvPr id="7" name="Oval 6"/>
          <p:cNvSpPr>
            <a:spLocks noChangeArrowheads="1"/>
          </p:cNvSpPr>
          <p:nvPr/>
        </p:nvSpPr>
        <p:spPr bwMode="auto">
          <a:xfrm>
            <a:off x="381000" y="2895600"/>
            <a:ext cx="2513013" cy="723900"/>
          </a:xfrm>
          <a:prstGeom prst="ellipse">
            <a:avLst/>
          </a:prstGeom>
          <a:noFill/>
          <a:ln w="38100">
            <a:solidFill>
              <a:srgbClr val="F58B95"/>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repeatDur="0" restart="never"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repeatDur="0" restart="never" fill="hold" grpId="0" nodeType="afterEffect">
                                  <p:stCondLst>
                                    <p:cond delay="10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1026"/>
          <p:cNvSpPr>
            <a:spLocks noChangeShapeType="1"/>
          </p:cNvSpPr>
          <p:nvPr/>
        </p:nvSpPr>
        <p:spPr bwMode="auto">
          <a:xfrm>
            <a:off x="1570038" y="1309688"/>
            <a:ext cx="699135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3" name="Line 1027"/>
          <p:cNvSpPr>
            <a:spLocks noChangeShapeType="1"/>
          </p:cNvSpPr>
          <p:nvPr/>
        </p:nvSpPr>
        <p:spPr bwMode="auto">
          <a:xfrm flipH="1">
            <a:off x="1554163" y="1309688"/>
            <a:ext cx="15875" cy="1738312"/>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4" name="Line 1028"/>
          <p:cNvSpPr>
            <a:spLocks noChangeShapeType="1"/>
          </p:cNvSpPr>
          <p:nvPr/>
        </p:nvSpPr>
        <p:spPr bwMode="auto">
          <a:xfrm>
            <a:off x="1558925" y="3130550"/>
            <a:ext cx="0" cy="90488"/>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 name="Line 1029"/>
          <p:cNvSpPr>
            <a:spLocks noChangeShapeType="1"/>
          </p:cNvSpPr>
          <p:nvPr/>
        </p:nvSpPr>
        <p:spPr bwMode="auto">
          <a:xfrm>
            <a:off x="1558925" y="3368675"/>
            <a:ext cx="0" cy="1198563"/>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6" name="AutoShape 1030"/>
          <p:cNvSpPr>
            <a:spLocks/>
          </p:cNvSpPr>
          <p:nvPr/>
        </p:nvSpPr>
        <p:spPr bwMode="auto">
          <a:xfrm>
            <a:off x="1295400" y="3130550"/>
            <a:ext cx="74613" cy="214313"/>
          </a:xfrm>
          <a:prstGeom prst="leftBrace">
            <a:avLst>
              <a:gd name="adj1" fmla="val 2393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5127" name="Text Box 1031"/>
          <p:cNvSpPr txBox="1">
            <a:spLocks noChangeArrowheads="1"/>
          </p:cNvSpPr>
          <p:nvPr/>
        </p:nvSpPr>
        <p:spPr bwMode="auto">
          <a:xfrm>
            <a:off x="990600" y="2971800"/>
            <a:ext cx="538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latin typeface="Calibri" pitchFamily="34" charset="0"/>
              </a:rPr>
              <a:t>d</a:t>
            </a:r>
          </a:p>
        </p:txBody>
      </p:sp>
      <p:sp>
        <p:nvSpPr>
          <p:cNvPr id="5128" name="Line 1032"/>
          <p:cNvSpPr>
            <a:spLocks noChangeShapeType="1"/>
          </p:cNvSpPr>
          <p:nvPr/>
        </p:nvSpPr>
        <p:spPr bwMode="auto">
          <a:xfrm>
            <a:off x="4892675" y="2033588"/>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8905" name="Text Box 1033"/>
          <p:cNvSpPr txBox="1">
            <a:spLocks noChangeArrowheads="1"/>
          </p:cNvSpPr>
          <p:nvPr/>
        </p:nvSpPr>
        <p:spPr bwMode="auto">
          <a:xfrm>
            <a:off x="1670050" y="4000500"/>
            <a:ext cx="5016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Calibri" pitchFamily="34" charset="0"/>
              </a:rPr>
              <a:t>Path length difference</a:t>
            </a:r>
          </a:p>
        </p:txBody>
      </p:sp>
      <p:grpSp>
        <p:nvGrpSpPr>
          <p:cNvPr id="5130" name="Group 1093"/>
          <p:cNvGrpSpPr>
            <a:grpSpLocks/>
          </p:cNvGrpSpPr>
          <p:nvPr/>
        </p:nvGrpSpPr>
        <p:grpSpPr bwMode="auto">
          <a:xfrm>
            <a:off x="6686550" y="3490913"/>
            <a:ext cx="1930400" cy="2109787"/>
            <a:chOff x="4212" y="2199"/>
            <a:chExt cx="1216" cy="1329"/>
          </a:xfrm>
        </p:grpSpPr>
        <p:sp>
          <p:nvSpPr>
            <p:cNvPr id="5153" name="Text Box 1037"/>
            <p:cNvSpPr txBox="1">
              <a:spLocks noChangeArrowheads="1"/>
            </p:cNvSpPr>
            <p:nvPr/>
          </p:nvSpPr>
          <p:spPr bwMode="auto">
            <a:xfrm>
              <a:off x="4212" y="2626"/>
              <a:ext cx="49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latin typeface="Calibri" pitchFamily="34" charset="0"/>
                </a:rPr>
                <a:t>d</a:t>
              </a:r>
            </a:p>
          </p:txBody>
        </p:sp>
        <p:sp>
          <p:nvSpPr>
            <p:cNvPr id="5154" name="Line 1039"/>
            <p:cNvSpPr>
              <a:spLocks noChangeShapeType="1"/>
            </p:cNvSpPr>
            <p:nvPr/>
          </p:nvSpPr>
          <p:spPr bwMode="auto">
            <a:xfrm flipH="1">
              <a:off x="5001" y="2203"/>
              <a:ext cx="0" cy="1325"/>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55" name="Line 1040"/>
            <p:cNvSpPr>
              <a:spLocks noChangeShapeType="1"/>
            </p:cNvSpPr>
            <p:nvPr/>
          </p:nvSpPr>
          <p:spPr bwMode="auto">
            <a:xfrm flipV="1">
              <a:off x="5034" y="3388"/>
              <a:ext cx="361" cy="9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56" name="Line 1041"/>
            <p:cNvSpPr>
              <a:spLocks noChangeShapeType="1"/>
            </p:cNvSpPr>
            <p:nvPr/>
          </p:nvSpPr>
          <p:spPr bwMode="auto">
            <a:xfrm>
              <a:off x="5046" y="2199"/>
              <a:ext cx="382" cy="118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57" name="AutoShape 1042"/>
            <p:cNvSpPr>
              <a:spLocks/>
            </p:cNvSpPr>
            <p:nvPr/>
          </p:nvSpPr>
          <p:spPr bwMode="auto">
            <a:xfrm>
              <a:off x="4565" y="2250"/>
              <a:ext cx="258" cy="1219"/>
            </a:xfrm>
            <a:prstGeom prst="leftBrace">
              <a:avLst>
                <a:gd name="adj1" fmla="val 3937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graphicFrame>
          <p:nvGraphicFramePr>
            <p:cNvPr id="5158" name="Object 7"/>
            <p:cNvGraphicFramePr>
              <a:graphicFrameLocks noChangeAspect="1"/>
            </p:cNvGraphicFramePr>
            <p:nvPr/>
          </p:nvGraphicFramePr>
          <p:xfrm>
            <a:off x="5044" y="2603"/>
            <a:ext cx="163" cy="232"/>
          </p:xfrm>
          <a:graphic>
            <a:graphicData uri="http://schemas.openxmlformats.org/presentationml/2006/ole">
              <mc:AlternateContent xmlns:mc="http://schemas.openxmlformats.org/markup-compatibility/2006">
                <mc:Choice xmlns:v="urn:schemas-microsoft-com:vml" Requires="v">
                  <p:oleObj spid="_x0000_s5187" name="Equation" r:id="rId5" imgW="177800" imgH="254000" progId="Equation.DSMT4">
                    <p:embed/>
                  </p:oleObj>
                </mc:Choice>
                <mc:Fallback>
                  <p:oleObj name="Equation" r:id="rId5" imgW="177800" imgH="2540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4" y="2603"/>
                          <a:ext cx="163" cy="232"/>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59" name="Arc 1044"/>
            <p:cNvSpPr>
              <a:spLocks/>
            </p:cNvSpPr>
            <p:nvPr/>
          </p:nvSpPr>
          <p:spPr bwMode="auto">
            <a:xfrm flipV="1">
              <a:off x="5046" y="2835"/>
              <a:ext cx="206" cy="7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60" name="Line 1046"/>
            <p:cNvSpPr>
              <a:spLocks noChangeShapeType="1"/>
            </p:cNvSpPr>
            <p:nvPr/>
          </p:nvSpPr>
          <p:spPr bwMode="auto">
            <a:xfrm rot="-6357883">
              <a:off x="5188" y="3340"/>
              <a:ext cx="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61" name="Line 1047"/>
            <p:cNvSpPr>
              <a:spLocks noChangeShapeType="1"/>
            </p:cNvSpPr>
            <p:nvPr/>
          </p:nvSpPr>
          <p:spPr bwMode="auto">
            <a:xfrm rot="9842117">
              <a:off x="5239" y="3255"/>
              <a:ext cx="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131" name="Arc 1048"/>
          <p:cNvSpPr>
            <a:spLocks/>
          </p:cNvSpPr>
          <p:nvPr/>
        </p:nvSpPr>
        <p:spPr bwMode="auto">
          <a:xfrm rot="2183061" flipV="1">
            <a:off x="1582738" y="3209925"/>
            <a:ext cx="76200" cy="76200"/>
          </a:xfrm>
          <a:custGeom>
            <a:avLst/>
            <a:gdLst>
              <a:gd name="T0" fmla="*/ 0 w 21061"/>
              <a:gd name="T1" fmla="*/ 0 h 21600"/>
              <a:gd name="T2" fmla="*/ 2147483647 w 21061"/>
              <a:gd name="T3" fmla="*/ 1422490174 h 21600"/>
              <a:gd name="T4" fmla="*/ 0 w 21061"/>
              <a:gd name="T5" fmla="*/ 1827953707 h 21600"/>
              <a:gd name="T6" fmla="*/ 0 60000 65536"/>
              <a:gd name="T7" fmla="*/ 0 60000 65536"/>
              <a:gd name="T8" fmla="*/ 0 60000 65536"/>
              <a:gd name="T9" fmla="*/ 0 w 21061"/>
              <a:gd name="T10" fmla="*/ 0 h 21600"/>
              <a:gd name="T11" fmla="*/ 21061 w 21061"/>
              <a:gd name="T12" fmla="*/ 21600 h 21600"/>
            </a:gdLst>
            <a:ahLst/>
            <a:cxnLst>
              <a:cxn ang="T6">
                <a:pos x="T0" y="T1"/>
              </a:cxn>
              <a:cxn ang="T7">
                <a:pos x="T2" y="T3"/>
              </a:cxn>
              <a:cxn ang="T8">
                <a:pos x="T4" y="T5"/>
              </a:cxn>
            </a:cxnLst>
            <a:rect l="T9" t="T10" r="T11" b="T12"/>
            <a:pathLst>
              <a:path w="21061" h="21600" fill="none" extrusionOk="0">
                <a:moveTo>
                  <a:pt x="-1" y="0"/>
                </a:moveTo>
                <a:cubicBezTo>
                  <a:pt x="10083" y="0"/>
                  <a:pt x="18825" y="6976"/>
                  <a:pt x="21061" y="16808"/>
                </a:cubicBezTo>
              </a:path>
              <a:path w="21061" h="21600" stroke="0" extrusionOk="0">
                <a:moveTo>
                  <a:pt x="-1" y="0"/>
                </a:moveTo>
                <a:cubicBezTo>
                  <a:pt x="10083" y="0"/>
                  <a:pt x="18825" y="6976"/>
                  <a:pt x="21061" y="16808"/>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2" name="Rectangle 1057"/>
          <p:cNvSpPr>
            <a:spLocks noGrp="1" noChangeArrowheads="1"/>
          </p:cNvSpPr>
          <p:nvPr>
            <p:ph type="title"/>
          </p:nvPr>
        </p:nvSpPr>
        <p:spPr>
          <a:xfrm>
            <a:off x="0" y="0"/>
            <a:ext cx="9144000" cy="1143000"/>
          </a:xfrm>
        </p:spPr>
        <p:txBody>
          <a:bodyPr/>
          <a:lstStyle/>
          <a:p>
            <a:pPr eaLnBrk="1" hangingPunct="1"/>
            <a:r>
              <a:rPr lang="en-US" smtClean="0">
                <a:solidFill>
                  <a:schemeClr val="tx2"/>
                </a:solidFill>
              </a:rPr>
              <a:t>Young’s Double Slit Review</a:t>
            </a:r>
            <a:endParaRPr lang="en-US" smtClean="0"/>
          </a:p>
        </p:txBody>
      </p:sp>
      <p:sp>
        <p:nvSpPr>
          <p:cNvPr id="5133" name="Line 1059"/>
          <p:cNvSpPr>
            <a:spLocks noChangeShapeType="1"/>
          </p:cNvSpPr>
          <p:nvPr/>
        </p:nvSpPr>
        <p:spPr bwMode="auto">
          <a:xfrm flipV="1">
            <a:off x="1524000" y="1590675"/>
            <a:ext cx="7037388" cy="15335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4" name="Line 1060"/>
          <p:cNvSpPr>
            <a:spLocks noChangeShapeType="1"/>
          </p:cNvSpPr>
          <p:nvPr/>
        </p:nvSpPr>
        <p:spPr bwMode="auto">
          <a:xfrm flipV="1">
            <a:off x="1539875" y="1590675"/>
            <a:ext cx="7021513" cy="17208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5" name="Line 1061"/>
          <p:cNvSpPr>
            <a:spLocks noChangeShapeType="1"/>
          </p:cNvSpPr>
          <p:nvPr/>
        </p:nvSpPr>
        <p:spPr bwMode="auto">
          <a:xfrm>
            <a:off x="8561388" y="1143000"/>
            <a:ext cx="0" cy="308610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934" name="Line 1062"/>
          <p:cNvSpPr>
            <a:spLocks noChangeShapeType="1"/>
          </p:cNvSpPr>
          <p:nvPr/>
        </p:nvSpPr>
        <p:spPr bwMode="auto">
          <a:xfrm flipV="1">
            <a:off x="1554163" y="3276600"/>
            <a:ext cx="122237" cy="349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8939" name="Line 1067"/>
          <p:cNvSpPr>
            <a:spLocks noChangeShapeType="1"/>
          </p:cNvSpPr>
          <p:nvPr/>
        </p:nvSpPr>
        <p:spPr bwMode="auto">
          <a:xfrm>
            <a:off x="1539875" y="3322638"/>
            <a:ext cx="70056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138" name="Arc 1069"/>
          <p:cNvSpPr>
            <a:spLocks/>
          </p:cNvSpPr>
          <p:nvPr/>
        </p:nvSpPr>
        <p:spPr bwMode="auto">
          <a:xfrm>
            <a:off x="2984500" y="2968625"/>
            <a:ext cx="207963" cy="420688"/>
          </a:xfrm>
          <a:custGeom>
            <a:avLst/>
            <a:gdLst>
              <a:gd name="T0" fmla="*/ 2147483647 w 21600"/>
              <a:gd name="T1" fmla="*/ 0 h 17471"/>
              <a:gd name="T2" fmla="*/ 2147483647 w 21600"/>
              <a:gd name="T3" fmla="*/ 2147483647 h 17471"/>
              <a:gd name="T4" fmla="*/ 0 w 21600"/>
              <a:gd name="T5" fmla="*/ 2147483647 h 17471"/>
              <a:gd name="T6" fmla="*/ 0 60000 65536"/>
              <a:gd name="T7" fmla="*/ 0 60000 65536"/>
              <a:gd name="T8" fmla="*/ 0 60000 65536"/>
              <a:gd name="T9" fmla="*/ 0 w 21600"/>
              <a:gd name="T10" fmla="*/ 0 h 17471"/>
              <a:gd name="T11" fmla="*/ 21600 w 21600"/>
              <a:gd name="T12" fmla="*/ 17471 h 17471"/>
            </a:gdLst>
            <a:ahLst/>
            <a:cxnLst>
              <a:cxn ang="T6">
                <a:pos x="T0" y="T1"/>
              </a:cxn>
              <a:cxn ang="T7">
                <a:pos x="T2" y="T3"/>
              </a:cxn>
              <a:cxn ang="T8">
                <a:pos x="T4" y="T5"/>
              </a:cxn>
            </a:cxnLst>
            <a:rect l="T9" t="T10" r="T11" b="T12"/>
            <a:pathLst>
              <a:path w="21600" h="17471" fill="none" extrusionOk="0">
                <a:moveTo>
                  <a:pt x="12700" y="-1"/>
                </a:moveTo>
                <a:cubicBezTo>
                  <a:pt x="18291" y="4063"/>
                  <a:pt x="21600" y="10558"/>
                  <a:pt x="21600" y="17471"/>
                </a:cubicBezTo>
              </a:path>
              <a:path w="21600" h="17471" stroke="0" extrusionOk="0">
                <a:moveTo>
                  <a:pt x="12700" y="-1"/>
                </a:moveTo>
                <a:cubicBezTo>
                  <a:pt x="18291" y="4063"/>
                  <a:pt x="21600" y="10558"/>
                  <a:pt x="21600" y="17471"/>
                </a:cubicBezTo>
                <a:lnTo>
                  <a:pt x="0" y="17471"/>
                </a:lnTo>
                <a:lnTo>
                  <a:pt x="12700" y="-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5139" name="Object 2"/>
          <p:cNvGraphicFramePr>
            <a:graphicFrameLocks noChangeAspect="1"/>
          </p:cNvGraphicFramePr>
          <p:nvPr/>
        </p:nvGraphicFramePr>
        <p:xfrm>
          <a:off x="2895600" y="3048000"/>
          <a:ext cx="177800" cy="254000"/>
        </p:xfrm>
        <a:graphic>
          <a:graphicData uri="http://schemas.openxmlformats.org/presentationml/2006/ole">
            <mc:AlternateContent xmlns:mc="http://schemas.openxmlformats.org/markup-compatibility/2006">
              <mc:Choice xmlns:v="urn:schemas-microsoft-com:vml" Requires="v">
                <p:oleObj spid="_x0000_s5188" name="Equation" r:id="rId7" imgW="177800" imgH="254000" progId="Equation.DSMT4">
                  <p:embed/>
                </p:oleObj>
              </mc:Choice>
              <mc:Fallback>
                <p:oleObj name="Equation" r:id="rId7" imgW="177800" imgH="2540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048000"/>
                        <a:ext cx="177800" cy="254000"/>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40" name="Object 3"/>
          <p:cNvGraphicFramePr>
            <a:graphicFrameLocks noChangeAspect="1"/>
          </p:cNvGraphicFramePr>
          <p:nvPr/>
        </p:nvGraphicFramePr>
        <p:xfrm>
          <a:off x="1646238" y="3662363"/>
          <a:ext cx="177800" cy="254000"/>
        </p:xfrm>
        <a:graphic>
          <a:graphicData uri="http://schemas.openxmlformats.org/presentationml/2006/ole">
            <mc:AlternateContent xmlns:mc="http://schemas.openxmlformats.org/markup-compatibility/2006">
              <mc:Choice xmlns:v="urn:schemas-microsoft-com:vml" Requires="v">
                <p:oleObj spid="_x0000_s5189" name="Equation" r:id="rId8" imgW="177800" imgH="254000" progId="Equation.DSMT4">
                  <p:embed/>
                </p:oleObj>
              </mc:Choice>
              <mc:Fallback>
                <p:oleObj name="Equation" r:id="rId8" imgW="177800" imgH="2540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6238" y="3662363"/>
                        <a:ext cx="177800" cy="254000"/>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41" name="Freeform 1073"/>
          <p:cNvSpPr>
            <a:spLocks/>
          </p:cNvSpPr>
          <p:nvPr/>
        </p:nvSpPr>
        <p:spPr bwMode="auto">
          <a:xfrm>
            <a:off x="1620838" y="3248025"/>
            <a:ext cx="73025" cy="630238"/>
          </a:xfrm>
          <a:custGeom>
            <a:avLst/>
            <a:gdLst>
              <a:gd name="T0" fmla="*/ 2147483647 w 46"/>
              <a:gd name="T1" fmla="*/ 2147483647 h 397"/>
              <a:gd name="T2" fmla="*/ 2147483647 w 46"/>
              <a:gd name="T3" fmla="*/ 2147483647 h 397"/>
              <a:gd name="T4" fmla="*/ 2147483647 w 46"/>
              <a:gd name="T5" fmla="*/ 2147483647 h 397"/>
              <a:gd name="T6" fmla="*/ 0 60000 65536"/>
              <a:gd name="T7" fmla="*/ 0 60000 65536"/>
              <a:gd name="T8" fmla="*/ 0 60000 65536"/>
              <a:gd name="T9" fmla="*/ 0 w 46"/>
              <a:gd name="T10" fmla="*/ 0 h 397"/>
              <a:gd name="T11" fmla="*/ 46 w 46"/>
              <a:gd name="T12" fmla="*/ 397 h 397"/>
            </a:gdLst>
            <a:ahLst/>
            <a:cxnLst>
              <a:cxn ang="T6">
                <a:pos x="T0" y="T1"/>
              </a:cxn>
              <a:cxn ang="T7">
                <a:pos x="T2" y="T3"/>
              </a:cxn>
              <a:cxn ang="T8">
                <a:pos x="T4" y="T5"/>
              </a:cxn>
            </a:cxnLst>
            <a:rect l="T9" t="T10" r="T11" b="T12"/>
            <a:pathLst>
              <a:path w="46" h="397">
                <a:moveTo>
                  <a:pt x="46" y="397"/>
                </a:moveTo>
                <a:cubicBezTo>
                  <a:pt x="30" y="259"/>
                  <a:pt x="15" y="121"/>
                  <a:pt x="8" y="61"/>
                </a:cubicBezTo>
                <a:cubicBezTo>
                  <a:pt x="0" y="0"/>
                  <a:pt x="1" y="17"/>
                  <a:pt x="3" y="34"/>
                </a:cubicBez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8954" name="Text Box 1082"/>
          <p:cNvSpPr txBox="1">
            <a:spLocks noChangeArrowheads="1"/>
          </p:cNvSpPr>
          <p:nvPr/>
        </p:nvSpPr>
        <p:spPr bwMode="auto">
          <a:xfrm>
            <a:off x="4708525" y="1143000"/>
            <a:ext cx="366713" cy="366713"/>
          </a:xfrm>
          <a:prstGeom prst="rect">
            <a:avLst/>
          </a:prstGeom>
          <a:solidFill>
            <a:schemeClr val="bg1">
              <a:lumMod val="75000"/>
            </a:schemeClr>
          </a:solidFill>
          <a:ln w="9525">
            <a:noFill/>
            <a:miter lim="800000"/>
            <a:headEnd/>
            <a:tailEnd/>
          </a:ln>
          <a:effectLst/>
        </p:spPr>
        <p:txBody>
          <a:bodyPr>
            <a:spAutoFit/>
          </a:bodyPr>
          <a:lstStyle/>
          <a:p>
            <a:pPr fontAlgn="auto">
              <a:spcBef>
                <a:spcPts val="0"/>
              </a:spcBef>
              <a:spcAft>
                <a:spcPts val="0"/>
              </a:spcAft>
              <a:defRPr/>
            </a:pPr>
            <a:r>
              <a:rPr lang="en-US" altLang="en-US" dirty="0">
                <a:latin typeface="+mn-lt"/>
                <a:cs typeface="+mn-cs"/>
              </a:rPr>
              <a:t>L</a:t>
            </a:r>
          </a:p>
        </p:txBody>
      </p:sp>
      <p:sp>
        <p:nvSpPr>
          <p:cNvPr id="208955" name="Rectangle 1083"/>
          <p:cNvSpPr>
            <a:spLocks noChangeArrowheads="1"/>
          </p:cNvSpPr>
          <p:nvPr/>
        </p:nvSpPr>
        <p:spPr bwMode="auto">
          <a:xfrm>
            <a:off x="5068888" y="3983038"/>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tx2"/>
                </a:solidFill>
                <a:latin typeface="Calibri" pitchFamily="34" charset="0"/>
              </a:rPr>
              <a:t>= d sin</a:t>
            </a:r>
            <a:r>
              <a:rPr lang="en-US" altLang="en-US" b="1">
                <a:solidFill>
                  <a:schemeClr val="tx2"/>
                </a:solidFill>
                <a:latin typeface="Symbol" pitchFamily="18" charset="2"/>
              </a:rPr>
              <a:t>q</a:t>
            </a:r>
            <a:endParaRPr lang="en-US" b="1">
              <a:latin typeface="Symbol" pitchFamily="18" charset="2"/>
            </a:endParaRPr>
          </a:p>
        </p:txBody>
      </p:sp>
      <p:sp>
        <p:nvSpPr>
          <p:cNvPr id="5144" name="Text Box 1075"/>
          <p:cNvSpPr txBox="1">
            <a:spLocks noChangeArrowheads="1"/>
          </p:cNvSpPr>
          <p:nvPr/>
        </p:nvSpPr>
        <p:spPr bwMode="auto">
          <a:xfrm>
            <a:off x="239713" y="5600700"/>
            <a:ext cx="614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chemeClr val="accent2"/>
                </a:solidFill>
                <a:latin typeface="Calibri" pitchFamily="34" charset="0"/>
              </a:rPr>
              <a:t> 			           </a:t>
            </a:r>
            <a:r>
              <a:rPr lang="en-US" altLang="en-US">
                <a:solidFill>
                  <a:schemeClr val="tx2"/>
                </a:solidFill>
                <a:latin typeface="Calibri" pitchFamily="34" charset="0"/>
              </a:rPr>
              <a:t>2)</a:t>
            </a:r>
            <a:endParaRPr lang="en-US" altLang="en-US" b="1">
              <a:latin typeface="Calibri" pitchFamily="34" charset="0"/>
            </a:endParaRPr>
          </a:p>
        </p:txBody>
      </p:sp>
      <p:graphicFrame>
        <p:nvGraphicFramePr>
          <p:cNvPr id="5145" name="Object 5"/>
          <p:cNvGraphicFramePr>
            <a:graphicFrameLocks noChangeAspect="1"/>
          </p:cNvGraphicFramePr>
          <p:nvPr/>
        </p:nvGraphicFramePr>
        <p:xfrm>
          <a:off x="4038600" y="5334000"/>
          <a:ext cx="2944813" cy="1014413"/>
        </p:xfrm>
        <a:graphic>
          <a:graphicData uri="http://schemas.openxmlformats.org/presentationml/2006/ole">
            <mc:AlternateContent xmlns:mc="http://schemas.openxmlformats.org/markup-compatibility/2006">
              <mc:Choice xmlns:v="urn:schemas-microsoft-com:vml" Requires="v">
                <p:oleObj spid="_x0000_s5190" name="Equation" r:id="rId9" imgW="1143000" imgH="393700" progId="Equation.DSMT4">
                  <p:embed/>
                </p:oleObj>
              </mc:Choice>
              <mc:Fallback>
                <p:oleObj name="Equation" r:id="rId9" imgW="1143000" imgH="39370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5334000"/>
                        <a:ext cx="2944813" cy="10144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146" name="Group 1077"/>
          <p:cNvGrpSpPr>
            <a:grpSpLocks/>
          </p:cNvGrpSpPr>
          <p:nvPr/>
        </p:nvGrpSpPr>
        <p:grpSpPr bwMode="auto">
          <a:xfrm>
            <a:off x="228600" y="4495800"/>
            <a:ext cx="6000750" cy="1898650"/>
            <a:chOff x="159" y="3124"/>
            <a:chExt cx="3780" cy="1061"/>
          </a:xfrm>
        </p:grpSpPr>
        <p:grpSp>
          <p:nvGrpSpPr>
            <p:cNvPr id="5149" name="Group 1078"/>
            <p:cNvGrpSpPr>
              <a:grpSpLocks/>
            </p:cNvGrpSpPr>
            <p:nvPr/>
          </p:nvGrpSpPr>
          <p:grpSpPr bwMode="auto">
            <a:xfrm>
              <a:off x="159" y="3124"/>
              <a:ext cx="3780" cy="288"/>
              <a:chOff x="159" y="3124"/>
              <a:chExt cx="3780" cy="288"/>
            </a:xfrm>
          </p:grpSpPr>
          <p:sp>
            <p:nvSpPr>
              <p:cNvPr id="5151" name="Text Box 1079"/>
              <p:cNvSpPr txBox="1">
                <a:spLocks noChangeArrowheads="1"/>
              </p:cNvSpPr>
              <p:nvPr/>
            </p:nvSpPr>
            <p:spPr bwMode="auto">
              <a:xfrm>
                <a:off x="159" y="3124"/>
                <a:ext cx="34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chemeClr val="accent2"/>
                    </a:solidFill>
                    <a:latin typeface="Calibri" pitchFamily="34" charset="0"/>
                  </a:rPr>
                  <a:t>			           </a:t>
                </a:r>
                <a:r>
                  <a:rPr lang="en-US" altLang="en-US">
                    <a:solidFill>
                      <a:schemeClr val="tx2"/>
                    </a:solidFill>
                    <a:latin typeface="Calibri" pitchFamily="34" charset="0"/>
                  </a:rPr>
                  <a:t>1)</a:t>
                </a:r>
                <a:endParaRPr lang="en-US" altLang="en-US">
                  <a:latin typeface="Calibri" pitchFamily="34" charset="0"/>
                </a:endParaRPr>
              </a:p>
            </p:txBody>
          </p:sp>
          <p:graphicFrame>
            <p:nvGraphicFramePr>
              <p:cNvPr id="5152" name="Object 6"/>
              <p:cNvGraphicFramePr>
                <a:graphicFrameLocks noChangeAspect="1"/>
              </p:cNvGraphicFramePr>
              <p:nvPr/>
            </p:nvGraphicFramePr>
            <p:xfrm>
              <a:off x="2799" y="3124"/>
              <a:ext cx="1140" cy="253"/>
            </p:xfrm>
            <a:graphic>
              <a:graphicData uri="http://schemas.openxmlformats.org/presentationml/2006/ole">
                <mc:AlternateContent xmlns:mc="http://schemas.openxmlformats.org/markup-compatibility/2006">
                  <mc:Choice xmlns:v="urn:schemas-microsoft-com:vml" Requires="v">
                    <p:oleObj spid="_x0000_s5191" name="Equation" r:id="rId11" imgW="799753" imgH="177723" progId="Equation.DSMT4">
                      <p:embed/>
                    </p:oleObj>
                  </mc:Choice>
                  <mc:Fallback>
                    <p:oleObj name="Equation" r:id="rId11" imgW="799753" imgH="177723" progId="Equation.DSMT4">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99" y="3124"/>
                            <a:ext cx="1140" cy="25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5150" name="Text Box 1081"/>
            <p:cNvSpPr txBox="1">
              <a:spLocks noChangeArrowheads="1"/>
            </p:cNvSpPr>
            <p:nvPr/>
          </p:nvSpPr>
          <p:spPr bwMode="auto">
            <a:xfrm>
              <a:off x="221" y="3897"/>
              <a:ext cx="367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chemeClr val="tx2"/>
                  </a:solidFill>
                  <a:latin typeface="Calibri" pitchFamily="34" charset="0"/>
                </a:rPr>
                <a:t>       where m = 0, or 1, or 2, ...</a:t>
              </a:r>
              <a:endParaRPr lang="en-US" altLang="en-US">
                <a:latin typeface="Calibri" pitchFamily="34" charset="0"/>
              </a:endParaRPr>
            </a:p>
          </p:txBody>
        </p:sp>
      </p:grpSp>
      <p:sp>
        <p:nvSpPr>
          <p:cNvPr id="5147" name="Text Box 1086"/>
          <p:cNvSpPr txBox="1">
            <a:spLocks noChangeArrowheads="1"/>
          </p:cNvSpPr>
          <p:nvPr/>
        </p:nvSpPr>
        <p:spPr bwMode="auto">
          <a:xfrm>
            <a:off x="119063" y="5092700"/>
            <a:ext cx="40957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Which condition gives </a:t>
            </a:r>
            <a:r>
              <a:rPr lang="en-US" u="sng"/>
              <a:t>destructive</a:t>
            </a:r>
            <a:r>
              <a:rPr lang="en-US"/>
              <a:t> interference?</a:t>
            </a:r>
            <a:endParaRPr lang="en-US">
              <a:solidFill>
                <a:schemeClr val="accent2"/>
              </a:solidFill>
            </a:endParaRPr>
          </a:p>
        </p:txBody>
      </p:sp>
      <p:sp>
        <p:nvSpPr>
          <p:cNvPr id="5148" name="Line 1090"/>
          <p:cNvSpPr>
            <a:spLocks noChangeShapeType="1"/>
          </p:cNvSpPr>
          <p:nvPr/>
        </p:nvSpPr>
        <p:spPr bwMode="auto">
          <a:xfrm>
            <a:off x="1570038" y="3124200"/>
            <a:ext cx="127000"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8934"/>
                                        </p:tgtEl>
                                        <p:attrNameLst>
                                          <p:attrName>style.visibility</p:attrName>
                                        </p:attrNameLst>
                                      </p:cBhvr>
                                      <p:to>
                                        <p:strVal val="visible"/>
                                      </p:to>
                                    </p:set>
                                    <p:animEffect transition="in" filter="wipe(left)">
                                      <p:cBhvr>
                                        <p:cTn id="7" dur="500"/>
                                        <p:tgtEl>
                                          <p:spTgt spid="208934"/>
                                        </p:tgtEl>
                                      </p:cBhvr>
                                    </p:animEffect>
                                  </p:childTnLst>
                                </p:cTn>
                              </p:par>
                            </p:childTnLst>
                          </p:cTn>
                        </p:par>
                        <p:par>
                          <p:cTn id="8" fill="hold" nodeType="afterGroup">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8905"/>
                                        </p:tgtEl>
                                        <p:attrNameLst>
                                          <p:attrName>style.visibility</p:attrName>
                                        </p:attrNameLst>
                                      </p:cBhvr>
                                      <p:to>
                                        <p:strVal val="visible"/>
                                      </p:to>
                                    </p:set>
                                    <p:anim calcmode="lin" valueType="num">
                                      <p:cBhvr additive="base">
                                        <p:cTn id="11" dur="500" fill="hold"/>
                                        <p:tgtEl>
                                          <p:spTgt spid="208905"/>
                                        </p:tgtEl>
                                        <p:attrNameLst>
                                          <p:attrName>ppt_x</p:attrName>
                                        </p:attrNameLst>
                                      </p:cBhvr>
                                      <p:tavLst>
                                        <p:tav tm="0">
                                          <p:val>
                                            <p:strVal val="#ppt_x"/>
                                          </p:val>
                                        </p:tav>
                                        <p:tav tm="100000">
                                          <p:val>
                                            <p:strVal val="#ppt_x"/>
                                          </p:val>
                                        </p:tav>
                                      </p:tavLst>
                                    </p:anim>
                                    <p:anim calcmode="lin" valueType="num">
                                      <p:cBhvr additive="base">
                                        <p:cTn id="12" dur="500" fill="hold"/>
                                        <p:tgtEl>
                                          <p:spTgt spid="20890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0893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8955"/>
                                        </p:tgtEl>
                                        <p:attrNameLst>
                                          <p:attrName>style.visibility</p:attrName>
                                        </p:attrNameLst>
                                      </p:cBhvr>
                                      <p:to>
                                        <p:strVal val="visible"/>
                                      </p:to>
                                    </p:set>
                                    <p:animEffect transition="in" filter="wipe(left)">
                                      <p:cBhvr>
                                        <p:cTn id="21" dur="500"/>
                                        <p:tgtEl>
                                          <p:spTgt spid="208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5" grpId="0" autoUpdateAnimBg="0"/>
      <p:bldP spid="208934" grpId="0" animBg="1"/>
      <p:bldP spid="208939" grpId="0" animBg="1"/>
      <p:bldP spid="208955"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0"/>
            <a:ext cx="7772400" cy="1143000"/>
          </a:xfrm>
        </p:spPr>
        <p:txBody>
          <a:bodyPr/>
          <a:lstStyle/>
          <a:p>
            <a:pPr eaLnBrk="1" hangingPunct="1"/>
            <a:r>
              <a:rPr lang="en-US" smtClean="0">
                <a:solidFill>
                  <a:schemeClr val="tx2"/>
                </a:solidFill>
              </a:rPr>
              <a:t>Recap.</a:t>
            </a:r>
            <a:endParaRPr lang="en-US" smtClean="0"/>
          </a:p>
        </p:txBody>
      </p:sp>
      <p:sp>
        <p:nvSpPr>
          <p:cNvPr id="239619" name="Rectangle 3"/>
          <p:cNvSpPr>
            <a:spLocks noGrp="1" noChangeArrowheads="1"/>
          </p:cNvSpPr>
          <p:nvPr>
            <p:ph type="body" idx="1"/>
          </p:nvPr>
        </p:nvSpPr>
        <p:spPr>
          <a:xfrm>
            <a:off x="685800" y="904875"/>
            <a:ext cx="8372475" cy="5534025"/>
          </a:xfrm>
        </p:spPr>
        <p:txBody>
          <a:bodyPr rtlCol="0">
            <a:normAutofit lnSpcReduction="10000"/>
          </a:bodyPr>
          <a:lstStyle/>
          <a:p>
            <a:pPr eaLnBrk="1" fontAlgn="auto" hangingPunct="1">
              <a:lnSpc>
                <a:spcPct val="90000"/>
              </a:lnSpc>
              <a:spcAft>
                <a:spcPts val="0"/>
              </a:spcAft>
              <a:buFont typeface="Arial" pitchFamily="34" charset="0"/>
              <a:buChar char="•"/>
              <a:defRPr/>
            </a:pPr>
            <a:r>
              <a:rPr lang="en-US" dirty="0">
                <a:solidFill>
                  <a:schemeClr val="tx1"/>
                </a:solidFill>
              </a:rPr>
              <a:t>Interference: </a:t>
            </a:r>
            <a:r>
              <a:rPr lang="en-US" sz="2400" dirty="0">
                <a:solidFill>
                  <a:schemeClr val="tx1"/>
                </a:solidFill>
              </a:rPr>
              <a:t>Coherent waves</a:t>
            </a:r>
            <a:endParaRPr lang="en-US" sz="2400" dirty="0"/>
          </a:p>
          <a:p>
            <a:pPr lvl="1" eaLnBrk="1" fontAlgn="auto" hangingPunct="1">
              <a:lnSpc>
                <a:spcPct val="90000"/>
              </a:lnSpc>
              <a:spcAft>
                <a:spcPts val="0"/>
              </a:spcAft>
              <a:buFont typeface="Arial" pitchFamily="34" charset="0"/>
              <a:buChar char="–"/>
              <a:defRPr/>
            </a:pPr>
            <a:r>
              <a:rPr lang="en-US" dirty="0">
                <a:solidFill>
                  <a:schemeClr val="tx2"/>
                </a:solidFill>
              </a:rPr>
              <a:t>Full wavelength difference = Constructive</a:t>
            </a:r>
          </a:p>
          <a:p>
            <a:pPr lvl="1" eaLnBrk="1" fontAlgn="auto" hangingPunct="1">
              <a:lnSpc>
                <a:spcPct val="90000"/>
              </a:lnSpc>
              <a:spcAft>
                <a:spcPts val="0"/>
              </a:spcAft>
              <a:buFont typeface="Arial" pitchFamily="34" charset="0"/>
              <a:buChar char="–"/>
              <a:defRPr/>
            </a:pPr>
            <a:r>
              <a:rPr lang="en-US" dirty="0">
                <a:solidFill>
                  <a:schemeClr val="tx2"/>
                </a:solidFill>
              </a:rPr>
              <a:t>½ wavelength difference = Destructive</a:t>
            </a:r>
            <a:endParaRPr lang="en-US" dirty="0"/>
          </a:p>
          <a:p>
            <a:pPr eaLnBrk="1" fontAlgn="auto" hangingPunct="1">
              <a:lnSpc>
                <a:spcPct val="90000"/>
              </a:lnSpc>
              <a:spcAft>
                <a:spcPts val="0"/>
              </a:spcAft>
              <a:buFont typeface="Arial" pitchFamily="34" charset="0"/>
              <a:buChar char="•"/>
              <a:defRPr/>
            </a:pPr>
            <a:r>
              <a:rPr lang="en-US" dirty="0">
                <a:solidFill>
                  <a:schemeClr val="tx1"/>
                </a:solidFill>
              </a:rPr>
              <a:t>Multiple Slits</a:t>
            </a:r>
            <a:endParaRPr lang="en-US" dirty="0">
              <a:solidFill>
                <a:schemeClr val="accent2"/>
              </a:solidFill>
            </a:endParaRPr>
          </a:p>
          <a:p>
            <a:pPr lvl="1" eaLnBrk="1" fontAlgn="auto" hangingPunct="1">
              <a:lnSpc>
                <a:spcPct val="90000"/>
              </a:lnSpc>
              <a:spcAft>
                <a:spcPts val="0"/>
              </a:spcAft>
              <a:buFont typeface="Arial" pitchFamily="34" charset="0"/>
              <a:buChar char="–"/>
              <a:defRPr/>
            </a:pPr>
            <a:r>
              <a:rPr lang="en-US" dirty="0">
                <a:solidFill>
                  <a:schemeClr val="tx2"/>
                </a:solidFill>
              </a:rPr>
              <a:t>Constructive 	d sin(</a:t>
            </a:r>
            <a:r>
              <a:rPr lang="en-US" dirty="0">
                <a:solidFill>
                  <a:schemeClr val="tx2"/>
                </a:solidFill>
                <a:latin typeface="Symbol" pitchFamily="18" charset="2"/>
              </a:rPr>
              <a:t>q</a:t>
            </a:r>
            <a:r>
              <a:rPr lang="en-US" dirty="0">
                <a:solidFill>
                  <a:schemeClr val="tx2"/>
                </a:solidFill>
              </a:rPr>
              <a:t>) = m </a:t>
            </a:r>
            <a:r>
              <a:rPr lang="en-US" dirty="0">
                <a:solidFill>
                  <a:schemeClr val="tx2"/>
                </a:solidFill>
                <a:latin typeface="Symbol" pitchFamily="18" charset="2"/>
              </a:rPr>
              <a:t>l	(</a:t>
            </a:r>
            <a:r>
              <a:rPr lang="en-US" dirty="0">
                <a:solidFill>
                  <a:schemeClr val="tx2"/>
                </a:solidFill>
              </a:rPr>
              <a:t>m=1,2,3…)</a:t>
            </a:r>
          </a:p>
          <a:p>
            <a:pPr lvl="1" eaLnBrk="1" fontAlgn="auto" hangingPunct="1">
              <a:lnSpc>
                <a:spcPct val="90000"/>
              </a:lnSpc>
              <a:spcAft>
                <a:spcPts val="0"/>
              </a:spcAft>
              <a:buFont typeface="Arial" pitchFamily="34" charset="0"/>
              <a:buChar char="–"/>
              <a:defRPr/>
            </a:pPr>
            <a:r>
              <a:rPr lang="en-US" dirty="0">
                <a:solidFill>
                  <a:schemeClr val="tx2"/>
                </a:solidFill>
              </a:rPr>
              <a:t>Destructive 	d sin(</a:t>
            </a:r>
            <a:r>
              <a:rPr lang="en-US" dirty="0">
                <a:solidFill>
                  <a:schemeClr val="tx2"/>
                </a:solidFill>
                <a:latin typeface="Symbol" pitchFamily="18" charset="2"/>
              </a:rPr>
              <a:t>q</a:t>
            </a:r>
            <a:r>
              <a:rPr lang="en-US" dirty="0">
                <a:solidFill>
                  <a:schemeClr val="tx2"/>
                </a:solidFill>
              </a:rPr>
              <a:t>) = (m + 1/2) </a:t>
            </a:r>
            <a:r>
              <a:rPr lang="en-US" dirty="0">
                <a:solidFill>
                  <a:schemeClr val="tx2"/>
                </a:solidFill>
                <a:latin typeface="Symbol" pitchFamily="18" charset="2"/>
              </a:rPr>
              <a:t>l </a:t>
            </a:r>
            <a:r>
              <a:rPr lang="en-US" dirty="0">
                <a:solidFill>
                  <a:srgbClr val="66FF66"/>
                </a:solidFill>
                <a:latin typeface="Tahoma" pitchFamily="34" charset="0"/>
              </a:rPr>
              <a:t>2 slit only</a:t>
            </a:r>
            <a:endParaRPr lang="en-US" dirty="0">
              <a:solidFill>
                <a:srgbClr val="66FF66"/>
              </a:solidFill>
            </a:endParaRPr>
          </a:p>
          <a:p>
            <a:pPr lvl="1" eaLnBrk="1" fontAlgn="auto" hangingPunct="1">
              <a:lnSpc>
                <a:spcPct val="90000"/>
              </a:lnSpc>
              <a:spcAft>
                <a:spcPts val="0"/>
              </a:spcAft>
              <a:buFont typeface="Arial" pitchFamily="34" charset="0"/>
              <a:buChar char="–"/>
              <a:defRPr/>
            </a:pPr>
            <a:r>
              <a:rPr lang="en-US" dirty="0">
                <a:solidFill>
                  <a:schemeClr val="tx2"/>
                </a:solidFill>
              </a:rPr>
              <a:t>More slits = brighter max, darker </a:t>
            </a:r>
            <a:r>
              <a:rPr lang="en-US" dirty="0" err="1">
                <a:solidFill>
                  <a:schemeClr val="tx2"/>
                </a:solidFill>
              </a:rPr>
              <a:t>mins</a:t>
            </a:r>
            <a:endParaRPr lang="en-US" dirty="0">
              <a:solidFill>
                <a:schemeClr val="tx2"/>
              </a:solidFill>
            </a:endParaRPr>
          </a:p>
          <a:p>
            <a:pPr eaLnBrk="1" fontAlgn="auto" hangingPunct="1">
              <a:lnSpc>
                <a:spcPct val="90000"/>
              </a:lnSpc>
              <a:spcAft>
                <a:spcPts val="0"/>
              </a:spcAft>
              <a:buFont typeface="Arial" pitchFamily="34" charset="0"/>
              <a:buChar char="•"/>
              <a:defRPr/>
            </a:pPr>
            <a:r>
              <a:rPr lang="en-US" dirty="0">
                <a:solidFill>
                  <a:schemeClr val="tx1"/>
                </a:solidFill>
              </a:rPr>
              <a:t>Huygens’ Principle: </a:t>
            </a:r>
            <a:r>
              <a:rPr lang="en-US" sz="2400" dirty="0">
                <a:solidFill>
                  <a:schemeClr val="tx1"/>
                </a:solidFill>
              </a:rPr>
              <a:t>Each point on wave front acts as coherent source and can interfere.</a:t>
            </a:r>
            <a:endParaRPr lang="en-US" sz="2400" dirty="0"/>
          </a:p>
          <a:p>
            <a:pPr eaLnBrk="1" fontAlgn="auto" hangingPunct="1">
              <a:lnSpc>
                <a:spcPct val="90000"/>
              </a:lnSpc>
              <a:spcAft>
                <a:spcPts val="0"/>
              </a:spcAft>
              <a:buFont typeface="Arial" pitchFamily="34" charset="0"/>
              <a:buChar char="•"/>
              <a:defRPr/>
            </a:pPr>
            <a:r>
              <a:rPr lang="en-US" dirty="0">
                <a:solidFill>
                  <a:schemeClr val="tx1"/>
                </a:solidFill>
              </a:rPr>
              <a:t>Single Slit:</a:t>
            </a:r>
            <a:endParaRPr lang="en-US" dirty="0">
              <a:solidFill>
                <a:schemeClr val="accent2"/>
              </a:solidFill>
            </a:endParaRPr>
          </a:p>
          <a:p>
            <a:pPr lvl="1" eaLnBrk="1" fontAlgn="auto" hangingPunct="1">
              <a:lnSpc>
                <a:spcPct val="90000"/>
              </a:lnSpc>
              <a:spcAft>
                <a:spcPts val="0"/>
              </a:spcAft>
              <a:buFont typeface="Arial" pitchFamily="34" charset="0"/>
              <a:buChar char="–"/>
              <a:defRPr/>
            </a:pPr>
            <a:r>
              <a:rPr lang="en-US" dirty="0">
                <a:solidFill>
                  <a:schemeClr val="tx2"/>
                </a:solidFill>
              </a:rPr>
              <a:t>Destructive: 	w sin(</a:t>
            </a:r>
            <a:r>
              <a:rPr lang="en-US" dirty="0">
                <a:solidFill>
                  <a:schemeClr val="tx2"/>
                </a:solidFill>
                <a:latin typeface="Symbol" pitchFamily="18" charset="2"/>
              </a:rPr>
              <a:t>q</a:t>
            </a:r>
            <a:r>
              <a:rPr lang="en-US" dirty="0">
                <a:solidFill>
                  <a:schemeClr val="tx2"/>
                </a:solidFill>
              </a:rPr>
              <a:t>) = m </a:t>
            </a:r>
            <a:r>
              <a:rPr lang="en-US" dirty="0">
                <a:solidFill>
                  <a:schemeClr val="tx2"/>
                </a:solidFill>
                <a:latin typeface="Symbol" pitchFamily="18" charset="2"/>
              </a:rPr>
              <a:t>l	(</a:t>
            </a:r>
            <a:r>
              <a:rPr lang="en-US" dirty="0">
                <a:solidFill>
                  <a:schemeClr val="tx2"/>
                </a:solidFill>
              </a:rPr>
              <a:t>m=1,2,3…)</a:t>
            </a:r>
            <a:r>
              <a:rPr lang="en-US" dirty="0">
                <a:solidFill>
                  <a:schemeClr val="tx2"/>
                </a:solidFill>
                <a:latin typeface="Symbol" pitchFamily="18" charset="2"/>
              </a:rPr>
              <a:t>	</a:t>
            </a:r>
          </a:p>
          <a:p>
            <a:pPr lvl="1" eaLnBrk="1" fontAlgn="auto" hangingPunct="1">
              <a:lnSpc>
                <a:spcPct val="90000"/>
              </a:lnSpc>
              <a:spcAft>
                <a:spcPts val="0"/>
              </a:spcAft>
              <a:buFont typeface="Arial" pitchFamily="34" charset="0"/>
              <a:buChar char="–"/>
              <a:defRPr/>
            </a:pPr>
            <a:r>
              <a:rPr lang="en-US" dirty="0">
                <a:solidFill>
                  <a:schemeClr val="tx2"/>
                </a:solidFill>
              </a:rPr>
              <a:t>Resolution: 	</a:t>
            </a:r>
            <a:r>
              <a:rPr lang="en-US" sz="2400" dirty="0">
                <a:solidFill>
                  <a:schemeClr val="tx2"/>
                </a:solidFill>
              </a:rPr>
              <a:t>Max from 1 at Min from 2</a:t>
            </a:r>
            <a:endParaRPr lang="en-US" sz="2400" dirty="0">
              <a:solidFill>
                <a:schemeClr val="accent2"/>
              </a:solidFill>
            </a:endParaRPr>
          </a:p>
        </p:txBody>
      </p:sp>
      <p:grpSp>
        <p:nvGrpSpPr>
          <p:cNvPr id="2" name="Group 9"/>
          <p:cNvGrpSpPr>
            <a:grpSpLocks/>
          </p:cNvGrpSpPr>
          <p:nvPr/>
        </p:nvGrpSpPr>
        <p:grpSpPr bwMode="auto">
          <a:xfrm>
            <a:off x="192088" y="3549650"/>
            <a:ext cx="882650" cy="2484438"/>
            <a:chOff x="121" y="2204"/>
            <a:chExt cx="556" cy="1565"/>
          </a:xfrm>
        </p:grpSpPr>
        <p:sp>
          <p:nvSpPr>
            <p:cNvPr id="32773" name="Text Box 5"/>
            <p:cNvSpPr txBox="1">
              <a:spLocks noChangeArrowheads="1"/>
            </p:cNvSpPr>
            <p:nvPr/>
          </p:nvSpPr>
          <p:spPr bwMode="auto">
            <a:xfrm rot="-5307551">
              <a:off x="-183" y="2872"/>
              <a:ext cx="8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opposite!</a:t>
              </a:r>
            </a:p>
          </p:txBody>
        </p:sp>
        <p:sp>
          <p:nvSpPr>
            <p:cNvPr id="32774" name="Freeform 6"/>
            <p:cNvSpPr>
              <a:spLocks/>
            </p:cNvSpPr>
            <p:nvPr/>
          </p:nvSpPr>
          <p:spPr bwMode="auto">
            <a:xfrm>
              <a:off x="285" y="3477"/>
              <a:ext cx="392" cy="292"/>
            </a:xfrm>
            <a:custGeom>
              <a:avLst/>
              <a:gdLst>
                <a:gd name="T0" fmla="*/ 15 w 384"/>
                <a:gd name="T1" fmla="*/ 0 h 423"/>
                <a:gd name="T2" fmla="*/ 69 w 384"/>
                <a:gd name="T3" fmla="*/ 17 h 423"/>
                <a:gd name="T4" fmla="*/ 452 w 384"/>
                <a:gd name="T5" fmla="*/ 22 h 423"/>
                <a:gd name="T6" fmla="*/ 0 60000 65536"/>
                <a:gd name="T7" fmla="*/ 0 60000 65536"/>
                <a:gd name="T8" fmla="*/ 0 60000 65536"/>
                <a:gd name="T9" fmla="*/ 0 w 384"/>
                <a:gd name="T10" fmla="*/ 0 h 423"/>
                <a:gd name="T11" fmla="*/ 384 w 384"/>
                <a:gd name="T12" fmla="*/ 423 h 423"/>
              </a:gdLst>
              <a:ahLst/>
              <a:cxnLst>
                <a:cxn ang="T6">
                  <a:pos x="T0" y="T1"/>
                </a:cxn>
                <a:cxn ang="T7">
                  <a:pos x="T2" y="T3"/>
                </a:cxn>
                <a:cxn ang="T8">
                  <a:pos x="T4" y="T5"/>
                </a:cxn>
              </a:cxnLst>
              <a:rect l="T9" t="T10" r="T11" b="T12"/>
              <a:pathLst>
                <a:path w="384" h="423">
                  <a:moveTo>
                    <a:pt x="15" y="0"/>
                  </a:moveTo>
                  <a:cubicBezTo>
                    <a:pt x="7" y="130"/>
                    <a:pt x="0" y="260"/>
                    <a:pt x="61" y="330"/>
                  </a:cubicBezTo>
                  <a:cubicBezTo>
                    <a:pt x="122" y="400"/>
                    <a:pt x="253" y="411"/>
                    <a:pt x="384" y="423"/>
                  </a:cubicBezTo>
                </a:path>
              </a:pathLst>
            </a:custGeom>
            <a:noFill/>
            <a:ln w="9525" cap="flat" cmpd="sng">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75" name="Freeform 8"/>
            <p:cNvSpPr>
              <a:spLocks/>
            </p:cNvSpPr>
            <p:nvPr/>
          </p:nvSpPr>
          <p:spPr bwMode="auto">
            <a:xfrm flipV="1">
              <a:off x="266" y="2204"/>
              <a:ext cx="400" cy="331"/>
            </a:xfrm>
            <a:custGeom>
              <a:avLst/>
              <a:gdLst>
                <a:gd name="T0" fmla="*/ 23 w 384"/>
                <a:gd name="T1" fmla="*/ 0 h 423"/>
                <a:gd name="T2" fmla="*/ 85 w 384"/>
                <a:gd name="T3" fmla="*/ 46 h 423"/>
                <a:gd name="T4" fmla="*/ 532 w 384"/>
                <a:gd name="T5" fmla="*/ 59 h 423"/>
                <a:gd name="T6" fmla="*/ 0 60000 65536"/>
                <a:gd name="T7" fmla="*/ 0 60000 65536"/>
                <a:gd name="T8" fmla="*/ 0 60000 65536"/>
                <a:gd name="T9" fmla="*/ 0 w 384"/>
                <a:gd name="T10" fmla="*/ 0 h 423"/>
                <a:gd name="T11" fmla="*/ 384 w 384"/>
                <a:gd name="T12" fmla="*/ 423 h 423"/>
              </a:gdLst>
              <a:ahLst/>
              <a:cxnLst>
                <a:cxn ang="T6">
                  <a:pos x="T0" y="T1"/>
                </a:cxn>
                <a:cxn ang="T7">
                  <a:pos x="T2" y="T3"/>
                </a:cxn>
                <a:cxn ang="T8">
                  <a:pos x="T4" y="T5"/>
                </a:cxn>
              </a:cxnLst>
              <a:rect l="T9" t="T10" r="T11" b="T12"/>
              <a:pathLst>
                <a:path w="384" h="423">
                  <a:moveTo>
                    <a:pt x="15" y="0"/>
                  </a:moveTo>
                  <a:cubicBezTo>
                    <a:pt x="7" y="130"/>
                    <a:pt x="0" y="260"/>
                    <a:pt x="61" y="330"/>
                  </a:cubicBezTo>
                  <a:cubicBezTo>
                    <a:pt x="122" y="400"/>
                    <a:pt x="253" y="411"/>
                    <a:pt x="384" y="423"/>
                  </a:cubicBezTo>
                </a:path>
              </a:pathLst>
            </a:custGeom>
            <a:noFill/>
            <a:ln w="9525" cap="flat" cmpd="sng">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9619">
                                            <p:txEl>
                                              <p:pRg st="0" end="0"/>
                                            </p:txEl>
                                          </p:spTgt>
                                        </p:tgtEl>
                                        <p:attrNameLst>
                                          <p:attrName>style.visibility</p:attrName>
                                        </p:attrNameLst>
                                      </p:cBhvr>
                                      <p:to>
                                        <p:strVal val="visible"/>
                                      </p:to>
                                    </p:set>
                                    <p:animEffect transition="in" filter="wipe(left)">
                                      <p:cBhvr>
                                        <p:cTn id="7" dur="500"/>
                                        <p:tgtEl>
                                          <p:spTgt spid="23961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9619">
                                            <p:txEl>
                                              <p:pRg st="1" end="1"/>
                                            </p:txEl>
                                          </p:spTgt>
                                        </p:tgtEl>
                                        <p:attrNameLst>
                                          <p:attrName>style.visibility</p:attrName>
                                        </p:attrNameLst>
                                      </p:cBhvr>
                                      <p:to>
                                        <p:strVal val="visible"/>
                                      </p:to>
                                    </p:set>
                                    <p:animEffect transition="in" filter="wipe(left)">
                                      <p:cBhvr>
                                        <p:cTn id="10" dur="500"/>
                                        <p:tgtEl>
                                          <p:spTgt spid="239619">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39619">
                                            <p:txEl>
                                              <p:pRg st="2" end="2"/>
                                            </p:txEl>
                                          </p:spTgt>
                                        </p:tgtEl>
                                        <p:attrNameLst>
                                          <p:attrName>style.visibility</p:attrName>
                                        </p:attrNameLst>
                                      </p:cBhvr>
                                      <p:to>
                                        <p:strVal val="visible"/>
                                      </p:to>
                                    </p:set>
                                    <p:animEffect transition="in" filter="wipe(left)">
                                      <p:cBhvr>
                                        <p:cTn id="13" dur="500"/>
                                        <p:tgtEl>
                                          <p:spTgt spid="239619">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39619">
                                            <p:txEl>
                                              <p:pRg st="3" end="3"/>
                                            </p:txEl>
                                          </p:spTgt>
                                        </p:tgtEl>
                                        <p:attrNameLst>
                                          <p:attrName>style.visibility</p:attrName>
                                        </p:attrNameLst>
                                      </p:cBhvr>
                                      <p:to>
                                        <p:strVal val="visible"/>
                                      </p:to>
                                    </p:set>
                                    <p:animEffect transition="in" filter="wipe(left)">
                                      <p:cBhvr>
                                        <p:cTn id="18" dur="500"/>
                                        <p:tgtEl>
                                          <p:spTgt spid="239619">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39619">
                                            <p:txEl>
                                              <p:pRg st="4" end="4"/>
                                            </p:txEl>
                                          </p:spTgt>
                                        </p:tgtEl>
                                        <p:attrNameLst>
                                          <p:attrName>style.visibility</p:attrName>
                                        </p:attrNameLst>
                                      </p:cBhvr>
                                      <p:to>
                                        <p:strVal val="visible"/>
                                      </p:to>
                                    </p:set>
                                    <p:animEffect transition="in" filter="wipe(left)">
                                      <p:cBhvr>
                                        <p:cTn id="21" dur="500"/>
                                        <p:tgtEl>
                                          <p:spTgt spid="239619">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39619">
                                            <p:txEl>
                                              <p:pRg st="5" end="5"/>
                                            </p:txEl>
                                          </p:spTgt>
                                        </p:tgtEl>
                                        <p:attrNameLst>
                                          <p:attrName>style.visibility</p:attrName>
                                        </p:attrNameLst>
                                      </p:cBhvr>
                                      <p:to>
                                        <p:strVal val="visible"/>
                                      </p:to>
                                    </p:set>
                                    <p:animEffect transition="in" filter="wipe(left)">
                                      <p:cBhvr>
                                        <p:cTn id="24" dur="500"/>
                                        <p:tgtEl>
                                          <p:spTgt spid="239619">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39619">
                                            <p:txEl>
                                              <p:pRg st="6" end="6"/>
                                            </p:txEl>
                                          </p:spTgt>
                                        </p:tgtEl>
                                        <p:attrNameLst>
                                          <p:attrName>style.visibility</p:attrName>
                                        </p:attrNameLst>
                                      </p:cBhvr>
                                      <p:to>
                                        <p:strVal val="visible"/>
                                      </p:to>
                                    </p:set>
                                    <p:animEffect transition="in" filter="wipe(left)">
                                      <p:cBhvr>
                                        <p:cTn id="27" dur="500"/>
                                        <p:tgtEl>
                                          <p:spTgt spid="239619">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9619">
                                            <p:txEl>
                                              <p:pRg st="7" end="7"/>
                                            </p:txEl>
                                          </p:spTgt>
                                        </p:tgtEl>
                                        <p:attrNameLst>
                                          <p:attrName>style.visibility</p:attrName>
                                        </p:attrNameLst>
                                      </p:cBhvr>
                                      <p:to>
                                        <p:strVal val="visible"/>
                                      </p:to>
                                    </p:set>
                                    <p:animEffect transition="in" filter="wipe(left)">
                                      <p:cBhvr>
                                        <p:cTn id="32" dur="500"/>
                                        <p:tgtEl>
                                          <p:spTgt spid="239619">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39619">
                                            <p:txEl>
                                              <p:pRg st="8" end="8"/>
                                            </p:txEl>
                                          </p:spTgt>
                                        </p:tgtEl>
                                        <p:attrNameLst>
                                          <p:attrName>style.visibility</p:attrName>
                                        </p:attrNameLst>
                                      </p:cBhvr>
                                      <p:to>
                                        <p:strVal val="visible"/>
                                      </p:to>
                                    </p:set>
                                    <p:animEffect transition="in" filter="wipe(left)">
                                      <p:cBhvr>
                                        <p:cTn id="37" dur="500"/>
                                        <p:tgtEl>
                                          <p:spTgt spid="239619">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39619">
                                            <p:txEl>
                                              <p:pRg st="9" end="9"/>
                                            </p:txEl>
                                          </p:spTgt>
                                        </p:tgtEl>
                                        <p:attrNameLst>
                                          <p:attrName>style.visibility</p:attrName>
                                        </p:attrNameLst>
                                      </p:cBhvr>
                                      <p:to>
                                        <p:strVal val="visible"/>
                                      </p:to>
                                    </p:set>
                                    <p:animEffect transition="in" filter="wipe(left)">
                                      <p:cBhvr>
                                        <p:cTn id="40" dur="500"/>
                                        <p:tgtEl>
                                          <p:spTgt spid="239619">
                                            <p:txEl>
                                              <p:pRg st="9" end="9"/>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39619">
                                            <p:txEl>
                                              <p:pRg st="10" end="10"/>
                                            </p:txEl>
                                          </p:spTgt>
                                        </p:tgtEl>
                                        <p:attrNameLst>
                                          <p:attrName>style.visibility</p:attrName>
                                        </p:attrNameLst>
                                      </p:cBhvr>
                                      <p:to>
                                        <p:strVal val="visible"/>
                                      </p:to>
                                    </p:set>
                                    <p:animEffect transition="in" filter="wipe(left)">
                                      <p:cBhvr>
                                        <p:cTn id="43" dur="500"/>
                                        <p:tgtEl>
                                          <p:spTgt spid="239619">
                                            <p:txEl>
                                              <p:pRg st="10" end="10"/>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additive="base">
                                        <p:cTn id="48" dur="500" fill="hold"/>
                                        <p:tgtEl>
                                          <p:spTgt spid="2"/>
                                        </p:tgtEl>
                                        <p:attrNameLst>
                                          <p:attrName>ppt_x</p:attrName>
                                        </p:attrNameLst>
                                      </p:cBhvr>
                                      <p:tavLst>
                                        <p:tav tm="0">
                                          <p:val>
                                            <p:strVal val="0-#ppt_w/2"/>
                                          </p:val>
                                        </p:tav>
                                        <p:tav tm="100000">
                                          <p:val>
                                            <p:strVal val="#ppt_x"/>
                                          </p:val>
                                        </p:tav>
                                      </p:tavLst>
                                    </p:anim>
                                    <p:anim calcmode="lin" valueType="num">
                                      <p:cBhvr additive="base">
                                        <p:cTn id="4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5"/>
          <p:cNvSpPr>
            <a:spLocks noChangeShapeType="1"/>
          </p:cNvSpPr>
          <p:nvPr/>
        </p:nvSpPr>
        <p:spPr bwMode="auto">
          <a:xfrm>
            <a:off x="1558925" y="3444875"/>
            <a:ext cx="0" cy="1611313"/>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7" name="Line 2"/>
          <p:cNvSpPr>
            <a:spLocks noChangeShapeType="1"/>
          </p:cNvSpPr>
          <p:nvPr/>
        </p:nvSpPr>
        <p:spPr bwMode="auto">
          <a:xfrm>
            <a:off x="1570038" y="1309688"/>
            <a:ext cx="699135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8" name="Line 3"/>
          <p:cNvSpPr>
            <a:spLocks noChangeShapeType="1"/>
          </p:cNvSpPr>
          <p:nvPr/>
        </p:nvSpPr>
        <p:spPr bwMode="auto">
          <a:xfrm flipH="1">
            <a:off x="1558925" y="1309688"/>
            <a:ext cx="11113" cy="118745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9" name="Line 4"/>
          <p:cNvSpPr>
            <a:spLocks noChangeShapeType="1"/>
          </p:cNvSpPr>
          <p:nvPr/>
        </p:nvSpPr>
        <p:spPr bwMode="auto">
          <a:xfrm>
            <a:off x="1558925" y="2622550"/>
            <a:ext cx="0" cy="598488"/>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0" name="AutoShape 6"/>
          <p:cNvSpPr>
            <a:spLocks/>
          </p:cNvSpPr>
          <p:nvPr/>
        </p:nvSpPr>
        <p:spPr bwMode="auto">
          <a:xfrm>
            <a:off x="1238250" y="2552700"/>
            <a:ext cx="134938" cy="677863"/>
          </a:xfrm>
          <a:prstGeom prst="leftBrace">
            <a:avLst>
              <a:gd name="adj1" fmla="val 4186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6151" name="Text Box 7"/>
          <p:cNvSpPr txBox="1">
            <a:spLocks noChangeArrowheads="1"/>
          </p:cNvSpPr>
          <p:nvPr/>
        </p:nvSpPr>
        <p:spPr bwMode="auto">
          <a:xfrm>
            <a:off x="835025" y="2628900"/>
            <a:ext cx="538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latin typeface="Calibri" pitchFamily="34" charset="0"/>
              </a:rPr>
              <a:t>d</a:t>
            </a:r>
          </a:p>
        </p:txBody>
      </p:sp>
      <p:sp>
        <p:nvSpPr>
          <p:cNvPr id="6152" name="Line 8"/>
          <p:cNvSpPr>
            <a:spLocks noChangeShapeType="1"/>
          </p:cNvSpPr>
          <p:nvPr/>
        </p:nvSpPr>
        <p:spPr bwMode="auto">
          <a:xfrm>
            <a:off x="4892675" y="2033588"/>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3" name="Text Box 9"/>
          <p:cNvSpPr txBox="1">
            <a:spLocks noChangeArrowheads="1"/>
          </p:cNvSpPr>
          <p:nvPr/>
        </p:nvSpPr>
        <p:spPr bwMode="auto">
          <a:xfrm>
            <a:off x="3003550" y="3756025"/>
            <a:ext cx="5016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chemeClr val="tx2"/>
                </a:solidFill>
                <a:latin typeface="Calibri" pitchFamily="34" charset="0"/>
              </a:rPr>
              <a:t>Path length difference 1-2</a:t>
            </a:r>
            <a:endParaRPr lang="en-US" altLang="en-US">
              <a:latin typeface="Calibri" pitchFamily="34" charset="0"/>
            </a:endParaRPr>
          </a:p>
        </p:txBody>
      </p:sp>
      <p:sp>
        <p:nvSpPr>
          <p:cNvPr id="6154" name="Arc 24"/>
          <p:cNvSpPr>
            <a:spLocks/>
          </p:cNvSpPr>
          <p:nvPr/>
        </p:nvSpPr>
        <p:spPr bwMode="auto">
          <a:xfrm rot="2183061" flipV="1">
            <a:off x="1620838" y="3005138"/>
            <a:ext cx="76200" cy="76200"/>
          </a:xfrm>
          <a:custGeom>
            <a:avLst/>
            <a:gdLst>
              <a:gd name="T0" fmla="*/ 0 w 21061"/>
              <a:gd name="T1" fmla="*/ 0 h 21600"/>
              <a:gd name="T2" fmla="*/ 2147483647 w 21061"/>
              <a:gd name="T3" fmla="*/ 1422490174 h 21600"/>
              <a:gd name="T4" fmla="*/ 0 w 21061"/>
              <a:gd name="T5" fmla="*/ 1827953707 h 21600"/>
              <a:gd name="T6" fmla="*/ 0 60000 65536"/>
              <a:gd name="T7" fmla="*/ 0 60000 65536"/>
              <a:gd name="T8" fmla="*/ 0 60000 65536"/>
              <a:gd name="T9" fmla="*/ 0 w 21061"/>
              <a:gd name="T10" fmla="*/ 0 h 21600"/>
              <a:gd name="T11" fmla="*/ 21061 w 21061"/>
              <a:gd name="T12" fmla="*/ 21600 h 21600"/>
            </a:gdLst>
            <a:ahLst/>
            <a:cxnLst>
              <a:cxn ang="T6">
                <a:pos x="T0" y="T1"/>
              </a:cxn>
              <a:cxn ang="T7">
                <a:pos x="T2" y="T3"/>
              </a:cxn>
              <a:cxn ang="T8">
                <a:pos x="T4" y="T5"/>
              </a:cxn>
            </a:cxnLst>
            <a:rect l="T9" t="T10" r="T11" b="T12"/>
            <a:pathLst>
              <a:path w="21061" h="21600" fill="none" extrusionOk="0">
                <a:moveTo>
                  <a:pt x="-1" y="0"/>
                </a:moveTo>
                <a:cubicBezTo>
                  <a:pt x="10083" y="0"/>
                  <a:pt x="18825" y="6976"/>
                  <a:pt x="21061" y="16808"/>
                </a:cubicBezTo>
              </a:path>
              <a:path w="21061" h="21600" stroke="0" extrusionOk="0">
                <a:moveTo>
                  <a:pt x="-1" y="0"/>
                </a:moveTo>
                <a:cubicBezTo>
                  <a:pt x="10083" y="0"/>
                  <a:pt x="18825" y="6976"/>
                  <a:pt x="21061" y="16808"/>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6155" name="Group 25"/>
          <p:cNvGrpSpPr>
            <a:grpSpLocks/>
          </p:cNvGrpSpPr>
          <p:nvPr/>
        </p:nvGrpSpPr>
        <p:grpSpPr bwMode="auto">
          <a:xfrm>
            <a:off x="1539875" y="2390775"/>
            <a:ext cx="355600" cy="895350"/>
            <a:chOff x="970" y="1506"/>
            <a:chExt cx="224" cy="564"/>
          </a:xfrm>
        </p:grpSpPr>
        <p:grpSp>
          <p:nvGrpSpPr>
            <p:cNvPr id="6201" name="Group 26"/>
            <p:cNvGrpSpPr>
              <a:grpSpLocks/>
            </p:cNvGrpSpPr>
            <p:nvPr/>
          </p:nvGrpSpPr>
          <p:grpSpPr bwMode="auto">
            <a:xfrm rot="-646589">
              <a:off x="1100" y="1972"/>
              <a:ext cx="94" cy="96"/>
              <a:chOff x="396" y="1916"/>
              <a:chExt cx="94" cy="96"/>
            </a:xfrm>
          </p:grpSpPr>
          <p:sp>
            <p:nvSpPr>
              <p:cNvPr id="6206" name="Line 27"/>
              <p:cNvSpPr>
                <a:spLocks noChangeShapeType="1"/>
              </p:cNvSpPr>
              <p:nvPr/>
            </p:nvSpPr>
            <p:spPr bwMode="auto">
              <a:xfrm>
                <a:off x="396" y="1916"/>
                <a:ext cx="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07" name="Line 28"/>
              <p:cNvSpPr>
                <a:spLocks noChangeShapeType="1"/>
              </p:cNvSpPr>
              <p:nvPr/>
            </p:nvSpPr>
            <p:spPr bwMode="auto">
              <a:xfrm rot="-5400000">
                <a:off x="443" y="1965"/>
                <a:ext cx="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202" name="Group 29"/>
            <p:cNvGrpSpPr>
              <a:grpSpLocks/>
            </p:cNvGrpSpPr>
            <p:nvPr/>
          </p:nvGrpSpPr>
          <p:grpSpPr bwMode="auto">
            <a:xfrm rot="-646589">
              <a:off x="989" y="1512"/>
              <a:ext cx="94" cy="96"/>
              <a:chOff x="396" y="1916"/>
              <a:chExt cx="94" cy="96"/>
            </a:xfrm>
          </p:grpSpPr>
          <p:sp>
            <p:nvSpPr>
              <p:cNvPr id="6204" name="Line 30"/>
              <p:cNvSpPr>
                <a:spLocks noChangeShapeType="1"/>
              </p:cNvSpPr>
              <p:nvPr/>
            </p:nvSpPr>
            <p:spPr bwMode="auto">
              <a:xfrm>
                <a:off x="396" y="1916"/>
                <a:ext cx="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05" name="Line 31"/>
              <p:cNvSpPr>
                <a:spLocks noChangeShapeType="1"/>
              </p:cNvSpPr>
              <p:nvPr/>
            </p:nvSpPr>
            <p:spPr bwMode="auto">
              <a:xfrm rot="-5400000">
                <a:off x="443" y="1965"/>
                <a:ext cx="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203" name="Line 32"/>
            <p:cNvSpPr>
              <a:spLocks noChangeShapeType="1"/>
            </p:cNvSpPr>
            <p:nvPr/>
          </p:nvSpPr>
          <p:spPr bwMode="auto">
            <a:xfrm>
              <a:off x="970" y="1506"/>
              <a:ext cx="139" cy="564"/>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27361" name="Rectangle 33"/>
          <p:cNvSpPr>
            <a:spLocks noGrp="1" noChangeArrowheads="1"/>
          </p:cNvSpPr>
          <p:nvPr>
            <p:ph type="title"/>
          </p:nvPr>
        </p:nvSpPr>
        <p:spPr>
          <a:xfrm>
            <a:off x="0" y="0"/>
            <a:ext cx="9144000" cy="1143000"/>
          </a:xfrm>
        </p:spPr>
        <p:txBody>
          <a:bodyPr rtlCol="0">
            <a:normAutofit fontScale="90000"/>
          </a:bodyPr>
          <a:lstStyle/>
          <a:p>
            <a:pPr eaLnBrk="1" fontAlgn="auto" hangingPunct="1">
              <a:spcAft>
                <a:spcPts val="0"/>
              </a:spcAft>
              <a:defRPr/>
            </a:pPr>
            <a:r>
              <a:rPr lang="en-US">
                <a:solidFill>
                  <a:schemeClr val="tx2"/>
                </a:solidFill>
              </a:rPr>
              <a:t>Multiple Slits</a:t>
            </a:r>
            <a:r>
              <a:rPr lang="en-US">
                <a:solidFill>
                  <a:schemeClr val="tx2">
                    <a:lumMod val="60000"/>
                    <a:lumOff val="40000"/>
                  </a:schemeClr>
                </a:solidFill>
              </a:rPr>
              <a:t/>
            </a:r>
            <a:br>
              <a:rPr lang="en-US">
                <a:solidFill>
                  <a:schemeClr val="tx2">
                    <a:lumMod val="60000"/>
                    <a:lumOff val="40000"/>
                  </a:schemeClr>
                </a:solidFill>
              </a:rPr>
            </a:br>
            <a:r>
              <a:rPr lang="en-US" sz="2800">
                <a:solidFill>
                  <a:schemeClr val="tx2"/>
                </a:solidFill>
              </a:rPr>
              <a:t>(Diffraction Grating – N slits with spacing d)</a:t>
            </a:r>
            <a:endParaRPr lang="en-US" sz="2800">
              <a:solidFill>
                <a:schemeClr val="accent2"/>
              </a:solidFill>
            </a:endParaRPr>
          </a:p>
        </p:txBody>
      </p:sp>
      <p:sp>
        <p:nvSpPr>
          <p:cNvPr id="6157" name="Line 37"/>
          <p:cNvSpPr>
            <a:spLocks noChangeShapeType="1"/>
          </p:cNvSpPr>
          <p:nvPr/>
        </p:nvSpPr>
        <p:spPr bwMode="auto">
          <a:xfrm>
            <a:off x="8561388" y="1143000"/>
            <a:ext cx="0" cy="308610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8" name="Line 39"/>
          <p:cNvSpPr>
            <a:spLocks noChangeShapeType="1"/>
          </p:cNvSpPr>
          <p:nvPr/>
        </p:nvSpPr>
        <p:spPr bwMode="auto">
          <a:xfrm>
            <a:off x="1539875" y="3322638"/>
            <a:ext cx="70056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159" name="Arc 41"/>
          <p:cNvSpPr>
            <a:spLocks/>
          </p:cNvSpPr>
          <p:nvPr/>
        </p:nvSpPr>
        <p:spPr bwMode="auto">
          <a:xfrm>
            <a:off x="2984500" y="2968625"/>
            <a:ext cx="207963" cy="420688"/>
          </a:xfrm>
          <a:custGeom>
            <a:avLst/>
            <a:gdLst>
              <a:gd name="T0" fmla="*/ 2147483647 w 21600"/>
              <a:gd name="T1" fmla="*/ 0 h 17471"/>
              <a:gd name="T2" fmla="*/ 2147483647 w 21600"/>
              <a:gd name="T3" fmla="*/ 2147483647 h 17471"/>
              <a:gd name="T4" fmla="*/ 0 w 21600"/>
              <a:gd name="T5" fmla="*/ 2147483647 h 17471"/>
              <a:gd name="T6" fmla="*/ 0 60000 65536"/>
              <a:gd name="T7" fmla="*/ 0 60000 65536"/>
              <a:gd name="T8" fmla="*/ 0 60000 65536"/>
              <a:gd name="T9" fmla="*/ 0 w 21600"/>
              <a:gd name="T10" fmla="*/ 0 h 17471"/>
              <a:gd name="T11" fmla="*/ 21600 w 21600"/>
              <a:gd name="T12" fmla="*/ 17471 h 17471"/>
            </a:gdLst>
            <a:ahLst/>
            <a:cxnLst>
              <a:cxn ang="T6">
                <a:pos x="T0" y="T1"/>
              </a:cxn>
              <a:cxn ang="T7">
                <a:pos x="T2" y="T3"/>
              </a:cxn>
              <a:cxn ang="T8">
                <a:pos x="T4" y="T5"/>
              </a:cxn>
            </a:cxnLst>
            <a:rect l="T9" t="T10" r="T11" b="T12"/>
            <a:pathLst>
              <a:path w="21600" h="17471" fill="none" extrusionOk="0">
                <a:moveTo>
                  <a:pt x="12700" y="-1"/>
                </a:moveTo>
                <a:cubicBezTo>
                  <a:pt x="18291" y="4063"/>
                  <a:pt x="21600" y="10558"/>
                  <a:pt x="21600" y="17471"/>
                </a:cubicBezTo>
              </a:path>
              <a:path w="21600" h="17471" stroke="0" extrusionOk="0">
                <a:moveTo>
                  <a:pt x="12700" y="-1"/>
                </a:moveTo>
                <a:cubicBezTo>
                  <a:pt x="18291" y="4063"/>
                  <a:pt x="21600" y="10558"/>
                  <a:pt x="21600" y="17471"/>
                </a:cubicBezTo>
                <a:lnTo>
                  <a:pt x="0" y="17471"/>
                </a:lnTo>
                <a:lnTo>
                  <a:pt x="12700" y="-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6160" name="Object 2"/>
          <p:cNvGraphicFramePr>
            <a:graphicFrameLocks noChangeAspect="1"/>
          </p:cNvGraphicFramePr>
          <p:nvPr/>
        </p:nvGraphicFramePr>
        <p:xfrm>
          <a:off x="2895600" y="3048000"/>
          <a:ext cx="177800" cy="254000"/>
        </p:xfrm>
        <a:graphic>
          <a:graphicData uri="http://schemas.openxmlformats.org/presentationml/2006/ole">
            <mc:AlternateContent xmlns:mc="http://schemas.openxmlformats.org/markup-compatibility/2006">
              <mc:Choice xmlns:v="urn:schemas-microsoft-com:vml" Requires="v">
                <p:oleObj spid="_x0000_s6218" name="Equation" r:id="rId5" imgW="177800" imgH="254000" progId="Equation.DSMT36">
                  <p:embed/>
                </p:oleObj>
              </mc:Choice>
              <mc:Fallback>
                <p:oleObj name="Equation" r:id="rId5" imgW="177800" imgH="254000" progId="Equation.DSMT36">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048000"/>
                        <a:ext cx="177800" cy="254000"/>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61" name="Object 3"/>
          <p:cNvGraphicFramePr>
            <a:graphicFrameLocks noChangeAspect="1"/>
          </p:cNvGraphicFramePr>
          <p:nvPr/>
        </p:nvGraphicFramePr>
        <p:xfrm>
          <a:off x="1966913" y="2595563"/>
          <a:ext cx="177800" cy="254000"/>
        </p:xfrm>
        <a:graphic>
          <a:graphicData uri="http://schemas.openxmlformats.org/presentationml/2006/ole">
            <mc:AlternateContent xmlns:mc="http://schemas.openxmlformats.org/markup-compatibility/2006">
              <mc:Choice xmlns:v="urn:schemas-microsoft-com:vml" Requires="v">
                <p:oleObj spid="_x0000_s6219" name="Equation" r:id="rId7" imgW="177800" imgH="254000" progId="Equation.DSMT36">
                  <p:embed/>
                </p:oleObj>
              </mc:Choice>
              <mc:Fallback>
                <p:oleObj name="Equation" r:id="rId7" imgW="177800" imgH="254000" progId="Equation.DSMT36">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6913" y="2595563"/>
                        <a:ext cx="177800" cy="254000"/>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62" name="Freeform 45"/>
          <p:cNvSpPr>
            <a:spLocks/>
          </p:cNvSpPr>
          <p:nvPr/>
        </p:nvSpPr>
        <p:spPr bwMode="auto">
          <a:xfrm flipV="1">
            <a:off x="1600200" y="2703513"/>
            <a:ext cx="317500" cy="187325"/>
          </a:xfrm>
          <a:custGeom>
            <a:avLst/>
            <a:gdLst>
              <a:gd name="T0" fmla="*/ 2147483647 w 46"/>
              <a:gd name="T1" fmla="*/ 2147483647 h 397"/>
              <a:gd name="T2" fmla="*/ 2147483647 w 46"/>
              <a:gd name="T3" fmla="*/ 2147483647 h 397"/>
              <a:gd name="T4" fmla="*/ 2147483647 w 46"/>
              <a:gd name="T5" fmla="*/ 2147483647 h 397"/>
              <a:gd name="T6" fmla="*/ 0 60000 65536"/>
              <a:gd name="T7" fmla="*/ 0 60000 65536"/>
              <a:gd name="T8" fmla="*/ 0 60000 65536"/>
              <a:gd name="T9" fmla="*/ 0 w 46"/>
              <a:gd name="T10" fmla="*/ 0 h 397"/>
              <a:gd name="T11" fmla="*/ 46 w 46"/>
              <a:gd name="T12" fmla="*/ 397 h 397"/>
            </a:gdLst>
            <a:ahLst/>
            <a:cxnLst>
              <a:cxn ang="T6">
                <a:pos x="T0" y="T1"/>
              </a:cxn>
              <a:cxn ang="T7">
                <a:pos x="T2" y="T3"/>
              </a:cxn>
              <a:cxn ang="T8">
                <a:pos x="T4" y="T5"/>
              </a:cxn>
            </a:cxnLst>
            <a:rect l="T9" t="T10" r="T11" b="T12"/>
            <a:pathLst>
              <a:path w="46" h="397">
                <a:moveTo>
                  <a:pt x="46" y="397"/>
                </a:moveTo>
                <a:cubicBezTo>
                  <a:pt x="30" y="259"/>
                  <a:pt x="15" y="121"/>
                  <a:pt x="8" y="61"/>
                </a:cubicBezTo>
                <a:cubicBezTo>
                  <a:pt x="0" y="0"/>
                  <a:pt x="1" y="17"/>
                  <a:pt x="3" y="34"/>
                </a:cubicBez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63" name="Text Box 54"/>
          <p:cNvSpPr txBox="1">
            <a:spLocks noChangeArrowheads="1"/>
          </p:cNvSpPr>
          <p:nvPr/>
        </p:nvSpPr>
        <p:spPr bwMode="auto">
          <a:xfrm>
            <a:off x="4708525" y="1143000"/>
            <a:ext cx="3667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Calibri" pitchFamily="34" charset="0"/>
              </a:rPr>
              <a:t>L</a:t>
            </a:r>
          </a:p>
        </p:txBody>
      </p:sp>
      <p:sp>
        <p:nvSpPr>
          <p:cNvPr id="6164" name="Rectangle 55"/>
          <p:cNvSpPr>
            <a:spLocks noChangeArrowheads="1"/>
          </p:cNvSpPr>
          <p:nvPr/>
        </p:nvSpPr>
        <p:spPr bwMode="auto">
          <a:xfrm>
            <a:off x="6858000" y="37338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latin typeface="Calibri" pitchFamily="34" charset="0"/>
              </a:rPr>
              <a:t>= d sin</a:t>
            </a:r>
            <a:r>
              <a:rPr lang="en-US" altLang="en-US" b="1">
                <a:latin typeface="Symbol" pitchFamily="18" charset="2"/>
              </a:rPr>
              <a:t>q</a:t>
            </a:r>
            <a:endParaRPr lang="en-US" b="1">
              <a:latin typeface="Symbol" pitchFamily="18" charset="2"/>
            </a:endParaRPr>
          </a:p>
        </p:txBody>
      </p:sp>
      <p:sp>
        <p:nvSpPr>
          <p:cNvPr id="6165" name="Line 60"/>
          <p:cNvSpPr>
            <a:spLocks noChangeShapeType="1"/>
          </p:cNvSpPr>
          <p:nvPr/>
        </p:nvSpPr>
        <p:spPr bwMode="auto">
          <a:xfrm>
            <a:off x="1558925" y="3438525"/>
            <a:ext cx="0" cy="598488"/>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 name="Group 82"/>
          <p:cNvGrpSpPr>
            <a:grpSpLocks/>
          </p:cNvGrpSpPr>
          <p:nvPr/>
        </p:nvGrpSpPr>
        <p:grpSpPr bwMode="auto">
          <a:xfrm>
            <a:off x="835025" y="3368675"/>
            <a:ext cx="725488" cy="763588"/>
            <a:chOff x="526" y="2122"/>
            <a:chExt cx="457" cy="481"/>
          </a:xfrm>
        </p:grpSpPr>
        <p:sp>
          <p:nvSpPr>
            <p:cNvPr id="6198" name="AutoShape 61"/>
            <p:cNvSpPr>
              <a:spLocks/>
            </p:cNvSpPr>
            <p:nvPr/>
          </p:nvSpPr>
          <p:spPr bwMode="auto">
            <a:xfrm>
              <a:off x="780" y="2122"/>
              <a:ext cx="85" cy="427"/>
            </a:xfrm>
            <a:prstGeom prst="leftBrace">
              <a:avLst>
                <a:gd name="adj1" fmla="val 4186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6199" name="Text Box 62"/>
            <p:cNvSpPr txBox="1">
              <a:spLocks noChangeArrowheads="1"/>
            </p:cNvSpPr>
            <p:nvPr/>
          </p:nvSpPr>
          <p:spPr bwMode="auto">
            <a:xfrm>
              <a:off x="526" y="2170"/>
              <a:ext cx="3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latin typeface="Calibri" pitchFamily="34" charset="0"/>
                </a:rPr>
                <a:t>d</a:t>
              </a:r>
            </a:p>
          </p:txBody>
        </p:sp>
        <p:sp>
          <p:nvSpPr>
            <p:cNvPr id="6200" name="Line 63"/>
            <p:cNvSpPr>
              <a:spLocks noChangeShapeType="1"/>
            </p:cNvSpPr>
            <p:nvPr/>
          </p:nvSpPr>
          <p:spPr bwMode="auto">
            <a:xfrm>
              <a:off x="983" y="2510"/>
              <a:ext cx="0" cy="93"/>
            </a:xfrm>
            <a:prstGeom prst="line">
              <a:avLst/>
            </a:prstGeom>
            <a:noFill/>
            <a:ln w="76200">
              <a:solidFill>
                <a:srgbClr val="FFFF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84"/>
          <p:cNvGrpSpPr>
            <a:grpSpLocks/>
          </p:cNvGrpSpPr>
          <p:nvPr/>
        </p:nvGrpSpPr>
        <p:grpSpPr bwMode="auto">
          <a:xfrm>
            <a:off x="2946400" y="4246563"/>
            <a:ext cx="5381625" cy="457200"/>
            <a:chOff x="1880" y="2675"/>
            <a:chExt cx="3390" cy="288"/>
          </a:xfrm>
        </p:grpSpPr>
        <p:sp>
          <p:nvSpPr>
            <p:cNvPr id="6196" name="Text Box 65"/>
            <p:cNvSpPr txBox="1">
              <a:spLocks noChangeArrowheads="1"/>
            </p:cNvSpPr>
            <p:nvPr/>
          </p:nvSpPr>
          <p:spPr bwMode="auto">
            <a:xfrm>
              <a:off x="1880" y="2675"/>
              <a:ext cx="31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chemeClr val="tx2"/>
                  </a:solidFill>
                  <a:latin typeface="Calibri" pitchFamily="34" charset="0"/>
                </a:rPr>
                <a:t>Path length difference 1-3</a:t>
              </a:r>
            </a:p>
          </p:txBody>
        </p:sp>
        <p:sp>
          <p:nvSpPr>
            <p:cNvPr id="6197" name="Rectangle 66"/>
            <p:cNvSpPr>
              <a:spLocks noChangeArrowheads="1"/>
            </p:cNvSpPr>
            <p:nvPr/>
          </p:nvSpPr>
          <p:spPr bwMode="auto">
            <a:xfrm>
              <a:off x="4376" y="2675"/>
              <a:ext cx="89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latin typeface="Calibri" pitchFamily="34" charset="0"/>
                </a:rPr>
                <a:t>= 2d sin</a:t>
              </a:r>
              <a:r>
                <a:rPr lang="en-US" altLang="en-US" b="1">
                  <a:latin typeface="Symbol" pitchFamily="18" charset="2"/>
                </a:rPr>
                <a:t>q</a:t>
              </a:r>
              <a:endParaRPr lang="en-US" b="1">
                <a:latin typeface="Symbol" pitchFamily="18" charset="2"/>
              </a:endParaRPr>
            </a:p>
          </p:txBody>
        </p:sp>
      </p:grpSp>
      <p:sp>
        <p:nvSpPr>
          <p:cNvPr id="227395" name="Line 67"/>
          <p:cNvSpPr>
            <a:spLocks noChangeShapeType="1"/>
          </p:cNvSpPr>
          <p:nvPr/>
        </p:nvSpPr>
        <p:spPr bwMode="auto">
          <a:xfrm>
            <a:off x="1760538" y="3268663"/>
            <a:ext cx="168275" cy="715962"/>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7" name="Group 85"/>
          <p:cNvGrpSpPr>
            <a:grpSpLocks/>
          </p:cNvGrpSpPr>
          <p:nvPr/>
        </p:nvGrpSpPr>
        <p:grpSpPr bwMode="auto">
          <a:xfrm>
            <a:off x="833438" y="4105275"/>
            <a:ext cx="727075" cy="763588"/>
            <a:chOff x="525" y="2586"/>
            <a:chExt cx="458" cy="481"/>
          </a:xfrm>
        </p:grpSpPr>
        <p:sp>
          <p:nvSpPr>
            <p:cNvPr id="6193" name="AutoShape 69"/>
            <p:cNvSpPr>
              <a:spLocks/>
            </p:cNvSpPr>
            <p:nvPr/>
          </p:nvSpPr>
          <p:spPr bwMode="auto">
            <a:xfrm>
              <a:off x="779" y="2586"/>
              <a:ext cx="85" cy="427"/>
            </a:xfrm>
            <a:prstGeom prst="leftBrace">
              <a:avLst>
                <a:gd name="adj1" fmla="val 4186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6194" name="Text Box 70"/>
            <p:cNvSpPr txBox="1">
              <a:spLocks noChangeArrowheads="1"/>
            </p:cNvSpPr>
            <p:nvPr/>
          </p:nvSpPr>
          <p:spPr bwMode="auto">
            <a:xfrm>
              <a:off x="525" y="2634"/>
              <a:ext cx="3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latin typeface="Calibri" pitchFamily="34" charset="0"/>
                </a:rPr>
                <a:t>d</a:t>
              </a:r>
            </a:p>
          </p:txBody>
        </p:sp>
        <p:sp>
          <p:nvSpPr>
            <p:cNvPr id="6195" name="Line 71"/>
            <p:cNvSpPr>
              <a:spLocks noChangeShapeType="1"/>
            </p:cNvSpPr>
            <p:nvPr/>
          </p:nvSpPr>
          <p:spPr bwMode="auto">
            <a:xfrm>
              <a:off x="982" y="2974"/>
              <a:ext cx="1" cy="93"/>
            </a:xfrm>
            <a:prstGeom prst="line">
              <a:avLst/>
            </a:prstGeom>
            <a:noFill/>
            <a:ln w="76200">
              <a:solidFill>
                <a:srgbClr val="FFFF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170" name="Group 81"/>
          <p:cNvGrpSpPr>
            <a:grpSpLocks/>
          </p:cNvGrpSpPr>
          <p:nvPr/>
        </p:nvGrpSpPr>
        <p:grpSpPr bwMode="auto">
          <a:xfrm>
            <a:off x="1539875" y="1590675"/>
            <a:ext cx="7021513" cy="1720850"/>
            <a:chOff x="970" y="1002"/>
            <a:chExt cx="4423" cy="1084"/>
          </a:xfrm>
        </p:grpSpPr>
        <p:grpSp>
          <p:nvGrpSpPr>
            <p:cNvPr id="6188" name="Group 34"/>
            <p:cNvGrpSpPr>
              <a:grpSpLocks/>
            </p:cNvGrpSpPr>
            <p:nvPr/>
          </p:nvGrpSpPr>
          <p:grpSpPr bwMode="auto">
            <a:xfrm>
              <a:off x="970" y="1002"/>
              <a:ext cx="4423" cy="1084"/>
              <a:chOff x="970" y="1002"/>
              <a:chExt cx="4423" cy="1084"/>
            </a:xfrm>
          </p:grpSpPr>
          <p:sp>
            <p:nvSpPr>
              <p:cNvPr id="6191" name="Line 35"/>
              <p:cNvSpPr>
                <a:spLocks noChangeShapeType="1"/>
              </p:cNvSpPr>
              <p:nvPr/>
            </p:nvSpPr>
            <p:spPr bwMode="auto">
              <a:xfrm flipV="1">
                <a:off x="980" y="1002"/>
                <a:ext cx="4413" cy="6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2" name="Line 36"/>
              <p:cNvSpPr>
                <a:spLocks noChangeShapeType="1"/>
              </p:cNvSpPr>
              <p:nvPr/>
            </p:nvSpPr>
            <p:spPr bwMode="auto">
              <a:xfrm flipV="1">
                <a:off x="970" y="1002"/>
                <a:ext cx="4423" cy="108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189" name="Text Box 72"/>
            <p:cNvSpPr txBox="1">
              <a:spLocks noChangeArrowheads="1"/>
            </p:cNvSpPr>
            <p:nvPr/>
          </p:nvSpPr>
          <p:spPr bwMode="auto">
            <a:xfrm>
              <a:off x="1872" y="1200"/>
              <a:ext cx="24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1</a:t>
              </a:r>
            </a:p>
          </p:txBody>
        </p:sp>
        <p:sp>
          <p:nvSpPr>
            <p:cNvPr id="6190" name="Text Box 73"/>
            <p:cNvSpPr txBox="1">
              <a:spLocks noChangeArrowheads="1"/>
            </p:cNvSpPr>
            <p:nvPr/>
          </p:nvSpPr>
          <p:spPr bwMode="auto">
            <a:xfrm>
              <a:off x="1892" y="1582"/>
              <a:ext cx="24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2</a:t>
              </a:r>
            </a:p>
          </p:txBody>
        </p:sp>
      </p:grpSp>
      <p:grpSp>
        <p:nvGrpSpPr>
          <p:cNvPr id="10" name="Group 83"/>
          <p:cNvGrpSpPr>
            <a:grpSpLocks/>
          </p:cNvGrpSpPr>
          <p:nvPr/>
        </p:nvGrpSpPr>
        <p:grpSpPr bwMode="auto">
          <a:xfrm>
            <a:off x="1570038" y="1590675"/>
            <a:ext cx="6994525" cy="2455863"/>
            <a:chOff x="989" y="1002"/>
            <a:chExt cx="4406" cy="1547"/>
          </a:xfrm>
        </p:grpSpPr>
        <p:sp>
          <p:nvSpPr>
            <p:cNvPr id="6186" name="Line 64"/>
            <p:cNvSpPr>
              <a:spLocks noChangeShapeType="1"/>
            </p:cNvSpPr>
            <p:nvPr/>
          </p:nvSpPr>
          <p:spPr bwMode="auto">
            <a:xfrm flipV="1">
              <a:off x="989" y="1002"/>
              <a:ext cx="4406" cy="154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87" name="Text Box 74"/>
            <p:cNvSpPr txBox="1">
              <a:spLocks noChangeArrowheads="1"/>
            </p:cNvSpPr>
            <p:nvPr/>
          </p:nvSpPr>
          <p:spPr bwMode="auto">
            <a:xfrm>
              <a:off x="2141" y="1821"/>
              <a:ext cx="24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3</a:t>
              </a:r>
            </a:p>
          </p:txBody>
        </p:sp>
      </p:grpSp>
      <p:grpSp>
        <p:nvGrpSpPr>
          <p:cNvPr id="11" name="Group 88"/>
          <p:cNvGrpSpPr>
            <a:grpSpLocks/>
          </p:cNvGrpSpPr>
          <p:nvPr/>
        </p:nvGrpSpPr>
        <p:grpSpPr bwMode="auto">
          <a:xfrm>
            <a:off x="2984500" y="4703763"/>
            <a:ext cx="5438775" cy="474662"/>
            <a:chOff x="1880" y="2963"/>
            <a:chExt cx="3426" cy="299"/>
          </a:xfrm>
        </p:grpSpPr>
        <p:sp>
          <p:nvSpPr>
            <p:cNvPr id="6184" name="Text Box 76"/>
            <p:cNvSpPr txBox="1">
              <a:spLocks noChangeArrowheads="1"/>
            </p:cNvSpPr>
            <p:nvPr/>
          </p:nvSpPr>
          <p:spPr bwMode="auto">
            <a:xfrm>
              <a:off x="1880" y="2974"/>
              <a:ext cx="31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chemeClr val="tx2"/>
                  </a:solidFill>
                  <a:latin typeface="Calibri" pitchFamily="34" charset="0"/>
                </a:rPr>
                <a:t>Path length difference 1-4</a:t>
              </a:r>
            </a:p>
          </p:txBody>
        </p:sp>
        <p:sp>
          <p:nvSpPr>
            <p:cNvPr id="6185" name="Rectangle 77"/>
            <p:cNvSpPr>
              <a:spLocks noChangeArrowheads="1"/>
            </p:cNvSpPr>
            <p:nvPr/>
          </p:nvSpPr>
          <p:spPr bwMode="auto">
            <a:xfrm>
              <a:off x="4376" y="2963"/>
              <a:ext cx="9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latin typeface="Calibri" pitchFamily="34" charset="0"/>
                </a:rPr>
                <a:t>= 3d sin</a:t>
              </a:r>
              <a:r>
                <a:rPr lang="en-US" altLang="en-US" b="1">
                  <a:latin typeface="Symbol" pitchFamily="18" charset="2"/>
                </a:rPr>
                <a:t>q</a:t>
              </a:r>
              <a:endParaRPr lang="en-US" b="1">
                <a:latin typeface="Symbol" pitchFamily="18" charset="2"/>
              </a:endParaRPr>
            </a:p>
          </p:txBody>
        </p:sp>
      </p:grpSp>
      <p:sp>
        <p:nvSpPr>
          <p:cNvPr id="227406" name="Text Box 78"/>
          <p:cNvSpPr txBox="1">
            <a:spLocks noChangeArrowheads="1"/>
          </p:cNvSpPr>
          <p:nvPr/>
        </p:nvSpPr>
        <p:spPr bwMode="auto">
          <a:xfrm>
            <a:off x="7954963" y="3724275"/>
            <a:ext cx="698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latin typeface="Symbol" pitchFamily="18" charset="2"/>
              </a:rPr>
              <a:t>=l</a:t>
            </a:r>
          </a:p>
        </p:txBody>
      </p:sp>
      <p:sp>
        <p:nvSpPr>
          <p:cNvPr id="227407" name="Text Box 79"/>
          <p:cNvSpPr txBox="1">
            <a:spLocks noChangeArrowheads="1"/>
          </p:cNvSpPr>
          <p:nvPr/>
        </p:nvSpPr>
        <p:spPr bwMode="auto">
          <a:xfrm>
            <a:off x="8308975" y="4229100"/>
            <a:ext cx="698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latin typeface="Symbol" pitchFamily="18" charset="2"/>
              </a:rPr>
              <a:t>=2l</a:t>
            </a:r>
          </a:p>
        </p:txBody>
      </p:sp>
      <p:sp>
        <p:nvSpPr>
          <p:cNvPr id="227408" name="Text Box 80"/>
          <p:cNvSpPr txBox="1">
            <a:spLocks noChangeArrowheads="1"/>
          </p:cNvSpPr>
          <p:nvPr/>
        </p:nvSpPr>
        <p:spPr bwMode="auto">
          <a:xfrm>
            <a:off x="8359775" y="4686300"/>
            <a:ext cx="698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latin typeface="Symbol" pitchFamily="18" charset="2"/>
              </a:rPr>
              <a:t>=3l</a:t>
            </a:r>
          </a:p>
        </p:txBody>
      </p:sp>
      <p:sp>
        <p:nvSpPr>
          <p:cNvPr id="6176" name="Line 38"/>
          <p:cNvSpPr>
            <a:spLocks noChangeShapeType="1"/>
          </p:cNvSpPr>
          <p:nvPr/>
        </p:nvSpPr>
        <p:spPr bwMode="auto">
          <a:xfrm flipV="1">
            <a:off x="1539875" y="3260725"/>
            <a:ext cx="222250" cy="61913"/>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7396" name="Line 68"/>
          <p:cNvSpPr>
            <a:spLocks noChangeShapeType="1"/>
          </p:cNvSpPr>
          <p:nvPr/>
        </p:nvSpPr>
        <p:spPr bwMode="auto">
          <a:xfrm flipV="1">
            <a:off x="1600200" y="3943350"/>
            <a:ext cx="304800" cy="1016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2" name="Group 87"/>
          <p:cNvGrpSpPr>
            <a:grpSpLocks/>
          </p:cNvGrpSpPr>
          <p:nvPr/>
        </p:nvGrpSpPr>
        <p:grpSpPr bwMode="auto">
          <a:xfrm>
            <a:off x="1555750" y="1590675"/>
            <a:ext cx="6989763" cy="3192463"/>
            <a:chOff x="980" y="1002"/>
            <a:chExt cx="4403" cy="2011"/>
          </a:xfrm>
        </p:grpSpPr>
        <p:sp>
          <p:nvSpPr>
            <p:cNvPr id="6182" name="Line 75"/>
            <p:cNvSpPr>
              <a:spLocks noChangeShapeType="1"/>
            </p:cNvSpPr>
            <p:nvPr/>
          </p:nvSpPr>
          <p:spPr bwMode="auto">
            <a:xfrm flipV="1">
              <a:off x="980" y="1002"/>
              <a:ext cx="4403" cy="201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83" name="Text Box 86"/>
            <p:cNvSpPr txBox="1">
              <a:spLocks noChangeArrowheads="1"/>
            </p:cNvSpPr>
            <p:nvPr/>
          </p:nvSpPr>
          <p:spPr bwMode="auto">
            <a:xfrm>
              <a:off x="2265" y="2086"/>
              <a:ext cx="24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4</a:t>
              </a:r>
            </a:p>
          </p:txBody>
        </p:sp>
      </p:grpSp>
      <p:sp>
        <p:nvSpPr>
          <p:cNvPr id="6179" name="Line 91"/>
          <p:cNvSpPr>
            <a:spLocks noChangeShapeType="1"/>
          </p:cNvSpPr>
          <p:nvPr/>
        </p:nvSpPr>
        <p:spPr bwMode="auto">
          <a:xfrm>
            <a:off x="1558925" y="3943350"/>
            <a:ext cx="0" cy="2301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80" name="Line 92"/>
          <p:cNvSpPr>
            <a:spLocks noChangeShapeType="1"/>
          </p:cNvSpPr>
          <p:nvPr/>
        </p:nvSpPr>
        <p:spPr bwMode="auto">
          <a:xfrm>
            <a:off x="1558925" y="4629150"/>
            <a:ext cx="0" cy="2301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81" name="Text Box 93"/>
          <p:cNvSpPr txBox="1">
            <a:spLocks noChangeArrowheads="1"/>
          </p:cNvSpPr>
          <p:nvPr/>
        </p:nvSpPr>
        <p:spPr bwMode="auto">
          <a:xfrm>
            <a:off x="1111250" y="5199063"/>
            <a:ext cx="77374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latin typeface="Times New Roman" pitchFamily="18" charset="0"/>
              </a:rPr>
              <a:t>Constructive interference for all paths when…</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7406"/>
                                        </p:tgtEl>
                                        <p:attrNameLst>
                                          <p:attrName>style.visibility</p:attrName>
                                        </p:attrNameLst>
                                      </p:cBhvr>
                                      <p:to>
                                        <p:strVal val="visible"/>
                                      </p:to>
                                    </p:set>
                                    <p:anim calcmode="lin" valueType="num">
                                      <p:cBhvr additive="base">
                                        <p:cTn id="7" dur="500" fill="hold"/>
                                        <p:tgtEl>
                                          <p:spTgt spid="227406"/>
                                        </p:tgtEl>
                                        <p:attrNameLst>
                                          <p:attrName>ppt_x</p:attrName>
                                        </p:attrNameLst>
                                      </p:cBhvr>
                                      <p:tavLst>
                                        <p:tav tm="0">
                                          <p:val>
                                            <p:strVal val="1+#ppt_w/2"/>
                                          </p:val>
                                        </p:tav>
                                        <p:tav tm="100000">
                                          <p:val>
                                            <p:strVal val="#ppt_x"/>
                                          </p:val>
                                        </p:tav>
                                      </p:tavLst>
                                    </p:anim>
                                    <p:anim calcmode="lin" valueType="num">
                                      <p:cBhvr additive="base">
                                        <p:cTn id="8" dur="500" fill="hold"/>
                                        <p:tgtEl>
                                          <p:spTgt spid="22740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27395"/>
                                        </p:tgtEl>
                                        <p:attrNameLst>
                                          <p:attrName>style.visibility</p:attrName>
                                        </p:attrNameLst>
                                      </p:cBhvr>
                                      <p:to>
                                        <p:strVal val="visible"/>
                                      </p:to>
                                    </p:set>
                                    <p:animEffect transition="in" filter="wipe(up)">
                                      <p:cBhvr>
                                        <p:cTn id="23" dur="500"/>
                                        <p:tgtEl>
                                          <p:spTgt spid="227395"/>
                                        </p:tgtEl>
                                      </p:cBhvr>
                                    </p:animEffect>
                                  </p:childTnLst>
                                </p:cTn>
                              </p:par>
                            </p:childTnLst>
                          </p:cTn>
                        </p:par>
                        <p:par>
                          <p:cTn id="24" fill="hold" nodeType="afterGroup">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27396"/>
                                        </p:tgtEl>
                                        <p:attrNameLst>
                                          <p:attrName>style.visibility</p:attrName>
                                        </p:attrNameLst>
                                      </p:cBhvr>
                                      <p:to>
                                        <p:strVal val="visible"/>
                                      </p:to>
                                    </p:set>
                                    <p:animEffect transition="in" filter="wipe(left)">
                                      <p:cBhvr>
                                        <p:cTn id="27" dur="500"/>
                                        <p:tgtEl>
                                          <p:spTgt spid="227396"/>
                                        </p:tgtEl>
                                      </p:cBhvr>
                                    </p:animEffect>
                                  </p:childTnLst>
                                </p:cTn>
                              </p:par>
                            </p:childTnLst>
                          </p:cTn>
                        </p:par>
                        <p:par>
                          <p:cTn id="28" fill="hold" nodeType="afterGroup">
                            <p:stCondLst>
                              <p:cond delay="1000"/>
                            </p:stCondLst>
                            <p:childTnLst>
                              <p:par>
                                <p:cTn id="29" presetID="2" presetClass="entr" presetSubtype="4"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27407"/>
                                        </p:tgtEl>
                                        <p:attrNameLst>
                                          <p:attrName>style.visibility</p:attrName>
                                        </p:attrNameLst>
                                      </p:cBhvr>
                                      <p:to>
                                        <p:strVal val="visible"/>
                                      </p:to>
                                    </p:set>
                                    <p:anim calcmode="lin" valueType="num">
                                      <p:cBhvr additive="base">
                                        <p:cTn id="37" dur="500" fill="hold"/>
                                        <p:tgtEl>
                                          <p:spTgt spid="227407"/>
                                        </p:tgtEl>
                                        <p:attrNameLst>
                                          <p:attrName>ppt_x</p:attrName>
                                        </p:attrNameLst>
                                      </p:cBhvr>
                                      <p:tavLst>
                                        <p:tav tm="0">
                                          <p:val>
                                            <p:strVal val="1+#ppt_w/2"/>
                                          </p:val>
                                        </p:tav>
                                        <p:tav tm="100000">
                                          <p:val>
                                            <p:strVal val="#ppt_x"/>
                                          </p:val>
                                        </p:tav>
                                      </p:tavLst>
                                    </p:anim>
                                    <p:anim calcmode="lin" valueType="num">
                                      <p:cBhvr additive="base">
                                        <p:cTn id="38" dur="500" fill="hold"/>
                                        <p:tgtEl>
                                          <p:spTgt spid="227407"/>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dissolve">
                                      <p:cBhvr>
                                        <p:cTn id="43" dur="500"/>
                                        <p:tgtEl>
                                          <p:spTgt spid="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227408"/>
                                        </p:tgtEl>
                                        <p:attrNameLst>
                                          <p:attrName>style.visibility</p:attrName>
                                        </p:attrNameLst>
                                      </p:cBhvr>
                                      <p:to>
                                        <p:strVal val="visible"/>
                                      </p:to>
                                    </p:set>
                                    <p:anim calcmode="lin" valueType="num">
                                      <p:cBhvr additive="base">
                                        <p:cTn id="59" dur="500" fill="hold"/>
                                        <p:tgtEl>
                                          <p:spTgt spid="227408"/>
                                        </p:tgtEl>
                                        <p:attrNameLst>
                                          <p:attrName>ppt_x</p:attrName>
                                        </p:attrNameLst>
                                      </p:cBhvr>
                                      <p:tavLst>
                                        <p:tav tm="0">
                                          <p:val>
                                            <p:strVal val="1+#ppt_w/2"/>
                                          </p:val>
                                        </p:tav>
                                        <p:tav tm="100000">
                                          <p:val>
                                            <p:strVal val="#ppt_x"/>
                                          </p:val>
                                        </p:tav>
                                      </p:tavLst>
                                    </p:anim>
                                    <p:anim calcmode="lin" valueType="num">
                                      <p:cBhvr additive="base">
                                        <p:cTn id="60" dur="500" fill="hold"/>
                                        <p:tgtEl>
                                          <p:spTgt spid="2274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95" grpId="0" animBg="1"/>
      <p:bldP spid="227406" grpId="0" autoUpdateAnimBg="0"/>
      <p:bldP spid="227407" grpId="0" autoUpdateAnimBg="0"/>
      <p:bldP spid="227408" grpId="0" autoUpdateAnimBg="0"/>
      <p:bldP spid="22739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2"/>
          <p:cNvSpPr>
            <a:spLocks noChangeShapeType="1"/>
          </p:cNvSpPr>
          <p:nvPr/>
        </p:nvSpPr>
        <p:spPr bwMode="auto">
          <a:xfrm>
            <a:off x="1558925" y="3444875"/>
            <a:ext cx="0" cy="1611313"/>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1" name="Line 3"/>
          <p:cNvSpPr>
            <a:spLocks noChangeShapeType="1"/>
          </p:cNvSpPr>
          <p:nvPr/>
        </p:nvSpPr>
        <p:spPr bwMode="auto">
          <a:xfrm>
            <a:off x="1570038" y="1309688"/>
            <a:ext cx="699135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2" name="Line 4"/>
          <p:cNvSpPr>
            <a:spLocks noChangeShapeType="1"/>
          </p:cNvSpPr>
          <p:nvPr/>
        </p:nvSpPr>
        <p:spPr bwMode="auto">
          <a:xfrm flipH="1">
            <a:off x="1558925" y="1309688"/>
            <a:ext cx="11113" cy="118745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3" name="Line 5"/>
          <p:cNvSpPr>
            <a:spLocks noChangeShapeType="1"/>
          </p:cNvSpPr>
          <p:nvPr/>
        </p:nvSpPr>
        <p:spPr bwMode="auto">
          <a:xfrm>
            <a:off x="1558925" y="2622550"/>
            <a:ext cx="0" cy="598488"/>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4" name="AutoShape 6"/>
          <p:cNvSpPr>
            <a:spLocks/>
          </p:cNvSpPr>
          <p:nvPr/>
        </p:nvSpPr>
        <p:spPr bwMode="auto">
          <a:xfrm>
            <a:off x="1238250" y="2552700"/>
            <a:ext cx="134938" cy="677863"/>
          </a:xfrm>
          <a:prstGeom prst="leftBrace">
            <a:avLst>
              <a:gd name="adj1" fmla="val 4186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7175" name="Text Box 7"/>
          <p:cNvSpPr txBox="1">
            <a:spLocks noChangeArrowheads="1"/>
          </p:cNvSpPr>
          <p:nvPr/>
        </p:nvSpPr>
        <p:spPr bwMode="auto">
          <a:xfrm>
            <a:off x="835025" y="2628900"/>
            <a:ext cx="538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latin typeface="Calibri" pitchFamily="34" charset="0"/>
              </a:rPr>
              <a:t>d</a:t>
            </a:r>
          </a:p>
        </p:txBody>
      </p:sp>
      <p:sp>
        <p:nvSpPr>
          <p:cNvPr id="7176" name="Line 8"/>
          <p:cNvSpPr>
            <a:spLocks noChangeShapeType="1"/>
          </p:cNvSpPr>
          <p:nvPr/>
        </p:nvSpPr>
        <p:spPr bwMode="auto">
          <a:xfrm>
            <a:off x="4892675" y="2033588"/>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7" name="Text Box 9"/>
          <p:cNvSpPr txBox="1">
            <a:spLocks noChangeArrowheads="1"/>
          </p:cNvSpPr>
          <p:nvPr/>
        </p:nvSpPr>
        <p:spPr bwMode="auto">
          <a:xfrm>
            <a:off x="3003550" y="3756025"/>
            <a:ext cx="5016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chemeClr val="tx2"/>
                </a:solidFill>
                <a:latin typeface="Calibri" pitchFamily="34" charset="0"/>
              </a:rPr>
              <a:t>Path length difference 1-2</a:t>
            </a:r>
            <a:endParaRPr lang="en-US" altLang="en-US">
              <a:latin typeface="Calibri" pitchFamily="34" charset="0"/>
            </a:endParaRPr>
          </a:p>
        </p:txBody>
      </p:sp>
      <p:sp>
        <p:nvSpPr>
          <p:cNvPr id="7178" name="Arc 10"/>
          <p:cNvSpPr>
            <a:spLocks/>
          </p:cNvSpPr>
          <p:nvPr/>
        </p:nvSpPr>
        <p:spPr bwMode="auto">
          <a:xfrm rot="2183061" flipV="1">
            <a:off x="1620838" y="3005138"/>
            <a:ext cx="76200" cy="76200"/>
          </a:xfrm>
          <a:custGeom>
            <a:avLst/>
            <a:gdLst>
              <a:gd name="T0" fmla="*/ 0 w 21061"/>
              <a:gd name="T1" fmla="*/ 0 h 21600"/>
              <a:gd name="T2" fmla="*/ 2147483647 w 21061"/>
              <a:gd name="T3" fmla="*/ 1422490174 h 21600"/>
              <a:gd name="T4" fmla="*/ 0 w 21061"/>
              <a:gd name="T5" fmla="*/ 1827953707 h 21600"/>
              <a:gd name="T6" fmla="*/ 0 60000 65536"/>
              <a:gd name="T7" fmla="*/ 0 60000 65536"/>
              <a:gd name="T8" fmla="*/ 0 60000 65536"/>
              <a:gd name="T9" fmla="*/ 0 w 21061"/>
              <a:gd name="T10" fmla="*/ 0 h 21600"/>
              <a:gd name="T11" fmla="*/ 21061 w 21061"/>
              <a:gd name="T12" fmla="*/ 21600 h 21600"/>
            </a:gdLst>
            <a:ahLst/>
            <a:cxnLst>
              <a:cxn ang="T6">
                <a:pos x="T0" y="T1"/>
              </a:cxn>
              <a:cxn ang="T7">
                <a:pos x="T2" y="T3"/>
              </a:cxn>
              <a:cxn ang="T8">
                <a:pos x="T4" y="T5"/>
              </a:cxn>
            </a:cxnLst>
            <a:rect l="T9" t="T10" r="T11" b="T12"/>
            <a:pathLst>
              <a:path w="21061" h="21600" fill="none" extrusionOk="0">
                <a:moveTo>
                  <a:pt x="-1" y="0"/>
                </a:moveTo>
                <a:cubicBezTo>
                  <a:pt x="10083" y="0"/>
                  <a:pt x="18825" y="6976"/>
                  <a:pt x="21061" y="16808"/>
                </a:cubicBezTo>
              </a:path>
              <a:path w="21061" h="21600" stroke="0" extrusionOk="0">
                <a:moveTo>
                  <a:pt x="-1" y="0"/>
                </a:moveTo>
                <a:cubicBezTo>
                  <a:pt x="10083" y="0"/>
                  <a:pt x="18825" y="6976"/>
                  <a:pt x="21061" y="16808"/>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7179" name="Group 11"/>
          <p:cNvGrpSpPr>
            <a:grpSpLocks/>
          </p:cNvGrpSpPr>
          <p:nvPr/>
        </p:nvGrpSpPr>
        <p:grpSpPr bwMode="auto">
          <a:xfrm>
            <a:off x="1539875" y="2390775"/>
            <a:ext cx="355600" cy="895350"/>
            <a:chOff x="970" y="1506"/>
            <a:chExt cx="224" cy="564"/>
          </a:xfrm>
        </p:grpSpPr>
        <p:grpSp>
          <p:nvGrpSpPr>
            <p:cNvPr id="7227" name="Group 12"/>
            <p:cNvGrpSpPr>
              <a:grpSpLocks/>
            </p:cNvGrpSpPr>
            <p:nvPr/>
          </p:nvGrpSpPr>
          <p:grpSpPr bwMode="auto">
            <a:xfrm rot="-646589">
              <a:off x="1100" y="1972"/>
              <a:ext cx="94" cy="96"/>
              <a:chOff x="396" y="1916"/>
              <a:chExt cx="94" cy="96"/>
            </a:xfrm>
          </p:grpSpPr>
          <p:sp>
            <p:nvSpPr>
              <p:cNvPr id="7232" name="Line 13"/>
              <p:cNvSpPr>
                <a:spLocks noChangeShapeType="1"/>
              </p:cNvSpPr>
              <p:nvPr/>
            </p:nvSpPr>
            <p:spPr bwMode="auto">
              <a:xfrm>
                <a:off x="396" y="1916"/>
                <a:ext cx="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33" name="Line 14"/>
              <p:cNvSpPr>
                <a:spLocks noChangeShapeType="1"/>
              </p:cNvSpPr>
              <p:nvPr/>
            </p:nvSpPr>
            <p:spPr bwMode="auto">
              <a:xfrm rot="-5400000">
                <a:off x="443" y="1965"/>
                <a:ext cx="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228" name="Group 15"/>
            <p:cNvGrpSpPr>
              <a:grpSpLocks/>
            </p:cNvGrpSpPr>
            <p:nvPr/>
          </p:nvGrpSpPr>
          <p:grpSpPr bwMode="auto">
            <a:xfrm rot="-646589">
              <a:off x="989" y="1512"/>
              <a:ext cx="94" cy="96"/>
              <a:chOff x="396" y="1916"/>
              <a:chExt cx="94" cy="96"/>
            </a:xfrm>
          </p:grpSpPr>
          <p:sp>
            <p:nvSpPr>
              <p:cNvPr id="7230" name="Line 16"/>
              <p:cNvSpPr>
                <a:spLocks noChangeShapeType="1"/>
              </p:cNvSpPr>
              <p:nvPr/>
            </p:nvSpPr>
            <p:spPr bwMode="auto">
              <a:xfrm>
                <a:off x="396" y="1916"/>
                <a:ext cx="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31" name="Line 17"/>
              <p:cNvSpPr>
                <a:spLocks noChangeShapeType="1"/>
              </p:cNvSpPr>
              <p:nvPr/>
            </p:nvSpPr>
            <p:spPr bwMode="auto">
              <a:xfrm rot="-5400000">
                <a:off x="443" y="1965"/>
                <a:ext cx="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229" name="Line 18"/>
            <p:cNvSpPr>
              <a:spLocks noChangeShapeType="1"/>
            </p:cNvSpPr>
            <p:nvPr/>
          </p:nvSpPr>
          <p:spPr bwMode="auto">
            <a:xfrm>
              <a:off x="970" y="1506"/>
              <a:ext cx="139" cy="564"/>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62163" name="Rectangle 19"/>
          <p:cNvSpPr>
            <a:spLocks noGrp="1" noChangeArrowheads="1"/>
          </p:cNvSpPr>
          <p:nvPr>
            <p:ph type="title"/>
          </p:nvPr>
        </p:nvSpPr>
        <p:spPr>
          <a:xfrm>
            <a:off x="0" y="0"/>
            <a:ext cx="9144000" cy="1143000"/>
          </a:xfrm>
        </p:spPr>
        <p:txBody>
          <a:bodyPr rtlCol="0">
            <a:normAutofit fontScale="90000"/>
          </a:bodyPr>
          <a:lstStyle/>
          <a:p>
            <a:pPr eaLnBrk="1" fontAlgn="auto" hangingPunct="1">
              <a:spcAft>
                <a:spcPts val="0"/>
              </a:spcAft>
              <a:defRPr/>
            </a:pPr>
            <a:r>
              <a:rPr lang="en-US">
                <a:solidFill>
                  <a:schemeClr val="tx2"/>
                </a:solidFill>
              </a:rPr>
              <a:t>Multiple Slits</a:t>
            </a:r>
            <a:r>
              <a:rPr lang="en-US">
                <a:solidFill>
                  <a:schemeClr val="tx2">
                    <a:lumMod val="60000"/>
                    <a:lumOff val="40000"/>
                  </a:schemeClr>
                </a:solidFill>
              </a:rPr>
              <a:t/>
            </a:r>
            <a:br>
              <a:rPr lang="en-US">
                <a:solidFill>
                  <a:schemeClr val="tx2">
                    <a:lumMod val="60000"/>
                    <a:lumOff val="40000"/>
                  </a:schemeClr>
                </a:solidFill>
              </a:rPr>
            </a:br>
            <a:r>
              <a:rPr lang="en-US" sz="2800">
                <a:solidFill>
                  <a:schemeClr val="tx2"/>
                </a:solidFill>
              </a:rPr>
              <a:t>(Diffraction Grating – N slits with spacing d)</a:t>
            </a:r>
            <a:endParaRPr lang="en-US" sz="2800">
              <a:solidFill>
                <a:schemeClr val="accent2"/>
              </a:solidFill>
            </a:endParaRPr>
          </a:p>
        </p:txBody>
      </p:sp>
      <p:sp>
        <p:nvSpPr>
          <p:cNvPr id="7181" name="Line 20"/>
          <p:cNvSpPr>
            <a:spLocks noChangeShapeType="1"/>
          </p:cNvSpPr>
          <p:nvPr/>
        </p:nvSpPr>
        <p:spPr bwMode="auto">
          <a:xfrm>
            <a:off x="8561388" y="1143000"/>
            <a:ext cx="0" cy="308610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2" name="Line 21"/>
          <p:cNvSpPr>
            <a:spLocks noChangeShapeType="1"/>
          </p:cNvSpPr>
          <p:nvPr/>
        </p:nvSpPr>
        <p:spPr bwMode="auto">
          <a:xfrm>
            <a:off x="1539875" y="3322638"/>
            <a:ext cx="70056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183" name="Arc 22"/>
          <p:cNvSpPr>
            <a:spLocks/>
          </p:cNvSpPr>
          <p:nvPr/>
        </p:nvSpPr>
        <p:spPr bwMode="auto">
          <a:xfrm>
            <a:off x="2984500" y="2968625"/>
            <a:ext cx="207963" cy="420688"/>
          </a:xfrm>
          <a:custGeom>
            <a:avLst/>
            <a:gdLst>
              <a:gd name="T0" fmla="*/ 2147483647 w 21600"/>
              <a:gd name="T1" fmla="*/ 0 h 17471"/>
              <a:gd name="T2" fmla="*/ 2147483647 w 21600"/>
              <a:gd name="T3" fmla="*/ 2147483647 h 17471"/>
              <a:gd name="T4" fmla="*/ 0 w 21600"/>
              <a:gd name="T5" fmla="*/ 2147483647 h 17471"/>
              <a:gd name="T6" fmla="*/ 0 60000 65536"/>
              <a:gd name="T7" fmla="*/ 0 60000 65536"/>
              <a:gd name="T8" fmla="*/ 0 60000 65536"/>
              <a:gd name="T9" fmla="*/ 0 w 21600"/>
              <a:gd name="T10" fmla="*/ 0 h 17471"/>
              <a:gd name="T11" fmla="*/ 21600 w 21600"/>
              <a:gd name="T12" fmla="*/ 17471 h 17471"/>
            </a:gdLst>
            <a:ahLst/>
            <a:cxnLst>
              <a:cxn ang="T6">
                <a:pos x="T0" y="T1"/>
              </a:cxn>
              <a:cxn ang="T7">
                <a:pos x="T2" y="T3"/>
              </a:cxn>
              <a:cxn ang="T8">
                <a:pos x="T4" y="T5"/>
              </a:cxn>
            </a:cxnLst>
            <a:rect l="T9" t="T10" r="T11" b="T12"/>
            <a:pathLst>
              <a:path w="21600" h="17471" fill="none" extrusionOk="0">
                <a:moveTo>
                  <a:pt x="12700" y="-1"/>
                </a:moveTo>
                <a:cubicBezTo>
                  <a:pt x="18291" y="4063"/>
                  <a:pt x="21600" y="10558"/>
                  <a:pt x="21600" y="17471"/>
                </a:cubicBezTo>
              </a:path>
              <a:path w="21600" h="17471" stroke="0" extrusionOk="0">
                <a:moveTo>
                  <a:pt x="12700" y="-1"/>
                </a:moveTo>
                <a:cubicBezTo>
                  <a:pt x="18291" y="4063"/>
                  <a:pt x="21600" y="10558"/>
                  <a:pt x="21600" y="17471"/>
                </a:cubicBezTo>
                <a:lnTo>
                  <a:pt x="0" y="17471"/>
                </a:lnTo>
                <a:lnTo>
                  <a:pt x="12700" y="-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7184" name="Object 2"/>
          <p:cNvGraphicFramePr>
            <a:graphicFrameLocks noChangeAspect="1"/>
          </p:cNvGraphicFramePr>
          <p:nvPr/>
        </p:nvGraphicFramePr>
        <p:xfrm>
          <a:off x="2895600" y="3048000"/>
          <a:ext cx="177800" cy="254000"/>
        </p:xfrm>
        <a:graphic>
          <a:graphicData uri="http://schemas.openxmlformats.org/presentationml/2006/ole">
            <mc:AlternateContent xmlns:mc="http://schemas.openxmlformats.org/markup-compatibility/2006">
              <mc:Choice xmlns:v="urn:schemas-microsoft-com:vml" Requires="v">
                <p:oleObj spid="_x0000_s7249" name="Equation" r:id="rId5" imgW="177800" imgH="254000" progId="Equation.DSMT36">
                  <p:embed/>
                </p:oleObj>
              </mc:Choice>
              <mc:Fallback>
                <p:oleObj name="Equation" r:id="rId5" imgW="177800" imgH="254000" progId="Equation.DSMT36">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048000"/>
                        <a:ext cx="177800" cy="254000"/>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85" name="Object 3"/>
          <p:cNvGraphicFramePr>
            <a:graphicFrameLocks noChangeAspect="1"/>
          </p:cNvGraphicFramePr>
          <p:nvPr/>
        </p:nvGraphicFramePr>
        <p:xfrm>
          <a:off x="1966913" y="2595563"/>
          <a:ext cx="177800" cy="254000"/>
        </p:xfrm>
        <a:graphic>
          <a:graphicData uri="http://schemas.openxmlformats.org/presentationml/2006/ole">
            <mc:AlternateContent xmlns:mc="http://schemas.openxmlformats.org/markup-compatibility/2006">
              <mc:Choice xmlns:v="urn:schemas-microsoft-com:vml" Requires="v">
                <p:oleObj spid="_x0000_s7250" name="Equation" r:id="rId7" imgW="177800" imgH="254000" progId="Equation.DSMT36">
                  <p:embed/>
                </p:oleObj>
              </mc:Choice>
              <mc:Fallback>
                <p:oleObj name="Equation" r:id="rId7" imgW="177800" imgH="254000" progId="Equation.DSMT36">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6913" y="2595563"/>
                        <a:ext cx="177800" cy="254000"/>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86" name="Freeform 25"/>
          <p:cNvSpPr>
            <a:spLocks/>
          </p:cNvSpPr>
          <p:nvPr/>
        </p:nvSpPr>
        <p:spPr bwMode="auto">
          <a:xfrm flipV="1">
            <a:off x="1600200" y="2703513"/>
            <a:ext cx="317500" cy="187325"/>
          </a:xfrm>
          <a:custGeom>
            <a:avLst/>
            <a:gdLst>
              <a:gd name="T0" fmla="*/ 2147483647 w 46"/>
              <a:gd name="T1" fmla="*/ 2147483647 h 397"/>
              <a:gd name="T2" fmla="*/ 2147483647 w 46"/>
              <a:gd name="T3" fmla="*/ 2147483647 h 397"/>
              <a:gd name="T4" fmla="*/ 2147483647 w 46"/>
              <a:gd name="T5" fmla="*/ 2147483647 h 397"/>
              <a:gd name="T6" fmla="*/ 0 60000 65536"/>
              <a:gd name="T7" fmla="*/ 0 60000 65536"/>
              <a:gd name="T8" fmla="*/ 0 60000 65536"/>
              <a:gd name="T9" fmla="*/ 0 w 46"/>
              <a:gd name="T10" fmla="*/ 0 h 397"/>
              <a:gd name="T11" fmla="*/ 46 w 46"/>
              <a:gd name="T12" fmla="*/ 397 h 397"/>
            </a:gdLst>
            <a:ahLst/>
            <a:cxnLst>
              <a:cxn ang="T6">
                <a:pos x="T0" y="T1"/>
              </a:cxn>
              <a:cxn ang="T7">
                <a:pos x="T2" y="T3"/>
              </a:cxn>
              <a:cxn ang="T8">
                <a:pos x="T4" y="T5"/>
              </a:cxn>
            </a:cxnLst>
            <a:rect l="T9" t="T10" r="T11" b="T12"/>
            <a:pathLst>
              <a:path w="46" h="397">
                <a:moveTo>
                  <a:pt x="46" y="397"/>
                </a:moveTo>
                <a:cubicBezTo>
                  <a:pt x="30" y="259"/>
                  <a:pt x="15" y="121"/>
                  <a:pt x="8" y="61"/>
                </a:cubicBezTo>
                <a:cubicBezTo>
                  <a:pt x="0" y="0"/>
                  <a:pt x="1" y="17"/>
                  <a:pt x="3" y="34"/>
                </a:cubicBez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2170" name="Text Box 26"/>
          <p:cNvSpPr txBox="1">
            <a:spLocks noChangeArrowheads="1"/>
          </p:cNvSpPr>
          <p:nvPr/>
        </p:nvSpPr>
        <p:spPr bwMode="auto">
          <a:xfrm>
            <a:off x="4708525" y="1143000"/>
            <a:ext cx="366713" cy="366713"/>
          </a:xfrm>
          <a:prstGeom prst="rect">
            <a:avLst/>
          </a:prstGeom>
          <a:solidFill>
            <a:schemeClr val="bg1">
              <a:lumMod val="75000"/>
            </a:schemeClr>
          </a:solidFill>
          <a:ln w="9525">
            <a:noFill/>
            <a:miter lim="800000"/>
            <a:headEnd/>
            <a:tailEnd/>
          </a:ln>
          <a:effectLst/>
        </p:spPr>
        <p:txBody>
          <a:bodyPr>
            <a:spAutoFit/>
          </a:bodyPr>
          <a:lstStyle/>
          <a:p>
            <a:pPr fontAlgn="auto">
              <a:spcBef>
                <a:spcPts val="0"/>
              </a:spcBef>
              <a:spcAft>
                <a:spcPts val="0"/>
              </a:spcAft>
              <a:defRPr/>
            </a:pPr>
            <a:r>
              <a:rPr lang="en-US" altLang="en-US" dirty="0">
                <a:latin typeface="+mn-lt"/>
                <a:cs typeface="+mn-cs"/>
              </a:rPr>
              <a:t>L</a:t>
            </a:r>
          </a:p>
        </p:txBody>
      </p:sp>
      <p:sp>
        <p:nvSpPr>
          <p:cNvPr id="7188" name="Rectangle 27"/>
          <p:cNvSpPr>
            <a:spLocks noChangeArrowheads="1"/>
          </p:cNvSpPr>
          <p:nvPr/>
        </p:nvSpPr>
        <p:spPr bwMode="auto">
          <a:xfrm>
            <a:off x="6858000" y="37338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latin typeface="Calibri" pitchFamily="34" charset="0"/>
              </a:rPr>
              <a:t>= d sin</a:t>
            </a:r>
            <a:r>
              <a:rPr lang="en-US" altLang="en-US" b="1">
                <a:latin typeface="Symbol" pitchFamily="18" charset="2"/>
              </a:rPr>
              <a:t>q</a:t>
            </a:r>
            <a:endParaRPr lang="en-US" b="1">
              <a:latin typeface="Symbol" pitchFamily="18" charset="2"/>
            </a:endParaRPr>
          </a:p>
        </p:txBody>
      </p:sp>
      <p:grpSp>
        <p:nvGrpSpPr>
          <p:cNvPr id="5" name="Group 29"/>
          <p:cNvGrpSpPr>
            <a:grpSpLocks/>
          </p:cNvGrpSpPr>
          <p:nvPr/>
        </p:nvGrpSpPr>
        <p:grpSpPr bwMode="auto">
          <a:xfrm>
            <a:off x="612775" y="5208588"/>
            <a:ext cx="7540625" cy="1238250"/>
            <a:chOff x="386" y="3281"/>
            <a:chExt cx="4750" cy="780"/>
          </a:xfrm>
        </p:grpSpPr>
        <p:graphicFrame>
          <p:nvGraphicFramePr>
            <p:cNvPr id="7225" name="Object 5"/>
            <p:cNvGraphicFramePr>
              <a:graphicFrameLocks noChangeAspect="1"/>
            </p:cNvGraphicFramePr>
            <p:nvPr/>
          </p:nvGraphicFramePr>
          <p:xfrm>
            <a:off x="1721" y="3648"/>
            <a:ext cx="1862" cy="413"/>
          </p:xfrm>
          <a:graphic>
            <a:graphicData uri="http://schemas.openxmlformats.org/presentationml/2006/ole">
              <mc:AlternateContent xmlns:mc="http://schemas.openxmlformats.org/markup-compatibility/2006">
                <mc:Choice xmlns:v="urn:schemas-microsoft-com:vml" Requires="v">
                  <p:oleObj spid="_x0000_s7251" name="Equation" r:id="rId8" imgW="799753" imgH="177723" progId="Equation.DSMT4">
                    <p:embed/>
                  </p:oleObj>
                </mc:Choice>
                <mc:Fallback>
                  <p:oleObj name="Equation" r:id="rId8" imgW="799753" imgH="177723"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21" y="3648"/>
                          <a:ext cx="1862" cy="4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226" name="Text Box 31"/>
            <p:cNvSpPr txBox="1">
              <a:spLocks noChangeArrowheads="1"/>
            </p:cNvSpPr>
            <p:nvPr/>
          </p:nvSpPr>
          <p:spPr bwMode="auto">
            <a:xfrm>
              <a:off x="386" y="3281"/>
              <a:ext cx="475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chemeClr val="tx2"/>
                  </a:solidFill>
                  <a:latin typeface="Times New Roman" pitchFamily="18" charset="0"/>
                </a:rPr>
                <a:t>Constructive interference for all paths when</a:t>
              </a:r>
              <a:r>
                <a:rPr lang="en-US">
                  <a:solidFill>
                    <a:schemeClr val="accent2"/>
                  </a:solidFill>
                </a:rPr>
                <a:t> </a:t>
              </a:r>
            </a:p>
          </p:txBody>
        </p:sp>
      </p:grpSp>
      <p:sp>
        <p:nvSpPr>
          <p:cNvPr id="7190" name="Line 32"/>
          <p:cNvSpPr>
            <a:spLocks noChangeShapeType="1"/>
          </p:cNvSpPr>
          <p:nvPr/>
        </p:nvSpPr>
        <p:spPr bwMode="auto">
          <a:xfrm>
            <a:off x="1558925" y="3438525"/>
            <a:ext cx="0" cy="598488"/>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6" name="Group 33"/>
          <p:cNvGrpSpPr>
            <a:grpSpLocks/>
          </p:cNvGrpSpPr>
          <p:nvPr/>
        </p:nvGrpSpPr>
        <p:grpSpPr bwMode="auto">
          <a:xfrm>
            <a:off x="835025" y="3368675"/>
            <a:ext cx="725488" cy="763588"/>
            <a:chOff x="526" y="2122"/>
            <a:chExt cx="457" cy="481"/>
          </a:xfrm>
        </p:grpSpPr>
        <p:sp>
          <p:nvSpPr>
            <p:cNvPr id="7222" name="AutoShape 34"/>
            <p:cNvSpPr>
              <a:spLocks/>
            </p:cNvSpPr>
            <p:nvPr/>
          </p:nvSpPr>
          <p:spPr bwMode="auto">
            <a:xfrm>
              <a:off x="780" y="2122"/>
              <a:ext cx="85" cy="427"/>
            </a:xfrm>
            <a:prstGeom prst="leftBrace">
              <a:avLst>
                <a:gd name="adj1" fmla="val 4186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7223" name="Text Box 35"/>
            <p:cNvSpPr txBox="1">
              <a:spLocks noChangeArrowheads="1"/>
            </p:cNvSpPr>
            <p:nvPr/>
          </p:nvSpPr>
          <p:spPr bwMode="auto">
            <a:xfrm>
              <a:off x="526" y="2170"/>
              <a:ext cx="3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latin typeface="Calibri" pitchFamily="34" charset="0"/>
                </a:rPr>
                <a:t>d</a:t>
              </a:r>
            </a:p>
          </p:txBody>
        </p:sp>
        <p:sp>
          <p:nvSpPr>
            <p:cNvPr id="7224" name="Line 36"/>
            <p:cNvSpPr>
              <a:spLocks noChangeShapeType="1"/>
            </p:cNvSpPr>
            <p:nvPr/>
          </p:nvSpPr>
          <p:spPr bwMode="auto">
            <a:xfrm>
              <a:off x="983" y="2510"/>
              <a:ext cx="0" cy="93"/>
            </a:xfrm>
            <a:prstGeom prst="line">
              <a:avLst/>
            </a:prstGeom>
            <a:noFill/>
            <a:ln w="76200">
              <a:solidFill>
                <a:srgbClr val="FFFF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 name="Group 37"/>
          <p:cNvGrpSpPr>
            <a:grpSpLocks/>
          </p:cNvGrpSpPr>
          <p:nvPr/>
        </p:nvGrpSpPr>
        <p:grpSpPr bwMode="auto">
          <a:xfrm>
            <a:off x="2946400" y="4246563"/>
            <a:ext cx="5381625" cy="457200"/>
            <a:chOff x="1880" y="2675"/>
            <a:chExt cx="3390" cy="288"/>
          </a:xfrm>
        </p:grpSpPr>
        <p:sp>
          <p:nvSpPr>
            <p:cNvPr id="7220" name="Text Box 38"/>
            <p:cNvSpPr txBox="1">
              <a:spLocks noChangeArrowheads="1"/>
            </p:cNvSpPr>
            <p:nvPr/>
          </p:nvSpPr>
          <p:spPr bwMode="auto">
            <a:xfrm>
              <a:off x="1880" y="2675"/>
              <a:ext cx="31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chemeClr val="tx2"/>
                  </a:solidFill>
                  <a:latin typeface="Calibri" pitchFamily="34" charset="0"/>
                </a:rPr>
                <a:t>Path length difference 1-3</a:t>
              </a:r>
            </a:p>
          </p:txBody>
        </p:sp>
        <p:sp>
          <p:nvSpPr>
            <p:cNvPr id="7221" name="Rectangle 39"/>
            <p:cNvSpPr>
              <a:spLocks noChangeArrowheads="1"/>
            </p:cNvSpPr>
            <p:nvPr/>
          </p:nvSpPr>
          <p:spPr bwMode="auto">
            <a:xfrm>
              <a:off x="4376" y="2675"/>
              <a:ext cx="89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latin typeface="Calibri" pitchFamily="34" charset="0"/>
                </a:rPr>
                <a:t>= 2d sin</a:t>
              </a:r>
              <a:r>
                <a:rPr lang="en-US" altLang="en-US" b="1">
                  <a:latin typeface="Symbol" pitchFamily="18" charset="2"/>
                </a:rPr>
                <a:t>q</a:t>
              </a:r>
              <a:endParaRPr lang="en-US" b="1">
                <a:latin typeface="Symbol" pitchFamily="18" charset="2"/>
              </a:endParaRPr>
            </a:p>
          </p:txBody>
        </p:sp>
      </p:grpSp>
      <p:sp>
        <p:nvSpPr>
          <p:cNvPr id="262184" name="Line 40"/>
          <p:cNvSpPr>
            <a:spLocks noChangeShapeType="1"/>
          </p:cNvSpPr>
          <p:nvPr/>
        </p:nvSpPr>
        <p:spPr bwMode="auto">
          <a:xfrm>
            <a:off x="1760538" y="3268663"/>
            <a:ext cx="168275" cy="715962"/>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8" name="Group 41"/>
          <p:cNvGrpSpPr>
            <a:grpSpLocks/>
          </p:cNvGrpSpPr>
          <p:nvPr/>
        </p:nvGrpSpPr>
        <p:grpSpPr bwMode="auto">
          <a:xfrm>
            <a:off x="833438" y="4105275"/>
            <a:ext cx="727075" cy="763588"/>
            <a:chOff x="525" y="2586"/>
            <a:chExt cx="458" cy="481"/>
          </a:xfrm>
        </p:grpSpPr>
        <p:sp>
          <p:nvSpPr>
            <p:cNvPr id="7217" name="AutoShape 42"/>
            <p:cNvSpPr>
              <a:spLocks/>
            </p:cNvSpPr>
            <p:nvPr/>
          </p:nvSpPr>
          <p:spPr bwMode="auto">
            <a:xfrm>
              <a:off x="779" y="2586"/>
              <a:ext cx="85" cy="427"/>
            </a:xfrm>
            <a:prstGeom prst="leftBrace">
              <a:avLst>
                <a:gd name="adj1" fmla="val 4186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7218" name="Text Box 43"/>
            <p:cNvSpPr txBox="1">
              <a:spLocks noChangeArrowheads="1"/>
            </p:cNvSpPr>
            <p:nvPr/>
          </p:nvSpPr>
          <p:spPr bwMode="auto">
            <a:xfrm>
              <a:off x="525" y="2634"/>
              <a:ext cx="3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latin typeface="Calibri" pitchFamily="34" charset="0"/>
                </a:rPr>
                <a:t>d</a:t>
              </a:r>
            </a:p>
          </p:txBody>
        </p:sp>
        <p:sp>
          <p:nvSpPr>
            <p:cNvPr id="7219" name="Line 44"/>
            <p:cNvSpPr>
              <a:spLocks noChangeShapeType="1"/>
            </p:cNvSpPr>
            <p:nvPr/>
          </p:nvSpPr>
          <p:spPr bwMode="auto">
            <a:xfrm>
              <a:off x="982" y="2974"/>
              <a:ext cx="1" cy="93"/>
            </a:xfrm>
            <a:prstGeom prst="line">
              <a:avLst/>
            </a:prstGeom>
            <a:noFill/>
            <a:ln w="76200">
              <a:solidFill>
                <a:srgbClr val="FFFF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195" name="Group 45"/>
          <p:cNvGrpSpPr>
            <a:grpSpLocks/>
          </p:cNvGrpSpPr>
          <p:nvPr/>
        </p:nvGrpSpPr>
        <p:grpSpPr bwMode="auto">
          <a:xfrm>
            <a:off x="1539875" y="1590675"/>
            <a:ext cx="7021513" cy="1720850"/>
            <a:chOff x="970" y="1002"/>
            <a:chExt cx="4423" cy="1084"/>
          </a:xfrm>
        </p:grpSpPr>
        <p:grpSp>
          <p:nvGrpSpPr>
            <p:cNvPr id="7212" name="Group 46"/>
            <p:cNvGrpSpPr>
              <a:grpSpLocks/>
            </p:cNvGrpSpPr>
            <p:nvPr/>
          </p:nvGrpSpPr>
          <p:grpSpPr bwMode="auto">
            <a:xfrm>
              <a:off x="970" y="1002"/>
              <a:ext cx="4423" cy="1084"/>
              <a:chOff x="970" y="1002"/>
              <a:chExt cx="4423" cy="1084"/>
            </a:xfrm>
          </p:grpSpPr>
          <p:sp>
            <p:nvSpPr>
              <p:cNvPr id="7215" name="Line 47"/>
              <p:cNvSpPr>
                <a:spLocks noChangeShapeType="1"/>
              </p:cNvSpPr>
              <p:nvPr/>
            </p:nvSpPr>
            <p:spPr bwMode="auto">
              <a:xfrm flipV="1">
                <a:off x="980" y="1002"/>
                <a:ext cx="4413" cy="6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6" name="Line 48"/>
              <p:cNvSpPr>
                <a:spLocks noChangeShapeType="1"/>
              </p:cNvSpPr>
              <p:nvPr/>
            </p:nvSpPr>
            <p:spPr bwMode="auto">
              <a:xfrm flipV="1">
                <a:off x="970" y="1002"/>
                <a:ext cx="4423" cy="108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213" name="Text Box 49"/>
            <p:cNvSpPr txBox="1">
              <a:spLocks noChangeArrowheads="1"/>
            </p:cNvSpPr>
            <p:nvPr/>
          </p:nvSpPr>
          <p:spPr bwMode="auto">
            <a:xfrm>
              <a:off x="1872" y="1200"/>
              <a:ext cx="24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1</a:t>
              </a:r>
            </a:p>
          </p:txBody>
        </p:sp>
        <p:sp>
          <p:nvSpPr>
            <p:cNvPr id="7214" name="Text Box 50"/>
            <p:cNvSpPr txBox="1">
              <a:spLocks noChangeArrowheads="1"/>
            </p:cNvSpPr>
            <p:nvPr/>
          </p:nvSpPr>
          <p:spPr bwMode="auto">
            <a:xfrm>
              <a:off x="1892" y="1582"/>
              <a:ext cx="24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2</a:t>
              </a:r>
            </a:p>
          </p:txBody>
        </p:sp>
      </p:grpSp>
      <p:grpSp>
        <p:nvGrpSpPr>
          <p:cNvPr id="11" name="Group 51"/>
          <p:cNvGrpSpPr>
            <a:grpSpLocks/>
          </p:cNvGrpSpPr>
          <p:nvPr/>
        </p:nvGrpSpPr>
        <p:grpSpPr bwMode="auto">
          <a:xfrm>
            <a:off x="1570038" y="1590675"/>
            <a:ext cx="6994525" cy="2455863"/>
            <a:chOff x="989" y="1002"/>
            <a:chExt cx="4406" cy="1547"/>
          </a:xfrm>
        </p:grpSpPr>
        <p:sp>
          <p:nvSpPr>
            <p:cNvPr id="7210" name="Line 52"/>
            <p:cNvSpPr>
              <a:spLocks noChangeShapeType="1"/>
            </p:cNvSpPr>
            <p:nvPr/>
          </p:nvSpPr>
          <p:spPr bwMode="auto">
            <a:xfrm flipV="1">
              <a:off x="989" y="1002"/>
              <a:ext cx="4406" cy="154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11" name="Text Box 53"/>
            <p:cNvSpPr txBox="1">
              <a:spLocks noChangeArrowheads="1"/>
            </p:cNvSpPr>
            <p:nvPr/>
          </p:nvSpPr>
          <p:spPr bwMode="auto">
            <a:xfrm>
              <a:off x="2141" y="1821"/>
              <a:ext cx="24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3</a:t>
              </a:r>
            </a:p>
          </p:txBody>
        </p:sp>
      </p:grpSp>
      <p:grpSp>
        <p:nvGrpSpPr>
          <p:cNvPr id="12" name="Group 54"/>
          <p:cNvGrpSpPr>
            <a:grpSpLocks/>
          </p:cNvGrpSpPr>
          <p:nvPr/>
        </p:nvGrpSpPr>
        <p:grpSpPr bwMode="auto">
          <a:xfrm>
            <a:off x="2984500" y="4703763"/>
            <a:ext cx="5438775" cy="474662"/>
            <a:chOff x="1880" y="2963"/>
            <a:chExt cx="3426" cy="299"/>
          </a:xfrm>
        </p:grpSpPr>
        <p:sp>
          <p:nvSpPr>
            <p:cNvPr id="7208" name="Text Box 55"/>
            <p:cNvSpPr txBox="1">
              <a:spLocks noChangeArrowheads="1"/>
            </p:cNvSpPr>
            <p:nvPr/>
          </p:nvSpPr>
          <p:spPr bwMode="auto">
            <a:xfrm>
              <a:off x="1880" y="2974"/>
              <a:ext cx="31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chemeClr val="tx2"/>
                  </a:solidFill>
                  <a:latin typeface="Calibri" pitchFamily="34" charset="0"/>
                </a:rPr>
                <a:t>Path length difference 1-4</a:t>
              </a:r>
            </a:p>
          </p:txBody>
        </p:sp>
        <p:sp>
          <p:nvSpPr>
            <p:cNvPr id="7209" name="Rectangle 56"/>
            <p:cNvSpPr>
              <a:spLocks noChangeArrowheads="1"/>
            </p:cNvSpPr>
            <p:nvPr/>
          </p:nvSpPr>
          <p:spPr bwMode="auto">
            <a:xfrm>
              <a:off x="4376" y="2963"/>
              <a:ext cx="9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latin typeface="Calibri" pitchFamily="34" charset="0"/>
                </a:rPr>
                <a:t>= 3d sin</a:t>
              </a:r>
              <a:r>
                <a:rPr lang="en-US" altLang="en-US" b="1">
                  <a:latin typeface="Symbol" pitchFamily="18" charset="2"/>
                </a:rPr>
                <a:t>q</a:t>
              </a:r>
              <a:endParaRPr lang="en-US" b="1">
                <a:latin typeface="Symbol" pitchFamily="18" charset="2"/>
              </a:endParaRPr>
            </a:p>
          </p:txBody>
        </p:sp>
      </p:grpSp>
      <p:sp>
        <p:nvSpPr>
          <p:cNvPr id="262201" name="Text Box 57"/>
          <p:cNvSpPr txBox="1">
            <a:spLocks noChangeArrowheads="1"/>
          </p:cNvSpPr>
          <p:nvPr/>
        </p:nvSpPr>
        <p:spPr bwMode="auto">
          <a:xfrm>
            <a:off x="7848600" y="3733800"/>
            <a:ext cx="698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latin typeface="Symbol" pitchFamily="18" charset="2"/>
              </a:rPr>
              <a:t>= l</a:t>
            </a:r>
          </a:p>
        </p:txBody>
      </p:sp>
      <p:sp>
        <p:nvSpPr>
          <p:cNvPr id="262202" name="Text Box 58"/>
          <p:cNvSpPr txBox="1">
            <a:spLocks noChangeArrowheads="1"/>
          </p:cNvSpPr>
          <p:nvPr/>
        </p:nvSpPr>
        <p:spPr bwMode="auto">
          <a:xfrm>
            <a:off x="7848600" y="4232275"/>
            <a:ext cx="698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latin typeface="Symbol" pitchFamily="18" charset="2"/>
              </a:rPr>
              <a:t>= 2l</a:t>
            </a:r>
          </a:p>
        </p:txBody>
      </p:sp>
      <p:sp>
        <p:nvSpPr>
          <p:cNvPr id="262203" name="Text Box 59"/>
          <p:cNvSpPr txBox="1">
            <a:spLocks noChangeArrowheads="1"/>
          </p:cNvSpPr>
          <p:nvPr/>
        </p:nvSpPr>
        <p:spPr bwMode="auto">
          <a:xfrm>
            <a:off x="7924800" y="4694238"/>
            <a:ext cx="698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latin typeface="Symbol" pitchFamily="18" charset="2"/>
              </a:rPr>
              <a:t>= 3l</a:t>
            </a:r>
          </a:p>
        </p:txBody>
      </p:sp>
      <p:sp>
        <p:nvSpPr>
          <p:cNvPr id="7201" name="Line 60"/>
          <p:cNvSpPr>
            <a:spLocks noChangeShapeType="1"/>
          </p:cNvSpPr>
          <p:nvPr/>
        </p:nvSpPr>
        <p:spPr bwMode="auto">
          <a:xfrm flipV="1">
            <a:off x="1539875" y="3260725"/>
            <a:ext cx="222250" cy="61913"/>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2205" name="Line 61"/>
          <p:cNvSpPr>
            <a:spLocks noChangeShapeType="1"/>
          </p:cNvSpPr>
          <p:nvPr/>
        </p:nvSpPr>
        <p:spPr bwMode="auto">
          <a:xfrm flipV="1">
            <a:off x="1600200" y="3943350"/>
            <a:ext cx="304800" cy="1016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3" name="Group 62"/>
          <p:cNvGrpSpPr>
            <a:grpSpLocks/>
          </p:cNvGrpSpPr>
          <p:nvPr/>
        </p:nvGrpSpPr>
        <p:grpSpPr bwMode="auto">
          <a:xfrm>
            <a:off x="1555750" y="1590675"/>
            <a:ext cx="6989763" cy="3192463"/>
            <a:chOff x="980" y="1002"/>
            <a:chExt cx="4403" cy="2011"/>
          </a:xfrm>
        </p:grpSpPr>
        <p:sp>
          <p:nvSpPr>
            <p:cNvPr id="7206" name="Line 63"/>
            <p:cNvSpPr>
              <a:spLocks noChangeShapeType="1"/>
            </p:cNvSpPr>
            <p:nvPr/>
          </p:nvSpPr>
          <p:spPr bwMode="auto">
            <a:xfrm flipV="1">
              <a:off x="980" y="1002"/>
              <a:ext cx="4403" cy="201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07" name="Text Box 64"/>
            <p:cNvSpPr txBox="1">
              <a:spLocks noChangeArrowheads="1"/>
            </p:cNvSpPr>
            <p:nvPr/>
          </p:nvSpPr>
          <p:spPr bwMode="auto">
            <a:xfrm>
              <a:off x="2265" y="2086"/>
              <a:ext cx="24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4</a:t>
              </a:r>
            </a:p>
          </p:txBody>
        </p:sp>
      </p:grpSp>
      <p:sp>
        <p:nvSpPr>
          <p:cNvPr id="262209" name="Line 65"/>
          <p:cNvSpPr>
            <a:spLocks noChangeShapeType="1"/>
          </p:cNvSpPr>
          <p:nvPr/>
        </p:nvSpPr>
        <p:spPr bwMode="auto">
          <a:xfrm>
            <a:off x="1558925" y="3943350"/>
            <a:ext cx="0" cy="230188"/>
          </a:xfrm>
          <a:prstGeom prst="line">
            <a:avLst/>
          </a:prstGeom>
          <a:noFill/>
          <a:ln w="76200">
            <a:solidFill>
              <a:schemeClr val="bg1">
                <a:lumMod val="75000"/>
              </a:schemeClr>
            </a:solidFill>
            <a:round/>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262210" name="Line 66"/>
          <p:cNvSpPr>
            <a:spLocks noChangeShapeType="1"/>
          </p:cNvSpPr>
          <p:nvPr/>
        </p:nvSpPr>
        <p:spPr bwMode="auto">
          <a:xfrm>
            <a:off x="1558925" y="4629150"/>
            <a:ext cx="0" cy="230188"/>
          </a:xfrm>
          <a:prstGeom prst="line">
            <a:avLst/>
          </a:prstGeom>
          <a:noFill/>
          <a:ln w="76200">
            <a:solidFill>
              <a:schemeClr val="bg1">
                <a:lumMod val="75000"/>
              </a:schemeClr>
            </a:solidFill>
            <a:round/>
            <a:headEnd/>
            <a:tailEnd/>
          </a:ln>
          <a:effectLst/>
        </p:spPr>
        <p:txBody>
          <a:bodyPr wrap="none" anchor="ctr"/>
          <a:lstStyle/>
          <a:p>
            <a:pPr fontAlgn="auto">
              <a:spcBef>
                <a:spcPts val="0"/>
              </a:spcBef>
              <a:spcAft>
                <a:spcPts val="0"/>
              </a:spcAft>
              <a:defRPr/>
            </a:pPr>
            <a:endParaRPr lang="en-US">
              <a:latin typeface="+mn-lt"/>
              <a:cs typeface="+mn-cs"/>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2201"/>
                                        </p:tgtEl>
                                        <p:attrNameLst>
                                          <p:attrName>style.visibility</p:attrName>
                                        </p:attrNameLst>
                                      </p:cBhvr>
                                      <p:to>
                                        <p:strVal val="visible"/>
                                      </p:to>
                                    </p:set>
                                    <p:anim calcmode="lin" valueType="num">
                                      <p:cBhvr additive="base">
                                        <p:cTn id="7" dur="500" fill="hold"/>
                                        <p:tgtEl>
                                          <p:spTgt spid="262201"/>
                                        </p:tgtEl>
                                        <p:attrNameLst>
                                          <p:attrName>ppt_x</p:attrName>
                                        </p:attrNameLst>
                                      </p:cBhvr>
                                      <p:tavLst>
                                        <p:tav tm="0">
                                          <p:val>
                                            <p:strVal val="1+#ppt_w/2"/>
                                          </p:val>
                                        </p:tav>
                                        <p:tav tm="100000">
                                          <p:val>
                                            <p:strVal val="#ppt_x"/>
                                          </p:val>
                                        </p:tav>
                                      </p:tavLst>
                                    </p:anim>
                                    <p:anim calcmode="lin" valueType="num">
                                      <p:cBhvr additive="base">
                                        <p:cTn id="8" dur="500" fill="hold"/>
                                        <p:tgtEl>
                                          <p:spTgt spid="26220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62184"/>
                                        </p:tgtEl>
                                        <p:attrNameLst>
                                          <p:attrName>style.visibility</p:attrName>
                                        </p:attrNameLst>
                                      </p:cBhvr>
                                      <p:to>
                                        <p:strVal val="visible"/>
                                      </p:to>
                                    </p:set>
                                    <p:animEffect transition="in" filter="wipe(up)">
                                      <p:cBhvr>
                                        <p:cTn id="23" dur="500"/>
                                        <p:tgtEl>
                                          <p:spTgt spid="262184"/>
                                        </p:tgtEl>
                                      </p:cBhvr>
                                    </p:animEffect>
                                  </p:childTnLst>
                                </p:cTn>
                              </p:par>
                            </p:childTnLst>
                          </p:cTn>
                        </p:par>
                        <p:par>
                          <p:cTn id="24" fill="hold" nodeType="afterGroup">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62205"/>
                                        </p:tgtEl>
                                        <p:attrNameLst>
                                          <p:attrName>style.visibility</p:attrName>
                                        </p:attrNameLst>
                                      </p:cBhvr>
                                      <p:to>
                                        <p:strVal val="visible"/>
                                      </p:to>
                                    </p:set>
                                    <p:animEffect transition="in" filter="wipe(left)">
                                      <p:cBhvr>
                                        <p:cTn id="27" dur="500"/>
                                        <p:tgtEl>
                                          <p:spTgt spid="262205"/>
                                        </p:tgtEl>
                                      </p:cBhvr>
                                    </p:animEffect>
                                  </p:childTnLst>
                                </p:cTn>
                              </p:par>
                            </p:childTnLst>
                          </p:cTn>
                        </p:par>
                        <p:par>
                          <p:cTn id="28" fill="hold" nodeType="afterGroup">
                            <p:stCondLst>
                              <p:cond delay="1000"/>
                            </p:stCondLst>
                            <p:childTnLst>
                              <p:par>
                                <p:cTn id="29" presetID="2" presetClass="entr" presetSubtype="4"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62202"/>
                                        </p:tgtEl>
                                        <p:attrNameLst>
                                          <p:attrName>style.visibility</p:attrName>
                                        </p:attrNameLst>
                                      </p:cBhvr>
                                      <p:to>
                                        <p:strVal val="visible"/>
                                      </p:to>
                                    </p:set>
                                    <p:anim calcmode="lin" valueType="num">
                                      <p:cBhvr additive="base">
                                        <p:cTn id="37" dur="500" fill="hold"/>
                                        <p:tgtEl>
                                          <p:spTgt spid="262202"/>
                                        </p:tgtEl>
                                        <p:attrNameLst>
                                          <p:attrName>ppt_x</p:attrName>
                                        </p:attrNameLst>
                                      </p:cBhvr>
                                      <p:tavLst>
                                        <p:tav tm="0">
                                          <p:val>
                                            <p:strVal val="1+#ppt_w/2"/>
                                          </p:val>
                                        </p:tav>
                                        <p:tav tm="100000">
                                          <p:val>
                                            <p:strVal val="#ppt_x"/>
                                          </p:val>
                                        </p:tav>
                                      </p:tavLst>
                                    </p:anim>
                                    <p:anim calcmode="lin" valueType="num">
                                      <p:cBhvr additive="base">
                                        <p:cTn id="38" dur="500" fill="hold"/>
                                        <p:tgtEl>
                                          <p:spTgt spid="262202"/>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dissolve">
                                      <p:cBhvr>
                                        <p:cTn id="43" dur="500"/>
                                        <p:tgtEl>
                                          <p:spTgt spid="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262203"/>
                                        </p:tgtEl>
                                        <p:attrNameLst>
                                          <p:attrName>style.visibility</p:attrName>
                                        </p:attrNameLst>
                                      </p:cBhvr>
                                      <p:to>
                                        <p:strVal val="visible"/>
                                      </p:to>
                                    </p:set>
                                    <p:anim calcmode="lin" valueType="num">
                                      <p:cBhvr additive="base">
                                        <p:cTn id="59" dur="500" fill="hold"/>
                                        <p:tgtEl>
                                          <p:spTgt spid="262203"/>
                                        </p:tgtEl>
                                        <p:attrNameLst>
                                          <p:attrName>ppt_x</p:attrName>
                                        </p:attrNameLst>
                                      </p:cBhvr>
                                      <p:tavLst>
                                        <p:tav tm="0">
                                          <p:val>
                                            <p:strVal val="1+#ppt_w/2"/>
                                          </p:val>
                                        </p:tav>
                                        <p:tav tm="100000">
                                          <p:val>
                                            <p:strVal val="#ppt_x"/>
                                          </p:val>
                                        </p:tav>
                                      </p:tavLst>
                                    </p:anim>
                                    <p:anim calcmode="lin" valueType="num">
                                      <p:cBhvr additive="base">
                                        <p:cTn id="60" dur="500" fill="hold"/>
                                        <p:tgtEl>
                                          <p:spTgt spid="262203"/>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additive="base">
                                        <p:cTn id="65" dur="500" fill="hold"/>
                                        <p:tgtEl>
                                          <p:spTgt spid="5"/>
                                        </p:tgtEl>
                                        <p:attrNameLst>
                                          <p:attrName>ppt_x</p:attrName>
                                        </p:attrNameLst>
                                      </p:cBhvr>
                                      <p:tavLst>
                                        <p:tav tm="0">
                                          <p:val>
                                            <p:strVal val="#ppt_x"/>
                                          </p:val>
                                        </p:tav>
                                        <p:tav tm="100000">
                                          <p:val>
                                            <p:strVal val="#ppt_x"/>
                                          </p:val>
                                        </p:tav>
                                      </p:tavLst>
                                    </p:anim>
                                    <p:anim calcmode="lin" valueType="num">
                                      <p:cBhvr additive="base">
                                        <p:cTn id="6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84" grpId="0" animBg="1"/>
      <p:bldP spid="262201" grpId="0" autoUpdateAnimBg="0"/>
      <p:bldP spid="262202" grpId="0" autoUpdateAnimBg="0"/>
      <p:bldP spid="262203" grpId="0" autoUpdateAnimBg="0"/>
      <p:bldP spid="26220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2"/>
          <p:cNvSpPr>
            <a:spLocks noChangeShapeType="1"/>
          </p:cNvSpPr>
          <p:nvPr/>
        </p:nvSpPr>
        <p:spPr bwMode="auto">
          <a:xfrm>
            <a:off x="1570038" y="960438"/>
            <a:ext cx="699135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95" name="Line 3"/>
          <p:cNvSpPr>
            <a:spLocks noChangeShapeType="1"/>
          </p:cNvSpPr>
          <p:nvPr/>
        </p:nvSpPr>
        <p:spPr bwMode="auto">
          <a:xfrm flipH="1">
            <a:off x="1558925" y="960438"/>
            <a:ext cx="11113" cy="118745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6" name="Line 4"/>
          <p:cNvSpPr>
            <a:spLocks noChangeShapeType="1"/>
          </p:cNvSpPr>
          <p:nvPr/>
        </p:nvSpPr>
        <p:spPr bwMode="auto">
          <a:xfrm>
            <a:off x="1558925" y="2273300"/>
            <a:ext cx="0" cy="598488"/>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7" name="Line 5"/>
          <p:cNvSpPr>
            <a:spLocks noChangeShapeType="1"/>
          </p:cNvSpPr>
          <p:nvPr/>
        </p:nvSpPr>
        <p:spPr bwMode="auto">
          <a:xfrm>
            <a:off x="1558925" y="3095625"/>
            <a:ext cx="0" cy="1157288"/>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8" name="AutoShape 6"/>
          <p:cNvSpPr>
            <a:spLocks/>
          </p:cNvSpPr>
          <p:nvPr/>
        </p:nvSpPr>
        <p:spPr bwMode="auto">
          <a:xfrm>
            <a:off x="1238250" y="2203450"/>
            <a:ext cx="134938" cy="677863"/>
          </a:xfrm>
          <a:prstGeom prst="leftBrace">
            <a:avLst>
              <a:gd name="adj1" fmla="val 4186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8199" name="Text Box 7"/>
          <p:cNvSpPr txBox="1">
            <a:spLocks noChangeArrowheads="1"/>
          </p:cNvSpPr>
          <p:nvPr/>
        </p:nvSpPr>
        <p:spPr bwMode="auto">
          <a:xfrm>
            <a:off x="835025" y="2279650"/>
            <a:ext cx="538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latin typeface="Calibri" pitchFamily="34" charset="0"/>
              </a:rPr>
              <a:t>d</a:t>
            </a:r>
          </a:p>
        </p:txBody>
      </p:sp>
      <p:sp>
        <p:nvSpPr>
          <p:cNvPr id="8200" name="Line 8"/>
          <p:cNvSpPr>
            <a:spLocks noChangeShapeType="1"/>
          </p:cNvSpPr>
          <p:nvPr/>
        </p:nvSpPr>
        <p:spPr bwMode="auto">
          <a:xfrm>
            <a:off x="4892675" y="1684338"/>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1" name="Rectangle 19"/>
          <p:cNvSpPr>
            <a:spLocks noGrp="1" noChangeArrowheads="1"/>
          </p:cNvSpPr>
          <p:nvPr>
            <p:ph type="title"/>
          </p:nvPr>
        </p:nvSpPr>
        <p:spPr>
          <a:xfrm>
            <a:off x="0" y="-142875"/>
            <a:ext cx="9144000" cy="1143000"/>
          </a:xfrm>
        </p:spPr>
        <p:txBody>
          <a:bodyPr/>
          <a:lstStyle/>
          <a:p>
            <a:pPr algn="l" eaLnBrk="1" hangingPunct="1"/>
            <a:r>
              <a:rPr lang="en-US" sz="3600" smtClean="0">
                <a:solidFill>
                  <a:schemeClr val="tx2"/>
                </a:solidFill>
              </a:rPr>
              <a:t>Three Rays</a:t>
            </a:r>
            <a:br>
              <a:rPr lang="en-US" sz="3600" smtClean="0">
                <a:solidFill>
                  <a:schemeClr val="tx2"/>
                </a:solidFill>
              </a:rPr>
            </a:br>
            <a:r>
              <a:rPr lang="en-US" sz="3600" smtClean="0">
                <a:solidFill>
                  <a:schemeClr val="tx2"/>
                </a:solidFill>
              </a:rPr>
              <a:t>Checkpoint</a:t>
            </a:r>
            <a:endParaRPr lang="en-US" sz="3600" smtClean="0"/>
          </a:p>
        </p:txBody>
      </p:sp>
      <p:grpSp>
        <p:nvGrpSpPr>
          <p:cNvPr id="8202" name="Group 20"/>
          <p:cNvGrpSpPr>
            <a:grpSpLocks/>
          </p:cNvGrpSpPr>
          <p:nvPr/>
        </p:nvGrpSpPr>
        <p:grpSpPr bwMode="auto">
          <a:xfrm>
            <a:off x="1539875" y="1241425"/>
            <a:ext cx="7021513" cy="1720850"/>
            <a:chOff x="970" y="1002"/>
            <a:chExt cx="4423" cy="1084"/>
          </a:xfrm>
        </p:grpSpPr>
        <p:sp>
          <p:nvSpPr>
            <p:cNvPr id="8216" name="Line 21"/>
            <p:cNvSpPr>
              <a:spLocks noChangeShapeType="1"/>
            </p:cNvSpPr>
            <p:nvPr/>
          </p:nvSpPr>
          <p:spPr bwMode="auto">
            <a:xfrm flipV="1">
              <a:off x="980" y="1002"/>
              <a:ext cx="4413" cy="6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7" name="Line 22"/>
            <p:cNvSpPr>
              <a:spLocks noChangeShapeType="1"/>
            </p:cNvSpPr>
            <p:nvPr/>
          </p:nvSpPr>
          <p:spPr bwMode="auto">
            <a:xfrm flipV="1">
              <a:off x="970" y="1002"/>
              <a:ext cx="4423" cy="108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203" name="Line 23"/>
          <p:cNvSpPr>
            <a:spLocks noChangeShapeType="1"/>
          </p:cNvSpPr>
          <p:nvPr/>
        </p:nvSpPr>
        <p:spPr bwMode="auto">
          <a:xfrm>
            <a:off x="8561388" y="793750"/>
            <a:ext cx="0" cy="308610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4" name="Line 25"/>
          <p:cNvSpPr>
            <a:spLocks noChangeShapeType="1"/>
          </p:cNvSpPr>
          <p:nvPr/>
        </p:nvSpPr>
        <p:spPr bwMode="auto">
          <a:xfrm>
            <a:off x="1539875" y="2973388"/>
            <a:ext cx="70056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05" name="Text Box 33"/>
          <p:cNvSpPr txBox="1">
            <a:spLocks noChangeArrowheads="1"/>
          </p:cNvSpPr>
          <p:nvPr/>
        </p:nvSpPr>
        <p:spPr bwMode="auto">
          <a:xfrm>
            <a:off x="4708525" y="793750"/>
            <a:ext cx="3667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Calibri" pitchFamily="34" charset="0"/>
              </a:rPr>
              <a:t>L</a:t>
            </a:r>
          </a:p>
        </p:txBody>
      </p:sp>
      <p:sp>
        <p:nvSpPr>
          <p:cNvPr id="8206" name="Line 38"/>
          <p:cNvSpPr>
            <a:spLocks noChangeShapeType="1"/>
          </p:cNvSpPr>
          <p:nvPr/>
        </p:nvSpPr>
        <p:spPr bwMode="auto">
          <a:xfrm>
            <a:off x="1558925" y="3089275"/>
            <a:ext cx="0" cy="598488"/>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7" name="AutoShape 39"/>
          <p:cNvSpPr>
            <a:spLocks/>
          </p:cNvSpPr>
          <p:nvPr/>
        </p:nvSpPr>
        <p:spPr bwMode="auto">
          <a:xfrm>
            <a:off x="1238250" y="3019425"/>
            <a:ext cx="134938" cy="677863"/>
          </a:xfrm>
          <a:prstGeom prst="leftBrace">
            <a:avLst>
              <a:gd name="adj1" fmla="val 4186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8208" name="Text Box 40"/>
          <p:cNvSpPr txBox="1">
            <a:spLocks noChangeArrowheads="1"/>
          </p:cNvSpPr>
          <p:nvPr/>
        </p:nvSpPr>
        <p:spPr bwMode="auto">
          <a:xfrm>
            <a:off x="835025" y="3095625"/>
            <a:ext cx="538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latin typeface="Calibri" pitchFamily="34" charset="0"/>
              </a:rPr>
              <a:t>d</a:t>
            </a:r>
          </a:p>
        </p:txBody>
      </p:sp>
      <p:sp>
        <p:nvSpPr>
          <p:cNvPr id="228393" name="Line 41"/>
          <p:cNvSpPr>
            <a:spLocks noChangeShapeType="1"/>
          </p:cNvSpPr>
          <p:nvPr/>
        </p:nvSpPr>
        <p:spPr bwMode="auto">
          <a:xfrm>
            <a:off x="1560513" y="3635375"/>
            <a:ext cx="0" cy="147638"/>
          </a:xfrm>
          <a:prstGeom prst="line">
            <a:avLst/>
          </a:prstGeom>
          <a:noFill/>
          <a:ln w="76200">
            <a:solidFill>
              <a:schemeClr val="bg1">
                <a:lumMod val="75000"/>
              </a:schemeClr>
            </a:solidFill>
            <a:round/>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8210" name="Line 42"/>
          <p:cNvSpPr>
            <a:spLocks noChangeShapeType="1"/>
          </p:cNvSpPr>
          <p:nvPr/>
        </p:nvSpPr>
        <p:spPr bwMode="auto">
          <a:xfrm flipV="1">
            <a:off x="1570038" y="1241425"/>
            <a:ext cx="6994525" cy="24558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11" name="Text Box 50"/>
          <p:cNvSpPr txBox="1">
            <a:spLocks noChangeArrowheads="1"/>
          </p:cNvSpPr>
          <p:nvPr/>
        </p:nvSpPr>
        <p:spPr bwMode="auto">
          <a:xfrm>
            <a:off x="2971800" y="1555750"/>
            <a:ext cx="395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1</a:t>
            </a:r>
          </a:p>
        </p:txBody>
      </p:sp>
      <p:sp>
        <p:nvSpPr>
          <p:cNvPr id="8212" name="Text Box 51"/>
          <p:cNvSpPr txBox="1">
            <a:spLocks noChangeArrowheads="1"/>
          </p:cNvSpPr>
          <p:nvPr/>
        </p:nvSpPr>
        <p:spPr bwMode="auto">
          <a:xfrm>
            <a:off x="3003550" y="2162175"/>
            <a:ext cx="395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2</a:t>
            </a:r>
          </a:p>
        </p:txBody>
      </p:sp>
      <p:sp>
        <p:nvSpPr>
          <p:cNvPr id="8213" name="Text Box 52"/>
          <p:cNvSpPr txBox="1">
            <a:spLocks noChangeArrowheads="1"/>
          </p:cNvSpPr>
          <p:nvPr/>
        </p:nvSpPr>
        <p:spPr bwMode="auto">
          <a:xfrm>
            <a:off x="3398838" y="2541588"/>
            <a:ext cx="395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3</a:t>
            </a:r>
          </a:p>
        </p:txBody>
      </p:sp>
      <p:sp>
        <p:nvSpPr>
          <p:cNvPr id="228412" name="Text Box 60"/>
          <p:cNvSpPr txBox="1">
            <a:spLocks noChangeArrowheads="1"/>
          </p:cNvSpPr>
          <p:nvPr/>
        </p:nvSpPr>
        <p:spPr bwMode="auto">
          <a:xfrm>
            <a:off x="533400" y="4195763"/>
            <a:ext cx="8610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rPr>
              <a:t>All 3 rays are interfering constructively at the point shown. If the intensity from ray 1 is I</a:t>
            </a:r>
            <a:r>
              <a:rPr lang="en-US" sz="2000" baseline="-25000">
                <a:latin typeface="Times New Roman" pitchFamily="18" charset="0"/>
              </a:rPr>
              <a:t>0</a:t>
            </a:r>
            <a:r>
              <a:rPr lang="en-US" sz="2000">
                <a:latin typeface="Times New Roman" pitchFamily="18" charset="0"/>
              </a:rPr>
              <a:t> , what is the combined intensity of all 3 rays?   		</a:t>
            </a:r>
          </a:p>
          <a:p>
            <a:pPr eaLnBrk="1" hangingPunct="1"/>
            <a:r>
              <a:rPr lang="en-US" sz="2000">
                <a:solidFill>
                  <a:schemeClr val="tx2"/>
                </a:solidFill>
                <a:latin typeface="Times New Roman" pitchFamily="18" charset="0"/>
              </a:rPr>
              <a:t>1) I</a:t>
            </a:r>
            <a:r>
              <a:rPr lang="en-US" sz="2000" baseline="-25000">
                <a:solidFill>
                  <a:schemeClr val="tx2"/>
                </a:solidFill>
                <a:latin typeface="Times New Roman" pitchFamily="18" charset="0"/>
              </a:rPr>
              <a:t>0</a:t>
            </a:r>
            <a:r>
              <a:rPr lang="en-US" sz="2000">
                <a:solidFill>
                  <a:schemeClr val="tx2"/>
                </a:solidFill>
                <a:latin typeface="Times New Roman" pitchFamily="18" charset="0"/>
              </a:rPr>
              <a:t>     		2) 3 I</a:t>
            </a:r>
            <a:r>
              <a:rPr lang="en-US" sz="2000" baseline="-25000">
                <a:solidFill>
                  <a:schemeClr val="tx2"/>
                </a:solidFill>
                <a:latin typeface="Times New Roman" pitchFamily="18" charset="0"/>
              </a:rPr>
              <a:t>0</a:t>
            </a:r>
            <a:r>
              <a:rPr lang="en-US" sz="2000">
                <a:solidFill>
                  <a:schemeClr val="tx2"/>
                </a:solidFill>
                <a:latin typeface="Times New Roman" pitchFamily="18" charset="0"/>
              </a:rPr>
              <a:t>     		3) 9 I</a:t>
            </a:r>
            <a:r>
              <a:rPr lang="en-US" sz="2000" baseline="-25000">
                <a:solidFill>
                  <a:schemeClr val="tx2"/>
                </a:solidFill>
                <a:latin typeface="Times New Roman" pitchFamily="18" charset="0"/>
              </a:rPr>
              <a:t>0</a:t>
            </a:r>
            <a:r>
              <a:rPr lang="en-US" sz="2000">
                <a:solidFill>
                  <a:schemeClr val="tx2"/>
                </a:solidFill>
                <a:latin typeface="Times New Roman" pitchFamily="18" charset="0"/>
              </a:rPr>
              <a:t> 	</a:t>
            </a:r>
            <a:endParaRPr lang="en-US" sz="2000">
              <a:latin typeface="Times New Roman" pitchFamily="18" charset="0"/>
            </a:endParaRPr>
          </a:p>
        </p:txBody>
      </p:sp>
      <p:sp>
        <p:nvSpPr>
          <p:cNvPr id="8215" name="Text Box 64"/>
          <p:cNvSpPr txBox="1">
            <a:spLocks noChangeArrowheads="1"/>
          </p:cNvSpPr>
          <p:nvPr/>
        </p:nvSpPr>
        <p:spPr bwMode="auto">
          <a:xfrm>
            <a:off x="500063" y="5514975"/>
            <a:ext cx="8413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Times New Roman" pitchFamily="18" charset="0"/>
              </a:rPr>
              <a:t>When rays 1 and 2 are interfering destructively, is the intensity </a:t>
            </a:r>
          </a:p>
          <a:p>
            <a:pPr eaLnBrk="1" hangingPunct="1"/>
            <a:r>
              <a:rPr lang="en-US">
                <a:latin typeface="Times New Roman" pitchFamily="18" charset="0"/>
              </a:rPr>
              <a:t>from the </a:t>
            </a:r>
            <a:r>
              <a:rPr lang="en-US" b="1">
                <a:latin typeface="Times New Roman" pitchFamily="18" charset="0"/>
              </a:rPr>
              <a:t>three</a:t>
            </a:r>
            <a:r>
              <a:rPr lang="en-US">
                <a:latin typeface="Times New Roman" pitchFamily="18" charset="0"/>
              </a:rPr>
              <a:t> rays a minimum?  </a:t>
            </a:r>
          </a:p>
          <a:p>
            <a:pPr eaLnBrk="1" hangingPunct="1"/>
            <a:r>
              <a:rPr lang="en-US">
                <a:latin typeface="Times New Roman" pitchFamily="18" charset="0"/>
              </a:rPr>
              <a:t> 	 				</a:t>
            </a:r>
            <a:r>
              <a:rPr lang="en-US">
                <a:solidFill>
                  <a:schemeClr val="tx2"/>
                </a:solidFill>
                <a:latin typeface="Times New Roman" pitchFamily="18" charset="0"/>
              </a:rPr>
              <a:t>1) Yes     		2) No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8412"/>
                                        </p:tgtEl>
                                        <p:attrNameLst>
                                          <p:attrName>style.visibility</p:attrName>
                                        </p:attrNameLst>
                                      </p:cBhvr>
                                      <p:to>
                                        <p:strVal val="visible"/>
                                      </p:to>
                                    </p:set>
                                    <p:anim calcmode="lin" valueType="num">
                                      <p:cBhvr additive="base">
                                        <p:cTn id="7" dur="500" fill="hold"/>
                                        <p:tgtEl>
                                          <p:spTgt spid="228412"/>
                                        </p:tgtEl>
                                        <p:attrNameLst>
                                          <p:attrName>ppt_x</p:attrName>
                                        </p:attrNameLst>
                                      </p:cBhvr>
                                      <p:tavLst>
                                        <p:tav tm="0">
                                          <p:val>
                                            <p:strVal val="#ppt_x"/>
                                          </p:val>
                                        </p:tav>
                                        <p:tav tm="100000">
                                          <p:val>
                                            <p:strVal val="#ppt_x"/>
                                          </p:val>
                                        </p:tav>
                                      </p:tavLst>
                                    </p:anim>
                                    <p:anim calcmode="lin" valueType="num">
                                      <p:cBhvr additive="base">
                                        <p:cTn id="8" dur="500" fill="hold"/>
                                        <p:tgtEl>
                                          <p:spTgt spid="228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41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2"/>
          <p:cNvSpPr>
            <a:spLocks noChangeShapeType="1"/>
          </p:cNvSpPr>
          <p:nvPr/>
        </p:nvSpPr>
        <p:spPr bwMode="auto">
          <a:xfrm>
            <a:off x="1570038" y="1309688"/>
            <a:ext cx="699135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19" name="Line 3"/>
          <p:cNvSpPr>
            <a:spLocks noChangeShapeType="1"/>
          </p:cNvSpPr>
          <p:nvPr/>
        </p:nvSpPr>
        <p:spPr bwMode="auto">
          <a:xfrm flipH="1">
            <a:off x="1558925" y="1309688"/>
            <a:ext cx="11113" cy="118745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0" name="Line 4"/>
          <p:cNvSpPr>
            <a:spLocks noChangeShapeType="1"/>
          </p:cNvSpPr>
          <p:nvPr/>
        </p:nvSpPr>
        <p:spPr bwMode="auto">
          <a:xfrm>
            <a:off x="1558925" y="2622550"/>
            <a:ext cx="0" cy="598488"/>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1" name="Line 5"/>
          <p:cNvSpPr>
            <a:spLocks noChangeShapeType="1"/>
          </p:cNvSpPr>
          <p:nvPr/>
        </p:nvSpPr>
        <p:spPr bwMode="auto">
          <a:xfrm>
            <a:off x="1558925" y="3444875"/>
            <a:ext cx="0" cy="1157288"/>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2" name="AutoShape 6"/>
          <p:cNvSpPr>
            <a:spLocks/>
          </p:cNvSpPr>
          <p:nvPr/>
        </p:nvSpPr>
        <p:spPr bwMode="auto">
          <a:xfrm>
            <a:off x="1238250" y="2552700"/>
            <a:ext cx="134938" cy="677863"/>
          </a:xfrm>
          <a:prstGeom prst="leftBrace">
            <a:avLst>
              <a:gd name="adj1" fmla="val 4186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9223" name="Text Box 7"/>
          <p:cNvSpPr txBox="1">
            <a:spLocks noChangeArrowheads="1"/>
          </p:cNvSpPr>
          <p:nvPr/>
        </p:nvSpPr>
        <p:spPr bwMode="auto">
          <a:xfrm>
            <a:off x="835025" y="2628900"/>
            <a:ext cx="538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latin typeface="Calibri" pitchFamily="34" charset="0"/>
              </a:rPr>
              <a:t>d</a:t>
            </a:r>
          </a:p>
        </p:txBody>
      </p:sp>
      <p:sp>
        <p:nvSpPr>
          <p:cNvPr id="9224" name="Line 8"/>
          <p:cNvSpPr>
            <a:spLocks noChangeShapeType="1"/>
          </p:cNvSpPr>
          <p:nvPr/>
        </p:nvSpPr>
        <p:spPr bwMode="auto">
          <a:xfrm>
            <a:off x="4892675" y="2033588"/>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9225" name="Group 10"/>
          <p:cNvGrpSpPr>
            <a:grpSpLocks/>
          </p:cNvGrpSpPr>
          <p:nvPr/>
        </p:nvGrpSpPr>
        <p:grpSpPr bwMode="auto">
          <a:xfrm>
            <a:off x="1539875" y="1590675"/>
            <a:ext cx="7021513" cy="1720850"/>
            <a:chOff x="970" y="1002"/>
            <a:chExt cx="4423" cy="1084"/>
          </a:xfrm>
        </p:grpSpPr>
        <p:sp>
          <p:nvSpPr>
            <p:cNvPr id="9242" name="Line 11"/>
            <p:cNvSpPr>
              <a:spLocks noChangeShapeType="1"/>
            </p:cNvSpPr>
            <p:nvPr/>
          </p:nvSpPr>
          <p:spPr bwMode="auto">
            <a:xfrm flipV="1">
              <a:off x="980" y="1002"/>
              <a:ext cx="4413" cy="6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3" name="Line 12"/>
            <p:cNvSpPr>
              <a:spLocks noChangeShapeType="1"/>
            </p:cNvSpPr>
            <p:nvPr/>
          </p:nvSpPr>
          <p:spPr bwMode="auto">
            <a:xfrm flipV="1">
              <a:off x="970" y="1002"/>
              <a:ext cx="4423" cy="108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226" name="Line 13"/>
          <p:cNvSpPr>
            <a:spLocks noChangeShapeType="1"/>
          </p:cNvSpPr>
          <p:nvPr/>
        </p:nvSpPr>
        <p:spPr bwMode="auto">
          <a:xfrm>
            <a:off x="8561388" y="1143000"/>
            <a:ext cx="0" cy="308610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7" name="Line 14"/>
          <p:cNvSpPr>
            <a:spLocks noChangeShapeType="1"/>
          </p:cNvSpPr>
          <p:nvPr/>
        </p:nvSpPr>
        <p:spPr bwMode="auto">
          <a:xfrm>
            <a:off x="1539875" y="3322638"/>
            <a:ext cx="70056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63183" name="Text Box 15"/>
          <p:cNvSpPr txBox="1">
            <a:spLocks noChangeArrowheads="1"/>
          </p:cNvSpPr>
          <p:nvPr/>
        </p:nvSpPr>
        <p:spPr bwMode="auto">
          <a:xfrm>
            <a:off x="4708525" y="1143000"/>
            <a:ext cx="366713" cy="366713"/>
          </a:xfrm>
          <a:prstGeom prst="rect">
            <a:avLst/>
          </a:prstGeom>
          <a:solidFill>
            <a:schemeClr val="bg1">
              <a:lumMod val="75000"/>
            </a:schemeClr>
          </a:solidFill>
          <a:ln w="9525">
            <a:noFill/>
            <a:miter lim="800000"/>
            <a:headEnd/>
            <a:tailEnd/>
          </a:ln>
          <a:effectLst/>
        </p:spPr>
        <p:txBody>
          <a:bodyPr>
            <a:spAutoFit/>
          </a:bodyPr>
          <a:lstStyle/>
          <a:p>
            <a:pPr fontAlgn="auto">
              <a:spcBef>
                <a:spcPts val="0"/>
              </a:spcBef>
              <a:spcAft>
                <a:spcPts val="0"/>
              </a:spcAft>
              <a:defRPr/>
            </a:pPr>
            <a:r>
              <a:rPr lang="en-US" altLang="en-US" dirty="0">
                <a:latin typeface="+mn-lt"/>
                <a:cs typeface="+mn-cs"/>
              </a:rPr>
              <a:t>L</a:t>
            </a:r>
          </a:p>
        </p:txBody>
      </p:sp>
      <p:sp>
        <p:nvSpPr>
          <p:cNvPr id="9229" name="Line 16"/>
          <p:cNvSpPr>
            <a:spLocks noChangeShapeType="1"/>
          </p:cNvSpPr>
          <p:nvPr/>
        </p:nvSpPr>
        <p:spPr bwMode="auto">
          <a:xfrm>
            <a:off x="1558925" y="3438525"/>
            <a:ext cx="0" cy="598488"/>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0" name="AutoShape 17"/>
          <p:cNvSpPr>
            <a:spLocks/>
          </p:cNvSpPr>
          <p:nvPr/>
        </p:nvSpPr>
        <p:spPr bwMode="auto">
          <a:xfrm>
            <a:off x="1238250" y="3368675"/>
            <a:ext cx="134938" cy="677863"/>
          </a:xfrm>
          <a:prstGeom prst="leftBrace">
            <a:avLst>
              <a:gd name="adj1" fmla="val 4186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9231" name="Text Box 18"/>
          <p:cNvSpPr txBox="1">
            <a:spLocks noChangeArrowheads="1"/>
          </p:cNvSpPr>
          <p:nvPr/>
        </p:nvSpPr>
        <p:spPr bwMode="auto">
          <a:xfrm>
            <a:off x="835025" y="3444875"/>
            <a:ext cx="538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latin typeface="Calibri" pitchFamily="34" charset="0"/>
              </a:rPr>
              <a:t>d</a:t>
            </a:r>
          </a:p>
        </p:txBody>
      </p:sp>
      <p:sp>
        <p:nvSpPr>
          <p:cNvPr id="263187" name="Line 19"/>
          <p:cNvSpPr>
            <a:spLocks noChangeShapeType="1"/>
          </p:cNvSpPr>
          <p:nvPr/>
        </p:nvSpPr>
        <p:spPr bwMode="auto">
          <a:xfrm>
            <a:off x="1560513" y="3984625"/>
            <a:ext cx="0" cy="147638"/>
          </a:xfrm>
          <a:prstGeom prst="line">
            <a:avLst/>
          </a:prstGeom>
          <a:noFill/>
          <a:ln w="76200">
            <a:solidFill>
              <a:schemeClr val="bg1">
                <a:lumMod val="75000"/>
              </a:schemeClr>
            </a:solidFill>
            <a:round/>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9233" name="Line 20"/>
          <p:cNvSpPr>
            <a:spLocks noChangeShapeType="1"/>
          </p:cNvSpPr>
          <p:nvPr/>
        </p:nvSpPr>
        <p:spPr bwMode="auto">
          <a:xfrm flipV="1">
            <a:off x="1570038" y="1590675"/>
            <a:ext cx="6994525" cy="24558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4" name="Text Box 21"/>
          <p:cNvSpPr txBox="1">
            <a:spLocks noChangeArrowheads="1"/>
          </p:cNvSpPr>
          <p:nvPr/>
        </p:nvSpPr>
        <p:spPr bwMode="auto">
          <a:xfrm>
            <a:off x="2971800" y="1905000"/>
            <a:ext cx="395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1</a:t>
            </a:r>
          </a:p>
        </p:txBody>
      </p:sp>
      <p:sp>
        <p:nvSpPr>
          <p:cNvPr id="9235" name="Text Box 22"/>
          <p:cNvSpPr txBox="1">
            <a:spLocks noChangeArrowheads="1"/>
          </p:cNvSpPr>
          <p:nvPr/>
        </p:nvSpPr>
        <p:spPr bwMode="auto">
          <a:xfrm>
            <a:off x="3003550" y="2511425"/>
            <a:ext cx="395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2</a:t>
            </a:r>
          </a:p>
        </p:txBody>
      </p:sp>
      <p:sp>
        <p:nvSpPr>
          <p:cNvPr id="9236" name="Text Box 23"/>
          <p:cNvSpPr txBox="1">
            <a:spLocks noChangeArrowheads="1"/>
          </p:cNvSpPr>
          <p:nvPr/>
        </p:nvSpPr>
        <p:spPr bwMode="auto">
          <a:xfrm>
            <a:off x="3398838" y="2890838"/>
            <a:ext cx="395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3</a:t>
            </a:r>
          </a:p>
        </p:txBody>
      </p:sp>
      <p:sp>
        <p:nvSpPr>
          <p:cNvPr id="263192" name="Text Box 24"/>
          <p:cNvSpPr txBox="1">
            <a:spLocks noChangeArrowheads="1"/>
          </p:cNvSpPr>
          <p:nvPr/>
        </p:nvSpPr>
        <p:spPr bwMode="auto">
          <a:xfrm>
            <a:off x="533400" y="4475163"/>
            <a:ext cx="8150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rPr>
              <a:t>All 3 rays are interfering constructively at the point shown. If the intensity from ray 1 is I</a:t>
            </a:r>
            <a:r>
              <a:rPr lang="en-US" sz="2400" baseline="-25000">
                <a:latin typeface="Times New Roman" pitchFamily="18" charset="0"/>
              </a:rPr>
              <a:t>0</a:t>
            </a:r>
            <a:r>
              <a:rPr lang="en-US" sz="2400">
                <a:latin typeface="Times New Roman" pitchFamily="18" charset="0"/>
              </a:rPr>
              <a:t> , what is the combined intensity of all 3 rays?   </a:t>
            </a:r>
            <a:r>
              <a:rPr lang="en-US" sz="2400">
                <a:solidFill>
                  <a:schemeClr val="tx2"/>
                </a:solidFill>
                <a:latin typeface="Times New Roman" pitchFamily="18" charset="0"/>
              </a:rPr>
              <a:t>1) I</a:t>
            </a:r>
            <a:r>
              <a:rPr lang="en-US" sz="2400" baseline="-25000">
                <a:solidFill>
                  <a:schemeClr val="tx2"/>
                </a:solidFill>
                <a:latin typeface="Times New Roman" pitchFamily="18" charset="0"/>
              </a:rPr>
              <a:t>0</a:t>
            </a:r>
            <a:r>
              <a:rPr lang="en-US" sz="2400">
                <a:solidFill>
                  <a:schemeClr val="tx2"/>
                </a:solidFill>
                <a:latin typeface="Times New Roman" pitchFamily="18" charset="0"/>
              </a:rPr>
              <a:t>     		2) 3 I</a:t>
            </a:r>
            <a:r>
              <a:rPr lang="en-US" sz="2400" baseline="-25000">
                <a:solidFill>
                  <a:schemeClr val="tx2"/>
                </a:solidFill>
                <a:latin typeface="Times New Roman" pitchFamily="18" charset="0"/>
              </a:rPr>
              <a:t>0</a:t>
            </a:r>
            <a:r>
              <a:rPr lang="en-US" sz="2400">
                <a:solidFill>
                  <a:schemeClr val="tx2"/>
                </a:solidFill>
                <a:latin typeface="Times New Roman" pitchFamily="18" charset="0"/>
              </a:rPr>
              <a:t>     	3) 9 I</a:t>
            </a:r>
            <a:r>
              <a:rPr lang="en-US" sz="2400" baseline="-25000">
                <a:solidFill>
                  <a:schemeClr val="tx2"/>
                </a:solidFill>
                <a:latin typeface="Times New Roman" pitchFamily="18" charset="0"/>
              </a:rPr>
              <a:t>0</a:t>
            </a:r>
            <a:r>
              <a:rPr lang="en-US" sz="2400">
                <a:solidFill>
                  <a:schemeClr val="tx2"/>
                </a:solidFill>
                <a:latin typeface="Times New Roman" pitchFamily="18" charset="0"/>
              </a:rPr>
              <a:t> 	</a:t>
            </a:r>
            <a:endParaRPr lang="en-US" sz="2400">
              <a:latin typeface="Times New Roman" pitchFamily="18" charset="0"/>
            </a:endParaRPr>
          </a:p>
        </p:txBody>
      </p:sp>
      <p:sp>
        <p:nvSpPr>
          <p:cNvPr id="263193" name="Text Box 25"/>
          <p:cNvSpPr txBox="1">
            <a:spLocks noChangeArrowheads="1"/>
          </p:cNvSpPr>
          <p:nvPr/>
        </p:nvSpPr>
        <p:spPr bwMode="auto">
          <a:xfrm>
            <a:off x="533400" y="5943600"/>
            <a:ext cx="81248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FF5050"/>
                </a:solidFill>
              </a:rPr>
              <a:t>Each slit contributes amplitude E</a:t>
            </a:r>
            <a:r>
              <a:rPr lang="en-US" sz="2400" baseline="-25000">
                <a:solidFill>
                  <a:srgbClr val="FF5050"/>
                </a:solidFill>
              </a:rPr>
              <a:t>o</a:t>
            </a:r>
            <a:r>
              <a:rPr lang="en-US" sz="2400">
                <a:solidFill>
                  <a:srgbClr val="FF5050"/>
                </a:solidFill>
              </a:rPr>
              <a:t> at screen. E</a:t>
            </a:r>
            <a:r>
              <a:rPr lang="en-US" sz="2400" baseline="-25000">
                <a:solidFill>
                  <a:srgbClr val="FF5050"/>
                </a:solidFill>
              </a:rPr>
              <a:t>tot</a:t>
            </a:r>
            <a:r>
              <a:rPr lang="en-US" sz="2400">
                <a:solidFill>
                  <a:srgbClr val="FF5050"/>
                </a:solidFill>
              </a:rPr>
              <a:t> = 3 E</a:t>
            </a:r>
            <a:r>
              <a:rPr lang="en-US" sz="2400" baseline="-25000">
                <a:solidFill>
                  <a:srgbClr val="FF5050"/>
                </a:solidFill>
              </a:rPr>
              <a:t>o</a:t>
            </a:r>
            <a:r>
              <a:rPr lang="en-US" sz="2400">
                <a:solidFill>
                  <a:srgbClr val="FF5050"/>
                </a:solidFill>
              </a:rPr>
              <a:t>. But I </a:t>
            </a:r>
            <a:r>
              <a:rPr lang="en-US" sz="2400">
                <a:solidFill>
                  <a:srgbClr val="FF5050"/>
                </a:solidFill>
                <a:latin typeface="Symbol" pitchFamily="18" charset="2"/>
              </a:rPr>
              <a:t>a</a:t>
            </a:r>
            <a:r>
              <a:rPr lang="en-US" sz="2400">
                <a:solidFill>
                  <a:srgbClr val="FF5050"/>
                </a:solidFill>
              </a:rPr>
              <a:t> E</a:t>
            </a:r>
            <a:r>
              <a:rPr lang="en-US" sz="2400" baseline="30000">
                <a:solidFill>
                  <a:srgbClr val="FF5050"/>
                </a:solidFill>
              </a:rPr>
              <a:t>2</a:t>
            </a:r>
            <a:r>
              <a:rPr lang="en-US" sz="2400">
                <a:solidFill>
                  <a:srgbClr val="FF5050"/>
                </a:solidFill>
              </a:rPr>
              <a:t>.   I</a:t>
            </a:r>
            <a:r>
              <a:rPr lang="en-US" sz="2400" baseline="-25000">
                <a:solidFill>
                  <a:srgbClr val="FF5050"/>
                </a:solidFill>
              </a:rPr>
              <a:t>tot</a:t>
            </a:r>
            <a:r>
              <a:rPr lang="en-US" sz="2400">
                <a:solidFill>
                  <a:srgbClr val="FF5050"/>
                </a:solidFill>
              </a:rPr>
              <a:t> = (3E</a:t>
            </a:r>
            <a:r>
              <a:rPr lang="en-US" sz="2400" baseline="-25000">
                <a:solidFill>
                  <a:srgbClr val="FF5050"/>
                </a:solidFill>
              </a:rPr>
              <a:t>0</a:t>
            </a:r>
            <a:r>
              <a:rPr lang="en-US" sz="2400">
                <a:solidFill>
                  <a:srgbClr val="FF5050"/>
                </a:solidFill>
              </a:rPr>
              <a:t>)</a:t>
            </a:r>
            <a:r>
              <a:rPr lang="en-US" sz="2400" baseline="30000">
                <a:solidFill>
                  <a:srgbClr val="FF5050"/>
                </a:solidFill>
              </a:rPr>
              <a:t>2</a:t>
            </a:r>
            <a:r>
              <a:rPr lang="en-US" sz="2400">
                <a:solidFill>
                  <a:srgbClr val="FF5050"/>
                </a:solidFill>
              </a:rPr>
              <a:t> = 9 E</a:t>
            </a:r>
            <a:r>
              <a:rPr lang="en-US" sz="2400" baseline="-25000">
                <a:solidFill>
                  <a:srgbClr val="FF5050"/>
                </a:solidFill>
              </a:rPr>
              <a:t>0</a:t>
            </a:r>
            <a:r>
              <a:rPr lang="en-US" sz="2400" baseline="30000">
                <a:solidFill>
                  <a:srgbClr val="FF5050"/>
                </a:solidFill>
              </a:rPr>
              <a:t>2 </a:t>
            </a:r>
            <a:r>
              <a:rPr lang="en-US" sz="2400">
                <a:solidFill>
                  <a:srgbClr val="FF5050"/>
                </a:solidFill>
              </a:rPr>
              <a:t>= 9 I</a:t>
            </a:r>
            <a:r>
              <a:rPr lang="en-US" sz="2400" baseline="-25000">
                <a:solidFill>
                  <a:srgbClr val="FF5050"/>
                </a:solidFill>
              </a:rPr>
              <a:t>0</a:t>
            </a:r>
            <a:endParaRPr lang="en-US" sz="2400">
              <a:solidFill>
                <a:srgbClr val="FF5050"/>
              </a:solidFill>
            </a:endParaRPr>
          </a:p>
        </p:txBody>
      </p:sp>
      <p:sp>
        <p:nvSpPr>
          <p:cNvPr id="263194" name="Oval 26"/>
          <p:cNvSpPr>
            <a:spLocks noChangeArrowheads="1"/>
          </p:cNvSpPr>
          <p:nvPr/>
        </p:nvSpPr>
        <p:spPr bwMode="auto">
          <a:xfrm>
            <a:off x="4708525" y="5187950"/>
            <a:ext cx="1701800" cy="627063"/>
          </a:xfrm>
          <a:prstGeom prst="ellipse">
            <a:avLst/>
          </a:prstGeom>
          <a:noFill/>
          <a:ln w="38100">
            <a:solidFill>
              <a:srgbClr val="F58B95"/>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9240" name="Rectangle 19"/>
          <p:cNvSpPr txBox="1">
            <a:spLocks noChangeArrowheads="1"/>
          </p:cNvSpPr>
          <p:nvPr/>
        </p:nvSpPr>
        <p:spPr bwMode="auto">
          <a:xfrm>
            <a:off x="0" y="15875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a:solidFill>
                  <a:schemeClr val="tx2"/>
                </a:solidFill>
                <a:latin typeface="Calibri" pitchFamily="34" charset="0"/>
              </a:rPr>
              <a:t>Three Rays</a:t>
            </a:r>
            <a:br>
              <a:rPr lang="en-US" sz="3600">
                <a:solidFill>
                  <a:schemeClr val="tx2"/>
                </a:solidFill>
                <a:latin typeface="Calibri" pitchFamily="34" charset="0"/>
              </a:rPr>
            </a:br>
            <a:r>
              <a:rPr lang="en-US" sz="3600">
                <a:solidFill>
                  <a:schemeClr val="tx2"/>
                </a:solidFill>
                <a:latin typeface="Calibri" pitchFamily="34" charset="0"/>
              </a:rPr>
              <a:t>Checkpoint</a:t>
            </a:r>
            <a:endParaRPr lang="en-US" sz="3600">
              <a:solidFill>
                <a:srgbClr val="558ED5"/>
              </a:solidFill>
              <a:latin typeface="Calibri" pitchFamily="34" charset="0"/>
            </a:endParaRPr>
          </a:p>
        </p:txBody>
      </p:sp>
      <p:pic>
        <p:nvPicPr>
          <p:cNvPr id="9241"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133600"/>
            <a:ext cx="3124200" cy="228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3192"/>
                                        </p:tgtEl>
                                        <p:attrNameLst>
                                          <p:attrName>style.visibility</p:attrName>
                                        </p:attrNameLst>
                                      </p:cBhvr>
                                      <p:to>
                                        <p:strVal val="visible"/>
                                      </p:to>
                                    </p:set>
                                    <p:anim calcmode="lin" valueType="num">
                                      <p:cBhvr additive="base">
                                        <p:cTn id="7" dur="500" fill="hold"/>
                                        <p:tgtEl>
                                          <p:spTgt spid="263192"/>
                                        </p:tgtEl>
                                        <p:attrNameLst>
                                          <p:attrName>ppt_x</p:attrName>
                                        </p:attrNameLst>
                                      </p:cBhvr>
                                      <p:tavLst>
                                        <p:tav tm="0">
                                          <p:val>
                                            <p:strVal val="#ppt_x"/>
                                          </p:val>
                                        </p:tav>
                                        <p:tav tm="100000">
                                          <p:val>
                                            <p:strVal val="#ppt_x"/>
                                          </p:val>
                                        </p:tav>
                                      </p:tavLst>
                                    </p:anim>
                                    <p:anim calcmode="lin" valueType="num">
                                      <p:cBhvr additive="base">
                                        <p:cTn id="8" dur="500" fill="hold"/>
                                        <p:tgtEl>
                                          <p:spTgt spid="2631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3194"/>
                                        </p:tgtEl>
                                        <p:attrNameLst>
                                          <p:attrName>style.visibility</p:attrName>
                                        </p:attrNameLst>
                                      </p:cBhvr>
                                      <p:to>
                                        <p:strVal val="visible"/>
                                      </p:to>
                                    </p:set>
                                    <p:anim calcmode="lin" valueType="num">
                                      <p:cBhvr additive="base">
                                        <p:cTn id="13" dur="500" fill="hold"/>
                                        <p:tgtEl>
                                          <p:spTgt spid="263194"/>
                                        </p:tgtEl>
                                        <p:attrNameLst>
                                          <p:attrName>ppt_x</p:attrName>
                                        </p:attrNameLst>
                                      </p:cBhvr>
                                      <p:tavLst>
                                        <p:tav tm="0">
                                          <p:val>
                                            <p:strVal val="1+#ppt_w/2"/>
                                          </p:val>
                                        </p:tav>
                                        <p:tav tm="100000">
                                          <p:val>
                                            <p:strVal val="#ppt_x"/>
                                          </p:val>
                                        </p:tav>
                                      </p:tavLst>
                                    </p:anim>
                                    <p:anim calcmode="lin" valueType="num">
                                      <p:cBhvr additive="base">
                                        <p:cTn id="14" dur="500" fill="hold"/>
                                        <p:tgtEl>
                                          <p:spTgt spid="26319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3193"/>
                                        </p:tgtEl>
                                        <p:attrNameLst>
                                          <p:attrName>style.visibility</p:attrName>
                                        </p:attrNameLst>
                                      </p:cBhvr>
                                      <p:to>
                                        <p:strVal val="visible"/>
                                      </p:to>
                                    </p:set>
                                    <p:anim calcmode="lin" valueType="num">
                                      <p:cBhvr additive="base">
                                        <p:cTn id="19" dur="500" fill="hold"/>
                                        <p:tgtEl>
                                          <p:spTgt spid="263193"/>
                                        </p:tgtEl>
                                        <p:attrNameLst>
                                          <p:attrName>ppt_x</p:attrName>
                                        </p:attrNameLst>
                                      </p:cBhvr>
                                      <p:tavLst>
                                        <p:tav tm="0">
                                          <p:val>
                                            <p:strVal val="#ppt_x"/>
                                          </p:val>
                                        </p:tav>
                                        <p:tav tm="100000">
                                          <p:val>
                                            <p:strVal val="#ppt_x"/>
                                          </p:val>
                                        </p:tav>
                                      </p:tavLst>
                                    </p:anim>
                                    <p:anim calcmode="lin" valueType="num">
                                      <p:cBhvr additive="base">
                                        <p:cTn id="20" dur="500" fill="hold"/>
                                        <p:tgtEl>
                                          <p:spTgt spid="2631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92" grpId="0" autoUpdateAnimBg="0"/>
      <p:bldP spid="263193" grpId="0" autoUpdateAnimBg="0"/>
      <p:bldP spid="26319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1570038" y="1309688"/>
            <a:ext cx="699135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3" name="Line 3"/>
          <p:cNvSpPr>
            <a:spLocks noChangeShapeType="1"/>
          </p:cNvSpPr>
          <p:nvPr/>
        </p:nvSpPr>
        <p:spPr bwMode="auto">
          <a:xfrm flipH="1">
            <a:off x="1558925" y="1309688"/>
            <a:ext cx="11113" cy="118745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4" name="Line 4"/>
          <p:cNvSpPr>
            <a:spLocks noChangeShapeType="1"/>
          </p:cNvSpPr>
          <p:nvPr/>
        </p:nvSpPr>
        <p:spPr bwMode="auto">
          <a:xfrm>
            <a:off x="1558925" y="2622550"/>
            <a:ext cx="0" cy="598488"/>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5" name="Line 5"/>
          <p:cNvSpPr>
            <a:spLocks noChangeShapeType="1"/>
          </p:cNvSpPr>
          <p:nvPr/>
        </p:nvSpPr>
        <p:spPr bwMode="auto">
          <a:xfrm>
            <a:off x="1558925" y="3444875"/>
            <a:ext cx="0" cy="1157288"/>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6" name="AutoShape 6"/>
          <p:cNvSpPr>
            <a:spLocks/>
          </p:cNvSpPr>
          <p:nvPr/>
        </p:nvSpPr>
        <p:spPr bwMode="auto">
          <a:xfrm>
            <a:off x="1238250" y="2552700"/>
            <a:ext cx="134938" cy="677863"/>
          </a:xfrm>
          <a:prstGeom prst="leftBrace">
            <a:avLst>
              <a:gd name="adj1" fmla="val 4186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10247" name="Text Box 7"/>
          <p:cNvSpPr txBox="1">
            <a:spLocks noChangeArrowheads="1"/>
          </p:cNvSpPr>
          <p:nvPr/>
        </p:nvSpPr>
        <p:spPr bwMode="auto">
          <a:xfrm>
            <a:off x="835025" y="2628900"/>
            <a:ext cx="538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latin typeface="Calibri" pitchFamily="34" charset="0"/>
              </a:rPr>
              <a:t>d</a:t>
            </a:r>
          </a:p>
        </p:txBody>
      </p:sp>
      <p:sp>
        <p:nvSpPr>
          <p:cNvPr id="10248" name="Line 8"/>
          <p:cNvSpPr>
            <a:spLocks noChangeShapeType="1"/>
          </p:cNvSpPr>
          <p:nvPr/>
        </p:nvSpPr>
        <p:spPr bwMode="auto">
          <a:xfrm>
            <a:off x="4892675" y="2033588"/>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9" name="Arc 9"/>
          <p:cNvSpPr>
            <a:spLocks/>
          </p:cNvSpPr>
          <p:nvPr/>
        </p:nvSpPr>
        <p:spPr bwMode="auto">
          <a:xfrm rot="2183061" flipV="1">
            <a:off x="1620838" y="3005138"/>
            <a:ext cx="76200" cy="76200"/>
          </a:xfrm>
          <a:custGeom>
            <a:avLst/>
            <a:gdLst>
              <a:gd name="T0" fmla="*/ 0 w 21061"/>
              <a:gd name="T1" fmla="*/ 0 h 21600"/>
              <a:gd name="T2" fmla="*/ 2147483647 w 21061"/>
              <a:gd name="T3" fmla="*/ 1422490174 h 21600"/>
              <a:gd name="T4" fmla="*/ 0 w 21061"/>
              <a:gd name="T5" fmla="*/ 1827953707 h 21600"/>
              <a:gd name="T6" fmla="*/ 0 60000 65536"/>
              <a:gd name="T7" fmla="*/ 0 60000 65536"/>
              <a:gd name="T8" fmla="*/ 0 60000 65536"/>
              <a:gd name="T9" fmla="*/ 0 w 21061"/>
              <a:gd name="T10" fmla="*/ 0 h 21600"/>
              <a:gd name="T11" fmla="*/ 21061 w 21061"/>
              <a:gd name="T12" fmla="*/ 21600 h 21600"/>
            </a:gdLst>
            <a:ahLst/>
            <a:cxnLst>
              <a:cxn ang="T6">
                <a:pos x="T0" y="T1"/>
              </a:cxn>
              <a:cxn ang="T7">
                <a:pos x="T2" y="T3"/>
              </a:cxn>
              <a:cxn ang="T8">
                <a:pos x="T4" y="T5"/>
              </a:cxn>
            </a:cxnLst>
            <a:rect l="T9" t="T10" r="T11" b="T12"/>
            <a:pathLst>
              <a:path w="21061" h="21600" fill="none" extrusionOk="0">
                <a:moveTo>
                  <a:pt x="-1" y="0"/>
                </a:moveTo>
                <a:cubicBezTo>
                  <a:pt x="10083" y="0"/>
                  <a:pt x="18825" y="6976"/>
                  <a:pt x="21061" y="16808"/>
                </a:cubicBezTo>
              </a:path>
              <a:path w="21061" h="21600" stroke="0" extrusionOk="0">
                <a:moveTo>
                  <a:pt x="-1" y="0"/>
                </a:moveTo>
                <a:cubicBezTo>
                  <a:pt x="10083" y="0"/>
                  <a:pt x="18825" y="6976"/>
                  <a:pt x="21061" y="16808"/>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0250" name="Group 10"/>
          <p:cNvGrpSpPr>
            <a:grpSpLocks/>
          </p:cNvGrpSpPr>
          <p:nvPr/>
        </p:nvGrpSpPr>
        <p:grpSpPr bwMode="auto">
          <a:xfrm>
            <a:off x="1539875" y="2390775"/>
            <a:ext cx="355600" cy="895350"/>
            <a:chOff x="970" y="1506"/>
            <a:chExt cx="224" cy="564"/>
          </a:xfrm>
        </p:grpSpPr>
        <p:grpSp>
          <p:nvGrpSpPr>
            <p:cNvPr id="10287" name="Group 11"/>
            <p:cNvGrpSpPr>
              <a:grpSpLocks/>
            </p:cNvGrpSpPr>
            <p:nvPr/>
          </p:nvGrpSpPr>
          <p:grpSpPr bwMode="auto">
            <a:xfrm rot="-646589">
              <a:off x="1100" y="1972"/>
              <a:ext cx="94" cy="96"/>
              <a:chOff x="396" y="1916"/>
              <a:chExt cx="94" cy="96"/>
            </a:xfrm>
          </p:grpSpPr>
          <p:sp>
            <p:nvSpPr>
              <p:cNvPr id="10292" name="Line 12"/>
              <p:cNvSpPr>
                <a:spLocks noChangeShapeType="1"/>
              </p:cNvSpPr>
              <p:nvPr/>
            </p:nvSpPr>
            <p:spPr bwMode="auto">
              <a:xfrm>
                <a:off x="396" y="1916"/>
                <a:ext cx="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93" name="Line 13"/>
              <p:cNvSpPr>
                <a:spLocks noChangeShapeType="1"/>
              </p:cNvSpPr>
              <p:nvPr/>
            </p:nvSpPr>
            <p:spPr bwMode="auto">
              <a:xfrm rot="-5400000">
                <a:off x="443" y="1965"/>
                <a:ext cx="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288" name="Group 14"/>
            <p:cNvGrpSpPr>
              <a:grpSpLocks/>
            </p:cNvGrpSpPr>
            <p:nvPr/>
          </p:nvGrpSpPr>
          <p:grpSpPr bwMode="auto">
            <a:xfrm rot="-646589">
              <a:off x="989" y="1512"/>
              <a:ext cx="94" cy="96"/>
              <a:chOff x="396" y="1916"/>
              <a:chExt cx="94" cy="96"/>
            </a:xfrm>
          </p:grpSpPr>
          <p:sp>
            <p:nvSpPr>
              <p:cNvPr id="10290" name="Line 15"/>
              <p:cNvSpPr>
                <a:spLocks noChangeShapeType="1"/>
              </p:cNvSpPr>
              <p:nvPr/>
            </p:nvSpPr>
            <p:spPr bwMode="auto">
              <a:xfrm>
                <a:off x="396" y="1916"/>
                <a:ext cx="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91" name="Line 16"/>
              <p:cNvSpPr>
                <a:spLocks noChangeShapeType="1"/>
              </p:cNvSpPr>
              <p:nvPr/>
            </p:nvSpPr>
            <p:spPr bwMode="auto">
              <a:xfrm rot="-5400000">
                <a:off x="443" y="1965"/>
                <a:ext cx="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289" name="Line 17"/>
            <p:cNvSpPr>
              <a:spLocks noChangeShapeType="1"/>
            </p:cNvSpPr>
            <p:nvPr/>
          </p:nvSpPr>
          <p:spPr bwMode="auto">
            <a:xfrm>
              <a:off x="970" y="1506"/>
              <a:ext cx="139" cy="564"/>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251" name="Group 19"/>
          <p:cNvGrpSpPr>
            <a:grpSpLocks/>
          </p:cNvGrpSpPr>
          <p:nvPr/>
        </p:nvGrpSpPr>
        <p:grpSpPr bwMode="auto">
          <a:xfrm>
            <a:off x="1539875" y="1590675"/>
            <a:ext cx="7021513" cy="1720850"/>
            <a:chOff x="970" y="1002"/>
            <a:chExt cx="4423" cy="1084"/>
          </a:xfrm>
        </p:grpSpPr>
        <p:sp>
          <p:nvSpPr>
            <p:cNvPr id="10285" name="Line 20"/>
            <p:cNvSpPr>
              <a:spLocks noChangeShapeType="1"/>
            </p:cNvSpPr>
            <p:nvPr/>
          </p:nvSpPr>
          <p:spPr bwMode="auto">
            <a:xfrm flipV="1">
              <a:off x="980" y="1002"/>
              <a:ext cx="4413" cy="6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6" name="Line 21"/>
            <p:cNvSpPr>
              <a:spLocks noChangeShapeType="1"/>
            </p:cNvSpPr>
            <p:nvPr/>
          </p:nvSpPr>
          <p:spPr bwMode="auto">
            <a:xfrm flipV="1">
              <a:off x="970" y="1002"/>
              <a:ext cx="4423" cy="108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52" name="Line 22"/>
          <p:cNvSpPr>
            <a:spLocks noChangeShapeType="1"/>
          </p:cNvSpPr>
          <p:nvPr/>
        </p:nvSpPr>
        <p:spPr bwMode="auto">
          <a:xfrm>
            <a:off x="8561388" y="1143000"/>
            <a:ext cx="0" cy="308610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3" name="Line 23"/>
          <p:cNvSpPr>
            <a:spLocks noChangeShapeType="1"/>
          </p:cNvSpPr>
          <p:nvPr/>
        </p:nvSpPr>
        <p:spPr bwMode="auto">
          <a:xfrm>
            <a:off x="1539875" y="3322638"/>
            <a:ext cx="70056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54" name="Arc 24"/>
          <p:cNvSpPr>
            <a:spLocks/>
          </p:cNvSpPr>
          <p:nvPr/>
        </p:nvSpPr>
        <p:spPr bwMode="auto">
          <a:xfrm>
            <a:off x="2984500" y="2968625"/>
            <a:ext cx="207963" cy="420688"/>
          </a:xfrm>
          <a:custGeom>
            <a:avLst/>
            <a:gdLst>
              <a:gd name="T0" fmla="*/ 2147483647 w 21600"/>
              <a:gd name="T1" fmla="*/ 0 h 17471"/>
              <a:gd name="T2" fmla="*/ 2147483647 w 21600"/>
              <a:gd name="T3" fmla="*/ 2147483647 h 17471"/>
              <a:gd name="T4" fmla="*/ 0 w 21600"/>
              <a:gd name="T5" fmla="*/ 2147483647 h 17471"/>
              <a:gd name="T6" fmla="*/ 0 60000 65536"/>
              <a:gd name="T7" fmla="*/ 0 60000 65536"/>
              <a:gd name="T8" fmla="*/ 0 60000 65536"/>
              <a:gd name="T9" fmla="*/ 0 w 21600"/>
              <a:gd name="T10" fmla="*/ 0 h 17471"/>
              <a:gd name="T11" fmla="*/ 21600 w 21600"/>
              <a:gd name="T12" fmla="*/ 17471 h 17471"/>
            </a:gdLst>
            <a:ahLst/>
            <a:cxnLst>
              <a:cxn ang="T6">
                <a:pos x="T0" y="T1"/>
              </a:cxn>
              <a:cxn ang="T7">
                <a:pos x="T2" y="T3"/>
              </a:cxn>
              <a:cxn ang="T8">
                <a:pos x="T4" y="T5"/>
              </a:cxn>
            </a:cxnLst>
            <a:rect l="T9" t="T10" r="T11" b="T12"/>
            <a:pathLst>
              <a:path w="21600" h="17471" fill="none" extrusionOk="0">
                <a:moveTo>
                  <a:pt x="12700" y="-1"/>
                </a:moveTo>
                <a:cubicBezTo>
                  <a:pt x="18291" y="4063"/>
                  <a:pt x="21600" y="10558"/>
                  <a:pt x="21600" y="17471"/>
                </a:cubicBezTo>
              </a:path>
              <a:path w="21600" h="17471" stroke="0" extrusionOk="0">
                <a:moveTo>
                  <a:pt x="12700" y="-1"/>
                </a:moveTo>
                <a:cubicBezTo>
                  <a:pt x="18291" y="4063"/>
                  <a:pt x="21600" y="10558"/>
                  <a:pt x="21600" y="17471"/>
                </a:cubicBezTo>
                <a:lnTo>
                  <a:pt x="0" y="17471"/>
                </a:lnTo>
                <a:lnTo>
                  <a:pt x="12700" y="-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10255" name="Object 2"/>
          <p:cNvGraphicFramePr>
            <a:graphicFrameLocks noChangeAspect="1"/>
          </p:cNvGraphicFramePr>
          <p:nvPr/>
        </p:nvGraphicFramePr>
        <p:xfrm>
          <a:off x="2895600" y="3048000"/>
          <a:ext cx="177800" cy="254000"/>
        </p:xfrm>
        <a:graphic>
          <a:graphicData uri="http://schemas.openxmlformats.org/presentationml/2006/ole">
            <mc:AlternateContent xmlns:mc="http://schemas.openxmlformats.org/markup-compatibility/2006">
              <mc:Choice xmlns:v="urn:schemas-microsoft-com:vml" Requires="v">
                <p:oleObj spid="_x0000_s10309" name="Equation" r:id="rId5" imgW="177800" imgH="254000" progId="Equation.DSMT36">
                  <p:embed/>
                </p:oleObj>
              </mc:Choice>
              <mc:Fallback>
                <p:oleObj name="Equation" r:id="rId5" imgW="177800" imgH="254000" progId="Equation.DSMT36">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048000"/>
                        <a:ext cx="177800" cy="254000"/>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56" name="Object 3"/>
          <p:cNvGraphicFramePr>
            <a:graphicFrameLocks noChangeAspect="1"/>
          </p:cNvGraphicFramePr>
          <p:nvPr/>
        </p:nvGraphicFramePr>
        <p:xfrm>
          <a:off x="1670050" y="3500438"/>
          <a:ext cx="177800" cy="254000"/>
        </p:xfrm>
        <a:graphic>
          <a:graphicData uri="http://schemas.openxmlformats.org/presentationml/2006/ole">
            <mc:AlternateContent xmlns:mc="http://schemas.openxmlformats.org/markup-compatibility/2006">
              <mc:Choice xmlns:v="urn:schemas-microsoft-com:vml" Requires="v">
                <p:oleObj spid="_x0000_s10310" name="Equation" r:id="rId7" imgW="177800" imgH="254000" progId="Equation.DSMT36">
                  <p:embed/>
                </p:oleObj>
              </mc:Choice>
              <mc:Fallback>
                <p:oleObj name="Equation" r:id="rId7" imgW="177800" imgH="254000" progId="Equation.DSMT36">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0050" y="3500438"/>
                        <a:ext cx="177800" cy="254000"/>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57" name="Freeform 27"/>
          <p:cNvSpPr>
            <a:spLocks/>
          </p:cNvSpPr>
          <p:nvPr/>
        </p:nvSpPr>
        <p:spPr bwMode="auto">
          <a:xfrm>
            <a:off x="1644650" y="3086100"/>
            <a:ext cx="73025" cy="630238"/>
          </a:xfrm>
          <a:custGeom>
            <a:avLst/>
            <a:gdLst>
              <a:gd name="T0" fmla="*/ 2147483647 w 46"/>
              <a:gd name="T1" fmla="*/ 2147483647 h 397"/>
              <a:gd name="T2" fmla="*/ 2147483647 w 46"/>
              <a:gd name="T3" fmla="*/ 2147483647 h 397"/>
              <a:gd name="T4" fmla="*/ 2147483647 w 46"/>
              <a:gd name="T5" fmla="*/ 2147483647 h 397"/>
              <a:gd name="T6" fmla="*/ 0 60000 65536"/>
              <a:gd name="T7" fmla="*/ 0 60000 65536"/>
              <a:gd name="T8" fmla="*/ 0 60000 65536"/>
              <a:gd name="T9" fmla="*/ 0 w 46"/>
              <a:gd name="T10" fmla="*/ 0 h 397"/>
              <a:gd name="T11" fmla="*/ 46 w 46"/>
              <a:gd name="T12" fmla="*/ 397 h 397"/>
            </a:gdLst>
            <a:ahLst/>
            <a:cxnLst>
              <a:cxn ang="T6">
                <a:pos x="T0" y="T1"/>
              </a:cxn>
              <a:cxn ang="T7">
                <a:pos x="T2" y="T3"/>
              </a:cxn>
              <a:cxn ang="T8">
                <a:pos x="T4" y="T5"/>
              </a:cxn>
            </a:cxnLst>
            <a:rect l="T9" t="T10" r="T11" b="T12"/>
            <a:pathLst>
              <a:path w="46" h="397">
                <a:moveTo>
                  <a:pt x="46" y="397"/>
                </a:moveTo>
                <a:cubicBezTo>
                  <a:pt x="30" y="259"/>
                  <a:pt x="15" y="121"/>
                  <a:pt x="8" y="61"/>
                </a:cubicBezTo>
                <a:cubicBezTo>
                  <a:pt x="0" y="0"/>
                  <a:pt x="1" y="17"/>
                  <a:pt x="3" y="34"/>
                </a:cubicBez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4220" name="Text Box 28"/>
          <p:cNvSpPr txBox="1">
            <a:spLocks noChangeArrowheads="1"/>
          </p:cNvSpPr>
          <p:nvPr/>
        </p:nvSpPr>
        <p:spPr bwMode="auto">
          <a:xfrm>
            <a:off x="4708525" y="1143000"/>
            <a:ext cx="366713" cy="366713"/>
          </a:xfrm>
          <a:prstGeom prst="rect">
            <a:avLst/>
          </a:prstGeom>
          <a:solidFill>
            <a:schemeClr val="bg1">
              <a:lumMod val="75000"/>
            </a:schemeClr>
          </a:solidFill>
          <a:ln w="9525">
            <a:noFill/>
            <a:miter lim="800000"/>
            <a:headEnd/>
            <a:tailEnd/>
          </a:ln>
          <a:effectLst/>
        </p:spPr>
        <p:txBody>
          <a:bodyPr>
            <a:spAutoFit/>
          </a:bodyPr>
          <a:lstStyle/>
          <a:p>
            <a:pPr fontAlgn="auto">
              <a:spcBef>
                <a:spcPts val="0"/>
              </a:spcBef>
              <a:spcAft>
                <a:spcPts val="0"/>
              </a:spcAft>
              <a:defRPr/>
            </a:pPr>
            <a:r>
              <a:rPr lang="en-US" altLang="en-US" dirty="0">
                <a:latin typeface="+mn-lt"/>
                <a:cs typeface="+mn-cs"/>
              </a:rPr>
              <a:t>L</a:t>
            </a:r>
          </a:p>
        </p:txBody>
      </p:sp>
      <p:sp>
        <p:nvSpPr>
          <p:cNvPr id="10259" name="Line 29"/>
          <p:cNvSpPr>
            <a:spLocks noChangeShapeType="1"/>
          </p:cNvSpPr>
          <p:nvPr/>
        </p:nvSpPr>
        <p:spPr bwMode="auto">
          <a:xfrm>
            <a:off x="1558925" y="3438525"/>
            <a:ext cx="0" cy="598488"/>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0" name="AutoShape 30"/>
          <p:cNvSpPr>
            <a:spLocks/>
          </p:cNvSpPr>
          <p:nvPr/>
        </p:nvSpPr>
        <p:spPr bwMode="auto">
          <a:xfrm>
            <a:off x="1238250" y="3368675"/>
            <a:ext cx="134938" cy="677863"/>
          </a:xfrm>
          <a:prstGeom prst="leftBrace">
            <a:avLst>
              <a:gd name="adj1" fmla="val 4186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10261" name="Text Box 31"/>
          <p:cNvSpPr txBox="1">
            <a:spLocks noChangeArrowheads="1"/>
          </p:cNvSpPr>
          <p:nvPr/>
        </p:nvSpPr>
        <p:spPr bwMode="auto">
          <a:xfrm>
            <a:off x="835025" y="3444875"/>
            <a:ext cx="538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latin typeface="Calibri" pitchFamily="34" charset="0"/>
              </a:rPr>
              <a:t>d</a:t>
            </a:r>
          </a:p>
        </p:txBody>
      </p:sp>
      <p:sp>
        <p:nvSpPr>
          <p:cNvPr id="264224" name="Line 32"/>
          <p:cNvSpPr>
            <a:spLocks noChangeShapeType="1"/>
          </p:cNvSpPr>
          <p:nvPr/>
        </p:nvSpPr>
        <p:spPr bwMode="auto">
          <a:xfrm>
            <a:off x="1560513" y="3984625"/>
            <a:ext cx="0" cy="147638"/>
          </a:xfrm>
          <a:prstGeom prst="line">
            <a:avLst/>
          </a:prstGeom>
          <a:noFill/>
          <a:ln w="76200">
            <a:solidFill>
              <a:schemeClr val="bg1">
                <a:lumMod val="75000"/>
              </a:schemeClr>
            </a:solidFill>
            <a:round/>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10263" name="Line 33"/>
          <p:cNvSpPr>
            <a:spLocks noChangeShapeType="1"/>
          </p:cNvSpPr>
          <p:nvPr/>
        </p:nvSpPr>
        <p:spPr bwMode="auto">
          <a:xfrm flipV="1">
            <a:off x="1570038" y="1590675"/>
            <a:ext cx="6994525" cy="24558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4" name="Line 34"/>
          <p:cNvSpPr>
            <a:spLocks noChangeShapeType="1"/>
          </p:cNvSpPr>
          <p:nvPr/>
        </p:nvSpPr>
        <p:spPr bwMode="auto">
          <a:xfrm>
            <a:off x="1760538" y="3268663"/>
            <a:ext cx="168275" cy="715962"/>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5" name="Text Box 35"/>
          <p:cNvSpPr txBox="1">
            <a:spLocks noChangeArrowheads="1"/>
          </p:cNvSpPr>
          <p:nvPr/>
        </p:nvSpPr>
        <p:spPr bwMode="auto">
          <a:xfrm>
            <a:off x="2971800" y="1905000"/>
            <a:ext cx="395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1</a:t>
            </a:r>
          </a:p>
        </p:txBody>
      </p:sp>
      <p:sp>
        <p:nvSpPr>
          <p:cNvPr id="10266" name="Text Box 36"/>
          <p:cNvSpPr txBox="1">
            <a:spLocks noChangeArrowheads="1"/>
          </p:cNvSpPr>
          <p:nvPr/>
        </p:nvSpPr>
        <p:spPr bwMode="auto">
          <a:xfrm>
            <a:off x="3003550" y="2511425"/>
            <a:ext cx="395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2</a:t>
            </a:r>
          </a:p>
        </p:txBody>
      </p:sp>
      <p:sp>
        <p:nvSpPr>
          <p:cNvPr id="10267" name="Text Box 37"/>
          <p:cNvSpPr txBox="1">
            <a:spLocks noChangeArrowheads="1"/>
          </p:cNvSpPr>
          <p:nvPr/>
        </p:nvSpPr>
        <p:spPr bwMode="auto">
          <a:xfrm>
            <a:off x="3398838" y="2890838"/>
            <a:ext cx="395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3</a:t>
            </a:r>
          </a:p>
        </p:txBody>
      </p:sp>
      <p:sp>
        <p:nvSpPr>
          <p:cNvPr id="264230" name="Text Box 38"/>
          <p:cNvSpPr txBox="1">
            <a:spLocks noChangeArrowheads="1"/>
          </p:cNvSpPr>
          <p:nvPr/>
        </p:nvSpPr>
        <p:spPr bwMode="auto">
          <a:xfrm>
            <a:off x="560388" y="4678363"/>
            <a:ext cx="8150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rPr>
              <a:t>When rays 1 and 2 are interfering destructively, is the intensity from the </a:t>
            </a:r>
            <a:r>
              <a:rPr lang="en-US" sz="2400" b="1">
                <a:latin typeface="Times New Roman" pitchFamily="18" charset="0"/>
              </a:rPr>
              <a:t>three</a:t>
            </a:r>
            <a:r>
              <a:rPr lang="en-US" sz="2400">
                <a:latin typeface="Times New Roman" pitchFamily="18" charset="0"/>
              </a:rPr>
              <a:t> rays a minimum?    </a:t>
            </a:r>
            <a:r>
              <a:rPr lang="en-US" sz="2400">
                <a:solidFill>
                  <a:schemeClr val="tx2"/>
                </a:solidFill>
                <a:latin typeface="Times New Roman" pitchFamily="18" charset="0"/>
              </a:rPr>
              <a:t>1) Yes     		2) No 	</a:t>
            </a:r>
          </a:p>
        </p:txBody>
      </p:sp>
      <p:sp>
        <p:nvSpPr>
          <p:cNvPr id="264231" name="Text Box 39"/>
          <p:cNvSpPr txBox="1">
            <a:spLocks noChangeArrowheads="1"/>
          </p:cNvSpPr>
          <p:nvPr/>
        </p:nvSpPr>
        <p:spPr bwMode="auto">
          <a:xfrm>
            <a:off x="381000" y="5845175"/>
            <a:ext cx="8124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solidFill>
                  <a:srgbClr val="FF5050"/>
                </a:solidFill>
              </a:rPr>
              <a:t>Rays 1 and 2 completely cancel, but ray 3 is still there. Expect intensity I = 1/9 I</a:t>
            </a:r>
            <a:r>
              <a:rPr lang="en-US" sz="2000" baseline="-25000">
                <a:solidFill>
                  <a:srgbClr val="FF5050"/>
                </a:solidFill>
              </a:rPr>
              <a:t>max</a:t>
            </a:r>
            <a:endParaRPr lang="en-US" sz="2000">
              <a:solidFill>
                <a:srgbClr val="FF5050"/>
              </a:solidFill>
            </a:endParaRPr>
          </a:p>
        </p:txBody>
      </p:sp>
      <p:sp>
        <p:nvSpPr>
          <p:cNvPr id="264232" name="Oval 40"/>
          <p:cNvSpPr>
            <a:spLocks noChangeArrowheads="1"/>
          </p:cNvSpPr>
          <p:nvPr/>
        </p:nvSpPr>
        <p:spPr bwMode="auto">
          <a:xfrm>
            <a:off x="6410325" y="5062538"/>
            <a:ext cx="1701800" cy="627062"/>
          </a:xfrm>
          <a:prstGeom prst="ellipse">
            <a:avLst/>
          </a:prstGeom>
          <a:noFill/>
          <a:ln w="38100">
            <a:solidFill>
              <a:srgbClr val="F58B95"/>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graphicFrame>
        <p:nvGraphicFramePr>
          <p:cNvPr id="10271" name="Object 4"/>
          <p:cNvGraphicFramePr>
            <a:graphicFrameLocks noChangeAspect="1"/>
          </p:cNvGraphicFramePr>
          <p:nvPr/>
        </p:nvGraphicFramePr>
        <p:xfrm>
          <a:off x="7150100" y="2439988"/>
          <a:ext cx="1231900" cy="684212"/>
        </p:xfrm>
        <a:graphic>
          <a:graphicData uri="http://schemas.openxmlformats.org/presentationml/2006/ole">
            <mc:AlternateContent xmlns:mc="http://schemas.openxmlformats.org/markup-compatibility/2006">
              <mc:Choice xmlns:v="urn:schemas-microsoft-com:vml" Requires="v">
                <p:oleObj spid="_x0000_s10311" name="Equation" r:id="rId8" imgW="710891" imgH="393529" progId="Equation.DSMT4">
                  <p:embed/>
                </p:oleObj>
              </mc:Choice>
              <mc:Fallback>
                <p:oleObj name="Equation" r:id="rId8" imgW="710891" imgH="393529"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50100" y="2439988"/>
                        <a:ext cx="1231900" cy="68421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 name="Group 42"/>
          <p:cNvGrpSpPr>
            <a:grpSpLocks/>
          </p:cNvGrpSpPr>
          <p:nvPr/>
        </p:nvGrpSpPr>
        <p:grpSpPr bwMode="auto">
          <a:xfrm>
            <a:off x="5181600" y="2220913"/>
            <a:ext cx="3529013" cy="2447925"/>
            <a:chOff x="3264" y="1399"/>
            <a:chExt cx="2223" cy="1542"/>
          </a:xfrm>
        </p:grpSpPr>
        <p:sp>
          <p:nvSpPr>
            <p:cNvPr id="10281" name="Text Box 43"/>
            <p:cNvSpPr txBox="1">
              <a:spLocks noChangeArrowheads="1"/>
            </p:cNvSpPr>
            <p:nvPr/>
          </p:nvSpPr>
          <p:spPr bwMode="auto">
            <a:xfrm>
              <a:off x="3486" y="2576"/>
              <a:ext cx="175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solidFill>
                    <a:srgbClr val="FF5050"/>
                  </a:solidFill>
                  <a:latin typeface="Calibri" pitchFamily="34" charset="0"/>
                </a:rPr>
                <a:t>this one is still there!</a:t>
              </a:r>
            </a:p>
          </p:txBody>
        </p:sp>
        <p:grpSp>
          <p:nvGrpSpPr>
            <p:cNvPr id="10282" name="Group 44"/>
            <p:cNvGrpSpPr>
              <a:grpSpLocks/>
            </p:cNvGrpSpPr>
            <p:nvPr/>
          </p:nvGrpSpPr>
          <p:grpSpPr bwMode="auto">
            <a:xfrm>
              <a:off x="3264" y="1399"/>
              <a:ext cx="2223" cy="1542"/>
              <a:chOff x="3264" y="1399"/>
              <a:chExt cx="2223" cy="1542"/>
            </a:xfrm>
          </p:grpSpPr>
          <p:sp>
            <p:nvSpPr>
              <p:cNvPr id="10283" name="Oval 45"/>
              <p:cNvSpPr>
                <a:spLocks noChangeArrowheads="1"/>
              </p:cNvSpPr>
              <p:nvPr/>
            </p:nvSpPr>
            <p:spPr bwMode="auto">
              <a:xfrm>
                <a:off x="3264" y="2526"/>
                <a:ext cx="2223" cy="415"/>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10284" name="Line 46"/>
              <p:cNvSpPr>
                <a:spLocks noChangeShapeType="1"/>
              </p:cNvSpPr>
              <p:nvPr/>
            </p:nvSpPr>
            <p:spPr bwMode="auto">
              <a:xfrm flipH="1" flipV="1">
                <a:off x="4357" y="1399"/>
                <a:ext cx="156" cy="1127"/>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8" name="Group 47"/>
          <p:cNvGrpSpPr>
            <a:grpSpLocks/>
          </p:cNvGrpSpPr>
          <p:nvPr/>
        </p:nvGrpSpPr>
        <p:grpSpPr bwMode="auto">
          <a:xfrm>
            <a:off x="3192463" y="1773238"/>
            <a:ext cx="2868612" cy="2393950"/>
            <a:chOff x="2011" y="1117"/>
            <a:chExt cx="1807" cy="1508"/>
          </a:xfrm>
        </p:grpSpPr>
        <p:sp>
          <p:nvSpPr>
            <p:cNvPr id="10276" name="Oval 48"/>
            <p:cNvSpPr>
              <a:spLocks noChangeArrowheads="1"/>
            </p:cNvSpPr>
            <p:nvPr/>
          </p:nvSpPr>
          <p:spPr bwMode="auto">
            <a:xfrm>
              <a:off x="2011" y="2363"/>
              <a:ext cx="1807" cy="257"/>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grpSp>
          <p:nvGrpSpPr>
            <p:cNvPr id="10277" name="Group 49"/>
            <p:cNvGrpSpPr>
              <a:grpSpLocks/>
            </p:cNvGrpSpPr>
            <p:nvPr/>
          </p:nvGrpSpPr>
          <p:grpSpPr bwMode="auto">
            <a:xfrm>
              <a:off x="2154" y="1117"/>
              <a:ext cx="1480" cy="1508"/>
              <a:chOff x="2154" y="1117"/>
              <a:chExt cx="1480" cy="1508"/>
            </a:xfrm>
          </p:grpSpPr>
          <p:sp>
            <p:nvSpPr>
              <p:cNvPr id="10278" name="Text Box 50"/>
              <p:cNvSpPr txBox="1">
                <a:spLocks noChangeArrowheads="1"/>
              </p:cNvSpPr>
              <p:nvPr/>
            </p:nvSpPr>
            <p:spPr bwMode="auto">
              <a:xfrm>
                <a:off x="2154" y="2334"/>
                <a:ext cx="148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solidFill>
                      <a:srgbClr val="FF5050"/>
                    </a:solidFill>
                    <a:latin typeface="Calibri" pitchFamily="34" charset="0"/>
                  </a:rPr>
                  <a:t>these add to zero</a:t>
                </a:r>
              </a:p>
            </p:txBody>
          </p:sp>
          <p:sp>
            <p:nvSpPr>
              <p:cNvPr id="10279" name="Oval 51"/>
              <p:cNvSpPr>
                <a:spLocks noChangeArrowheads="1"/>
              </p:cNvSpPr>
              <p:nvPr/>
            </p:nvSpPr>
            <p:spPr bwMode="auto">
              <a:xfrm>
                <a:off x="2649" y="1117"/>
                <a:ext cx="207" cy="647"/>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66FF66"/>
                  </a:solidFill>
                </a:endParaRPr>
              </a:p>
            </p:txBody>
          </p:sp>
          <p:sp>
            <p:nvSpPr>
              <p:cNvPr id="10280" name="Line 52"/>
              <p:cNvSpPr>
                <a:spLocks noChangeShapeType="1"/>
              </p:cNvSpPr>
              <p:nvPr/>
            </p:nvSpPr>
            <p:spPr bwMode="auto">
              <a:xfrm flipV="1">
                <a:off x="2649" y="1788"/>
                <a:ext cx="91" cy="575"/>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0274" name="Rectangle 19"/>
          <p:cNvSpPr>
            <a:spLocks noGrp="1" noChangeArrowheads="1"/>
          </p:cNvSpPr>
          <p:nvPr>
            <p:ph type="title"/>
          </p:nvPr>
        </p:nvSpPr>
        <p:spPr>
          <a:xfrm>
            <a:off x="0" y="76200"/>
            <a:ext cx="9144000" cy="1143000"/>
          </a:xfrm>
        </p:spPr>
        <p:txBody>
          <a:bodyPr/>
          <a:lstStyle/>
          <a:p>
            <a:pPr algn="l" eaLnBrk="1" hangingPunct="1"/>
            <a:r>
              <a:rPr lang="en-US" sz="3600" smtClean="0">
                <a:solidFill>
                  <a:schemeClr val="tx2"/>
                </a:solidFill>
              </a:rPr>
              <a:t>Three Rays</a:t>
            </a:r>
            <a:br>
              <a:rPr lang="en-US" sz="3600" smtClean="0">
                <a:solidFill>
                  <a:schemeClr val="tx2"/>
                </a:solidFill>
              </a:rPr>
            </a:br>
            <a:r>
              <a:rPr lang="en-US" sz="3600" smtClean="0">
                <a:solidFill>
                  <a:schemeClr val="tx2"/>
                </a:solidFill>
              </a:rPr>
              <a:t>Checkpoint</a:t>
            </a:r>
            <a:endParaRPr lang="en-US" sz="3600" smtClean="0"/>
          </a:p>
        </p:txBody>
      </p:sp>
      <p:pic>
        <p:nvPicPr>
          <p:cNvPr id="10275" name="Picture 5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95525" y="0"/>
            <a:ext cx="2484438"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4230"/>
                                        </p:tgtEl>
                                        <p:attrNameLst>
                                          <p:attrName>style.visibility</p:attrName>
                                        </p:attrNameLst>
                                      </p:cBhvr>
                                      <p:to>
                                        <p:strVal val="visible"/>
                                      </p:to>
                                    </p:set>
                                    <p:anim calcmode="lin" valueType="num">
                                      <p:cBhvr additive="base">
                                        <p:cTn id="7" dur="500" fill="hold"/>
                                        <p:tgtEl>
                                          <p:spTgt spid="264230"/>
                                        </p:tgtEl>
                                        <p:attrNameLst>
                                          <p:attrName>ppt_x</p:attrName>
                                        </p:attrNameLst>
                                      </p:cBhvr>
                                      <p:tavLst>
                                        <p:tav tm="0">
                                          <p:val>
                                            <p:strVal val="#ppt_x"/>
                                          </p:val>
                                        </p:tav>
                                        <p:tav tm="100000">
                                          <p:val>
                                            <p:strVal val="#ppt_x"/>
                                          </p:val>
                                        </p:tav>
                                      </p:tavLst>
                                    </p:anim>
                                    <p:anim calcmode="lin" valueType="num">
                                      <p:cBhvr additive="base">
                                        <p:cTn id="8" dur="500" fill="hold"/>
                                        <p:tgtEl>
                                          <p:spTgt spid="2642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4232"/>
                                        </p:tgtEl>
                                        <p:attrNameLst>
                                          <p:attrName>style.visibility</p:attrName>
                                        </p:attrNameLst>
                                      </p:cBhvr>
                                      <p:to>
                                        <p:strVal val="visible"/>
                                      </p:to>
                                    </p:set>
                                    <p:anim calcmode="lin" valueType="num">
                                      <p:cBhvr additive="base">
                                        <p:cTn id="13" dur="500" fill="hold"/>
                                        <p:tgtEl>
                                          <p:spTgt spid="264232"/>
                                        </p:tgtEl>
                                        <p:attrNameLst>
                                          <p:attrName>ppt_x</p:attrName>
                                        </p:attrNameLst>
                                      </p:cBhvr>
                                      <p:tavLst>
                                        <p:tav tm="0">
                                          <p:val>
                                            <p:strVal val="1+#ppt_w/2"/>
                                          </p:val>
                                        </p:tav>
                                        <p:tav tm="100000">
                                          <p:val>
                                            <p:strVal val="#ppt_x"/>
                                          </p:val>
                                        </p:tav>
                                      </p:tavLst>
                                    </p:anim>
                                    <p:anim calcmode="lin" valueType="num">
                                      <p:cBhvr additive="base">
                                        <p:cTn id="14" dur="500" fill="hold"/>
                                        <p:tgtEl>
                                          <p:spTgt spid="264232"/>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264231"/>
                                        </p:tgtEl>
                                        <p:attrNameLst>
                                          <p:attrName>style.visibility</p:attrName>
                                        </p:attrNameLst>
                                      </p:cBhvr>
                                      <p:to>
                                        <p:strVal val="visible"/>
                                      </p:to>
                                    </p:set>
                                    <p:anim calcmode="lin" valueType="num">
                                      <p:cBhvr additive="base">
                                        <p:cTn id="18" dur="500" fill="hold"/>
                                        <p:tgtEl>
                                          <p:spTgt spid="264231"/>
                                        </p:tgtEl>
                                        <p:attrNameLst>
                                          <p:attrName>ppt_x</p:attrName>
                                        </p:attrNameLst>
                                      </p:cBhvr>
                                      <p:tavLst>
                                        <p:tav tm="0">
                                          <p:val>
                                            <p:strVal val="#ppt_x"/>
                                          </p:val>
                                        </p:tav>
                                        <p:tav tm="100000">
                                          <p:val>
                                            <p:strVal val="#ppt_x"/>
                                          </p:val>
                                        </p:tav>
                                      </p:tavLst>
                                    </p:anim>
                                    <p:anim calcmode="lin" valueType="num">
                                      <p:cBhvr additive="base">
                                        <p:cTn id="19" dur="500" fill="hold"/>
                                        <p:tgtEl>
                                          <p:spTgt spid="264231"/>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dissolv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230" grpId="0" autoUpdateAnimBg="0"/>
      <p:bldP spid="264231" grpId="0" autoUpdateAnimBg="0"/>
      <p:bldP spid="2642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233488" y="5894388"/>
            <a:ext cx="7610475" cy="81915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11267" name="Line 3"/>
          <p:cNvSpPr>
            <a:spLocks noChangeShapeType="1"/>
          </p:cNvSpPr>
          <p:nvPr/>
        </p:nvSpPr>
        <p:spPr bwMode="auto">
          <a:xfrm>
            <a:off x="1190625" y="5221288"/>
            <a:ext cx="0" cy="803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1268" name="Picture 4" descr="diff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2188" y="31750"/>
            <a:ext cx="3992562"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9" name="Group 5"/>
          <p:cNvGrpSpPr>
            <a:grpSpLocks/>
          </p:cNvGrpSpPr>
          <p:nvPr/>
        </p:nvGrpSpPr>
        <p:grpSpPr bwMode="auto">
          <a:xfrm>
            <a:off x="6226175" y="5094288"/>
            <a:ext cx="1306513" cy="842962"/>
            <a:chOff x="2465" y="3455"/>
            <a:chExt cx="823" cy="531"/>
          </a:xfrm>
        </p:grpSpPr>
        <p:sp>
          <p:nvSpPr>
            <p:cNvPr id="11297" name="Line 6"/>
            <p:cNvSpPr>
              <a:spLocks noChangeShapeType="1"/>
            </p:cNvSpPr>
            <p:nvPr/>
          </p:nvSpPr>
          <p:spPr bwMode="auto">
            <a:xfrm>
              <a:off x="2465" y="3480"/>
              <a:ext cx="0" cy="5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8" name="Line 7"/>
            <p:cNvSpPr>
              <a:spLocks noChangeShapeType="1"/>
            </p:cNvSpPr>
            <p:nvPr/>
          </p:nvSpPr>
          <p:spPr bwMode="auto">
            <a:xfrm>
              <a:off x="3288" y="3480"/>
              <a:ext cx="0" cy="5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9" name="Line 8"/>
            <p:cNvSpPr>
              <a:spLocks noChangeShapeType="1"/>
            </p:cNvSpPr>
            <p:nvPr/>
          </p:nvSpPr>
          <p:spPr bwMode="auto">
            <a:xfrm>
              <a:off x="2876" y="3455"/>
              <a:ext cx="0" cy="5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aphicFrame>
        <p:nvGraphicFramePr>
          <p:cNvPr id="11270" name="Object 2"/>
          <p:cNvGraphicFramePr>
            <a:graphicFrameLocks noChangeAspect="1"/>
          </p:cNvGraphicFramePr>
          <p:nvPr/>
        </p:nvGraphicFramePr>
        <p:xfrm>
          <a:off x="6129338" y="5937250"/>
          <a:ext cx="192087" cy="627063"/>
        </p:xfrm>
        <a:graphic>
          <a:graphicData uri="http://schemas.openxmlformats.org/presentationml/2006/ole">
            <mc:AlternateContent xmlns:mc="http://schemas.openxmlformats.org/markup-compatibility/2006">
              <mc:Choice xmlns:v="urn:schemas-microsoft-com:vml" Requires="v">
                <p:oleObj spid="_x0000_s11340" name="Equation" r:id="rId6" imgW="228600" imgH="749300" progId="Equation.DSMT36">
                  <p:embed/>
                </p:oleObj>
              </mc:Choice>
              <mc:Fallback>
                <p:oleObj name="Equation" r:id="rId6" imgW="228600" imgH="749300" progId="Equation.DSMT36">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9338" y="5937250"/>
                        <a:ext cx="192087"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1" name="Object 3"/>
          <p:cNvGraphicFramePr>
            <a:graphicFrameLocks noChangeAspect="1"/>
          </p:cNvGraphicFramePr>
          <p:nvPr/>
        </p:nvGraphicFramePr>
        <p:xfrm>
          <a:off x="8615363" y="6076950"/>
          <a:ext cx="228600" cy="279400"/>
        </p:xfrm>
        <a:graphic>
          <a:graphicData uri="http://schemas.openxmlformats.org/presentationml/2006/ole">
            <mc:AlternateContent xmlns:mc="http://schemas.openxmlformats.org/markup-compatibility/2006">
              <mc:Choice xmlns:v="urn:schemas-microsoft-com:vml" Requires="v">
                <p:oleObj spid="_x0000_s11341" name="Equation" r:id="rId8" imgW="228600" imgH="279400" progId="Equation.3">
                  <p:embed/>
                </p:oleObj>
              </mc:Choice>
              <mc:Fallback>
                <p:oleObj name="Equation" r:id="rId8" imgW="228600" imgH="27940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15363" y="6076950"/>
                        <a:ext cx="228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2" name="Object 4"/>
          <p:cNvGraphicFramePr>
            <a:graphicFrameLocks noChangeAspect="1"/>
          </p:cNvGraphicFramePr>
          <p:nvPr/>
        </p:nvGraphicFramePr>
        <p:xfrm>
          <a:off x="7372350" y="5984875"/>
          <a:ext cx="320675" cy="592138"/>
        </p:xfrm>
        <a:graphic>
          <a:graphicData uri="http://schemas.openxmlformats.org/presentationml/2006/ole">
            <mc:AlternateContent xmlns:mc="http://schemas.openxmlformats.org/markup-compatibility/2006">
              <mc:Choice xmlns:v="urn:schemas-microsoft-com:vml" Requires="v">
                <p:oleObj spid="_x0000_s11342" name="Equation" r:id="rId10" imgW="406400" imgH="749300" progId="Equation.DSMT36">
                  <p:embed/>
                </p:oleObj>
              </mc:Choice>
              <mc:Fallback>
                <p:oleObj name="Equation" r:id="rId10" imgW="406400" imgH="749300" progId="Equation.DSMT36">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72350" y="5984875"/>
                        <a:ext cx="320675"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3" name="Object 5"/>
          <p:cNvGraphicFramePr>
            <a:graphicFrameLocks noChangeAspect="1"/>
          </p:cNvGraphicFramePr>
          <p:nvPr/>
        </p:nvGraphicFramePr>
        <p:xfrm>
          <a:off x="6780213" y="5937250"/>
          <a:ext cx="195262" cy="639763"/>
        </p:xfrm>
        <a:graphic>
          <a:graphicData uri="http://schemas.openxmlformats.org/presentationml/2006/ole">
            <mc:AlternateContent xmlns:mc="http://schemas.openxmlformats.org/markup-compatibility/2006">
              <mc:Choice xmlns:v="urn:schemas-microsoft-com:vml" Requires="v">
                <p:oleObj spid="_x0000_s11343" name="Equation" r:id="rId12" imgW="228600" imgH="749300" progId="Equation.DSMT36">
                  <p:embed/>
                </p:oleObj>
              </mc:Choice>
              <mc:Fallback>
                <p:oleObj name="Equation" r:id="rId12" imgW="228600" imgH="749300" progId="Equation.DSMT36">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80213" y="5937250"/>
                        <a:ext cx="19526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1274" name="Group 13"/>
          <p:cNvGrpSpPr>
            <a:grpSpLocks/>
          </p:cNvGrpSpPr>
          <p:nvPr/>
        </p:nvGrpSpPr>
        <p:grpSpPr bwMode="auto">
          <a:xfrm>
            <a:off x="5048250" y="566738"/>
            <a:ext cx="3714750" cy="4994275"/>
            <a:chOff x="1723" y="351"/>
            <a:chExt cx="2340" cy="3146"/>
          </a:xfrm>
        </p:grpSpPr>
        <p:sp>
          <p:nvSpPr>
            <p:cNvPr id="11295" name="Freeform 14"/>
            <p:cNvSpPr>
              <a:spLocks/>
            </p:cNvSpPr>
            <p:nvPr/>
          </p:nvSpPr>
          <p:spPr bwMode="auto">
            <a:xfrm>
              <a:off x="1723" y="369"/>
              <a:ext cx="1568" cy="3121"/>
            </a:xfrm>
            <a:custGeom>
              <a:avLst/>
              <a:gdLst>
                <a:gd name="T0" fmla="*/ 0 w 1568"/>
                <a:gd name="T1" fmla="*/ 0 h 3121"/>
                <a:gd name="T2" fmla="*/ 68 w 1568"/>
                <a:gd name="T3" fmla="*/ 162 h 3121"/>
                <a:gd name="T4" fmla="*/ 137 w 1568"/>
                <a:gd name="T5" fmla="*/ 368 h 3121"/>
                <a:gd name="T6" fmla="*/ 214 w 1568"/>
                <a:gd name="T7" fmla="*/ 737 h 3121"/>
                <a:gd name="T8" fmla="*/ 283 w 1568"/>
                <a:gd name="T9" fmla="*/ 1182 h 3121"/>
                <a:gd name="T10" fmla="*/ 334 w 1568"/>
                <a:gd name="T11" fmla="*/ 1500 h 3121"/>
                <a:gd name="T12" fmla="*/ 403 w 1568"/>
                <a:gd name="T13" fmla="*/ 1911 h 3121"/>
                <a:gd name="T14" fmla="*/ 463 w 1568"/>
                <a:gd name="T15" fmla="*/ 2314 h 3121"/>
                <a:gd name="T16" fmla="*/ 531 w 1568"/>
                <a:gd name="T17" fmla="*/ 2674 h 3121"/>
                <a:gd name="T18" fmla="*/ 608 w 1568"/>
                <a:gd name="T19" fmla="*/ 2914 h 3121"/>
                <a:gd name="T20" fmla="*/ 686 w 1568"/>
                <a:gd name="T21" fmla="*/ 3060 h 3121"/>
                <a:gd name="T22" fmla="*/ 737 w 1568"/>
                <a:gd name="T23" fmla="*/ 3120 h 3121"/>
                <a:gd name="T24" fmla="*/ 866 w 1568"/>
                <a:gd name="T25" fmla="*/ 3051 h 3121"/>
                <a:gd name="T26" fmla="*/ 968 w 1568"/>
                <a:gd name="T27" fmla="*/ 2922 h 3121"/>
                <a:gd name="T28" fmla="*/ 1046 w 1568"/>
                <a:gd name="T29" fmla="*/ 2828 h 3121"/>
                <a:gd name="T30" fmla="*/ 1080 w 1568"/>
                <a:gd name="T31" fmla="*/ 2785 h 3121"/>
                <a:gd name="T32" fmla="*/ 1148 w 1568"/>
                <a:gd name="T33" fmla="*/ 2768 h 3121"/>
                <a:gd name="T34" fmla="*/ 1260 w 1568"/>
                <a:gd name="T35" fmla="*/ 2811 h 3121"/>
                <a:gd name="T36" fmla="*/ 1337 w 1568"/>
                <a:gd name="T37" fmla="*/ 2897 h 3121"/>
                <a:gd name="T38" fmla="*/ 1406 w 1568"/>
                <a:gd name="T39" fmla="*/ 3000 h 3121"/>
                <a:gd name="T40" fmla="*/ 1474 w 1568"/>
                <a:gd name="T41" fmla="*/ 3060 h 3121"/>
                <a:gd name="T42" fmla="*/ 1568 w 1568"/>
                <a:gd name="T43" fmla="*/ 3120 h 3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68"/>
                <a:gd name="T67" fmla="*/ 0 h 3121"/>
                <a:gd name="T68" fmla="*/ 1568 w 1568"/>
                <a:gd name="T69" fmla="*/ 3121 h 31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68" h="3121">
                  <a:moveTo>
                    <a:pt x="0" y="0"/>
                  </a:moveTo>
                  <a:cubicBezTo>
                    <a:pt x="22" y="50"/>
                    <a:pt x="45" y="101"/>
                    <a:pt x="68" y="162"/>
                  </a:cubicBezTo>
                  <a:cubicBezTo>
                    <a:pt x="91" y="223"/>
                    <a:pt x="113" y="272"/>
                    <a:pt x="137" y="368"/>
                  </a:cubicBezTo>
                  <a:cubicBezTo>
                    <a:pt x="161" y="464"/>
                    <a:pt x="190" y="601"/>
                    <a:pt x="214" y="737"/>
                  </a:cubicBezTo>
                  <a:cubicBezTo>
                    <a:pt x="238" y="873"/>
                    <a:pt x="263" y="1055"/>
                    <a:pt x="283" y="1182"/>
                  </a:cubicBezTo>
                  <a:cubicBezTo>
                    <a:pt x="303" y="1309"/>
                    <a:pt x="314" y="1379"/>
                    <a:pt x="334" y="1500"/>
                  </a:cubicBezTo>
                  <a:cubicBezTo>
                    <a:pt x="354" y="1621"/>
                    <a:pt x="381" y="1775"/>
                    <a:pt x="403" y="1911"/>
                  </a:cubicBezTo>
                  <a:cubicBezTo>
                    <a:pt x="425" y="2047"/>
                    <a:pt x="442" y="2187"/>
                    <a:pt x="463" y="2314"/>
                  </a:cubicBezTo>
                  <a:cubicBezTo>
                    <a:pt x="484" y="2441"/>
                    <a:pt x="507" y="2574"/>
                    <a:pt x="531" y="2674"/>
                  </a:cubicBezTo>
                  <a:cubicBezTo>
                    <a:pt x="555" y="2774"/>
                    <a:pt x="582" y="2850"/>
                    <a:pt x="608" y="2914"/>
                  </a:cubicBezTo>
                  <a:cubicBezTo>
                    <a:pt x="634" y="2978"/>
                    <a:pt x="664" y="3026"/>
                    <a:pt x="686" y="3060"/>
                  </a:cubicBezTo>
                  <a:cubicBezTo>
                    <a:pt x="708" y="3094"/>
                    <a:pt x="707" y="3121"/>
                    <a:pt x="737" y="3120"/>
                  </a:cubicBezTo>
                  <a:cubicBezTo>
                    <a:pt x="767" y="3119"/>
                    <a:pt x="828" y="3084"/>
                    <a:pt x="866" y="3051"/>
                  </a:cubicBezTo>
                  <a:cubicBezTo>
                    <a:pt x="904" y="3018"/>
                    <a:pt x="938" y="2959"/>
                    <a:pt x="968" y="2922"/>
                  </a:cubicBezTo>
                  <a:cubicBezTo>
                    <a:pt x="998" y="2885"/>
                    <a:pt x="1027" y="2851"/>
                    <a:pt x="1046" y="2828"/>
                  </a:cubicBezTo>
                  <a:cubicBezTo>
                    <a:pt x="1065" y="2805"/>
                    <a:pt x="1063" y="2795"/>
                    <a:pt x="1080" y="2785"/>
                  </a:cubicBezTo>
                  <a:cubicBezTo>
                    <a:pt x="1097" y="2775"/>
                    <a:pt x="1118" y="2764"/>
                    <a:pt x="1148" y="2768"/>
                  </a:cubicBezTo>
                  <a:cubicBezTo>
                    <a:pt x="1178" y="2772"/>
                    <a:pt x="1228" y="2789"/>
                    <a:pt x="1260" y="2811"/>
                  </a:cubicBezTo>
                  <a:cubicBezTo>
                    <a:pt x="1292" y="2833"/>
                    <a:pt x="1313" y="2866"/>
                    <a:pt x="1337" y="2897"/>
                  </a:cubicBezTo>
                  <a:cubicBezTo>
                    <a:pt x="1361" y="2928"/>
                    <a:pt x="1383" y="2973"/>
                    <a:pt x="1406" y="3000"/>
                  </a:cubicBezTo>
                  <a:cubicBezTo>
                    <a:pt x="1429" y="3027"/>
                    <a:pt x="1447" y="3040"/>
                    <a:pt x="1474" y="3060"/>
                  </a:cubicBezTo>
                  <a:cubicBezTo>
                    <a:pt x="1501" y="3080"/>
                    <a:pt x="1534" y="3100"/>
                    <a:pt x="1568" y="3120"/>
                  </a:cubicBezTo>
                </a:path>
              </a:pathLst>
            </a:custGeom>
            <a:noFill/>
            <a:ln w="28575"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96" name="Freeform 15"/>
            <p:cNvSpPr>
              <a:spLocks/>
            </p:cNvSpPr>
            <p:nvPr/>
          </p:nvSpPr>
          <p:spPr bwMode="auto">
            <a:xfrm>
              <a:off x="3291" y="351"/>
              <a:ext cx="772" cy="3146"/>
            </a:xfrm>
            <a:custGeom>
              <a:avLst/>
              <a:gdLst>
                <a:gd name="T0" fmla="*/ 0 w 772"/>
                <a:gd name="T1" fmla="*/ 3146 h 3146"/>
                <a:gd name="T2" fmla="*/ 112 w 772"/>
                <a:gd name="T3" fmla="*/ 3026 h 3146"/>
                <a:gd name="T4" fmla="*/ 189 w 772"/>
                <a:gd name="T5" fmla="*/ 2786 h 3146"/>
                <a:gd name="T6" fmla="*/ 258 w 772"/>
                <a:gd name="T7" fmla="*/ 2452 h 3146"/>
                <a:gd name="T8" fmla="*/ 352 w 772"/>
                <a:gd name="T9" fmla="*/ 1929 h 3146"/>
                <a:gd name="T10" fmla="*/ 480 w 772"/>
                <a:gd name="T11" fmla="*/ 1166 h 3146"/>
                <a:gd name="T12" fmla="*/ 592 w 772"/>
                <a:gd name="T13" fmla="*/ 523 h 3146"/>
                <a:gd name="T14" fmla="*/ 643 w 772"/>
                <a:gd name="T15" fmla="*/ 258 h 3146"/>
                <a:gd name="T16" fmla="*/ 695 w 772"/>
                <a:gd name="T17" fmla="*/ 120 h 3146"/>
                <a:gd name="T18" fmla="*/ 720 w 772"/>
                <a:gd name="T19" fmla="*/ 52 h 3146"/>
                <a:gd name="T20" fmla="*/ 772 w 772"/>
                <a:gd name="T21" fmla="*/ 0 h 3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2"/>
                <a:gd name="T34" fmla="*/ 0 h 3146"/>
                <a:gd name="T35" fmla="*/ 772 w 772"/>
                <a:gd name="T36" fmla="*/ 3146 h 31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2" h="3146">
                  <a:moveTo>
                    <a:pt x="0" y="3146"/>
                  </a:moveTo>
                  <a:cubicBezTo>
                    <a:pt x="40" y="3116"/>
                    <a:pt x="81" y="3086"/>
                    <a:pt x="112" y="3026"/>
                  </a:cubicBezTo>
                  <a:cubicBezTo>
                    <a:pt x="143" y="2966"/>
                    <a:pt x="165" y="2882"/>
                    <a:pt x="189" y="2786"/>
                  </a:cubicBezTo>
                  <a:cubicBezTo>
                    <a:pt x="213" y="2690"/>
                    <a:pt x="231" y="2595"/>
                    <a:pt x="258" y="2452"/>
                  </a:cubicBezTo>
                  <a:cubicBezTo>
                    <a:pt x="285" y="2309"/>
                    <a:pt x="315" y="2143"/>
                    <a:pt x="352" y="1929"/>
                  </a:cubicBezTo>
                  <a:cubicBezTo>
                    <a:pt x="389" y="1715"/>
                    <a:pt x="440" y="1400"/>
                    <a:pt x="480" y="1166"/>
                  </a:cubicBezTo>
                  <a:cubicBezTo>
                    <a:pt x="520" y="932"/>
                    <a:pt x="565" y="674"/>
                    <a:pt x="592" y="523"/>
                  </a:cubicBezTo>
                  <a:cubicBezTo>
                    <a:pt x="619" y="372"/>
                    <a:pt x="626" y="325"/>
                    <a:pt x="643" y="258"/>
                  </a:cubicBezTo>
                  <a:cubicBezTo>
                    <a:pt x="660" y="191"/>
                    <a:pt x="682" y="154"/>
                    <a:pt x="695" y="120"/>
                  </a:cubicBezTo>
                  <a:cubicBezTo>
                    <a:pt x="708" y="86"/>
                    <a:pt x="707" y="72"/>
                    <a:pt x="720" y="52"/>
                  </a:cubicBezTo>
                  <a:cubicBezTo>
                    <a:pt x="733" y="32"/>
                    <a:pt x="752" y="16"/>
                    <a:pt x="772" y="0"/>
                  </a:cubicBezTo>
                </a:path>
              </a:pathLst>
            </a:custGeom>
            <a:noFill/>
            <a:ln w="28575"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1275" name="Line 16"/>
          <p:cNvSpPr>
            <a:spLocks noChangeShapeType="1"/>
          </p:cNvSpPr>
          <p:nvPr/>
        </p:nvSpPr>
        <p:spPr bwMode="auto">
          <a:xfrm>
            <a:off x="8763000" y="5205413"/>
            <a:ext cx="0" cy="803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6" name="Rectangle 17"/>
          <p:cNvSpPr>
            <a:spLocks noChangeArrowheads="1"/>
          </p:cNvSpPr>
          <p:nvPr/>
        </p:nvSpPr>
        <p:spPr bwMode="auto">
          <a:xfrm>
            <a:off x="4522788" y="9525"/>
            <a:ext cx="450850" cy="5597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11277" name="Line 18"/>
          <p:cNvSpPr>
            <a:spLocks noChangeShapeType="1"/>
          </p:cNvSpPr>
          <p:nvPr/>
        </p:nvSpPr>
        <p:spPr bwMode="auto">
          <a:xfrm flipH="1">
            <a:off x="2660650" y="4953000"/>
            <a:ext cx="18415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1278" name="Picture 19" descr="diff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1075" y="31750"/>
            <a:ext cx="3992563"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9" name="Group 20"/>
          <p:cNvGrpSpPr>
            <a:grpSpLocks/>
          </p:cNvGrpSpPr>
          <p:nvPr/>
        </p:nvGrpSpPr>
        <p:grpSpPr bwMode="auto">
          <a:xfrm>
            <a:off x="2411413" y="5091113"/>
            <a:ext cx="1306512" cy="842962"/>
            <a:chOff x="2465" y="3455"/>
            <a:chExt cx="823" cy="531"/>
          </a:xfrm>
        </p:grpSpPr>
        <p:sp>
          <p:nvSpPr>
            <p:cNvPr id="11292" name="Line 21"/>
            <p:cNvSpPr>
              <a:spLocks noChangeShapeType="1"/>
            </p:cNvSpPr>
            <p:nvPr/>
          </p:nvSpPr>
          <p:spPr bwMode="auto">
            <a:xfrm>
              <a:off x="2465" y="3480"/>
              <a:ext cx="0" cy="5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3" name="Line 22"/>
            <p:cNvSpPr>
              <a:spLocks noChangeShapeType="1"/>
            </p:cNvSpPr>
            <p:nvPr/>
          </p:nvSpPr>
          <p:spPr bwMode="auto">
            <a:xfrm>
              <a:off x="3288" y="3480"/>
              <a:ext cx="0" cy="5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4" name="Line 23"/>
            <p:cNvSpPr>
              <a:spLocks noChangeShapeType="1"/>
            </p:cNvSpPr>
            <p:nvPr/>
          </p:nvSpPr>
          <p:spPr bwMode="auto">
            <a:xfrm>
              <a:off x="2876" y="3455"/>
              <a:ext cx="0" cy="5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aphicFrame>
        <p:nvGraphicFramePr>
          <p:cNvPr id="11280" name="Object 6"/>
          <p:cNvGraphicFramePr>
            <a:graphicFrameLocks noChangeAspect="1"/>
          </p:cNvGraphicFramePr>
          <p:nvPr/>
        </p:nvGraphicFramePr>
        <p:xfrm>
          <a:off x="3657600" y="5934075"/>
          <a:ext cx="192088" cy="627063"/>
        </p:xfrm>
        <a:graphic>
          <a:graphicData uri="http://schemas.openxmlformats.org/presentationml/2006/ole">
            <mc:AlternateContent xmlns:mc="http://schemas.openxmlformats.org/markup-compatibility/2006">
              <mc:Choice xmlns:v="urn:schemas-microsoft-com:vml" Requires="v">
                <p:oleObj spid="_x0000_s11344" name="Equation" r:id="rId14" imgW="228600" imgH="749300" progId="Equation.DSMT36">
                  <p:embed/>
                </p:oleObj>
              </mc:Choice>
              <mc:Fallback>
                <p:oleObj name="Equation" r:id="rId14" imgW="228600" imgH="749300" progId="Equation.DSMT36">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5934075"/>
                        <a:ext cx="192088"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81" name="Object 7"/>
          <p:cNvGraphicFramePr>
            <a:graphicFrameLocks noChangeAspect="1"/>
          </p:cNvGraphicFramePr>
          <p:nvPr/>
        </p:nvGraphicFramePr>
        <p:xfrm>
          <a:off x="2243138" y="5981700"/>
          <a:ext cx="320675" cy="592138"/>
        </p:xfrm>
        <a:graphic>
          <a:graphicData uri="http://schemas.openxmlformats.org/presentationml/2006/ole">
            <mc:AlternateContent xmlns:mc="http://schemas.openxmlformats.org/markup-compatibility/2006">
              <mc:Choice xmlns:v="urn:schemas-microsoft-com:vml" Requires="v">
                <p:oleObj spid="_x0000_s11345" name="Equation" r:id="rId15" imgW="406400" imgH="749300" progId="Equation.DSMT36">
                  <p:embed/>
                </p:oleObj>
              </mc:Choice>
              <mc:Fallback>
                <p:oleObj name="Equation" r:id="rId15" imgW="406400" imgH="749300" progId="Equation.DSMT36">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43138" y="5981700"/>
                        <a:ext cx="320675"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82" name="Object 8"/>
          <p:cNvGraphicFramePr>
            <a:graphicFrameLocks noChangeAspect="1"/>
          </p:cNvGraphicFramePr>
          <p:nvPr/>
        </p:nvGraphicFramePr>
        <p:xfrm>
          <a:off x="2965450" y="5934075"/>
          <a:ext cx="195263" cy="639763"/>
        </p:xfrm>
        <a:graphic>
          <a:graphicData uri="http://schemas.openxmlformats.org/presentationml/2006/ole">
            <mc:AlternateContent xmlns:mc="http://schemas.openxmlformats.org/markup-compatibility/2006">
              <mc:Choice xmlns:v="urn:schemas-microsoft-com:vml" Requires="v">
                <p:oleObj spid="_x0000_s11346" name="Equation" r:id="rId16" imgW="228600" imgH="749300" progId="Equation.DSMT36">
                  <p:embed/>
                </p:oleObj>
              </mc:Choice>
              <mc:Fallback>
                <p:oleObj name="Equation" r:id="rId16" imgW="228600" imgH="749300" progId="Equation.DSMT36">
                  <p:embed/>
                  <p:pic>
                    <p:nvPicPr>
                      <p:cNvPr id="0"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65450" y="5934075"/>
                        <a:ext cx="19526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1283" name="Group 27"/>
          <p:cNvGrpSpPr>
            <a:grpSpLocks/>
          </p:cNvGrpSpPr>
          <p:nvPr/>
        </p:nvGrpSpPr>
        <p:grpSpPr bwMode="auto">
          <a:xfrm>
            <a:off x="1233488" y="563563"/>
            <a:ext cx="3714750" cy="4994275"/>
            <a:chOff x="1723" y="351"/>
            <a:chExt cx="2340" cy="3146"/>
          </a:xfrm>
        </p:grpSpPr>
        <p:sp>
          <p:nvSpPr>
            <p:cNvPr id="11290" name="Freeform 28"/>
            <p:cNvSpPr>
              <a:spLocks/>
            </p:cNvSpPr>
            <p:nvPr/>
          </p:nvSpPr>
          <p:spPr bwMode="auto">
            <a:xfrm>
              <a:off x="1723" y="369"/>
              <a:ext cx="1568" cy="3121"/>
            </a:xfrm>
            <a:custGeom>
              <a:avLst/>
              <a:gdLst>
                <a:gd name="T0" fmla="*/ 0 w 1568"/>
                <a:gd name="T1" fmla="*/ 0 h 3121"/>
                <a:gd name="T2" fmla="*/ 68 w 1568"/>
                <a:gd name="T3" fmla="*/ 162 h 3121"/>
                <a:gd name="T4" fmla="*/ 137 w 1568"/>
                <a:gd name="T5" fmla="*/ 368 h 3121"/>
                <a:gd name="T6" fmla="*/ 214 w 1568"/>
                <a:gd name="T7" fmla="*/ 737 h 3121"/>
                <a:gd name="T8" fmla="*/ 283 w 1568"/>
                <a:gd name="T9" fmla="*/ 1182 h 3121"/>
                <a:gd name="T10" fmla="*/ 334 w 1568"/>
                <a:gd name="T11" fmla="*/ 1500 h 3121"/>
                <a:gd name="T12" fmla="*/ 403 w 1568"/>
                <a:gd name="T13" fmla="*/ 1911 h 3121"/>
                <a:gd name="T14" fmla="*/ 463 w 1568"/>
                <a:gd name="T15" fmla="*/ 2314 h 3121"/>
                <a:gd name="T16" fmla="*/ 531 w 1568"/>
                <a:gd name="T17" fmla="*/ 2674 h 3121"/>
                <a:gd name="T18" fmla="*/ 608 w 1568"/>
                <a:gd name="T19" fmla="*/ 2914 h 3121"/>
                <a:gd name="T20" fmla="*/ 686 w 1568"/>
                <a:gd name="T21" fmla="*/ 3060 h 3121"/>
                <a:gd name="T22" fmla="*/ 737 w 1568"/>
                <a:gd name="T23" fmla="*/ 3120 h 3121"/>
                <a:gd name="T24" fmla="*/ 866 w 1568"/>
                <a:gd name="T25" fmla="*/ 3051 h 3121"/>
                <a:gd name="T26" fmla="*/ 968 w 1568"/>
                <a:gd name="T27" fmla="*/ 2922 h 3121"/>
                <a:gd name="T28" fmla="*/ 1046 w 1568"/>
                <a:gd name="T29" fmla="*/ 2828 h 3121"/>
                <a:gd name="T30" fmla="*/ 1080 w 1568"/>
                <a:gd name="T31" fmla="*/ 2785 h 3121"/>
                <a:gd name="T32" fmla="*/ 1148 w 1568"/>
                <a:gd name="T33" fmla="*/ 2768 h 3121"/>
                <a:gd name="T34" fmla="*/ 1260 w 1568"/>
                <a:gd name="T35" fmla="*/ 2811 h 3121"/>
                <a:gd name="T36" fmla="*/ 1337 w 1568"/>
                <a:gd name="T37" fmla="*/ 2897 h 3121"/>
                <a:gd name="T38" fmla="*/ 1406 w 1568"/>
                <a:gd name="T39" fmla="*/ 3000 h 3121"/>
                <a:gd name="T40" fmla="*/ 1474 w 1568"/>
                <a:gd name="T41" fmla="*/ 3060 h 3121"/>
                <a:gd name="T42" fmla="*/ 1568 w 1568"/>
                <a:gd name="T43" fmla="*/ 3120 h 3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68"/>
                <a:gd name="T67" fmla="*/ 0 h 3121"/>
                <a:gd name="T68" fmla="*/ 1568 w 1568"/>
                <a:gd name="T69" fmla="*/ 3121 h 31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68" h="3121">
                  <a:moveTo>
                    <a:pt x="0" y="0"/>
                  </a:moveTo>
                  <a:cubicBezTo>
                    <a:pt x="22" y="50"/>
                    <a:pt x="45" y="101"/>
                    <a:pt x="68" y="162"/>
                  </a:cubicBezTo>
                  <a:cubicBezTo>
                    <a:pt x="91" y="223"/>
                    <a:pt x="113" y="272"/>
                    <a:pt x="137" y="368"/>
                  </a:cubicBezTo>
                  <a:cubicBezTo>
                    <a:pt x="161" y="464"/>
                    <a:pt x="190" y="601"/>
                    <a:pt x="214" y="737"/>
                  </a:cubicBezTo>
                  <a:cubicBezTo>
                    <a:pt x="238" y="873"/>
                    <a:pt x="263" y="1055"/>
                    <a:pt x="283" y="1182"/>
                  </a:cubicBezTo>
                  <a:cubicBezTo>
                    <a:pt x="303" y="1309"/>
                    <a:pt x="314" y="1379"/>
                    <a:pt x="334" y="1500"/>
                  </a:cubicBezTo>
                  <a:cubicBezTo>
                    <a:pt x="354" y="1621"/>
                    <a:pt x="381" y="1775"/>
                    <a:pt x="403" y="1911"/>
                  </a:cubicBezTo>
                  <a:cubicBezTo>
                    <a:pt x="425" y="2047"/>
                    <a:pt x="442" y="2187"/>
                    <a:pt x="463" y="2314"/>
                  </a:cubicBezTo>
                  <a:cubicBezTo>
                    <a:pt x="484" y="2441"/>
                    <a:pt x="507" y="2574"/>
                    <a:pt x="531" y="2674"/>
                  </a:cubicBezTo>
                  <a:cubicBezTo>
                    <a:pt x="555" y="2774"/>
                    <a:pt x="582" y="2850"/>
                    <a:pt x="608" y="2914"/>
                  </a:cubicBezTo>
                  <a:cubicBezTo>
                    <a:pt x="634" y="2978"/>
                    <a:pt x="664" y="3026"/>
                    <a:pt x="686" y="3060"/>
                  </a:cubicBezTo>
                  <a:cubicBezTo>
                    <a:pt x="708" y="3094"/>
                    <a:pt x="707" y="3121"/>
                    <a:pt x="737" y="3120"/>
                  </a:cubicBezTo>
                  <a:cubicBezTo>
                    <a:pt x="767" y="3119"/>
                    <a:pt x="828" y="3084"/>
                    <a:pt x="866" y="3051"/>
                  </a:cubicBezTo>
                  <a:cubicBezTo>
                    <a:pt x="904" y="3018"/>
                    <a:pt x="938" y="2959"/>
                    <a:pt x="968" y="2922"/>
                  </a:cubicBezTo>
                  <a:cubicBezTo>
                    <a:pt x="998" y="2885"/>
                    <a:pt x="1027" y="2851"/>
                    <a:pt x="1046" y="2828"/>
                  </a:cubicBezTo>
                  <a:cubicBezTo>
                    <a:pt x="1065" y="2805"/>
                    <a:pt x="1063" y="2795"/>
                    <a:pt x="1080" y="2785"/>
                  </a:cubicBezTo>
                  <a:cubicBezTo>
                    <a:pt x="1097" y="2775"/>
                    <a:pt x="1118" y="2764"/>
                    <a:pt x="1148" y="2768"/>
                  </a:cubicBezTo>
                  <a:cubicBezTo>
                    <a:pt x="1178" y="2772"/>
                    <a:pt x="1228" y="2789"/>
                    <a:pt x="1260" y="2811"/>
                  </a:cubicBezTo>
                  <a:cubicBezTo>
                    <a:pt x="1292" y="2833"/>
                    <a:pt x="1313" y="2866"/>
                    <a:pt x="1337" y="2897"/>
                  </a:cubicBezTo>
                  <a:cubicBezTo>
                    <a:pt x="1361" y="2928"/>
                    <a:pt x="1383" y="2973"/>
                    <a:pt x="1406" y="3000"/>
                  </a:cubicBezTo>
                  <a:cubicBezTo>
                    <a:pt x="1429" y="3027"/>
                    <a:pt x="1447" y="3040"/>
                    <a:pt x="1474" y="3060"/>
                  </a:cubicBezTo>
                  <a:cubicBezTo>
                    <a:pt x="1501" y="3080"/>
                    <a:pt x="1534" y="3100"/>
                    <a:pt x="1568" y="3120"/>
                  </a:cubicBezTo>
                </a:path>
              </a:pathLst>
            </a:custGeom>
            <a:noFill/>
            <a:ln w="28575"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91" name="Freeform 29"/>
            <p:cNvSpPr>
              <a:spLocks/>
            </p:cNvSpPr>
            <p:nvPr/>
          </p:nvSpPr>
          <p:spPr bwMode="auto">
            <a:xfrm>
              <a:off x="3291" y="351"/>
              <a:ext cx="772" cy="3146"/>
            </a:xfrm>
            <a:custGeom>
              <a:avLst/>
              <a:gdLst>
                <a:gd name="T0" fmla="*/ 0 w 772"/>
                <a:gd name="T1" fmla="*/ 3146 h 3146"/>
                <a:gd name="T2" fmla="*/ 112 w 772"/>
                <a:gd name="T3" fmla="*/ 3026 h 3146"/>
                <a:gd name="T4" fmla="*/ 189 w 772"/>
                <a:gd name="T5" fmla="*/ 2786 h 3146"/>
                <a:gd name="T6" fmla="*/ 258 w 772"/>
                <a:gd name="T7" fmla="*/ 2452 h 3146"/>
                <a:gd name="T8" fmla="*/ 352 w 772"/>
                <a:gd name="T9" fmla="*/ 1929 h 3146"/>
                <a:gd name="T10" fmla="*/ 480 w 772"/>
                <a:gd name="T11" fmla="*/ 1166 h 3146"/>
                <a:gd name="T12" fmla="*/ 592 w 772"/>
                <a:gd name="T13" fmla="*/ 523 h 3146"/>
                <a:gd name="T14" fmla="*/ 643 w 772"/>
                <a:gd name="T15" fmla="*/ 258 h 3146"/>
                <a:gd name="T16" fmla="*/ 695 w 772"/>
                <a:gd name="T17" fmla="*/ 120 h 3146"/>
                <a:gd name="T18" fmla="*/ 720 w 772"/>
                <a:gd name="T19" fmla="*/ 52 h 3146"/>
                <a:gd name="T20" fmla="*/ 772 w 772"/>
                <a:gd name="T21" fmla="*/ 0 h 3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2"/>
                <a:gd name="T34" fmla="*/ 0 h 3146"/>
                <a:gd name="T35" fmla="*/ 772 w 772"/>
                <a:gd name="T36" fmla="*/ 3146 h 31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2" h="3146">
                  <a:moveTo>
                    <a:pt x="0" y="3146"/>
                  </a:moveTo>
                  <a:cubicBezTo>
                    <a:pt x="40" y="3116"/>
                    <a:pt x="81" y="3086"/>
                    <a:pt x="112" y="3026"/>
                  </a:cubicBezTo>
                  <a:cubicBezTo>
                    <a:pt x="143" y="2966"/>
                    <a:pt x="165" y="2882"/>
                    <a:pt x="189" y="2786"/>
                  </a:cubicBezTo>
                  <a:cubicBezTo>
                    <a:pt x="213" y="2690"/>
                    <a:pt x="231" y="2595"/>
                    <a:pt x="258" y="2452"/>
                  </a:cubicBezTo>
                  <a:cubicBezTo>
                    <a:pt x="285" y="2309"/>
                    <a:pt x="315" y="2143"/>
                    <a:pt x="352" y="1929"/>
                  </a:cubicBezTo>
                  <a:cubicBezTo>
                    <a:pt x="389" y="1715"/>
                    <a:pt x="440" y="1400"/>
                    <a:pt x="480" y="1166"/>
                  </a:cubicBezTo>
                  <a:cubicBezTo>
                    <a:pt x="520" y="932"/>
                    <a:pt x="565" y="674"/>
                    <a:pt x="592" y="523"/>
                  </a:cubicBezTo>
                  <a:cubicBezTo>
                    <a:pt x="619" y="372"/>
                    <a:pt x="626" y="325"/>
                    <a:pt x="643" y="258"/>
                  </a:cubicBezTo>
                  <a:cubicBezTo>
                    <a:pt x="660" y="191"/>
                    <a:pt x="682" y="154"/>
                    <a:pt x="695" y="120"/>
                  </a:cubicBezTo>
                  <a:cubicBezTo>
                    <a:pt x="708" y="86"/>
                    <a:pt x="707" y="72"/>
                    <a:pt x="720" y="52"/>
                  </a:cubicBezTo>
                  <a:cubicBezTo>
                    <a:pt x="733" y="32"/>
                    <a:pt x="752" y="16"/>
                    <a:pt x="772" y="0"/>
                  </a:cubicBezTo>
                </a:path>
              </a:pathLst>
            </a:custGeom>
            <a:noFill/>
            <a:ln w="28575"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1284" name="Line 30"/>
          <p:cNvSpPr>
            <a:spLocks noChangeShapeType="1"/>
          </p:cNvSpPr>
          <p:nvPr/>
        </p:nvSpPr>
        <p:spPr bwMode="auto">
          <a:xfrm>
            <a:off x="4948238" y="5202238"/>
            <a:ext cx="0" cy="803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5" name="Rectangle 31"/>
          <p:cNvSpPr>
            <a:spLocks noChangeArrowheads="1"/>
          </p:cNvSpPr>
          <p:nvPr/>
        </p:nvSpPr>
        <p:spPr bwMode="auto">
          <a:xfrm>
            <a:off x="708025" y="6350"/>
            <a:ext cx="450850" cy="5597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graphicFrame>
        <p:nvGraphicFramePr>
          <p:cNvPr id="11286" name="Object 9"/>
          <p:cNvGraphicFramePr>
            <a:graphicFrameLocks noChangeAspect="1"/>
          </p:cNvGraphicFramePr>
          <p:nvPr/>
        </p:nvGraphicFramePr>
        <p:xfrm>
          <a:off x="4408488" y="6024563"/>
          <a:ext cx="1079500" cy="266700"/>
        </p:xfrm>
        <a:graphic>
          <a:graphicData uri="http://schemas.openxmlformats.org/presentationml/2006/ole">
            <mc:AlternateContent xmlns:mc="http://schemas.openxmlformats.org/markup-compatibility/2006">
              <mc:Choice xmlns:v="urn:schemas-microsoft-com:vml" Requires="v">
                <p:oleObj spid="_x0000_s11347" name="Equation" r:id="rId17" imgW="1079500" imgH="266700" progId="Equation.DSMT36">
                  <p:embed/>
                </p:oleObj>
              </mc:Choice>
              <mc:Fallback>
                <p:oleObj name="Equation" r:id="rId17" imgW="1079500" imgH="266700" progId="Equation.DSMT36">
                  <p:embed/>
                  <p:pic>
                    <p:nvPicPr>
                      <p:cNvPr id="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08488" y="6024563"/>
                        <a:ext cx="10795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87" name="Text Box 33"/>
          <p:cNvSpPr txBox="1">
            <a:spLocks noChangeArrowheads="1"/>
          </p:cNvSpPr>
          <p:nvPr/>
        </p:nvSpPr>
        <p:spPr bwMode="auto">
          <a:xfrm>
            <a:off x="2686050" y="106363"/>
            <a:ext cx="46863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Calibri" pitchFamily="34" charset="0"/>
              </a:rPr>
              <a:t>Three slit interference</a:t>
            </a:r>
            <a:endParaRPr lang="en-US" altLang="en-US" b="1">
              <a:latin typeface="Calibri" pitchFamily="34" charset="0"/>
            </a:endParaRPr>
          </a:p>
        </p:txBody>
      </p:sp>
      <p:sp>
        <p:nvSpPr>
          <p:cNvPr id="11288" name="Text Box 34"/>
          <p:cNvSpPr txBox="1">
            <a:spLocks noChangeArrowheads="1"/>
          </p:cNvSpPr>
          <p:nvPr/>
        </p:nvSpPr>
        <p:spPr bwMode="auto">
          <a:xfrm>
            <a:off x="708025" y="4633913"/>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Calibri" pitchFamily="34" charset="0"/>
              </a:rPr>
              <a:t>I</a:t>
            </a:r>
            <a:r>
              <a:rPr lang="en-US" altLang="en-US" baseline="-25000">
                <a:latin typeface="Calibri" pitchFamily="34" charset="0"/>
              </a:rPr>
              <a:t>0</a:t>
            </a:r>
            <a:endParaRPr lang="en-US" altLang="en-US">
              <a:latin typeface="Calibri" pitchFamily="34" charset="0"/>
            </a:endParaRPr>
          </a:p>
        </p:txBody>
      </p:sp>
      <p:sp>
        <p:nvSpPr>
          <p:cNvPr id="11289" name="Text Box 35"/>
          <p:cNvSpPr txBox="1">
            <a:spLocks noChangeArrowheads="1"/>
          </p:cNvSpPr>
          <p:nvPr/>
        </p:nvSpPr>
        <p:spPr bwMode="auto">
          <a:xfrm>
            <a:off x="527050" y="354013"/>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Calibri" pitchFamily="34" charset="0"/>
              </a:rPr>
              <a:t>9I</a:t>
            </a:r>
            <a:r>
              <a:rPr lang="en-US" altLang="en-US" baseline="-25000">
                <a:latin typeface="Calibri" pitchFamily="34" charset="0"/>
              </a:rPr>
              <a:t>0</a:t>
            </a:r>
            <a:endParaRPr lang="en-US" altLang="en-US">
              <a:latin typeface="Calibri" pitchFamily="34" charset="0"/>
            </a:endParaRPr>
          </a:p>
        </p:txBody>
      </p:sp>
    </p:spTree>
    <p:custDataLst>
      <p:tags r:id="rId2"/>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 name="TPVERSION" val="2008"/>
  <p:tag name="PPVERSION" val="12.0"/>
  <p:tag name="SHOWBARVISIBLE" val="True"/>
  <p:tag name="USESECONDARYMONITOR" val="True"/>
  <p:tag name="SAVECSVWITHSESSION" val="True"/>
  <p:tag name="CSVFORMAT" val="0"/>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722948"/>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
  <p:tag name="INCORRECTPOINTVALUE" val="0"/>
  <p:tag name="REALTIMEBACKUP" val="False"/>
  <p:tag name="REALTIMEBACKUPPATH" val="(None)"/>
  <p:tag name="ZEROBASED" val="False"/>
  <p:tag name="AUTOADJUSTPARTRANGE" val="True"/>
  <p:tag name="CHARTSCALE" val="True"/>
  <p:tag name="ADVANCEDSETTINGSVIEW" val="Fals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LUIDIAENABLED" val="False"/>
  <p:tag name="EXPANDSHOWBAR" val="True"/>
  <p:tag name="TASKPANEKEY" val="be1dccd8-54bb-443a-858d-8e4a32d1edb6"/>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SLIDEGUID" val="BDE53178C1E442988B4D793C3AD172D3"/>
  <p:tag name="SLIDEID" val="BDE53178C1E442988B4D793C3AD172D3"/>
  <p:tag name="SLIDEORDER" val="1"/>
  <p:tag name="SLIDETYPE" val="Q"/>
  <p:tag name="DEMOGRAPHIC" val="False"/>
  <p:tag name="TEAMASSIGN" val="False"/>
  <p:tag name="SPEEDSCORING" val="False"/>
  <p:tag name="CORRECTPOINTVALUE" val="1"/>
  <p:tag name="INCORRECTPOINTVALUE" val="0"/>
  <p:tag name="ZEROBASED" val="False"/>
  <p:tag name="AUTOADVANCE" val="False"/>
  <p:tag name="DELIMITERS" val="3.1"/>
  <p:tag name="VALUEFORMAT" val="0%"/>
  <p:tag name="QUESTIONALIAS" val="How does the maximum resolving power of your eye change when the brightness of the room is decreased."/>
  <p:tag name="ANSWERSALIAS" val="Increases|smicln|Remains constant|smicln|Decreases"/>
  <p:tag name="TOTALRESPONSES" val="21"/>
  <p:tag name="RESPONSECOUNT" val="21"/>
  <p:tag name="SLICED" val="False"/>
  <p:tag name="RESPONSES" val="2;1;1;1;3;3;1;1;1;3;1;1;1;1;1;1;2;1;1;3;3;"/>
  <p:tag name="CHARTSTRINGSTD" val="14 2 5"/>
  <p:tag name="CHARTSTRINGREV" val="5 2 14"/>
  <p:tag name="CHARTSTRINGSTDPER" val="0.666666666666667 0.0952380952380952 0.238095238095238"/>
  <p:tag name="CHARTSTRINGREVPER" val="0.238095238095238 0.0952380952380952 0.666666666666667"/>
  <p:tag name="VALUES" val="No Value|smicln|No Value|smicln|No Value"/>
  <p:tag name="RESPONSESGATHERED" val="False"/>
  <p:tag name="ANONYMOUSTEMP"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CHARTTYPE" val="0"/>
</p:tagLst>
</file>

<file path=ppt/tags/tag31.xml><?xml version="1.0" encoding="utf-8"?>
<p:tagLst xmlns:a="http://schemas.openxmlformats.org/drawingml/2006/main" xmlns:r="http://schemas.openxmlformats.org/officeDocument/2006/relationships" xmlns:p="http://schemas.openxmlformats.org/presentationml/2006/main">
  <p:tag name="ANSWERBULLETS" val="3"/>
  <p:tag name="TEXTLENGTH" val="36"/>
  <p:tag name="FONTSIZE" val="32"/>
  <p:tag name="BULLETTYPE" val="ppBulletArabicPeriod"/>
  <p:tag name="ANSWERTEXT" val="Increases&#10;Remains constant&#10;Decreases"/>
  <p:tag name="OLDNUMANSWERS" val="3"/>
</p:tagLst>
</file>

<file path=ppt/tags/tag32.xml><?xml version="1.0" encoding="utf-8"?>
<p:tagLst xmlns:a="http://schemas.openxmlformats.org/drawingml/2006/main" xmlns:r="http://schemas.openxmlformats.org/officeDocument/2006/relationships" xmlns:p="http://schemas.openxmlformats.org/presentationml/2006/main">
  <p:tag name="SLIDEID" val="BDE53178C1E442988B4D793C3AD172D3"/>
  <p:tag name="SLIDETYPE" val="Q"/>
  <p:tag name="DEMOGRAPHIC" val="False"/>
  <p:tag name="TEAMASSIGN" val="False"/>
  <p:tag name="SPEEDSCORING" val="False"/>
  <p:tag name="CORRECTPOINTVALUE" val="1"/>
  <p:tag name="INCORRECTPOINTVALUE" val="0"/>
  <p:tag name="ZEROBASED" val="False"/>
  <p:tag name="AUTOADVANCE" val="False"/>
  <p:tag name="DELIMITERS" val="3.1"/>
  <p:tag name="VALUEFORMAT" val="0%"/>
  <p:tag name="QUESTIONALIAS" val="How does the maximum resolving power of your eye change when the brightness of the room is decreased."/>
  <p:tag name="ANSWERSALIAS" val="Increases|smicln|Remains constant|smicln|Decreases"/>
  <p:tag name="SLIDEORDER" val="2"/>
  <p:tag name="SLIDEGUID" val="E96907DBBDB1489DBCA0F7621E1A198D"/>
  <p:tag name="TOTALRESPONSES" val="22"/>
  <p:tag name="RESPONSECOUNT" val="22"/>
  <p:tag name="SLICED" val="False"/>
  <p:tag name="RESPONSES" val="2;1;1;1;3;1;1;1;1;3;1;1;1;1;1;1;3;1;1;1;2;2;"/>
  <p:tag name="CHARTSTRINGSTD" val="16 3 3"/>
  <p:tag name="CHARTSTRINGREV" val="3 3 16"/>
  <p:tag name="CHARTSTRINGSTDPER" val="0.727272727272727 0.136363636363636 0.136363636363636"/>
  <p:tag name="CHARTSTRINGREVPER" val="0.136363636363636 0.136363636363636 0.727272727272727"/>
  <p:tag name="RESPONSESGATHERED" val="False"/>
  <p:tag name="ANONYMOUSTEMP" val="False"/>
  <p:tag name="VALUES" val="No Value|smicln|No Value|smicln|No Value"/>
</p:tagLst>
</file>

<file path=ppt/tags/tag33.xml><?xml version="1.0" encoding="utf-8"?>
<p:tagLst xmlns:a="http://schemas.openxmlformats.org/drawingml/2006/main" xmlns:r="http://schemas.openxmlformats.org/officeDocument/2006/relationships" xmlns:p="http://schemas.openxmlformats.org/presentationml/2006/main">
  <p:tag name="CHARTTYPE" val="0"/>
</p:tagLst>
</file>

<file path=ppt/tags/tag34.xml><?xml version="1.0" encoding="utf-8"?>
<p:tagLst xmlns:a="http://schemas.openxmlformats.org/drawingml/2006/main" xmlns:r="http://schemas.openxmlformats.org/officeDocument/2006/relationships" xmlns:p="http://schemas.openxmlformats.org/presentationml/2006/main">
  <p:tag name="ANSWERBULLETS" val="3"/>
  <p:tag name="TEXTLENGTH" val="36"/>
  <p:tag name="FONTSIZE" val="32"/>
  <p:tag name="BULLETTYPE" val="ppBulletArabicPeriod"/>
  <p:tag name="ANSWERTEXT" val="Increases&#10;Remains constant&#10;Decreases"/>
  <p:tag name="OLDNUMANSWERS" val="3"/>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4197</TotalTime>
  <Words>1356</Words>
  <Application>Microsoft Office PowerPoint</Application>
  <PresentationFormat>On-screen Show (4:3)</PresentationFormat>
  <Paragraphs>273</Paragraphs>
  <Slides>30</Slides>
  <Notes>27</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30</vt:i4>
      </vt:variant>
    </vt:vector>
  </HeadingPairs>
  <TitlesOfParts>
    <vt:vector size="34" baseType="lpstr">
      <vt:lpstr>Presentation1</vt:lpstr>
      <vt:lpstr>Equation</vt:lpstr>
      <vt:lpstr>Photo Editor Photo</vt:lpstr>
      <vt:lpstr>Chart</vt:lpstr>
      <vt:lpstr>Diffraction, Gratings, Resolving Power</vt:lpstr>
      <vt:lpstr>Recall</vt:lpstr>
      <vt:lpstr>Young’s Double Slit Review</vt:lpstr>
      <vt:lpstr>Multiple Slits (Diffraction Grating – N slits with spacing d)</vt:lpstr>
      <vt:lpstr>Multiple Slits (Diffraction Grating – N slits with spacing d)</vt:lpstr>
      <vt:lpstr>Three Rays Checkpoint</vt:lpstr>
      <vt:lpstr>PowerPoint Presentation</vt:lpstr>
      <vt:lpstr>Three Rays Checkpoint</vt:lpstr>
      <vt:lpstr>PowerPoint Presentation</vt:lpstr>
      <vt:lpstr>Multiple Slit Interference  (Diffraction Grating)</vt:lpstr>
      <vt:lpstr>Diffraction Grating</vt:lpstr>
      <vt:lpstr>Diffraction Rays</vt:lpstr>
      <vt:lpstr>PowerPoint Presentation</vt:lpstr>
      <vt:lpstr>PowerPoint Presentation</vt:lpstr>
      <vt:lpstr>Single Slit Diffraction</vt:lpstr>
      <vt:lpstr>Single Slit Diffraction</vt:lpstr>
      <vt:lpstr>Single Slit Diffraction Summary</vt:lpstr>
      <vt:lpstr>Laser &amp; Light on a Screen Checkpoint</vt:lpstr>
      <vt:lpstr>Light on a Screen Checkpoint</vt:lpstr>
      <vt:lpstr>Diffraction from Circular Aperture</vt:lpstr>
      <vt:lpstr>Diffraction from Circular Aperture</vt:lpstr>
      <vt:lpstr>Intensity from Circular Aperture</vt:lpstr>
      <vt:lpstr>PowerPoint Presentation</vt:lpstr>
      <vt:lpstr>Resolving Power</vt:lpstr>
      <vt:lpstr>Pointillism – Georges Seurat</vt:lpstr>
      <vt:lpstr>Binary Suns Checkpoint</vt:lpstr>
      <vt:lpstr>Binary Suns Checkpoint</vt:lpstr>
      <vt:lpstr>How does the maximum resolving power of your eye change when the brightness of the room is decreased.</vt:lpstr>
      <vt:lpstr>How does the maximum resolving power of your eye change when the brightness of the room is decreased.</vt:lpstr>
      <vt:lpstr>Recap.</vt:lpstr>
    </vt:vector>
  </TitlesOfParts>
  <Company>Eastern Illinois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cherie</dc:creator>
  <cp:lastModifiedBy>Lehman, Cherie B.</cp:lastModifiedBy>
  <cp:revision>40</cp:revision>
  <dcterms:created xsi:type="dcterms:W3CDTF">2010-04-01T03:31:35Z</dcterms:created>
  <dcterms:modified xsi:type="dcterms:W3CDTF">2013-03-25T21:12:42Z</dcterms:modified>
</cp:coreProperties>
</file>