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notesSlides/notesSlide18.xml" ContentType="application/vnd.openxmlformats-officedocument.presentationml.notesSlide+xml"/>
  <Override PartName="/ppt/tags/tag51.xml" ContentType="application/vnd.openxmlformats-officedocument.presentationml.tags+xml"/>
  <Override PartName="/ppt/notesSlides/notesSlide1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0.xml" ContentType="application/vnd.openxmlformats-officedocument.presentationml.notesSlide+xml"/>
  <Override PartName="/ppt/tags/tag59.xml" ContentType="application/vnd.openxmlformats-officedocument.presentationml.tags+xml"/>
  <Override PartName="/ppt/notesSlides/notesSlide21.xml" ContentType="application/vnd.openxmlformats-officedocument.presentationml.notesSlide+xml"/>
  <Override PartName="/ppt/tags/tag60.xml" ContentType="application/vnd.openxmlformats-officedocument.presentationml.tags+xml"/>
  <Override PartName="/ppt/notesSlides/notesSlide2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3.xml" ContentType="application/vnd.openxmlformats-officedocument.presentationml.notesSlide+xml"/>
  <Override PartName="/ppt/tags/tag68.xml" ContentType="application/vnd.openxmlformats-officedocument.presentationml.tags+xml"/>
  <Override PartName="/ppt/notesSlides/notesSlide24.xml" ContentType="application/vnd.openxmlformats-officedocument.presentationml.notesSlide+xml"/>
  <Override PartName="/ppt/tags/tag69.xml" ContentType="application/vnd.openxmlformats-officedocument.presentationml.tags+xml"/>
  <Override PartName="/ppt/notesSlides/notesSlide2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6.xml" ContentType="application/vnd.openxmlformats-officedocument.presentationml.notesSlide+xml"/>
  <Override PartName="/ppt/tags/tag77.xml" ContentType="application/vnd.openxmlformats-officedocument.presentationml.tags+xml"/>
  <Override PartName="/ppt/notesSlides/notesSlide27.xml" ContentType="application/vnd.openxmlformats-officedocument.presentationml.notesSlide+xml"/>
  <Override PartName="/ppt/tags/tag78.xml" ContentType="application/vnd.openxmlformats-officedocument.presentationml.tags+xml"/>
  <Override PartName="/ppt/notesSlides/notesSlide28.xml" ContentType="application/vnd.openxmlformats-officedocument.presentationml.notesSlide+xml"/>
  <Override PartName="/ppt/tags/tag79.xml" ContentType="application/vnd.openxmlformats-officedocument.presentationml.tags+xml"/>
  <Override PartName="/ppt/notesSlides/notesSlide29.xml" ContentType="application/vnd.openxmlformats-officedocument.presentationml.notesSlide+xml"/>
  <Override PartName="/ppt/tags/tag80.xml" ContentType="application/vnd.openxmlformats-officedocument.presentationml.tags+xml"/>
  <Override PartName="/ppt/notesSlides/notesSlide30.xml" ContentType="application/vnd.openxmlformats-officedocument.presentationml.notesSlide+xml"/>
  <Override PartName="/ppt/tags/tag81.xml" ContentType="application/vnd.openxmlformats-officedocument.presentationml.tags+xml"/>
  <Override PartName="/ppt/notesSlides/notesSlide31.xml" ContentType="application/vnd.openxmlformats-officedocument.presentationml.notesSlide+xml"/>
  <Override PartName="/ppt/tags/tag82.xml" ContentType="application/vnd.openxmlformats-officedocument.presentationml.tags+xml"/>
  <Override PartName="/ppt/notesSlides/notesSlide32.xml" ContentType="application/vnd.openxmlformats-officedocument.presentationml.notesSlide+xml"/>
  <Override PartName="/ppt/tags/tag83.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8" r:id="rId3"/>
    <p:sldId id="259" r:id="rId4"/>
    <p:sldId id="262" r:id="rId5"/>
    <p:sldId id="263" r:id="rId6"/>
    <p:sldId id="264" r:id="rId7"/>
    <p:sldId id="265" r:id="rId8"/>
    <p:sldId id="266" r:id="rId9"/>
    <p:sldId id="331" r:id="rId10"/>
    <p:sldId id="297" r:id="rId11"/>
    <p:sldId id="299" r:id="rId12"/>
    <p:sldId id="300" r:id="rId13"/>
    <p:sldId id="301" r:id="rId14"/>
    <p:sldId id="272" r:id="rId15"/>
    <p:sldId id="332" r:id="rId16"/>
    <p:sldId id="302" r:id="rId17"/>
    <p:sldId id="303" r:id="rId18"/>
    <p:sldId id="334" r:id="rId19"/>
    <p:sldId id="275" r:id="rId20"/>
    <p:sldId id="304" r:id="rId21"/>
    <p:sldId id="305" r:id="rId22"/>
    <p:sldId id="306" r:id="rId23"/>
    <p:sldId id="307" r:id="rId24"/>
    <p:sldId id="277" r:id="rId25"/>
    <p:sldId id="296" r:id="rId26"/>
    <p:sldId id="295" r:id="rId27"/>
    <p:sldId id="298" r:id="rId28"/>
    <p:sldId id="282" r:id="rId29"/>
    <p:sldId id="285" r:id="rId30"/>
    <p:sldId id="309" r:id="rId31"/>
    <p:sldId id="286"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33" r:id="rId48"/>
    <p:sldId id="325" r:id="rId49"/>
    <p:sldId id="326" r:id="rId50"/>
    <p:sldId id="327" r:id="rId51"/>
    <p:sldId id="328" r:id="rId52"/>
    <p:sldId id="329" r:id="rId53"/>
    <p:sldId id="330" r:id="rId54"/>
  </p:sldIdLst>
  <p:sldSz cx="9144000" cy="6858000" type="screen4x3"/>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E7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 Id="rId9" Type="http://schemas.openxmlformats.org/officeDocument/2006/relationships/image" Target="../media/image4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9.wmf"/><Relationship Id="rId1" Type="http://schemas.openxmlformats.org/officeDocument/2006/relationships/image" Target="../media/image50.wmf"/><Relationship Id="rId4" Type="http://schemas.openxmlformats.org/officeDocument/2006/relationships/image" Target="../media/image5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44.wmf"/><Relationship Id="rId1" Type="http://schemas.openxmlformats.org/officeDocument/2006/relationships/image" Target="../media/image5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e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C88CB-AD6E-4C23-B643-2303C23B8FB9}" type="datetimeFigureOut">
              <a:rPr lang="en-US" smtClean="0"/>
              <a:pPr/>
              <a:t>4/8/2013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F6E6FB-41F8-4C98-ADBA-38002516CFB8}" type="slidenum">
              <a:rPr lang="en-US" smtClean="0"/>
              <a:pPr/>
              <a:t>‹#›</a:t>
            </a:fld>
            <a:endParaRPr lang="en-US"/>
          </a:p>
        </p:txBody>
      </p:sp>
    </p:spTree>
    <p:extLst>
      <p:ext uri="{BB962C8B-B14F-4D97-AF65-F5344CB8AC3E}">
        <p14:creationId xmlns:p14="http://schemas.microsoft.com/office/powerpoint/2010/main" val="279462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1D43D1E1-BF8D-4459-97EA-543E8FEBE12A}" type="slidenum">
              <a:rPr lang="en-US" altLang="en-US"/>
              <a:pPr/>
              <a:t>1</a:t>
            </a:fld>
            <a:endParaRPr lang="en-US" altLang="en-US"/>
          </a:p>
        </p:txBody>
      </p:sp>
      <p:sp>
        <p:nvSpPr>
          <p:cNvPr id="717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717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i="1">
                <a:solidFill>
                  <a:schemeClr val="tx1"/>
                </a:solidFill>
                <a:latin typeface="Times New Roman" pitchFamily="18" charset="0"/>
              </a:rPr>
              <a:t>1</a:t>
            </a:r>
          </a:p>
        </p:txBody>
      </p:sp>
      <p:sp>
        <p:nvSpPr>
          <p:cNvPr id="717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717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7174" name="Rectangle 6"/>
          <p:cNvSpPr>
            <a:spLocks noGrp="1" noRot="1" noChangeAspect="1" noChangeArrowheads="1" noTextEdit="1"/>
          </p:cNvSpPr>
          <p:nvPr>
            <p:ph type="sldImg"/>
          </p:nvPr>
        </p:nvSpPr>
        <p:spPr>
          <a:ln w="12700" cap="flat">
            <a:solidFill>
              <a:schemeClr val="tx1"/>
            </a:solidFill>
          </a:ln>
        </p:spPr>
      </p:sp>
      <p:sp>
        <p:nvSpPr>
          <p:cNvPr id="7175" name="Rectangle 7"/>
          <p:cNvSpPr>
            <a:spLocks noGrp="1" noChangeArrowheads="1"/>
          </p:cNvSpPr>
          <p:nvPr>
            <p:ph type="body" idx="1"/>
          </p:nvPr>
        </p:nvSpPr>
        <p:spPr>
          <a:ln/>
        </p:spPr>
        <p:txBody>
          <a:bodyPr lIns="90488" tIns="44450" rIns="90488" bIns="44450"/>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BC210-9F10-445E-946B-8044459867ED}" type="slidenum">
              <a:rPr lang="en-US" altLang="en-US"/>
              <a:pPr/>
              <a:t>14</a:t>
            </a:fld>
            <a:endParaRPr lang="en-US" alt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EE0C1-A1CB-44EB-83F5-C5C0DC8C74F7}" type="slidenum">
              <a:rPr lang="en-US" altLang="en-US"/>
              <a:pPr/>
              <a:t>15</a:t>
            </a:fld>
            <a:endParaRPr lang="en-US" alt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r>
              <a:rPr lang="en-US"/>
              <a:t>Note humans are ‘hot’ 300K so we emit light, just not much in the visible spectrum. Try infrared.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7A449-4A9E-4AE7-BBCA-C4C525B48B0E}" type="slidenum">
              <a:rPr lang="en-US" altLang="en-US"/>
              <a:pPr/>
              <a:t>19</a:t>
            </a:fld>
            <a:endParaRPr lang="en-US" alt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F6E6FB-41F8-4C98-ADBA-38002516CFB8}"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A9DC7-3F8C-49BF-8C79-B3BA3ECA9A79}" type="slidenum">
              <a:rPr lang="en-US" altLang="en-US"/>
              <a:pPr/>
              <a:t>24</a:t>
            </a:fld>
            <a:endParaRPr lang="en-US" alt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D40426-82D1-4A73-B88C-6CE790C5A88D}" type="slidenum">
              <a:rPr lang="en-US" altLang="en-US"/>
              <a:pPr/>
              <a:t>28</a:t>
            </a:fld>
            <a:endParaRPr lang="en-US" alt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1DD307-C18A-40E7-81DE-0D0C89B0E77B}" type="slidenum">
              <a:rPr lang="en-US" altLang="en-US"/>
              <a:pPr/>
              <a:t>29</a:t>
            </a:fld>
            <a:endParaRPr lang="en-US" alt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5C2D4-B404-409F-A011-C5516E271C32}" type="slidenum">
              <a:rPr lang="en-US" altLang="en-US"/>
              <a:pPr/>
              <a:t>31</a:t>
            </a:fld>
            <a:endParaRPr lang="en-US" altLang="en-US"/>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B62F9C8-3D80-408E-B538-8FB174AA1A84}" type="slidenum">
              <a:rPr lang="en-US"/>
              <a:pPr fontAlgn="base">
                <a:spcBef>
                  <a:spcPct val="0"/>
                </a:spcBef>
                <a:spcAft>
                  <a:spcPct val="0"/>
                </a:spcAft>
              </a:pPr>
              <a:t>32</a:t>
            </a:fld>
            <a:endParaRPr lang="en-US"/>
          </a:p>
        </p:txBody>
      </p:sp>
      <p:sp>
        <p:nvSpPr>
          <p:cNvPr id="25603" name="Rectangle 1026"/>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25604" name="Rectangle 1027"/>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altLang="en-US" sz="1000" i="1">
                <a:latin typeface="Times New Roman" pitchFamily="18" charset="0"/>
              </a:rPr>
              <a:t>1</a:t>
            </a:r>
          </a:p>
        </p:txBody>
      </p:sp>
      <p:sp>
        <p:nvSpPr>
          <p:cNvPr id="25605" name="Rectangle 1028"/>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25606" name="Rectangle 1029"/>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25607" name="Rectangle 1030"/>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5608" name="Rectangle 1031"/>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D92CAC8-CA17-4BF0-9359-52E196BDCEB8}" type="slidenum">
              <a:rPr lang="en-US"/>
              <a:pPr fontAlgn="base">
                <a:spcBef>
                  <a:spcPct val="0"/>
                </a:spcBef>
                <a:spcAft>
                  <a:spcPct val="0"/>
                </a:spcAft>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06C04-89C5-4250-BD81-852AC82EE1FD}" type="slidenum">
              <a:rPr lang="en-US" altLang="en-US"/>
              <a:pPr/>
              <a:t>2</a:t>
            </a:fld>
            <a:endParaRPr lang="en-US" alt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16036BA-A174-4924-A65E-5A33C6C7932F}" type="slidenum">
              <a:rPr lang="en-US"/>
              <a:pPr fontAlgn="base">
                <a:spcBef>
                  <a:spcPct val="0"/>
                </a:spcBef>
                <a:spcAft>
                  <a:spcPct val="0"/>
                </a:spcAft>
              </a:pPr>
              <a:t>36</a:t>
            </a:fld>
            <a:endParaRPr 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D028C70-6455-4E36-9DF4-71E01E7C277D}" type="slidenum">
              <a:rPr lang="en-US"/>
              <a:pPr fontAlgn="base">
                <a:spcBef>
                  <a:spcPct val="0"/>
                </a:spcBef>
                <a:spcAft>
                  <a:spcPct val="0"/>
                </a:spcAft>
              </a:pPr>
              <a:t>37</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5EFEB21-D9FF-4D52-85EC-9CB5BB9135BC}" type="slidenum">
              <a:rPr lang="en-US"/>
              <a:pPr fontAlgn="base">
                <a:spcBef>
                  <a:spcPct val="0"/>
                </a:spcBef>
                <a:spcAft>
                  <a:spcPct val="0"/>
                </a:spcAft>
              </a:pPr>
              <a:t>38</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ECA64F5-3E3E-4760-847F-BCC0EE480B04}" type="slidenum">
              <a:rPr lang="en-US"/>
              <a:pPr fontAlgn="base">
                <a:spcBef>
                  <a:spcPct val="0"/>
                </a:spcBef>
                <a:spcAft>
                  <a:spcPct val="0"/>
                </a:spcAft>
              </a:pPr>
              <a:t>41</a:t>
            </a:fld>
            <a:endParaRPr lang="en-US"/>
          </a:p>
        </p:txBody>
      </p:sp>
      <p:sp>
        <p:nvSpPr>
          <p:cNvPr id="3072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EC56BDF-C3C2-46B5-815F-7345FFCC1996}" type="slidenum">
              <a:rPr lang="en-US"/>
              <a:pPr fontAlgn="base">
                <a:spcBef>
                  <a:spcPct val="0"/>
                </a:spcBef>
                <a:spcAft>
                  <a:spcPct val="0"/>
                </a:spcAft>
              </a:pPr>
              <a:t>42</a:t>
            </a:fld>
            <a:endParaRPr lang="en-U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836907E-2F70-4FBE-A9CE-59DDA4EBFF61}" type="slidenum">
              <a:rPr lang="en-US"/>
              <a:pPr fontAlgn="base">
                <a:spcBef>
                  <a:spcPct val="0"/>
                </a:spcBef>
                <a:spcAft>
                  <a:spcPct val="0"/>
                </a:spcAft>
              </a:pPr>
              <a:t>43</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44E3C68-E120-417A-8E83-ED56D05EB0A7}" type="slidenum">
              <a:rPr lang="en-US"/>
              <a:pPr fontAlgn="base">
                <a:spcBef>
                  <a:spcPct val="0"/>
                </a:spcBef>
                <a:spcAft>
                  <a:spcPct val="0"/>
                </a:spcAft>
              </a:pPr>
              <a:t>46</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fld id="{050F6186-A788-433B-8349-8504FE17C498}" type="slidenum">
              <a:rPr lang="en-US" sz="1200" smtClean="0"/>
              <a:pPr/>
              <a:t>47</a:t>
            </a:fld>
            <a:endParaRPr lang="en-US" sz="120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F26F4F8-0FD4-4C73-BE22-2FCCAA8070AA}" type="slidenum">
              <a:rPr lang="en-US"/>
              <a:pPr fontAlgn="base">
                <a:spcBef>
                  <a:spcPct val="0"/>
                </a:spcBef>
                <a:spcAft>
                  <a:spcPct val="0"/>
                </a:spcAft>
              </a:pPr>
              <a:t>48</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51% correct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6B0B666-8F8E-4388-9443-04A06DA3A83D}" type="slidenum">
              <a:rPr lang="en-US"/>
              <a:pPr fontAlgn="base">
                <a:spcBef>
                  <a:spcPct val="0"/>
                </a:spcBef>
                <a:spcAft>
                  <a:spcPct val="0"/>
                </a:spcAft>
              </a:pPr>
              <a:t>49</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51% correct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49583-B9BA-4EE0-B0BC-E5B92006B5BA}" type="slidenum">
              <a:rPr lang="en-US" altLang="en-US"/>
              <a:pPr/>
              <a:t>3</a:t>
            </a:fld>
            <a:endParaRPr lang="en-US" alt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39C1DF6-E1EE-4E5B-9608-CCF93F87A7DE}" type="slidenum">
              <a:rPr lang="en-US"/>
              <a:pPr fontAlgn="base">
                <a:spcBef>
                  <a:spcPct val="0"/>
                </a:spcBef>
                <a:spcAft>
                  <a:spcPct val="0"/>
                </a:spcAft>
              </a:pPr>
              <a:t>50</a:t>
            </a:fld>
            <a:endParaRPr 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9EB3D31-E7E4-4CDB-86B2-07D5627C8DF5}" type="slidenum">
              <a:rPr lang="en-US"/>
              <a:pPr fontAlgn="base">
                <a:spcBef>
                  <a:spcPct val="0"/>
                </a:spcBef>
                <a:spcAft>
                  <a:spcPct val="0"/>
                </a:spcAft>
              </a:pPr>
              <a:t>51</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E860111-224A-41FE-8302-0F388686798B}" type="slidenum">
              <a:rPr lang="en-US"/>
              <a:pPr fontAlgn="base">
                <a:spcBef>
                  <a:spcPct val="0"/>
                </a:spcBef>
                <a:spcAft>
                  <a:spcPct val="0"/>
                </a:spcAft>
              </a:pPr>
              <a:t>53</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A0AB0D-1987-4C9E-A141-CBF1EEEED6D1}" type="slidenum">
              <a:rPr lang="en-US" altLang="en-US"/>
              <a:pPr/>
              <a:t>4</a:t>
            </a:fld>
            <a:endParaRPr lang="en-US" alt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4EE845-227E-4B26-A74E-3A595EB16D95}" type="slidenum">
              <a:rPr lang="en-US" altLang="en-US"/>
              <a:pPr/>
              <a:t>5</a:t>
            </a:fld>
            <a:endParaRPr lang="en-US" alt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dirty="0"/>
              <a:t>Note humans are ‘hot’ 300K so we emit light, just not much in the visible spectrum. Try infrared.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EE0C1-A1CB-44EB-83F5-C5C0DC8C74F7}" type="slidenum">
              <a:rPr lang="en-US" altLang="en-US"/>
              <a:pPr/>
              <a:t>6</a:t>
            </a:fld>
            <a:endParaRPr lang="en-US" alt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r>
              <a:rPr lang="en-US"/>
              <a:t>Note humans are ‘hot’ 300K so we emit light, just not much in the visible spectrum. Try infrared.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4D91A-C5F5-4371-BE1C-491B00EFF60F}" type="slidenum">
              <a:rPr lang="en-US" altLang="en-US"/>
              <a:pPr/>
              <a:t>7</a:t>
            </a:fld>
            <a:endParaRPr lang="en-US" alt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a:t>Note humans are ‘hot’ 300K so we emit light, just not much in the visible spectrum. Try infrared.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3EAF0-DE5C-49A2-9E16-2FACB3FD5DAB}" type="slidenum">
              <a:rPr lang="en-US" altLang="en-US"/>
              <a:pPr/>
              <a:t>8</a:t>
            </a:fld>
            <a:endParaRPr lang="en-US" alt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3EAF0-DE5C-49A2-9E16-2FACB3FD5DAB}" type="slidenum">
              <a:rPr lang="en-US" altLang="en-US"/>
              <a:pPr/>
              <a:t>9</a:t>
            </a:fld>
            <a:endParaRPr lang="en-US" alt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70C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6380-C763-4BC9-BFB3-DE4637CCFA9C}"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6380-C763-4BC9-BFB3-DE4637CCFA9C}"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6380-C763-4BC9-BFB3-DE4637CCFA9C}"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954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954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722530E-578D-4F1F-8F15-E80EC523D22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6380-C763-4BC9-BFB3-DE4637CCFA9C}"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C6380-C763-4BC9-BFB3-DE4637CCFA9C}"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0C6380-C763-4BC9-BFB3-DE4637CCFA9C}"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0C6380-C763-4BC9-BFB3-DE4637CCFA9C}" type="datetimeFigureOut">
              <a:rPr lang="en-US" smtClean="0"/>
              <a:pPr/>
              <a:t>4/8/2013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C6380-C763-4BC9-BFB3-DE4637CCFA9C}" type="datetimeFigureOut">
              <a:rPr lang="en-US" smtClean="0"/>
              <a:pPr/>
              <a:t>4/8/2013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6380-C763-4BC9-BFB3-DE4637CCFA9C}" type="datetimeFigureOut">
              <a:rPr lang="en-US" smtClean="0"/>
              <a:pPr/>
              <a:t>4/8/2013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6380-C763-4BC9-BFB3-DE4637CCFA9C}"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6380-C763-4BC9-BFB3-DE4637CCFA9C}"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6380-C763-4BC9-BFB3-DE4637CCFA9C}" type="datetimeFigureOut">
              <a:rPr lang="en-US" smtClean="0"/>
              <a:pPr/>
              <a:t>4/8/2013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13AE2-7CB8-4C81-847D-05DB11D3A9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B0F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505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2.xml"/><Relationship Id="rId7" Type="http://schemas.openxmlformats.org/officeDocument/2006/relationships/image" Target="../media/image4.emf"/><Relationship Id="rId2" Type="http://schemas.openxmlformats.org/officeDocument/2006/relationships/tags" Target="../tags/tag1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2.xml"/><Relationship Id="rId4" Type="http://schemas.openxmlformats.org/officeDocument/2006/relationships/tags" Target="../tags/tag13.xm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5.xml"/><Relationship Id="rId7" Type="http://schemas.openxmlformats.org/officeDocument/2006/relationships/image" Target="../media/image5.emf"/><Relationship Id="rId2" Type="http://schemas.openxmlformats.org/officeDocument/2006/relationships/tags" Target="../tags/tag1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12.xml"/><Relationship Id="rId4"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6.emf"/><Relationship Id="rId2" Type="http://schemas.openxmlformats.org/officeDocument/2006/relationships/tags" Target="../tags/tag1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12.xml"/><Relationship Id="rId4" Type="http://schemas.openxmlformats.org/officeDocument/2006/relationships/tags" Target="../tags/tag19.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0.wmf"/><Relationship Id="rId3" Type="http://schemas.openxmlformats.org/officeDocument/2006/relationships/tags" Target="../tags/tag21.xml"/><Relationship Id="rId7" Type="http://schemas.openxmlformats.org/officeDocument/2006/relationships/image" Target="../media/image7.emf"/><Relationship Id="rId12" Type="http://schemas.openxmlformats.org/officeDocument/2006/relationships/oleObject" Target="../embeddings/oleObject7.bin"/><Relationship Id="rId2" Type="http://schemas.openxmlformats.org/officeDocument/2006/relationships/tags" Target="../tags/tag20.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9.wmf"/><Relationship Id="rId5" Type="http://schemas.openxmlformats.org/officeDocument/2006/relationships/slideLayout" Target="../slideLayouts/slideLayout12.xml"/><Relationship Id="rId10" Type="http://schemas.openxmlformats.org/officeDocument/2006/relationships/oleObject" Target="../embeddings/oleObject6.bin"/><Relationship Id="rId4" Type="http://schemas.openxmlformats.org/officeDocument/2006/relationships/tags" Target="../tags/tag22.xml"/><Relationship Id="rId9"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6.xml"/><Relationship Id="rId7" Type="http://schemas.openxmlformats.org/officeDocument/2006/relationships/image" Target="../media/image11.emf"/><Relationship Id="rId2" Type="http://schemas.openxmlformats.org/officeDocument/2006/relationships/tags" Target="../tags/tag25.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slideLayout" Target="../slideLayouts/slideLayout12.xml"/><Relationship Id="rId4" Type="http://schemas.openxmlformats.org/officeDocument/2006/relationships/tags" Target="../tags/tag27.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9.xml"/><Relationship Id="rId7" Type="http://schemas.openxmlformats.org/officeDocument/2006/relationships/image" Target="../media/image13.emf"/><Relationship Id="rId2" Type="http://schemas.openxmlformats.org/officeDocument/2006/relationships/tags" Target="../tags/tag28.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slideLayout" Target="../slideLayouts/slideLayout12.xml"/><Relationship Id="rId4" Type="http://schemas.openxmlformats.org/officeDocument/2006/relationships/tags" Target="../tags/tag30.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3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hyperlink" Target="http://phet.colorado.edu/simulations/sims.php?sim=Photoelectric_Effect" TargetMode="External"/><Relationship Id="rId4"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3.xml"/><Relationship Id="rId1" Type="http://schemas.openxmlformats.org/officeDocument/2006/relationships/vmlDrawing" Target="../drawings/vmlDrawing8.vml"/><Relationship Id="rId5" Type="http://schemas.openxmlformats.org/officeDocument/2006/relationships/image" Target="../media/image16.png"/><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4.xml"/><Relationship Id="rId1" Type="http://schemas.openxmlformats.org/officeDocument/2006/relationships/vmlDrawing" Target="../drawings/vmlDrawing9.vml"/><Relationship Id="rId6" Type="http://schemas.openxmlformats.org/officeDocument/2006/relationships/image" Target="../media/image17.png"/><Relationship Id="rId5" Type="http://schemas.openxmlformats.org/officeDocument/2006/relationships/oleObject" Target="../embeddings/oleObject12.bin"/><Relationship Id="rId4" Type="http://schemas.openxmlformats.org/officeDocument/2006/relationships/hyperlink" Target="http://video.google.com/videoplay?docid=2669501183162419322&amp;q=photoelectric+effect&amp;hl=en"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5.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8.emf"/><Relationship Id="rId2" Type="http://schemas.openxmlformats.org/officeDocument/2006/relationships/tags" Target="../tags/tag37.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slideLayout" Target="../slideLayouts/slideLayout12.xml"/><Relationship Id="rId4" Type="http://schemas.openxmlformats.org/officeDocument/2006/relationships/tags" Target="../tags/tag39.xml"/></Relationships>
</file>

<file path=ppt/slides/_rels/slide26.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9.emf"/><Relationship Id="rId2" Type="http://schemas.openxmlformats.org/officeDocument/2006/relationships/tags" Target="../tags/tag40.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slideLayout" Target="../slideLayouts/slideLayout12.xml"/><Relationship Id="rId4" Type="http://schemas.openxmlformats.org/officeDocument/2006/relationships/tags" Target="../tags/tag42.xml"/></Relationships>
</file>

<file path=ppt/slides/_rels/slide27.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20.emf"/><Relationship Id="rId2" Type="http://schemas.openxmlformats.org/officeDocument/2006/relationships/tags" Target="../tags/tag43.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slideLayout" Target="../slideLayouts/slideLayout12.xml"/><Relationship Id="rId4" Type="http://schemas.openxmlformats.org/officeDocument/2006/relationships/tags" Target="../tags/tag4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slideLayout" Target="../slideLayouts/slideLayout6.xml"/><Relationship Id="rId7" Type="http://schemas.openxmlformats.org/officeDocument/2006/relationships/image" Target="../media/image29.wmf"/><Relationship Id="rId2" Type="http://schemas.openxmlformats.org/officeDocument/2006/relationships/tags" Target="../tags/tag51.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hyperlink" Target="http://www.f.kth.se/~f93-apr/java/cotest.html" TargetMode="External"/><Relationship Id="rId4" Type="http://schemas.openxmlformats.org/officeDocument/2006/relationships/notesSlide" Target="../notesSlides/notesSlide19.xml"/><Relationship Id="rId9" Type="http://schemas.openxmlformats.org/officeDocument/2006/relationships/image" Target="../media/image30.wmf"/></Relationships>
</file>

<file path=ppt/slides/_rels/slide34.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31.emf"/><Relationship Id="rId2" Type="http://schemas.openxmlformats.org/officeDocument/2006/relationships/tags" Target="../tags/tag52.xml"/><Relationship Id="rId1" Type="http://schemas.openxmlformats.org/officeDocument/2006/relationships/vmlDrawing" Target="../drawings/vmlDrawing14.vml"/><Relationship Id="rId6" Type="http://schemas.openxmlformats.org/officeDocument/2006/relationships/oleObject" Target="../embeddings/oleObject18.bin"/><Relationship Id="rId5" Type="http://schemas.openxmlformats.org/officeDocument/2006/relationships/slideLayout" Target="../slideLayouts/slideLayout12.xml"/><Relationship Id="rId4" Type="http://schemas.openxmlformats.org/officeDocument/2006/relationships/tags" Target="../tags/tag54.xml"/></Relationships>
</file>

<file path=ppt/slides/_rels/slide35.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32.emf"/><Relationship Id="rId2" Type="http://schemas.openxmlformats.org/officeDocument/2006/relationships/tags" Target="../tags/tag55.xml"/><Relationship Id="rId1" Type="http://schemas.openxmlformats.org/officeDocument/2006/relationships/vmlDrawing" Target="../drawings/vmlDrawing15.vml"/><Relationship Id="rId6" Type="http://schemas.openxmlformats.org/officeDocument/2006/relationships/oleObject" Target="../embeddings/oleObject19.bin"/><Relationship Id="rId5" Type="http://schemas.openxmlformats.org/officeDocument/2006/relationships/slideLayout" Target="../slideLayouts/slideLayout12.xml"/><Relationship Id="rId4" Type="http://schemas.openxmlformats.org/officeDocument/2006/relationships/tags" Target="../tags/tag57.xml"/></Relationships>
</file>

<file path=ppt/slides/_rels/slide3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slideLayout" Target="../slideLayouts/slideLayout6.xml"/><Relationship Id="rId7" Type="http://schemas.openxmlformats.org/officeDocument/2006/relationships/oleObject" Target="../embeddings/oleObject21.bin"/><Relationship Id="rId2" Type="http://schemas.openxmlformats.org/officeDocument/2006/relationships/tags" Target="../tags/tag58.xml"/><Relationship Id="rId1" Type="http://schemas.openxmlformats.org/officeDocument/2006/relationships/vmlDrawing" Target="../drawings/vmlDrawing16.vml"/><Relationship Id="rId6" Type="http://schemas.openxmlformats.org/officeDocument/2006/relationships/image" Target="../media/image33.wmf"/><Relationship Id="rId5" Type="http://schemas.openxmlformats.org/officeDocument/2006/relationships/oleObject" Target="../embeddings/oleObject20.bin"/><Relationship Id="rId4"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9.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0.xml"/><Relationship Id="rId1" Type="http://schemas.openxmlformats.org/officeDocument/2006/relationships/vmlDrawing" Target="../drawings/vmlDrawing17.vml"/><Relationship Id="rId6" Type="http://schemas.openxmlformats.org/officeDocument/2006/relationships/image" Target="../media/image34.wmf"/><Relationship Id="rId5" Type="http://schemas.openxmlformats.org/officeDocument/2006/relationships/oleObject" Target="../embeddings/oleObject22.bin"/><Relationship Id="rId4"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36.emf"/><Relationship Id="rId2" Type="http://schemas.openxmlformats.org/officeDocument/2006/relationships/tags" Target="../tags/tag61.xml"/><Relationship Id="rId1" Type="http://schemas.openxmlformats.org/officeDocument/2006/relationships/vmlDrawing" Target="../drawings/vmlDrawing18.vml"/><Relationship Id="rId6" Type="http://schemas.openxmlformats.org/officeDocument/2006/relationships/oleObject" Target="../embeddings/oleObject23.bin"/><Relationship Id="rId5" Type="http://schemas.openxmlformats.org/officeDocument/2006/relationships/slideLayout" Target="../slideLayouts/slideLayout12.xml"/><Relationship Id="rId4" Type="http://schemas.openxmlformats.org/officeDocument/2006/relationships/tags" Target="../tags/tag6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65.xml"/><Relationship Id="rId7" Type="http://schemas.openxmlformats.org/officeDocument/2006/relationships/image" Target="../media/image37.emf"/><Relationship Id="rId2" Type="http://schemas.openxmlformats.org/officeDocument/2006/relationships/tags" Target="../tags/tag64.xml"/><Relationship Id="rId1" Type="http://schemas.openxmlformats.org/officeDocument/2006/relationships/vmlDrawing" Target="../drawings/vmlDrawing19.vml"/><Relationship Id="rId6" Type="http://schemas.openxmlformats.org/officeDocument/2006/relationships/oleObject" Target="../embeddings/oleObject24.bin"/><Relationship Id="rId5" Type="http://schemas.openxmlformats.org/officeDocument/2006/relationships/slideLayout" Target="../slideLayouts/slideLayout12.xml"/><Relationship Id="rId4" Type="http://schemas.openxmlformats.org/officeDocument/2006/relationships/tags" Target="../tags/tag66.xml"/><Relationship Id="rId9" Type="http://schemas.openxmlformats.org/officeDocument/2006/relationships/image" Target="../media/image38.wmf"/></Relationships>
</file>

<file path=ppt/slides/_rels/slide41.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0.bin"/><Relationship Id="rId18" Type="http://schemas.openxmlformats.org/officeDocument/2006/relationships/image" Target="../media/image45.wmf"/><Relationship Id="rId3" Type="http://schemas.openxmlformats.org/officeDocument/2006/relationships/slideLayout" Target="../slideLayouts/slideLayout6.xml"/><Relationship Id="rId21" Type="http://schemas.openxmlformats.org/officeDocument/2006/relationships/oleObject" Target="../embeddings/oleObject34.bin"/><Relationship Id="rId7" Type="http://schemas.openxmlformats.org/officeDocument/2006/relationships/oleObject" Target="../embeddings/oleObject27.bin"/><Relationship Id="rId12" Type="http://schemas.openxmlformats.org/officeDocument/2006/relationships/image" Target="../media/image42.wmf"/><Relationship Id="rId17" Type="http://schemas.openxmlformats.org/officeDocument/2006/relationships/oleObject" Target="../embeddings/oleObject32.bin"/><Relationship Id="rId2" Type="http://schemas.openxmlformats.org/officeDocument/2006/relationships/tags" Target="../tags/tag67.xml"/><Relationship Id="rId16" Type="http://schemas.openxmlformats.org/officeDocument/2006/relationships/image" Target="../media/image44.wmf"/><Relationship Id="rId20" Type="http://schemas.openxmlformats.org/officeDocument/2006/relationships/image" Target="../media/image46.wmf"/><Relationship Id="rId1" Type="http://schemas.openxmlformats.org/officeDocument/2006/relationships/vmlDrawing" Target="../drawings/vmlDrawing20.vml"/><Relationship Id="rId6" Type="http://schemas.openxmlformats.org/officeDocument/2006/relationships/image" Target="../media/image39.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41.wmf"/><Relationship Id="rId19" Type="http://schemas.openxmlformats.org/officeDocument/2006/relationships/oleObject" Target="../embeddings/oleObject33.bin"/><Relationship Id="rId4" Type="http://schemas.openxmlformats.org/officeDocument/2006/relationships/notesSlide" Target="../notesSlides/notesSlide23.xml"/><Relationship Id="rId9" Type="http://schemas.openxmlformats.org/officeDocument/2006/relationships/oleObject" Target="../embeddings/oleObject28.bin"/><Relationship Id="rId14" Type="http://schemas.openxmlformats.org/officeDocument/2006/relationships/image" Target="../media/image43.wmf"/><Relationship Id="rId22" Type="http://schemas.openxmlformats.org/officeDocument/2006/relationships/image" Target="../media/image47.w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68.xml"/><Relationship Id="rId5" Type="http://schemas.openxmlformats.org/officeDocument/2006/relationships/image" Target="../media/image49.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slideLayout" Target="../slideLayouts/slideLayout6.xml"/><Relationship Id="rId7" Type="http://schemas.openxmlformats.org/officeDocument/2006/relationships/oleObject" Target="../embeddings/oleObject36.bin"/><Relationship Id="rId12" Type="http://schemas.openxmlformats.org/officeDocument/2006/relationships/image" Target="../media/image51.wmf"/><Relationship Id="rId2" Type="http://schemas.openxmlformats.org/officeDocument/2006/relationships/tags" Target="../tags/tag69.xml"/><Relationship Id="rId1" Type="http://schemas.openxmlformats.org/officeDocument/2006/relationships/vmlDrawing" Target="../drawings/vmlDrawing21.vml"/><Relationship Id="rId6" Type="http://schemas.openxmlformats.org/officeDocument/2006/relationships/image" Target="../media/image50.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34.wmf"/><Relationship Id="rId4" Type="http://schemas.openxmlformats.org/officeDocument/2006/relationships/notesSlide" Target="../notesSlides/notesSlide25.xml"/><Relationship Id="rId9" Type="http://schemas.openxmlformats.org/officeDocument/2006/relationships/oleObject" Target="../embeddings/oleObject37.bin"/></Relationships>
</file>

<file path=ppt/slides/_rels/slide44.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52.emf"/><Relationship Id="rId2" Type="http://schemas.openxmlformats.org/officeDocument/2006/relationships/tags" Target="../tags/tag70.xml"/><Relationship Id="rId1" Type="http://schemas.openxmlformats.org/officeDocument/2006/relationships/vmlDrawing" Target="../drawings/vmlDrawing22.vml"/><Relationship Id="rId6" Type="http://schemas.openxmlformats.org/officeDocument/2006/relationships/oleObject" Target="../embeddings/oleObject39.bin"/><Relationship Id="rId5" Type="http://schemas.openxmlformats.org/officeDocument/2006/relationships/slideLayout" Target="../slideLayouts/slideLayout12.xml"/><Relationship Id="rId4" Type="http://schemas.openxmlformats.org/officeDocument/2006/relationships/tags" Target="../tags/tag7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tags" Target="../tags/tag74.xml"/><Relationship Id="rId7" Type="http://schemas.openxmlformats.org/officeDocument/2006/relationships/image" Target="../media/image53.emf"/><Relationship Id="rId2" Type="http://schemas.openxmlformats.org/officeDocument/2006/relationships/tags" Target="../tags/tag73.xml"/><Relationship Id="rId1" Type="http://schemas.openxmlformats.org/officeDocument/2006/relationships/vmlDrawing" Target="../drawings/vmlDrawing23.vml"/><Relationship Id="rId6" Type="http://schemas.openxmlformats.org/officeDocument/2006/relationships/oleObject" Target="../embeddings/oleObject40.bin"/><Relationship Id="rId11" Type="http://schemas.openxmlformats.org/officeDocument/2006/relationships/image" Target="../media/image54.wmf"/><Relationship Id="rId5" Type="http://schemas.openxmlformats.org/officeDocument/2006/relationships/slideLayout" Target="../slideLayouts/slideLayout12.xml"/><Relationship Id="rId10" Type="http://schemas.openxmlformats.org/officeDocument/2006/relationships/oleObject" Target="../embeddings/oleObject42.bin"/><Relationship Id="rId4" Type="http://schemas.openxmlformats.org/officeDocument/2006/relationships/tags" Target="../tags/tag75.xml"/><Relationship Id="rId9" Type="http://schemas.openxmlformats.org/officeDocument/2006/relationships/image" Target="../media/image44.wmf"/></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6.xml"/><Relationship Id="rId1" Type="http://schemas.openxmlformats.org/officeDocument/2006/relationships/vmlDrawing" Target="../drawings/vmlDrawing24.vml"/><Relationship Id="rId6" Type="http://schemas.openxmlformats.org/officeDocument/2006/relationships/image" Target="../media/image55.wmf"/><Relationship Id="rId5" Type="http://schemas.openxmlformats.org/officeDocument/2006/relationships/oleObject" Target="../embeddings/oleObject43.bin"/><Relationship Id="rId4"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9.wmf"/><Relationship Id="rId3" Type="http://schemas.openxmlformats.org/officeDocument/2006/relationships/slideLayout" Target="../slideLayouts/slideLayout6.xml"/><Relationship Id="rId7" Type="http://schemas.openxmlformats.org/officeDocument/2006/relationships/image" Target="../media/image56.wmf"/><Relationship Id="rId12" Type="http://schemas.openxmlformats.org/officeDocument/2006/relationships/oleObject" Target="../embeddings/oleObject47.bin"/><Relationship Id="rId2" Type="http://schemas.openxmlformats.org/officeDocument/2006/relationships/tags" Target="../tags/tag77.xml"/><Relationship Id="rId1" Type="http://schemas.openxmlformats.org/officeDocument/2006/relationships/vmlDrawing" Target="../drawings/vmlDrawing25.vml"/><Relationship Id="rId6" Type="http://schemas.openxmlformats.org/officeDocument/2006/relationships/oleObject" Target="../embeddings/oleObject44.bin"/><Relationship Id="rId11" Type="http://schemas.openxmlformats.org/officeDocument/2006/relationships/image" Target="../media/image58.wmf"/><Relationship Id="rId5" Type="http://schemas.openxmlformats.org/officeDocument/2006/relationships/image" Target="../media/image60.wmf"/><Relationship Id="rId15" Type="http://schemas.openxmlformats.org/officeDocument/2006/relationships/image" Target="../media/image55.wmf"/><Relationship Id="rId10" Type="http://schemas.openxmlformats.org/officeDocument/2006/relationships/oleObject" Target="../embeddings/oleObject46.bin"/><Relationship Id="rId4" Type="http://schemas.openxmlformats.org/officeDocument/2006/relationships/notesSlide" Target="../notesSlides/notesSlide27.xml"/><Relationship Id="rId9" Type="http://schemas.openxmlformats.org/officeDocument/2006/relationships/image" Target="../media/image57.wmf"/><Relationship Id="rId14" Type="http://schemas.openxmlformats.org/officeDocument/2006/relationships/oleObject" Target="../embeddings/oleObject48.bin"/></Relationships>
</file>

<file path=ppt/slides/_rels/slide48.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slideLayout" Target="../slideLayouts/slideLayout7.xml"/><Relationship Id="rId7" Type="http://schemas.openxmlformats.org/officeDocument/2006/relationships/oleObject" Target="../embeddings/oleObject50.bin"/><Relationship Id="rId2" Type="http://schemas.openxmlformats.org/officeDocument/2006/relationships/tags" Target="../tags/tag78.xml"/><Relationship Id="rId1" Type="http://schemas.openxmlformats.org/officeDocument/2006/relationships/vmlDrawing" Target="../drawings/vmlDrawing26.vml"/><Relationship Id="rId6" Type="http://schemas.openxmlformats.org/officeDocument/2006/relationships/image" Target="../media/image61.wmf"/><Relationship Id="rId5" Type="http://schemas.openxmlformats.org/officeDocument/2006/relationships/oleObject" Target="../embeddings/oleObject49.bin"/><Relationship Id="rId4" Type="http://schemas.openxmlformats.org/officeDocument/2006/relationships/notesSlide" Target="../notesSlides/notesSlide28.xml"/><Relationship Id="rId9" Type="http://schemas.openxmlformats.org/officeDocument/2006/relationships/image" Target="../media/image63.png"/></Relationships>
</file>

<file path=ppt/slides/_rels/slide49.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slideLayout" Target="../slideLayouts/slideLayout7.xml"/><Relationship Id="rId7" Type="http://schemas.openxmlformats.org/officeDocument/2006/relationships/oleObject" Target="../embeddings/oleObject52.bin"/><Relationship Id="rId2" Type="http://schemas.openxmlformats.org/officeDocument/2006/relationships/tags" Target="../tags/tag79.xml"/><Relationship Id="rId1" Type="http://schemas.openxmlformats.org/officeDocument/2006/relationships/vmlDrawing" Target="../drawings/vmlDrawing27.vml"/><Relationship Id="rId6" Type="http://schemas.openxmlformats.org/officeDocument/2006/relationships/image" Target="../media/image61.wmf"/><Relationship Id="rId5" Type="http://schemas.openxmlformats.org/officeDocument/2006/relationships/oleObject" Target="../embeddings/oleObject51.bin"/><Relationship Id="rId4"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81.xml"/><Relationship Id="rId4" Type="http://schemas.openxmlformats.org/officeDocument/2006/relationships/image" Target="../media/image64.gi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82.xml"/><Relationship Id="rId5" Type="http://schemas.openxmlformats.org/officeDocument/2006/relationships/image" Target="../media/image66.pn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447800"/>
            <a:ext cx="7467600" cy="2173287"/>
          </a:xfrm>
          <a:noFill/>
          <a:ln/>
        </p:spPr>
        <p:txBody>
          <a:bodyPr lIns="90488" tIns="44450" rIns="90488" bIns="44450">
            <a:normAutofit fontScale="90000"/>
          </a:bodyPr>
          <a:lstStyle/>
          <a:p>
            <a:r>
              <a:rPr lang="en-US" altLang="en-US" dirty="0" smtClean="0"/>
              <a:t>Part 1</a:t>
            </a:r>
            <a:br>
              <a:rPr lang="en-US" altLang="en-US" dirty="0" smtClean="0"/>
            </a:br>
            <a:r>
              <a:rPr lang="en-US" altLang="en-US" dirty="0" smtClean="0"/>
              <a:t>Blackbody </a:t>
            </a:r>
            <a:r>
              <a:rPr lang="en-US" altLang="en-US" dirty="0"/>
              <a:t>Radiation</a:t>
            </a:r>
            <a:br>
              <a:rPr lang="en-US" altLang="en-US" dirty="0"/>
            </a:br>
            <a:r>
              <a:rPr lang="en-US" altLang="en-US" dirty="0"/>
              <a:t>Photoelectric Effect</a:t>
            </a:r>
            <a:br>
              <a:rPr lang="en-US" altLang="en-US" dirty="0"/>
            </a:br>
            <a:r>
              <a:rPr lang="en-US" altLang="en-US" dirty="0"/>
              <a:t>Wave-Particle Duality </a:t>
            </a:r>
          </a:p>
        </p:txBody>
      </p:sp>
      <p:sp>
        <p:nvSpPr>
          <p:cNvPr id="6147" name="Rectangle 3"/>
          <p:cNvSpPr>
            <a:spLocks noGrp="1" noChangeArrowheads="1"/>
          </p:cNvSpPr>
          <p:nvPr>
            <p:ph type="body" idx="1"/>
          </p:nvPr>
        </p:nvSpPr>
        <p:spPr>
          <a:xfrm>
            <a:off x="1828800" y="3810000"/>
            <a:ext cx="4114800" cy="762000"/>
          </a:xfrm>
          <a:noFill/>
          <a:ln/>
        </p:spPr>
        <p:txBody>
          <a:bodyPr lIns="90488" tIns="44450" rIns="90488" bIns="44450"/>
          <a:lstStyle/>
          <a:p>
            <a:r>
              <a:rPr lang="en-US" altLang="en-US" sz="2800" dirty="0" smtClean="0">
                <a:latin typeface="Arial Rounded MT Bold" pitchFamily="34" charset="0"/>
              </a:rPr>
              <a:t>sections </a:t>
            </a:r>
            <a:r>
              <a:rPr lang="en-US" altLang="en-US" sz="2800" dirty="0">
                <a:latin typeface="Arial Rounded MT Bold" pitchFamily="34" charset="0"/>
              </a:rPr>
              <a:t>30-1 – </a:t>
            </a:r>
            <a:r>
              <a:rPr lang="en-US" altLang="en-US" sz="2800" dirty="0" smtClean="0">
                <a:latin typeface="Arial Rounded MT Bold" pitchFamily="34" charset="0"/>
              </a:rPr>
              <a:t>30-4</a:t>
            </a:r>
            <a:endParaRPr lang="en-US" altLang="en-US" sz="2800" dirty="0">
              <a:latin typeface="Arial Rounded MT Bold" pitchFamily="34" charset="0"/>
            </a:endParaRPr>
          </a:p>
          <a:p>
            <a:endParaRPr lang="en-US" altLang="en-US" sz="2800" dirty="0">
              <a:latin typeface="Arial Rounded MT Bold" pitchFamily="34" charset="0"/>
            </a:endParaRPr>
          </a:p>
          <a:p>
            <a:endParaRPr lang="en-US" altLang="en-US" b="1" dirty="0">
              <a:latin typeface="Arial Rounded MT Bold" pitchFamily="34" charset="0"/>
            </a:endParaRPr>
          </a:p>
        </p:txBody>
      </p:sp>
      <p:sp>
        <p:nvSpPr>
          <p:cNvPr id="6148" name="Rectangle 4"/>
          <p:cNvSpPr>
            <a:spLocks noChangeArrowheads="1"/>
          </p:cNvSpPr>
          <p:nvPr/>
        </p:nvSpPr>
        <p:spPr bwMode="auto">
          <a:xfrm>
            <a:off x="1241425" y="464403"/>
            <a:ext cx="7472362" cy="830997"/>
          </a:xfrm>
          <a:prstGeom prst="rect">
            <a:avLst/>
          </a:prstGeom>
          <a:noFill/>
          <a:ln w="12700">
            <a:noFill/>
            <a:miter lim="800000"/>
            <a:headEnd/>
            <a:tailEnd/>
          </a:ln>
          <a:effectLst/>
        </p:spPr>
        <p:txBody>
          <a:bodyPr wrap="square">
            <a:spAutoFit/>
          </a:bodyPr>
          <a:lstStyle/>
          <a:p>
            <a:r>
              <a:rPr lang="en-US" altLang="en-US" sz="4800" dirty="0">
                <a:solidFill>
                  <a:schemeClr val="accent1"/>
                </a:solidFill>
              </a:rPr>
              <a:t>Physics 1161: </a:t>
            </a:r>
            <a:r>
              <a:rPr lang="en-US" altLang="en-US" sz="4800" dirty="0">
                <a:solidFill>
                  <a:schemeClr val="tx1"/>
                </a:solidFill>
              </a:rPr>
              <a:t> </a:t>
            </a:r>
            <a:r>
              <a:rPr lang="en-US" altLang="en-US" sz="4800" dirty="0" smtClean="0">
                <a:solidFill>
                  <a:schemeClr val="accent2"/>
                </a:solidFill>
              </a:rPr>
              <a:t>Lecture 22</a:t>
            </a:r>
            <a:endParaRPr lang="en-US" altLang="en-US" sz="4800" b="1" dirty="0">
              <a:solidFill>
                <a:schemeClr val="accent2"/>
              </a:solidFill>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644238"/>
            <a:ext cx="8229600" cy="2743199"/>
          </a:xfrm>
        </p:spPr>
        <p:txBody>
          <a:bodyPr>
            <a:noAutofit/>
          </a:bodyPr>
          <a:lstStyle/>
          <a:p>
            <a:pPr marL="0" indent="0" algn="l">
              <a:lnSpc>
                <a:spcPct val="90000"/>
              </a:lnSpc>
            </a:pPr>
            <a:r>
              <a:rPr lang="en-US" sz="3600" dirty="0" smtClean="0"/>
              <a:t>Three light bulbs with identical filaments are manufactured with different colored glass envelopes: one is red, one is green, one is blue. When the bulbs are turned on, which bulb’s filament is hottest?</a:t>
            </a:r>
            <a:r>
              <a:rPr lang="en-US" sz="3200" baseline="30000" dirty="0" smtClean="0">
                <a:solidFill>
                  <a:schemeClr val="tx2"/>
                </a:solidFill>
              </a:rPr>
              <a:t/>
            </a:r>
            <a:br>
              <a:rPr lang="en-US" sz="3200" baseline="30000" dirty="0" smtClean="0">
                <a:solidFill>
                  <a:schemeClr val="tx2"/>
                </a:solidFill>
              </a:rPr>
            </a:br>
            <a:r>
              <a:rPr lang="en-US" sz="3600" dirty="0" smtClean="0"/>
              <a:t> </a:t>
            </a:r>
            <a:endParaRPr lang="en-US" sz="36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4255279515"/>
              </p:ext>
            </p:extLst>
          </p:nvPr>
        </p:nvGraphicFramePr>
        <p:xfrm>
          <a:off x="5638800" y="2922586"/>
          <a:ext cx="3441700" cy="3871913"/>
        </p:xfrm>
        <a:graphic>
          <a:graphicData uri="http://schemas.openxmlformats.org/presentationml/2006/ole">
            <mc:AlternateContent xmlns:mc="http://schemas.openxmlformats.org/markup-compatibility/2006">
              <mc:Choice xmlns:v="urn:schemas-microsoft-com:vml" Requires="v">
                <p:oleObj spid="_x0000_s10257"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srcRect/>
                      <a:stretch>
                        <a:fillRect/>
                      </a:stretch>
                    </p:blipFill>
                    <p:spPr bwMode="auto">
                      <a:xfrm>
                        <a:off x="5638800" y="2922586"/>
                        <a:ext cx="3441700" cy="3871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152400" y="3048000"/>
            <a:ext cx="4876800" cy="2438400"/>
          </a:xfrm>
        </p:spPr>
        <p:txBody>
          <a:bodyPr>
            <a:noAutofit/>
          </a:bodyPr>
          <a:lstStyle/>
          <a:p>
            <a:pPr marL="514350" indent="-514350">
              <a:buFont typeface="Arial" pitchFamily="34" charset="0"/>
              <a:buAutoNum type="arabicPeriod"/>
            </a:pPr>
            <a:r>
              <a:rPr lang="en-US" dirty="0" smtClean="0">
                <a:solidFill>
                  <a:srgbClr val="FF0000"/>
                </a:solidFill>
              </a:rPr>
              <a:t>Red</a:t>
            </a:r>
          </a:p>
          <a:p>
            <a:pPr marL="514350" indent="-514350">
              <a:buFont typeface="Arial" pitchFamily="34" charset="0"/>
              <a:buAutoNum type="arabicPeriod"/>
            </a:pPr>
            <a:r>
              <a:rPr lang="en-US" dirty="0" smtClean="0">
                <a:solidFill>
                  <a:srgbClr val="00B050"/>
                </a:solidFill>
              </a:rPr>
              <a:t>Green</a:t>
            </a:r>
            <a:endParaRPr lang="en-US" baseline="30000" dirty="0" smtClean="0">
              <a:solidFill>
                <a:srgbClr val="00B050"/>
              </a:solidFill>
            </a:endParaRPr>
          </a:p>
          <a:p>
            <a:pPr marL="514350" indent="-514350">
              <a:buFont typeface="Arial" pitchFamily="34" charset="0"/>
              <a:buAutoNum type="arabicPeriod"/>
            </a:pPr>
            <a:r>
              <a:rPr lang="en-US" dirty="0" smtClean="0">
                <a:solidFill>
                  <a:srgbClr val="3399FF"/>
                </a:solidFill>
              </a:rPr>
              <a:t>Blue</a:t>
            </a:r>
            <a:endParaRPr lang="en-US" dirty="0" smtClean="0">
              <a:solidFill>
                <a:schemeClr val="tx2"/>
              </a:solidFill>
            </a:endParaRPr>
          </a:p>
          <a:p>
            <a:pPr marL="514350" indent="-514350">
              <a:buFont typeface="Arial" pitchFamily="34" charset="0"/>
              <a:buAutoNum type="arabicPeriod"/>
            </a:pPr>
            <a:r>
              <a:rPr lang="en-US" dirty="0" smtClean="0">
                <a:solidFill>
                  <a:schemeClr val="tx2"/>
                </a:solidFill>
              </a:rPr>
              <a:t>Same</a:t>
            </a:r>
            <a:endParaRPr lang="en-US" dirty="0" smtClean="0"/>
          </a:p>
        </p:txBody>
      </p:sp>
      <p:grpSp>
        <p:nvGrpSpPr>
          <p:cNvPr id="5" name="Group 9"/>
          <p:cNvGrpSpPr>
            <a:grpSpLocks/>
          </p:cNvGrpSpPr>
          <p:nvPr/>
        </p:nvGrpSpPr>
        <p:grpSpPr bwMode="auto">
          <a:xfrm>
            <a:off x="2209371" y="2943584"/>
            <a:ext cx="3276600" cy="3893130"/>
            <a:chOff x="3891" y="2224"/>
            <a:chExt cx="1600" cy="1829"/>
          </a:xfrm>
        </p:grpSpPr>
        <p:grpSp>
          <p:nvGrpSpPr>
            <p:cNvPr id="6" name="Group 10"/>
            <p:cNvGrpSpPr>
              <a:grpSpLocks/>
            </p:cNvGrpSpPr>
            <p:nvPr/>
          </p:nvGrpSpPr>
          <p:grpSpPr bwMode="auto">
            <a:xfrm>
              <a:off x="3891" y="2224"/>
              <a:ext cx="1600" cy="1829"/>
              <a:chOff x="3891" y="2224"/>
              <a:chExt cx="1600" cy="1829"/>
            </a:xfrm>
          </p:grpSpPr>
          <p:pic>
            <p:nvPicPr>
              <p:cNvPr id="10" name="Picture 11"/>
              <p:cNvPicPr>
                <a:picLocks noChangeArrowheads="1"/>
              </p:cNvPicPr>
              <p:nvPr/>
            </p:nvPicPr>
            <p:blipFill>
              <a:blip r:embed="rId8" cstate="print"/>
              <a:srcRect/>
              <a:stretch>
                <a:fillRect/>
              </a:stretch>
            </p:blipFill>
            <p:spPr bwMode="auto">
              <a:xfrm>
                <a:off x="3891" y="2224"/>
                <a:ext cx="1600" cy="1829"/>
              </a:xfrm>
              <a:prstGeom prst="rect">
                <a:avLst/>
              </a:prstGeom>
              <a:noFill/>
              <a:ln w="12700">
                <a:noFill/>
                <a:miter lim="800000"/>
                <a:headEnd/>
                <a:tailEnd/>
              </a:ln>
              <a:effectLst/>
            </p:spPr>
          </p:pic>
          <p:sp>
            <p:nvSpPr>
              <p:cNvPr id="11" name="Line 12"/>
              <p:cNvSpPr>
                <a:spLocks noChangeShapeType="1"/>
              </p:cNvSpPr>
              <p:nvPr/>
            </p:nvSpPr>
            <p:spPr bwMode="auto">
              <a:xfrm>
                <a:off x="4407" y="2377"/>
                <a:ext cx="586" cy="81"/>
              </a:xfrm>
              <a:prstGeom prst="line">
                <a:avLst/>
              </a:prstGeom>
              <a:noFill/>
              <a:ln w="12700">
                <a:solidFill>
                  <a:srgbClr val="F34462"/>
                </a:solidFill>
                <a:round/>
                <a:headEnd type="triangle" w="med" len="med"/>
                <a:tailEnd/>
              </a:ln>
              <a:effectLst/>
            </p:spPr>
            <p:txBody>
              <a:bodyPr wrap="none" anchor="ctr"/>
              <a:lstStyle/>
              <a:p>
                <a:endParaRPr lang="en-US"/>
              </a:p>
            </p:txBody>
          </p:sp>
          <p:sp>
            <p:nvSpPr>
              <p:cNvPr id="12" name="Line 13"/>
              <p:cNvSpPr>
                <a:spLocks noChangeShapeType="1"/>
              </p:cNvSpPr>
              <p:nvPr/>
            </p:nvSpPr>
            <p:spPr bwMode="auto">
              <a:xfrm flipV="1">
                <a:off x="4452" y="2462"/>
                <a:ext cx="541" cy="853"/>
              </a:xfrm>
              <a:prstGeom prst="line">
                <a:avLst/>
              </a:prstGeom>
              <a:noFill/>
              <a:ln w="12700">
                <a:solidFill>
                  <a:srgbClr val="F34462"/>
                </a:solidFill>
                <a:round/>
                <a:headEnd type="triangle" w="med" len="med"/>
                <a:tailEnd/>
              </a:ln>
              <a:effectLst/>
            </p:spPr>
            <p:txBody>
              <a:bodyPr wrap="none" anchor="ctr"/>
              <a:lstStyle/>
              <a:p>
                <a:endParaRPr lang="en-US"/>
              </a:p>
            </p:txBody>
          </p:sp>
          <p:sp>
            <p:nvSpPr>
              <p:cNvPr id="13" name="Line 14"/>
              <p:cNvSpPr>
                <a:spLocks noChangeShapeType="1"/>
              </p:cNvSpPr>
              <p:nvPr/>
            </p:nvSpPr>
            <p:spPr bwMode="auto">
              <a:xfrm flipV="1">
                <a:off x="4589" y="2462"/>
                <a:ext cx="404" cy="1122"/>
              </a:xfrm>
              <a:prstGeom prst="line">
                <a:avLst/>
              </a:prstGeom>
              <a:noFill/>
              <a:ln w="12700">
                <a:solidFill>
                  <a:srgbClr val="F34462"/>
                </a:solidFill>
                <a:round/>
                <a:headEnd type="triangle" w="med" len="med"/>
                <a:tailEnd/>
              </a:ln>
              <a:effectLst/>
            </p:spPr>
            <p:txBody>
              <a:bodyPr wrap="none" anchor="ctr"/>
              <a:lstStyle/>
              <a:p>
                <a:endParaRPr lang="en-US"/>
              </a:p>
            </p:txBody>
          </p:sp>
          <p:sp>
            <p:nvSpPr>
              <p:cNvPr id="14" name="Rectangle 15"/>
              <p:cNvSpPr>
                <a:spLocks noChangeArrowheads="1"/>
              </p:cNvSpPr>
              <p:nvPr/>
            </p:nvSpPr>
            <p:spPr bwMode="auto">
              <a:xfrm>
                <a:off x="4940" y="2280"/>
                <a:ext cx="350" cy="198"/>
              </a:xfrm>
              <a:prstGeom prst="rect">
                <a:avLst/>
              </a:prstGeom>
              <a:noFill/>
              <a:ln w="12700">
                <a:noFill/>
                <a:miter lim="800000"/>
                <a:headEnd/>
                <a:tailEnd/>
              </a:ln>
              <a:effectLst/>
            </p:spPr>
            <p:txBody>
              <a:bodyPr wrap="none" lIns="90487" tIns="44450" rIns="90487" bIns="44450">
                <a:spAutoFit/>
              </a:bodyPr>
              <a:lstStyle/>
              <a:p>
                <a:pPr marL="285750" indent="-285750">
                  <a:lnSpc>
                    <a:spcPct val="90000"/>
                  </a:lnSpc>
                  <a:spcBef>
                    <a:spcPct val="50000"/>
                  </a:spcBef>
                </a:pPr>
                <a:r>
                  <a:rPr lang="en-US" altLang="en-US" sz="1800">
                    <a:latin typeface="Symbol" pitchFamily="18" charset="2"/>
                  </a:rPr>
                  <a:t></a:t>
                </a:r>
                <a:r>
                  <a:rPr lang="en-US" altLang="en-US" sz="1800" baseline="-25000"/>
                  <a:t>max</a:t>
                </a:r>
              </a:p>
            </p:txBody>
          </p:sp>
        </p:grpSp>
        <p:sp>
          <p:nvSpPr>
            <p:cNvPr id="7" name="Oval 16"/>
            <p:cNvSpPr>
              <a:spLocks noChangeArrowheads="1"/>
            </p:cNvSpPr>
            <p:nvPr/>
          </p:nvSpPr>
          <p:spPr bwMode="auto">
            <a:xfrm>
              <a:off x="4568" y="3566"/>
              <a:ext cx="28" cy="36"/>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8" name="Oval 17"/>
            <p:cNvSpPr>
              <a:spLocks noChangeArrowheads="1"/>
            </p:cNvSpPr>
            <p:nvPr/>
          </p:nvSpPr>
          <p:spPr bwMode="auto">
            <a:xfrm>
              <a:off x="4443" y="3323"/>
              <a:ext cx="28" cy="36"/>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9" name="Oval 18"/>
            <p:cNvSpPr>
              <a:spLocks noChangeArrowheads="1"/>
            </p:cNvSpPr>
            <p:nvPr/>
          </p:nvSpPr>
          <p:spPr bwMode="auto">
            <a:xfrm>
              <a:off x="4401" y="2343"/>
              <a:ext cx="28" cy="36"/>
            </a:xfrm>
            <a:prstGeom prst="ellipse">
              <a:avLst/>
            </a:prstGeom>
            <a:solidFill>
              <a:schemeClr val="accent1"/>
            </a:solidFill>
            <a:ln w="12700">
              <a:solidFill>
                <a:schemeClr val="tx1"/>
              </a:solidFill>
              <a:round/>
              <a:headEnd/>
              <a:tailEnd/>
            </a:ln>
            <a:effectLst/>
          </p:spPr>
          <p:txBody>
            <a:bodyPr wrap="none" anchor="ctr"/>
            <a:lstStyle/>
            <a:p>
              <a:endParaRPr lang="en-US"/>
            </a:p>
          </p:txBody>
        </p:sp>
      </p:grpSp>
    </p:spTree>
    <p:custDataLst>
      <p:tags r:id="rId2"/>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644238"/>
            <a:ext cx="8229600" cy="2743199"/>
          </a:xfrm>
        </p:spPr>
        <p:txBody>
          <a:bodyPr>
            <a:noAutofit/>
          </a:bodyPr>
          <a:lstStyle/>
          <a:p>
            <a:pPr marL="0" indent="0" algn="l">
              <a:lnSpc>
                <a:spcPct val="90000"/>
              </a:lnSpc>
            </a:pPr>
            <a:r>
              <a:rPr lang="en-US" sz="3600" dirty="0" smtClean="0"/>
              <a:t>Three light bulbs with identical filaments are manufactured with different colored glass envelopes: one is red, one is green, one is blue. When the bulbs are turned on, which bulb’s filament is hottest?</a:t>
            </a:r>
            <a:r>
              <a:rPr lang="en-US" sz="3200" baseline="30000" dirty="0" smtClean="0">
                <a:solidFill>
                  <a:schemeClr val="tx2"/>
                </a:solidFill>
              </a:rPr>
              <a:t/>
            </a:r>
            <a:br>
              <a:rPr lang="en-US" sz="3200" baseline="30000" dirty="0" smtClean="0">
                <a:solidFill>
                  <a:schemeClr val="tx2"/>
                </a:solidFill>
              </a:rPr>
            </a:br>
            <a:r>
              <a:rPr lang="en-US" sz="3600" dirty="0" smtClean="0"/>
              <a:t> </a:t>
            </a:r>
            <a:endParaRPr lang="en-US" sz="36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395220220"/>
              </p:ext>
            </p:extLst>
          </p:nvPr>
        </p:nvGraphicFramePr>
        <p:xfrm>
          <a:off x="5638800" y="2922586"/>
          <a:ext cx="3441700" cy="3871913"/>
        </p:xfrm>
        <a:graphic>
          <a:graphicData uri="http://schemas.openxmlformats.org/presentationml/2006/ole">
            <mc:AlternateContent xmlns:mc="http://schemas.openxmlformats.org/markup-compatibility/2006">
              <mc:Choice xmlns:v="urn:schemas-microsoft-com:vml" Requires="v">
                <p:oleObj spid="_x0000_s12305"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srcRect/>
                      <a:stretch>
                        <a:fillRect/>
                      </a:stretch>
                    </p:blipFill>
                    <p:spPr bwMode="auto">
                      <a:xfrm>
                        <a:off x="5638800" y="2922586"/>
                        <a:ext cx="3441700" cy="3871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103910" y="3124200"/>
            <a:ext cx="4876800" cy="2438400"/>
          </a:xfrm>
        </p:spPr>
        <p:txBody>
          <a:bodyPr>
            <a:noAutofit/>
          </a:bodyPr>
          <a:lstStyle/>
          <a:p>
            <a:pPr marL="514350" indent="-514350">
              <a:buFont typeface="Arial" pitchFamily="34" charset="0"/>
              <a:buAutoNum type="arabicPeriod"/>
            </a:pPr>
            <a:r>
              <a:rPr lang="en-US" dirty="0" smtClean="0">
                <a:solidFill>
                  <a:srgbClr val="FF0000"/>
                </a:solidFill>
              </a:rPr>
              <a:t>Red</a:t>
            </a:r>
          </a:p>
          <a:p>
            <a:pPr marL="514350" indent="-514350">
              <a:buFont typeface="Arial" pitchFamily="34" charset="0"/>
              <a:buAutoNum type="arabicPeriod"/>
            </a:pPr>
            <a:r>
              <a:rPr lang="en-US" dirty="0" smtClean="0">
                <a:solidFill>
                  <a:srgbClr val="00B050"/>
                </a:solidFill>
              </a:rPr>
              <a:t>Green</a:t>
            </a:r>
            <a:endParaRPr lang="en-US" baseline="30000" dirty="0" smtClean="0">
              <a:solidFill>
                <a:srgbClr val="00B050"/>
              </a:solidFill>
            </a:endParaRPr>
          </a:p>
          <a:p>
            <a:pPr marL="514350" indent="-514350">
              <a:buFont typeface="Arial" pitchFamily="34" charset="0"/>
              <a:buAutoNum type="arabicPeriod"/>
            </a:pPr>
            <a:r>
              <a:rPr lang="en-US" dirty="0" smtClean="0">
                <a:solidFill>
                  <a:srgbClr val="3399FF"/>
                </a:solidFill>
              </a:rPr>
              <a:t>Blue</a:t>
            </a:r>
            <a:endParaRPr lang="en-US" dirty="0" smtClean="0">
              <a:solidFill>
                <a:schemeClr val="tx2"/>
              </a:solidFill>
            </a:endParaRPr>
          </a:p>
          <a:p>
            <a:pPr marL="514350" indent="-514350">
              <a:buFont typeface="Arial" pitchFamily="34" charset="0"/>
              <a:buAutoNum type="arabicPeriod"/>
            </a:pPr>
            <a:r>
              <a:rPr lang="en-US" dirty="0" smtClean="0">
                <a:solidFill>
                  <a:schemeClr val="tx2"/>
                </a:solidFill>
              </a:rPr>
              <a:t>Same</a:t>
            </a:r>
            <a:endParaRPr lang="en-US" dirty="0" smtClean="0"/>
          </a:p>
        </p:txBody>
      </p:sp>
      <p:grpSp>
        <p:nvGrpSpPr>
          <p:cNvPr id="5" name="Group 9"/>
          <p:cNvGrpSpPr>
            <a:grpSpLocks/>
          </p:cNvGrpSpPr>
          <p:nvPr/>
        </p:nvGrpSpPr>
        <p:grpSpPr bwMode="auto">
          <a:xfrm>
            <a:off x="2895600" y="3082634"/>
            <a:ext cx="2139275" cy="2541804"/>
            <a:chOff x="3891" y="2224"/>
            <a:chExt cx="1600" cy="1829"/>
          </a:xfrm>
        </p:grpSpPr>
        <p:grpSp>
          <p:nvGrpSpPr>
            <p:cNvPr id="6" name="Group 10"/>
            <p:cNvGrpSpPr>
              <a:grpSpLocks/>
            </p:cNvGrpSpPr>
            <p:nvPr/>
          </p:nvGrpSpPr>
          <p:grpSpPr bwMode="auto">
            <a:xfrm>
              <a:off x="3891" y="2224"/>
              <a:ext cx="1600" cy="1829"/>
              <a:chOff x="3891" y="2224"/>
              <a:chExt cx="1600" cy="1829"/>
            </a:xfrm>
          </p:grpSpPr>
          <p:pic>
            <p:nvPicPr>
              <p:cNvPr id="10" name="Picture 11"/>
              <p:cNvPicPr>
                <a:picLocks noChangeArrowheads="1"/>
              </p:cNvPicPr>
              <p:nvPr/>
            </p:nvPicPr>
            <p:blipFill>
              <a:blip r:embed="rId8" cstate="print"/>
              <a:srcRect/>
              <a:stretch>
                <a:fillRect/>
              </a:stretch>
            </p:blipFill>
            <p:spPr bwMode="auto">
              <a:xfrm>
                <a:off x="3891" y="2224"/>
                <a:ext cx="1600" cy="1829"/>
              </a:xfrm>
              <a:prstGeom prst="rect">
                <a:avLst/>
              </a:prstGeom>
              <a:noFill/>
              <a:ln w="12700">
                <a:noFill/>
                <a:miter lim="800000"/>
                <a:headEnd/>
                <a:tailEnd/>
              </a:ln>
              <a:effectLst/>
            </p:spPr>
          </p:pic>
          <p:sp>
            <p:nvSpPr>
              <p:cNvPr id="11" name="Line 12"/>
              <p:cNvSpPr>
                <a:spLocks noChangeShapeType="1"/>
              </p:cNvSpPr>
              <p:nvPr/>
            </p:nvSpPr>
            <p:spPr bwMode="auto">
              <a:xfrm>
                <a:off x="4407" y="2377"/>
                <a:ext cx="586" cy="81"/>
              </a:xfrm>
              <a:prstGeom prst="line">
                <a:avLst/>
              </a:prstGeom>
              <a:noFill/>
              <a:ln w="12700">
                <a:solidFill>
                  <a:srgbClr val="F34462"/>
                </a:solidFill>
                <a:round/>
                <a:headEnd type="triangle" w="med" len="med"/>
                <a:tailEnd/>
              </a:ln>
              <a:effectLst/>
            </p:spPr>
            <p:txBody>
              <a:bodyPr wrap="none" anchor="ctr"/>
              <a:lstStyle/>
              <a:p>
                <a:endParaRPr lang="en-US"/>
              </a:p>
            </p:txBody>
          </p:sp>
          <p:sp>
            <p:nvSpPr>
              <p:cNvPr id="12" name="Line 13"/>
              <p:cNvSpPr>
                <a:spLocks noChangeShapeType="1"/>
              </p:cNvSpPr>
              <p:nvPr/>
            </p:nvSpPr>
            <p:spPr bwMode="auto">
              <a:xfrm flipV="1">
                <a:off x="4452" y="2462"/>
                <a:ext cx="541" cy="853"/>
              </a:xfrm>
              <a:prstGeom prst="line">
                <a:avLst/>
              </a:prstGeom>
              <a:noFill/>
              <a:ln w="12700">
                <a:solidFill>
                  <a:srgbClr val="F34462"/>
                </a:solidFill>
                <a:round/>
                <a:headEnd type="triangle" w="med" len="med"/>
                <a:tailEnd/>
              </a:ln>
              <a:effectLst/>
            </p:spPr>
            <p:txBody>
              <a:bodyPr wrap="none" anchor="ctr"/>
              <a:lstStyle/>
              <a:p>
                <a:endParaRPr lang="en-US"/>
              </a:p>
            </p:txBody>
          </p:sp>
          <p:sp>
            <p:nvSpPr>
              <p:cNvPr id="13" name="Line 14"/>
              <p:cNvSpPr>
                <a:spLocks noChangeShapeType="1"/>
              </p:cNvSpPr>
              <p:nvPr/>
            </p:nvSpPr>
            <p:spPr bwMode="auto">
              <a:xfrm flipV="1">
                <a:off x="4589" y="2462"/>
                <a:ext cx="404" cy="1122"/>
              </a:xfrm>
              <a:prstGeom prst="line">
                <a:avLst/>
              </a:prstGeom>
              <a:noFill/>
              <a:ln w="12700">
                <a:solidFill>
                  <a:srgbClr val="F34462"/>
                </a:solidFill>
                <a:round/>
                <a:headEnd type="triangle" w="med" len="med"/>
                <a:tailEnd/>
              </a:ln>
              <a:effectLst/>
            </p:spPr>
            <p:txBody>
              <a:bodyPr wrap="none" anchor="ctr"/>
              <a:lstStyle/>
              <a:p>
                <a:endParaRPr lang="en-US"/>
              </a:p>
            </p:txBody>
          </p:sp>
          <p:sp>
            <p:nvSpPr>
              <p:cNvPr id="14" name="Rectangle 15"/>
              <p:cNvSpPr>
                <a:spLocks noChangeArrowheads="1"/>
              </p:cNvSpPr>
              <p:nvPr/>
            </p:nvSpPr>
            <p:spPr bwMode="auto">
              <a:xfrm>
                <a:off x="4940" y="2280"/>
                <a:ext cx="350" cy="198"/>
              </a:xfrm>
              <a:prstGeom prst="rect">
                <a:avLst/>
              </a:prstGeom>
              <a:noFill/>
              <a:ln w="12700">
                <a:noFill/>
                <a:miter lim="800000"/>
                <a:headEnd/>
                <a:tailEnd/>
              </a:ln>
              <a:effectLst/>
            </p:spPr>
            <p:txBody>
              <a:bodyPr wrap="none" lIns="90487" tIns="44450" rIns="90487" bIns="44450">
                <a:spAutoFit/>
              </a:bodyPr>
              <a:lstStyle/>
              <a:p>
                <a:pPr marL="285750" indent="-285750">
                  <a:lnSpc>
                    <a:spcPct val="90000"/>
                  </a:lnSpc>
                  <a:spcBef>
                    <a:spcPct val="50000"/>
                  </a:spcBef>
                </a:pPr>
                <a:r>
                  <a:rPr lang="en-US" altLang="en-US" sz="1800" dirty="0">
                    <a:latin typeface="Symbol" pitchFamily="18" charset="2"/>
                  </a:rPr>
                  <a:t></a:t>
                </a:r>
                <a:r>
                  <a:rPr lang="en-US" altLang="en-US" sz="1800" baseline="-25000" dirty="0"/>
                  <a:t>max</a:t>
                </a:r>
              </a:p>
            </p:txBody>
          </p:sp>
        </p:grpSp>
        <p:sp>
          <p:nvSpPr>
            <p:cNvPr id="7" name="Oval 16"/>
            <p:cNvSpPr>
              <a:spLocks noChangeArrowheads="1"/>
            </p:cNvSpPr>
            <p:nvPr/>
          </p:nvSpPr>
          <p:spPr bwMode="auto">
            <a:xfrm>
              <a:off x="4568" y="3566"/>
              <a:ext cx="28" cy="36"/>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8" name="Oval 17"/>
            <p:cNvSpPr>
              <a:spLocks noChangeArrowheads="1"/>
            </p:cNvSpPr>
            <p:nvPr/>
          </p:nvSpPr>
          <p:spPr bwMode="auto">
            <a:xfrm>
              <a:off x="4443" y="3323"/>
              <a:ext cx="28" cy="36"/>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9" name="Oval 18"/>
            <p:cNvSpPr>
              <a:spLocks noChangeArrowheads="1"/>
            </p:cNvSpPr>
            <p:nvPr/>
          </p:nvSpPr>
          <p:spPr bwMode="auto">
            <a:xfrm>
              <a:off x="4401" y="2343"/>
              <a:ext cx="28" cy="36"/>
            </a:xfrm>
            <a:prstGeom prst="ellipse">
              <a:avLst/>
            </a:prstGeom>
            <a:solidFill>
              <a:schemeClr val="accent1"/>
            </a:solidFill>
            <a:ln w="12700">
              <a:solidFill>
                <a:schemeClr val="tx1"/>
              </a:solidFill>
              <a:round/>
              <a:headEnd/>
              <a:tailEnd/>
            </a:ln>
            <a:effectLst/>
          </p:spPr>
          <p:txBody>
            <a:bodyPr wrap="none" anchor="ctr"/>
            <a:lstStyle/>
            <a:p>
              <a:endParaRPr lang="en-US"/>
            </a:p>
          </p:txBody>
        </p:sp>
      </p:grpSp>
      <p:sp>
        <p:nvSpPr>
          <p:cNvPr id="15" name="Oval 14"/>
          <p:cNvSpPr/>
          <p:nvPr/>
        </p:nvSpPr>
        <p:spPr>
          <a:xfrm>
            <a:off x="0" y="4876800"/>
            <a:ext cx="1981200" cy="609600"/>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782" y="5493326"/>
            <a:ext cx="6172200" cy="1384995"/>
          </a:xfrm>
          <a:prstGeom prst="rect">
            <a:avLst/>
          </a:prstGeom>
        </p:spPr>
        <p:txBody>
          <a:bodyPr wrap="square">
            <a:spAutoFit/>
          </a:bodyPr>
          <a:lstStyle/>
          <a:p>
            <a:pPr>
              <a:spcBef>
                <a:spcPct val="50000"/>
              </a:spcBef>
            </a:pPr>
            <a:r>
              <a:rPr lang="en-US" sz="2800" dirty="0" smtClean="0">
                <a:solidFill>
                  <a:schemeClr val="accent1"/>
                </a:solidFill>
              </a:rPr>
              <a:t>Colored bulbs are identical on the inside – the glass is tinted to absorb all of the light, except the color you see.</a:t>
            </a:r>
            <a:endParaRPr lang="en-US" sz="2800" dirty="0">
              <a:solidFill>
                <a:schemeClr val="accent1"/>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1"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644238"/>
            <a:ext cx="8229600" cy="2743199"/>
          </a:xfrm>
        </p:spPr>
        <p:txBody>
          <a:bodyPr>
            <a:noAutofit/>
          </a:bodyPr>
          <a:lstStyle/>
          <a:p>
            <a:pPr algn="l">
              <a:lnSpc>
                <a:spcPct val="90000"/>
              </a:lnSpc>
            </a:pPr>
            <a:r>
              <a:rPr lang="en-US" sz="3600" dirty="0" smtClean="0"/>
              <a:t>A </a:t>
            </a:r>
            <a:r>
              <a:rPr lang="en-US" sz="3600" dirty="0" smtClean="0">
                <a:solidFill>
                  <a:srgbClr val="FF0000"/>
                </a:solidFill>
              </a:rPr>
              <a:t>red</a:t>
            </a:r>
            <a:r>
              <a:rPr lang="en-US" sz="3600" dirty="0" smtClean="0"/>
              <a:t> and </a:t>
            </a:r>
            <a:r>
              <a:rPr lang="en-US" sz="3600" dirty="0" smtClean="0">
                <a:solidFill>
                  <a:srgbClr val="00B050"/>
                </a:solidFill>
              </a:rPr>
              <a:t>green</a:t>
            </a:r>
            <a:r>
              <a:rPr lang="en-US" sz="3600" dirty="0" smtClean="0"/>
              <a:t> laser are each rated at 2.5mW. Which one produces more photons/second?</a:t>
            </a:r>
            <a:br>
              <a:rPr lang="en-US" sz="3600" dirty="0" smtClean="0"/>
            </a:br>
            <a:r>
              <a:rPr lang="en-US" sz="3200" baseline="30000" dirty="0" smtClean="0">
                <a:solidFill>
                  <a:schemeClr val="tx2"/>
                </a:solidFill>
              </a:rPr>
              <a:t/>
            </a:r>
            <a:br>
              <a:rPr lang="en-US" sz="3200" baseline="30000" dirty="0" smtClean="0">
                <a:solidFill>
                  <a:schemeClr val="tx2"/>
                </a:solidFill>
              </a:rPr>
            </a:br>
            <a:r>
              <a:rPr lang="en-US" sz="3600" dirty="0" smtClean="0"/>
              <a:t> </a:t>
            </a:r>
            <a:endParaRPr lang="en-US" sz="36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106449152"/>
              </p:ext>
            </p:extLst>
          </p:nvPr>
        </p:nvGraphicFramePr>
        <p:xfrm>
          <a:off x="5257800" y="2493962"/>
          <a:ext cx="3822700" cy="4300538"/>
        </p:xfrm>
        <a:graphic>
          <a:graphicData uri="http://schemas.openxmlformats.org/presentationml/2006/ole">
            <mc:AlternateContent xmlns:mc="http://schemas.openxmlformats.org/markup-compatibility/2006">
              <mc:Choice xmlns:v="urn:schemas-microsoft-com:vml" Requires="v">
                <p:oleObj spid="_x0000_s13329"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srcRect/>
                      <a:stretch>
                        <a:fillRect/>
                      </a:stretch>
                    </p:blipFill>
                    <p:spPr bwMode="auto">
                      <a:xfrm>
                        <a:off x="5257800" y="2493962"/>
                        <a:ext cx="3822700" cy="430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152400" y="3048000"/>
            <a:ext cx="2971800" cy="2438400"/>
          </a:xfrm>
        </p:spPr>
        <p:txBody>
          <a:bodyPr>
            <a:noAutofit/>
          </a:bodyPr>
          <a:lstStyle/>
          <a:p>
            <a:pPr marL="514350" indent="-514350">
              <a:buFont typeface="Arial" pitchFamily="34" charset="0"/>
              <a:buAutoNum type="arabicPeriod"/>
            </a:pPr>
            <a:r>
              <a:rPr lang="en-US" dirty="0" smtClean="0">
                <a:solidFill>
                  <a:srgbClr val="FF0000"/>
                </a:solidFill>
              </a:rPr>
              <a:t>Red</a:t>
            </a:r>
          </a:p>
          <a:p>
            <a:pPr marL="514350" indent="-514350">
              <a:buFont typeface="Arial" pitchFamily="34" charset="0"/>
              <a:buAutoNum type="arabicPeriod"/>
            </a:pPr>
            <a:r>
              <a:rPr lang="en-US" dirty="0" smtClean="0">
                <a:solidFill>
                  <a:srgbClr val="00B050"/>
                </a:solidFill>
              </a:rPr>
              <a:t>Green</a:t>
            </a:r>
            <a:endParaRPr lang="en-US" baseline="30000" dirty="0" smtClean="0">
              <a:solidFill>
                <a:srgbClr val="00B050"/>
              </a:solidFill>
            </a:endParaRPr>
          </a:p>
          <a:p>
            <a:pPr marL="514350" indent="-514350">
              <a:buFont typeface="Arial" pitchFamily="34" charset="0"/>
              <a:buAutoNum type="arabicPeriod"/>
            </a:pPr>
            <a:r>
              <a:rPr lang="en-US" dirty="0" smtClean="0">
                <a:solidFill>
                  <a:schemeClr val="tx2"/>
                </a:solidFill>
              </a:rPr>
              <a:t>Same</a:t>
            </a:r>
            <a:endParaRPr lang="en-US" dirty="0" smtClean="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644238"/>
            <a:ext cx="8229600" cy="2743199"/>
          </a:xfrm>
        </p:spPr>
        <p:txBody>
          <a:bodyPr>
            <a:noAutofit/>
          </a:bodyPr>
          <a:lstStyle/>
          <a:p>
            <a:pPr algn="l">
              <a:lnSpc>
                <a:spcPct val="90000"/>
              </a:lnSpc>
            </a:pPr>
            <a:r>
              <a:rPr lang="en-US" sz="3600" dirty="0" smtClean="0"/>
              <a:t>A </a:t>
            </a:r>
            <a:r>
              <a:rPr lang="en-US" sz="3600" dirty="0" smtClean="0">
                <a:solidFill>
                  <a:srgbClr val="FF0000"/>
                </a:solidFill>
              </a:rPr>
              <a:t>red</a:t>
            </a:r>
            <a:r>
              <a:rPr lang="en-US" sz="3600" dirty="0" smtClean="0"/>
              <a:t> and </a:t>
            </a:r>
            <a:r>
              <a:rPr lang="en-US" sz="3600" dirty="0" smtClean="0">
                <a:solidFill>
                  <a:srgbClr val="00B050"/>
                </a:solidFill>
              </a:rPr>
              <a:t>green</a:t>
            </a:r>
            <a:r>
              <a:rPr lang="en-US" sz="3600" dirty="0" smtClean="0"/>
              <a:t> laser are each rated at 2.5mW. Which one produces more photons/second?</a:t>
            </a:r>
            <a:br>
              <a:rPr lang="en-US" sz="3600" dirty="0" smtClean="0"/>
            </a:br>
            <a:r>
              <a:rPr lang="en-US" sz="3200" baseline="30000" dirty="0" smtClean="0">
                <a:solidFill>
                  <a:schemeClr val="tx2"/>
                </a:solidFill>
              </a:rPr>
              <a:t/>
            </a:r>
            <a:br>
              <a:rPr lang="en-US" sz="3200" baseline="30000" dirty="0" smtClean="0">
                <a:solidFill>
                  <a:schemeClr val="tx2"/>
                </a:solidFill>
              </a:rPr>
            </a:br>
            <a:r>
              <a:rPr lang="en-US" sz="3600" dirty="0" smtClean="0"/>
              <a:t> </a:t>
            </a:r>
            <a:endParaRPr lang="en-US" sz="36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010400227"/>
              </p:ext>
            </p:extLst>
          </p:nvPr>
        </p:nvGraphicFramePr>
        <p:xfrm>
          <a:off x="5547078" y="2819400"/>
          <a:ext cx="3533422" cy="3975100"/>
        </p:xfrm>
        <a:graphic>
          <a:graphicData uri="http://schemas.openxmlformats.org/presentationml/2006/ole">
            <mc:AlternateContent xmlns:mc="http://schemas.openxmlformats.org/markup-compatibility/2006">
              <mc:Choice xmlns:v="urn:schemas-microsoft-com:vml" Requires="v">
                <p:oleObj spid="_x0000_s14398"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srcRect/>
                      <a:stretch>
                        <a:fillRect/>
                      </a:stretch>
                    </p:blipFill>
                    <p:spPr bwMode="auto">
                      <a:xfrm>
                        <a:off x="5547078" y="2819400"/>
                        <a:ext cx="3533422" cy="397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152400" y="2341416"/>
            <a:ext cx="2971800" cy="1905000"/>
          </a:xfrm>
        </p:spPr>
        <p:txBody>
          <a:bodyPr>
            <a:noAutofit/>
          </a:bodyPr>
          <a:lstStyle/>
          <a:p>
            <a:pPr marL="514350" indent="-514350">
              <a:buFont typeface="Arial" pitchFamily="34" charset="0"/>
              <a:buAutoNum type="arabicPeriod"/>
            </a:pPr>
            <a:r>
              <a:rPr lang="en-US" dirty="0" smtClean="0">
                <a:solidFill>
                  <a:srgbClr val="FF0000"/>
                </a:solidFill>
              </a:rPr>
              <a:t>Red</a:t>
            </a:r>
          </a:p>
          <a:p>
            <a:pPr marL="514350" indent="-514350">
              <a:buFont typeface="Arial" pitchFamily="34" charset="0"/>
              <a:buAutoNum type="arabicPeriod"/>
            </a:pPr>
            <a:r>
              <a:rPr lang="en-US" dirty="0" smtClean="0">
                <a:solidFill>
                  <a:srgbClr val="00B050"/>
                </a:solidFill>
              </a:rPr>
              <a:t>Green</a:t>
            </a:r>
            <a:endParaRPr lang="en-US" baseline="30000" dirty="0" smtClean="0">
              <a:solidFill>
                <a:srgbClr val="00B050"/>
              </a:solidFill>
            </a:endParaRPr>
          </a:p>
          <a:p>
            <a:pPr marL="514350" indent="-514350">
              <a:buFont typeface="Arial" pitchFamily="34" charset="0"/>
              <a:buAutoNum type="arabicPeriod"/>
            </a:pPr>
            <a:r>
              <a:rPr lang="en-US" dirty="0" smtClean="0">
                <a:solidFill>
                  <a:schemeClr val="tx2"/>
                </a:solidFill>
              </a:rPr>
              <a:t>Same</a:t>
            </a:r>
            <a:endParaRPr lang="en-US" dirty="0" smtClean="0"/>
          </a:p>
        </p:txBody>
      </p:sp>
      <p:sp>
        <p:nvSpPr>
          <p:cNvPr id="5" name="Text Box 4"/>
          <p:cNvSpPr txBox="1">
            <a:spLocks noChangeArrowheads="1"/>
          </p:cNvSpPr>
          <p:nvPr/>
        </p:nvSpPr>
        <p:spPr bwMode="auto">
          <a:xfrm>
            <a:off x="2209800" y="2325231"/>
            <a:ext cx="4191000" cy="2246769"/>
          </a:xfrm>
          <a:prstGeom prst="rect">
            <a:avLst/>
          </a:prstGeom>
          <a:noFill/>
          <a:ln w="9525">
            <a:noFill/>
            <a:miter lim="800000"/>
            <a:headEnd/>
            <a:tailEnd/>
          </a:ln>
          <a:effectLst/>
        </p:spPr>
        <p:txBody>
          <a:bodyPr wrap="square">
            <a:spAutoFit/>
          </a:bodyPr>
          <a:lstStyle/>
          <a:p>
            <a:pPr>
              <a:spcBef>
                <a:spcPct val="50000"/>
              </a:spcBef>
            </a:pPr>
            <a:r>
              <a:rPr lang="en-US" sz="2800" dirty="0"/>
              <a:t>Red light has less energy/photon so if they both have the same total energy, red has to have more photons!</a:t>
            </a:r>
          </a:p>
        </p:txBody>
      </p:sp>
      <p:sp>
        <p:nvSpPr>
          <p:cNvPr id="6" name="Oval 5"/>
          <p:cNvSpPr>
            <a:spLocks noChangeArrowheads="1"/>
          </p:cNvSpPr>
          <p:nvPr/>
        </p:nvSpPr>
        <p:spPr bwMode="auto">
          <a:xfrm>
            <a:off x="0" y="2286000"/>
            <a:ext cx="1874837" cy="839788"/>
          </a:xfrm>
          <a:prstGeom prst="ellipse">
            <a:avLst/>
          </a:prstGeom>
          <a:noFill/>
          <a:ln w="38100">
            <a:solidFill>
              <a:schemeClr val="accent1"/>
            </a:solidFill>
            <a:round/>
            <a:headEnd/>
            <a:tailEnd/>
          </a:ln>
          <a:effectLst/>
        </p:spPr>
        <p:txBody>
          <a:bodyPr wrap="none" anchor="ctr"/>
          <a:lstStyle/>
          <a:p>
            <a:endParaRPr lang="en-US"/>
          </a:p>
        </p:txBody>
      </p:sp>
      <p:graphicFrame>
        <p:nvGraphicFramePr>
          <p:cNvPr id="7" name="Object 6"/>
          <p:cNvGraphicFramePr>
            <a:graphicFrameLocks noChangeAspect="1"/>
          </p:cNvGraphicFramePr>
          <p:nvPr/>
        </p:nvGraphicFramePr>
        <p:xfrm>
          <a:off x="304800" y="4731326"/>
          <a:ext cx="3690937" cy="876300"/>
        </p:xfrm>
        <a:graphic>
          <a:graphicData uri="http://schemas.openxmlformats.org/presentationml/2006/ole">
            <mc:AlternateContent xmlns:mc="http://schemas.openxmlformats.org/markup-compatibility/2006">
              <mc:Choice xmlns:v="urn:schemas-microsoft-com:vml" Requires="v">
                <p:oleObj spid="_x0000_s14399" name="Equation" r:id="rId8" imgW="1777680" imgH="419040" progId="Equation.DSMT4">
                  <p:embed/>
                </p:oleObj>
              </mc:Choice>
              <mc:Fallback>
                <p:oleObj name="Equation" r:id="rId8" imgW="1777680" imgH="41904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731326"/>
                        <a:ext cx="3690937" cy="876300"/>
                      </a:xfrm>
                      <a:prstGeom prst="rect">
                        <a:avLst/>
                      </a:prstGeom>
                      <a:solidFill>
                        <a:srgbClr val="FFCC99"/>
                      </a:solidFill>
                    </p:spPr>
                  </p:pic>
                </p:oleObj>
              </mc:Fallback>
            </mc:AlternateContent>
          </a:graphicData>
        </a:graphic>
      </p:graphicFrame>
      <p:graphicFrame>
        <p:nvGraphicFramePr>
          <p:cNvPr id="8" name="Object 7"/>
          <p:cNvGraphicFramePr>
            <a:graphicFrameLocks noChangeAspect="1"/>
          </p:cNvGraphicFramePr>
          <p:nvPr/>
        </p:nvGraphicFramePr>
        <p:xfrm>
          <a:off x="3997036" y="4724400"/>
          <a:ext cx="2281238" cy="876300"/>
        </p:xfrm>
        <a:graphic>
          <a:graphicData uri="http://schemas.openxmlformats.org/presentationml/2006/ole">
            <mc:AlternateContent xmlns:mc="http://schemas.openxmlformats.org/markup-compatibility/2006">
              <mc:Choice xmlns:v="urn:schemas-microsoft-com:vml" Requires="v">
                <p:oleObj spid="_x0000_s14400" name="Equation" r:id="rId10" imgW="1091880" imgH="419040" progId="Equation.DSMT4">
                  <p:embed/>
                </p:oleObj>
              </mc:Choice>
              <mc:Fallback>
                <p:oleObj name="Equation" r:id="rId10" imgW="1091880" imgH="41904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7036" y="4724400"/>
                        <a:ext cx="2281238" cy="876300"/>
                      </a:xfrm>
                      <a:prstGeom prst="rect">
                        <a:avLst/>
                      </a:prstGeom>
                      <a:solidFill>
                        <a:srgbClr val="FFCC99"/>
                      </a:solidFill>
                    </p:spPr>
                  </p:pic>
                </p:oleObj>
              </mc:Fallback>
            </mc:AlternateContent>
          </a:graphicData>
        </a:graphic>
      </p:graphicFrame>
      <p:graphicFrame>
        <p:nvGraphicFramePr>
          <p:cNvPr id="9" name="Object 8"/>
          <p:cNvGraphicFramePr>
            <a:graphicFrameLocks noChangeAspect="1"/>
          </p:cNvGraphicFramePr>
          <p:nvPr/>
        </p:nvGraphicFramePr>
        <p:xfrm>
          <a:off x="6248400" y="4724400"/>
          <a:ext cx="1282700" cy="876300"/>
        </p:xfrm>
        <a:graphic>
          <a:graphicData uri="http://schemas.openxmlformats.org/presentationml/2006/ole">
            <mc:AlternateContent xmlns:mc="http://schemas.openxmlformats.org/markup-compatibility/2006">
              <mc:Choice xmlns:v="urn:schemas-microsoft-com:vml" Requires="v">
                <p:oleObj spid="_x0000_s14401" name="Equation" r:id="rId12" imgW="583920" imgH="393480" progId="Equation.DSMT4">
                  <p:embed/>
                </p:oleObj>
              </mc:Choice>
              <mc:Fallback>
                <p:oleObj name="Equation" r:id="rId12" imgW="583920" imgH="393480" progId="Equation.DSMT4">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8400" y="4724400"/>
                        <a:ext cx="1282700" cy="876300"/>
                      </a:xfrm>
                      <a:prstGeom prst="rect">
                        <a:avLst/>
                      </a:prstGeom>
                      <a:solidFill>
                        <a:srgbClr val="FFCC99"/>
                      </a:solidFill>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1026"/>
          <p:cNvSpPr>
            <a:spLocks noGrp="1" noChangeArrowheads="1"/>
          </p:cNvSpPr>
          <p:nvPr>
            <p:ph type="title"/>
          </p:nvPr>
        </p:nvSpPr>
        <p:spPr/>
        <p:txBody>
          <a:bodyPr/>
          <a:lstStyle/>
          <a:p>
            <a:r>
              <a:rPr lang="en-US"/>
              <a:t>Wien’s Displacement Law</a:t>
            </a:r>
          </a:p>
        </p:txBody>
      </p:sp>
      <p:sp>
        <p:nvSpPr>
          <p:cNvPr id="280579" name="Rectangle 1027"/>
          <p:cNvSpPr>
            <a:spLocks noGrp="1" noChangeArrowheads="1"/>
          </p:cNvSpPr>
          <p:nvPr>
            <p:ph type="body" idx="1"/>
          </p:nvPr>
        </p:nvSpPr>
        <p:spPr>
          <a:xfrm>
            <a:off x="762000" y="1447800"/>
            <a:ext cx="7772400" cy="1693863"/>
          </a:xfrm>
        </p:spPr>
        <p:txBody>
          <a:bodyPr/>
          <a:lstStyle/>
          <a:p>
            <a:r>
              <a:rPr lang="en-US" dirty="0"/>
              <a:t>To calculate the peak wavelength produced at any particular temperature, use Wien’s Displacement Law:</a:t>
            </a:r>
          </a:p>
        </p:txBody>
      </p:sp>
      <p:sp>
        <p:nvSpPr>
          <p:cNvPr id="280580" name="Rectangle 1028"/>
          <p:cNvSpPr>
            <a:spLocks noChangeArrowheads="1"/>
          </p:cNvSpPr>
          <p:nvPr/>
        </p:nvSpPr>
        <p:spPr bwMode="auto">
          <a:xfrm>
            <a:off x="1830388" y="3910013"/>
            <a:ext cx="5978525" cy="641350"/>
          </a:xfrm>
          <a:prstGeom prst="rect">
            <a:avLst/>
          </a:prstGeom>
          <a:noFill/>
          <a:ln w="38100">
            <a:noFill/>
            <a:miter lim="800000"/>
            <a:headEnd/>
            <a:tailEnd/>
          </a:ln>
          <a:effectLst/>
        </p:spPr>
        <p:txBody>
          <a:bodyPr>
            <a:spAutoFit/>
          </a:bodyPr>
          <a:lstStyle/>
          <a:p>
            <a:r>
              <a:rPr lang="en-US" sz="3600" i="1">
                <a:latin typeface="Times New Roman" pitchFamily="18" charset="0"/>
              </a:rPr>
              <a:t>T </a:t>
            </a:r>
            <a:r>
              <a:rPr lang="en-US" sz="3600">
                <a:latin typeface="Times New Roman" pitchFamily="18" charset="0"/>
                <a:cs typeface="Times New Roman" pitchFamily="18" charset="0"/>
              </a:rPr>
              <a:t>·</a:t>
            </a:r>
            <a:r>
              <a:rPr lang="en-US" sz="3600" i="1">
                <a:latin typeface="Times New Roman" pitchFamily="18" charset="0"/>
              </a:rPr>
              <a:t> </a:t>
            </a:r>
            <a:r>
              <a:rPr lang="en-US" sz="3600" i="1">
                <a:latin typeface="Times New Roman" pitchFamily="18" charset="0"/>
                <a:sym typeface="Symbol" pitchFamily="18" charset="2"/>
              </a:rPr>
              <a:t></a:t>
            </a:r>
            <a:r>
              <a:rPr lang="en-US" sz="3600" baseline="-25000">
                <a:latin typeface="Times New Roman" pitchFamily="18" charset="0"/>
              </a:rPr>
              <a:t>peak</a:t>
            </a:r>
            <a:r>
              <a:rPr lang="en-US" sz="3600">
                <a:latin typeface="Times New Roman" pitchFamily="18" charset="0"/>
              </a:rPr>
              <a:t> = 0.2898*10</a:t>
            </a:r>
            <a:r>
              <a:rPr lang="en-US" sz="3600" baseline="30000">
                <a:latin typeface="Times New Roman" pitchFamily="18" charset="0"/>
              </a:rPr>
              <a:t>-2</a:t>
            </a:r>
            <a:r>
              <a:rPr lang="en-US" sz="3600">
                <a:latin typeface="Times New Roman" pitchFamily="18" charset="0"/>
              </a:rPr>
              <a:t> m</a:t>
            </a:r>
            <a:r>
              <a:rPr lang="en-US" sz="3600">
                <a:latin typeface="Times New Roman" pitchFamily="18" charset="0"/>
                <a:cs typeface="Times New Roman" pitchFamily="18" charset="0"/>
              </a:rPr>
              <a:t>·</a:t>
            </a:r>
            <a:r>
              <a:rPr lang="en-US" sz="3600">
                <a:latin typeface="Times New Roman" pitchFamily="18" charset="0"/>
              </a:rPr>
              <a:t>K</a:t>
            </a:r>
          </a:p>
        </p:txBody>
      </p:sp>
      <p:sp>
        <p:nvSpPr>
          <p:cNvPr id="280583" name="Oval 1031"/>
          <p:cNvSpPr>
            <a:spLocks noChangeArrowheads="1"/>
          </p:cNvSpPr>
          <p:nvPr/>
        </p:nvSpPr>
        <p:spPr bwMode="auto">
          <a:xfrm>
            <a:off x="1606550" y="5270500"/>
            <a:ext cx="4298950" cy="720725"/>
          </a:xfrm>
          <a:prstGeom prst="ellipse">
            <a:avLst/>
          </a:prstGeom>
          <a:noFill/>
          <a:ln w="19050">
            <a:solidFill>
              <a:schemeClr val="accent2"/>
            </a:solidFill>
            <a:round/>
            <a:headEnd/>
            <a:tailEnd/>
          </a:ln>
          <a:effectLst/>
        </p:spPr>
        <p:txBody>
          <a:bodyPr wrap="none" anchor="ctr"/>
          <a:lstStyle/>
          <a:p>
            <a:pPr algn="ctr"/>
            <a:r>
              <a:rPr lang="en-US" sz="3200">
                <a:solidFill>
                  <a:schemeClr val="accent2"/>
                </a:solidFill>
                <a:latin typeface="Times New Roman" pitchFamily="18" charset="0"/>
              </a:rPr>
              <a:t>temperature in </a:t>
            </a:r>
            <a:r>
              <a:rPr lang="en-US" sz="3200" i="1">
                <a:solidFill>
                  <a:schemeClr val="accent2"/>
                </a:solidFill>
                <a:latin typeface="Times New Roman" pitchFamily="18" charset="0"/>
              </a:rPr>
              <a:t>Kelvin</a:t>
            </a:r>
            <a:r>
              <a:rPr lang="en-US" sz="3200">
                <a:solidFill>
                  <a:schemeClr val="accent2"/>
                </a:solidFill>
                <a:latin typeface="Times New Roman" pitchFamily="18" charset="0"/>
              </a:rPr>
              <a:t>!</a:t>
            </a:r>
          </a:p>
        </p:txBody>
      </p:sp>
      <p:sp>
        <p:nvSpPr>
          <p:cNvPr id="280585" name="Freeform 1033"/>
          <p:cNvSpPr>
            <a:spLocks/>
          </p:cNvSpPr>
          <p:nvPr/>
        </p:nvSpPr>
        <p:spPr bwMode="auto">
          <a:xfrm>
            <a:off x="1374775" y="4435475"/>
            <a:ext cx="538163" cy="1101725"/>
          </a:xfrm>
          <a:custGeom>
            <a:avLst/>
            <a:gdLst/>
            <a:ahLst/>
            <a:cxnLst>
              <a:cxn ang="0">
                <a:pos x="217" y="694"/>
              </a:cxn>
              <a:cxn ang="0">
                <a:pos x="60" y="456"/>
              </a:cxn>
              <a:cxn ang="0">
                <a:pos x="46" y="230"/>
              </a:cxn>
              <a:cxn ang="0">
                <a:pos x="339" y="0"/>
              </a:cxn>
            </a:cxnLst>
            <a:rect l="0" t="0" r="r" b="b"/>
            <a:pathLst>
              <a:path w="339" h="694">
                <a:moveTo>
                  <a:pt x="217" y="694"/>
                </a:moveTo>
                <a:cubicBezTo>
                  <a:pt x="191" y="654"/>
                  <a:pt x="88" y="533"/>
                  <a:pt x="60" y="456"/>
                </a:cubicBezTo>
                <a:cubicBezTo>
                  <a:pt x="32" y="379"/>
                  <a:pt x="0" y="306"/>
                  <a:pt x="46" y="230"/>
                </a:cubicBezTo>
                <a:cubicBezTo>
                  <a:pt x="92" y="154"/>
                  <a:pt x="278" y="48"/>
                  <a:pt x="339" y="0"/>
                </a:cubicBezTo>
              </a:path>
            </a:pathLst>
          </a:custGeom>
          <a:noFill/>
          <a:ln w="25400">
            <a:solidFill>
              <a:schemeClr val="accent2"/>
            </a:solidFill>
            <a:round/>
            <a:headEnd/>
            <a:tailEnd type="arrow" w="med" len="me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8" name="Text Box 10"/>
          <p:cNvSpPr txBox="1">
            <a:spLocks noChangeArrowheads="1"/>
          </p:cNvSpPr>
          <p:nvPr/>
        </p:nvSpPr>
        <p:spPr bwMode="auto">
          <a:xfrm>
            <a:off x="465138" y="919163"/>
            <a:ext cx="6202362" cy="457200"/>
          </a:xfrm>
          <a:prstGeom prst="rect">
            <a:avLst/>
          </a:prstGeom>
          <a:noFill/>
          <a:ln w="9525">
            <a:noFill/>
            <a:miter lim="800000"/>
            <a:headEnd/>
            <a:tailEnd/>
          </a:ln>
          <a:effectLst/>
        </p:spPr>
        <p:txBody>
          <a:bodyPr>
            <a:spAutoFit/>
          </a:bodyPr>
          <a:lstStyle/>
          <a:p>
            <a:pPr>
              <a:spcBef>
                <a:spcPct val="50000"/>
              </a:spcBef>
            </a:pPr>
            <a:endParaRPr lang="en-US" altLang="en-US"/>
          </a:p>
        </p:txBody>
      </p:sp>
      <p:sp>
        <p:nvSpPr>
          <p:cNvPr id="309260" name="Rectangle 12"/>
          <p:cNvSpPr>
            <a:spLocks noGrp="1" noChangeArrowheads="1"/>
          </p:cNvSpPr>
          <p:nvPr>
            <p:ph type="title"/>
          </p:nvPr>
        </p:nvSpPr>
        <p:spPr>
          <a:xfrm>
            <a:off x="685800" y="331788"/>
            <a:ext cx="7772400" cy="762000"/>
          </a:xfrm>
        </p:spPr>
        <p:txBody>
          <a:bodyPr>
            <a:spAutoFit/>
          </a:bodyPr>
          <a:lstStyle/>
          <a:p>
            <a:r>
              <a:rPr lang="en-US"/>
              <a:t>Blackbody Radiation Spectrum</a:t>
            </a:r>
          </a:p>
        </p:txBody>
      </p:sp>
      <p:grpSp>
        <p:nvGrpSpPr>
          <p:cNvPr id="2" name="Group 22"/>
          <p:cNvGrpSpPr>
            <a:grpSpLocks/>
          </p:cNvGrpSpPr>
          <p:nvPr/>
        </p:nvGrpSpPr>
        <p:grpSpPr bwMode="auto">
          <a:xfrm>
            <a:off x="468313" y="1449388"/>
            <a:ext cx="8359775" cy="3971925"/>
            <a:chOff x="365" y="1028"/>
            <a:chExt cx="5266" cy="2502"/>
          </a:xfrm>
        </p:grpSpPr>
        <p:pic>
          <p:nvPicPr>
            <p:cNvPr id="309251" name="Picture 3"/>
            <p:cNvPicPr>
              <a:picLocks noChangeArrowheads="1"/>
            </p:cNvPicPr>
            <p:nvPr/>
          </p:nvPicPr>
          <p:blipFill>
            <a:blip r:embed="rId4" cstate="print"/>
            <a:srcRect/>
            <a:stretch>
              <a:fillRect/>
            </a:stretch>
          </p:blipFill>
          <p:spPr bwMode="auto">
            <a:xfrm>
              <a:off x="365" y="1028"/>
              <a:ext cx="5266" cy="2502"/>
            </a:xfrm>
            <a:prstGeom prst="rect">
              <a:avLst/>
            </a:prstGeom>
            <a:noFill/>
            <a:ln w="12700">
              <a:noFill/>
              <a:miter lim="800000"/>
              <a:headEnd/>
              <a:tailEnd/>
            </a:ln>
            <a:effectLst/>
          </p:spPr>
        </p:pic>
        <p:sp>
          <p:nvSpPr>
            <p:cNvPr id="309267" name="Text Box 19"/>
            <p:cNvSpPr txBox="1">
              <a:spLocks noChangeArrowheads="1"/>
            </p:cNvSpPr>
            <p:nvPr/>
          </p:nvSpPr>
          <p:spPr bwMode="auto">
            <a:xfrm>
              <a:off x="2554" y="1316"/>
              <a:ext cx="2875" cy="288"/>
            </a:xfrm>
            <a:prstGeom prst="rect">
              <a:avLst/>
            </a:prstGeom>
            <a:noFill/>
            <a:ln w="9525">
              <a:noFill/>
              <a:miter lim="800000"/>
              <a:headEnd/>
              <a:tailEnd/>
            </a:ln>
            <a:effectLst/>
          </p:spPr>
          <p:txBody>
            <a:bodyPr>
              <a:spAutoFit/>
            </a:bodyPr>
            <a:lstStyle/>
            <a:p>
              <a:pPr>
                <a:spcBef>
                  <a:spcPct val="50000"/>
                </a:spcBef>
              </a:pPr>
              <a:r>
                <a:rPr lang="en-US">
                  <a:solidFill>
                    <a:srgbClr val="663300"/>
                  </a:solidFill>
                </a:rPr>
                <a:t>Visible Light: ~0.4</a:t>
              </a:r>
              <a:r>
                <a:rPr lang="en-US">
                  <a:solidFill>
                    <a:srgbClr val="663300"/>
                  </a:solidFill>
                  <a:latin typeface="Symbol" pitchFamily="18" charset="2"/>
                </a:rPr>
                <a:t>m</a:t>
              </a:r>
              <a:r>
                <a:rPr lang="en-US">
                  <a:solidFill>
                    <a:srgbClr val="663300"/>
                  </a:solidFill>
                </a:rPr>
                <a:t>m to 0.7</a:t>
              </a:r>
              <a:r>
                <a:rPr lang="en-US">
                  <a:solidFill>
                    <a:srgbClr val="663300"/>
                  </a:solidFill>
                  <a:latin typeface="Symbol" pitchFamily="18" charset="2"/>
                </a:rPr>
                <a:t>m</a:t>
              </a:r>
              <a:r>
                <a:rPr lang="en-US">
                  <a:solidFill>
                    <a:srgbClr val="663300"/>
                  </a:solidFill>
                </a:rPr>
                <a:t>m</a:t>
              </a:r>
            </a:p>
          </p:txBody>
        </p:sp>
      </p:grpSp>
      <p:sp>
        <p:nvSpPr>
          <p:cNvPr id="309268" name="Rectangle 20"/>
          <p:cNvSpPr>
            <a:spLocks noChangeArrowheads="1"/>
          </p:cNvSpPr>
          <p:nvPr/>
        </p:nvSpPr>
        <p:spPr bwMode="auto">
          <a:xfrm>
            <a:off x="1327150" y="5818188"/>
            <a:ext cx="6696075" cy="457200"/>
          </a:xfrm>
          <a:prstGeom prst="rect">
            <a:avLst/>
          </a:prstGeom>
          <a:noFill/>
          <a:ln w="9525">
            <a:noFill/>
            <a:miter lim="800000"/>
            <a:headEnd/>
            <a:tailEnd/>
          </a:ln>
          <a:effectLst/>
        </p:spPr>
        <p:txBody>
          <a:bodyPr>
            <a:spAutoFit/>
          </a:bodyPr>
          <a:lstStyle/>
          <a:p>
            <a:r>
              <a:rPr lang="en-US" altLang="en-US">
                <a:solidFill>
                  <a:schemeClr val="tx1"/>
                </a:solidFill>
              </a:rPr>
              <a:t>Higher temperature: peak intensity at shorter </a:t>
            </a:r>
            <a:r>
              <a:rPr lang="en-US" altLang="en-US">
                <a:solidFill>
                  <a:schemeClr val="tx1"/>
                </a:solidFill>
                <a:latin typeface="Symbol" pitchFamily="18" charset="2"/>
              </a:rPr>
              <a:t>l</a:t>
            </a:r>
            <a:endParaRPr lang="en-US" altLang="en-US">
              <a:solidFill>
                <a:schemeClr val="tx1"/>
              </a:solidFill>
            </a:endParaRPr>
          </a:p>
        </p:txBody>
      </p:sp>
    </p:spTree>
    <p:custDataLst>
      <p:tags r:id="rId1"/>
    </p:custDataLst>
    <p:extLst>
      <p:ext uri="{BB962C8B-B14F-4D97-AF65-F5344CB8AC3E}">
        <p14:creationId xmlns:p14="http://schemas.microsoft.com/office/powerpoint/2010/main" val="432791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9268"/>
                                        </p:tgtEl>
                                        <p:attrNameLst>
                                          <p:attrName>style.visibility</p:attrName>
                                        </p:attrNameLst>
                                      </p:cBhvr>
                                      <p:to>
                                        <p:strVal val="visible"/>
                                      </p:to>
                                    </p:set>
                                    <p:anim calcmode="lin" valueType="num">
                                      <p:cBhvr additive="base">
                                        <p:cTn id="7" dur="500" fill="hold"/>
                                        <p:tgtEl>
                                          <p:spTgt spid="309268"/>
                                        </p:tgtEl>
                                        <p:attrNameLst>
                                          <p:attrName>ppt_x</p:attrName>
                                        </p:attrNameLst>
                                      </p:cBhvr>
                                      <p:tavLst>
                                        <p:tav tm="0">
                                          <p:val>
                                            <p:strVal val="0-#ppt_w/2"/>
                                          </p:val>
                                        </p:tav>
                                        <p:tav tm="100000">
                                          <p:val>
                                            <p:strVal val="#ppt_x"/>
                                          </p:val>
                                        </p:tav>
                                      </p:tavLst>
                                    </p:anim>
                                    <p:anim calcmode="lin" valueType="num">
                                      <p:cBhvr additive="base">
                                        <p:cTn id="8" dur="500" fill="hold"/>
                                        <p:tgtEl>
                                          <p:spTgt spid="309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6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491839"/>
            <a:ext cx="5105400" cy="1717961"/>
          </a:xfrm>
        </p:spPr>
        <p:txBody>
          <a:bodyPr>
            <a:noAutofit/>
          </a:bodyPr>
          <a:lstStyle/>
          <a:p>
            <a:pPr algn="l"/>
            <a:r>
              <a:rPr lang="en-US" sz="3600" dirty="0" smtClean="0"/>
              <a:t>For which work did Einstein receive the Nobel Prize? </a:t>
            </a:r>
            <a:endParaRPr lang="en-US" sz="36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303669390"/>
              </p:ext>
            </p:extLst>
          </p:nvPr>
        </p:nvGraphicFramePr>
        <p:xfrm>
          <a:off x="6380274" y="3505200"/>
          <a:ext cx="2763726" cy="3109192"/>
        </p:xfrm>
        <a:graphic>
          <a:graphicData uri="http://schemas.openxmlformats.org/presentationml/2006/ole">
            <mc:AlternateContent xmlns:mc="http://schemas.openxmlformats.org/markup-compatibility/2006">
              <mc:Choice xmlns:v="urn:schemas-microsoft-com:vml" Requires="v">
                <p:oleObj spid="_x0000_s15377"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srcRect/>
                      <a:stretch>
                        <a:fillRect/>
                      </a:stretch>
                    </p:blipFill>
                    <p:spPr bwMode="auto">
                      <a:xfrm>
                        <a:off x="6380274" y="3505200"/>
                        <a:ext cx="2763726" cy="3109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363" name="Picture 3"/>
          <p:cNvPicPr>
            <a:picLocks noChangeAspect="1" noChangeArrowheads="1"/>
          </p:cNvPicPr>
          <p:nvPr/>
        </p:nvPicPr>
        <p:blipFill>
          <a:blip r:embed="rId8" cstate="print"/>
          <a:srcRect/>
          <a:stretch>
            <a:fillRect/>
          </a:stretch>
        </p:blipFill>
        <p:spPr bwMode="auto">
          <a:xfrm>
            <a:off x="5943600" y="588820"/>
            <a:ext cx="2438400" cy="3176016"/>
          </a:xfrm>
          <a:prstGeom prst="rect">
            <a:avLst/>
          </a:prstGeom>
          <a:noFill/>
          <a:ln w="9525">
            <a:noFill/>
            <a:miter lim="800000"/>
            <a:headEnd/>
            <a:tailEnd/>
          </a:ln>
        </p:spPr>
      </p:pic>
      <p:sp>
        <p:nvSpPr>
          <p:cNvPr id="3" name="TPAnswers"/>
          <p:cNvSpPr>
            <a:spLocks noGrp="1"/>
          </p:cNvSpPr>
          <p:nvPr>
            <p:ph type="body" idx="1"/>
            <p:custDataLst>
              <p:tags r:id="rId4"/>
            </p:custDataLst>
          </p:nvPr>
        </p:nvSpPr>
        <p:spPr>
          <a:xfrm>
            <a:off x="304800" y="3352800"/>
            <a:ext cx="7391400" cy="2895600"/>
          </a:xfrm>
        </p:spPr>
        <p:txBody>
          <a:bodyPr>
            <a:noAutofit/>
          </a:bodyPr>
          <a:lstStyle/>
          <a:p>
            <a:pPr marL="514350" indent="-514350">
              <a:buFont typeface="Arial" pitchFamily="34" charset="0"/>
              <a:buAutoNum type="arabicPeriod"/>
            </a:pPr>
            <a:r>
              <a:rPr lang="en-US" dirty="0" smtClean="0">
                <a:solidFill>
                  <a:schemeClr val="tx1"/>
                </a:solidFill>
              </a:rPr>
              <a:t>Special Relativity</a:t>
            </a:r>
            <a:r>
              <a:rPr lang="en-US" dirty="0" smtClean="0">
                <a:solidFill>
                  <a:schemeClr val="accent2"/>
                </a:solidFill>
              </a:rPr>
              <a:t>	</a:t>
            </a:r>
            <a:r>
              <a:rPr lang="en-US" dirty="0" smtClean="0">
                <a:solidFill>
                  <a:schemeClr val="tx2"/>
                </a:solidFill>
              </a:rPr>
              <a:t>E = mc</a:t>
            </a:r>
            <a:r>
              <a:rPr lang="en-US" baseline="30000" dirty="0" smtClean="0">
                <a:solidFill>
                  <a:schemeClr val="tx2"/>
                </a:solidFill>
              </a:rPr>
              <a:t>2</a:t>
            </a:r>
          </a:p>
          <a:p>
            <a:pPr marL="514350" indent="-514350">
              <a:buFont typeface="Arial" pitchFamily="34" charset="0"/>
              <a:buAutoNum type="arabicPeriod"/>
            </a:pPr>
            <a:r>
              <a:rPr lang="en-US" dirty="0" smtClean="0">
                <a:solidFill>
                  <a:schemeClr val="tx1"/>
                </a:solidFill>
              </a:rPr>
              <a:t>General Relativity  </a:t>
            </a:r>
            <a:r>
              <a:rPr lang="en-US" dirty="0" smtClean="0">
                <a:solidFill>
                  <a:schemeClr val="tx2"/>
                </a:solidFill>
              </a:rPr>
              <a:t>Gravity bends Light</a:t>
            </a:r>
            <a:endParaRPr lang="en-US" dirty="0" smtClean="0">
              <a:solidFill>
                <a:schemeClr val="accent2"/>
              </a:solidFill>
            </a:endParaRPr>
          </a:p>
          <a:p>
            <a:pPr marL="514350" indent="-514350">
              <a:buFont typeface="Arial" pitchFamily="34" charset="0"/>
              <a:buAutoNum type="arabicPeriod"/>
            </a:pPr>
            <a:r>
              <a:rPr lang="en-US" dirty="0" smtClean="0">
                <a:solidFill>
                  <a:schemeClr val="tx1"/>
                </a:solidFill>
              </a:rPr>
              <a:t>Photoelectric Effect </a:t>
            </a:r>
            <a:r>
              <a:rPr lang="en-US" dirty="0" smtClean="0">
                <a:solidFill>
                  <a:schemeClr val="tx2"/>
                </a:solidFill>
              </a:rPr>
              <a:t>Photons</a:t>
            </a:r>
            <a:endParaRPr lang="en-US" dirty="0" smtClean="0">
              <a:solidFill>
                <a:schemeClr val="accent2"/>
              </a:solidFill>
            </a:endParaRPr>
          </a:p>
          <a:p>
            <a:pPr marL="514350" indent="-514350">
              <a:buFont typeface="Arial" pitchFamily="34" charset="0"/>
              <a:buAutoNum type="arabicPeriod"/>
            </a:pPr>
            <a:r>
              <a:rPr lang="en-US" dirty="0" smtClean="0">
                <a:solidFill>
                  <a:schemeClr val="tx1"/>
                </a:solidFill>
              </a:rPr>
              <a:t>Einstein didn’t receive a Nobel prize.</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491839"/>
            <a:ext cx="5105400" cy="1717961"/>
          </a:xfrm>
        </p:spPr>
        <p:txBody>
          <a:bodyPr>
            <a:noAutofit/>
          </a:bodyPr>
          <a:lstStyle/>
          <a:p>
            <a:pPr algn="l"/>
            <a:r>
              <a:rPr lang="en-US" sz="3600" dirty="0" smtClean="0"/>
              <a:t>For which work did Einstein receive the Nobel Prize? </a:t>
            </a:r>
            <a:endParaRPr lang="en-US" sz="36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681054543"/>
              </p:ext>
            </p:extLst>
          </p:nvPr>
        </p:nvGraphicFramePr>
        <p:xfrm>
          <a:off x="6380274" y="3505200"/>
          <a:ext cx="2763726" cy="3109192"/>
        </p:xfrm>
        <a:graphic>
          <a:graphicData uri="http://schemas.openxmlformats.org/presentationml/2006/ole">
            <mc:AlternateContent xmlns:mc="http://schemas.openxmlformats.org/markup-compatibility/2006">
              <mc:Choice xmlns:v="urn:schemas-microsoft-com:vml" Requires="v">
                <p:oleObj spid="_x0000_s16401"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srcRect/>
                      <a:stretch>
                        <a:fillRect/>
                      </a:stretch>
                    </p:blipFill>
                    <p:spPr bwMode="auto">
                      <a:xfrm>
                        <a:off x="6380274" y="3505200"/>
                        <a:ext cx="2763726" cy="3109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363" name="Picture 3"/>
          <p:cNvPicPr>
            <a:picLocks noChangeAspect="1" noChangeArrowheads="1"/>
          </p:cNvPicPr>
          <p:nvPr/>
        </p:nvPicPr>
        <p:blipFill>
          <a:blip r:embed="rId8" cstate="print"/>
          <a:srcRect/>
          <a:stretch>
            <a:fillRect/>
          </a:stretch>
        </p:blipFill>
        <p:spPr bwMode="auto">
          <a:xfrm>
            <a:off x="5943600" y="588820"/>
            <a:ext cx="2438400" cy="3176016"/>
          </a:xfrm>
          <a:prstGeom prst="rect">
            <a:avLst/>
          </a:prstGeom>
          <a:noFill/>
          <a:ln w="9525">
            <a:noFill/>
            <a:miter lim="800000"/>
            <a:headEnd/>
            <a:tailEnd/>
          </a:ln>
        </p:spPr>
      </p:pic>
      <p:sp>
        <p:nvSpPr>
          <p:cNvPr id="6" name="Oval 4"/>
          <p:cNvSpPr>
            <a:spLocks noChangeArrowheads="1"/>
          </p:cNvSpPr>
          <p:nvPr/>
        </p:nvSpPr>
        <p:spPr bwMode="auto">
          <a:xfrm>
            <a:off x="381000" y="4572000"/>
            <a:ext cx="5570538" cy="609600"/>
          </a:xfrm>
          <a:prstGeom prst="ellipse">
            <a:avLst/>
          </a:prstGeom>
          <a:noFill/>
          <a:ln w="38100">
            <a:solidFill>
              <a:schemeClr val="accent1"/>
            </a:solidFill>
            <a:round/>
            <a:headEnd/>
            <a:tailEnd/>
          </a:ln>
          <a:effectLst/>
        </p:spPr>
        <p:txBody>
          <a:bodyPr wrap="none" anchor="ctr"/>
          <a:lstStyle/>
          <a:p>
            <a:endParaRPr lang="en-US"/>
          </a:p>
        </p:txBody>
      </p:sp>
      <p:sp>
        <p:nvSpPr>
          <p:cNvPr id="3" name="TPAnswers"/>
          <p:cNvSpPr>
            <a:spLocks noGrp="1"/>
          </p:cNvSpPr>
          <p:nvPr>
            <p:ph type="body" idx="1"/>
            <p:custDataLst>
              <p:tags r:id="rId4"/>
            </p:custDataLst>
          </p:nvPr>
        </p:nvSpPr>
        <p:spPr>
          <a:xfrm>
            <a:off x="304800" y="3352800"/>
            <a:ext cx="7391400" cy="2895600"/>
          </a:xfrm>
        </p:spPr>
        <p:txBody>
          <a:bodyPr>
            <a:noAutofit/>
          </a:bodyPr>
          <a:lstStyle/>
          <a:p>
            <a:pPr marL="514350" indent="-514350">
              <a:buFont typeface="Arial" pitchFamily="34" charset="0"/>
              <a:buAutoNum type="arabicPeriod"/>
            </a:pPr>
            <a:r>
              <a:rPr lang="en-US" dirty="0" smtClean="0">
                <a:solidFill>
                  <a:schemeClr val="tx1"/>
                </a:solidFill>
              </a:rPr>
              <a:t>Special Relativity</a:t>
            </a:r>
            <a:r>
              <a:rPr lang="en-US" dirty="0" smtClean="0">
                <a:solidFill>
                  <a:schemeClr val="accent2"/>
                </a:solidFill>
              </a:rPr>
              <a:t>	</a:t>
            </a:r>
            <a:r>
              <a:rPr lang="en-US" dirty="0" smtClean="0">
                <a:solidFill>
                  <a:schemeClr val="tx2"/>
                </a:solidFill>
              </a:rPr>
              <a:t>E = mc</a:t>
            </a:r>
            <a:r>
              <a:rPr lang="en-US" baseline="30000" dirty="0" smtClean="0">
                <a:solidFill>
                  <a:schemeClr val="tx2"/>
                </a:solidFill>
              </a:rPr>
              <a:t>2</a:t>
            </a:r>
          </a:p>
          <a:p>
            <a:pPr marL="514350" indent="-514350">
              <a:buFont typeface="Arial" pitchFamily="34" charset="0"/>
              <a:buAutoNum type="arabicPeriod"/>
            </a:pPr>
            <a:r>
              <a:rPr lang="en-US" dirty="0" smtClean="0">
                <a:solidFill>
                  <a:schemeClr val="tx1"/>
                </a:solidFill>
              </a:rPr>
              <a:t>General Relativity  </a:t>
            </a:r>
            <a:r>
              <a:rPr lang="en-US" dirty="0" smtClean="0">
                <a:solidFill>
                  <a:schemeClr val="tx2"/>
                </a:solidFill>
              </a:rPr>
              <a:t>Gravity bends Light</a:t>
            </a:r>
            <a:endParaRPr lang="en-US" dirty="0" smtClean="0">
              <a:solidFill>
                <a:schemeClr val="accent2"/>
              </a:solidFill>
            </a:endParaRPr>
          </a:p>
          <a:p>
            <a:pPr marL="514350" indent="-514350">
              <a:buFont typeface="Arial" pitchFamily="34" charset="0"/>
              <a:buAutoNum type="arabicPeriod"/>
            </a:pPr>
            <a:r>
              <a:rPr lang="en-US" dirty="0" smtClean="0">
                <a:solidFill>
                  <a:schemeClr val="tx1"/>
                </a:solidFill>
              </a:rPr>
              <a:t>Photoelectric Effect </a:t>
            </a:r>
            <a:r>
              <a:rPr lang="en-US" dirty="0" smtClean="0">
                <a:solidFill>
                  <a:schemeClr val="tx2"/>
                </a:solidFill>
              </a:rPr>
              <a:t>Photons</a:t>
            </a:r>
            <a:endParaRPr lang="en-US" dirty="0" smtClean="0">
              <a:solidFill>
                <a:schemeClr val="accent2"/>
              </a:solidFill>
            </a:endParaRPr>
          </a:p>
          <a:p>
            <a:pPr marL="514350" indent="-514350">
              <a:buFont typeface="Arial" pitchFamily="34" charset="0"/>
              <a:buAutoNum type="arabicPeriod"/>
            </a:pPr>
            <a:r>
              <a:rPr lang="en-US" dirty="0" smtClean="0">
                <a:solidFill>
                  <a:schemeClr val="tx1"/>
                </a:solidFill>
              </a:rPr>
              <a:t>Einstein didn’t receive a Nobel prize.</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Photoelectric Effect</a:t>
            </a:r>
            <a:br>
              <a:rPr lang="en-US" dirty="0" smtClean="0"/>
            </a:br>
            <a:r>
              <a:rPr lang="en-US" dirty="0" smtClean="0"/>
              <a:t>Checkpoint</a:t>
            </a:r>
            <a:endParaRPr lang="en-US" dirty="0"/>
          </a:p>
        </p:txBody>
      </p:sp>
      <p:sp>
        <p:nvSpPr>
          <p:cNvPr id="3" name="Text Placeholder 2"/>
          <p:cNvSpPr>
            <a:spLocks noGrp="1"/>
          </p:cNvSpPr>
          <p:nvPr>
            <p:ph type="body" idx="1"/>
          </p:nvPr>
        </p:nvSpPr>
        <p:spPr>
          <a:xfrm>
            <a:off x="152400" y="2027237"/>
            <a:ext cx="7086600" cy="4906963"/>
          </a:xfrm>
        </p:spPr>
        <p:txBody>
          <a:bodyPr>
            <a:normAutofit fontScale="92500" lnSpcReduction="10000"/>
          </a:bodyPr>
          <a:lstStyle/>
          <a:p>
            <a:pPr marL="0" indent="0">
              <a:buNone/>
            </a:pPr>
            <a:r>
              <a:rPr lang="en-US" dirty="0">
                <a:solidFill>
                  <a:schemeClr val="tx2"/>
                </a:solidFill>
              </a:rPr>
              <a:t>In the photoelectric effect, suppose that the intensity of light is increased, while the frequency is kept constant and above the threshold frequency f</a:t>
            </a:r>
            <a:r>
              <a:rPr lang="en-US" baseline="-25000" dirty="0">
                <a:solidFill>
                  <a:schemeClr val="tx2"/>
                </a:solidFill>
              </a:rPr>
              <a:t>0</a:t>
            </a:r>
            <a:r>
              <a:rPr lang="en-US" dirty="0" smtClean="0">
                <a:solidFill>
                  <a:schemeClr val="tx2"/>
                </a:solidFill>
              </a:rPr>
              <a:t>.</a:t>
            </a:r>
          </a:p>
          <a:p>
            <a:pPr marL="0" indent="0">
              <a:buNone/>
            </a:pPr>
            <a:r>
              <a:rPr lang="en-US" dirty="0" smtClean="0">
                <a:solidFill>
                  <a:schemeClr val="tx2"/>
                </a:solidFill>
              </a:rPr>
              <a:t>Which of the following increases?</a:t>
            </a:r>
          </a:p>
          <a:p>
            <a:pPr marL="0" indent="0">
              <a:buNone/>
              <a:tabLst>
                <a:tab pos="5421313" algn="l"/>
              </a:tabLst>
            </a:pPr>
            <a:endParaRPr lang="en-US" dirty="0" smtClean="0">
              <a:solidFill>
                <a:schemeClr val="tx2"/>
              </a:solidFill>
            </a:endParaRPr>
          </a:p>
          <a:p>
            <a:pPr marL="514350" indent="-514350">
              <a:buAutoNum type="alphaLcPeriod"/>
            </a:pPr>
            <a:r>
              <a:rPr lang="en-US" dirty="0" smtClean="0">
                <a:solidFill>
                  <a:schemeClr val="tx2"/>
                </a:solidFill>
              </a:rPr>
              <a:t>Maximum KE of emitted electrons</a:t>
            </a:r>
          </a:p>
          <a:p>
            <a:pPr marL="514350" indent="-514350">
              <a:buAutoNum type="alphaLcPeriod"/>
            </a:pPr>
            <a:r>
              <a:rPr lang="en-US" dirty="0" smtClean="0">
                <a:solidFill>
                  <a:schemeClr val="tx2"/>
                </a:solidFill>
              </a:rPr>
              <a:t>Number of electrons emitted per second</a:t>
            </a:r>
          </a:p>
          <a:p>
            <a:pPr marL="514350" indent="-514350">
              <a:buAutoNum type="alphaLcPeriod"/>
            </a:pPr>
            <a:r>
              <a:rPr lang="en-US" dirty="0" smtClean="0">
                <a:solidFill>
                  <a:schemeClr val="tx2"/>
                </a:solidFill>
              </a:rPr>
              <a:t>Both of the above</a:t>
            </a:r>
          </a:p>
          <a:p>
            <a:pPr marL="514350" indent="-514350">
              <a:buAutoNum type="alphaLcPeriod"/>
            </a:pPr>
            <a:r>
              <a:rPr lang="en-US" dirty="0" smtClean="0">
                <a:solidFill>
                  <a:schemeClr val="tx2"/>
                </a:solidFill>
              </a:rPr>
              <a:t>None of the above</a:t>
            </a:r>
            <a:endParaRPr lang="en-US" dirty="0">
              <a:solidFill>
                <a:schemeClr val="tx2"/>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52400"/>
            <a:ext cx="25908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52400" y="5257800"/>
            <a:ext cx="7239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06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85800" y="133350"/>
            <a:ext cx="7772400" cy="1143000"/>
          </a:xfrm>
        </p:spPr>
        <p:txBody>
          <a:bodyPr/>
          <a:lstStyle/>
          <a:p>
            <a:r>
              <a:rPr lang="en-US"/>
              <a:t>Photoelectric Effect</a:t>
            </a:r>
          </a:p>
        </p:txBody>
      </p:sp>
      <p:sp>
        <p:nvSpPr>
          <p:cNvPr id="246787" name="Rectangle 3"/>
          <p:cNvSpPr>
            <a:spLocks noGrp="1" noChangeArrowheads="1"/>
          </p:cNvSpPr>
          <p:nvPr>
            <p:ph type="body" idx="1"/>
          </p:nvPr>
        </p:nvSpPr>
        <p:spPr>
          <a:xfrm>
            <a:off x="282575" y="1627188"/>
            <a:ext cx="8334375" cy="4114800"/>
          </a:xfrm>
        </p:spPr>
        <p:txBody>
          <a:bodyPr/>
          <a:lstStyle/>
          <a:p>
            <a:r>
              <a:rPr lang="en-US"/>
              <a:t>Light shining on a metal can “knock” electrons out of atoms.</a:t>
            </a:r>
          </a:p>
          <a:p>
            <a:r>
              <a:rPr lang="en-US"/>
              <a:t>Light must provide energy to overcome Coulomb attraction of electron to nucleus</a:t>
            </a:r>
          </a:p>
          <a:p>
            <a:r>
              <a:rPr lang="en-US"/>
              <a:t>Light Intensity gives power/area (i.e. Watts/m</a:t>
            </a:r>
            <a:r>
              <a:rPr lang="en-US" baseline="30000"/>
              <a:t>2</a:t>
            </a:r>
            <a:r>
              <a:rPr lang="en-US"/>
              <a:t>)</a:t>
            </a:r>
          </a:p>
          <a:p>
            <a:pPr lvl="1"/>
            <a:r>
              <a:rPr lang="en-US">
                <a:solidFill>
                  <a:schemeClr val="tx2"/>
                </a:solidFill>
              </a:rPr>
              <a:t>Recall: Power = Energy/time (i.e. Joules/sec.)</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 calcmode="lin" valueType="num">
                                      <p:cBhvr additive="base">
                                        <p:cTn id="7" dur="500" fill="hold"/>
                                        <p:tgtEl>
                                          <p:spTgt spid="246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67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6787">
                                            <p:txEl>
                                              <p:pRg st="1" end="1"/>
                                            </p:txEl>
                                          </p:spTgt>
                                        </p:tgtEl>
                                        <p:attrNameLst>
                                          <p:attrName>style.visibility</p:attrName>
                                        </p:attrNameLst>
                                      </p:cBhvr>
                                      <p:to>
                                        <p:strVal val="visible"/>
                                      </p:to>
                                    </p:set>
                                    <p:anim calcmode="lin" valueType="num">
                                      <p:cBhvr additive="base">
                                        <p:cTn id="13" dur="500" fill="hold"/>
                                        <p:tgtEl>
                                          <p:spTgt spid="2467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67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6787">
                                            <p:txEl>
                                              <p:pRg st="2" end="2"/>
                                            </p:txEl>
                                          </p:spTgt>
                                        </p:tgtEl>
                                        <p:attrNameLst>
                                          <p:attrName>style.visibility</p:attrName>
                                        </p:attrNameLst>
                                      </p:cBhvr>
                                      <p:to>
                                        <p:strVal val="visible"/>
                                      </p:to>
                                    </p:set>
                                    <p:anim calcmode="lin" valueType="num">
                                      <p:cBhvr additive="base">
                                        <p:cTn id="19" dur="500" fill="hold"/>
                                        <p:tgtEl>
                                          <p:spTgt spid="2467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678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6787">
                                            <p:txEl>
                                              <p:pRg st="3" end="3"/>
                                            </p:txEl>
                                          </p:spTgt>
                                        </p:tgtEl>
                                        <p:attrNameLst>
                                          <p:attrName>style.visibility</p:attrName>
                                        </p:attrNameLst>
                                      </p:cBhvr>
                                      <p:to>
                                        <p:strVal val="visible"/>
                                      </p:to>
                                    </p:set>
                                    <p:anim calcmode="lin" valueType="num">
                                      <p:cBhvr additive="base">
                                        <p:cTn id="23" dur="500" fill="hold"/>
                                        <p:tgtEl>
                                          <p:spTgt spid="24678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67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685800" y="215900"/>
            <a:ext cx="7772400" cy="1143000"/>
          </a:xfrm>
        </p:spPr>
        <p:txBody>
          <a:bodyPr/>
          <a:lstStyle/>
          <a:p>
            <a:r>
              <a:rPr lang="en-US"/>
              <a:t>Everything comes unglued</a:t>
            </a:r>
          </a:p>
        </p:txBody>
      </p:sp>
      <p:sp>
        <p:nvSpPr>
          <p:cNvPr id="217091" name="Rectangle 3"/>
          <p:cNvSpPr>
            <a:spLocks noGrp="1" noChangeArrowheads="1"/>
          </p:cNvSpPr>
          <p:nvPr>
            <p:ph type="body" idx="1"/>
          </p:nvPr>
        </p:nvSpPr>
        <p:spPr>
          <a:xfrm>
            <a:off x="244475" y="1676400"/>
            <a:ext cx="8831263" cy="3525838"/>
          </a:xfrm>
        </p:spPr>
        <p:txBody>
          <a:bodyPr>
            <a:spAutoFit/>
          </a:bodyPr>
          <a:lstStyle/>
          <a:p>
            <a:pPr marL="0" indent="0">
              <a:buFontTx/>
              <a:buNone/>
            </a:pPr>
            <a:r>
              <a:rPr lang="en-US" dirty="0"/>
              <a:t>The predictions of “classical physics” (Newton’s laws and Maxwell’s equations) are sometimes WRONG.</a:t>
            </a:r>
            <a:endParaRPr lang="en-US" dirty="0">
              <a:solidFill>
                <a:schemeClr val="accent2"/>
              </a:solidFill>
            </a:endParaRPr>
          </a:p>
          <a:p>
            <a:pPr lvl="1"/>
            <a:r>
              <a:rPr lang="en-US" sz="2400" dirty="0">
                <a:solidFill>
                  <a:schemeClr val="tx2"/>
                </a:solidFill>
              </a:rPr>
              <a:t>classical physics says that an atom’s electrons should fall into the nucleus and STAY THERE. No chemistry, no biology can happen.</a:t>
            </a:r>
          </a:p>
          <a:p>
            <a:pPr lvl="1"/>
            <a:r>
              <a:rPr lang="en-US" sz="2400" dirty="0">
                <a:solidFill>
                  <a:schemeClr val="tx2"/>
                </a:solidFill>
              </a:rPr>
              <a:t>classical physics says that toaster coils radiate an infinite amount of energy: radio waves, visible light, X-rays, gamma rays,…</a:t>
            </a:r>
            <a:endParaRPr lang="en-US" sz="24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wipe(left)">
                                      <p:cBhvr>
                                        <p:cTn id="7" dur="500"/>
                                        <p:tgtEl>
                                          <p:spTgt spid="217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7091">
                                            <p:txEl>
                                              <p:pRg st="1" end="1"/>
                                            </p:txEl>
                                          </p:spTgt>
                                        </p:tgtEl>
                                        <p:attrNameLst>
                                          <p:attrName>style.visibility</p:attrName>
                                        </p:attrNameLst>
                                      </p:cBhvr>
                                      <p:to>
                                        <p:strVal val="visible"/>
                                      </p:to>
                                    </p:set>
                                    <p:animEffect transition="in" filter="wipe(left)">
                                      <p:cBhvr>
                                        <p:cTn id="12" dur="500"/>
                                        <p:tgtEl>
                                          <p:spTgt spid="217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7091">
                                            <p:txEl>
                                              <p:pRg st="2" end="2"/>
                                            </p:txEl>
                                          </p:spTgt>
                                        </p:tgtEl>
                                        <p:attrNameLst>
                                          <p:attrName>style.visibility</p:attrName>
                                        </p:attrNameLst>
                                      </p:cBhvr>
                                      <p:to>
                                        <p:strVal val="visible"/>
                                      </p:to>
                                    </p:set>
                                    <p:animEffect transition="in" filter="wipe(left)">
                                      <p:cBhvr>
                                        <p:cTn id="17" dur="500"/>
                                        <p:tgtEl>
                                          <p:spTgt spid="217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hlinkClick r:id="rId5"/>
              </a:rPr>
              <a:t>Photoelectric Effect</a:t>
            </a:r>
            <a:endParaRPr lang="en-US" dirty="0"/>
          </a:p>
        </p:txBody>
      </p:sp>
      <p:graphicFrame>
        <p:nvGraphicFramePr>
          <p:cNvPr id="8197" name="Object 5"/>
          <p:cNvGraphicFramePr>
            <a:graphicFrameLocks noChangeAspect="1"/>
          </p:cNvGraphicFramePr>
          <p:nvPr/>
        </p:nvGraphicFramePr>
        <p:xfrm>
          <a:off x="381000" y="1524000"/>
          <a:ext cx="8305800" cy="4543425"/>
        </p:xfrm>
        <a:graphic>
          <a:graphicData uri="http://schemas.openxmlformats.org/presentationml/2006/ole">
            <mc:AlternateContent xmlns:mc="http://schemas.openxmlformats.org/markup-compatibility/2006">
              <mc:Choice xmlns:v="urn:schemas-microsoft-com:vml" Requires="v">
                <p:oleObj spid="_x0000_s17425" name="Bitmap Image" r:id="rId6" imgW="6354062" imgH="3476190" progId="PBrush">
                  <p:embed/>
                </p:oleObj>
              </mc:Choice>
              <mc:Fallback>
                <p:oleObj name="Bitmap Image" r:id="rId6" imgW="6354062" imgH="3476190" progId="PBrush">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524000"/>
                        <a:ext cx="830580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Text Box 7"/>
          <p:cNvSpPr txBox="1">
            <a:spLocks noChangeArrowheads="1"/>
          </p:cNvSpPr>
          <p:nvPr/>
        </p:nvSpPr>
        <p:spPr bwMode="auto">
          <a:xfrm>
            <a:off x="974725" y="6208713"/>
            <a:ext cx="5426075" cy="366712"/>
          </a:xfrm>
          <a:prstGeom prst="rect">
            <a:avLst/>
          </a:prstGeom>
          <a:noFill/>
          <a:ln w="9525">
            <a:noFill/>
            <a:miter lim="800000"/>
            <a:headEnd/>
            <a:tailEnd/>
          </a:ln>
          <a:effectLst/>
        </p:spPr>
        <p:txBody>
          <a:bodyPr>
            <a:spAutoFit/>
          </a:bodyPr>
          <a:lstStyle/>
          <a:p>
            <a:endParaRPr lang="en-US"/>
          </a:p>
        </p:txBody>
      </p:sp>
    </p:spTree>
    <p:custDataLst>
      <p:tags r:id="rId2"/>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a:t>Light Intensity</a:t>
            </a:r>
          </a:p>
        </p:txBody>
      </p:sp>
      <p:graphicFrame>
        <p:nvGraphicFramePr>
          <p:cNvPr id="9221" name="Object 5"/>
          <p:cNvGraphicFramePr>
            <a:graphicFrameLocks noGrp="1" noChangeAspect="1"/>
          </p:cNvGraphicFramePr>
          <p:nvPr>
            <p:ph sz="half" idx="1"/>
          </p:nvPr>
        </p:nvGraphicFramePr>
        <p:xfrm>
          <a:off x="225425" y="1466850"/>
          <a:ext cx="3051175" cy="5086350"/>
        </p:xfrm>
        <a:graphic>
          <a:graphicData uri="http://schemas.openxmlformats.org/presentationml/2006/ole">
            <mc:AlternateContent xmlns:mc="http://schemas.openxmlformats.org/markup-compatibility/2006">
              <mc:Choice xmlns:v="urn:schemas-microsoft-com:vml" Requires="v">
                <p:oleObj spid="_x0000_s18449" name="Bitmap Image" r:id="rId4" imgW="2657846" imgH="4428571" progId="PBrush">
                  <p:embed/>
                </p:oleObj>
              </mc:Choice>
              <mc:Fallback>
                <p:oleObj name="Bitmap Image" r:id="rId4" imgW="2657846" imgH="4428571"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1466850"/>
                        <a:ext cx="3051175"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Rectangle 7"/>
          <p:cNvSpPr>
            <a:spLocks noGrp="1" noChangeArrowheads="1"/>
          </p:cNvSpPr>
          <p:nvPr>
            <p:ph type="body" sz="half" idx="2"/>
          </p:nvPr>
        </p:nvSpPr>
        <p:spPr>
          <a:xfrm>
            <a:off x="3505200" y="1600200"/>
            <a:ext cx="5181600" cy="5029200"/>
          </a:xfrm>
        </p:spPr>
        <p:txBody>
          <a:bodyPr/>
          <a:lstStyle/>
          <a:p>
            <a:r>
              <a:rPr lang="en-US" sz="2800"/>
              <a:t>Kinetic energy of ejected electrons is independent of light intensity</a:t>
            </a:r>
          </a:p>
          <a:p>
            <a:endParaRPr lang="en-US" sz="2800"/>
          </a:p>
          <a:p>
            <a:r>
              <a:rPr lang="en-US" sz="2800"/>
              <a:t>Number of electrons ejected does depend on light intensity</a:t>
            </a:r>
          </a:p>
        </p:txBody>
      </p:sp>
    </p:spTree>
    <p:custDataLst>
      <p:tags r:id="rId2"/>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dirty="0">
                <a:hlinkClick r:id="rId4"/>
              </a:rPr>
              <a:t>Threshold Frequency</a:t>
            </a:r>
            <a:endParaRPr lang="en-US" sz="4000" dirty="0"/>
          </a:p>
        </p:txBody>
      </p:sp>
      <p:graphicFrame>
        <p:nvGraphicFramePr>
          <p:cNvPr id="10245" name="Object 5"/>
          <p:cNvGraphicFramePr>
            <a:graphicFrameLocks noGrp="1" noChangeAspect="1"/>
          </p:cNvGraphicFramePr>
          <p:nvPr>
            <p:ph sz="half" idx="1"/>
          </p:nvPr>
        </p:nvGraphicFramePr>
        <p:xfrm>
          <a:off x="381000" y="1371600"/>
          <a:ext cx="2854325" cy="5105400"/>
        </p:xfrm>
        <a:graphic>
          <a:graphicData uri="http://schemas.openxmlformats.org/presentationml/2006/ole">
            <mc:AlternateContent xmlns:mc="http://schemas.openxmlformats.org/markup-compatibility/2006">
              <mc:Choice xmlns:v="urn:schemas-microsoft-com:vml" Requires="v">
                <p:oleObj spid="_x0000_s19473" name="Bitmap Image" r:id="rId5" imgW="2295238" imgH="4105848" progId="PBrush">
                  <p:embed/>
                </p:oleObj>
              </mc:Choice>
              <mc:Fallback>
                <p:oleObj name="Bitmap Image" r:id="rId5" imgW="2295238" imgH="4105848" progId="PBrush">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371600"/>
                        <a:ext cx="28543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Rectangle 7"/>
          <p:cNvSpPr>
            <a:spLocks noGrp="1" noChangeArrowheads="1"/>
          </p:cNvSpPr>
          <p:nvPr>
            <p:ph type="body" sz="half" idx="2"/>
          </p:nvPr>
        </p:nvSpPr>
        <p:spPr>
          <a:xfrm>
            <a:off x="3505200" y="1524000"/>
            <a:ext cx="5410200" cy="4953000"/>
          </a:xfrm>
        </p:spPr>
        <p:txBody>
          <a:bodyPr/>
          <a:lstStyle/>
          <a:p>
            <a:r>
              <a:rPr lang="en-US" sz="2800" dirty="0"/>
              <a:t>Glass is not transparent to ultraviolet light</a:t>
            </a:r>
          </a:p>
          <a:p>
            <a:endParaRPr lang="en-US" sz="2800" dirty="0"/>
          </a:p>
          <a:p>
            <a:r>
              <a:rPr lang="en-US" sz="2800" dirty="0"/>
              <a:t>Light in visible region is lower frequency than ultraviolet</a:t>
            </a:r>
          </a:p>
          <a:p>
            <a:endParaRPr lang="en-US" sz="2800" dirty="0"/>
          </a:p>
          <a:p>
            <a:r>
              <a:rPr lang="en-US" sz="2800" dirty="0"/>
              <a:t>There is minimum frequency necessary to eject electrons</a:t>
            </a:r>
          </a:p>
          <a:p>
            <a:pPr>
              <a:buFontTx/>
              <a:buNone/>
            </a:pPr>
            <a:r>
              <a:rPr lang="en-US" sz="2800" dirty="0"/>
              <a:t> </a:t>
            </a:r>
          </a:p>
        </p:txBody>
      </p:sp>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76200"/>
            <a:ext cx="9144000" cy="868363"/>
          </a:xfrm>
        </p:spPr>
        <p:txBody>
          <a:bodyPr/>
          <a:lstStyle/>
          <a:p>
            <a:r>
              <a:rPr lang="en-US" sz="4000" dirty="0"/>
              <a:t>Difficulties With Wave Explanation</a:t>
            </a:r>
          </a:p>
        </p:txBody>
      </p:sp>
      <p:sp>
        <p:nvSpPr>
          <p:cNvPr id="14339" name="Rectangle 3"/>
          <p:cNvSpPr>
            <a:spLocks noGrp="1" noChangeArrowheads="1"/>
          </p:cNvSpPr>
          <p:nvPr>
            <p:ph type="body" idx="1"/>
          </p:nvPr>
        </p:nvSpPr>
        <p:spPr>
          <a:xfrm>
            <a:off x="228600" y="1066800"/>
            <a:ext cx="8686800" cy="5715000"/>
          </a:xfrm>
        </p:spPr>
        <p:txBody>
          <a:bodyPr>
            <a:noAutofit/>
          </a:bodyPr>
          <a:lstStyle/>
          <a:p>
            <a:pPr>
              <a:lnSpc>
                <a:spcPct val="90000"/>
              </a:lnSpc>
            </a:pPr>
            <a:r>
              <a:rPr lang="en-US" dirty="0" smtClean="0">
                <a:solidFill>
                  <a:srgbClr val="0070C0"/>
                </a:solidFill>
              </a:rPr>
              <a:t>effect </a:t>
            </a:r>
            <a:r>
              <a:rPr lang="en-US" dirty="0">
                <a:solidFill>
                  <a:srgbClr val="0070C0"/>
                </a:solidFill>
              </a:rPr>
              <a:t>easy to observe with violet or ultraviolet (high frequency) light but not with red (low frequency) light</a:t>
            </a:r>
            <a:br>
              <a:rPr lang="en-US" dirty="0">
                <a:solidFill>
                  <a:srgbClr val="0070C0"/>
                </a:solidFill>
              </a:rPr>
            </a:br>
            <a:endParaRPr lang="en-US" dirty="0" smtClean="0">
              <a:solidFill>
                <a:srgbClr val="0070C0"/>
              </a:solidFill>
            </a:endParaRPr>
          </a:p>
          <a:p>
            <a:pPr>
              <a:lnSpc>
                <a:spcPct val="90000"/>
              </a:lnSpc>
            </a:pPr>
            <a:r>
              <a:rPr lang="en-US" dirty="0" smtClean="0">
                <a:solidFill>
                  <a:srgbClr val="0070C0"/>
                </a:solidFill>
              </a:rPr>
              <a:t>rate at which electrons ejected proportional to brightness of light</a:t>
            </a:r>
            <a:br>
              <a:rPr lang="en-US" dirty="0" smtClean="0">
                <a:solidFill>
                  <a:srgbClr val="0070C0"/>
                </a:solidFill>
              </a:rPr>
            </a:br>
            <a:endParaRPr lang="en-US" dirty="0" smtClean="0">
              <a:solidFill>
                <a:srgbClr val="0070C0"/>
              </a:solidFill>
            </a:endParaRPr>
          </a:p>
          <a:p>
            <a:pPr>
              <a:lnSpc>
                <a:spcPct val="90000"/>
              </a:lnSpc>
            </a:pPr>
            <a:r>
              <a:rPr lang="en-US" dirty="0" smtClean="0">
                <a:solidFill>
                  <a:srgbClr val="0070C0"/>
                </a:solidFill>
              </a:rPr>
              <a:t>The </a:t>
            </a:r>
            <a:r>
              <a:rPr lang="en-US" dirty="0">
                <a:solidFill>
                  <a:srgbClr val="0070C0"/>
                </a:solidFill>
              </a:rPr>
              <a:t>maximum energy of ejected electrons NOT affected by brightness of light </a:t>
            </a:r>
          </a:p>
          <a:p>
            <a:pPr>
              <a:lnSpc>
                <a:spcPct val="90000"/>
              </a:lnSpc>
            </a:pPr>
            <a:endParaRPr lang="en-US" dirty="0">
              <a:solidFill>
                <a:srgbClr val="0070C0"/>
              </a:solidFill>
            </a:endParaRPr>
          </a:p>
          <a:p>
            <a:pPr>
              <a:lnSpc>
                <a:spcPct val="90000"/>
              </a:lnSpc>
            </a:pPr>
            <a:r>
              <a:rPr lang="en-US" dirty="0">
                <a:solidFill>
                  <a:srgbClr val="0070C0"/>
                </a:solidFill>
              </a:rPr>
              <a:t>electron's energy depends on light’s frequency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a:t>Photoelectric Effect Summary</a:t>
            </a:r>
          </a:p>
        </p:txBody>
      </p:sp>
      <p:sp>
        <p:nvSpPr>
          <p:cNvPr id="250883" name="Rectangle 3"/>
          <p:cNvSpPr>
            <a:spLocks noGrp="1" noChangeArrowheads="1"/>
          </p:cNvSpPr>
          <p:nvPr>
            <p:ph type="body" idx="1"/>
          </p:nvPr>
        </p:nvSpPr>
        <p:spPr>
          <a:xfrm>
            <a:off x="704850" y="1967633"/>
            <a:ext cx="8188325" cy="4495800"/>
          </a:xfrm>
        </p:spPr>
        <p:txBody>
          <a:bodyPr/>
          <a:lstStyle/>
          <a:p>
            <a:pPr>
              <a:lnSpc>
                <a:spcPct val="90000"/>
              </a:lnSpc>
            </a:pPr>
            <a:r>
              <a:rPr lang="en-US" dirty="0"/>
              <a:t>Each </a:t>
            </a:r>
            <a:r>
              <a:rPr lang="en-US" sz="4000" dirty="0"/>
              <a:t>metal</a:t>
            </a:r>
            <a:r>
              <a:rPr lang="en-US" dirty="0"/>
              <a:t> has “Work Function” </a:t>
            </a:r>
            <a:r>
              <a:rPr lang="en-US" dirty="0">
                <a:solidFill>
                  <a:schemeClr val="tx2"/>
                </a:solidFill>
              </a:rPr>
              <a:t>(W</a:t>
            </a:r>
            <a:r>
              <a:rPr lang="en-US" baseline="-25000" dirty="0">
                <a:solidFill>
                  <a:schemeClr val="tx2"/>
                </a:solidFill>
              </a:rPr>
              <a:t>0</a:t>
            </a:r>
            <a:r>
              <a:rPr lang="en-US" dirty="0">
                <a:solidFill>
                  <a:schemeClr val="tx2"/>
                </a:solidFill>
              </a:rPr>
              <a:t>)</a:t>
            </a:r>
            <a:r>
              <a:rPr lang="en-US" dirty="0"/>
              <a:t> which is the minimum energy needed to free electron from atom.</a:t>
            </a:r>
          </a:p>
          <a:p>
            <a:pPr>
              <a:lnSpc>
                <a:spcPct val="90000"/>
              </a:lnSpc>
            </a:pPr>
            <a:r>
              <a:rPr lang="en-US" dirty="0"/>
              <a:t>Light comes in packets called Photons</a:t>
            </a:r>
          </a:p>
          <a:p>
            <a:pPr lvl="1">
              <a:lnSpc>
                <a:spcPct val="90000"/>
              </a:lnSpc>
              <a:buFont typeface="Wingdings" pitchFamily="2" charset="2"/>
              <a:buChar char="Ø"/>
            </a:pPr>
            <a:r>
              <a:rPr lang="en-US" dirty="0">
                <a:solidFill>
                  <a:schemeClr val="tx2"/>
                </a:solidFill>
              </a:rPr>
              <a:t>E = h f		</a:t>
            </a:r>
            <a:r>
              <a:rPr lang="en-US" dirty="0"/>
              <a:t>	</a:t>
            </a:r>
            <a:r>
              <a:rPr lang="en-US" dirty="0">
                <a:solidFill>
                  <a:schemeClr val="tx2"/>
                </a:solidFill>
              </a:rPr>
              <a:t>h=</a:t>
            </a:r>
            <a:r>
              <a:rPr lang="en-US" altLang="en-US" sz="2400" dirty="0">
                <a:solidFill>
                  <a:schemeClr val="tx2"/>
                </a:solidFill>
                <a:latin typeface="Arial Rounded MT Bold" pitchFamily="34" charset="0"/>
              </a:rPr>
              <a:t>6.626 </a:t>
            </a:r>
            <a:r>
              <a:rPr lang="en-US" altLang="en-US" sz="1800" dirty="0">
                <a:solidFill>
                  <a:schemeClr val="tx2"/>
                </a:solidFill>
                <a:latin typeface="Arial Rounded MT Bold" pitchFamily="34" charset="0"/>
              </a:rPr>
              <a:t>X</a:t>
            </a:r>
            <a:r>
              <a:rPr lang="en-US" altLang="en-US" sz="2400" dirty="0">
                <a:solidFill>
                  <a:schemeClr val="tx2"/>
                </a:solidFill>
                <a:latin typeface="Arial Rounded MT Bold" pitchFamily="34" charset="0"/>
              </a:rPr>
              <a:t> 10</a:t>
            </a:r>
            <a:r>
              <a:rPr lang="en-US" altLang="en-US" sz="2400" baseline="30000" dirty="0">
                <a:solidFill>
                  <a:schemeClr val="tx2"/>
                </a:solidFill>
                <a:latin typeface="Arial Rounded MT Bold" pitchFamily="34" charset="0"/>
              </a:rPr>
              <a:t>-34</a:t>
            </a:r>
            <a:r>
              <a:rPr lang="en-US" altLang="en-US" sz="2400" dirty="0">
                <a:solidFill>
                  <a:schemeClr val="tx2"/>
                </a:solidFill>
                <a:latin typeface="Arial Rounded MT Bold" pitchFamily="34" charset="0"/>
              </a:rPr>
              <a:t> Joule </a:t>
            </a:r>
            <a:r>
              <a:rPr lang="en-US" altLang="en-US" sz="2400" dirty="0" smtClean="0">
                <a:solidFill>
                  <a:schemeClr val="tx2"/>
                </a:solidFill>
                <a:latin typeface="Arial Rounded MT Bold" pitchFamily="34" charset="0"/>
              </a:rPr>
              <a:t>sec</a:t>
            </a:r>
          </a:p>
          <a:p>
            <a:pPr lvl="1">
              <a:lnSpc>
                <a:spcPct val="90000"/>
              </a:lnSpc>
              <a:buFont typeface="Wingdings" pitchFamily="2" charset="2"/>
              <a:buChar char="Ø"/>
            </a:pPr>
            <a:r>
              <a:rPr lang="en-US" sz="2400" dirty="0" smtClean="0">
                <a:solidFill>
                  <a:schemeClr val="tx2"/>
                </a:solidFill>
              </a:rPr>
              <a:t>                                           </a:t>
            </a:r>
            <a:r>
              <a:rPr lang="en-US" dirty="0" smtClean="0">
                <a:solidFill>
                  <a:schemeClr val="tx2"/>
                </a:solidFill>
              </a:rPr>
              <a:t>h=</a:t>
            </a:r>
            <a:r>
              <a:rPr lang="en-US" altLang="en-US" sz="2400" dirty="0" smtClean="0">
                <a:solidFill>
                  <a:schemeClr val="tx2"/>
                </a:solidFill>
                <a:latin typeface="Arial Rounded MT Bold" pitchFamily="34" charset="0"/>
              </a:rPr>
              <a:t>4.136 </a:t>
            </a:r>
            <a:r>
              <a:rPr lang="en-US" altLang="en-US" sz="1800" dirty="0" smtClean="0">
                <a:solidFill>
                  <a:schemeClr val="tx2"/>
                </a:solidFill>
                <a:latin typeface="Arial Rounded MT Bold" pitchFamily="34" charset="0"/>
              </a:rPr>
              <a:t>X</a:t>
            </a:r>
            <a:r>
              <a:rPr lang="en-US" altLang="en-US" sz="2400" dirty="0" smtClean="0">
                <a:solidFill>
                  <a:schemeClr val="tx2"/>
                </a:solidFill>
                <a:latin typeface="Arial Rounded MT Bold" pitchFamily="34" charset="0"/>
              </a:rPr>
              <a:t> 10</a:t>
            </a:r>
            <a:r>
              <a:rPr lang="en-US" altLang="en-US" sz="2400" baseline="30000" dirty="0" smtClean="0">
                <a:solidFill>
                  <a:schemeClr val="tx2"/>
                </a:solidFill>
                <a:latin typeface="Arial Rounded MT Bold" pitchFamily="34" charset="0"/>
              </a:rPr>
              <a:t>-15</a:t>
            </a:r>
            <a:r>
              <a:rPr lang="en-US" altLang="en-US" sz="2400" dirty="0" smtClean="0">
                <a:solidFill>
                  <a:schemeClr val="tx2"/>
                </a:solidFill>
                <a:latin typeface="Arial Rounded MT Bold" pitchFamily="34" charset="0"/>
              </a:rPr>
              <a:t> </a:t>
            </a:r>
            <a:r>
              <a:rPr lang="en-US" altLang="en-US" sz="2400" dirty="0" err="1" smtClean="0">
                <a:solidFill>
                  <a:schemeClr val="tx2"/>
                </a:solidFill>
                <a:latin typeface="Arial Rounded MT Bold" pitchFamily="34" charset="0"/>
              </a:rPr>
              <a:t>eV</a:t>
            </a:r>
            <a:r>
              <a:rPr lang="en-US" altLang="en-US" sz="2400" dirty="0" smtClean="0">
                <a:solidFill>
                  <a:schemeClr val="tx2"/>
                </a:solidFill>
                <a:latin typeface="Arial Rounded MT Bold" pitchFamily="34" charset="0"/>
              </a:rPr>
              <a:t> sec</a:t>
            </a:r>
            <a:endParaRPr lang="en-US" sz="2400" dirty="0">
              <a:solidFill>
                <a:schemeClr val="tx2"/>
              </a:solidFill>
              <a:latin typeface="Arial Rounded MT Bold" pitchFamily="34" charset="0"/>
            </a:endParaRPr>
          </a:p>
          <a:p>
            <a:pPr>
              <a:lnSpc>
                <a:spcPct val="90000"/>
              </a:lnSpc>
            </a:pPr>
            <a:r>
              <a:rPr lang="en-US" dirty="0"/>
              <a:t>Maximum kinetic energy of released electrons</a:t>
            </a:r>
            <a:r>
              <a:rPr lang="en-US" dirty="0">
                <a:solidFill>
                  <a:schemeClr val="tx2"/>
                </a:solidFill>
              </a:rPr>
              <a:t> </a:t>
            </a:r>
          </a:p>
          <a:p>
            <a:pPr lvl="1">
              <a:lnSpc>
                <a:spcPct val="90000"/>
              </a:lnSpc>
              <a:buFont typeface="Wingdings" pitchFamily="2" charset="2"/>
              <a:buChar char="Ø"/>
            </a:pPr>
            <a:r>
              <a:rPr lang="en-US" dirty="0" err="1" smtClean="0">
                <a:solidFill>
                  <a:schemeClr val="tx2"/>
                </a:solidFill>
              </a:rPr>
              <a:t>hf</a:t>
            </a:r>
            <a:r>
              <a:rPr lang="en-US" dirty="0" smtClean="0">
                <a:solidFill>
                  <a:schemeClr val="tx2"/>
                </a:solidFill>
              </a:rPr>
              <a:t> = KE + </a:t>
            </a:r>
            <a:r>
              <a:rPr lang="en-US" dirty="0">
                <a:solidFill>
                  <a:schemeClr val="tx2"/>
                </a:solidFill>
              </a:rPr>
              <a:t>W</a:t>
            </a:r>
            <a:r>
              <a:rPr lang="en-US" baseline="-25000" dirty="0">
                <a:solidFill>
                  <a:schemeClr val="tx2"/>
                </a:solidFill>
              </a:rPr>
              <a:t>0</a:t>
            </a:r>
            <a:endParaRPr lang="en-US" dirty="0">
              <a:solidFill>
                <a:schemeClr val="tx2"/>
              </a:solidFill>
            </a:endParaRPr>
          </a:p>
        </p:txBody>
      </p:sp>
      <p:sp>
        <p:nvSpPr>
          <p:cNvPr id="250885" name="Rectangle 5"/>
          <p:cNvSpPr>
            <a:spLocks noChangeArrowheads="1"/>
          </p:cNvSpPr>
          <p:nvPr/>
        </p:nvSpPr>
        <p:spPr bwMode="auto">
          <a:xfrm>
            <a:off x="990600" y="5410200"/>
            <a:ext cx="2454275" cy="533400"/>
          </a:xfrm>
          <a:prstGeom prst="rect">
            <a:avLst/>
          </a:prstGeom>
          <a:noFill/>
          <a:ln w="9525">
            <a:solidFill>
              <a:schemeClr val="tx2"/>
            </a:solidFill>
            <a:miter lim="800000"/>
            <a:headEnd/>
            <a:tailEnd/>
          </a:ln>
          <a:effectLst/>
        </p:spPr>
        <p:txBody>
          <a:bodyPr wrap="none" anchor="ctr"/>
          <a:lstStyle/>
          <a:p>
            <a:endParaRPr lang="en-US"/>
          </a:p>
        </p:txBody>
      </p:sp>
      <p:sp>
        <p:nvSpPr>
          <p:cNvPr id="250886" name="Rectangle 6"/>
          <p:cNvSpPr>
            <a:spLocks noChangeArrowheads="1"/>
          </p:cNvSpPr>
          <p:nvPr/>
        </p:nvSpPr>
        <p:spPr bwMode="auto">
          <a:xfrm>
            <a:off x="1428750" y="3913188"/>
            <a:ext cx="1306513" cy="561975"/>
          </a:xfrm>
          <a:prstGeom prst="rect">
            <a:avLst/>
          </a:prstGeom>
          <a:noFill/>
          <a:ln w="9525">
            <a:solidFill>
              <a:schemeClr val="tx2"/>
            </a:solidFill>
            <a:miter lim="800000"/>
            <a:headEnd/>
            <a:tailEnd/>
          </a:ln>
          <a:effectLst/>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anim calcmode="lin" valueType="num">
                                      <p:cBhvr additive="base">
                                        <p:cTn id="7" dur="500" fill="hold"/>
                                        <p:tgtEl>
                                          <p:spTgt spid="2508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0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0883">
                                            <p:txEl>
                                              <p:pRg st="1" end="1"/>
                                            </p:txEl>
                                          </p:spTgt>
                                        </p:tgtEl>
                                        <p:attrNameLst>
                                          <p:attrName>style.visibility</p:attrName>
                                        </p:attrNameLst>
                                      </p:cBhvr>
                                      <p:to>
                                        <p:strVal val="visible"/>
                                      </p:to>
                                    </p:set>
                                    <p:anim calcmode="lin" valueType="num">
                                      <p:cBhvr additive="base">
                                        <p:cTn id="13" dur="500" fill="hold"/>
                                        <p:tgtEl>
                                          <p:spTgt spid="2508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0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0883">
                                            <p:txEl>
                                              <p:pRg st="2" end="2"/>
                                            </p:txEl>
                                          </p:spTgt>
                                        </p:tgtEl>
                                        <p:attrNameLst>
                                          <p:attrName>style.visibility</p:attrName>
                                        </p:attrNameLst>
                                      </p:cBhvr>
                                      <p:to>
                                        <p:strVal val="visible"/>
                                      </p:to>
                                    </p:set>
                                    <p:anim calcmode="lin" valueType="num">
                                      <p:cBhvr additive="base">
                                        <p:cTn id="19" dur="500" fill="hold"/>
                                        <p:tgtEl>
                                          <p:spTgt spid="2508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08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0883">
                                            <p:txEl>
                                              <p:pRg st="3" end="3"/>
                                            </p:txEl>
                                          </p:spTgt>
                                        </p:tgtEl>
                                        <p:attrNameLst>
                                          <p:attrName>style.visibility</p:attrName>
                                        </p:attrNameLst>
                                      </p:cBhvr>
                                      <p:to>
                                        <p:strVal val="visible"/>
                                      </p:to>
                                    </p:set>
                                    <p:anim calcmode="lin" valueType="num">
                                      <p:cBhvr additive="base">
                                        <p:cTn id="25" dur="500" fill="hold"/>
                                        <p:tgtEl>
                                          <p:spTgt spid="2508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08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08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50883">
                                            <p:txEl>
                                              <p:pRg st="4" end="4"/>
                                            </p:txEl>
                                          </p:spTgt>
                                        </p:tgtEl>
                                        <p:attrNameLst>
                                          <p:attrName>style.visibility</p:attrName>
                                        </p:attrNameLst>
                                      </p:cBhvr>
                                      <p:to>
                                        <p:strVal val="visible"/>
                                      </p:to>
                                    </p:set>
                                    <p:anim calcmode="lin" valueType="num">
                                      <p:cBhvr additive="base">
                                        <p:cTn id="35" dur="500" fill="hold"/>
                                        <p:tgtEl>
                                          <p:spTgt spid="25088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508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50883">
                                            <p:txEl>
                                              <p:pRg st="5" end="5"/>
                                            </p:txEl>
                                          </p:spTgt>
                                        </p:tgtEl>
                                        <p:attrNameLst>
                                          <p:attrName>style.visibility</p:attrName>
                                        </p:attrNameLst>
                                      </p:cBhvr>
                                      <p:to>
                                        <p:strVal val="visible"/>
                                      </p:to>
                                    </p:set>
                                    <p:anim calcmode="lin" valueType="num">
                                      <p:cBhvr additive="base">
                                        <p:cTn id="41" dur="500" fill="hold"/>
                                        <p:tgtEl>
                                          <p:spTgt spid="25088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508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0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5" grpId="0" animBg="1"/>
      <p:bldP spid="25088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533401"/>
            <a:ext cx="8229600" cy="1523999"/>
          </a:xfrm>
        </p:spPr>
        <p:txBody>
          <a:bodyPr>
            <a:noAutofit/>
          </a:bodyPr>
          <a:lstStyle/>
          <a:p>
            <a:pPr algn="l"/>
            <a:r>
              <a:rPr lang="en-US" sz="3600" dirty="0" smtClean="0"/>
              <a:t>If </a:t>
            </a:r>
            <a:r>
              <a:rPr lang="en-US" sz="3600" dirty="0" err="1" smtClean="0">
                <a:solidFill>
                  <a:srgbClr val="FF0000"/>
                </a:solidFill>
              </a:rPr>
              <a:t>hf</a:t>
            </a:r>
            <a:r>
              <a:rPr lang="en-US" sz="3600" dirty="0" smtClean="0">
                <a:solidFill>
                  <a:srgbClr val="FF0000"/>
                </a:solidFill>
              </a:rPr>
              <a:t> </a:t>
            </a:r>
            <a:r>
              <a:rPr lang="en-US" sz="3600" dirty="0" smtClean="0"/>
              <a:t>for the light incident on a metal is equal to the work function, what will the kinetic energy of the ejected electron be? </a:t>
            </a:r>
            <a:endParaRPr lang="en-US" sz="36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299739546"/>
              </p:ext>
            </p:extLst>
          </p:nvPr>
        </p:nvGraphicFramePr>
        <p:xfrm>
          <a:off x="5638800" y="2922586"/>
          <a:ext cx="3441700" cy="3871913"/>
        </p:xfrm>
        <a:graphic>
          <a:graphicData uri="http://schemas.openxmlformats.org/presentationml/2006/ole">
            <mc:AlternateContent xmlns:mc="http://schemas.openxmlformats.org/markup-compatibility/2006">
              <mc:Choice xmlns:v="urn:schemas-microsoft-com:vml" Requires="v">
                <p:oleObj spid="_x0000_s9233"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srcRect/>
                      <a:stretch>
                        <a:fillRect/>
                      </a:stretch>
                    </p:blipFill>
                    <p:spPr bwMode="auto">
                      <a:xfrm>
                        <a:off x="5638800" y="2922586"/>
                        <a:ext cx="3441700" cy="3871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304800" y="2209800"/>
            <a:ext cx="4876800" cy="4343400"/>
          </a:xfrm>
        </p:spPr>
        <p:txBody>
          <a:bodyPr>
            <a:noAutofit/>
          </a:bodyPr>
          <a:lstStyle/>
          <a:p>
            <a:pPr marL="514350" indent="-514350">
              <a:buFont typeface="Arial" pitchFamily="34" charset="0"/>
              <a:buAutoNum type="arabicPeriod"/>
            </a:pPr>
            <a:r>
              <a:rPr lang="en-US" dirty="0" smtClean="0"/>
              <a:t>the kinetic energy would be negative</a:t>
            </a:r>
          </a:p>
          <a:p>
            <a:pPr marL="514350" indent="-514350">
              <a:buFont typeface="Arial" pitchFamily="34" charset="0"/>
              <a:buAutoNum type="arabicPeriod"/>
            </a:pPr>
            <a:r>
              <a:rPr lang="en-US" dirty="0" smtClean="0"/>
              <a:t>the kinetic energy would be zero </a:t>
            </a:r>
          </a:p>
          <a:p>
            <a:pPr marL="514350" indent="-514350">
              <a:buFont typeface="Arial" pitchFamily="34" charset="0"/>
              <a:buAutoNum type="arabicPeriod"/>
            </a:pPr>
            <a:r>
              <a:rPr lang="en-US" dirty="0" smtClean="0"/>
              <a:t>the kinetic energy would be positive</a:t>
            </a:r>
          </a:p>
          <a:p>
            <a:pPr marL="514350" indent="-514350">
              <a:buFont typeface="Arial" pitchFamily="34" charset="0"/>
              <a:buAutoNum type="arabicPeriod"/>
            </a:pPr>
            <a:r>
              <a:rPr lang="en-US" dirty="0" smtClean="0"/>
              <a:t> no electrons would be released from the metal</a:t>
            </a:r>
            <a:endParaRPr lang="en-US" dirty="0"/>
          </a:p>
        </p:txBody>
      </p:sp>
      <p:sp>
        <p:nvSpPr>
          <p:cNvPr id="5" name="Oval 4"/>
          <p:cNvSpPr/>
          <p:nvPr/>
        </p:nvSpPr>
        <p:spPr>
          <a:xfrm>
            <a:off x="152400" y="3186546"/>
            <a:ext cx="5257800" cy="1143000"/>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533401"/>
            <a:ext cx="8229600" cy="1523999"/>
          </a:xfrm>
        </p:spPr>
        <p:txBody>
          <a:bodyPr>
            <a:noAutofit/>
          </a:bodyPr>
          <a:lstStyle/>
          <a:p>
            <a:pPr algn="l"/>
            <a:r>
              <a:rPr lang="en-US" sz="3600" dirty="0" smtClean="0"/>
              <a:t>If </a:t>
            </a:r>
            <a:r>
              <a:rPr lang="en-US" sz="3600" dirty="0" err="1" smtClean="0">
                <a:solidFill>
                  <a:srgbClr val="FF0000"/>
                </a:solidFill>
              </a:rPr>
              <a:t>hf</a:t>
            </a:r>
            <a:r>
              <a:rPr lang="en-US" sz="3600" dirty="0" smtClean="0"/>
              <a:t> for the light incident on a metal is less than the work function, what will the kinetic energy of the ejected electron be? </a:t>
            </a:r>
            <a:endParaRPr lang="en-US" sz="36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541480557"/>
              </p:ext>
            </p:extLst>
          </p:nvPr>
        </p:nvGraphicFramePr>
        <p:xfrm>
          <a:off x="5638800" y="2922586"/>
          <a:ext cx="3441700" cy="3871913"/>
        </p:xfrm>
        <a:graphic>
          <a:graphicData uri="http://schemas.openxmlformats.org/presentationml/2006/ole">
            <mc:AlternateContent xmlns:mc="http://schemas.openxmlformats.org/markup-compatibility/2006">
              <mc:Choice xmlns:v="urn:schemas-microsoft-com:vml" Requires="v">
                <p:oleObj spid="_x0000_s8209"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srcRect/>
                      <a:stretch>
                        <a:fillRect/>
                      </a:stretch>
                    </p:blipFill>
                    <p:spPr bwMode="auto">
                      <a:xfrm>
                        <a:off x="5638800" y="2922586"/>
                        <a:ext cx="3441700" cy="3871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304800" y="2209800"/>
            <a:ext cx="4876800" cy="4343400"/>
          </a:xfrm>
        </p:spPr>
        <p:txBody>
          <a:bodyPr>
            <a:noAutofit/>
          </a:bodyPr>
          <a:lstStyle/>
          <a:p>
            <a:pPr marL="514350" indent="-514350">
              <a:buFont typeface="Arial" pitchFamily="34" charset="0"/>
              <a:buAutoNum type="arabicPeriod"/>
            </a:pPr>
            <a:r>
              <a:rPr lang="en-US" dirty="0" smtClean="0"/>
              <a:t>the kinetic energy would be negative</a:t>
            </a:r>
          </a:p>
          <a:p>
            <a:pPr marL="514350" indent="-514350">
              <a:buFont typeface="Arial" pitchFamily="34" charset="0"/>
              <a:buAutoNum type="arabicPeriod"/>
            </a:pPr>
            <a:r>
              <a:rPr lang="en-US" dirty="0" smtClean="0"/>
              <a:t>the kinetic energy would be zero </a:t>
            </a:r>
          </a:p>
          <a:p>
            <a:pPr marL="514350" indent="-514350">
              <a:buFont typeface="Arial" pitchFamily="34" charset="0"/>
              <a:buAutoNum type="arabicPeriod"/>
            </a:pPr>
            <a:r>
              <a:rPr lang="en-US" dirty="0" smtClean="0"/>
              <a:t>the kinetic energy would be positive</a:t>
            </a:r>
          </a:p>
          <a:p>
            <a:pPr marL="514350" indent="-514350">
              <a:buFont typeface="Arial" pitchFamily="34" charset="0"/>
              <a:buAutoNum type="arabicPeriod"/>
            </a:pPr>
            <a:r>
              <a:rPr lang="en-US" dirty="0" smtClean="0"/>
              <a:t> no electrons would be released from the metal</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533401"/>
            <a:ext cx="8229600" cy="1523999"/>
          </a:xfrm>
        </p:spPr>
        <p:txBody>
          <a:bodyPr>
            <a:noAutofit/>
          </a:bodyPr>
          <a:lstStyle/>
          <a:p>
            <a:pPr algn="l"/>
            <a:r>
              <a:rPr lang="en-US" sz="3600" dirty="0" smtClean="0"/>
              <a:t>If </a:t>
            </a:r>
            <a:r>
              <a:rPr lang="en-US" sz="3600" dirty="0" err="1" smtClean="0">
                <a:solidFill>
                  <a:srgbClr val="FF0000"/>
                </a:solidFill>
              </a:rPr>
              <a:t>hf</a:t>
            </a:r>
            <a:r>
              <a:rPr lang="en-US" sz="3600" dirty="0" smtClean="0"/>
              <a:t> for the light incident on a metal is less than the work function, what will the kinetic energy of the ejected electron be? </a:t>
            </a:r>
            <a:endParaRPr lang="en-US" sz="36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269553118"/>
              </p:ext>
            </p:extLst>
          </p:nvPr>
        </p:nvGraphicFramePr>
        <p:xfrm>
          <a:off x="5638800" y="2922586"/>
          <a:ext cx="3441700" cy="3871913"/>
        </p:xfrm>
        <a:graphic>
          <a:graphicData uri="http://schemas.openxmlformats.org/presentationml/2006/ole">
            <mc:AlternateContent xmlns:mc="http://schemas.openxmlformats.org/markup-compatibility/2006">
              <mc:Choice xmlns:v="urn:schemas-microsoft-com:vml" Requires="v">
                <p:oleObj spid="_x0000_s11281"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srcRect/>
                      <a:stretch>
                        <a:fillRect/>
                      </a:stretch>
                    </p:blipFill>
                    <p:spPr bwMode="auto">
                      <a:xfrm>
                        <a:off x="5638800" y="2922586"/>
                        <a:ext cx="3441700" cy="3871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304800" y="2209800"/>
            <a:ext cx="4876800" cy="4343400"/>
          </a:xfrm>
        </p:spPr>
        <p:txBody>
          <a:bodyPr>
            <a:noAutofit/>
          </a:bodyPr>
          <a:lstStyle/>
          <a:p>
            <a:pPr marL="514350" indent="-514350">
              <a:buFont typeface="Arial" pitchFamily="34" charset="0"/>
              <a:buAutoNum type="arabicPeriod"/>
            </a:pPr>
            <a:r>
              <a:rPr lang="en-US" dirty="0" smtClean="0"/>
              <a:t>the kinetic energy would be negative</a:t>
            </a:r>
          </a:p>
          <a:p>
            <a:pPr marL="514350" indent="-514350">
              <a:buFont typeface="Arial" pitchFamily="34" charset="0"/>
              <a:buAutoNum type="arabicPeriod"/>
            </a:pPr>
            <a:r>
              <a:rPr lang="en-US" dirty="0" smtClean="0"/>
              <a:t>the kinetic energy would be zero </a:t>
            </a:r>
          </a:p>
          <a:p>
            <a:pPr marL="514350" indent="-514350">
              <a:buFont typeface="Arial" pitchFamily="34" charset="0"/>
              <a:buAutoNum type="arabicPeriod"/>
            </a:pPr>
            <a:r>
              <a:rPr lang="en-US" dirty="0" smtClean="0"/>
              <a:t>the kinetic energy would be positive</a:t>
            </a:r>
          </a:p>
          <a:p>
            <a:pPr marL="514350" indent="-514350">
              <a:buFont typeface="Arial" pitchFamily="34" charset="0"/>
              <a:buAutoNum type="arabicPeriod"/>
            </a:pPr>
            <a:r>
              <a:rPr lang="en-US" dirty="0" smtClean="0"/>
              <a:t> no electrons would be released from the metal</a:t>
            </a:r>
            <a:endParaRPr lang="en-US" dirty="0"/>
          </a:p>
        </p:txBody>
      </p:sp>
      <p:sp>
        <p:nvSpPr>
          <p:cNvPr id="5" name="Oval 4"/>
          <p:cNvSpPr/>
          <p:nvPr/>
        </p:nvSpPr>
        <p:spPr>
          <a:xfrm>
            <a:off x="0" y="5334000"/>
            <a:ext cx="5334000" cy="1219200"/>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96913" y="255588"/>
            <a:ext cx="7772400" cy="1143000"/>
          </a:xfrm>
        </p:spPr>
        <p:txBody>
          <a:bodyPr/>
          <a:lstStyle/>
          <a:p>
            <a:r>
              <a:rPr lang="en-US"/>
              <a:t>Photoelectric: summary table</a:t>
            </a:r>
          </a:p>
        </p:txBody>
      </p:sp>
      <p:sp>
        <p:nvSpPr>
          <p:cNvPr id="249859" name="Rectangle 3"/>
          <p:cNvSpPr>
            <a:spLocks noGrp="1" noChangeArrowheads="1"/>
          </p:cNvSpPr>
          <p:nvPr>
            <p:ph type="body" idx="1"/>
          </p:nvPr>
        </p:nvSpPr>
        <p:spPr>
          <a:xfrm>
            <a:off x="476250" y="1752600"/>
            <a:ext cx="8385175" cy="4114800"/>
          </a:xfrm>
        </p:spPr>
        <p:txBody>
          <a:bodyPr/>
          <a:lstStyle/>
          <a:p>
            <a:pPr>
              <a:buFontTx/>
              <a:buNone/>
            </a:pPr>
            <a:r>
              <a:rPr lang="en-US"/>
              <a:t>				Wave	Particle	Result</a:t>
            </a:r>
          </a:p>
          <a:p>
            <a:r>
              <a:rPr lang="en-US"/>
              <a:t>Increase Intensity</a:t>
            </a:r>
          </a:p>
          <a:p>
            <a:pPr lvl="1"/>
            <a:r>
              <a:rPr lang="en-US"/>
              <a:t>Rate		</a:t>
            </a:r>
            <a:r>
              <a:rPr lang="en-US">
                <a:solidFill>
                  <a:schemeClr val="hlink"/>
                </a:solidFill>
              </a:rPr>
              <a:t>Increase</a:t>
            </a:r>
            <a:r>
              <a:rPr lang="en-US">
                <a:solidFill>
                  <a:schemeClr val="accent1"/>
                </a:solidFill>
              </a:rPr>
              <a:t>	</a:t>
            </a:r>
            <a:r>
              <a:rPr lang="en-US">
                <a:solidFill>
                  <a:schemeClr val="hlink"/>
                </a:solidFill>
              </a:rPr>
              <a:t>Increase</a:t>
            </a:r>
            <a:r>
              <a:rPr lang="en-US">
                <a:solidFill>
                  <a:schemeClr val="accent1"/>
                </a:solidFill>
              </a:rPr>
              <a:t>	</a:t>
            </a:r>
            <a:r>
              <a:rPr lang="en-US">
                <a:solidFill>
                  <a:schemeClr val="hlink"/>
                </a:solidFill>
              </a:rPr>
              <a:t>Increase</a:t>
            </a:r>
          </a:p>
          <a:p>
            <a:pPr lvl="1"/>
            <a:r>
              <a:rPr lang="en-US"/>
              <a:t>KE		</a:t>
            </a:r>
            <a:r>
              <a:rPr lang="en-US">
                <a:solidFill>
                  <a:srgbClr val="FF0000"/>
                </a:solidFill>
              </a:rPr>
              <a:t>Increase</a:t>
            </a:r>
            <a:r>
              <a:rPr lang="en-US">
                <a:solidFill>
                  <a:schemeClr val="accent2"/>
                </a:solidFill>
              </a:rPr>
              <a:t>	</a:t>
            </a:r>
            <a:r>
              <a:rPr lang="en-US">
                <a:solidFill>
                  <a:schemeClr val="hlink"/>
                </a:solidFill>
              </a:rPr>
              <a:t>Unchanged</a:t>
            </a:r>
            <a:r>
              <a:rPr lang="en-US">
                <a:solidFill>
                  <a:schemeClr val="accent2"/>
                </a:solidFill>
              </a:rPr>
              <a:t>	</a:t>
            </a:r>
            <a:r>
              <a:rPr lang="en-US">
                <a:solidFill>
                  <a:schemeClr val="hlink"/>
                </a:solidFill>
              </a:rPr>
              <a:t>Unchanged</a:t>
            </a:r>
          </a:p>
          <a:p>
            <a:r>
              <a:rPr lang="en-US"/>
              <a:t>Increase Frequency</a:t>
            </a:r>
          </a:p>
          <a:p>
            <a:pPr lvl="1"/>
            <a:r>
              <a:rPr lang="en-US"/>
              <a:t>Rate		</a:t>
            </a:r>
            <a:r>
              <a:rPr lang="en-US">
                <a:solidFill>
                  <a:srgbClr val="FF0000"/>
                </a:solidFill>
              </a:rPr>
              <a:t>Unchanged</a:t>
            </a:r>
            <a:r>
              <a:rPr lang="en-US">
                <a:solidFill>
                  <a:schemeClr val="accent2"/>
                </a:solidFill>
              </a:rPr>
              <a:t>	</a:t>
            </a:r>
            <a:r>
              <a:rPr lang="en-US">
                <a:solidFill>
                  <a:schemeClr val="hlink"/>
                </a:solidFill>
              </a:rPr>
              <a:t>Increase</a:t>
            </a:r>
            <a:r>
              <a:rPr lang="en-US">
                <a:solidFill>
                  <a:schemeClr val="accent2"/>
                </a:solidFill>
              </a:rPr>
              <a:t>	</a:t>
            </a:r>
            <a:r>
              <a:rPr lang="en-US">
                <a:solidFill>
                  <a:schemeClr val="hlink"/>
                </a:solidFill>
              </a:rPr>
              <a:t>Increase</a:t>
            </a:r>
          </a:p>
          <a:p>
            <a:pPr lvl="1"/>
            <a:r>
              <a:rPr lang="en-US"/>
              <a:t>KE		</a:t>
            </a:r>
            <a:r>
              <a:rPr lang="en-US">
                <a:solidFill>
                  <a:srgbClr val="FF0000"/>
                </a:solidFill>
              </a:rPr>
              <a:t>Unchanged</a:t>
            </a:r>
            <a:r>
              <a:rPr lang="en-US">
                <a:solidFill>
                  <a:schemeClr val="accent2"/>
                </a:solidFill>
              </a:rPr>
              <a:t>	</a:t>
            </a:r>
            <a:r>
              <a:rPr lang="en-US">
                <a:solidFill>
                  <a:schemeClr val="hlink"/>
                </a:solidFill>
              </a:rPr>
              <a:t>Increase</a:t>
            </a:r>
            <a:r>
              <a:rPr lang="en-US">
                <a:solidFill>
                  <a:schemeClr val="accent2"/>
                </a:solidFill>
              </a:rPr>
              <a:t>	</a:t>
            </a:r>
            <a:r>
              <a:rPr lang="en-US">
                <a:solidFill>
                  <a:schemeClr val="hlink"/>
                </a:solidFill>
              </a:rPr>
              <a:t>Increase</a:t>
            </a:r>
          </a:p>
        </p:txBody>
      </p:sp>
      <p:sp>
        <p:nvSpPr>
          <p:cNvPr id="249860" name="Text Box 4"/>
          <p:cNvSpPr txBox="1">
            <a:spLocks noChangeArrowheads="1"/>
          </p:cNvSpPr>
          <p:nvPr/>
        </p:nvSpPr>
        <p:spPr bwMode="auto">
          <a:xfrm>
            <a:off x="914400" y="5867400"/>
            <a:ext cx="8229600" cy="579438"/>
          </a:xfrm>
          <a:prstGeom prst="rect">
            <a:avLst/>
          </a:prstGeom>
          <a:noFill/>
          <a:ln w="9525">
            <a:noFill/>
            <a:miter lim="800000"/>
            <a:headEnd/>
            <a:tailEnd/>
          </a:ln>
          <a:effectLst/>
        </p:spPr>
        <p:txBody>
          <a:bodyPr>
            <a:spAutoFit/>
          </a:bodyPr>
          <a:lstStyle/>
          <a:p>
            <a:pPr>
              <a:spcBef>
                <a:spcPct val="50000"/>
              </a:spcBef>
            </a:pPr>
            <a:r>
              <a:rPr lang="en-US" sz="3200">
                <a:solidFill>
                  <a:schemeClr val="accent2"/>
                </a:solidFill>
              </a:rPr>
              <a:t>Light is composed of particles: photons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Effect transition="in" filter="wipe(left)">
                                      <p:cBhvr>
                                        <p:cTn id="7" dur="500"/>
                                        <p:tgtEl>
                                          <p:spTgt spid="249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9859">
                                            <p:txEl>
                                              <p:pRg st="1" end="1"/>
                                            </p:txEl>
                                          </p:spTgt>
                                        </p:tgtEl>
                                        <p:attrNameLst>
                                          <p:attrName>style.visibility</p:attrName>
                                        </p:attrNameLst>
                                      </p:cBhvr>
                                      <p:to>
                                        <p:strVal val="visible"/>
                                      </p:to>
                                    </p:set>
                                    <p:animEffect transition="in" filter="wipe(left)">
                                      <p:cBhvr>
                                        <p:cTn id="12" dur="500"/>
                                        <p:tgtEl>
                                          <p:spTgt spid="249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9859">
                                            <p:txEl>
                                              <p:pRg st="2" end="2"/>
                                            </p:txEl>
                                          </p:spTgt>
                                        </p:tgtEl>
                                        <p:attrNameLst>
                                          <p:attrName>style.visibility</p:attrName>
                                        </p:attrNameLst>
                                      </p:cBhvr>
                                      <p:to>
                                        <p:strVal val="visible"/>
                                      </p:to>
                                    </p:set>
                                    <p:animEffect transition="in" filter="wipe(left)">
                                      <p:cBhvr>
                                        <p:cTn id="17" dur="500"/>
                                        <p:tgtEl>
                                          <p:spTgt spid="2498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9859">
                                            <p:txEl>
                                              <p:pRg st="3" end="3"/>
                                            </p:txEl>
                                          </p:spTgt>
                                        </p:tgtEl>
                                        <p:attrNameLst>
                                          <p:attrName>style.visibility</p:attrName>
                                        </p:attrNameLst>
                                      </p:cBhvr>
                                      <p:to>
                                        <p:strVal val="visible"/>
                                      </p:to>
                                    </p:set>
                                    <p:animEffect transition="in" filter="wipe(left)">
                                      <p:cBhvr>
                                        <p:cTn id="22" dur="500"/>
                                        <p:tgtEl>
                                          <p:spTgt spid="2498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9859">
                                            <p:txEl>
                                              <p:pRg st="4" end="4"/>
                                            </p:txEl>
                                          </p:spTgt>
                                        </p:tgtEl>
                                        <p:attrNameLst>
                                          <p:attrName>style.visibility</p:attrName>
                                        </p:attrNameLst>
                                      </p:cBhvr>
                                      <p:to>
                                        <p:strVal val="visible"/>
                                      </p:to>
                                    </p:set>
                                    <p:animEffect transition="in" filter="wipe(left)">
                                      <p:cBhvr>
                                        <p:cTn id="27" dur="500"/>
                                        <p:tgtEl>
                                          <p:spTgt spid="2498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9859">
                                            <p:txEl>
                                              <p:pRg st="5" end="5"/>
                                            </p:txEl>
                                          </p:spTgt>
                                        </p:tgtEl>
                                        <p:attrNameLst>
                                          <p:attrName>style.visibility</p:attrName>
                                        </p:attrNameLst>
                                      </p:cBhvr>
                                      <p:to>
                                        <p:strVal val="visible"/>
                                      </p:to>
                                    </p:set>
                                    <p:animEffect transition="in" filter="wipe(left)">
                                      <p:cBhvr>
                                        <p:cTn id="32" dur="500"/>
                                        <p:tgtEl>
                                          <p:spTgt spid="2498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9859">
                                            <p:txEl>
                                              <p:pRg st="6" end="6"/>
                                            </p:txEl>
                                          </p:spTgt>
                                        </p:tgtEl>
                                        <p:attrNameLst>
                                          <p:attrName>style.visibility</p:attrName>
                                        </p:attrNameLst>
                                      </p:cBhvr>
                                      <p:to>
                                        <p:strVal val="visible"/>
                                      </p:to>
                                    </p:set>
                                    <p:animEffect transition="in" filter="wipe(left)">
                                      <p:cBhvr>
                                        <p:cTn id="37" dur="500"/>
                                        <p:tgtEl>
                                          <p:spTgt spid="2498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9860"/>
                                        </p:tgtEl>
                                        <p:attrNameLst>
                                          <p:attrName>style.visibility</p:attrName>
                                        </p:attrNameLst>
                                      </p:cBhvr>
                                      <p:to>
                                        <p:strVal val="visible"/>
                                      </p:to>
                                    </p:set>
                                    <p:anim calcmode="lin" valueType="num">
                                      <p:cBhvr additive="base">
                                        <p:cTn id="42" dur="500" fill="hold"/>
                                        <p:tgtEl>
                                          <p:spTgt spid="249860"/>
                                        </p:tgtEl>
                                        <p:attrNameLst>
                                          <p:attrName>ppt_x</p:attrName>
                                        </p:attrNameLst>
                                      </p:cBhvr>
                                      <p:tavLst>
                                        <p:tav tm="0">
                                          <p:val>
                                            <p:strVal val="#ppt_x"/>
                                          </p:val>
                                        </p:tav>
                                        <p:tav tm="100000">
                                          <p:val>
                                            <p:strVal val="#ppt_x"/>
                                          </p:val>
                                        </p:tav>
                                      </p:tavLst>
                                    </p:anim>
                                    <p:anim calcmode="lin" valueType="num">
                                      <p:cBhvr additive="base">
                                        <p:cTn id="43" dur="500" fill="hold"/>
                                        <p:tgtEl>
                                          <p:spTgt spid="2498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bldLvl="2" autoUpdateAnimBg="0"/>
      <p:bldP spid="24986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685800" y="245229"/>
            <a:ext cx="7772400" cy="971550"/>
          </a:xfrm>
        </p:spPr>
        <p:txBody>
          <a:bodyPr/>
          <a:lstStyle/>
          <a:p>
            <a:r>
              <a:rPr lang="en-US" dirty="0"/>
              <a:t>Is Light a Wave or a Particle?</a:t>
            </a:r>
          </a:p>
        </p:txBody>
      </p:sp>
      <p:sp>
        <p:nvSpPr>
          <p:cNvPr id="264195" name="Rectangle 3"/>
          <p:cNvSpPr>
            <a:spLocks noGrp="1" noChangeArrowheads="1"/>
          </p:cNvSpPr>
          <p:nvPr>
            <p:ph type="body" idx="1"/>
          </p:nvPr>
        </p:nvSpPr>
        <p:spPr>
          <a:xfrm>
            <a:off x="225425" y="1154787"/>
            <a:ext cx="8702675" cy="4548589"/>
          </a:xfrm>
        </p:spPr>
        <p:txBody>
          <a:bodyPr>
            <a:normAutofit fontScale="92500" lnSpcReduction="20000"/>
          </a:bodyPr>
          <a:lstStyle/>
          <a:p>
            <a:r>
              <a:rPr lang="en-US" sz="3900" dirty="0"/>
              <a:t>Wave</a:t>
            </a:r>
          </a:p>
          <a:p>
            <a:pPr lvl="1"/>
            <a:r>
              <a:rPr lang="en-US" sz="3500" dirty="0">
                <a:solidFill>
                  <a:schemeClr val="hlink"/>
                </a:solidFill>
              </a:rPr>
              <a:t>Electric and Magnetic fields act like waves</a:t>
            </a:r>
          </a:p>
          <a:p>
            <a:pPr lvl="1"/>
            <a:r>
              <a:rPr lang="en-US" sz="3500" dirty="0">
                <a:solidFill>
                  <a:schemeClr val="hlink"/>
                </a:solidFill>
              </a:rPr>
              <a:t>Superposition, Interference and Diffraction</a:t>
            </a:r>
          </a:p>
          <a:p>
            <a:pPr lvl="1"/>
            <a:endParaRPr lang="en-US" sz="3500" dirty="0">
              <a:solidFill>
                <a:schemeClr val="hlink"/>
              </a:solidFill>
            </a:endParaRPr>
          </a:p>
          <a:p>
            <a:r>
              <a:rPr lang="en-US" sz="3900" dirty="0"/>
              <a:t>Particle</a:t>
            </a:r>
          </a:p>
          <a:p>
            <a:pPr lvl="1"/>
            <a:r>
              <a:rPr lang="en-US" sz="3500" dirty="0">
                <a:solidFill>
                  <a:schemeClr val="hlink"/>
                </a:solidFill>
              </a:rPr>
              <a:t>Photons</a:t>
            </a:r>
          </a:p>
          <a:p>
            <a:pPr lvl="1"/>
            <a:r>
              <a:rPr lang="en-US" sz="3500" dirty="0">
                <a:solidFill>
                  <a:schemeClr val="hlink"/>
                </a:solidFill>
              </a:rPr>
              <a:t>Collision with electrons in photo-electric effect</a:t>
            </a:r>
          </a:p>
          <a:p>
            <a:pPr lvl="1"/>
            <a:endParaRPr lang="en-US" dirty="0">
              <a:solidFill>
                <a:schemeClr val="hlink"/>
              </a:solidFill>
            </a:endParaRPr>
          </a:p>
          <a:p>
            <a:pPr>
              <a:buFontTx/>
              <a:buNone/>
            </a:pPr>
            <a:r>
              <a:rPr lang="en-US" sz="4400" dirty="0">
                <a:solidFill>
                  <a:schemeClr val="tx2"/>
                </a:solidFill>
              </a:rPr>
              <a:t>Both Particle and Wave !</a:t>
            </a:r>
            <a:endParaRPr lang="en-US" dirty="0">
              <a:solidFill>
                <a:schemeClr val="hlink"/>
              </a:solidFill>
            </a:endParaRPr>
          </a:p>
          <a:p>
            <a:endParaRPr lang="en-US" dirty="0">
              <a:solidFill>
                <a:schemeClr val="hlink"/>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wipe(left)">
                                      <p:cBhvr>
                                        <p:cTn id="7" dur="500"/>
                                        <p:tgtEl>
                                          <p:spTgt spid="264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Effect transition="in" filter="wipe(left)">
                                      <p:cBhvr>
                                        <p:cTn id="12" dur="500"/>
                                        <p:tgtEl>
                                          <p:spTgt spid="264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4195">
                                            <p:txEl>
                                              <p:pRg st="2" end="2"/>
                                            </p:txEl>
                                          </p:spTgt>
                                        </p:tgtEl>
                                        <p:attrNameLst>
                                          <p:attrName>style.visibility</p:attrName>
                                        </p:attrNameLst>
                                      </p:cBhvr>
                                      <p:to>
                                        <p:strVal val="visible"/>
                                      </p:to>
                                    </p:set>
                                    <p:animEffect transition="in" filter="wipe(left)">
                                      <p:cBhvr>
                                        <p:cTn id="17" dur="500"/>
                                        <p:tgtEl>
                                          <p:spTgt spid="264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4195">
                                            <p:txEl>
                                              <p:pRg st="4" end="4"/>
                                            </p:txEl>
                                          </p:spTgt>
                                        </p:tgtEl>
                                        <p:attrNameLst>
                                          <p:attrName>style.visibility</p:attrName>
                                        </p:attrNameLst>
                                      </p:cBhvr>
                                      <p:to>
                                        <p:strVal val="visible"/>
                                      </p:to>
                                    </p:set>
                                    <p:animEffect transition="in" filter="wipe(left)">
                                      <p:cBhvr>
                                        <p:cTn id="22" dur="500"/>
                                        <p:tgtEl>
                                          <p:spTgt spid="2641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4195">
                                            <p:txEl>
                                              <p:pRg st="5" end="5"/>
                                            </p:txEl>
                                          </p:spTgt>
                                        </p:tgtEl>
                                        <p:attrNameLst>
                                          <p:attrName>style.visibility</p:attrName>
                                        </p:attrNameLst>
                                      </p:cBhvr>
                                      <p:to>
                                        <p:strVal val="visible"/>
                                      </p:to>
                                    </p:set>
                                    <p:animEffect transition="in" filter="wipe(left)">
                                      <p:cBhvr>
                                        <p:cTn id="27" dur="500"/>
                                        <p:tgtEl>
                                          <p:spTgt spid="26419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4195">
                                            <p:txEl>
                                              <p:pRg st="6" end="6"/>
                                            </p:txEl>
                                          </p:spTgt>
                                        </p:tgtEl>
                                        <p:attrNameLst>
                                          <p:attrName>style.visibility</p:attrName>
                                        </p:attrNameLst>
                                      </p:cBhvr>
                                      <p:to>
                                        <p:strVal val="visible"/>
                                      </p:to>
                                    </p:set>
                                    <p:animEffect transition="in" filter="wipe(left)">
                                      <p:cBhvr>
                                        <p:cTn id="32" dur="500"/>
                                        <p:tgtEl>
                                          <p:spTgt spid="26419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4195">
                                            <p:txEl>
                                              <p:pRg st="8" end="8"/>
                                            </p:txEl>
                                          </p:spTgt>
                                        </p:tgtEl>
                                        <p:attrNameLst>
                                          <p:attrName>style.visibility</p:attrName>
                                        </p:attrNameLst>
                                      </p:cBhvr>
                                      <p:to>
                                        <p:strVal val="visible"/>
                                      </p:to>
                                    </p:set>
                                    <p:animEffect transition="in" filter="wipe(left)">
                                      <p:cBhvr>
                                        <p:cTn id="37" dur="500"/>
                                        <p:tgtEl>
                                          <p:spTgt spid="264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85800" y="334963"/>
            <a:ext cx="7772400" cy="762000"/>
          </a:xfrm>
        </p:spPr>
        <p:txBody>
          <a:bodyPr>
            <a:spAutoFit/>
          </a:bodyPr>
          <a:lstStyle/>
          <a:p>
            <a:r>
              <a:rPr lang="en-US"/>
              <a:t>The source of the problem</a:t>
            </a:r>
          </a:p>
        </p:txBody>
      </p:sp>
      <p:sp>
        <p:nvSpPr>
          <p:cNvPr id="306179" name="Rectangle 3"/>
          <p:cNvSpPr>
            <a:spLocks noGrp="1" noChangeArrowheads="1"/>
          </p:cNvSpPr>
          <p:nvPr>
            <p:ph type="body" idx="1"/>
          </p:nvPr>
        </p:nvSpPr>
        <p:spPr>
          <a:xfrm>
            <a:off x="300038" y="1636713"/>
            <a:ext cx="8396287" cy="3695700"/>
          </a:xfrm>
        </p:spPr>
        <p:txBody>
          <a:bodyPr>
            <a:spAutoFit/>
          </a:bodyPr>
          <a:lstStyle/>
          <a:p>
            <a:pPr marL="0" indent="0">
              <a:buFontTx/>
              <a:buNone/>
            </a:pPr>
            <a:r>
              <a:rPr lang="en-US"/>
              <a:t>It’s not possible, even “in theory” to know everything about a physical system.</a:t>
            </a:r>
            <a:endParaRPr lang="en-US">
              <a:solidFill>
                <a:schemeClr val="accent2"/>
              </a:solidFill>
            </a:endParaRPr>
          </a:p>
          <a:p>
            <a:pPr lvl="1"/>
            <a:r>
              <a:rPr lang="en-US" sz="2400">
                <a:solidFill>
                  <a:schemeClr val="tx2"/>
                </a:solidFill>
              </a:rPr>
              <a:t>knowing the approximate position of a particle corrupts our ability to know its precise velocity (“Heisenberg uncertainty principle”)</a:t>
            </a:r>
          </a:p>
          <a:p>
            <a:pPr lvl="1"/>
            <a:endParaRPr lang="en-US" sz="2400">
              <a:solidFill>
                <a:schemeClr val="tx2"/>
              </a:solidFill>
            </a:endParaRPr>
          </a:p>
          <a:p>
            <a:pPr marL="0" indent="0">
              <a:buFontTx/>
              <a:buNone/>
            </a:pPr>
            <a:r>
              <a:rPr lang="en-US"/>
              <a:t>Particles exhibit wave-like properties.</a:t>
            </a:r>
            <a:endParaRPr lang="en-US">
              <a:solidFill>
                <a:schemeClr val="accent2"/>
              </a:solidFill>
            </a:endParaRPr>
          </a:p>
          <a:p>
            <a:pPr lvl="1"/>
            <a:r>
              <a:rPr lang="en-US" sz="2400">
                <a:solidFill>
                  <a:schemeClr val="tx2"/>
                </a:solidFill>
              </a:rPr>
              <a:t>interference effects!</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Effect transition="in" filter="wipe(left)">
                                      <p:cBhvr>
                                        <p:cTn id="7" dur="500"/>
                                        <p:tgtEl>
                                          <p:spTgt spid="306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6179">
                                            <p:txEl>
                                              <p:pRg st="1" end="1"/>
                                            </p:txEl>
                                          </p:spTgt>
                                        </p:tgtEl>
                                        <p:attrNameLst>
                                          <p:attrName>style.visibility</p:attrName>
                                        </p:attrNameLst>
                                      </p:cBhvr>
                                      <p:to>
                                        <p:strVal val="visible"/>
                                      </p:to>
                                    </p:set>
                                    <p:animEffect transition="in" filter="wipe(left)">
                                      <p:cBhvr>
                                        <p:cTn id="12" dur="500"/>
                                        <p:tgtEl>
                                          <p:spTgt spid="306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6179">
                                            <p:txEl>
                                              <p:pRg st="3" end="3"/>
                                            </p:txEl>
                                          </p:spTgt>
                                        </p:tgtEl>
                                        <p:attrNameLst>
                                          <p:attrName>style.visibility</p:attrName>
                                        </p:attrNameLst>
                                      </p:cBhvr>
                                      <p:to>
                                        <p:strVal val="visible"/>
                                      </p:to>
                                    </p:set>
                                    <p:animEffect transition="in" filter="wipe(left)">
                                      <p:cBhvr>
                                        <p:cTn id="17" dur="500"/>
                                        <p:tgtEl>
                                          <p:spTgt spid="3061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6179">
                                            <p:txEl>
                                              <p:pRg st="4" end="4"/>
                                            </p:txEl>
                                          </p:spTgt>
                                        </p:tgtEl>
                                        <p:attrNameLst>
                                          <p:attrName>style.visibility</p:attrName>
                                        </p:attrNameLst>
                                      </p:cBhvr>
                                      <p:to>
                                        <p:strVal val="visible"/>
                                      </p:to>
                                    </p:set>
                                    <p:animEffect transition="in" filter="wipe(left)">
                                      <p:cBhvr>
                                        <p:cTn id="22" dur="500"/>
                                        <p:tgtEl>
                                          <p:spTgt spid="306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cstate="print"/>
          <a:srcRect/>
          <a:stretch>
            <a:fillRect/>
          </a:stretch>
        </p:blipFill>
        <p:spPr bwMode="auto">
          <a:xfrm>
            <a:off x="381000" y="609600"/>
            <a:ext cx="2590800" cy="2249488"/>
          </a:xfrm>
          <a:prstGeom prst="rect">
            <a:avLst/>
          </a:prstGeom>
          <a:noFill/>
          <a:ln w="9525">
            <a:no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3200400" y="609600"/>
            <a:ext cx="2590800" cy="2254250"/>
          </a:xfrm>
          <a:prstGeom prst="rect">
            <a:avLst/>
          </a:prstGeom>
          <a:noFill/>
          <a:ln w="9525">
            <a:noFill/>
            <a:miter lim="800000"/>
            <a:headEnd/>
            <a:tailEnd/>
          </a:ln>
          <a:effectLst/>
        </p:spPr>
      </p:pic>
      <p:pic>
        <p:nvPicPr>
          <p:cNvPr id="13318" name="Picture 6"/>
          <p:cNvPicPr>
            <a:picLocks noChangeAspect="1" noChangeArrowheads="1"/>
          </p:cNvPicPr>
          <p:nvPr/>
        </p:nvPicPr>
        <p:blipFill>
          <a:blip r:embed="rId5" cstate="print"/>
          <a:srcRect/>
          <a:stretch>
            <a:fillRect/>
          </a:stretch>
        </p:blipFill>
        <p:spPr bwMode="auto">
          <a:xfrm>
            <a:off x="6019800" y="609600"/>
            <a:ext cx="2590800" cy="2259013"/>
          </a:xfrm>
          <a:prstGeom prst="rect">
            <a:avLst/>
          </a:prstGeom>
          <a:noFill/>
          <a:ln w="9525">
            <a:noFill/>
            <a:miter lim="800000"/>
            <a:headEnd/>
            <a:tailEnd/>
          </a:ln>
          <a:effectLst/>
        </p:spPr>
      </p:pic>
      <p:pic>
        <p:nvPicPr>
          <p:cNvPr id="13319" name="Picture 7"/>
          <p:cNvPicPr>
            <a:picLocks noChangeAspect="1" noChangeArrowheads="1"/>
          </p:cNvPicPr>
          <p:nvPr/>
        </p:nvPicPr>
        <p:blipFill>
          <a:blip r:embed="rId6" cstate="print"/>
          <a:srcRect/>
          <a:stretch>
            <a:fillRect/>
          </a:stretch>
        </p:blipFill>
        <p:spPr bwMode="auto">
          <a:xfrm>
            <a:off x="381000" y="3200400"/>
            <a:ext cx="2514600" cy="2187575"/>
          </a:xfrm>
          <a:prstGeom prst="rect">
            <a:avLst/>
          </a:prstGeom>
          <a:noFill/>
          <a:ln w="9525">
            <a:noFill/>
            <a:miter lim="800000"/>
            <a:headEnd/>
            <a:tailEnd/>
          </a:ln>
          <a:effectLst/>
        </p:spPr>
      </p:pic>
      <p:pic>
        <p:nvPicPr>
          <p:cNvPr id="13320" name="Picture 8"/>
          <p:cNvPicPr>
            <a:picLocks noChangeAspect="1" noChangeArrowheads="1"/>
          </p:cNvPicPr>
          <p:nvPr/>
        </p:nvPicPr>
        <p:blipFill>
          <a:blip r:embed="rId7" cstate="print"/>
          <a:srcRect/>
          <a:stretch>
            <a:fillRect/>
          </a:stretch>
        </p:blipFill>
        <p:spPr bwMode="auto">
          <a:xfrm>
            <a:off x="3276600" y="3276600"/>
            <a:ext cx="2514600" cy="2187575"/>
          </a:xfrm>
          <a:prstGeom prst="rect">
            <a:avLst/>
          </a:prstGeom>
          <a:noFill/>
          <a:ln w="9525">
            <a:noFill/>
            <a:miter lim="800000"/>
            <a:headEnd/>
            <a:tailEnd/>
          </a:ln>
          <a:effectLst/>
        </p:spPr>
      </p:pic>
      <p:pic>
        <p:nvPicPr>
          <p:cNvPr id="13321" name="Picture 9"/>
          <p:cNvPicPr>
            <a:picLocks noChangeAspect="1" noChangeArrowheads="1"/>
          </p:cNvPicPr>
          <p:nvPr/>
        </p:nvPicPr>
        <p:blipFill>
          <a:blip r:embed="rId8" cstate="print"/>
          <a:srcRect/>
          <a:stretch>
            <a:fillRect/>
          </a:stretch>
        </p:blipFill>
        <p:spPr bwMode="auto">
          <a:xfrm>
            <a:off x="6096000" y="3200400"/>
            <a:ext cx="2590800" cy="2259013"/>
          </a:xfrm>
          <a:prstGeom prst="rect">
            <a:avLst/>
          </a:prstGeom>
          <a:noFill/>
          <a:ln w="9525">
            <a:noFill/>
            <a:miter lim="800000"/>
            <a:headEnd/>
            <a:tailEnd/>
          </a:ln>
          <a:effectLst/>
        </p:spPr>
      </p:pic>
      <p:sp>
        <p:nvSpPr>
          <p:cNvPr id="13322" name="Text Box 10"/>
          <p:cNvSpPr txBox="1">
            <a:spLocks noChangeArrowheads="1"/>
          </p:cNvSpPr>
          <p:nvPr/>
        </p:nvSpPr>
        <p:spPr bwMode="auto">
          <a:xfrm>
            <a:off x="209550" y="5715000"/>
            <a:ext cx="8934450" cy="641350"/>
          </a:xfrm>
          <a:prstGeom prst="rect">
            <a:avLst/>
          </a:prstGeom>
          <a:noFill/>
          <a:ln w="9525">
            <a:noFill/>
            <a:miter lim="800000"/>
            <a:headEnd/>
            <a:tailEnd/>
          </a:ln>
          <a:effectLst/>
        </p:spPr>
        <p:txBody>
          <a:bodyPr>
            <a:spAutoFit/>
          </a:bodyPr>
          <a:lstStyle/>
          <a:p>
            <a:r>
              <a:rPr lang="en-US"/>
              <a:t>The approximate numbers of photons at each stage are </a:t>
            </a:r>
          </a:p>
          <a:p>
            <a:r>
              <a:rPr lang="en-US"/>
              <a:t>(a) 3 × 103, (b) 1.2 × 104, (c) 9.3 × 104, (d) 7.6 × 105, (e) 3.6 × 106, and (f) 2.8 × 107. </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512763" y="287338"/>
            <a:ext cx="8458200" cy="1143000"/>
          </a:xfrm>
        </p:spPr>
        <p:txBody>
          <a:bodyPr/>
          <a:lstStyle/>
          <a:p>
            <a:r>
              <a:rPr lang="en-US" sz="4000"/>
              <a:t>Are Electrons Particles or Waves?</a:t>
            </a:r>
            <a:endParaRPr lang="en-US" sz="4000">
              <a:solidFill>
                <a:srgbClr val="000000"/>
              </a:solidFill>
            </a:endParaRPr>
          </a:p>
        </p:txBody>
      </p:sp>
      <p:sp>
        <p:nvSpPr>
          <p:cNvPr id="265219" name="Rectangle 3"/>
          <p:cNvSpPr>
            <a:spLocks noGrp="1" noChangeArrowheads="1"/>
          </p:cNvSpPr>
          <p:nvPr>
            <p:ph type="body" idx="1"/>
          </p:nvPr>
        </p:nvSpPr>
        <p:spPr/>
        <p:txBody>
          <a:bodyPr>
            <a:normAutofit/>
          </a:bodyPr>
          <a:lstStyle/>
          <a:p>
            <a:r>
              <a:rPr lang="en-US" sz="3600" dirty="0"/>
              <a:t>Particles, definitely particles.</a:t>
            </a:r>
          </a:p>
          <a:p>
            <a:r>
              <a:rPr lang="en-US" sz="3600" dirty="0"/>
              <a:t>You can “see them”.</a:t>
            </a:r>
          </a:p>
          <a:p>
            <a:r>
              <a:rPr lang="en-US" sz="3600" dirty="0"/>
              <a:t>You can “bounce” things off them.</a:t>
            </a:r>
          </a:p>
          <a:p>
            <a:r>
              <a:rPr lang="en-US" sz="3600" dirty="0"/>
              <a:t>You can put them on an electroscope.</a:t>
            </a:r>
          </a:p>
          <a:p>
            <a:pPr>
              <a:buNone/>
            </a:pPr>
            <a:endParaRPr lang="en-US" sz="3600" dirty="0"/>
          </a:p>
          <a:p>
            <a:r>
              <a:rPr lang="en-US" sz="3600" dirty="0"/>
              <a:t>How would know if electron was a wave?</a:t>
            </a:r>
          </a:p>
        </p:txBody>
      </p:sp>
      <p:sp>
        <p:nvSpPr>
          <p:cNvPr id="265220" name="Text Box 4"/>
          <p:cNvSpPr txBox="1">
            <a:spLocks noChangeArrowheads="1"/>
          </p:cNvSpPr>
          <p:nvPr/>
        </p:nvSpPr>
        <p:spPr bwMode="auto">
          <a:xfrm>
            <a:off x="171450" y="5626100"/>
            <a:ext cx="7488238" cy="641350"/>
          </a:xfrm>
          <a:prstGeom prst="rect">
            <a:avLst/>
          </a:prstGeom>
          <a:noFill/>
          <a:ln w="9525">
            <a:noFill/>
            <a:miter lim="800000"/>
            <a:headEnd/>
            <a:tailEnd/>
          </a:ln>
          <a:effectLst/>
        </p:spPr>
        <p:txBody>
          <a:bodyPr>
            <a:spAutoFit/>
          </a:bodyPr>
          <a:lstStyle/>
          <a:p>
            <a:pPr algn="ctr">
              <a:spcBef>
                <a:spcPct val="50000"/>
              </a:spcBef>
            </a:pPr>
            <a:r>
              <a:rPr lang="en-US" sz="3600">
                <a:solidFill>
                  <a:schemeClr val="hlink"/>
                </a:solidFill>
              </a:rPr>
              <a:t>Look for interference!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Effect transition="in" filter="strips(downRight)">
                                      <p:cBhvr>
                                        <p:cTn id="7" dur="500"/>
                                        <p:tgtEl>
                                          <p:spTgt spid="265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65219">
                                            <p:txEl>
                                              <p:pRg st="1" end="1"/>
                                            </p:txEl>
                                          </p:spTgt>
                                        </p:tgtEl>
                                        <p:attrNameLst>
                                          <p:attrName>style.visibility</p:attrName>
                                        </p:attrNameLst>
                                      </p:cBhvr>
                                      <p:to>
                                        <p:strVal val="visible"/>
                                      </p:to>
                                    </p:set>
                                    <p:animEffect transition="in" filter="strips(downRight)">
                                      <p:cBhvr>
                                        <p:cTn id="12" dur="500"/>
                                        <p:tgtEl>
                                          <p:spTgt spid="265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65219">
                                            <p:txEl>
                                              <p:pRg st="2" end="2"/>
                                            </p:txEl>
                                          </p:spTgt>
                                        </p:tgtEl>
                                        <p:attrNameLst>
                                          <p:attrName>style.visibility</p:attrName>
                                        </p:attrNameLst>
                                      </p:cBhvr>
                                      <p:to>
                                        <p:strVal val="visible"/>
                                      </p:to>
                                    </p:set>
                                    <p:animEffect transition="in" filter="strips(downRight)">
                                      <p:cBhvr>
                                        <p:cTn id="17" dur="500"/>
                                        <p:tgtEl>
                                          <p:spTgt spid="265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65219">
                                            <p:txEl>
                                              <p:pRg st="3" end="3"/>
                                            </p:txEl>
                                          </p:spTgt>
                                        </p:tgtEl>
                                        <p:attrNameLst>
                                          <p:attrName>style.visibility</p:attrName>
                                        </p:attrNameLst>
                                      </p:cBhvr>
                                      <p:to>
                                        <p:strVal val="visible"/>
                                      </p:to>
                                    </p:set>
                                    <p:animEffect transition="in" filter="strips(downRight)">
                                      <p:cBhvr>
                                        <p:cTn id="22" dur="500"/>
                                        <p:tgtEl>
                                          <p:spTgt spid="265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265219">
                                            <p:txEl>
                                              <p:pRg st="5" end="5"/>
                                            </p:txEl>
                                          </p:spTgt>
                                        </p:tgtEl>
                                        <p:attrNameLst>
                                          <p:attrName>style.visibility</p:attrName>
                                        </p:attrNameLst>
                                      </p:cBhvr>
                                      <p:to>
                                        <p:strVal val="visible"/>
                                      </p:to>
                                    </p:set>
                                    <p:animEffect transition="in" filter="strips(downRight)">
                                      <p:cBhvr>
                                        <p:cTn id="27" dur="500"/>
                                        <p:tgtEl>
                                          <p:spTgt spid="2652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5220">
                                            <p:txEl>
                                              <p:pRg st="0" end="0"/>
                                            </p:txEl>
                                          </p:spTgt>
                                        </p:tgtEl>
                                        <p:attrNameLst>
                                          <p:attrName>style.visibility</p:attrName>
                                        </p:attrNameLst>
                                      </p:cBhvr>
                                      <p:to>
                                        <p:strVal val="visible"/>
                                      </p:to>
                                    </p:set>
                                    <p:anim calcmode="lin" valueType="num">
                                      <p:cBhvr additive="base">
                                        <p:cTn id="32" dur="500" fill="hold"/>
                                        <p:tgtEl>
                                          <p:spTgt spid="265220">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652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541463"/>
            <a:ext cx="9144000" cy="1331912"/>
          </a:xfrm>
        </p:spPr>
        <p:txBody>
          <a:bodyPr lIns="90488" tIns="44450" rIns="90488" bIns="44450"/>
          <a:lstStyle/>
          <a:p>
            <a:r>
              <a:rPr lang="en-US" altLang="en-US" sz="3600" dirty="0" smtClean="0">
                <a:solidFill>
                  <a:schemeClr val="tx1"/>
                </a:solidFill>
              </a:rPr>
              <a:t>De Broglie Waves, Uncertainty, and Atoms</a:t>
            </a:r>
          </a:p>
        </p:txBody>
      </p:sp>
      <p:sp>
        <p:nvSpPr>
          <p:cNvPr id="17411" name="Rectangle 3"/>
          <p:cNvSpPr>
            <a:spLocks noGrp="1" noChangeArrowheads="1"/>
          </p:cNvSpPr>
          <p:nvPr>
            <p:ph type="body" idx="1"/>
          </p:nvPr>
        </p:nvSpPr>
        <p:spPr>
          <a:xfrm>
            <a:off x="2522538" y="2286000"/>
            <a:ext cx="4252912" cy="1835150"/>
          </a:xfrm>
        </p:spPr>
        <p:txBody>
          <a:bodyPr lIns="90488" tIns="44450" rIns="90488" bIns="44450"/>
          <a:lstStyle/>
          <a:p>
            <a:pPr>
              <a:buFontTx/>
              <a:buNone/>
            </a:pPr>
            <a:endParaRPr lang="en-US" altLang="en-US" sz="2400" smtClean="0">
              <a:latin typeface="Arial Rounded MT Bold" pitchFamily="34" charset="0"/>
            </a:endParaRPr>
          </a:p>
          <a:p>
            <a:r>
              <a:rPr lang="en-US" altLang="en-US" sz="2400" smtClean="0">
                <a:latin typeface="Arial Rounded MT Bold" pitchFamily="34" charset="0"/>
              </a:rPr>
              <a:t>sections 30.5 – 30.7</a:t>
            </a:r>
          </a:p>
        </p:txBody>
      </p:sp>
      <p:sp>
        <p:nvSpPr>
          <p:cNvPr id="17412" name="Rectangle 4"/>
          <p:cNvSpPr>
            <a:spLocks noChangeArrowheads="1"/>
          </p:cNvSpPr>
          <p:nvPr/>
        </p:nvSpPr>
        <p:spPr bwMode="auto">
          <a:xfrm>
            <a:off x="155575" y="228600"/>
            <a:ext cx="8378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altLang="en-US" sz="4000" dirty="0">
                <a:solidFill>
                  <a:schemeClr val="accent1"/>
                </a:solidFill>
                <a:latin typeface="Calibri" pitchFamily="34" charset="0"/>
              </a:rPr>
              <a:t>Physics 1161: </a:t>
            </a:r>
            <a:r>
              <a:rPr lang="en-US" altLang="en-US" sz="4000" dirty="0">
                <a:latin typeface="Calibri" pitchFamily="34" charset="0"/>
              </a:rPr>
              <a:t> </a:t>
            </a:r>
            <a:r>
              <a:rPr lang="en-US" altLang="en-US" sz="4000" dirty="0">
                <a:solidFill>
                  <a:schemeClr val="accent2"/>
                </a:solidFill>
                <a:latin typeface="Calibri" pitchFamily="34" charset="0"/>
              </a:rPr>
              <a:t>Lecture </a:t>
            </a:r>
            <a:r>
              <a:rPr lang="en-US" altLang="en-US" sz="4000" dirty="0" smtClean="0">
                <a:solidFill>
                  <a:schemeClr val="accent2"/>
                </a:solidFill>
                <a:latin typeface="Calibri" pitchFamily="34" charset="0"/>
              </a:rPr>
              <a:t>22</a:t>
            </a:r>
            <a:r>
              <a:rPr lang="en-US" altLang="en-US" sz="4000" b="1" dirty="0" smtClean="0">
                <a:solidFill>
                  <a:schemeClr val="accent2"/>
                </a:solidFill>
                <a:latin typeface="Calibri" pitchFamily="34" charset="0"/>
              </a:rPr>
              <a:t> </a:t>
            </a:r>
            <a:r>
              <a:rPr lang="en-US" altLang="en-US" sz="4000" dirty="0" smtClean="0">
                <a:solidFill>
                  <a:schemeClr val="accent2"/>
                </a:solidFill>
                <a:latin typeface="Calibri" pitchFamily="34" charset="0"/>
              </a:rPr>
              <a:t>Part 2</a:t>
            </a:r>
          </a:p>
        </p:txBody>
      </p:sp>
      <p:sp>
        <p:nvSpPr>
          <p:cNvPr id="17413" name="Text Box 5"/>
          <p:cNvSpPr txBox="1">
            <a:spLocks noChangeArrowheads="1"/>
          </p:cNvSpPr>
          <p:nvPr/>
        </p:nvSpPr>
        <p:spPr bwMode="auto">
          <a:xfrm>
            <a:off x="685800" y="47244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endParaRPr lang="en-US" altLang="en-US" b="1">
              <a:solidFill>
                <a:srgbClr val="FF3300"/>
              </a:solidFill>
            </a:endParaRPr>
          </a:p>
        </p:txBody>
      </p:sp>
      <p:pic>
        <p:nvPicPr>
          <p:cNvPr id="17414" name="Picture 13" descr="ELECTRON ORB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48038"/>
            <a:ext cx="28575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5" descr="ELECTRON LEVE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625850"/>
            <a:ext cx="4849813"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8012560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41" name="Text Box 33"/>
          <p:cNvSpPr txBox="1">
            <a:spLocks noChangeArrowheads="1"/>
          </p:cNvSpPr>
          <p:nvPr/>
        </p:nvSpPr>
        <p:spPr bwMode="auto">
          <a:xfrm>
            <a:off x="6303963" y="2239963"/>
            <a:ext cx="29432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solidFill>
                  <a:srgbClr val="FF0000"/>
                </a:solidFill>
              </a:rPr>
              <a:t>Outgoing photon has momentum p</a:t>
            </a:r>
            <a:r>
              <a:rPr lang="en-US" altLang="en-US" b="1" baseline="30000">
                <a:solidFill>
                  <a:srgbClr val="FF0000"/>
                </a:solidFill>
                <a:sym typeface="Symbol" pitchFamily="18" charset="2"/>
              </a:rPr>
              <a:t></a:t>
            </a:r>
            <a:r>
              <a:rPr lang="en-US" altLang="en-US">
                <a:solidFill>
                  <a:srgbClr val="FF0000"/>
                </a:solidFill>
              </a:rPr>
              <a:t> and wavelength </a:t>
            </a:r>
            <a:r>
              <a:rPr lang="en-US" altLang="en-US" b="1">
                <a:solidFill>
                  <a:srgbClr val="FF0000"/>
                </a:solidFill>
                <a:sym typeface="Symbol" pitchFamily="18" charset="2"/>
              </a:rPr>
              <a:t></a:t>
            </a:r>
            <a:r>
              <a:rPr lang="en-US" altLang="en-US" b="1" baseline="30000">
                <a:solidFill>
                  <a:srgbClr val="FF0000"/>
                </a:solidFill>
                <a:sym typeface="Symbol" pitchFamily="18" charset="2"/>
              </a:rPr>
              <a:t></a:t>
            </a:r>
          </a:p>
        </p:txBody>
      </p:sp>
      <p:sp>
        <p:nvSpPr>
          <p:cNvPr id="247842" name="Text Box 34"/>
          <p:cNvSpPr txBox="1">
            <a:spLocks noChangeArrowheads="1"/>
          </p:cNvSpPr>
          <p:nvPr/>
        </p:nvSpPr>
        <p:spPr bwMode="auto">
          <a:xfrm>
            <a:off x="5688013" y="4411663"/>
            <a:ext cx="30146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Recoil electron carries some momentum and KE            </a:t>
            </a:r>
            <a:endParaRPr lang="en-US" altLang="en-US" b="1"/>
          </a:p>
        </p:txBody>
      </p:sp>
      <p:sp>
        <p:nvSpPr>
          <p:cNvPr id="247840" name="Text Box 32"/>
          <p:cNvSpPr txBox="1">
            <a:spLocks noChangeArrowheads="1"/>
          </p:cNvSpPr>
          <p:nvPr/>
        </p:nvSpPr>
        <p:spPr bwMode="auto">
          <a:xfrm>
            <a:off x="571500" y="3790950"/>
            <a:ext cx="3594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solidFill>
                  <a:schemeClr val="accent2"/>
                </a:solidFill>
              </a:rPr>
              <a:t>Incoming photon</a:t>
            </a:r>
            <a:r>
              <a:rPr lang="en-US" altLang="en-US" b="1">
                <a:solidFill>
                  <a:schemeClr val="accent2"/>
                </a:solidFill>
              </a:rPr>
              <a:t> </a:t>
            </a:r>
            <a:r>
              <a:rPr lang="en-US" altLang="en-US">
                <a:solidFill>
                  <a:schemeClr val="accent2"/>
                </a:solidFill>
              </a:rPr>
              <a:t>has momentum, p, and wavelength</a:t>
            </a:r>
            <a:r>
              <a:rPr lang="en-US" altLang="en-US" b="1">
                <a:solidFill>
                  <a:schemeClr val="accent2"/>
                </a:solidFill>
              </a:rPr>
              <a:t> </a:t>
            </a:r>
            <a:r>
              <a:rPr lang="en-US" altLang="en-US" b="1">
                <a:solidFill>
                  <a:schemeClr val="accent2"/>
                </a:solidFill>
                <a:latin typeface="Symbol" pitchFamily="18" charset="2"/>
              </a:rPr>
              <a:t>l</a:t>
            </a:r>
            <a:r>
              <a:rPr lang="en-US" altLang="en-US" b="1">
                <a:solidFill>
                  <a:schemeClr val="accent2"/>
                </a:solidFill>
              </a:rPr>
              <a:t>               </a:t>
            </a:r>
          </a:p>
        </p:txBody>
      </p:sp>
      <p:sp>
        <p:nvSpPr>
          <p:cNvPr id="247850" name="Text Box 42"/>
          <p:cNvSpPr txBox="1">
            <a:spLocks noChangeArrowheads="1"/>
          </p:cNvSpPr>
          <p:nvPr/>
        </p:nvSpPr>
        <p:spPr bwMode="auto">
          <a:xfrm>
            <a:off x="571500" y="1022350"/>
            <a:ext cx="785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This experiment really</a:t>
            </a:r>
            <a:r>
              <a:rPr lang="en-US" altLang="en-US">
                <a:solidFill>
                  <a:schemeClr val="accent2"/>
                </a:solidFill>
              </a:rPr>
              <a:t> </a:t>
            </a:r>
            <a:r>
              <a:rPr lang="en-US" altLang="en-US">
                <a:solidFill>
                  <a:schemeClr val="accent2"/>
                </a:solidFill>
                <a:hlinkClick r:id="rId5"/>
              </a:rPr>
              <a:t>shows</a:t>
            </a:r>
            <a:r>
              <a:rPr lang="en-US" altLang="en-US">
                <a:solidFill>
                  <a:schemeClr val="accent2"/>
                </a:solidFill>
              </a:rPr>
              <a:t> </a:t>
            </a:r>
            <a:r>
              <a:rPr lang="en-US" altLang="en-US"/>
              <a:t>photon momentum!</a:t>
            </a:r>
            <a:endParaRPr lang="en-US" altLang="en-US" b="1"/>
          </a:p>
        </p:txBody>
      </p:sp>
      <p:grpSp>
        <p:nvGrpSpPr>
          <p:cNvPr id="2" name="Group 53"/>
          <p:cNvGrpSpPr>
            <a:grpSpLocks/>
          </p:cNvGrpSpPr>
          <p:nvPr/>
        </p:nvGrpSpPr>
        <p:grpSpPr bwMode="auto">
          <a:xfrm>
            <a:off x="3060700" y="2227263"/>
            <a:ext cx="1931988" cy="1220787"/>
            <a:chOff x="1928" y="1403"/>
            <a:chExt cx="1217" cy="769"/>
          </a:xfrm>
        </p:grpSpPr>
        <p:sp>
          <p:nvSpPr>
            <p:cNvPr id="1063" name="Oval 3"/>
            <p:cNvSpPr>
              <a:spLocks noChangeArrowheads="1"/>
            </p:cNvSpPr>
            <p:nvPr/>
          </p:nvSpPr>
          <p:spPr bwMode="auto">
            <a:xfrm>
              <a:off x="2537" y="2078"/>
              <a:ext cx="94" cy="94"/>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64" name="Text Box 36"/>
            <p:cNvSpPr txBox="1">
              <a:spLocks noChangeArrowheads="1"/>
            </p:cNvSpPr>
            <p:nvPr/>
          </p:nvSpPr>
          <p:spPr bwMode="auto">
            <a:xfrm>
              <a:off x="1928" y="1403"/>
              <a:ext cx="121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Electron at rest</a:t>
              </a:r>
              <a:endParaRPr lang="en-US" altLang="en-US" b="1"/>
            </a:p>
          </p:txBody>
        </p:sp>
        <p:sp>
          <p:nvSpPr>
            <p:cNvPr id="1065" name="Freeform 46"/>
            <p:cNvSpPr>
              <a:spLocks/>
            </p:cNvSpPr>
            <p:nvPr/>
          </p:nvSpPr>
          <p:spPr bwMode="auto">
            <a:xfrm>
              <a:off x="2451" y="1807"/>
              <a:ext cx="126" cy="227"/>
            </a:xfrm>
            <a:custGeom>
              <a:avLst/>
              <a:gdLst>
                <a:gd name="T0" fmla="*/ 0 w 126"/>
                <a:gd name="T1" fmla="*/ 0 h 227"/>
                <a:gd name="T2" fmla="*/ 126 w 126"/>
                <a:gd name="T3" fmla="*/ 227 h 227"/>
                <a:gd name="T4" fmla="*/ 0 60000 65536"/>
                <a:gd name="T5" fmla="*/ 0 60000 65536"/>
                <a:gd name="T6" fmla="*/ 0 w 126"/>
                <a:gd name="T7" fmla="*/ 0 h 227"/>
                <a:gd name="T8" fmla="*/ 126 w 126"/>
                <a:gd name="T9" fmla="*/ 227 h 227"/>
              </a:gdLst>
              <a:ahLst/>
              <a:cxnLst>
                <a:cxn ang="T4">
                  <a:pos x="T0" y="T1"/>
                </a:cxn>
                <a:cxn ang="T5">
                  <a:pos x="T2" y="T3"/>
                </a:cxn>
              </a:cxnLst>
              <a:rect l="T6" t="T7" r="T8" b="T9"/>
              <a:pathLst>
                <a:path w="126" h="227">
                  <a:moveTo>
                    <a:pt x="0" y="0"/>
                  </a:moveTo>
                  <a:cubicBezTo>
                    <a:pt x="52" y="94"/>
                    <a:pt x="105" y="189"/>
                    <a:pt x="126" y="227"/>
                  </a:cubicBezTo>
                </a:path>
              </a:pathLst>
            </a:custGeom>
            <a:noFill/>
            <a:ln w="9525">
              <a:solidFill>
                <a:schemeClr val="tx1"/>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33" name="Rectangle 51"/>
          <p:cNvSpPr>
            <a:spLocks noGrp="1" noChangeArrowheads="1"/>
          </p:cNvSpPr>
          <p:nvPr>
            <p:ph type="title"/>
          </p:nvPr>
        </p:nvSpPr>
        <p:spPr>
          <a:xfrm>
            <a:off x="788988" y="23813"/>
            <a:ext cx="7772400" cy="1143000"/>
          </a:xfrm>
        </p:spPr>
        <p:txBody>
          <a:bodyPr/>
          <a:lstStyle/>
          <a:p>
            <a:r>
              <a:rPr lang="en-US" smtClean="0"/>
              <a:t>Compton Scattering</a:t>
            </a:r>
          </a:p>
        </p:txBody>
      </p:sp>
      <p:sp>
        <p:nvSpPr>
          <p:cNvPr id="247860" name="Text Box 52"/>
          <p:cNvSpPr txBox="1">
            <a:spLocks noChangeArrowheads="1"/>
          </p:cNvSpPr>
          <p:nvPr/>
        </p:nvSpPr>
        <p:spPr bwMode="auto">
          <a:xfrm>
            <a:off x="106363" y="1541463"/>
            <a:ext cx="642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solidFill>
                  <a:schemeClr val="accent2"/>
                </a:solidFill>
              </a:rPr>
              <a:t>P</a:t>
            </a:r>
            <a:r>
              <a:rPr lang="en-US" baseline="-25000">
                <a:solidFill>
                  <a:schemeClr val="accent2"/>
                </a:solidFill>
              </a:rPr>
              <a:t>incoming photon</a:t>
            </a:r>
            <a:r>
              <a:rPr lang="en-US" baseline="-25000"/>
              <a:t> </a:t>
            </a:r>
            <a:r>
              <a:rPr lang="en-US"/>
              <a:t>+ 0 =</a:t>
            </a:r>
            <a:r>
              <a:rPr lang="en-US" baseline="-25000"/>
              <a:t> </a:t>
            </a:r>
            <a:r>
              <a:rPr lang="en-US">
                <a:solidFill>
                  <a:srgbClr val="FF0000"/>
                </a:solidFill>
              </a:rPr>
              <a:t>P</a:t>
            </a:r>
            <a:r>
              <a:rPr lang="en-US" baseline="-25000">
                <a:solidFill>
                  <a:srgbClr val="FF0000"/>
                </a:solidFill>
              </a:rPr>
              <a:t>outgoing photon</a:t>
            </a:r>
            <a:r>
              <a:rPr lang="en-US" baseline="-25000"/>
              <a:t> </a:t>
            </a:r>
            <a:r>
              <a:rPr lang="en-US"/>
              <a:t>+ P</a:t>
            </a:r>
            <a:r>
              <a:rPr lang="en-US" baseline="-25000"/>
              <a:t>electron</a:t>
            </a:r>
          </a:p>
        </p:txBody>
      </p:sp>
      <p:graphicFrame>
        <p:nvGraphicFramePr>
          <p:cNvPr id="247863" name="Object 2"/>
          <p:cNvGraphicFramePr>
            <a:graphicFrameLocks noChangeAspect="1"/>
          </p:cNvGraphicFramePr>
          <p:nvPr/>
        </p:nvGraphicFramePr>
        <p:xfrm>
          <a:off x="600075" y="5262563"/>
          <a:ext cx="2339975" cy="1119187"/>
        </p:xfrm>
        <a:graphic>
          <a:graphicData uri="http://schemas.openxmlformats.org/presentationml/2006/ole">
            <mc:AlternateContent xmlns:mc="http://schemas.openxmlformats.org/markup-compatibility/2006">
              <mc:Choice xmlns:v="urn:schemas-microsoft-com:vml" Requires="v">
                <p:oleObj spid="_x0000_s20506" name="Equation" r:id="rId6" imgW="1726920" imgH="825480" progId="Equation.3">
                  <p:embed/>
                </p:oleObj>
              </mc:Choice>
              <mc:Fallback>
                <p:oleObj name="Equation" r:id="rId6" imgW="1726920" imgH="825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75" y="5262563"/>
                        <a:ext cx="2339975" cy="1119187"/>
                      </a:xfrm>
                      <a:prstGeom prst="rect">
                        <a:avLst/>
                      </a:prstGeom>
                      <a:solidFill>
                        <a:schemeClr val="bg2"/>
                      </a:solidFill>
                    </p:spPr>
                  </p:pic>
                </p:oleObj>
              </mc:Fallback>
            </mc:AlternateContent>
          </a:graphicData>
        </a:graphic>
      </p:graphicFrame>
      <p:graphicFrame>
        <p:nvGraphicFramePr>
          <p:cNvPr id="247864" name="Object 3"/>
          <p:cNvGraphicFramePr>
            <a:graphicFrameLocks noChangeAspect="1"/>
          </p:cNvGraphicFramePr>
          <p:nvPr/>
        </p:nvGraphicFramePr>
        <p:xfrm>
          <a:off x="3375025" y="4710113"/>
          <a:ext cx="1747838" cy="1671637"/>
        </p:xfrm>
        <a:graphic>
          <a:graphicData uri="http://schemas.openxmlformats.org/presentationml/2006/ole">
            <mc:AlternateContent xmlns:mc="http://schemas.openxmlformats.org/markup-compatibility/2006">
              <mc:Choice xmlns:v="urn:schemas-microsoft-com:vml" Requires="v">
                <p:oleObj spid="_x0000_s20507" name="Equation" r:id="rId8" imgW="863280" imgH="825480" progId="Equation.3">
                  <p:embed/>
                </p:oleObj>
              </mc:Choice>
              <mc:Fallback>
                <p:oleObj name="Equation" r:id="rId8" imgW="863280" imgH="825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5025" y="4710113"/>
                        <a:ext cx="1747838" cy="1671637"/>
                      </a:xfrm>
                      <a:prstGeom prst="rect">
                        <a:avLst/>
                      </a:prstGeom>
                      <a:solidFill>
                        <a:schemeClr val="bg2"/>
                      </a:solidFill>
                      <a:ln w="38100">
                        <a:solidFill>
                          <a:srgbClr val="660033"/>
                        </a:solidFill>
                        <a:miter lim="800000"/>
                        <a:headEnd/>
                        <a:tailEnd/>
                      </a:ln>
                    </p:spPr>
                  </p:pic>
                </p:oleObj>
              </mc:Fallback>
            </mc:AlternateContent>
          </a:graphicData>
        </a:graphic>
      </p:graphicFrame>
      <p:grpSp>
        <p:nvGrpSpPr>
          <p:cNvPr id="3" name="Group 86"/>
          <p:cNvGrpSpPr>
            <a:grpSpLocks/>
          </p:cNvGrpSpPr>
          <p:nvPr/>
        </p:nvGrpSpPr>
        <p:grpSpPr bwMode="auto">
          <a:xfrm>
            <a:off x="4124325" y="1627188"/>
            <a:ext cx="2378075" cy="3081337"/>
            <a:chOff x="2616" y="1025"/>
            <a:chExt cx="1498" cy="1941"/>
          </a:xfrm>
        </p:grpSpPr>
        <p:sp>
          <p:nvSpPr>
            <p:cNvPr id="1053" name="Line 31"/>
            <p:cNvSpPr>
              <a:spLocks noChangeShapeType="1"/>
            </p:cNvSpPr>
            <p:nvPr/>
          </p:nvSpPr>
          <p:spPr bwMode="auto">
            <a:xfrm>
              <a:off x="2616" y="2151"/>
              <a:ext cx="746" cy="81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054" name="Group 83"/>
            <p:cNvGrpSpPr>
              <a:grpSpLocks/>
            </p:cNvGrpSpPr>
            <p:nvPr/>
          </p:nvGrpSpPr>
          <p:grpSpPr bwMode="auto">
            <a:xfrm>
              <a:off x="2741" y="1025"/>
              <a:ext cx="1373" cy="1053"/>
              <a:chOff x="2741" y="1025"/>
              <a:chExt cx="1373" cy="1053"/>
            </a:xfrm>
          </p:grpSpPr>
          <p:grpSp>
            <p:nvGrpSpPr>
              <p:cNvPr id="1055" name="Group 81"/>
              <p:cNvGrpSpPr>
                <a:grpSpLocks/>
              </p:cNvGrpSpPr>
              <p:nvPr/>
            </p:nvGrpSpPr>
            <p:grpSpPr bwMode="auto">
              <a:xfrm rot="103160">
                <a:off x="2741" y="1168"/>
                <a:ext cx="1373" cy="910"/>
                <a:chOff x="2571" y="1285"/>
                <a:chExt cx="1373" cy="910"/>
              </a:xfrm>
            </p:grpSpPr>
            <p:sp>
              <p:nvSpPr>
                <p:cNvPr id="1057" name="Freeform 72"/>
                <p:cNvSpPr>
                  <a:spLocks/>
                </p:cNvSpPr>
                <p:nvPr/>
              </p:nvSpPr>
              <p:spPr bwMode="auto">
                <a:xfrm rot="-2146187">
                  <a:off x="2571" y="2078"/>
                  <a:ext cx="272" cy="117"/>
                </a:xfrm>
                <a:custGeom>
                  <a:avLst/>
                  <a:gdLst>
                    <a:gd name="T0" fmla="*/ 0 w 2592"/>
                    <a:gd name="T1" fmla="*/ 3 h 2163"/>
                    <a:gd name="T2" fmla="*/ 216 w 2592"/>
                    <a:gd name="T3" fmla="*/ 147 h 2163"/>
                    <a:gd name="T4" fmla="*/ 324 w 2592"/>
                    <a:gd name="T5" fmla="*/ 315 h 2163"/>
                    <a:gd name="T6" fmla="*/ 432 w 2592"/>
                    <a:gd name="T7" fmla="*/ 543 h 2163"/>
                    <a:gd name="T8" fmla="*/ 648 w 2592"/>
                    <a:gd name="T9" fmla="*/ 1083 h 2163"/>
                    <a:gd name="T10" fmla="*/ 867 w 2592"/>
                    <a:gd name="T11" fmla="*/ 1623 h 2163"/>
                    <a:gd name="T12" fmla="*/ 972 w 2592"/>
                    <a:gd name="T13" fmla="*/ 1851 h 2163"/>
                    <a:gd name="T14" fmla="*/ 1083 w 2592"/>
                    <a:gd name="T15" fmla="*/ 2016 h 2163"/>
                    <a:gd name="T16" fmla="*/ 1296 w 2592"/>
                    <a:gd name="T17" fmla="*/ 2163 h 2163"/>
                    <a:gd name="T18" fmla="*/ 1512 w 2592"/>
                    <a:gd name="T19" fmla="*/ 2019 h 2163"/>
                    <a:gd name="T20" fmla="*/ 1614 w 2592"/>
                    <a:gd name="T21" fmla="*/ 1851 h 2163"/>
                    <a:gd name="T22" fmla="*/ 1728 w 2592"/>
                    <a:gd name="T23" fmla="*/ 1623 h 2163"/>
                    <a:gd name="T24" fmla="*/ 1944 w 2592"/>
                    <a:gd name="T25" fmla="*/ 1080 h 2163"/>
                    <a:gd name="T26" fmla="*/ 2157 w 2592"/>
                    <a:gd name="T27" fmla="*/ 540 h 2163"/>
                    <a:gd name="T28" fmla="*/ 2268 w 2592"/>
                    <a:gd name="T29" fmla="*/ 312 h 2163"/>
                    <a:gd name="T30" fmla="*/ 2376 w 2592"/>
                    <a:gd name="T31" fmla="*/ 144 h 2163"/>
                    <a:gd name="T32" fmla="*/ 2592 w 2592"/>
                    <a:gd name="T33" fmla="*/ 0 h 2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3"/>
                    <a:gd name="T53" fmla="*/ 2592 w 2592"/>
                    <a:gd name="T54" fmla="*/ 2163 h 2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3">
                      <a:moveTo>
                        <a:pt x="0" y="3"/>
                      </a:moveTo>
                      <a:cubicBezTo>
                        <a:pt x="72" y="0"/>
                        <a:pt x="171" y="93"/>
                        <a:pt x="216" y="147"/>
                      </a:cubicBezTo>
                      <a:cubicBezTo>
                        <a:pt x="261" y="201"/>
                        <a:pt x="287" y="249"/>
                        <a:pt x="324" y="315"/>
                      </a:cubicBezTo>
                      <a:cubicBezTo>
                        <a:pt x="361" y="381"/>
                        <a:pt x="378" y="415"/>
                        <a:pt x="432" y="543"/>
                      </a:cubicBezTo>
                      <a:cubicBezTo>
                        <a:pt x="486" y="671"/>
                        <a:pt x="576" y="903"/>
                        <a:pt x="648" y="1083"/>
                      </a:cubicBezTo>
                      <a:cubicBezTo>
                        <a:pt x="720" y="1263"/>
                        <a:pt x="813" y="1495"/>
                        <a:pt x="867" y="1623"/>
                      </a:cubicBezTo>
                      <a:cubicBezTo>
                        <a:pt x="921" y="1751"/>
                        <a:pt x="937" y="1785"/>
                        <a:pt x="972" y="1851"/>
                      </a:cubicBezTo>
                      <a:cubicBezTo>
                        <a:pt x="1007" y="1917"/>
                        <a:pt x="1029" y="1953"/>
                        <a:pt x="1083" y="2016"/>
                      </a:cubicBezTo>
                      <a:cubicBezTo>
                        <a:pt x="1137" y="2079"/>
                        <a:pt x="1200" y="2163"/>
                        <a:pt x="1296" y="2163"/>
                      </a:cubicBezTo>
                      <a:cubicBezTo>
                        <a:pt x="1392" y="2163"/>
                        <a:pt x="1461" y="2079"/>
                        <a:pt x="1512" y="2019"/>
                      </a:cubicBezTo>
                      <a:cubicBezTo>
                        <a:pt x="1563" y="1959"/>
                        <a:pt x="1578" y="1917"/>
                        <a:pt x="1614" y="1851"/>
                      </a:cubicBezTo>
                      <a:cubicBezTo>
                        <a:pt x="1650" y="1785"/>
                        <a:pt x="1673" y="1751"/>
                        <a:pt x="1728" y="1623"/>
                      </a:cubicBezTo>
                      <a:cubicBezTo>
                        <a:pt x="1783" y="1494"/>
                        <a:pt x="1873" y="1260"/>
                        <a:pt x="1944" y="1080"/>
                      </a:cubicBezTo>
                      <a:cubicBezTo>
                        <a:pt x="2015" y="900"/>
                        <a:pt x="2103" y="668"/>
                        <a:pt x="2157" y="540"/>
                      </a:cubicBezTo>
                      <a:cubicBezTo>
                        <a:pt x="2211" y="412"/>
                        <a:pt x="2232" y="378"/>
                        <a:pt x="2268" y="312"/>
                      </a:cubicBezTo>
                      <a:cubicBezTo>
                        <a:pt x="2304" y="246"/>
                        <a:pt x="2322" y="201"/>
                        <a:pt x="2376" y="144"/>
                      </a:cubicBezTo>
                      <a:cubicBezTo>
                        <a:pt x="2430" y="87"/>
                        <a:pt x="2511" y="0"/>
                        <a:pt x="2592" y="0"/>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8" name="Freeform 73"/>
                <p:cNvSpPr>
                  <a:spLocks/>
                </p:cNvSpPr>
                <p:nvPr/>
              </p:nvSpPr>
              <p:spPr bwMode="auto">
                <a:xfrm rot="-2146187">
                  <a:off x="3231" y="1603"/>
                  <a:ext cx="272" cy="117"/>
                </a:xfrm>
                <a:custGeom>
                  <a:avLst/>
                  <a:gdLst>
                    <a:gd name="T0" fmla="*/ 0 w 2592"/>
                    <a:gd name="T1" fmla="*/ 3 h 2163"/>
                    <a:gd name="T2" fmla="*/ 216 w 2592"/>
                    <a:gd name="T3" fmla="*/ 147 h 2163"/>
                    <a:gd name="T4" fmla="*/ 324 w 2592"/>
                    <a:gd name="T5" fmla="*/ 315 h 2163"/>
                    <a:gd name="T6" fmla="*/ 432 w 2592"/>
                    <a:gd name="T7" fmla="*/ 543 h 2163"/>
                    <a:gd name="T8" fmla="*/ 648 w 2592"/>
                    <a:gd name="T9" fmla="*/ 1083 h 2163"/>
                    <a:gd name="T10" fmla="*/ 867 w 2592"/>
                    <a:gd name="T11" fmla="*/ 1623 h 2163"/>
                    <a:gd name="T12" fmla="*/ 972 w 2592"/>
                    <a:gd name="T13" fmla="*/ 1851 h 2163"/>
                    <a:gd name="T14" fmla="*/ 1083 w 2592"/>
                    <a:gd name="T15" fmla="*/ 2016 h 2163"/>
                    <a:gd name="T16" fmla="*/ 1296 w 2592"/>
                    <a:gd name="T17" fmla="*/ 2163 h 2163"/>
                    <a:gd name="T18" fmla="*/ 1512 w 2592"/>
                    <a:gd name="T19" fmla="*/ 2019 h 2163"/>
                    <a:gd name="T20" fmla="*/ 1614 w 2592"/>
                    <a:gd name="T21" fmla="*/ 1851 h 2163"/>
                    <a:gd name="T22" fmla="*/ 1728 w 2592"/>
                    <a:gd name="T23" fmla="*/ 1623 h 2163"/>
                    <a:gd name="T24" fmla="*/ 1944 w 2592"/>
                    <a:gd name="T25" fmla="*/ 1080 h 2163"/>
                    <a:gd name="T26" fmla="*/ 2157 w 2592"/>
                    <a:gd name="T27" fmla="*/ 540 h 2163"/>
                    <a:gd name="T28" fmla="*/ 2268 w 2592"/>
                    <a:gd name="T29" fmla="*/ 312 h 2163"/>
                    <a:gd name="T30" fmla="*/ 2376 w 2592"/>
                    <a:gd name="T31" fmla="*/ 144 h 2163"/>
                    <a:gd name="T32" fmla="*/ 2592 w 2592"/>
                    <a:gd name="T33" fmla="*/ 0 h 2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3"/>
                    <a:gd name="T53" fmla="*/ 2592 w 2592"/>
                    <a:gd name="T54" fmla="*/ 2163 h 2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3">
                      <a:moveTo>
                        <a:pt x="0" y="3"/>
                      </a:moveTo>
                      <a:cubicBezTo>
                        <a:pt x="72" y="0"/>
                        <a:pt x="171" y="93"/>
                        <a:pt x="216" y="147"/>
                      </a:cubicBezTo>
                      <a:cubicBezTo>
                        <a:pt x="261" y="201"/>
                        <a:pt x="287" y="249"/>
                        <a:pt x="324" y="315"/>
                      </a:cubicBezTo>
                      <a:cubicBezTo>
                        <a:pt x="361" y="381"/>
                        <a:pt x="378" y="415"/>
                        <a:pt x="432" y="543"/>
                      </a:cubicBezTo>
                      <a:cubicBezTo>
                        <a:pt x="486" y="671"/>
                        <a:pt x="576" y="903"/>
                        <a:pt x="648" y="1083"/>
                      </a:cubicBezTo>
                      <a:cubicBezTo>
                        <a:pt x="720" y="1263"/>
                        <a:pt x="813" y="1495"/>
                        <a:pt x="867" y="1623"/>
                      </a:cubicBezTo>
                      <a:cubicBezTo>
                        <a:pt x="921" y="1751"/>
                        <a:pt x="937" y="1785"/>
                        <a:pt x="972" y="1851"/>
                      </a:cubicBezTo>
                      <a:cubicBezTo>
                        <a:pt x="1007" y="1917"/>
                        <a:pt x="1029" y="1953"/>
                        <a:pt x="1083" y="2016"/>
                      </a:cubicBezTo>
                      <a:cubicBezTo>
                        <a:pt x="1137" y="2079"/>
                        <a:pt x="1200" y="2163"/>
                        <a:pt x="1296" y="2163"/>
                      </a:cubicBezTo>
                      <a:cubicBezTo>
                        <a:pt x="1392" y="2163"/>
                        <a:pt x="1461" y="2079"/>
                        <a:pt x="1512" y="2019"/>
                      </a:cubicBezTo>
                      <a:cubicBezTo>
                        <a:pt x="1563" y="1959"/>
                        <a:pt x="1578" y="1917"/>
                        <a:pt x="1614" y="1851"/>
                      </a:cubicBezTo>
                      <a:cubicBezTo>
                        <a:pt x="1650" y="1785"/>
                        <a:pt x="1673" y="1751"/>
                        <a:pt x="1728" y="1623"/>
                      </a:cubicBezTo>
                      <a:cubicBezTo>
                        <a:pt x="1783" y="1494"/>
                        <a:pt x="1873" y="1260"/>
                        <a:pt x="1944" y="1080"/>
                      </a:cubicBezTo>
                      <a:cubicBezTo>
                        <a:pt x="2015" y="900"/>
                        <a:pt x="2103" y="668"/>
                        <a:pt x="2157" y="540"/>
                      </a:cubicBezTo>
                      <a:cubicBezTo>
                        <a:pt x="2211" y="412"/>
                        <a:pt x="2232" y="378"/>
                        <a:pt x="2268" y="312"/>
                      </a:cubicBezTo>
                      <a:cubicBezTo>
                        <a:pt x="2304" y="246"/>
                        <a:pt x="2322" y="201"/>
                        <a:pt x="2376" y="144"/>
                      </a:cubicBezTo>
                      <a:cubicBezTo>
                        <a:pt x="2430" y="87"/>
                        <a:pt x="2511" y="0"/>
                        <a:pt x="2592" y="0"/>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9" name="Freeform 74"/>
                <p:cNvSpPr>
                  <a:spLocks/>
                </p:cNvSpPr>
                <p:nvPr/>
              </p:nvSpPr>
              <p:spPr bwMode="auto">
                <a:xfrm rot="-2146187">
                  <a:off x="3013" y="1760"/>
                  <a:ext cx="272" cy="117"/>
                </a:xfrm>
                <a:custGeom>
                  <a:avLst/>
                  <a:gdLst>
                    <a:gd name="T0" fmla="*/ 0 w 2592"/>
                    <a:gd name="T1" fmla="*/ 3 h 2163"/>
                    <a:gd name="T2" fmla="*/ 216 w 2592"/>
                    <a:gd name="T3" fmla="*/ 147 h 2163"/>
                    <a:gd name="T4" fmla="*/ 324 w 2592"/>
                    <a:gd name="T5" fmla="*/ 315 h 2163"/>
                    <a:gd name="T6" fmla="*/ 432 w 2592"/>
                    <a:gd name="T7" fmla="*/ 543 h 2163"/>
                    <a:gd name="T8" fmla="*/ 648 w 2592"/>
                    <a:gd name="T9" fmla="*/ 1083 h 2163"/>
                    <a:gd name="T10" fmla="*/ 867 w 2592"/>
                    <a:gd name="T11" fmla="*/ 1623 h 2163"/>
                    <a:gd name="T12" fmla="*/ 972 w 2592"/>
                    <a:gd name="T13" fmla="*/ 1851 h 2163"/>
                    <a:gd name="T14" fmla="*/ 1083 w 2592"/>
                    <a:gd name="T15" fmla="*/ 2016 h 2163"/>
                    <a:gd name="T16" fmla="*/ 1296 w 2592"/>
                    <a:gd name="T17" fmla="*/ 2163 h 2163"/>
                    <a:gd name="T18" fmla="*/ 1512 w 2592"/>
                    <a:gd name="T19" fmla="*/ 2019 h 2163"/>
                    <a:gd name="T20" fmla="*/ 1614 w 2592"/>
                    <a:gd name="T21" fmla="*/ 1851 h 2163"/>
                    <a:gd name="T22" fmla="*/ 1728 w 2592"/>
                    <a:gd name="T23" fmla="*/ 1623 h 2163"/>
                    <a:gd name="T24" fmla="*/ 1944 w 2592"/>
                    <a:gd name="T25" fmla="*/ 1080 h 2163"/>
                    <a:gd name="T26" fmla="*/ 2157 w 2592"/>
                    <a:gd name="T27" fmla="*/ 540 h 2163"/>
                    <a:gd name="T28" fmla="*/ 2268 w 2592"/>
                    <a:gd name="T29" fmla="*/ 312 h 2163"/>
                    <a:gd name="T30" fmla="*/ 2376 w 2592"/>
                    <a:gd name="T31" fmla="*/ 144 h 2163"/>
                    <a:gd name="T32" fmla="*/ 2592 w 2592"/>
                    <a:gd name="T33" fmla="*/ 0 h 2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3"/>
                    <a:gd name="T53" fmla="*/ 2592 w 2592"/>
                    <a:gd name="T54" fmla="*/ 2163 h 2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3">
                      <a:moveTo>
                        <a:pt x="0" y="3"/>
                      </a:moveTo>
                      <a:cubicBezTo>
                        <a:pt x="72" y="0"/>
                        <a:pt x="171" y="93"/>
                        <a:pt x="216" y="147"/>
                      </a:cubicBezTo>
                      <a:cubicBezTo>
                        <a:pt x="261" y="201"/>
                        <a:pt x="287" y="249"/>
                        <a:pt x="324" y="315"/>
                      </a:cubicBezTo>
                      <a:cubicBezTo>
                        <a:pt x="361" y="381"/>
                        <a:pt x="378" y="415"/>
                        <a:pt x="432" y="543"/>
                      </a:cubicBezTo>
                      <a:cubicBezTo>
                        <a:pt x="486" y="671"/>
                        <a:pt x="576" y="903"/>
                        <a:pt x="648" y="1083"/>
                      </a:cubicBezTo>
                      <a:cubicBezTo>
                        <a:pt x="720" y="1263"/>
                        <a:pt x="813" y="1495"/>
                        <a:pt x="867" y="1623"/>
                      </a:cubicBezTo>
                      <a:cubicBezTo>
                        <a:pt x="921" y="1751"/>
                        <a:pt x="937" y="1785"/>
                        <a:pt x="972" y="1851"/>
                      </a:cubicBezTo>
                      <a:cubicBezTo>
                        <a:pt x="1007" y="1917"/>
                        <a:pt x="1029" y="1953"/>
                        <a:pt x="1083" y="2016"/>
                      </a:cubicBezTo>
                      <a:cubicBezTo>
                        <a:pt x="1137" y="2079"/>
                        <a:pt x="1200" y="2163"/>
                        <a:pt x="1296" y="2163"/>
                      </a:cubicBezTo>
                      <a:cubicBezTo>
                        <a:pt x="1392" y="2163"/>
                        <a:pt x="1461" y="2079"/>
                        <a:pt x="1512" y="2019"/>
                      </a:cubicBezTo>
                      <a:cubicBezTo>
                        <a:pt x="1563" y="1959"/>
                        <a:pt x="1578" y="1917"/>
                        <a:pt x="1614" y="1851"/>
                      </a:cubicBezTo>
                      <a:cubicBezTo>
                        <a:pt x="1650" y="1785"/>
                        <a:pt x="1673" y="1751"/>
                        <a:pt x="1728" y="1623"/>
                      </a:cubicBezTo>
                      <a:cubicBezTo>
                        <a:pt x="1783" y="1494"/>
                        <a:pt x="1873" y="1260"/>
                        <a:pt x="1944" y="1080"/>
                      </a:cubicBezTo>
                      <a:cubicBezTo>
                        <a:pt x="2015" y="900"/>
                        <a:pt x="2103" y="668"/>
                        <a:pt x="2157" y="540"/>
                      </a:cubicBezTo>
                      <a:cubicBezTo>
                        <a:pt x="2211" y="412"/>
                        <a:pt x="2232" y="378"/>
                        <a:pt x="2268" y="312"/>
                      </a:cubicBezTo>
                      <a:cubicBezTo>
                        <a:pt x="2304" y="246"/>
                        <a:pt x="2322" y="201"/>
                        <a:pt x="2376" y="144"/>
                      </a:cubicBezTo>
                      <a:cubicBezTo>
                        <a:pt x="2430" y="87"/>
                        <a:pt x="2511" y="0"/>
                        <a:pt x="2592" y="0"/>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0" name="Freeform 75"/>
                <p:cNvSpPr>
                  <a:spLocks/>
                </p:cNvSpPr>
                <p:nvPr/>
              </p:nvSpPr>
              <p:spPr bwMode="auto">
                <a:xfrm rot="-2146187">
                  <a:off x="2793" y="1919"/>
                  <a:ext cx="271" cy="117"/>
                </a:xfrm>
                <a:custGeom>
                  <a:avLst/>
                  <a:gdLst>
                    <a:gd name="T0" fmla="*/ 0 w 2592"/>
                    <a:gd name="T1" fmla="*/ 3 h 2163"/>
                    <a:gd name="T2" fmla="*/ 216 w 2592"/>
                    <a:gd name="T3" fmla="*/ 147 h 2163"/>
                    <a:gd name="T4" fmla="*/ 324 w 2592"/>
                    <a:gd name="T5" fmla="*/ 315 h 2163"/>
                    <a:gd name="T6" fmla="*/ 432 w 2592"/>
                    <a:gd name="T7" fmla="*/ 543 h 2163"/>
                    <a:gd name="T8" fmla="*/ 648 w 2592"/>
                    <a:gd name="T9" fmla="*/ 1083 h 2163"/>
                    <a:gd name="T10" fmla="*/ 867 w 2592"/>
                    <a:gd name="T11" fmla="*/ 1623 h 2163"/>
                    <a:gd name="T12" fmla="*/ 972 w 2592"/>
                    <a:gd name="T13" fmla="*/ 1851 h 2163"/>
                    <a:gd name="T14" fmla="*/ 1083 w 2592"/>
                    <a:gd name="T15" fmla="*/ 2016 h 2163"/>
                    <a:gd name="T16" fmla="*/ 1296 w 2592"/>
                    <a:gd name="T17" fmla="*/ 2163 h 2163"/>
                    <a:gd name="T18" fmla="*/ 1512 w 2592"/>
                    <a:gd name="T19" fmla="*/ 2019 h 2163"/>
                    <a:gd name="T20" fmla="*/ 1614 w 2592"/>
                    <a:gd name="T21" fmla="*/ 1851 h 2163"/>
                    <a:gd name="T22" fmla="*/ 1728 w 2592"/>
                    <a:gd name="T23" fmla="*/ 1623 h 2163"/>
                    <a:gd name="T24" fmla="*/ 1944 w 2592"/>
                    <a:gd name="T25" fmla="*/ 1080 h 2163"/>
                    <a:gd name="T26" fmla="*/ 2157 w 2592"/>
                    <a:gd name="T27" fmla="*/ 540 h 2163"/>
                    <a:gd name="T28" fmla="*/ 2268 w 2592"/>
                    <a:gd name="T29" fmla="*/ 312 h 2163"/>
                    <a:gd name="T30" fmla="*/ 2376 w 2592"/>
                    <a:gd name="T31" fmla="*/ 144 h 2163"/>
                    <a:gd name="T32" fmla="*/ 2592 w 2592"/>
                    <a:gd name="T33" fmla="*/ 0 h 2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3"/>
                    <a:gd name="T53" fmla="*/ 2592 w 2592"/>
                    <a:gd name="T54" fmla="*/ 2163 h 2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3">
                      <a:moveTo>
                        <a:pt x="0" y="3"/>
                      </a:moveTo>
                      <a:cubicBezTo>
                        <a:pt x="72" y="0"/>
                        <a:pt x="171" y="93"/>
                        <a:pt x="216" y="147"/>
                      </a:cubicBezTo>
                      <a:cubicBezTo>
                        <a:pt x="261" y="201"/>
                        <a:pt x="287" y="249"/>
                        <a:pt x="324" y="315"/>
                      </a:cubicBezTo>
                      <a:cubicBezTo>
                        <a:pt x="361" y="381"/>
                        <a:pt x="378" y="415"/>
                        <a:pt x="432" y="543"/>
                      </a:cubicBezTo>
                      <a:cubicBezTo>
                        <a:pt x="486" y="671"/>
                        <a:pt x="576" y="903"/>
                        <a:pt x="648" y="1083"/>
                      </a:cubicBezTo>
                      <a:cubicBezTo>
                        <a:pt x="720" y="1263"/>
                        <a:pt x="813" y="1495"/>
                        <a:pt x="867" y="1623"/>
                      </a:cubicBezTo>
                      <a:cubicBezTo>
                        <a:pt x="921" y="1751"/>
                        <a:pt x="937" y="1785"/>
                        <a:pt x="972" y="1851"/>
                      </a:cubicBezTo>
                      <a:cubicBezTo>
                        <a:pt x="1007" y="1917"/>
                        <a:pt x="1029" y="1953"/>
                        <a:pt x="1083" y="2016"/>
                      </a:cubicBezTo>
                      <a:cubicBezTo>
                        <a:pt x="1137" y="2079"/>
                        <a:pt x="1200" y="2163"/>
                        <a:pt x="1296" y="2163"/>
                      </a:cubicBezTo>
                      <a:cubicBezTo>
                        <a:pt x="1392" y="2163"/>
                        <a:pt x="1461" y="2079"/>
                        <a:pt x="1512" y="2019"/>
                      </a:cubicBezTo>
                      <a:cubicBezTo>
                        <a:pt x="1563" y="1959"/>
                        <a:pt x="1578" y="1917"/>
                        <a:pt x="1614" y="1851"/>
                      </a:cubicBezTo>
                      <a:cubicBezTo>
                        <a:pt x="1650" y="1785"/>
                        <a:pt x="1673" y="1751"/>
                        <a:pt x="1728" y="1623"/>
                      </a:cubicBezTo>
                      <a:cubicBezTo>
                        <a:pt x="1783" y="1494"/>
                        <a:pt x="1873" y="1260"/>
                        <a:pt x="1944" y="1080"/>
                      </a:cubicBezTo>
                      <a:cubicBezTo>
                        <a:pt x="2015" y="900"/>
                        <a:pt x="2103" y="668"/>
                        <a:pt x="2157" y="540"/>
                      </a:cubicBezTo>
                      <a:cubicBezTo>
                        <a:pt x="2211" y="412"/>
                        <a:pt x="2232" y="378"/>
                        <a:pt x="2268" y="312"/>
                      </a:cubicBezTo>
                      <a:cubicBezTo>
                        <a:pt x="2304" y="246"/>
                        <a:pt x="2322" y="201"/>
                        <a:pt x="2376" y="144"/>
                      </a:cubicBezTo>
                      <a:cubicBezTo>
                        <a:pt x="2430" y="87"/>
                        <a:pt x="2511" y="0"/>
                        <a:pt x="2592" y="0"/>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1" name="Freeform 77"/>
                <p:cNvSpPr>
                  <a:spLocks/>
                </p:cNvSpPr>
                <p:nvPr/>
              </p:nvSpPr>
              <p:spPr bwMode="auto">
                <a:xfrm rot="-2146187">
                  <a:off x="3451" y="1444"/>
                  <a:ext cx="272" cy="117"/>
                </a:xfrm>
                <a:custGeom>
                  <a:avLst/>
                  <a:gdLst>
                    <a:gd name="T0" fmla="*/ 0 w 2592"/>
                    <a:gd name="T1" fmla="*/ 3 h 2163"/>
                    <a:gd name="T2" fmla="*/ 216 w 2592"/>
                    <a:gd name="T3" fmla="*/ 147 h 2163"/>
                    <a:gd name="T4" fmla="*/ 324 w 2592"/>
                    <a:gd name="T5" fmla="*/ 315 h 2163"/>
                    <a:gd name="T6" fmla="*/ 432 w 2592"/>
                    <a:gd name="T7" fmla="*/ 543 h 2163"/>
                    <a:gd name="T8" fmla="*/ 648 w 2592"/>
                    <a:gd name="T9" fmla="*/ 1083 h 2163"/>
                    <a:gd name="T10" fmla="*/ 867 w 2592"/>
                    <a:gd name="T11" fmla="*/ 1623 h 2163"/>
                    <a:gd name="T12" fmla="*/ 972 w 2592"/>
                    <a:gd name="T13" fmla="*/ 1851 h 2163"/>
                    <a:gd name="T14" fmla="*/ 1083 w 2592"/>
                    <a:gd name="T15" fmla="*/ 2016 h 2163"/>
                    <a:gd name="T16" fmla="*/ 1296 w 2592"/>
                    <a:gd name="T17" fmla="*/ 2163 h 2163"/>
                    <a:gd name="T18" fmla="*/ 1512 w 2592"/>
                    <a:gd name="T19" fmla="*/ 2019 h 2163"/>
                    <a:gd name="T20" fmla="*/ 1614 w 2592"/>
                    <a:gd name="T21" fmla="*/ 1851 h 2163"/>
                    <a:gd name="T22" fmla="*/ 1728 w 2592"/>
                    <a:gd name="T23" fmla="*/ 1623 h 2163"/>
                    <a:gd name="T24" fmla="*/ 1944 w 2592"/>
                    <a:gd name="T25" fmla="*/ 1080 h 2163"/>
                    <a:gd name="T26" fmla="*/ 2157 w 2592"/>
                    <a:gd name="T27" fmla="*/ 540 h 2163"/>
                    <a:gd name="T28" fmla="*/ 2268 w 2592"/>
                    <a:gd name="T29" fmla="*/ 312 h 2163"/>
                    <a:gd name="T30" fmla="*/ 2376 w 2592"/>
                    <a:gd name="T31" fmla="*/ 144 h 2163"/>
                    <a:gd name="T32" fmla="*/ 2592 w 2592"/>
                    <a:gd name="T33" fmla="*/ 0 h 2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3"/>
                    <a:gd name="T53" fmla="*/ 2592 w 2592"/>
                    <a:gd name="T54" fmla="*/ 2163 h 2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3">
                      <a:moveTo>
                        <a:pt x="0" y="3"/>
                      </a:moveTo>
                      <a:cubicBezTo>
                        <a:pt x="72" y="0"/>
                        <a:pt x="171" y="93"/>
                        <a:pt x="216" y="147"/>
                      </a:cubicBezTo>
                      <a:cubicBezTo>
                        <a:pt x="261" y="201"/>
                        <a:pt x="287" y="249"/>
                        <a:pt x="324" y="315"/>
                      </a:cubicBezTo>
                      <a:cubicBezTo>
                        <a:pt x="361" y="381"/>
                        <a:pt x="378" y="415"/>
                        <a:pt x="432" y="543"/>
                      </a:cubicBezTo>
                      <a:cubicBezTo>
                        <a:pt x="486" y="671"/>
                        <a:pt x="576" y="903"/>
                        <a:pt x="648" y="1083"/>
                      </a:cubicBezTo>
                      <a:cubicBezTo>
                        <a:pt x="720" y="1263"/>
                        <a:pt x="813" y="1495"/>
                        <a:pt x="867" y="1623"/>
                      </a:cubicBezTo>
                      <a:cubicBezTo>
                        <a:pt x="921" y="1751"/>
                        <a:pt x="937" y="1785"/>
                        <a:pt x="972" y="1851"/>
                      </a:cubicBezTo>
                      <a:cubicBezTo>
                        <a:pt x="1007" y="1917"/>
                        <a:pt x="1029" y="1953"/>
                        <a:pt x="1083" y="2016"/>
                      </a:cubicBezTo>
                      <a:cubicBezTo>
                        <a:pt x="1137" y="2079"/>
                        <a:pt x="1200" y="2163"/>
                        <a:pt x="1296" y="2163"/>
                      </a:cubicBezTo>
                      <a:cubicBezTo>
                        <a:pt x="1392" y="2163"/>
                        <a:pt x="1461" y="2079"/>
                        <a:pt x="1512" y="2019"/>
                      </a:cubicBezTo>
                      <a:cubicBezTo>
                        <a:pt x="1563" y="1959"/>
                        <a:pt x="1578" y="1917"/>
                        <a:pt x="1614" y="1851"/>
                      </a:cubicBezTo>
                      <a:cubicBezTo>
                        <a:pt x="1650" y="1785"/>
                        <a:pt x="1673" y="1751"/>
                        <a:pt x="1728" y="1623"/>
                      </a:cubicBezTo>
                      <a:cubicBezTo>
                        <a:pt x="1783" y="1494"/>
                        <a:pt x="1873" y="1260"/>
                        <a:pt x="1944" y="1080"/>
                      </a:cubicBezTo>
                      <a:cubicBezTo>
                        <a:pt x="2015" y="900"/>
                        <a:pt x="2103" y="668"/>
                        <a:pt x="2157" y="540"/>
                      </a:cubicBezTo>
                      <a:cubicBezTo>
                        <a:pt x="2211" y="412"/>
                        <a:pt x="2232" y="378"/>
                        <a:pt x="2268" y="312"/>
                      </a:cubicBezTo>
                      <a:cubicBezTo>
                        <a:pt x="2304" y="246"/>
                        <a:pt x="2322" y="201"/>
                        <a:pt x="2376" y="144"/>
                      </a:cubicBezTo>
                      <a:cubicBezTo>
                        <a:pt x="2430" y="87"/>
                        <a:pt x="2511" y="0"/>
                        <a:pt x="2592" y="0"/>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2" name="Freeform 80"/>
                <p:cNvSpPr>
                  <a:spLocks/>
                </p:cNvSpPr>
                <p:nvPr/>
              </p:nvSpPr>
              <p:spPr bwMode="auto">
                <a:xfrm rot="-2146187">
                  <a:off x="3673" y="1285"/>
                  <a:ext cx="271" cy="117"/>
                </a:xfrm>
                <a:custGeom>
                  <a:avLst/>
                  <a:gdLst>
                    <a:gd name="T0" fmla="*/ 0 w 2592"/>
                    <a:gd name="T1" fmla="*/ 3 h 2163"/>
                    <a:gd name="T2" fmla="*/ 216 w 2592"/>
                    <a:gd name="T3" fmla="*/ 147 h 2163"/>
                    <a:gd name="T4" fmla="*/ 324 w 2592"/>
                    <a:gd name="T5" fmla="*/ 315 h 2163"/>
                    <a:gd name="T6" fmla="*/ 432 w 2592"/>
                    <a:gd name="T7" fmla="*/ 543 h 2163"/>
                    <a:gd name="T8" fmla="*/ 648 w 2592"/>
                    <a:gd name="T9" fmla="*/ 1083 h 2163"/>
                    <a:gd name="T10" fmla="*/ 867 w 2592"/>
                    <a:gd name="T11" fmla="*/ 1623 h 2163"/>
                    <a:gd name="T12" fmla="*/ 972 w 2592"/>
                    <a:gd name="T13" fmla="*/ 1851 h 2163"/>
                    <a:gd name="T14" fmla="*/ 1083 w 2592"/>
                    <a:gd name="T15" fmla="*/ 2016 h 2163"/>
                    <a:gd name="T16" fmla="*/ 1296 w 2592"/>
                    <a:gd name="T17" fmla="*/ 2163 h 2163"/>
                    <a:gd name="T18" fmla="*/ 1512 w 2592"/>
                    <a:gd name="T19" fmla="*/ 2019 h 2163"/>
                    <a:gd name="T20" fmla="*/ 1614 w 2592"/>
                    <a:gd name="T21" fmla="*/ 1851 h 2163"/>
                    <a:gd name="T22" fmla="*/ 1728 w 2592"/>
                    <a:gd name="T23" fmla="*/ 1623 h 2163"/>
                    <a:gd name="T24" fmla="*/ 1944 w 2592"/>
                    <a:gd name="T25" fmla="*/ 1080 h 2163"/>
                    <a:gd name="T26" fmla="*/ 2157 w 2592"/>
                    <a:gd name="T27" fmla="*/ 540 h 2163"/>
                    <a:gd name="T28" fmla="*/ 2268 w 2592"/>
                    <a:gd name="T29" fmla="*/ 312 h 2163"/>
                    <a:gd name="T30" fmla="*/ 2376 w 2592"/>
                    <a:gd name="T31" fmla="*/ 144 h 2163"/>
                    <a:gd name="T32" fmla="*/ 2592 w 2592"/>
                    <a:gd name="T33" fmla="*/ 0 h 2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3"/>
                    <a:gd name="T53" fmla="*/ 2592 w 2592"/>
                    <a:gd name="T54" fmla="*/ 2163 h 2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3">
                      <a:moveTo>
                        <a:pt x="0" y="3"/>
                      </a:moveTo>
                      <a:cubicBezTo>
                        <a:pt x="72" y="0"/>
                        <a:pt x="171" y="93"/>
                        <a:pt x="216" y="147"/>
                      </a:cubicBezTo>
                      <a:cubicBezTo>
                        <a:pt x="261" y="201"/>
                        <a:pt x="287" y="249"/>
                        <a:pt x="324" y="315"/>
                      </a:cubicBezTo>
                      <a:cubicBezTo>
                        <a:pt x="361" y="381"/>
                        <a:pt x="378" y="415"/>
                        <a:pt x="432" y="543"/>
                      </a:cubicBezTo>
                      <a:cubicBezTo>
                        <a:pt x="486" y="671"/>
                        <a:pt x="576" y="903"/>
                        <a:pt x="648" y="1083"/>
                      </a:cubicBezTo>
                      <a:cubicBezTo>
                        <a:pt x="720" y="1263"/>
                        <a:pt x="813" y="1495"/>
                        <a:pt x="867" y="1623"/>
                      </a:cubicBezTo>
                      <a:cubicBezTo>
                        <a:pt x="921" y="1751"/>
                        <a:pt x="937" y="1785"/>
                        <a:pt x="972" y="1851"/>
                      </a:cubicBezTo>
                      <a:cubicBezTo>
                        <a:pt x="1007" y="1917"/>
                        <a:pt x="1029" y="1953"/>
                        <a:pt x="1083" y="2016"/>
                      </a:cubicBezTo>
                      <a:cubicBezTo>
                        <a:pt x="1137" y="2079"/>
                        <a:pt x="1200" y="2163"/>
                        <a:pt x="1296" y="2163"/>
                      </a:cubicBezTo>
                      <a:cubicBezTo>
                        <a:pt x="1392" y="2163"/>
                        <a:pt x="1461" y="2079"/>
                        <a:pt x="1512" y="2019"/>
                      </a:cubicBezTo>
                      <a:cubicBezTo>
                        <a:pt x="1563" y="1959"/>
                        <a:pt x="1578" y="1917"/>
                        <a:pt x="1614" y="1851"/>
                      </a:cubicBezTo>
                      <a:cubicBezTo>
                        <a:pt x="1650" y="1785"/>
                        <a:pt x="1673" y="1751"/>
                        <a:pt x="1728" y="1623"/>
                      </a:cubicBezTo>
                      <a:cubicBezTo>
                        <a:pt x="1783" y="1494"/>
                        <a:pt x="1873" y="1260"/>
                        <a:pt x="1944" y="1080"/>
                      </a:cubicBezTo>
                      <a:cubicBezTo>
                        <a:pt x="2015" y="900"/>
                        <a:pt x="2103" y="668"/>
                        <a:pt x="2157" y="540"/>
                      </a:cubicBezTo>
                      <a:cubicBezTo>
                        <a:pt x="2211" y="412"/>
                        <a:pt x="2232" y="378"/>
                        <a:pt x="2268" y="312"/>
                      </a:cubicBezTo>
                      <a:cubicBezTo>
                        <a:pt x="2304" y="246"/>
                        <a:pt x="2322" y="201"/>
                        <a:pt x="2376" y="144"/>
                      </a:cubicBezTo>
                      <a:cubicBezTo>
                        <a:pt x="2430" y="87"/>
                        <a:pt x="2511" y="0"/>
                        <a:pt x="2592" y="0"/>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56" name="Line 82"/>
              <p:cNvSpPr>
                <a:spLocks noChangeShapeType="1"/>
              </p:cNvSpPr>
              <p:nvPr/>
            </p:nvSpPr>
            <p:spPr bwMode="auto">
              <a:xfrm rot="-2979529">
                <a:off x="4061" y="1077"/>
                <a:ext cx="106" cy="1"/>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 name="Group 85"/>
          <p:cNvGrpSpPr>
            <a:grpSpLocks/>
          </p:cNvGrpSpPr>
          <p:nvPr/>
        </p:nvGrpSpPr>
        <p:grpSpPr bwMode="auto">
          <a:xfrm>
            <a:off x="354013" y="3303588"/>
            <a:ext cx="3536950" cy="185737"/>
            <a:chOff x="223" y="2081"/>
            <a:chExt cx="2228" cy="117"/>
          </a:xfrm>
        </p:grpSpPr>
        <p:grpSp>
          <p:nvGrpSpPr>
            <p:cNvPr id="1041" name="Group 69"/>
            <p:cNvGrpSpPr>
              <a:grpSpLocks/>
            </p:cNvGrpSpPr>
            <p:nvPr/>
          </p:nvGrpSpPr>
          <p:grpSpPr bwMode="auto">
            <a:xfrm>
              <a:off x="223" y="2081"/>
              <a:ext cx="2170" cy="117"/>
              <a:chOff x="223" y="137"/>
              <a:chExt cx="2170" cy="117"/>
            </a:xfrm>
          </p:grpSpPr>
          <p:grpSp>
            <p:nvGrpSpPr>
              <p:cNvPr id="1043" name="Group 63"/>
              <p:cNvGrpSpPr>
                <a:grpSpLocks/>
              </p:cNvGrpSpPr>
              <p:nvPr/>
            </p:nvGrpSpPr>
            <p:grpSpPr bwMode="auto">
              <a:xfrm>
                <a:off x="223" y="137"/>
                <a:ext cx="1085" cy="117"/>
                <a:chOff x="223" y="137"/>
                <a:chExt cx="3320" cy="414"/>
              </a:xfrm>
            </p:grpSpPr>
            <p:sp>
              <p:nvSpPr>
                <p:cNvPr id="1049" name="Freeform 59"/>
                <p:cNvSpPr>
                  <a:spLocks/>
                </p:cNvSpPr>
                <p:nvPr/>
              </p:nvSpPr>
              <p:spPr bwMode="auto">
                <a:xfrm>
                  <a:off x="223" y="137"/>
                  <a:ext cx="831" cy="414"/>
                </a:xfrm>
                <a:custGeom>
                  <a:avLst/>
                  <a:gdLst>
                    <a:gd name="T0" fmla="*/ 0 w 2592"/>
                    <a:gd name="T1" fmla="*/ 3 h 2163"/>
                    <a:gd name="T2" fmla="*/ 216 w 2592"/>
                    <a:gd name="T3" fmla="*/ 147 h 2163"/>
                    <a:gd name="T4" fmla="*/ 324 w 2592"/>
                    <a:gd name="T5" fmla="*/ 315 h 2163"/>
                    <a:gd name="T6" fmla="*/ 432 w 2592"/>
                    <a:gd name="T7" fmla="*/ 543 h 2163"/>
                    <a:gd name="T8" fmla="*/ 648 w 2592"/>
                    <a:gd name="T9" fmla="*/ 1083 h 2163"/>
                    <a:gd name="T10" fmla="*/ 867 w 2592"/>
                    <a:gd name="T11" fmla="*/ 1623 h 2163"/>
                    <a:gd name="T12" fmla="*/ 972 w 2592"/>
                    <a:gd name="T13" fmla="*/ 1851 h 2163"/>
                    <a:gd name="T14" fmla="*/ 1083 w 2592"/>
                    <a:gd name="T15" fmla="*/ 2016 h 2163"/>
                    <a:gd name="T16" fmla="*/ 1296 w 2592"/>
                    <a:gd name="T17" fmla="*/ 2163 h 2163"/>
                    <a:gd name="T18" fmla="*/ 1512 w 2592"/>
                    <a:gd name="T19" fmla="*/ 2019 h 2163"/>
                    <a:gd name="T20" fmla="*/ 1614 w 2592"/>
                    <a:gd name="T21" fmla="*/ 1851 h 2163"/>
                    <a:gd name="T22" fmla="*/ 1728 w 2592"/>
                    <a:gd name="T23" fmla="*/ 1623 h 2163"/>
                    <a:gd name="T24" fmla="*/ 1944 w 2592"/>
                    <a:gd name="T25" fmla="*/ 1080 h 2163"/>
                    <a:gd name="T26" fmla="*/ 2157 w 2592"/>
                    <a:gd name="T27" fmla="*/ 540 h 2163"/>
                    <a:gd name="T28" fmla="*/ 2268 w 2592"/>
                    <a:gd name="T29" fmla="*/ 312 h 2163"/>
                    <a:gd name="T30" fmla="*/ 2376 w 2592"/>
                    <a:gd name="T31" fmla="*/ 144 h 2163"/>
                    <a:gd name="T32" fmla="*/ 2592 w 2592"/>
                    <a:gd name="T33" fmla="*/ 0 h 2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3"/>
                    <a:gd name="T53" fmla="*/ 2592 w 2592"/>
                    <a:gd name="T54" fmla="*/ 2163 h 2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3">
                      <a:moveTo>
                        <a:pt x="0" y="3"/>
                      </a:moveTo>
                      <a:cubicBezTo>
                        <a:pt x="72" y="0"/>
                        <a:pt x="171" y="93"/>
                        <a:pt x="216" y="147"/>
                      </a:cubicBezTo>
                      <a:cubicBezTo>
                        <a:pt x="261" y="201"/>
                        <a:pt x="287" y="249"/>
                        <a:pt x="324" y="315"/>
                      </a:cubicBezTo>
                      <a:cubicBezTo>
                        <a:pt x="361" y="381"/>
                        <a:pt x="378" y="415"/>
                        <a:pt x="432" y="543"/>
                      </a:cubicBezTo>
                      <a:cubicBezTo>
                        <a:pt x="486" y="671"/>
                        <a:pt x="576" y="903"/>
                        <a:pt x="648" y="1083"/>
                      </a:cubicBezTo>
                      <a:cubicBezTo>
                        <a:pt x="720" y="1263"/>
                        <a:pt x="813" y="1495"/>
                        <a:pt x="867" y="1623"/>
                      </a:cubicBezTo>
                      <a:cubicBezTo>
                        <a:pt x="921" y="1751"/>
                        <a:pt x="937" y="1785"/>
                        <a:pt x="972" y="1851"/>
                      </a:cubicBezTo>
                      <a:cubicBezTo>
                        <a:pt x="1007" y="1917"/>
                        <a:pt x="1029" y="1953"/>
                        <a:pt x="1083" y="2016"/>
                      </a:cubicBezTo>
                      <a:cubicBezTo>
                        <a:pt x="1137" y="2079"/>
                        <a:pt x="1200" y="2163"/>
                        <a:pt x="1296" y="2163"/>
                      </a:cubicBezTo>
                      <a:cubicBezTo>
                        <a:pt x="1392" y="2163"/>
                        <a:pt x="1461" y="2079"/>
                        <a:pt x="1512" y="2019"/>
                      </a:cubicBezTo>
                      <a:cubicBezTo>
                        <a:pt x="1563" y="1959"/>
                        <a:pt x="1578" y="1917"/>
                        <a:pt x="1614" y="1851"/>
                      </a:cubicBezTo>
                      <a:cubicBezTo>
                        <a:pt x="1650" y="1785"/>
                        <a:pt x="1673" y="1751"/>
                        <a:pt x="1728" y="1623"/>
                      </a:cubicBezTo>
                      <a:cubicBezTo>
                        <a:pt x="1783" y="1494"/>
                        <a:pt x="1873" y="1260"/>
                        <a:pt x="1944" y="1080"/>
                      </a:cubicBezTo>
                      <a:cubicBezTo>
                        <a:pt x="2015" y="900"/>
                        <a:pt x="2103" y="668"/>
                        <a:pt x="2157" y="540"/>
                      </a:cubicBezTo>
                      <a:cubicBezTo>
                        <a:pt x="2211" y="412"/>
                        <a:pt x="2232" y="378"/>
                        <a:pt x="2268" y="312"/>
                      </a:cubicBezTo>
                      <a:cubicBezTo>
                        <a:pt x="2304" y="246"/>
                        <a:pt x="2322" y="201"/>
                        <a:pt x="2376" y="144"/>
                      </a:cubicBezTo>
                      <a:cubicBezTo>
                        <a:pt x="2430" y="87"/>
                        <a:pt x="2511" y="0"/>
                        <a:pt x="2592" y="0"/>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0" name="Freeform 60"/>
                <p:cNvSpPr>
                  <a:spLocks/>
                </p:cNvSpPr>
                <p:nvPr/>
              </p:nvSpPr>
              <p:spPr bwMode="auto">
                <a:xfrm>
                  <a:off x="2712" y="137"/>
                  <a:ext cx="831" cy="414"/>
                </a:xfrm>
                <a:custGeom>
                  <a:avLst/>
                  <a:gdLst>
                    <a:gd name="T0" fmla="*/ 0 w 2592"/>
                    <a:gd name="T1" fmla="*/ 3 h 2163"/>
                    <a:gd name="T2" fmla="*/ 216 w 2592"/>
                    <a:gd name="T3" fmla="*/ 147 h 2163"/>
                    <a:gd name="T4" fmla="*/ 324 w 2592"/>
                    <a:gd name="T5" fmla="*/ 315 h 2163"/>
                    <a:gd name="T6" fmla="*/ 432 w 2592"/>
                    <a:gd name="T7" fmla="*/ 543 h 2163"/>
                    <a:gd name="T8" fmla="*/ 648 w 2592"/>
                    <a:gd name="T9" fmla="*/ 1083 h 2163"/>
                    <a:gd name="T10" fmla="*/ 867 w 2592"/>
                    <a:gd name="T11" fmla="*/ 1623 h 2163"/>
                    <a:gd name="T12" fmla="*/ 972 w 2592"/>
                    <a:gd name="T13" fmla="*/ 1851 h 2163"/>
                    <a:gd name="T14" fmla="*/ 1083 w 2592"/>
                    <a:gd name="T15" fmla="*/ 2016 h 2163"/>
                    <a:gd name="T16" fmla="*/ 1296 w 2592"/>
                    <a:gd name="T17" fmla="*/ 2163 h 2163"/>
                    <a:gd name="T18" fmla="*/ 1512 w 2592"/>
                    <a:gd name="T19" fmla="*/ 2019 h 2163"/>
                    <a:gd name="T20" fmla="*/ 1614 w 2592"/>
                    <a:gd name="T21" fmla="*/ 1851 h 2163"/>
                    <a:gd name="T22" fmla="*/ 1728 w 2592"/>
                    <a:gd name="T23" fmla="*/ 1623 h 2163"/>
                    <a:gd name="T24" fmla="*/ 1944 w 2592"/>
                    <a:gd name="T25" fmla="*/ 1080 h 2163"/>
                    <a:gd name="T26" fmla="*/ 2157 w 2592"/>
                    <a:gd name="T27" fmla="*/ 540 h 2163"/>
                    <a:gd name="T28" fmla="*/ 2268 w 2592"/>
                    <a:gd name="T29" fmla="*/ 312 h 2163"/>
                    <a:gd name="T30" fmla="*/ 2376 w 2592"/>
                    <a:gd name="T31" fmla="*/ 144 h 2163"/>
                    <a:gd name="T32" fmla="*/ 2592 w 2592"/>
                    <a:gd name="T33" fmla="*/ 0 h 2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3"/>
                    <a:gd name="T53" fmla="*/ 2592 w 2592"/>
                    <a:gd name="T54" fmla="*/ 2163 h 2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3">
                      <a:moveTo>
                        <a:pt x="0" y="3"/>
                      </a:moveTo>
                      <a:cubicBezTo>
                        <a:pt x="72" y="0"/>
                        <a:pt x="171" y="93"/>
                        <a:pt x="216" y="147"/>
                      </a:cubicBezTo>
                      <a:cubicBezTo>
                        <a:pt x="261" y="201"/>
                        <a:pt x="287" y="249"/>
                        <a:pt x="324" y="315"/>
                      </a:cubicBezTo>
                      <a:cubicBezTo>
                        <a:pt x="361" y="381"/>
                        <a:pt x="378" y="415"/>
                        <a:pt x="432" y="543"/>
                      </a:cubicBezTo>
                      <a:cubicBezTo>
                        <a:pt x="486" y="671"/>
                        <a:pt x="576" y="903"/>
                        <a:pt x="648" y="1083"/>
                      </a:cubicBezTo>
                      <a:cubicBezTo>
                        <a:pt x="720" y="1263"/>
                        <a:pt x="813" y="1495"/>
                        <a:pt x="867" y="1623"/>
                      </a:cubicBezTo>
                      <a:cubicBezTo>
                        <a:pt x="921" y="1751"/>
                        <a:pt x="937" y="1785"/>
                        <a:pt x="972" y="1851"/>
                      </a:cubicBezTo>
                      <a:cubicBezTo>
                        <a:pt x="1007" y="1917"/>
                        <a:pt x="1029" y="1953"/>
                        <a:pt x="1083" y="2016"/>
                      </a:cubicBezTo>
                      <a:cubicBezTo>
                        <a:pt x="1137" y="2079"/>
                        <a:pt x="1200" y="2163"/>
                        <a:pt x="1296" y="2163"/>
                      </a:cubicBezTo>
                      <a:cubicBezTo>
                        <a:pt x="1392" y="2163"/>
                        <a:pt x="1461" y="2079"/>
                        <a:pt x="1512" y="2019"/>
                      </a:cubicBezTo>
                      <a:cubicBezTo>
                        <a:pt x="1563" y="1959"/>
                        <a:pt x="1578" y="1917"/>
                        <a:pt x="1614" y="1851"/>
                      </a:cubicBezTo>
                      <a:cubicBezTo>
                        <a:pt x="1650" y="1785"/>
                        <a:pt x="1673" y="1751"/>
                        <a:pt x="1728" y="1623"/>
                      </a:cubicBezTo>
                      <a:cubicBezTo>
                        <a:pt x="1783" y="1494"/>
                        <a:pt x="1873" y="1260"/>
                        <a:pt x="1944" y="1080"/>
                      </a:cubicBezTo>
                      <a:cubicBezTo>
                        <a:pt x="2015" y="900"/>
                        <a:pt x="2103" y="668"/>
                        <a:pt x="2157" y="540"/>
                      </a:cubicBezTo>
                      <a:cubicBezTo>
                        <a:pt x="2211" y="412"/>
                        <a:pt x="2232" y="378"/>
                        <a:pt x="2268" y="312"/>
                      </a:cubicBezTo>
                      <a:cubicBezTo>
                        <a:pt x="2304" y="246"/>
                        <a:pt x="2322" y="201"/>
                        <a:pt x="2376" y="144"/>
                      </a:cubicBezTo>
                      <a:cubicBezTo>
                        <a:pt x="2430" y="87"/>
                        <a:pt x="2511" y="0"/>
                        <a:pt x="2592" y="0"/>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1" name="Freeform 61"/>
                <p:cNvSpPr>
                  <a:spLocks/>
                </p:cNvSpPr>
                <p:nvPr/>
              </p:nvSpPr>
              <p:spPr bwMode="auto">
                <a:xfrm>
                  <a:off x="1888" y="137"/>
                  <a:ext cx="831" cy="414"/>
                </a:xfrm>
                <a:custGeom>
                  <a:avLst/>
                  <a:gdLst>
                    <a:gd name="T0" fmla="*/ 0 w 2592"/>
                    <a:gd name="T1" fmla="*/ 3 h 2163"/>
                    <a:gd name="T2" fmla="*/ 216 w 2592"/>
                    <a:gd name="T3" fmla="*/ 147 h 2163"/>
                    <a:gd name="T4" fmla="*/ 324 w 2592"/>
                    <a:gd name="T5" fmla="*/ 315 h 2163"/>
                    <a:gd name="T6" fmla="*/ 432 w 2592"/>
                    <a:gd name="T7" fmla="*/ 543 h 2163"/>
                    <a:gd name="T8" fmla="*/ 648 w 2592"/>
                    <a:gd name="T9" fmla="*/ 1083 h 2163"/>
                    <a:gd name="T10" fmla="*/ 867 w 2592"/>
                    <a:gd name="T11" fmla="*/ 1623 h 2163"/>
                    <a:gd name="T12" fmla="*/ 972 w 2592"/>
                    <a:gd name="T13" fmla="*/ 1851 h 2163"/>
                    <a:gd name="T14" fmla="*/ 1083 w 2592"/>
                    <a:gd name="T15" fmla="*/ 2016 h 2163"/>
                    <a:gd name="T16" fmla="*/ 1296 w 2592"/>
                    <a:gd name="T17" fmla="*/ 2163 h 2163"/>
                    <a:gd name="T18" fmla="*/ 1512 w 2592"/>
                    <a:gd name="T19" fmla="*/ 2019 h 2163"/>
                    <a:gd name="T20" fmla="*/ 1614 w 2592"/>
                    <a:gd name="T21" fmla="*/ 1851 h 2163"/>
                    <a:gd name="T22" fmla="*/ 1728 w 2592"/>
                    <a:gd name="T23" fmla="*/ 1623 h 2163"/>
                    <a:gd name="T24" fmla="*/ 1944 w 2592"/>
                    <a:gd name="T25" fmla="*/ 1080 h 2163"/>
                    <a:gd name="T26" fmla="*/ 2157 w 2592"/>
                    <a:gd name="T27" fmla="*/ 540 h 2163"/>
                    <a:gd name="T28" fmla="*/ 2268 w 2592"/>
                    <a:gd name="T29" fmla="*/ 312 h 2163"/>
                    <a:gd name="T30" fmla="*/ 2376 w 2592"/>
                    <a:gd name="T31" fmla="*/ 144 h 2163"/>
                    <a:gd name="T32" fmla="*/ 2592 w 2592"/>
                    <a:gd name="T33" fmla="*/ 0 h 2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3"/>
                    <a:gd name="T53" fmla="*/ 2592 w 2592"/>
                    <a:gd name="T54" fmla="*/ 2163 h 2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3">
                      <a:moveTo>
                        <a:pt x="0" y="3"/>
                      </a:moveTo>
                      <a:cubicBezTo>
                        <a:pt x="72" y="0"/>
                        <a:pt x="171" y="93"/>
                        <a:pt x="216" y="147"/>
                      </a:cubicBezTo>
                      <a:cubicBezTo>
                        <a:pt x="261" y="201"/>
                        <a:pt x="287" y="249"/>
                        <a:pt x="324" y="315"/>
                      </a:cubicBezTo>
                      <a:cubicBezTo>
                        <a:pt x="361" y="381"/>
                        <a:pt x="378" y="415"/>
                        <a:pt x="432" y="543"/>
                      </a:cubicBezTo>
                      <a:cubicBezTo>
                        <a:pt x="486" y="671"/>
                        <a:pt x="576" y="903"/>
                        <a:pt x="648" y="1083"/>
                      </a:cubicBezTo>
                      <a:cubicBezTo>
                        <a:pt x="720" y="1263"/>
                        <a:pt x="813" y="1495"/>
                        <a:pt x="867" y="1623"/>
                      </a:cubicBezTo>
                      <a:cubicBezTo>
                        <a:pt x="921" y="1751"/>
                        <a:pt x="937" y="1785"/>
                        <a:pt x="972" y="1851"/>
                      </a:cubicBezTo>
                      <a:cubicBezTo>
                        <a:pt x="1007" y="1917"/>
                        <a:pt x="1029" y="1953"/>
                        <a:pt x="1083" y="2016"/>
                      </a:cubicBezTo>
                      <a:cubicBezTo>
                        <a:pt x="1137" y="2079"/>
                        <a:pt x="1200" y="2163"/>
                        <a:pt x="1296" y="2163"/>
                      </a:cubicBezTo>
                      <a:cubicBezTo>
                        <a:pt x="1392" y="2163"/>
                        <a:pt x="1461" y="2079"/>
                        <a:pt x="1512" y="2019"/>
                      </a:cubicBezTo>
                      <a:cubicBezTo>
                        <a:pt x="1563" y="1959"/>
                        <a:pt x="1578" y="1917"/>
                        <a:pt x="1614" y="1851"/>
                      </a:cubicBezTo>
                      <a:cubicBezTo>
                        <a:pt x="1650" y="1785"/>
                        <a:pt x="1673" y="1751"/>
                        <a:pt x="1728" y="1623"/>
                      </a:cubicBezTo>
                      <a:cubicBezTo>
                        <a:pt x="1783" y="1494"/>
                        <a:pt x="1873" y="1260"/>
                        <a:pt x="1944" y="1080"/>
                      </a:cubicBezTo>
                      <a:cubicBezTo>
                        <a:pt x="2015" y="900"/>
                        <a:pt x="2103" y="668"/>
                        <a:pt x="2157" y="540"/>
                      </a:cubicBezTo>
                      <a:cubicBezTo>
                        <a:pt x="2211" y="412"/>
                        <a:pt x="2232" y="378"/>
                        <a:pt x="2268" y="312"/>
                      </a:cubicBezTo>
                      <a:cubicBezTo>
                        <a:pt x="2304" y="246"/>
                        <a:pt x="2322" y="201"/>
                        <a:pt x="2376" y="144"/>
                      </a:cubicBezTo>
                      <a:cubicBezTo>
                        <a:pt x="2430" y="87"/>
                        <a:pt x="2511" y="0"/>
                        <a:pt x="2592" y="0"/>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2" name="Freeform 62"/>
                <p:cNvSpPr>
                  <a:spLocks/>
                </p:cNvSpPr>
                <p:nvPr/>
              </p:nvSpPr>
              <p:spPr bwMode="auto">
                <a:xfrm>
                  <a:off x="1057" y="137"/>
                  <a:ext cx="831" cy="414"/>
                </a:xfrm>
                <a:custGeom>
                  <a:avLst/>
                  <a:gdLst>
                    <a:gd name="T0" fmla="*/ 0 w 2592"/>
                    <a:gd name="T1" fmla="*/ 3 h 2163"/>
                    <a:gd name="T2" fmla="*/ 216 w 2592"/>
                    <a:gd name="T3" fmla="*/ 147 h 2163"/>
                    <a:gd name="T4" fmla="*/ 324 w 2592"/>
                    <a:gd name="T5" fmla="*/ 315 h 2163"/>
                    <a:gd name="T6" fmla="*/ 432 w 2592"/>
                    <a:gd name="T7" fmla="*/ 543 h 2163"/>
                    <a:gd name="T8" fmla="*/ 648 w 2592"/>
                    <a:gd name="T9" fmla="*/ 1083 h 2163"/>
                    <a:gd name="T10" fmla="*/ 867 w 2592"/>
                    <a:gd name="T11" fmla="*/ 1623 h 2163"/>
                    <a:gd name="T12" fmla="*/ 972 w 2592"/>
                    <a:gd name="T13" fmla="*/ 1851 h 2163"/>
                    <a:gd name="T14" fmla="*/ 1083 w 2592"/>
                    <a:gd name="T15" fmla="*/ 2016 h 2163"/>
                    <a:gd name="T16" fmla="*/ 1296 w 2592"/>
                    <a:gd name="T17" fmla="*/ 2163 h 2163"/>
                    <a:gd name="T18" fmla="*/ 1512 w 2592"/>
                    <a:gd name="T19" fmla="*/ 2019 h 2163"/>
                    <a:gd name="T20" fmla="*/ 1614 w 2592"/>
                    <a:gd name="T21" fmla="*/ 1851 h 2163"/>
                    <a:gd name="T22" fmla="*/ 1728 w 2592"/>
                    <a:gd name="T23" fmla="*/ 1623 h 2163"/>
                    <a:gd name="T24" fmla="*/ 1944 w 2592"/>
                    <a:gd name="T25" fmla="*/ 1080 h 2163"/>
                    <a:gd name="T26" fmla="*/ 2157 w 2592"/>
                    <a:gd name="T27" fmla="*/ 540 h 2163"/>
                    <a:gd name="T28" fmla="*/ 2268 w 2592"/>
                    <a:gd name="T29" fmla="*/ 312 h 2163"/>
                    <a:gd name="T30" fmla="*/ 2376 w 2592"/>
                    <a:gd name="T31" fmla="*/ 144 h 2163"/>
                    <a:gd name="T32" fmla="*/ 2592 w 2592"/>
                    <a:gd name="T33" fmla="*/ 0 h 2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3"/>
                    <a:gd name="T53" fmla="*/ 2592 w 2592"/>
                    <a:gd name="T54" fmla="*/ 2163 h 2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3">
                      <a:moveTo>
                        <a:pt x="0" y="3"/>
                      </a:moveTo>
                      <a:cubicBezTo>
                        <a:pt x="72" y="0"/>
                        <a:pt x="171" y="93"/>
                        <a:pt x="216" y="147"/>
                      </a:cubicBezTo>
                      <a:cubicBezTo>
                        <a:pt x="261" y="201"/>
                        <a:pt x="287" y="249"/>
                        <a:pt x="324" y="315"/>
                      </a:cubicBezTo>
                      <a:cubicBezTo>
                        <a:pt x="361" y="381"/>
                        <a:pt x="378" y="415"/>
                        <a:pt x="432" y="543"/>
                      </a:cubicBezTo>
                      <a:cubicBezTo>
                        <a:pt x="486" y="671"/>
                        <a:pt x="576" y="903"/>
                        <a:pt x="648" y="1083"/>
                      </a:cubicBezTo>
                      <a:cubicBezTo>
                        <a:pt x="720" y="1263"/>
                        <a:pt x="813" y="1495"/>
                        <a:pt x="867" y="1623"/>
                      </a:cubicBezTo>
                      <a:cubicBezTo>
                        <a:pt x="921" y="1751"/>
                        <a:pt x="937" y="1785"/>
                        <a:pt x="972" y="1851"/>
                      </a:cubicBezTo>
                      <a:cubicBezTo>
                        <a:pt x="1007" y="1917"/>
                        <a:pt x="1029" y="1953"/>
                        <a:pt x="1083" y="2016"/>
                      </a:cubicBezTo>
                      <a:cubicBezTo>
                        <a:pt x="1137" y="2079"/>
                        <a:pt x="1200" y="2163"/>
                        <a:pt x="1296" y="2163"/>
                      </a:cubicBezTo>
                      <a:cubicBezTo>
                        <a:pt x="1392" y="2163"/>
                        <a:pt x="1461" y="2079"/>
                        <a:pt x="1512" y="2019"/>
                      </a:cubicBezTo>
                      <a:cubicBezTo>
                        <a:pt x="1563" y="1959"/>
                        <a:pt x="1578" y="1917"/>
                        <a:pt x="1614" y="1851"/>
                      </a:cubicBezTo>
                      <a:cubicBezTo>
                        <a:pt x="1650" y="1785"/>
                        <a:pt x="1673" y="1751"/>
                        <a:pt x="1728" y="1623"/>
                      </a:cubicBezTo>
                      <a:cubicBezTo>
                        <a:pt x="1783" y="1494"/>
                        <a:pt x="1873" y="1260"/>
                        <a:pt x="1944" y="1080"/>
                      </a:cubicBezTo>
                      <a:cubicBezTo>
                        <a:pt x="2015" y="900"/>
                        <a:pt x="2103" y="668"/>
                        <a:pt x="2157" y="540"/>
                      </a:cubicBezTo>
                      <a:cubicBezTo>
                        <a:pt x="2211" y="412"/>
                        <a:pt x="2232" y="378"/>
                        <a:pt x="2268" y="312"/>
                      </a:cubicBezTo>
                      <a:cubicBezTo>
                        <a:pt x="2304" y="246"/>
                        <a:pt x="2322" y="201"/>
                        <a:pt x="2376" y="144"/>
                      </a:cubicBezTo>
                      <a:cubicBezTo>
                        <a:pt x="2430" y="87"/>
                        <a:pt x="2511" y="0"/>
                        <a:pt x="2592" y="0"/>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44" name="Group 64"/>
              <p:cNvGrpSpPr>
                <a:grpSpLocks/>
              </p:cNvGrpSpPr>
              <p:nvPr/>
            </p:nvGrpSpPr>
            <p:grpSpPr bwMode="auto">
              <a:xfrm>
                <a:off x="1308" y="137"/>
                <a:ext cx="1085" cy="117"/>
                <a:chOff x="223" y="137"/>
                <a:chExt cx="3320" cy="414"/>
              </a:xfrm>
            </p:grpSpPr>
            <p:sp>
              <p:nvSpPr>
                <p:cNvPr id="1045" name="Freeform 65"/>
                <p:cNvSpPr>
                  <a:spLocks/>
                </p:cNvSpPr>
                <p:nvPr/>
              </p:nvSpPr>
              <p:spPr bwMode="auto">
                <a:xfrm>
                  <a:off x="223" y="137"/>
                  <a:ext cx="831" cy="414"/>
                </a:xfrm>
                <a:custGeom>
                  <a:avLst/>
                  <a:gdLst>
                    <a:gd name="T0" fmla="*/ 0 w 2592"/>
                    <a:gd name="T1" fmla="*/ 3 h 2163"/>
                    <a:gd name="T2" fmla="*/ 216 w 2592"/>
                    <a:gd name="T3" fmla="*/ 147 h 2163"/>
                    <a:gd name="T4" fmla="*/ 324 w 2592"/>
                    <a:gd name="T5" fmla="*/ 315 h 2163"/>
                    <a:gd name="T6" fmla="*/ 432 w 2592"/>
                    <a:gd name="T7" fmla="*/ 543 h 2163"/>
                    <a:gd name="T8" fmla="*/ 648 w 2592"/>
                    <a:gd name="T9" fmla="*/ 1083 h 2163"/>
                    <a:gd name="T10" fmla="*/ 867 w 2592"/>
                    <a:gd name="T11" fmla="*/ 1623 h 2163"/>
                    <a:gd name="T12" fmla="*/ 972 w 2592"/>
                    <a:gd name="T13" fmla="*/ 1851 h 2163"/>
                    <a:gd name="T14" fmla="*/ 1083 w 2592"/>
                    <a:gd name="T15" fmla="*/ 2016 h 2163"/>
                    <a:gd name="T16" fmla="*/ 1296 w 2592"/>
                    <a:gd name="T17" fmla="*/ 2163 h 2163"/>
                    <a:gd name="T18" fmla="*/ 1512 w 2592"/>
                    <a:gd name="T19" fmla="*/ 2019 h 2163"/>
                    <a:gd name="T20" fmla="*/ 1614 w 2592"/>
                    <a:gd name="T21" fmla="*/ 1851 h 2163"/>
                    <a:gd name="T22" fmla="*/ 1728 w 2592"/>
                    <a:gd name="T23" fmla="*/ 1623 h 2163"/>
                    <a:gd name="T24" fmla="*/ 1944 w 2592"/>
                    <a:gd name="T25" fmla="*/ 1080 h 2163"/>
                    <a:gd name="T26" fmla="*/ 2157 w 2592"/>
                    <a:gd name="T27" fmla="*/ 540 h 2163"/>
                    <a:gd name="T28" fmla="*/ 2268 w 2592"/>
                    <a:gd name="T29" fmla="*/ 312 h 2163"/>
                    <a:gd name="T30" fmla="*/ 2376 w 2592"/>
                    <a:gd name="T31" fmla="*/ 144 h 2163"/>
                    <a:gd name="T32" fmla="*/ 2592 w 2592"/>
                    <a:gd name="T33" fmla="*/ 0 h 2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3"/>
                    <a:gd name="T53" fmla="*/ 2592 w 2592"/>
                    <a:gd name="T54" fmla="*/ 2163 h 2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3">
                      <a:moveTo>
                        <a:pt x="0" y="3"/>
                      </a:moveTo>
                      <a:cubicBezTo>
                        <a:pt x="72" y="0"/>
                        <a:pt x="171" y="93"/>
                        <a:pt x="216" y="147"/>
                      </a:cubicBezTo>
                      <a:cubicBezTo>
                        <a:pt x="261" y="201"/>
                        <a:pt x="287" y="249"/>
                        <a:pt x="324" y="315"/>
                      </a:cubicBezTo>
                      <a:cubicBezTo>
                        <a:pt x="361" y="381"/>
                        <a:pt x="378" y="415"/>
                        <a:pt x="432" y="543"/>
                      </a:cubicBezTo>
                      <a:cubicBezTo>
                        <a:pt x="486" y="671"/>
                        <a:pt x="576" y="903"/>
                        <a:pt x="648" y="1083"/>
                      </a:cubicBezTo>
                      <a:cubicBezTo>
                        <a:pt x="720" y="1263"/>
                        <a:pt x="813" y="1495"/>
                        <a:pt x="867" y="1623"/>
                      </a:cubicBezTo>
                      <a:cubicBezTo>
                        <a:pt x="921" y="1751"/>
                        <a:pt x="937" y="1785"/>
                        <a:pt x="972" y="1851"/>
                      </a:cubicBezTo>
                      <a:cubicBezTo>
                        <a:pt x="1007" y="1917"/>
                        <a:pt x="1029" y="1953"/>
                        <a:pt x="1083" y="2016"/>
                      </a:cubicBezTo>
                      <a:cubicBezTo>
                        <a:pt x="1137" y="2079"/>
                        <a:pt x="1200" y="2163"/>
                        <a:pt x="1296" y="2163"/>
                      </a:cubicBezTo>
                      <a:cubicBezTo>
                        <a:pt x="1392" y="2163"/>
                        <a:pt x="1461" y="2079"/>
                        <a:pt x="1512" y="2019"/>
                      </a:cubicBezTo>
                      <a:cubicBezTo>
                        <a:pt x="1563" y="1959"/>
                        <a:pt x="1578" y="1917"/>
                        <a:pt x="1614" y="1851"/>
                      </a:cubicBezTo>
                      <a:cubicBezTo>
                        <a:pt x="1650" y="1785"/>
                        <a:pt x="1673" y="1751"/>
                        <a:pt x="1728" y="1623"/>
                      </a:cubicBezTo>
                      <a:cubicBezTo>
                        <a:pt x="1783" y="1494"/>
                        <a:pt x="1873" y="1260"/>
                        <a:pt x="1944" y="1080"/>
                      </a:cubicBezTo>
                      <a:cubicBezTo>
                        <a:pt x="2015" y="900"/>
                        <a:pt x="2103" y="668"/>
                        <a:pt x="2157" y="540"/>
                      </a:cubicBezTo>
                      <a:cubicBezTo>
                        <a:pt x="2211" y="412"/>
                        <a:pt x="2232" y="378"/>
                        <a:pt x="2268" y="312"/>
                      </a:cubicBezTo>
                      <a:cubicBezTo>
                        <a:pt x="2304" y="246"/>
                        <a:pt x="2322" y="201"/>
                        <a:pt x="2376" y="144"/>
                      </a:cubicBezTo>
                      <a:cubicBezTo>
                        <a:pt x="2430" y="87"/>
                        <a:pt x="2511" y="0"/>
                        <a:pt x="2592" y="0"/>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6" name="Freeform 66"/>
                <p:cNvSpPr>
                  <a:spLocks/>
                </p:cNvSpPr>
                <p:nvPr/>
              </p:nvSpPr>
              <p:spPr bwMode="auto">
                <a:xfrm>
                  <a:off x="2712" y="137"/>
                  <a:ext cx="831" cy="414"/>
                </a:xfrm>
                <a:custGeom>
                  <a:avLst/>
                  <a:gdLst>
                    <a:gd name="T0" fmla="*/ 0 w 2592"/>
                    <a:gd name="T1" fmla="*/ 3 h 2163"/>
                    <a:gd name="T2" fmla="*/ 216 w 2592"/>
                    <a:gd name="T3" fmla="*/ 147 h 2163"/>
                    <a:gd name="T4" fmla="*/ 324 w 2592"/>
                    <a:gd name="T5" fmla="*/ 315 h 2163"/>
                    <a:gd name="T6" fmla="*/ 432 w 2592"/>
                    <a:gd name="T7" fmla="*/ 543 h 2163"/>
                    <a:gd name="T8" fmla="*/ 648 w 2592"/>
                    <a:gd name="T9" fmla="*/ 1083 h 2163"/>
                    <a:gd name="T10" fmla="*/ 867 w 2592"/>
                    <a:gd name="T11" fmla="*/ 1623 h 2163"/>
                    <a:gd name="T12" fmla="*/ 972 w 2592"/>
                    <a:gd name="T13" fmla="*/ 1851 h 2163"/>
                    <a:gd name="T14" fmla="*/ 1083 w 2592"/>
                    <a:gd name="T15" fmla="*/ 2016 h 2163"/>
                    <a:gd name="T16" fmla="*/ 1296 w 2592"/>
                    <a:gd name="T17" fmla="*/ 2163 h 2163"/>
                    <a:gd name="T18" fmla="*/ 1512 w 2592"/>
                    <a:gd name="T19" fmla="*/ 2019 h 2163"/>
                    <a:gd name="T20" fmla="*/ 1614 w 2592"/>
                    <a:gd name="T21" fmla="*/ 1851 h 2163"/>
                    <a:gd name="T22" fmla="*/ 1728 w 2592"/>
                    <a:gd name="T23" fmla="*/ 1623 h 2163"/>
                    <a:gd name="T24" fmla="*/ 1944 w 2592"/>
                    <a:gd name="T25" fmla="*/ 1080 h 2163"/>
                    <a:gd name="T26" fmla="*/ 2157 w 2592"/>
                    <a:gd name="T27" fmla="*/ 540 h 2163"/>
                    <a:gd name="T28" fmla="*/ 2268 w 2592"/>
                    <a:gd name="T29" fmla="*/ 312 h 2163"/>
                    <a:gd name="T30" fmla="*/ 2376 w 2592"/>
                    <a:gd name="T31" fmla="*/ 144 h 2163"/>
                    <a:gd name="T32" fmla="*/ 2592 w 2592"/>
                    <a:gd name="T33" fmla="*/ 0 h 2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3"/>
                    <a:gd name="T53" fmla="*/ 2592 w 2592"/>
                    <a:gd name="T54" fmla="*/ 2163 h 2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3">
                      <a:moveTo>
                        <a:pt x="0" y="3"/>
                      </a:moveTo>
                      <a:cubicBezTo>
                        <a:pt x="72" y="0"/>
                        <a:pt x="171" y="93"/>
                        <a:pt x="216" y="147"/>
                      </a:cubicBezTo>
                      <a:cubicBezTo>
                        <a:pt x="261" y="201"/>
                        <a:pt x="287" y="249"/>
                        <a:pt x="324" y="315"/>
                      </a:cubicBezTo>
                      <a:cubicBezTo>
                        <a:pt x="361" y="381"/>
                        <a:pt x="378" y="415"/>
                        <a:pt x="432" y="543"/>
                      </a:cubicBezTo>
                      <a:cubicBezTo>
                        <a:pt x="486" y="671"/>
                        <a:pt x="576" y="903"/>
                        <a:pt x="648" y="1083"/>
                      </a:cubicBezTo>
                      <a:cubicBezTo>
                        <a:pt x="720" y="1263"/>
                        <a:pt x="813" y="1495"/>
                        <a:pt x="867" y="1623"/>
                      </a:cubicBezTo>
                      <a:cubicBezTo>
                        <a:pt x="921" y="1751"/>
                        <a:pt x="937" y="1785"/>
                        <a:pt x="972" y="1851"/>
                      </a:cubicBezTo>
                      <a:cubicBezTo>
                        <a:pt x="1007" y="1917"/>
                        <a:pt x="1029" y="1953"/>
                        <a:pt x="1083" y="2016"/>
                      </a:cubicBezTo>
                      <a:cubicBezTo>
                        <a:pt x="1137" y="2079"/>
                        <a:pt x="1200" y="2163"/>
                        <a:pt x="1296" y="2163"/>
                      </a:cubicBezTo>
                      <a:cubicBezTo>
                        <a:pt x="1392" y="2163"/>
                        <a:pt x="1461" y="2079"/>
                        <a:pt x="1512" y="2019"/>
                      </a:cubicBezTo>
                      <a:cubicBezTo>
                        <a:pt x="1563" y="1959"/>
                        <a:pt x="1578" y="1917"/>
                        <a:pt x="1614" y="1851"/>
                      </a:cubicBezTo>
                      <a:cubicBezTo>
                        <a:pt x="1650" y="1785"/>
                        <a:pt x="1673" y="1751"/>
                        <a:pt x="1728" y="1623"/>
                      </a:cubicBezTo>
                      <a:cubicBezTo>
                        <a:pt x="1783" y="1494"/>
                        <a:pt x="1873" y="1260"/>
                        <a:pt x="1944" y="1080"/>
                      </a:cubicBezTo>
                      <a:cubicBezTo>
                        <a:pt x="2015" y="900"/>
                        <a:pt x="2103" y="668"/>
                        <a:pt x="2157" y="540"/>
                      </a:cubicBezTo>
                      <a:cubicBezTo>
                        <a:pt x="2211" y="412"/>
                        <a:pt x="2232" y="378"/>
                        <a:pt x="2268" y="312"/>
                      </a:cubicBezTo>
                      <a:cubicBezTo>
                        <a:pt x="2304" y="246"/>
                        <a:pt x="2322" y="201"/>
                        <a:pt x="2376" y="144"/>
                      </a:cubicBezTo>
                      <a:cubicBezTo>
                        <a:pt x="2430" y="87"/>
                        <a:pt x="2511" y="0"/>
                        <a:pt x="2592" y="0"/>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7" name="Freeform 67"/>
                <p:cNvSpPr>
                  <a:spLocks/>
                </p:cNvSpPr>
                <p:nvPr/>
              </p:nvSpPr>
              <p:spPr bwMode="auto">
                <a:xfrm>
                  <a:off x="1888" y="137"/>
                  <a:ext cx="831" cy="414"/>
                </a:xfrm>
                <a:custGeom>
                  <a:avLst/>
                  <a:gdLst>
                    <a:gd name="T0" fmla="*/ 0 w 2592"/>
                    <a:gd name="T1" fmla="*/ 3 h 2163"/>
                    <a:gd name="T2" fmla="*/ 216 w 2592"/>
                    <a:gd name="T3" fmla="*/ 147 h 2163"/>
                    <a:gd name="T4" fmla="*/ 324 w 2592"/>
                    <a:gd name="T5" fmla="*/ 315 h 2163"/>
                    <a:gd name="T6" fmla="*/ 432 w 2592"/>
                    <a:gd name="T7" fmla="*/ 543 h 2163"/>
                    <a:gd name="T8" fmla="*/ 648 w 2592"/>
                    <a:gd name="T9" fmla="*/ 1083 h 2163"/>
                    <a:gd name="T10" fmla="*/ 867 w 2592"/>
                    <a:gd name="T11" fmla="*/ 1623 h 2163"/>
                    <a:gd name="T12" fmla="*/ 972 w 2592"/>
                    <a:gd name="T13" fmla="*/ 1851 h 2163"/>
                    <a:gd name="T14" fmla="*/ 1083 w 2592"/>
                    <a:gd name="T15" fmla="*/ 2016 h 2163"/>
                    <a:gd name="T16" fmla="*/ 1296 w 2592"/>
                    <a:gd name="T17" fmla="*/ 2163 h 2163"/>
                    <a:gd name="T18" fmla="*/ 1512 w 2592"/>
                    <a:gd name="T19" fmla="*/ 2019 h 2163"/>
                    <a:gd name="T20" fmla="*/ 1614 w 2592"/>
                    <a:gd name="T21" fmla="*/ 1851 h 2163"/>
                    <a:gd name="T22" fmla="*/ 1728 w 2592"/>
                    <a:gd name="T23" fmla="*/ 1623 h 2163"/>
                    <a:gd name="T24" fmla="*/ 1944 w 2592"/>
                    <a:gd name="T25" fmla="*/ 1080 h 2163"/>
                    <a:gd name="T26" fmla="*/ 2157 w 2592"/>
                    <a:gd name="T27" fmla="*/ 540 h 2163"/>
                    <a:gd name="T28" fmla="*/ 2268 w 2592"/>
                    <a:gd name="T29" fmla="*/ 312 h 2163"/>
                    <a:gd name="T30" fmla="*/ 2376 w 2592"/>
                    <a:gd name="T31" fmla="*/ 144 h 2163"/>
                    <a:gd name="T32" fmla="*/ 2592 w 2592"/>
                    <a:gd name="T33" fmla="*/ 0 h 2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3"/>
                    <a:gd name="T53" fmla="*/ 2592 w 2592"/>
                    <a:gd name="T54" fmla="*/ 2163 h 2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3">
                      <a:moveTo>
                        <a:pt x="0" y="3"/>
                      </a:moveTo>
                      <a:cubicBezTo>
                        <a:pt x="72" y="0"/>
                        <a:pt x="171" y="93"/>
                        <a:pt x="216" y="147"/>
                      </a:cubicBezTo>
                      <a:cubicBezTo>
                        <a:pt x="261" y="201"/>
                        <a:pt x="287" y="249"/>
                        <a:pt x="324" y="315"/>
                      </a:cubicBezTo>
                      <a:cubicBezTo>
                        <a:pt x="361" y="381"/>
                        <a:pt x="378" y="415"/>
                        <a:pt x="432" y="543"/>
                      </a:cubicBezTo>
                      <a:cubicBezTo>
                        <a:pt x="486" y="671"/>
                        <a:pt x="576" y="903"/>
                        <a:pt x="648" y="1083"/>
                      </a:cubicBezTo>
                      <a:cubicBezTo>
                        <a:pt x="720" y="1263"/>
                        <a:pt x="813" y="1495"/>
                        <a:pt x="867" y="1623"/>
                      </a:cubicBezTo>
                      <a:cubicBezTo>
                        <a:pt x="921" y="1751"/>
                        <a:pt x="937" y="1785"/>
                        <a:pt x="972" y="1851"/>
                      </a:cubicBezTo>
                      <a:cubicBezTo>
                        <a:pt x="1007" y="1917"/>
                        <a:pt x="1029" y="1953"/>
                        <a:pt x="1083" y="2016"/>
                      </a:cubicBezTo>
                      <a:cubicBezTo>
                        <a:pt x="1137" y="2079"/>
                        <a:pt x="1200" y="2163"/>
                        <a:pt x="1296" y="2163"/>
                      </a:cubicBezTo>
                      <a:cubicBezTo>
                        <a:pt x="1392" y="2163"/>
                        <a:pt x="1461" y="2079"/>
                        <a:pt x="1512" y="2019"/>
                      </a:cubicBezTo>
                      <a:cubicBezTo>
                        <a:pt x="1563" y="1959"/>
                        <a:pt x="1578" y="1917"/>
                        <a:pt x="1614" y="1851"/>
                      </a:cubicBezTo>
                      <a:cubicBezTo>
                        <a:pt x="1650" y="1785"/>
                        <a:pt x="1673" y="1751"/>
                        <a:pt x="1728" y="1623"/>
                      </a:cubicBezTo>
                      <a:cubicBezTo>
                        <a:pt x="1783" y="1494"/>
                        <a:pt x="1873" y="1260"/>
                        <a:pt x="1944" y="1080"/>
                      </a:cubicBezTo>
                      <a:cubicBezTo>
                        <a:pt x="2015" y="900"/>
                        <a:pt x="2103" y="668"/>
                        <a:pt x="2157" y="540"/>
                      </a:cubicBezTo>
                      <a:cubicBezTo>
                        <a:pt x="2211" y="412"/>
                        <a:pt x="2232" y="378"/>
                        <a:pt x="2268" y="312"/>
                      </a:cubicBezTo>
                      <a:cubicBezTo>
                        <a:pt x="2304" y="246"/>
                        <a:pt x="2322" y="201"/>
                        <a:pt x="2376" y="144"/>
                      </a:cubicBezTo>
                      <a:cubicBezTo>
                        <a:pt x="2430" y="87"/>
                        <a:pt x="2511" y="0"/>
                        <a:pt x="2592" y="0"/>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8" name="Freeform 68"/>
                <p:cNvSpPr>
                  <a:spLocks/>
                </p:cNvSpPr>
                <p:nvPr/>
              </p:nvSpPr>
              <p:spPr bwMode="auto">
                <a:xfrm>
                  <a:off x="1057" y="137"/>
                  <a:ext cx="831" cy="414"/>
                </a:xfrm>
                <a:custGeom>
                  <a:avLst/>
                  <a:gdLst>
                    <a:gd name="T0" fmla="*/ 0 w 2592"/>
                    <a:gd name="T1" fmla="*/ 3 h 2163"/>
                    <a:gd name="T2" fmla="*/ 216 w 2592"/>
                    <a:gd name="T3" fmla="*/ 147 h 2163"/>
                    <a:gd name="T4" fmla="*/ 324 w 2592"/>
                    <a:gd name="T5" fmla="*/ 315 h 2163"/>
                    <a:gd name="T6" fmla="*/ 432 w 2592"/>
                    <a:gd name="T7" fmla="*/ 543 h 2163"/>
                    <a:gd name="T8" fmla="*/ 648 w 2592"/>
                    <a:gd name="T9" fmla="*/ 1083 h 2163"/>
                    <a:gd name="T10" fmla="*/ 867 w 2592"/>
                    <a:gd name="T11" fmla="*/ 1623 h 2163"/>
                    <a:gd name="T12" fmla="*/ 972 w 2592"/>
                    <a:gd name="T13" fmla="*/ 1851 h 2163"/>
                    <a:gd name="T14" fmla="*/ 1083 w 2592"/>
                    <a:gd name="T15" fmla="*/ 2016 h 2163"/>
                    <a:gd name="T16" fmla="*/ 1296 w 2592"/>
                    <a:gd name="T17" fmla="*/ 2163 h 2163"/>
                    <a:gd name="T18" fmla="*/ 1512 w 2592"/>
                    <a:gd name="T19" fmla="*/ 2019 h 2163"/>
                    <a:gd name="T20" fmla="*/ 1614 w 2592"/>
                    <a:gd name="T21" fmla="*/ 1851 h 2163"/>
                    <a:gd name="T22" fmla="*/ 1728 w 2592"/>
                    <a:gd name="T23" fmla="*/ 1623 h 2163"/>
                    <a:gd name="T24" fmla="*/ 1944 w 2592"/>
                    <a:gd name="T25" fmla="*/ 1080 h 2163"/>
                    <a:gd name="T26" fmla="*/ 2157 w 2592"/>
                    <a:gd name="T27" fmla="*/ 540 h 2163"/>
                    <a:gd name="T28" fmla="*/ 2268 w 2592"/>
                    <a:gd name="T29" fmla="*/ 312 h 2163"/>
                    <a:gd name="T30" fmla="*/ 2376 w 2592"/>
                    <a:gd name="T31" fmla="*/ 144 h 2163"/>
                    <a:gd name="T32" fmla="*/ 2592 w 2592"/>
                    <a:gd name="T33" fmla="*/ 0 h 2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3"/>
                    <a:gd name="T53" fmla="*/ 2592 w 2592"/>
                    <a:gd name="T54" fmla="*/ 2163 h 2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3">
                      <a:moveTo>
                        <a:pt x="0" y="3"/>
                      </a:moveTo>
                      <a:cubicBezTo>
                        <a:pt x="72" y="0"/>
                        <a:pt x="171" y="93"/>
                        <a:pt x="216" y="147"/>
                      </a:cubicBezTo>
                      <a:cubicBezTo>
                        <a:pt x="261" y="201"/>
                        <a:pt x="287" y="249"/>
                        <a:pt x="324" y="315"/>
                      </a:cubicBezTo>
                      <a:cubicBezTo>
                        <a:pt x="361" y="381"/>
                        <a:pt x="378" y="415"/>
                        <a:pt x="432" y="543"/>
                      </a:cubicBezTo>
                      <a:cubicBezTo>
                        <a:pt x="486" y="671"/>
                        <a:pt x="576" y="903"/>
                        <a:pt x="648" y="1083"/>
                      </a:cubicBezTo>
                      <a:cubicBezTo>
                        <a:pt x="720" y="1263"/>
                        <a:pt x="813" y="1495"/>
                        <a:pt x="867" y="1623"/>
                      </a:cubicBezTo>
                      <a:cubicBezTo>
                        <a:pt x="921" y="1751"/>
                        <a:pt x="937" y="1785"/>
                        <a:pt x="972" y="1851"/>
                      </a:cubicBezTo>
                      <a:cubicBezTo>
                        <a:pt x="1007" y="1917"/>
                        <a:pt x="1029" y="1953"/>
                        <a:pt x="1083" y="2016"/>
                      </a:cubicBezTo>
                      <a:cubicBezTo>
                        <a:pt x="1137" y="2079"/>
                        <a:pt x="1200" y="2163"/>
                        <a:pt x="1296" y="2163"/>
                      </a:cubicBezTo>
                      <a:cubicBezTo>
                        <a:pt x="1392" y="2163"/>
                        <a:pt x="1461" y="2079"/>
                        <a:pt x="1512" y="2019"/>
                      </a:cubicBezTo>
                      <a:cubicBezTo>
                        <a:pt x="1563" y="1959"/>
                        <a:pt x="1578" y="1917"/>
                        <a:pt x="1614" y="1851"/>
                      </a:cubicBezTo>
                      <a:cubicBezTo>
                        <a:pt x="1650" y="1785"/>
                        <a:pt x="1673" y="1751"/>
                        <a:pt x="1728" y="1623"/>
                      </a:cubicBezTo>
                      <a:cubicBezTo>
                        <a:pt x="1783" y="1494"/>
                        <a:pt x="1873" y="1260"/>
                        <a:pt x="1944" y="1080"/>
                      </a:cubicBezTo>
                      <a:cubicBezTo>
                        <a:pt x="2015" y="900"/>
                        <a:pt x="2103" y="668"/>
                        <a:pt x="2157" y="540"/>
                      </a:cubicBezTo>
                      <a:cubicBezTo>
                        <a:pt x="2211" y="412"/>
                        <a:pt x="2232" y="378"/>
                        <a:pt x="2268" y="312"/>
                      </a:cubicBezTo>
                      <a:cubicBezTo>
                        <a:pt x="2304" y="246"/>
                        <a:pt x="2322" y="201"/>
                        <a:pt x="2376" y="144"/>
                      </a:cubicBezTo>
                      <a:cubicBezTo>
                        <a:pt x="2430" y="87"/>
                        <a:pt x="2511" y="0"/>
                        <a:pt x="2592" y="0"/>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42" name="Line 84"/>
            <p:cNvSpPr>
              <a:spLocks noChangeShapeType="1"/>
            </p:cNvSpPr>
            <p:nvPr/>
          </p:nvSpPr>
          <p:spPr bwMode="auto">
            <a:xfrm>
              <a:off x="2393" y="2081"/>
              <a:ext cx="58" cy="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90"/>
          <p:cNvGrpSpPr>
            <a:grpSpLocks/>
          </p:cNvGrpSpPr>
          <p:nvPr/>
        </p:nvGrpSpPr>
        <p:grpSpPr bwMode="auto">
          <a:xfrm>
            <a:off x="939800" y="6007100"/>
            <a:ext cx="4151313" cy="771525"/>
            <a:chOff x="592" y="3784"/>
            <a:chExt cx="2615" cy="486"/>
          </a:xfrm>
        </p:grpSpPr>
        <p:sp>
          <p:nvSpPr>
            <p:cNvPr id="1038" name="Text Box 87"/>
            <p:cNvSpPr txBox="1">
              <a:spLocks noChangeArrowheads="1"/>
            </p:cNvSpPr>
            <p:nvPr/>
          </p:nvSpPr>
          <p:spPr bwMode="auto">
            <a:xfrm>
              <a:off x="1308" y="4020"/>
              <a:ext cx="18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000">
                  <a:solidFill>
                    <a:schemeClr val="tx2"/>
                  </a:solidFill>
                </a:rPr>
                <a:t>Energy of a </a:t>
              </a:r>
              <a:r>
                <a:rPr lang="en-US" altLang="en-US" sz="2000" u="sng">
                  <a:solidFill>
                    <a:schemeClr val="tx2"/>
                  </a:solidFill>
                </a:rPr>
                <a:t>photon</a:t>
              </a:r>
              <a:r>
                <a:rPr lang="en-US" altLang="en-US" sz="2000">
                  <a:solidFill>
                    <a:schemeClr val="tx2"/>
                  </a:solidFill>
                </a:rPr>
                <a:t>            </a:t>
              </a:r>
              <a:endParaRPr lang="en-US" altLang="en-US" sz="2000" b="1">
                <a:solidFill>
                  <a:schemeClr val="tx2"/>
                </a:solidFill>
              </a:endParaRPr>
            </a:p>
          </p:txBody>
        </p:sp>
        <p:sp>
          <p:nvSpPr>
            <p:cNvPr id="1039" name="Freeform 88"/>
            <p:cNvSpPr>
              <a:spLocks/>
            </p:cNvSpPr>
            <p:nvPr/>
          </p:nvSpPr>
          <p:spPr bwMode="auto">
            <a:xfrm>
              <a:off x="592" y="3784"/>
              <a:ext cx="769" cy="384"/>
            </a:xfrm>
            <a:custGeom>
              <a:avLst/>
              <a:gdLst>
                <a:gd name="T0" fmla="*/ 769 w 769"/>
                <a:gd name="T1" fmla="*/ 369 h 384"/>
                <a:gd name="T2" fmla="*/ 523 w 769"/>
                <a:gd name="T3" fmla="*/ 362 h 384"/>
                <a:gd name="T4" fmla="*/ 177 w 769"/>
                <a:gd name="T5" fmla="*/ 239 h 384"/>
                <a:gd name="T6" fmla="*/ 0 w 769"/>
                <a:gd name="T7" fmla="*/ 0 h 384"/>
                <a:gd name="T8" fmla="*/ 0 60000 65536"/>
                <a:gd name="T9" fmla="*/ 0 60000 65536"/>
                <a:gd name="T10" fmla="*/ 0 60000 65536"/>
                <a:gd name="T11" fmla="*/ 0 60000 65536"/>
                <a:gd name="T12" fmla="*/ 0 w 769"/>
                <a:gd name="T13" fmla="*/ 0 h 384"/>
                <a:gd name="T14" fmla="*/ 769 w 769"/>
                <a:gd name="T15" fmla="*/ 384 h 384"/>
              </a:gdLst>
              <a:ahLst/>
              <a:cxnLst>
                <a:cxn ang="T8">
                  <a:pos x="T0" y="T1"/>
                </a:cxn>
                <a:cxn ang="T9">
                  <a:pos x="T2" y="T3"/>
                </a:cxn>
                <a:cxn ang="T10">
                  <a:pos x="T4" y="T5"/>
                </a:cxn>
                <a:cxn ang="T11">
                  <a:pos x="T6" y="T7"/>
                </a:cxn>
              </a:cxnLst>
              <a:rect l="T12" t="T13" r="T14" b="T15"/>
              <a:pathLst>
                <a:path w="769" h="384">
                  <a:moveTo>
                    <a:pt x="769" y="369"/>
                  </a:moveTo>
                  <a:cubicBezTo>
                    <a:pt x="695" y="376"/>
                    <a:pt x="622" y="384"/>
                    <a:pt x="523" y="362"/>
                  </a:cubicBezTo>
                  <a:cubicBezTo>
                    <a:pt x="424" y="340"/>
                    <a:pt x="264" y="299"/>
                    <a:pt x="177" y="239"/>
                  </a:cubicBezTo>
                  <a:cubicBezTo>
                    <a:pt x="90" y="179"/>
                    <a:pt x="45" y="89"/>
                    <a:pt x="0" y="0"/>
                  </a:cubicBezTo>
                </a:path>
              </a:pathLst>
            </a:custGeom>
            <a:noFill/>
            <a:ln w="9525">
              <a:solidFill>
                <a:srgbClr val="00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0" name="Freeform 89"/>
            <p:cNvSpPr>
              <a:spLocks/>
            </p:cNvSpPr>
            <p:nvPr/>
          </p:nvSpPr>
          <p:spPr bwMode="auto">
            <a:xfrm>
              <a:off x="762" y="4023"/>
              <a:ext cx="599" cy="127"/>
            </a:xfrm>
            <a:custGeom>
              <a:avLst/>
              <a:gdLst>
                <a:gd name="T0" fmla="*/ 599 w 599"/>
                <a:gd name="T1" fmla="*/ 115 h 127"/>
                <a:gd name="T2" fmla="*/ 392 w 599"/>
                <a:gd name="T3" fmla="*/ 123 h 127"/>
                <a:gd name="T4" fmla="*/ 207 w 599"/>
                <a:gd name="T5" fmla="*/ 92 h 127"/>
                <a:gd name="T6" fmla="*/ 0 w 599"/>
                <a:gd name="T7" fmla="*/ 0 h 127"/>
                <a:gd name="T8" fmla="*/ 0 60000 65536"/>
                <a:gd name="T9" fmla="*/ 0 60000 65536"/>
                <a:gd name="T10" fmla="*/ 0 60000 65536"/>
                <a:gd name="T11" fmla="*/ 0 60000 65536"/>
                <a:gd name="T12" fmla="*/ 0 w 599"/>
                <a:gd name="T13" fmla="*/ 0 h 127"/>
                <a:gd name="T14" fmla="*/ 599 w 599"/>
                <a:gd name="T15" fmla="*/ 127 h 127"/>
              </a:gdLst>
              <a:ahLst/>
              <a:cxnLst>
                <a:cxn ang="T8">
                  <a:pos x="T0" y="T1"/>
                </a:cxn>
                <a:cxn ang="T9">
                  <a:pos x="T2" y="T3"/>
                </a:cxn>
                <a:cxn ang="T10">
                  <a:pos x="T4" y="T5"/>
                </a:cxn>
                <a:cxn ang="T11">
                  <a:pos x="T6" y="T7"/>
                </a:cxn>
              </a:cxnLst>
              <a:rect l="T12" t="T13" r="T14" b="T15"/>
              <a:pathLst>
                <a:path w="599" h="127">
                  <a:moveTo>
                    <a:pt x="599" y="115"/>
                  </a:moveTo>
                  <a:cubicBezTo>
                    <a:pt x="528" y="121"/>
                    <a:pt x="457" y="127"/>
                    <a:pt x="392" y="123"/>
                  </a:cubicBezTo>
                  <a:cubicBezTo>
                    <a:pt x="327" y="119"/>
                    <a:pt x="272" y="112"/>
                    <a:pt x="207" y="92"/>
                  </a:cubicBezTo>
                  <a:cubicBezTo>
                    <a:pt x="142" y="72"/>
                    <a:pt x="71" y="36"/>
                    <a:pt x="0" y="0"/>
                  </a:cubicBez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ustDataLst>
      <p:tags r:id="rId2"/>
    </p:custDataLst>
    <p:extLst>
      <p:ext uri="{BB962C8B-B14F-4D97-AF65-F5344CB8AC3E}">
        <p14:creationId xmlns:p14="http://schemas.microsoft.com/office/powerpoint/2010/main" val="8684272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7850"/>
                                        </p:tgtEl>
                                        <p:attrNameLst>
                                          <p:attrName>style.visibility</p:attrName>
                                        </p:attrNameLst>
                                      </p:cBhvr>
                                      <p:to>
                                        <p:strVal val="visible"/>
                                      </p:to>
                                    </p:set>
                                    <p:animEffect transition="in" filter="wipe(left)">
                                      <p:cBhvr>
                                        <p:cTn id="7" dur="500"/>
                                        <p:tgtEl>
                                          <p:spTgt spid="247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47840"/>
                                        </p:tgtEl>
                                        <p:attrNameLst>
                                          <p:attrName>style.visibility</p:attrName>
                                        </p:attrNameLst>
                                      </p:cBhvr>
                                      <p:to>
                                        <p:strVal val="visible"/>
                                      </p:to>
                                    </p:set>
                                    <p:animEffect transition="in" filter="wipe(up)">
                                      <p:cBhvr>
                                        <p:cTn id="26" dur="500"/>
                                        <p:tgtEl>
                                          <p:spTgt spid="247840"/>
                                        </p:tgtEl>
                                      </p:cBhvr>
                                    </p:animEffect>
                                  </p:childTnLst>
                                </p:cTn>
                              </p:par>
                            </p:childTnLst>
                          </p:cTn>
                        </p:par>
                        <p:par>
                          <p:cTn id="27" fill="hold" nodeType="afterGroup">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247841"/>
                                        </p:tgtEl>
                                        <p:attrNameLst>
                                          <p:attrName>style.visibility</p:attrName>
                                        </p:attrNameLst>
                                      </p:cBhvr>
                                      <p:to>
                                        <p:strVal val="visible"/>
                                      </p:to>
                                    </p:set>
                                    <p:animEffect transition="in" filter="wipe(up)">
                                      <p:cBhvr>
                                        <p:cTn id="30" dur="500"/>
                                        <p:tgtEl>
                                          <p:spTgt spid="247841"/>
                                        </p:tgtEl>
                                      </p:cBhvr>
                                    </p:animEffect>
                                  </p:childTnLst>
                                </p:cTn>
                              </p:par>
                            </p:childTnLst>
                          </p:cTn>
                        </p:par>
                        <p:par>
                          <p:cTn id="31" fill="hold" nodeType="afterGroup">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247842"/>
                                        </p:tgtEl>
                                        <p:attrNameLst>
                                          <p:attrName>style.visibility</p:attrName>
                                        </p:attrNameLst>
                                      </p:cBhvr>
                                      <p:to>
                                        <p:strVal val="visible"/>
                                      </p:to>
                                    </p:set>
                                    <p:animEffect transition="in" filter="wipe(up)">
                                      <p:cBhvr>
                                        <p:cTn id="34" dur="500"/>
                                        <p:tgtEl>
                                          <p:spTgt spid="24784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47860"/>
                                        </p:tgtEl>
                                        <p:attrNameLst>
                                          <p:attrName>style.visibility</p:attrName>
                                        </p:attrNameLst>
                                      </p:cBhvr>
                                      <p:to>
                                        <p:strVal val="visible"/>
                                      </p:to>
                                    </p:set>
                                    <p:anim calcmode="lin" valueType="num">
                                      <p:cBhvr additive="base">
                                        <p:cTn id="39" dur="500" fill="hold"/>
                                        <p:tgtEl>
                                          <p:spTgt spid="247860"/>
                                        </p:tgtEl>
                                        <p:attrNameLst>
                                          <p:attrName>ppt_x</p:attrName>
                                        </p:attrNameLst>
                                      </p:cBhvr>
                                      <p:tavLst>
                                        <p:tav tm="0">
                                          <p:val>
                                            <p:strVal val="0-#ppt_w/2"/>
                                          </p:val>
                                        </p:tav>
                                        <p:tav tm="100000">
                                          <p:val>
                                            <p:strVal val="#ppt_x"/>
                                          </p:val>
                                        </p:tav>
                                      </p:tavLst>
                                    </p:anim>
                                    <p:anim calcmode="lin" valueType="num">
                                      <p:cBhvr additive="base">
                                        <p:cTn id="40" dur="500" fill="hold"/>
                                        <p:tgtEl>
                                          <p:spTgt spid="247860"/>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47864"/>
                                        </p:tgtEl>
                                        <p:attrNameLst>
                                          <p:attrName>style.visibility</p:attrName>
                                        </p:attrNameLst>
                                      </p:cBhvr>
                                      <p:to>
                                        <p:strVal val="visible"/>
                                      </p:to>
                                    </p:set>
                                    <p:anim calcmode="lin" valueType="num">
                                      <p:cBhvr additive="base">
                                        <p:cTn id="45" dur="500" fill="hold"/>
                                        <p:tgtEl>
                                          <p:spTgt spid="247864"/>
                                        </p:tgtEl>
                                        <p:attrNameLst>
                                          <p:attrName>ppt_x</p:attrName>
                                        </p:attrNameLst>
                                      </p:cBhvr>
                                      <p:tavLst>
                                        <p:tav tm="0">
                                          <p:val>
                                            <p:strVal val="#ppt_x"/>
                                          </p:val>
                                        </p:tav>
                                        <p:tav tm="100000">
                                          <p:val>
                                            <p:strVal val="#ppt_x"/>
                                          </p:val>
                                        </p:tav>
                                      </p:tavLst>
                                    </p:anim>
                                    <p:anim calcmode="lin" valueType="num">
                                      <p:cBhvr additive="base">
                                        <p:cTn id="46" dur="500" fill="hold"/>
                                        <p:tgtEl>
                                          <p:spTgt spid="247864"/>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47863"/>
                                        </p:tgtEl>
                                        <p:attrNameLst>
                                          <p:attrName>style.visibility</p:attrName>
                                        </p:attrNameLst>
                                      </p:cBhvr>
                                      <p:to>
                                        <p:strVal val="visible"/>
                                      </p:to>
                                    </p:set>
                                    <p:anim calcmode="lin" valueType="num">
                                      <p:cBhvr additive="base">
                                        <p:cTn id="51" dur="500" fill="hold"/>
                                        <p:tgtEl>
                                          <p:spTgt spid="247863"/>
                                        </p:tgtEl>
                                        <p:attrNameLst>
                                          <p:attrName>ppt_x</p:attrName>
                                        </p:attrNameLst>
                                      </p:cBhvr>
                                      <p:tavLst>
                                        <p:tav tm="0">
                                          <p:val>
                                            <p:strVal val="#ppt_x"/>
                                          </p:val>
                                        </p:tav>
                                        <p:tav tm="100000">
                                          <p:val>
                                            <p:strVal val="#ppt_x"/>
                                          </p:val>
                                        </p:tav>
                                      </p:tavLst>
                                    </p:anim>
                                    <p:anim calcmode="lin" valueType="num">
                                      <p:cBhvr additive="base">
                                        <p:cTn id="52" dur="500" fill="hold"/>
                                        <p:tgtEl>
                                          <p:spTgt spid="247863"/>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41" grpId="0" autoUpdateAnimBg="0"/>
      <p:bldP spid="247842" grpId="0" autoUpdateAnimBg="0"/>
      <p:bldP spid="247840" grpId="0" autoUpdateAnimBg="0"/>
      <p:bldP spid="247850" grpId="0" autoUpdateAnimBg="0"/>
      <p:bldP spid="24786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Question"/>
          <p:cNvSpPr>
            <a:spLocks noGrp="1"/>
          </p:cNvSpPr>
          <p:nvPr>
            <p:ph type="title"/>
          </p:nvPr>
        </p:nvSpPr>
        <p:spPr>
          <a:xfrm>
            <a:off x="457200" y="579438"/>
            <a:ext cx="8229600" cy="2392362"/>
          </a:xfrm>
        </p:spPr>
        <p:txBody>
          <a:bodyPr>
            <a:normAutofit fontScale="90000"/>
          </a:bodyPr>
          <a:lstStyle/>
          <a:p>
            <a:pPr algn="l">
              <a:lnSpc>
                <a:spcPct val="90000"/>
              </a:lnSpc>
            </a:pPr>
            <a:r>
              <a:rPr lang="en-US" sz="3200" smtClean="0"/>
              <a:t>Photons with equal energy and momentum hit both sides of a metal plate. The photon from the left sticks to the plate, the photon from the right bounces off the plate. What is the direction of the net impulse on the plate?</a:t>
            </a:r>
            <a:br>
              <a:rPr lang="en-US" sz="3200" smtClean="0"/>
            </a:br>
            <a:endParaRPr lang="en-US" sz="3200" smtClean="0">
              <a:solidFill>
                <a:schemeClr val="tx2"/>
              </a:solidFill>
            </a:endParaRPr>
          </a:p>
        </p:txBody>
      </p:sp>
      <p:graphicFrame>
        <p:nvGraphicFramePr>
          <p:cNvPr id="4" name="TPChart"/>
          <p:cNvGraphicFramePr>
            <a:graphicFrameLocks noChangeAspect="1"/>
          </p:cNvGraphicFramePr>
          <p:nvPr>
            <p:custDataLst>
              <p:tags r:id="rId3"/>
            </p:custDataLst>
          </p:nvPr>
        </p:nvGraphicFramePr>
        <p:xfrm>
          <a:off x="6019800" y="3429000"/>
          <a:ext cx="2844800" cy="3200400"/>
        </p:xfrm>
        <a:graphic>
          <a:graphicData uri="http://schemas.openxmlformats.org/presentationml/2006/ole">
            <mc:AlternateContent xmlns:mc="http://schemas.openxmlformats.org/markup-compatibility/2006">
              <mc:Choice xmlns:v="urn:schemas-microsoft-com:vml" Requires="v">
                <p:oleObj spid="_x0000_s21518" name="Chart" r:id="rId6" imgW="4572000" imgH="5143500" progId="MSGraph.Chart.8">
                  <p:embed followColorScheme="full"/>
                </p:oleObj>
              </mc:Choice>
              <mc:Fallback>
                <p:oleObj name="Chart" r:id="rId6" imgW="4572000" imgH="5143500" progId="MSGraph.Chart.8">
                  <p:embed followColorScheme="full"/>
                  <p:pic>
                    <p:nvPicPr>
                      <p:cNvPr id="0" name=""/>
                      <p:cNvPicPr>
                        <a:picLocks noChangeAspect="1" noChangeArrowheads="1"/>
                      </p:cNvPicPr>
                      <p:nvPr/>
                    </p:nvPicPr>
                    <p:blipFill>
                      <a:blip r:embed="rId7"/>
                      <a:srcRect/>
                      <a:stretch>
                        <a:fillRect/>
                      </a:stretch>
                    </p:blipFill>
                    <p:spPr bwMode="auto">
                      <a:xfrm>
                        <a:off x="6019800" y="3429000"/>
                        <a:ext cx="2844800"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PAnswers"/>
          <p:cNvSpPr>
            <a:spLocks noGrp="1"/>
          </p:cNvSpPr>
          <p:nvPr>
            <p:ph type="body" idx="1"/>
            <p:custDataLst>
              <p:tags r:id="rId4"/>
            </p:custDataLst>
          </p:nvPr>
        </p:nvSpPr>
        <p:spPr>
          <a:xfrm>
            <a:off x="457200" y="3048000"/>
            <a:ext cx="4114800" cy="3078163"/>
          </a:xfrm>
        </p:spPr>
        <p:txBody>
          <a:bodyPr/>
          <a:lstStyle/>
          <a:p>
            <a:pPr marL="514350" indent="-514350">
              <a:buFont typeface="Arial" charset="0"/>
              <a:buAutoNum type="arabicPeriod"/>
            </a:pPr>
            <a:r>
              <a:rPr lang="en-US" smtClean="0">
                <a:solidFill>
                  <a:schemeClr val="tx2"/>
                </a:solidFill>
              </a:rPr>
              <a:t>Left</a:t>
            </a:r>
          </a:p>
          <a:p>
            <a:pPr marL="514350" indent="-514350">
              <a:buFont typeface="Arial" charset="0"/>
              <a:buAutoNum type="arabicPeriod"/>
            </a:pPr>
            <a:r>
              <a:rPr lang="en-US" smtClean="0">
                <a:solidFill>
                  <a:schemeClr val="tx2"/>
                </a:solidFill>
              </a:rPr>
              <a:t>Right</a:t>
            </a:r>
          </a:p>
          <a:p>
            <a:pPr marL="514350" indent="-514350">
              <a:buFont typeface="Arial" charset="0"/>
              <a:buAutoNum type="arabicPeriod"/>
            </a:pPr>
            <a:r>
              <a:rPr lang="en-US" smtClean="0">
                <a:solidFill>
                  <a:schemeClr val="tx2"/>
                </a:solidFill>
              </a:rPr>
              <a:t>Zero</a:t>
            </a:r>
            <a:endParaRPr lang="en-US" smtClean="0"/>
          </a:p>
        </p:txBody>
      </p:sp>
      <p:grpSp>
        <p:nvGrpSpPr>
          <p:cNvPr id="2053" name="Group 4"/>
          <p:cNvGrpSpPr>
            <a:grpSpLocks/>
          </p:cNvGrpSpPr>
          <p:nvPr/>
        </p:nvGrpSpPr>
        <p:grpSpPr bwMode="auto">
          <a:xfrm>
            <a:off x="2362200" y="3048000"/>
            <a:ext cx="3733800" cy="2317750"/>
            <a:chOff x="1676400" y="4365625"/>
            <a:chExt cx="3733800" cy="2317750"/>
          </a:xfrm>
        </p:grpSpPr>
        <p:sp>
          <p:nvSpPr>
            <p:cNvPr id="2054" name="Line 21"/>
            <p:cNvSpPr>
              <a:spLocks noChangeShapeType="1"/>
            </p:cNvSpPr>
            <p:nvPr/>
          </p:nvSpPr>
          <p:spPr bwMode="auto">
            <a:xfrm>
              <a:off x="3516313" y="4365625"/>
              <a:ext cx="0" cy="231775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 name="Line 22"/>
            <p:cNvSpPr>
              <a:spLocks noChangeShapeType="1"/>
            </p:cNvSpPr>
            <p:nvPr/>
          </p:nvSpPr>
          <p:spPr bwMode="auto">
            <a:xfrm>
              <a:off x="3590925" y="4365625"/>
              <a:ext cx="0" cy="2317750"/>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 name="Line 25"/>
            <p:cNvSpPr>
              <a:spLocks noChangeShapeType="1"/>
            </p:cNvSpPr>
            <p:nvPr/>
          </p:nvSpPr>
          <p:spPr bwMode="auto">
            <a:xfrm>
              <a:off x="1676400" y="5562600"/>
              <a:ext cx="1752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7" name="Line 26"/>
            <p:cNvSpPr>
              <a:spLocks noChangeShapeType="1"/>
            </p:cNvSpPr>
            <p:nvPr/>
          </p:nvSpPr>
          <p:spPr bwMode="auto">
            <a:xfrm flipH="1" flipV="1">
              <a:off x="3657600" y="5562600"/>
              <a:ext cx="17526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 name="Line 27"/>
            <p:cNvSpPr>
              <a:spLocks noChangeShapeType="1"/>
            </p:cNvSpPr>
            <p:nvPr/>
          </p:nvSpPr>
          <p:spPr bwMode="auto">
            <a:xfrm flipV="1">
              <a:off x="3657600" y="5486400"/>
              <a:ext cx="13716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ustDataLst>
      <p:tags r:id="rId2"/>
    </p:custDataLst>
    <p:extLst>
      <p:ext uri="{BB962C8B-B14F-4D97-AF65-F5344CB8AC3E}">
        <p14:creationId xmlns:p14="http://schemas.microsoft.com/office/powerpoint/2010/main" val="853667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PQuestion"/>
          <p:cNvSpPr>
            <a:spLocks noGrp="1"/>
          </p:cNvSpPr>
          <p:nvPr>
            <p:ph type="title"/>
          </p:nvPr>
        </p:nvSpPr>
        <p:spPr>
          <a:xfrm>
            <a:off x="457200" y="579438"/>
            <a:ext cx="8229600" cy="2392362"/>
          </a:xfrm>
        </p:spPr>
        <p:txBody>
          <a:bodyPr>
            <a:normAutofit fontScale="90000"/>
          </a:bodyPr>
          <a:lstStyle/>
          <a:p>
            <a:pPr algn="l">
              <a:lnSpc>
                <a:spcPct val="90000"/>
              </a:lnSpc>
            </a:pPr>
            <a:r>
              <a:rPr lang="en-US" sz="3200" smtClean="0"/>
              <a:t>Photons with equal energy and momentum hit both sides of a metal plate. The photon from the left sticks to the plate, the photon from the right bounces off the plate. What is the direction of the net impulse on the plate?</a:t>
            </a:r>
            <a:br>
              <a:rPr lang="en-US" sz="3200" smtClean="0"/>
            </a:br>
            <a:endParaRPr lang="en-US" sz="3200" smtClean="0">
              <a:solidFill>
                <a:schemeClr val="tx2"/>
              </a:solidFill>
            </a:endParaRPr>
          </a:p>
        </p:txBody>
      </p:sp>
      <p:graphicFrame>
        <p:nvGraphicFramePr>
          <p:cNvPr id="3074" name="TPChart"/>
          <p:cNvGraphicFramePr>
            <a:graphicFrameLocks noChangeAspect="1"/>
          </p:cNvGraphicFramePr>
          <p:nvPr>
            <p:custDataLst>
              <p:tags r:id="rId3"/>
            </p:custDataLst>
          </p:nvPr>
        </p:nvGraphicFramePr>
        <p:xfrm>
          <a:off x="6189663" y="3429000"/>
          <a:ext cx="2844800" cy="3200400"/>
        </p:xfrm>
        <a:graphic>
          <a:graphicData uri="http://schemas.openxmlformats.org/presentationml/2006/ole">
            <mc:AlternateContent xmlns:mc="http://schemas.openxmlformats.org/markup-compatibility/2006">
              <mc:Choice xmlns:v="urn:schemas-microsoft-com:vml" Requires="v">
                <p:oleObj spid="_x0000_s22542" name="Chart" r:id="rId6" imgW="4572000" imgH="5143500" progId="MSGraph.Chart.8">
                  <p:embed followColorScheme="full"/>
                </p:oleObj>
              </mc:Choice>
              <mc:Fallback>
                <p:oleObj name="Chart" r:id="rId6" imgW="4572000" imgH="5143500" progId="MSGraph.Chart.8">
                  <p:embed followColorScheme="full"/>
                  <p:pic>
                    <p:nvPicPr>
                      <p:cNvPr id="0" name=""/>
                      <p:cNvPicPr>
                        <a:picLocks noChangeAspect="1" noChangeArrowheads="1"/>
                      </p:cNvPicPr>
                      <p:nvPr/>
                    </p:nvPicPr>
                    <p:blipFill>
                      <a:blip r:embed="rId7"/>
                      <a:srcRect/>
                      <a:stretch>
                        <a:fillRect/>
                      </a:stretch>
                    </p:blipFill>
                    <p:spPr bwMode="auto">
                      <a:xfrm>
                        <a:off x="6189663" y="3429000"/>
                        <a:ext cx="2844800"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PAnswers"/>
          <p:cNvSpPr>
            <a:spLocks noGrp="1"/>
          </p:cNvSpPr>
          <p:nvPr>
            <p:ph type="body" idx="1"/>
            <p:custDataLst>
              <p:tags r:id="rId4"/>
            </p:custDataLst>
          </p:nvPr>
        </p:nvSpPr>
        <p:spPr>
          <a:xfrm>
            <a:off x="457200" y="3048000"/>
            <a:ext cx="4114800" cy="3078163"/>
          </a:xfrm>
        </p:spPr>
        <p:txBody>
          <a:bodyPr/>
          <a:lstStyle/>
          <a:p>
            <a:pPr marL="514350" indent="-514350">
              <a:buFont typeface="Arial" charset="0"/>
              <a:buAutoNum type="arabicPeriod"/>
            </a:pPr>
            <a:r>
              <a:rPr lang="en-US" smtClean="0">
                <a:solidFill>
                  <a:schemeClr val="tx2"/>
                </a:solidFill>
              </a:rPr>
              <a:t>Left</a:t>
            </a:r>
          </a:p>
          <a:p>
            <a:pPr marL="514350" indent="-514350">
              <a:buFont typeface="Arial" charset="0"/>
              <a:buAutoNum type="arabicPeriod"/>
            </a:pPr>
            <a:r>
              <a:rPr lang="en-US" smtClean="0">
                <a:solidFill>
                  <a:schemeClr val="tx2"/>
                </a:solidFill>
              </a:rPr>
              <a:t>Right</a:t>
            </a:r>
          </a:p>
          <a:p>
            <a:pPr marL="514350" indent="-514350">
              <a:buFont typeface="Arial" charset="0"/>
              <a:buAutoNum type="arabicPeriod"/>
            </a:pPr>
            <a:r>
              <a:rPr lang="en-US" smtClean="0">
                <a:solidFill>
                  <a:schemeClr val="tx2"/>
                </a:solidFill>
              </a:rPr>
              <a:t>Zero</a:t>
            </a:r>
            <a:endParaRPr lang="en-US" smtClean="0"/>
          </a:p>
        </p:txBody>
      </p:sp>
      <p:sp>
        <p:nvSpPr>
          <p:cNvPr id="3077" name="Text Box 11"/>
          <p:cNvSpPr txBox="1">
            <a:spLocks noChangeArrowheads="1"/>
          </p:cNvSpPr>
          <p:nvPr/>
        </p:nvSpPr>
        <p:spPr bwMode="auto">
          <a:xfrm>
            <a:off x="304800" y="5334000"/>
            <a:ext cx="259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400">
                <a:solidFill>
                  <a:schemeClr val="accent1"/>
                </a:solidFill>
              </a:rPr>
              <a:t>Photon that sticks has an impulse p</a:t>
            </a:r>
          </a:p>
        </p:txBody>
      </p:sp>
      <p:sp>
        <p:nvSpPr>
          <p:cNvPr id="3078" name="Text Box 12"/>
          <p:cNvSpPr txBox="1">
            <a:spLocks noChangeArrowheads="1"/>
          </p:cNvSpPr>
          <p:nvPr/>
        </p:nvSpPr>
        <p:spPr bwMode="auto">
          <a:xfrm>
            <a:off x="3114675" y="5638800"/>
            <a:ext cx="3440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400">
                <a:solidFill>
                  <a:schemeClr val="accent1"/>
                </a:solidFill>
              </a:rPr>
              <a:t>Photon that bounces has an impulse 2p!</a:t>
            </a:r>
          </a:p>
        </p:txBody>
      </p:sp>
      <p:sp>
        <p:nvSpPr>
          <p:cNvPr id="3079" name="Oval 19"/>
          <p:cNvSpPr>
            <a:spLocks noChangeArrowheads="1"/>
          </p:cNvSpPr>
          <p:nvPr/>
        </p:nvSpPr>
        <p:spPr bwMode="auto">
          <a:xfrm>
            <a:off x="304800" y="2971800"/>
            <a:ext cx="1738313" cy="762000"/>
          </a:xfrm>
          <a:prstGeom prst="ellipse">
            <a:avLst/>
          </a:prstGeom>
          <a:noFill/>
          <a:ln w="3810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080" name="Line 4"/>
          <p:cNvSpPr>
            <a:spLocks noChangeShapeType="1"/>
          </p:cNvSpPr>
          <p:nvPr/>
        </p:nvSpPr>
        <p:spPr bwMode="auto">
          <a:xfrm>
            <a:off x="3516313" y="3048000"/>
            <a:ext cx="0" cy="231775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Line 5"/>
          <p:cNvSpPr>
            <a:spLocks noChangeShapeType="1"/>
          </p:cNvSpPr>
          <p:nvPr/>
        </p:nvSpPr>
        <p:spPr bwMode="auto">
          <a:xfrm>
            <a:off x="3590925" y="3048000"/>
            <a:ext cx="0" cy="2317750"/>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Oval 6"/>
          <p:cNvSpPr>
            <a:spLocks noChangeArrowheads="1"/>
          </p:cNvSpPr>
          <p:nvPr/>
        </p:nvSpPr>
        <p:spPr bwMode="auto">
          <a:xfrm>
            <a:off x="3284538" y="3859213"/>
            <a:ext cx="231775" cy="231775"/>
          </a:xfrm>
          <a:prstGeom prst="ellipse">
            <a:avLst/>
          </a:prstGeom>
          <a:solidFill>
            <a:schemeClr val="accent1"/>
          </a:solidFill>
          <a:ln w="9525">
            <a:solidFill>
              <a:schemeClr val="tx1"/>
            </a:solidFill>
            <a:round/>
            <a:headEnd/>
            <a:tailEnd/>
          </a:ln>
        </p:spPr>
        <p:txBody>
          <a:bodyPr wrap="none" anchor="ctr"/>
          <a:lstStyle/>
          <a:p>
            <a:pPr algn="ctr"/>
            <a:endParaRPr lang="en-US">
              <a:latin typeface="Calibri" pitchFamily="34" charset="0"/>
            </a:endParaRPr>
          </a:p>
        </p:txBody>
      </p:sp>
      <p:grpSp>
        <p:nvGrpSpPr>
          <p:cNvPr id="5" name="Group 8"/>
          <p:cNvGrpSpPr>
            <a:grpSpLocks/>
          </p:cNvGrpSpPr>
          <p:nvPr/>
        </p:nvGrpSpPr>
        <p:grpSpPr bwMode="auto">
          <a:xfrm>
            <a:off x="4492625" y="3859213"/>
            <a:ext cx="968375" cy="231775"/>
            <a:chOff x="2830" y="3261"/>
            <a:chExt cx="610" cy="146"/>
          </a:xfrm>
        </p:grpSpPr>
        <p:sp>
          <p:nvSpPr>
            <p:cNvPr id="3090" name="Oval 9"/>
            <p:cNvSpPr>
              <a:spLocks noChangeArrowheads="1"/>
            </p:cNvSpPr>
            <p:nvPr/>
          </p:nvSpPr>
          <p:spPr bwMode="auto">
            <a:xfrm>
              <a:off x="2830" y="3261"/>
              <a:ext cx="146" cy="146"/>
            </a:xfrm>
            <a:prstGeom prst="ellipse">
              <a:avLst/>
            </a:prstGeom>
            <a:solidFill>
              <a:schemeClr val="accent1"/>
            </a:solidFill>
            <a:ln w="9525">
              <a:solidFill>
                <a:schemeClr val="tx1"/>
              </a:solidFill>
              <a:round/>
              <a:headEnd/>
              <a:tailEnd/>
            </a:ln>
          </p:spPr>
          <p:txBody>
            <a:bodyPr wrap="none" anchor="ctr"/>
            <a:lstStyle/>
            <a:p>
              <a:pPr algn="ctr"/>
              <a:endParaRPr lang="en-US">
                <a:latin typeface="Calibri" pitchFamily="34" charset="0"/>
              </a:endParaRPr>
            </a:p>
          </p:txBody>
        </p:sp>
        <p:sp>
          <p:nvSpPr>
            <p:cNvPr id="3091" name="Line 10"/>
            <p:cNvSpPr>
              <a:spLocks noChangeShapeType="1"/>
            </p:cNvSpPr>
            <p:nvPr/>
          </p:nvSpPr>
          <p:spPr bwMode="auto">
            <a:xfrm>
              <a:off x="2976" y="3335"/>
              <a:ext cx="4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13"/>
          <p:cNvGrpSpPr>
            <a:grpSpLocks/>
          </p:cNvGrpSpPr>
          <p:nvPr/>
        </p:nvGrpSpPr>
        <p:grpSpPr bwMode="auto">
          <a:xfrm>
            <a:off x="4008438" y="3859213"/>
            <a:ext cx="968375" cy="231775"/>
            <a:chOff x="2830" y="3261"/>
            <a:chExt cx="610" cy="146"/>
          </a:xfrm>
        </p:grpSpPr>
        <p:sp>
          <p:nvSpPr>
            <p:cNvPr id="3088" name="Oval 14"/>
            <p:cNvSpPr>
              <a:spLocks noChangeArrowheads="1"/>
            </p:cNvSpPr>
            <p:nvPr/>
          </p:nvSpPr>
          <p:spPr bwMode="auto">
            <a:xfrm>
              <a:off x="2830" y="3261"/>
              <a:ext cx="146" cy="146"/>
            </a:xfrm>
            <a:prstGeom prst="ellipse">
              <a:avLst/>
            </a:prstGeom>
            <a:solidFill>
              <a:schemeClr val="accent1"/>
            </a:solidFill>
            <a:ln w="9525">
              <a:solidFill>
                <a:schemeClr val="tx1"/>
              </a:solidFill>
              <a:round/>
              <a:headEnd/>
              <a:tailEnd/>
            </a:ln>
          </p:spPr>
          <p:txBody>
            <a:bodyPr wrap="none" anchor="ctr"/>
            <a:lstStyle/>
            <a:p>
              <a:pPr algn="ctr"/>
              <a:endParaRPr lang="en-US">
                <a:latin typeface="Calibri" pitchFamily="34" charset="0"/>
              </a:endParaRPr>
            </a:p>
          </p:txBody>
        </p:sp>
        <p:sp>
          <p:nvSpPr>
            <p:cNvPr id="3089" name="Line 15"/>
            <p:cNvSpPr>
              <a:spLocks noChangeShapeType="1"/>
            </p:cNvSpPr>
            <p:nvPr/>
          </p:nvSpPr>
          <p:spPr bwMode="auto">
            <a:xfrm>
              <a:off x="2976" y="3335"/>
              <a:ext cx="4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085" name="Group 16"/>
          <p:cNvGrpSpPr>
            <a:grpSpLocks/>
          </p:cNvGrpSpPr>
          <p:nvPr/>
        </p:nvGrpSpPr>
        <p:grpSpPr bwMode="auto">
          <a:xfrm>
            <a:off x="3590925" y="3860800"/>
            <a:ext cx="968375" cy="231775"/>
            <a:chOff x="2830" y="3261"/>
            <a:chExt cx="610" cy="146"/>
          </a:xfrm>
        </p:grpSpPr>
        <p:sp>
          <p:nvSpPr>
            <p:cNvPr id="3086" name="Oval 17"/>
            <p:cNvSpPr>
              <a:spLocks noChangeArrowheads="1"/>
            </p:cNvSpPr>
            <p:nvPr/>
          </p:nvSpPr>
          <p:spPr bwMode="auto">
            <a:xfrm>
              <a:off x="2830" y="3261"/>
              <a:ext cx="146" cy="146"/>
            </a:xfrm>
            <a:prstGeom prst="ellipse">
              <a:avLst/>
            </a:prstGeom>
            <a:solidFill>
              <a:schemeClr val="accent1"/>
            </a:solidFill>
            <a:ln w="9525">
              <a:solidFill>
                <a:schemeClr val="tx1"/>
              </a:solidFill>
              <a:round/>
              <a:headEnd/>
              <a:tailEnd/>
            </a:ln>
          </p:spPr>
          <p:txBody>
            <a:bodyPr wrap="none" anchor="ctr"/>
            <a:lstStyle/>
            <a:p>
              <a:pPr algn="ctr"/>
              <a:endParaRPr lang="en-US">
                <a:latin typeface="Calibri" pitchFamily="34" charset="0"/>
              </a:endParaRPr>
            </a:p>
          </p:txBody>
        </p:sp>
        <p:sp>
          <p:nvSpPr>
            <p:cNvPr id="3087" name="Line 18"/>
            <p:cNvSpPr>
              <a:spLocks noChangeShapeType="1"/>
            </p:cNvSpPr>
            <p:nvPr/>
          </p:nvSpPr>
          <p:spPr bwMode="auto">
            <a:xfrm>
              <a:off x="2976" y="3335"/>
              <a:ext cx="4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ustDataLst>
      <p:tags r:id="rId2"/>
    </p:custDataLst>
    <p:extLst>
      <p:ext uri="{BB962C8B-B14F-4D97-AF65-F5344CB8AC3E}">
        <p14:creationId xmlns:p14="http://schemas.microsoft.com/office/powerpoint/2010/main" val="3509297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3956" name="Object 2"/>
          <p:cNvGraphicFramePr>
            <a:graphicFrameLocks noChangeAspect="1"/>
          </p:cNvGraphicFramePr>
          <p:nvPr/>
        </p:nvGraphicFramePr>
        <p:xfrm>
          <a:off x="2719388" y="1404938"/>
          <a:ext cx="1154112" cy="1103312"/>
        </p:xfrm>
        <a:graphic>
          <a:graphicData uri="http://schemas.openxmlformats.org/presentationml/2006/ole">
            <mc:AlternateContent xmlns:mc="http://schemas.openxmlformats.org/markup-compatibility/2006">
              <mc:Choice xmlns:v="urn:schemas-microsoft-com:vml" Requires="v">
                <p:oleObj spid="_x0000_s23578" name="Equation" r:id="rId5" imgW="863280" imgH="825480" progId="Equation.3">
                  <p:embed/>
                </p:oleObj>
              </mc:Choice>
              <mc:Fallback>
                <p:oleObj name="Equation" r:id="rId5" imgW="863280" imgH="825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9388" y="1404938"/>
                        <a:ext cx="1154112" cy="1103312"/>
                      </a:xfrm>
                      <a:prstGeom prst="rect">
                        <a:avLst/>
                      </a:prstGeom>
                      <a:solidFill>
                        <a:schemeClr val="bg2"/>
                      </a:solidFill>
                    </p:spPr>
                  </p:pic>
                </p:oleObj>
              </mc:Fallback>
            </mc:AlternateContent>
          </a:graphicData>
        </a:graphic>
      </p:graphicFrame>
      <p:sp>
        <p:nvSpPr>
          <p:cNvPr id="253957" name="Text Box 5"/>
          <p:cNvSpPr txBox="1">
            <a:spLocks noChangeArrowheads="1"/>
          </p:cNvSpPr>
          <p:nvPr/>
        </p:nvSpPr>
        <p:spPr bwMode="auto">
          <a:xfrm>
            <a:off x="314325" y="2778125"/>
            <a:ext cx="87868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800" dirty="0" smtClean="0"/>
              <a:t>De </a:t>
            </a:r>
            <a:r>
              <a:rPr lang="en-US" altLang="en-US" sz="2800" dirty="0"/>
              <a:t>Broglie postulated that it holds for </a:t>
            </a:r>
            <a:r>
              <a:rPr lang="en-US" altLang="en-US" sz="2800" dirty="0">
                <a:solidFill>
                  <a:schemeClr val="hlink"/>
                </a:solidFill>
              </a:rPr>
              <a:t>any</a:t>
            </a:r>
            <a:r>
              <a:rPr lang="en-US" altLang="en-US" sz="2800" dirty="0"/>
              <a:t> object with momentum- an electron, a nucleus, an atom, a baseball,…...</a:t>
            </a:r>
          </a:p>
        </p:txBody>
      </p:sp>
      <p:sp>
        <p:nvSpPr>
          <p:cNvPr id="253958" name="AutoShape 6"/>
          <p:cNvSpPr>
            <a:spLocks noChangeArrowheads="1"/>
          </p:cNvSpPr>
          <p:nvPr/>
        </p:nvSpPr>
        <p:spPr bwMode="auto">
          <a:xfrm>
            <a:off x="1862138" y="5416550"/>
            <a:ext cx="1225550" cy="161925"/>
          </a:xfrm>
          <a:prstGeom prst="rightArrow">
            <a:avLst>
              <a:gd name="adj1" fmla="val 50000"/>
              <a:gd name="adj2" fmla="val 189216"/>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53959" name="Text Box 7"/>
          <p:cNvSpPr txBox="1">
            <a:spLocks noChangeArrowheads="1"/>
          </p:cNvSpPr>
          <p:nvPr/>
        </p:nvSpPr>
        <p:spPr bwMode="auto">
          <a:xfrm>
            <a:off x="3336925" y="4910138"/>
            <a:ext cx="51323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800"/>
              <a:t>Explains why we can see interference and diffraction for material particles like electrons!!</a:t>
            </a:r>
          </a:p>
        </p:txBody>
      </p:sp>
      <p:sp>
        <p:nvSpPr>
          <p:cNvPr id="4103" name="Rectangle 8"/>
          <p:cNvSpPr>
            <a:spLocks noGrp="1" noChangeArrowheads="1"/>
          </p:cNvSpPr>
          <p:nvPr>
            <p:ph type="title"/>
          </p:nvPr>
        </p:nvSpPr>
        <p:spPr>
          <a:xfrm>
            <a:off x="696913" y="12700"/>
            <a:ext cx="7772400" cy="1143000"/>
          </a:xfrm>
        </p:spPr>
        <p:txBody>
          <a:bodyPr/>
          <a:lstStyle/>
          <a:p>
            <a:r>
              <a:rPr lang="en-US" altLang="en-US" smtClean="0"/>
              <a:t>De Broglie Waves</a:t>
            </a:r>
            <a:endParaRPr lang="en-US" sz="2400" smtClean="0"/>
          </a:p>
        </p:txBody>
      </p:sp>
      <p:graphicFrame>
        <p:nvGraphicFramePr>
          <p:cNvPr id="253963" name="Object 3"/>
          <p:cNvGraphicFramePr>
            <a:graphicFrameLocks noChangeAspect="1"/>
          </p:cNvGraphicFramePr>
          <p:nvPr/>
        </p:nvGraphicFramePr>
        <p:xfrm>
          <a:off x="5229225" y="1354138"/>
          <a:ext cx="1155700" cy="1204912"/>
        </p:xfrm>
        <a:graphic>
          <a:graphicData uri="http://schemas.openxmlformats.org/presentationml/2006/ole">
            <mc:AlternateContent xmlns:mc="http://schemas.openxmlformats.org/markup-compatibility/2006">
              <mc:Choice xmlns:v="urn:schemas-microsoft-com:vml" Requires="v">
                <p:oleObj spid="_x0000_s23579" name="Equation" r:id="rId7" imgW="863280" imgH="901440" progId="Equation.3">
                  <p:embed/>
                </p:oleObj>
              </mc:Choice>
              <mc:Fallback>
                <p:oleObj name="Equation" r:id="rId7" imgW="863280" imgH="9014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9225" y="1354138"/>
                        <a:ext cx="1155700" cy="1204912"/>
                      </a:xfrm>
                      <a:prstGeom prst="rect">
                        <a:avLst/>
                      </a:prstGeom>
                      <a:solidFill>
                        <a:schemeClr val="bg2"/>
                      </a:solidFill>
                    </p:spPr>
                  </p:pic>
                </p:oleObj>
              </mc:Fallback>
            </mc:AlternateContent>
          </a:graphicData>
        </a:graphic>
      </p:graphicFrame>
      <p:sp>
        <p:nvSpPr>
          <p:cNvPr id="253964" name="AutoShape 12"/>
          <p:cNvSpPr>
            <a:spLocks noChangeArrowheads="1"/>
          </p:cNvSpPr>
          <p:nvPr/>
        </p:nvSpPr>
        <p:spPr bwMode="auto">
          <a:xfrm>
            <a:off x="4183063" y="1774825"/>
            <a:ext cx="823912" cy="400050"/>
          </a:xfrm>
          <a:prstGeom prst="rightArrow">
            <a:avLst>
              <a:gd name="adj1" fmla="val 50000"/>
              <a:gd name="adj2" fmla="val 51488"/>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Tree>
    <p:custDataLst>
      <p:tags r:id="rId2"/>
    </p:custDataLst>
    <p:extLst>
      <p:ext uri="{BB962C8B-B14F-4D97-AF65-F5344CB8AC3E}">
        <p14:creationId xmlns:p14="http://schemas.microsoft.com/office/powerpoint/2010/main" val="33635013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3956"/>
                                        </p:tgtEl>
                                        <p:attrNameLst>
                                          <p:attrName>style.visibility</p:attrName>
                                        </p:attrNameLst>
                                      </p:cBhvr>
                                      <p:to>
                                        <p:strVal val="visible"/>
                                      </p:to>
                                    </p:set>
                                    <p:anim calcmode="lin" valueType="num">
                                      <p:cBhvr additive="base">
                                        <p:cTn id="7" dur="500" fill="hold"/>
                                        <p:tgtEl>
                                          <p:spTgt spid="253956"/>
                                        </p:tgtEl>
                                        <p:attrNameLst>
                                          <p:attrName>ppt_x</p:attrName>
                                        </p:attrNameLst>
                                      </p:cBhvr>
                                      <p:tavLst>
                                        <p:tav tm="0">
                                          <p:val>
                                            <p:strVal val="0-#ppt_w/2"/>
                                          </p:val>
                                        </p:tav>
                                        <p:tav tm="100000">
                                          <p:val>
                                            <p:strVal val="#ppt_x"/>
                                          </p:val>
                                        </p:tav>
                                      </p:tavLst>
                                    </p:anim>
                                    <p:anim calcmode="lin" valueType="num">
                                      <p:cBhvr additive="base">
                                        <p:cTn id="8" dur="500" fill="hold"/>
                                        <p:tgtEl>
                                          <p:spTgt spid="2539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53964"/>
                                        </p:tgtEl>
                                        <p:attrNameLst>
                                          <p:attrName>style.visibility</p:attrName>
                                        </p:attrNameLst>
                                      </p:cBhvr>
                                      <p:to>
                                        <p:strVal val="visible"/>
                                      </p:to>
                                    </p:set>
                                    <p:animEffect transition="in" filter="wipe(left)">
                                      <p:cBhvr>
                                        <p:cTn id="13" dur="500"/>
                                        <p:tgtEl>
                                          <p:spTgt spid="25396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253963"/>
                                        </p:tgtEl>
                                        <p:attrNameLst>
                                          <p:attrName>style.visibility</p:attrName>
                                        </p:attrNameLst>
                                      </p:cBhvr>
                                      <p:to>
                                        <p:strVal val="visible"/>
                                      </p:to>
                                    </p:set>
                                    <p:anim calcmode="lin" valueType="num">
                                      <p:cBhvr additive="base">
                                        <p:cTn id="18" dur="500" fill="hold"/>
                                        <p:tgtEl>
                                          <p:spTgt spid="253963"/>
                                        </p:tgtEl>
                                        <p:attrNameLst>
                                          <p:attrName>ppt_x</p:attrName>
                                        </p:attrNameLst>
                                      </p:cBhvr>
                                      <p:tavLst>
                                        <p:tav tm="0">
                                          <p:val>
                                            <p:strVal val="1+#ppt_w/2"/>
                                          </p:val>
                                        </p:tav>
                                        <p:tav tm="100000">
                                          <p:val>
                                            <p:strVal val="#ppt_x"/>
                                          </p:val>
                                        </p:tav>
                                      </p:tavLst>
                                    </p:anim>
                                    <p:anim calcmode="lin" valueType="num">
                                      <p:cBhvr additive="base">
                                        <p:cTn id="19" dur="500" fill="hold"/>
                                        <p:tgtEl>
                                          <p:spTgt spid="25396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53957"/>
                                        </p:tgtEl>
                                        <p:attrNameLst>
                                          <p:attrName>style.visibility</p:attrName>
                                        </p:attrNameLst>
                                      </p:cBhvr>
                                      <p:to>
                                        <p:strVal val="visible"/>
                                      </p:to>
                                    </p:set>
                                    <p:anim calcmode="lin" valueType="num">
                                      <p:cBhvr additive="base">
                                        <p:cTn id="24" dur="500" fill="hold"/>
                                        <p:tgtEl>
                                          <p:spTgt spid="253957"/>
                                        </p:tgtEl>
                                        <p:attrNameLst>
                                          <p:attrName>ppt_x</p:attrName>
                                        </p:attrNameLst>
                                      </p:cBhvr>
                                      <p:tavLst>
                                        <p:tav tm="0">
                                          <p:val>
                                            <p:strVal val="0-#ppt_w/2"/>
                                          </p:val>
                                        </p:tav>
                                        <p:tav tm="100000">
                                          <p:val>
                                            <p:strVal val="#ppt_x"/>
                                          </p:val>
                                        </p:tav>
                                      </p:tavLst>
                                    </p:anim>
                                    <p:anim calcmode="lin" valueType="num">
                                      <p:cBhvr additive="base">
                                        <p:cTn id="25" dur="500" fill="hold"/>
                                        <p:tgtEl>
                                          <p:spTgt spid="25395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53958"/>
                                        </p:tgtEl>
                                        <p:attrNameLst>
                                          <p:attrName>style.visibility</p:attrName>
                                        </p:attrNameLst>
                                      </p:cBhvr>
                                      <p:to>
                                        <p:strVal val="visible"/>
                                      </p:to>
                                    </p:set>
                                    <p:anim calcmode="lin" valueType="num">
                                      <p:cBhvr additive="base">
                                        <p:cTn id="30" dur="500" fill="hold"/>
                                        <p:tgtEl>
                                          <p:spTgt spid="253958"/>
                                        </p:tgtEl>
                                        <p:attrNameLst>
                                          <p:attrName>ppt_x</p:attrName>
                                        </p:attrNameLst>
                                      </p:cBhvr>
                                      <p:tavLst>
                                        <p:tav tm="0">
                                          <p:val>
                                            <p:strVal val="0-#ppt_w/2"/>
                                          </p:val>
                                        </p:tav>
                                        <p:tav tm="100000">
                                          <p:val>
                                            <p:strVal val="#ppt_x"/>
                                          </p:val>
                                        </p:tav>
                                      </p:tavLst>
                                    </p:anim>
                                    <p:anim calcmode="lin" valueType="num">
                                      <p:cBhvr additive="base">
                                        <p:cTn id="31" dur="500" fill="hold"/>
                                        <p:tgtEl>
                                          <p:spTgt spid="253958"/>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53959"/>
                                        </p:tgtEl>
                                        <p:attrNameLst>
                                          <p:attrName>style.visibility</p:attrName>
                                        </p:attrNameLst>
                                      </p:cBhvr>
                                      <p:to>
                                        <p:strVal val="visible"/>
                                      </p:to>
                                    </p:set>
                                    <p:anim calcmode="lin" valueType="num">
                                      <p:cBhvr additive="base">
                                        <p:cTn id="36" dur="500" fill="hold"/>
                                        <p:tgtEl>
                                          <p:spTgt spid="253959"/>
                                        </p:tgtEl>
                                        <p:attrNameLst>
                                          <p:attrName>ppt_x</p:attrName>
                                        </p:attrNameLst>
                                      </p:cBhvr>
                                      <p:tavLst>
                                        <p:tav tm="0">
                                          <p:val>
                                            <p:strVal val="#ppt_x"/>
                                          </p:val>
                                        </p:tav>
                                        <p:tav tm="100000">
                                          <p:val>
                                            <p:strVal val="#ppt_x"/>
                                          </p:val>
                                        </p:tav>
                                      </p:tavLst>
                                    </p:anim>
                                    <p:anim calcmode="lin" valueType="num">
                                      <p:cBhvr additive="base">
                                        <p:cTn id="37" dur="500" fill="hold"/>
                                        <p:tgtEl>
                                          <p:spTgt spid="2539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7" grpId="0" autoUpdateAnimBg="0"/>
      <p:bldP spid="253958" grpId="0" animBg="1"/>
      <p:bldP spid="253959" grpId="0" autoUpdateAnimBg="0"/>
      <p:bldP spid="25396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8"/>
          <p:cNvSpPr txBox="1">
            <a:spLocks noChangeArrowheads="1"/>
          </p:cNvSpPr>
          <p:nvPr/>
        </p:nvSpPr>
        <p:spPr bwMode="auto">
          <a:xfrm>
            <a:off x="427264" y="3124200"/>
            <a:ext cx="8434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800" dirty="0"/>
              <a:t>Which baseball has the longest De Broglie wavelength?</a:t>
            </a:r>
          </a:p>
        </p:txBody>
      </p:sp>
      <p:sp>
        <p:nvSpPr>
          <p:cNvPr id="18435" name="Text Box 19"/>
          <p:cNvSpPr txBox="1">
            <a:spLocks noChangeArrowheads="1"/>
          </p:cNvSpPr>
          <p:nvPr/>
        </p:nvSpPr>
        <p:spPr bwMode="auto">
          <a:xfrm>
            <a:off x="405493" y="3963988"/>
            <a:ext cx="84343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800" dirty="0">
                <a:solidFill>
                  <a:schemeClr val="tx2"/>
                </a:solidFill>
              </a:rPr>
              <a:t>(1)	A fastball (100 mph)</a:t>
            </a:r>
          </a:p>
          <a:p>
            <a:pPr>
              <a:spcBef>
                <a:spcPct val="50000"/>
              </a:spcBef>
            </a:pPr>
            <a:r>
              <a:rPr lang="en-US" altLang="en-US" sz="2800" dirty="0">
                <a:solidFill>
                  <a:schemeClr val="tx2"/>
                </a:solidFill>
              </a:rPr>
              <a:t>(2)	A knuckleball (60 mph)</a:t>
            </a:r>
          </a:p>
          <a:p>
            <a:pPr>
              <a:spcBef>
                <a:spcPct val="50000"/>
              </a:spcBef>
            </a:pPr>
            <a:r>
              <a:rPr lang="en-US" altLang="en-US" sz="2800" dirty="0">
                <a:solidFill>
                  <a:schemeClr val="tx2"/>
                </a:solidFill>
              </a:rPr>
              <a:t>(3)	Neither - only curveballs have a wavelength</a:t>
            </a:r>
            <a:endParaRPr lang="en-US" altLang="en-US" sz="2800" dirty="0"/>
          </a:p>
        </p:txBody>
      </p:sp>
      <p:sp>
        <p:nvSpPr>
          <p:cNvPr id="18436" name="Rectangle 20"/>
          <p:cNvSpPr>
            <a:spLocks noGrp="1" noChangeArrowheads="1"/>
          </p:cNvSpPr>
          <p:nvPr>
            <p:ph type="title"/>
          </p:nvPr>
        </p:nvSpPr>
        <p:spPr>
          <a:xfrm>
            <a:off x="711200" y="11113"/>
            <a:ext cx="7772400" cy="1143000"/>
          </a:xfrm>
        </p:spPr>
        <p:txBody>
          <a:bodyPr>
            <a:normAutofit fontScale="90000"/>
          </a:bodyPr>
          <a:lstStyle/>
          <a:p>
            <a:pPr algn="l"/>
            <a:r>
              <a:rPr lang="en-US" dirty="0" smtClean="0"/>
              <a:t>Baseball Wavelength</a:t>
            </a:r>
            <a:br>
              <a:rPr lang="en-US" dirty="0" smtClean="0"/>
            </a:br>
            <a:r>
              <a:rPr lang="en-US" dirty="0" smtClean="0"/>
              <a:t>Checkpoint</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752" y="152400"/>
            <a:ext cx="30099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1431363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438150" y="1444625"/>
            <a:ext cx="8434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400"/>
              <a:t>Which baseball has the longest De Broglie wavelength?</a:t>
            </a:r>
          </a:p>
        </p:txBody>
      </p:sp>
      <p:sp>
        <p:nvSpPr>
          <p:cNvPr id="5124" name="Text Box 3"/>
          <p:cNvSpPr txBox="1">
            <a:spLocks noChangeArrowheads="1"/>
          </p:cNvSpPr>
          <p:nvPr/>
        </p:nvSpPr>
        <p:spPr bwMode="auto">
          <a:xfrm>
            <a:off x="625475" y="2147888"/>
            <a:ext cx="84343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400">
                <a:solidFill>
                  <a:schemeClr val="tx2"/>
                </a:solidFill>
              </a:rPr>
              <a:t>(1)	A fastball (100 mph)</a:t>
            </a:r>
          </a:p>
          <a:p>
            <a:pPr>
              <a:spcBef>
                <a:spcPct val="50000"/>
              </a:spcBef>
            </a:pPr>
            <a:r>
              <a:rPr lang="en-US" altLang="en-US" sz="2400">
                <a:solidFill>
                  <a:schemeClr val="tx2"/>
                </a:solidFill>
              </a:rPr>
              <a:t>(2)	A knuckleball (60 mph)</a:t>
            </a:r>
          </a:p>
          <a:p>
            <a:pPr>
              <a:spcBef>
                <a:spcPct val="50000"/>
              </a:spcBef>
            </a:pPr>
            <a:r>
              <a:rPr lang="en-US" altLang="en-US" sz="2400">
                <a:solidFill>
                  <a:schemeClr val="tx2"/>
                </a:solidFill>
              </a:rPr>
              <a:t>(3)	Neither - only curveballs have a wavelength</a:t>
            </a:r>
            <a:endParaRPr lang="en-US" altLang="en-US" sz="2400"/>
          </a:p>
        </p:txBody>
      </p:sp>
      <p:sp>
        <p:nvSpPr>
          <p:cNvPr id="5125" name="Rectangle 4"/>
          <p:cNvSpPr>
            <a:spLocks noGrp="1" noChangeArrowheads="1"/>
          </p:cNvSpPr>
          <p:nvPr>
            <p:ph type="title"/>
          </p:nvPr>
        </p:nvSpPr>
        <p:spPr>
          <a:xfrm>
            <a:off x="711200" y="11113"/>
            <a:ext cx="7772400" cy="1143000"/>
          </a:xfrm>
        </p:spPr>
        <p:txBody>
          <a:bodyPr>
            <a:normAutofit fontScale="90000"/>
          </a:bodyPr>
          <a:lstStyle/>
          <a:p>
            <a:pPr algn="l"/>
            <a:r>
              <a:rPr lang="en-US" dirty="0" smtClean="0"/>
              <a:t>Baseball Wavelength</a:t>
            </a:r>
            <a:br>
              <a:rPr lang="en-US" dirty="0" smtClean="0"/>
            </a:br>
            <a:r>
              <a:rPr lang="en-US" dirty="0" smtClean="0"/>
              <a:t>Checkpoint</a:t>
            </a:r>
          </a:p>
        </p:txBody>
      </p:sp>
      <p:graphicFrame>
        <p:nvGraphicFramePr>
          <p:cNvPr id="319493" name="Object 2"/>
          <p:cNvGraphicFramePr>
            <a:graphicFrameLocks noChangeAspect="1"/>
          </p:cNvGraphicFramePr>
          <p:nvPr/>
        </p:nvGraphicFramePr>
        <p:xfrm>
          <a:off x="3740150" y="3883025"/>
          <a:ext cx="1155700" cy="1204913"/>
        </p:xfrm>
        <a:graphic>
          <a:graphicData uri="http://schemas.openxmlformats.org/presentationml/2006/ole">
            <mc:AlternateContent xmlns:mc="http://schemas.openxmlformats.org/markup-compatibility/2006">
              <mc:Choice xmlns:v="urn:schemas-microsoft-com:vml" Requires="v">
                <p:oleObj spid="_x0000_s24590" name="Equation" r:id="rId5" imgW="863280" imgH="901440" progId="Equation.3">
                  <p:embed/>
                </p:oleObj>
              </mc:Choice>
              <mc:Fallback>
                <p:oleObj name="Equation" r:id="rId5" imgW="863280" imgH="901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0150" y="3883025"/>
                        <a:ext cx="1155700" cy="1204913"/>
                      </a:xfrm>
                      <a:prstGeom prst="rect">
                        <a:avLst/>
                      </a:prstGeom>
                      <a:solidFill>
                        <a:schemeClr val="bg2"/>
                      </a:solidFill>
                    </p:spPr>
                  </p:pic>
                </p:oleObj>
              </mc:Fallback>
            </mc:AlternateContent>
          </a:graphicData>
        </a:graphic>
      </p:graphicFrame>
      <p:sp>
        <p:nvSpPr>
          <p:cNvPr id="319494" name="Text Box 6"/>
          <p:cNvSpPr txBox="1">
            <a:spLocks noChangeArrowheads="1"/>
          </p:cNvSpPr>
          <p:nvPr/>
        </p:nvSpPr>
        <p:spPr bwMode="auto">
          <a:xfrm>
            <a:off x="503238" y="5173663"/>
            <a:ext cx="7459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US" altLang="en-US" sz="2400"/>
              <a:t>Lower momentum gives higher wavelength.</a:t>
            </a:r>
          </a:p>
        </p:txBody>
      </p:sp>
      <p:sp>
        <p:nvSpPr>
          <p:cNvPr id="319495" name="Text Box 7"/>
          <p:cNvSpPr txBox="1">
            <a:spLocks noChangeArrowheads="1"/>
          </p:cNvSpPr>
          <p:nvPr/>
        </p:nvSpPr>
        <p:spPr bwMode="auto">
          <a:xfrm>
            <a:off x="1069975" y="5854700"/>
            <a:ext cx="6554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US" altLang="en-US" sz="2400"/>
              <a:t>p=mv, so slower ball has smaller p.</a:t>
            </a:r>
          </a:p>
        </p:txBody>
      </p:sp>
      <p:sp>
        <p:nvSpPr>
          <p:cNvPr id="319496" name="Oval 8"/>
          <p:cNvSpPr>
            <a:spLocks noChangeArrowheads="1"/>
          </p:cNvSpPr>
          <p:nvPr/>
        </p:nvSpPr>
        <p:spPr bwMode="auto">
          <a:xfrm>
            <a:off x="12700" y="2560638"/>
            <a:ext cx="5922963" cy="7493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Tree>
    <p:custDataLst>
      <p:tags r:id="rId2"/>
    </p:custDataLst>
    <p:extLst>
      <p:ext uri="{BB962C8B-B14F-4D97-AF65-F5344CB8AC3E}">
        <p14:creationId xmlns:p14="http://schemas.microsoft.com/office/powerpoint/2010/main" val="15072360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19493"/>
                                        </p:tgtEl>
                                        <p:attrNameLst>
                                          <p:attrName>style.visibility</p:attrName>
                                        </p:attrNameLst>
                                      </p:cBhvr>
                                      <p:to>
                                        <p:strVal val="visible"/>
                                      </p:to>
                                    </p:set>
                                    <p:anim calcmode="lin" valueType="num">
                                      <p:cBhvr additive="base">
                                        <p:cTn id="7" dur="500" fill="hold"/>
                                        <p:tgtEl>
                                          <p:spTgt spid="319493"/>
                                        </p:tgtEl>
                                        <p:attrNameLst>
                                          <p:attrName>ppt_x</p:attrName>
                                        </p:attrNameLst>
                                      </p:cBhvr>
                                      <p:tavLst>
                                        <p:tav tm="0">
                                          <p:val>
                                            <p:strVal val="1+#ppt_w/2"/>
                                          </p:val>
                                        </p:tav>
                                        <p:tav tm="100000">
                                          <p:val>
                                            <p:strVal val="#ppt_x"/>
                                          </p:val>
                                        </p:tav>
                                      </p:tavLst>
                                    </p:anim>
                                    <p:anim calcmode="lin" valueType="num">
                                      <p:cBhvr additive="base">
                                        <p:cTn id="8" dur="500" fill="hold"/>
                                        <p:tgtEl>
                                          <p:spTgt spid="3194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9494"/>
                                        </p:tgtEl>
                                        <p:attrNameLst>
                                          <p:attrName>style.visibility</p:attrName>
                                        </p:attrNameLst>
                                      </p:cBhvr>
                                      <p:to>
                                        <p:strVal val="visible"/>
                                      </p:to>
                                    </p:set>
                                    <p:anim calcmode="lin" valueType="num">
                                      <p:cBhvr additive="base">
                                        <p:cTn id="13" dur="500" fill="hold"/>
                                        <p:tgtEl>
                                          <p:spTgt spid="319494"/>
                                        </p:tgtEl>
                                        <p:attrNameLst>
                                          <p:attrName>ppt_x</p:attrName>
                                        </p:attrNameLst>
                                      </p:cBhvr>
                                      <p:tavLst>
                                        <p:tav tm="0">
                                          <p:val>
                                            <p:strVal val="#ppt_x"/>
                                          </p:val>
                                        </p:tav>
                                        <p:tav tm="100000">
                                          <p:val>
                                            <p:strVal val="#ppt_x"/>
                                          </p:val>
                                        </p:tav>
                                      </p:tavLst>
                                    </p:anim>
                                    <p:anim calcmode="lin" valueType="num">
                                      <p:cBhvr additive="base">
                                        <p:cTn id="14" dur="500" fill="hold"/>
                                        <p:tgtEl>
                                          <p:spTgt spid="31949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9495"/>
                                        </p:tgtEl>
                                        <p:attrNameLst>
                                          <p:attrName>style.visibility</p:attrName>
                                        </p:attrNameLst>
                                      </p:cBhvr>
                                      <p:to>
                                        <p:strVal val="visible"/>
                                      </p:to>
                                    </p:set>
                                    <p:anim calcmode="lin" valueType="num">
                                      <p:cBhvr additive="base">
                                        <p:cTn id="19" dur="500" fill="hold"/>
                                        <p:tgtEl>
                                          <p:spTgt spid="319495"/>
                                        </p:tgtEl>
                                        <p:attrNameLst>
                                          <p:attrName>ppt_x</p:attrName>
                                        </p:attrNameLst>
                                      </p:cBhvr>
                                      <p:tavLst>
                                        <p:tav tm="0">
                                          <p:val>
                                            <p:strVal val="#ppt_x"/>
                                          </p:val>
                                        </p:tav>
                                        <p:tav tm="100000">
                                          <p:val>
                                            <p:strVal val="#ppt_x"/>
                                          </p:val>
                                        </p:tav>
                                      </p:tavLst>
                                    </p:anim>
                                    <p:anim calcmode="lin" valueType="num">
                                      <p:cBhvr additive="base">
                                        <p:cTn id="20" dur="500" fill="hold"/>
                                        <p:tgtEl>
                                          <p:spTgt spid="31949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9496"/>
                                        </p:tgtEl>
                                        <p:attrNameLst>
                                          <p:attrName>style.visibility</p:attrName>
                                        </p:attrNameLst>
                                      </p:cBhvr>
                                      <p:to>
                                        <p:strVal val="visible"/>
                                      </p:to>
                                    </p:set>
                                    <p:anim calcmode="lin" valueType="num">
                                      <p:cBhvr additive="base">
                                        <p:cTn id="25" dur="500" fill="hold"/>
                                        <p:tgtEl>
                                          <p:spTgt spid="319496"/>
                                        </p:tgtEl>
                                        <p:attrNameLst>
                                          <p:attrName>ppt_x</p:attrName>
                                        </p:attrNameLst>
                                      </p:cBhvr>
                                      <p:tavLst>
                                        <p:tav tm="0">
                                          <p:val>
                                            <p:strVal val="#ppt_x"/>
                                          </p:val>
                                        </p:tav>
                                        <p:tav tm="100000">
                                          <p:val>
                                            <p:strVal val="#ppt_x"/>
                                          </p:val>
                                        </p:tav>
                                      </p:tavLst>
                                    </p:anim>
                                    <p:anim calcmode="lin" valueType="num">
                                      <p:cBhvr additive="base">
                                        <p:cTn id="26" dur="500" fill="hold"/>
                                        <p:tgtEl>
                                          <p:spTgt spid="3194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4" grpId="0" autoUpdateAnimBg="0"/>
      <p:bldP spid="319495" grpId="0" autoUpdateAnimBg="0"/>
      <p:bldP spid="31949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PQuestion"/>
          <p:cNvSpPr>
            <a:spLocks noGrp="1"/>
          </p:cNvSpPr>
          <p:nvPr>
            <p:ph type="title"/>
          </p:nvPr>
        </p:nvSpPr>
        <p:spPr>
          <a:xfrm>
            <a:off x="457200" y="1066800"/>
            <a:ext cx="8229600" cy="1905000"/>
          </a:xfrm>
        </p:spPr>
        <p:txBody>
          <a:bodyPr>
            <a:normAutofit fontScale="90000"/>
          </a:bodyPr>
          <a:lstStyle/>
          <a:p>
            <a:pPr algn="l">
              <a:lnSpc>
                <a:spcPct val="90000"/>
              </a:lnSpc>
            </a:pPr>
            <a:r>
              <a:rPr lang="en-US" altLang="en-US" sz="3200" dirty="0" smtClean="0"/>
              <a:t/>
            </a:r>
            <a:br>
              <a:rPr lang="en-US" altLang="en-US" sz="3200" dirty="0" smtClean="0"/>
            </a:br>
            <a:r>
              <a:rPr lang="en-US" altLang="en-US" sz="3200" dirty="0" smtClean="0"/>
              <a:t/>
            </a:r>
            <a:br>
              <a:rPr lang="en-US" altLang="en-US" sz="3200" dirty="0" smtClean="0"/>
            </a:br>
            <a:r>
              <a:rPr lang="en-US" altLang="en-US" sz="3200" dirty="0" smtClean="0"/>
              <a:t/>
            </a:r>
            <a:br>
              <a:rPr lang="en-US" altLang="en-US" sz="3200" dirty="0" smtClean="0"/>
            </a:br>
            <a:r>
              <a:rPr lang="en-US" altLang="en-US" sz="3200" dirty="0" smtClean="0"/>
              <a:t/>
            </a:r>
            <a:br>
              <a:rPr lang="en-US" altLang="en-US" sz="3200" dirty="0" smtClean="0"/>
            </a:br>
            <a:r>
              <a:rPr lang="en-US" altLang="en-US" sz="3200" dirty="0" smtClean="0"/>
              <a:t/>
            </a:r>
            <a:br>
              <a:rPr lang="en-US" altLang="en-US" sz="3200" dirty="0" smtClean="0"/>
            </a:br>
            <a:r>
              <a:rPr lang="en-US" altLang="en-US" sz="3200" dirty="0" smtClean="0"/>
              <a:t>A stone is dropped from the top of a building. What happens to the de Broglie wavelength  of the stone as it falls?</a:t>
            </a:r>
            <a:br>
              <a:rPr lang="en-US" altLang="en-US" sz="3200" dirty="0" smtClean="0"/>
            </a:br>
            <a:r>
              <a:rPr lang="en-US" altLang="en-US" sz="3200" dirty="0" smtClean="0"/>
              <a:t>  </a:t>
            </a:r>
            <a:br>
              <a:rPr lang="en-US" altLang="en-US" sz="3200" dirty="0" smtClean="0"/>
            </a:br>
            <a:r>
              <a:rPr lang="en-US" altLang="en-US" sz="3200" dirty="0" smtClean="0"/>
              <a:t/>
            </a:r>
            <a:br>
              <a:rPr lang="en-US" altLang="en-US" sz="3200" dirty="0" smtClean="0"/>
            </a:br>
            <a:r>
              <a:rPr lang="en-US" sz="3200" dirty="0" smtClean="0"/>
              <a:t/>
            </a:r>
            <a:br>
              <a:rPr lang="en-US" sz="3200" dirty="0" smtClean="0"/>
            </a:br>
            <a:endParaRPr lang="en-US" sz="3200" dirty="0" smtClean="0">
              <a:solidFill>
                <a:schemeClr val="tx2"/>
              </a:solidFill>
            </a:endParaRPr>
          </a:p>
        </p:txBody>
      </p:sp>
      <p:graphicFrame>
        <p:nvGraphicFramePr>
          <p:cNvPr id="4" name="TPChart"/>
          <p:cNvGraphicFramePr>
            <a:graphicFrameLocks noChangeAspect="1"/>
          </p:cNvGraphicFramePr>
          <p:nvPr>
            <p:custDataLst>
              <p:tags r:id="rId3"/>
            </p:custDataLst>
          </p:nvPr>
        </p:nvGraphicFramePr>
        <p:xfrm>
          <a:off x="6019800" y="3429000"/>
          <a:ext cx="2844800" cy="3200400"/>
        </p:xfrm>
        <a:graphic>
          <a:graphicData uri="http://schemas.openxmlformats.org/presentationml/2006/ole">
            <mc:AlternateContent xmlns:mc="http://schemas.openxmlformats.org/markup-compatibility/2006">
              <mc:Choice xmlns:v="urn:schemas-microsoft-com:vml" Requires="v">
                <p:oleObj spid="_x0000_s25614" name="Chart" r:id="rId6" imgW="4572000" imgH="5143500" progId="MSGraph.Chart.8">
                  <p:embed followColorScheme="full"/>
                </p:oleObj>
              </mc:Choice>
              <mc:Fallback>
                <p:oleObj name="Chart" r:id="rId6" imgW="4572000" imgH="5143500" progId="MSGraph.Chart.8">
                  <p:embed followColorScheme="full"/>
                  <p:pic>
                    <p:nvPicPr>
                      <p:cNvPr id="0" name=""/>
                      <p:cNvPicPr>
                        <a:picLocks noChangeAspect="1" noChangeArrowheads="1"/>
                      </p:cNvPicPr>
                      <p:nvPr/>
                    </p:nvPicPr>
                    <p:blipFill>
                      <a:blip r:embed="rId7"/>
                      <a:srcRect/>
                      <a:stretch>
                        <a:fillRect/>
                      </a:stretch>
                    </p:blipFill>
                    <p:spPr bwMode="auto">
                      <a:xfrm>
                        <a:off x="6019800" y="3429000"/>
                        <a:ext cx="2844800"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TPAnswers"/>
          <p:cNvSpPr>
            <a:spLocks noGrp="1"/>
          </p:cNvSpPr>
          <p:nvPr>
            <p:ph type="body" idx="1"/>
            <p:custDataLst>
              <p:tags r:id="rId4"/>
            </p:custDataLst>
          </p:nvPr>
        </p:nvSpPr>
        <p:spPr>
          <a:xfrm>
            <a:off x="457200" y="3048000"/>
            <a:ext cx="3886200" cy="1828800"/>
          </a:xfrm>
        </p:spPr>
        <p:txBody>
          <a:bodyPr/>
          <a:lstStyle/>
          <a:p>
            <a:pPr marL="609600" indent="-609600">
              <a:buFont typeface="Arial" charset="0"/>
              <a:buNone/>
            </a:pPr>
            <a:r>
              <a:rPr lang="en-US" smtClean="0">
                <a:solidFill>
                  <a:schemeClr val="tx2"/>
                </a:solidFill>
              </a:rPr>
              <a:t>1.  It decreases.</a:t>
            </a:r>
          </a:p>
          <a:p>
            <a:pPr marL="609600" indent="-609600">
              <a:buFont typeface="Arial" charset="0"/>
              <a:buAutoNum type="arabicPeriod" startAt="2"/>
            </a:pPr>
            <a:r>
              <a:rPr lang="en-US" smtClean="0">
                <a:solidFill>
                  <a:schemeClr val="tx2"/>
                </a:solidFill>
              </a:rPr>
              <a:t>It increases.</a:t>
            </a:r>
          </a:p>
          <a:p>
            <a:pPr marL="609600" indent="-609600">
              <a:buFont typeface="Arial" charset="0"/>
              <a:buAutoNum type="arabicPeriod" startAt="2"/>
            </a:pPr>
            <a:r>
              <a:rPr lang="en-US" smtClean="0">
                <a:solidFill>
                  <a:schemeClr val="tx2"/>
                </a:solidFill>
              </a:rPr>
              <a:t>It stays the same.</a:t>
            </a:r>
          </a:p>
        </p:txBody>
      </p:sp>
    </p:spTree>
    <p:custDataLst>
      <p:tags r:id="rId2"/>
    </p:custDataLst>
    <p:extLst>
      <p:ext uri="{BB962C8B-B14F-4D97-AF65-F5344CB8AC3E}">
        <p14:creationId xmlns:p14="http://schemas.microsoft.com/office/powerpoint/2010/main" val="520728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685800" y="454025"/>
            <a:ext cx="7772400" cy="1143000"/>
          </a:xfrm>
        </p:spPr>
        <p:txBody>
          <a:bodyPr/>
          <a:lstStyle/>
          <a:p>
            <a:r>
              <a:rPr lang="en-US"/>
              <a:t>Quantum Mechanics!</a:t>
            </a:r>
          </a:p>
        </p:txBody>
      </p:sp>
      <p:sp>
        <p:nvSpPr>
          <p:cNvPr id="305155" name="Rectangle 3"/>
          <p:cNvSpPr>
            <a:spLocks noGrp="1" noChangeArrowheads="1"/>
          </p:cNvSpPr>
          <p:nvPr>
            <p:ph type="body" idx="1"/>
          </p:nvPr>
        </p:nvSpPr>
        <p:spPr>
          <a:xfrm>
            <a:off x="244475" y="1628775"/>
            <a:ext cx="8831263" cy="3570288"/>
          </a:xfrm>
        </p:spPr>
        <p:txBody>
          <a:bodyPr>
            <a:spAutoFit/>
          </a:bodyPr>
          <a:lstStyle/>
          <a:p>
            <a:r>
              <a:rPr lang="en-US"/>
              <a:t>At very small sizes the world is VERY different!</a:t>
            </a:r>
            <a:endParaRPr lang="en-US">
              <a:solidFill>
                <a:schemeClr val="accent2"/>
              </a:solidFill>
            </a:endParaRPr>
          </a:p>
          <a:p>
            <a:pPr lvl="1"/>
            <a:r>
              <a:rPr lang="en-US">
                <a:solidFill>
                  <a:schemeClr val="tx2"/>
                </a:solidFill>
              </a:rPr>
              <a:t>Energy can come in discrete packets</a:t>
            </a:r>
          </a:p>
          <a:p>
            <a:pPr lvl="1"/>
            <a:r>
              <a:rPr lang="en-US">
                <a:solidFill>
                  <a:schemeClr val="tx2"/>
                </a:solidFill>
              </a:rPr>
              <a:t>Everything is probability; very little is absolutely certain.</a:t>
            </a:r>
          </a:p>
          <a:p>
            <a:pPr lvl="1"/>
            <a:r>
              <a:rPr lang="en-US">
                <a:solidFill>
                  <a:schemeClr val="tx2"/>
                </a:solidFill>
              </a:rPr>
              <a:t>Particles can seem to be in two places at same time.</a:t>
            </a:r>
          </a:p>
          <a:p>
            <a:pPr lvl="1"/>
            <a:r>
              <a:rPr lang="en-US">
                <a:solidFill>
                  <a:schemeClr val="tx2"/>
                </a:solidFill>
              </a:rPr>
              <a:t>Looking at something changes how it behaves.</a:t>
            </a:r>
            <a:endParaRPr lang="en-US"/>
          </a:p>
          <a:p>
            <a:pPr lvl="1"/>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wipe(left)">
                                      <p:cBhvr>
                                        <p:cTn id="7" dur="500"/>
                                        <p:tgtEl>
                                          <p:spTgt spid="305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5155">
                                            <p:txEl>
                                              <p:pRg st="1" end="1"/>
                                            </p:txEl>
                                          </p:spTgt>
                                        </p:tgtEl>
                                        <p:attrNameLst>
                                          <p:attrName>style.visibility</p:attrName>
                                        </p:attrNameLst>
                                      </p:cBhvr>
                                      <p:to>
                                        <p:strVal val="visible"/>
                                      </p:to>
                                    </p:set>
                                    <p:animEffect transition="in" filter="wipe(left)">
                                      <p:cBhvr>
                                        <p:cTn id="12" dur="500"/>
                                        <p:tgtEl>
                                          <p:spTgt spid="305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5155">
                                            <p:txEl>
                                              <p:pRg st="2" end="2"/>
                                            </p:txEl>
                                          </p:spTgt>
                                        </p:tgtEl>
                                        <p:attrNameLst>
                                          <p:attrName>style.visibility</p:attrName>
                                        </p:attrNameLst>
                                      </p:cBhvr>
                                      <p:to>
                                        <p:strVal val="visible"/>
                                      </p:to>
                                    </p:set>
                                    <p:animEffect transition="in" filter="wipe(left)">
                                      <p:cBhvr>
                                        <p:cTn id="17" dur="500"/>
                                        <p:tgtEl>
                                          <p:spTgt spid="305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5155">
                                            <p:txEl>
                                              <p:pRg st="3" end="3"/>
                                            </p:txEl>
                                          </p:spTgt>
                                        </p:tgtEl>
                                        <p:attrNameLst>
                                          <p:attrName>style.visibility</p:attrName>
                                        </p:attrNameLst>
                                      </p:cBhvr>
                                      <p:to>
                                        <p:strVal val="visible"/>
                                      </p:to>
                                    </p:set>
                                    <p:animEffect transition="in" filter="wipe(left)">
                                      <p:cBhvr>
                                        <p:cTn id="22" dur="500"/>
                                        <p:tgtEl>
                                          <p:spTgt spid="305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5155">
                                            <p:txEl>
                                              <p:pRg st="4" end="4"/>
                                            </p:txEl>
                                          </p:spTgt>
                                        </p:tgtEl>
                                        <p:attrNameLst>
                                          <p:attrName>style.visibility</p:attrName>
                                        </p:attrNameLst>
                                      </p:cBhvr>
                                      <p:to>
                                        <p:strVal val="visible"/>
                                      </p:to>
                                    </p:set>
                                    <p:animEffect transition="in" filter="wipe(left)">
                                      <p:cBhvr>
                                        <p:cTn id="27" dur="500"/>
                                        <p:tgtEl>
                                          <p:spTgt spid="305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bldLvl="3"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PQuestion"/>
          <p:cNvSpPr>
            <a:spLocks noGrp="1"/>
          </p:cNvSpPr>
          <p:nvPr>
            <p:ph type="title"/>
          </p:nvPr>
        </p:nvSpPr>
        <p:spPr>
          <a:xfrm>
            <a:off x="457200" y="228600"/>
            <a:ext cx="8229600" cy="1905000"/>
          </a:xfrm>
        </p:spPr>
        <p:txBody>
          <a:bodyPr>
            <a:normAutofit fontScale="90000"/>
          </a:bodyPr>
          <a:lstStyle/>
          <a:p>
            <a:pPr algn="l">
              <a:lnSpc>
                <a:spcPct val="90000"/>
              </a:lnSpc>
            </a:pPr>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smtClean="0"/>
              <a:t>A stone is dropped from the top of a building. What happens to the de Broglie wavelength  of the stone as it falls?</a:t>
            </a:r>
            <a:br>
              <a:rPr lang="en-US" altLang="en-US" sz="3200" smtClean="0"/>
            </a:br>
            <a:r>
              <a:rPr lang="en-US" altLang="en-US" sz="3200" smtClean="0"/>
              <a:t>  </a:t>
            </a:r>
            <a:br>
              <a:rPr lang="en-US" altLang="en-US" sz="3200" smtClean="0"/>
            </a:br>
            <a:r>
              <a:rPr lang="en-US" altLang="en-US" sz="3200" smtClean="0"/>
              <a:t/>
            </a:r>
            <a:br>
              <a:rPr lang="en-US" altLang="en-US" sz="3200" smtClean="0"/>
            </a:br>
            <a:r>
              <a:rPr lang="en-US" sz="3200" smtClean="0"/>
              <a:t/>
            </a:r>
            <a:br>
              <a:rPr lang="en-US" sz="3200" smtClean="0"/>
            </a:br>
            <a:endParaRPr lang="en-US" sz="3200" smtClean="0">
              <a:solidFill>
                <a:schemeClr val="tx2"/>
              </a:solidFill>
            </a:endParaRPr>
          </a:p>
        </p:txBody>
      </p:sp>
      <p:graphicFrame>
        <p:nvGraphicFramePr>
          <p:cNvPr id="4" name="TPChart"/>
          <p:cNvGraphicFramePr>
            <a:graphicFrameLocks noChangeAspect="1"/>
          </p:cNvGraphicFramePr>
          <p:nvPr>
            <p:custDataLst>
              <p:tags r:id="rId3"/>
            </p:custDataLst>
          </p:nvPr>
        </p:nvGraphicFramePr>
        <p:xfrm>
          <a:off x="6019800" y="3429000"/>
          <a:ext cx="2844800" cy="3200400"/>
        </p:xfrm>
        <a:graphic>
          <a:graphicData uri="http://schemas.openxmlformats.org/presentationml/2006/ole">
            <mc:AlternateContent xmlns:mc="http://schemas.openxmlformats.org/markup-compatibility/2006">
              <mc:Choice xmlns:v="urn:schemas-microsoft-com:vml" Requires="v">
                <p:oleObj spid="_x0000_s26650" name="Chart" r:id="rId6" imgW="4572000" imgH="5143500" progId="MSGraph.Chart.8">
                  <p:embed followColorScheme="full"/>
                </p:oleObj>
              </mc:Choice>
              <mc:Fallback>
                <p:oleObj name="Chart" r:id="rId6" imgW="4572000" imgH="5143500" progId="MSGraph.Chart.8">
                  <p:embed followColorScheme="full"/>
                  <p:pic>
                    <p:nvPicPr>
                      <p:cNvPr id="0" name=""/>
                      <p:cNvPicPr>
                        <a:picLocks noChangeAspect="1" noChangeArrowheads="1"/>
                      </p:cNvPicPr>
                      <p:nvPr/>
                    </p:nvPicPr>
                    <p:blipFill>
                      <a:blip r:embed="rId7"/>
                      <a:srcRect/>
                      <a:stretch>
                        <a:fillRect/>
                      </a:stretch>
                    </p:blipFill>
                    <p:spPr bwMode="auto">
                      <a:xfrm>
                        <a:off x="6019800" y="3429000"/>
                        <a:ext cx="2844800"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TPAnswers"/>
          <p:cNvSpPr>
            <a:spLocks noGrp="1"/>
          </p:cNvSpPr>
          <p:nvPr>
            <p:ph type="body" idx="1"/>
            <p:custDataLst>
              <p:tags r:id="rId4"/>
            </p:custDataLst>
          </p:nvPr>
        </p:nvSpPr>
        <p:spPr>
          <a:xfrm>
            <a:off x="457200" y="3048000"/>
            <a:ext cx="3886200" cy="1828800"/>
          </a:xfrm>
        </p:spPr>
        <p:txBody>
          <a:bodyPr/>
          <a:lstStyle/>
          <a:p>
            <a:pPr marL="609600" indent="-609600">
              <a:buFont typeface="Arial" charset="0"/>
              <a:buNone/>
            </a:pPr>
            <a:r>
              <a:rPr lang="en-US" smtClean="0">
                <a:solidFill>
                  <a:schemeClr val="tx2"/>
                </a:solidFill>
              </a:rPr>
              <a:t>1.  It decreases.</a:t>
            </a:r>
          </a:p>
          <a:p>
            <a:pPr marL="609600" indent="-609600">
              <a:buFont typeface="Arial" charset="0"/>
              <a:buAutoNum type="arabicPeriod" startAt="2"/>
            </a:pPr>
            <a:r>
              <a:rPr lang="en-US" smtClean="0">
                <a:solidFill>
                  <a:schemeClr val="tx2"/>
                </a:solidFill>
              </a:rPr>
              <a:t>It increases.</a:t>
            </a:r>
          </a:p>
          <a:p>
            <a:pPr marL="609600" indent="-609600">
              <a:buFont typeface="Arial" charset="0"/>
              <a:buAutoNum type="arabicPeriod" startAt="2"/>
            </a:pPr>
            <a:r>
              <a:rPr lang="en-US" smtClean="0">
                <a:solidFill>
                  <a:schemeClr val="tx2"/>
                </a:solidFill>
              </a:rPr>
              <a:t>It stays the same.</a:t>
            </a:r>
          </a:p>
        </p:txBody>
      </p:sp>
      <p:sp>
        <p:nvSpPr>
          <p:cNvPr id="5" name="Oval 1029"/>
          <p:cNvSpPr>
            <a:spLocks noChangeArrowheads="1"/>
          </p:cNvSpPr>
          <p:nvPr/>
        </p:nvSpPr>
        <p:spPr bwMode="auto">
          <a:xfrm>
            <a:off x="228600" y="3048000"/>
            <a:ext cx="3394075" cy="676275"/>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graphicFrame>
        <p:nvGraphicFramePr>
          <p:cNvPr id="6" name="Object 3"/>
          <p:cNvGraphicFramePr>
            <a:graphicFrameLocks noChangeAspect="1"/>
          </p:cNvGraphicFramePr>
          <p:nvPr/>
        </p:nvGraphicFramePr>
        <p:xfrm>
          <a:off x="4800600" y="1905000"/>
          <a:ext cx="3259138" cy="1165225"/>
        </p:xfrm>
        <a:graphic>
          <a:graphicData uri="http://schemas.openxmlformats.org/presentationml/2006/ole">
            <mc:AlternateContent xmlns:mc="http://schemas.openxmlformats.org/markup-compatibility/2006">
              <mc:Choice xmlns:v="urn:schemas-microsoft-com:vml" Requires="v">
                <p:oleObj spid="_x0000_s26651" name="Equation" r:id="rId8" imgW="2273300" imgH="812800" progId="Equation.DSMT36">
                  <p:embed/>
                </p:oleObj>
              </mc:Choice>
              <mc:Fallback>
                <p:oleObj name="Equation" r:id="rId8" imgW="2273300" imgH="812800" progId="Equation.DSMT3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1905000"/>
                        <a:ext cx="3259138" cy="1165225"/>
                      </a:xfrm>
                      <a:prstGeom prst="rect">
                        <a:avLst/>
                      </a:prstGeom>
                      <a:solidFill>
                        <a:schemeClr val="bg2"/>
                      </a:solidFill>
                    </p:spPr>
                  </p:pic>
                </p:oleObj>
              </mc:Fallback>
            </mc:AlternateContent>
          </a:graphicData>
        </a:graphic>
      </p:graphicFrame>
      <p:sp>
        <p:nvSpPr>
          <p:cNvPr id="7" name="Text Box 1032"/>
          <p:cNvSpPr txBox="1">
            <a:spLocks noChangeArrowheads="1"/>
          </p:cNvSpPr>
          <p:nvPr/>
        </p:nvSpPr>
        <p:spPr bwMode="auto">
          <a:xfrm>
            <a:off x="944563" y="5407025"/>
            <a:ext cx="3446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400">
                <a:solidFill>
                  <a:schemeClr val="accent2"/>
                </a:solidFill>
              </a:rPr>
              <a:t>Speed, v, and momentum, p=mv, increase.</a:t>
            </a:r>
            <a:endParaRPr lang="en-US" altLang="en-US" sz="2400" b="1">
              <a:solidFill>
                <a:schemeClr val="accent2"/>
              </a:solidFill>
            </a:endParaRPr>
          </a:p>
        </p:txBody>
      </p:sp>
    </p:spTree>
    <p:custDataLst>
      <p:tags r:id="rId2"/>
    </p:custDataLst>
    <p:extLst>
      <p:ext uri="{BB962C8B-B14F-4D97-AF65-F5344CB8AC3E}">
        <p14:creationId xmlns:p14="http://schemas.microsoft.com/office/powerpoint/2010/main" val="4084026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Text Box 2"/>
          <p:cNvSpPr txBox="1">
            <a:spLocks noChangeArrowheads="1"/>
          </p:cNvSpPr>
          <p:nvPr/>
        </p:nvSpPr>
        <p:spPr bwMode="auto">
          <a:xfrm>
            <a:off x="333375" y="2324100"/>
            <a:ext cx="5133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buFontTx/>
              <a:buChar char="•"/>
            </a:pPr>
            <a:r>
              <a:rPr lang="en-US" altLang="en-US"/>
              <a:t>    Photon with 1 eV energy:</a:t>
            </a:r>
          </a:p>
        </p:txBody>
      </p:sp>
      <p:sp>
        <p:nvSpPr>
          <p:cNvPr id="321539" name="Rectangle 3"/>
          <p:cNvSpPr>
            <a:spLocks noGrp="1" noChangeArrowheads="1"/>
          </p:cNvSpPr>
          <p:nvPr>
            <p:ph type="title"/>
          </p:nvPr>
        </p:nvSpPr>
        <p:spPr>
          <a:xfrm>
            <a:off x="392113" y="23813"/>
            <a:ext cx="8383587" cy="1143000"/>
          </a:xfrm>
        </p:spPr>
        <p:txBody>
          <a:bodyPr rtlCol="0">
            <a:normAutofit fontScale="90000"/>
          </a:bodyPr>
          <a:lstStyle/>
          <a:p>
            <a:pPr fontAlgn="auto">
              <a:spcAft>
                <a:spcPts val="0"/>
              </a:spcAft>
              <a:defRPr/>
            </a:pPr>
            <a:r>
              <a:rPr lang="en-US">
                <a:solidFill>
                  <a:schemeClr val="tx2">
                    <a:lumMod val="60000"/>
                    <a:lumOff val="40000"/>
                  </a:schemeClr>
                </a:solidFill>
              </a:rPr>
              <a:t>Comparison:</a:t>
            </a:r>
            <a:br>
              <a:rPr lang="en-US">
                <a:solidFill>
                  <a:schemeClr val="tx2">
                    <a:lumMod val="60000"/>
                    <a:lumOff val="40000"/>
                  </a:schemeClr>
                </a:solidFill>
              </a:rPr>
            </a:br>
            <a:r>
              <a:rPr lang="en-US">
                <a:solidFill>
                  <a:schemeClr val="tx2">
                    <a:lumMod val="60000"/>
                    <a:lumOff val="40000"/>
                  </a:schemeClr>
                </a:solidFill>
              </a:rPr>
              <a:t>Wavelength of </a:t>
            </a:r>
            <a:r>
              <a:rPr lang="en-US" i="1">
                <a:solidFill>
                  <a:schemeClr val="tx2">
                    <a:lumMod val="60000"/>
                    <a:lumOff val="40000"/>
                  </a:schemeClr>
                </a:solidFill>
              </a:rPr>
              <a:t>Photon </a:t>
            </a:r>
            <a:r>
              <a:rPr lang="en-US">
                <a:solidFill>
                  <a:schemeClr val="tx2">
                    <a:lumMod val="60000"/>
                    <a:lumOff val="40000"/>
                  </a:schemeClr>
                </a:solidFill>
              </a:rPr>
              <a:t>vs. </a:t>
            </a:r>
            <a:r>
              <a:rPr lang="en-US" i="1">
                <a:solidFill>
                  <a:schemeClr val="tx2">
                    <a:lumMod val="60000"/>
                    <a:lumOff val="40000"/>
                  </a:schemeClr>
                </a:solidFill>
              </a:rPr>
              <a:t>Electron</a:t>
            </a:r>
            <a:r>
              <a:rPr lang="en-US">
                <a:solidFill>
                  <a:schemeClr val="tx2">
                    <a:lumMod val="60000"/>
                    <a:lumOff val="40000"/>
                  </a:schemeClr>
                </a:solidFill>
              </a:rPr>
              <a:t> </a:t>
            </a:r>
          </a:p>
        </p:txBody>
      </p:sp>
      <p:graphicFrame>
        <p:nvGraphicFramePr>
          <p:cNvPr id="321540" name="Object 2"/>
          <p:cNvGraphicFramePr>
            <a:graphicFrameLocks noChangeAspect="1"/>
          </p:cNvGraphicFramePr>
          <p:nvPr/>
        </p:nvGraphicFramePr>
        <p:xfrm>
          <a:off x="928688" y="2936875"/>
          <a:ext cx="876300" cy="722313"/>
        </p:xfrm>
        <a:graphic>
          <a:graphicData uri="http://schemas.openxmlformats.org/presentationml/2006/ole">
            <mc:AlternateContent xmlns:mc="http://schemas.openxmlformats.org/markup-compatibility/2006">
              <mc:Choice xmlns:v="urn:schemas-microsoft-com:vml" Requires="v">
                <p:oleObj spid="_x0000_s27758" name="Equation" r:id="rId5" imgW="876240" imgH="723600" progId="Equation.3">
                  <p:embed/>
                </p:oleObj>
              </mc:Choice>
              <mc:Fallback>
                <p:oleObj name="Equation" r:id="rId5" imgW="876240" imgH="723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688" y="2936875"/>
                        <a:ext cx="876300" cy="722313"/>
                      </a:xfrm>
                      <a:prstGeom prst="rect">
                        <a:avLst/>
                      </a:prstGeom>
                      <a:solidFill>
                        <a:schemeClr val="bg2"/>
                      </a:solidFill>
                    </p:spPr>
                  </p:pic>
                </p:oleObj>
              </mc:Fallback>
            </mc:AlternateContent>
          </a:graphicData>
        </a:graphic>
      </p:graphicFrame>
      <p:graphicFrame>
        <p:nvGraphicFramePr>
          <p:cNvPr id="321541" name="Object 3"/>
          <p:cNvGraphicFramePr>
            <a:graphicFrameLocks noChangeAspect="1"/>
          </p:cNvGraphicFramePr>
          <p:nvPr/>
        </p:nvGraphicFramePr>
        <p:xfrm>
          <a:off x="1801813" y="2940050"/>
          <a:ext cx="1206500" cy="722313"/>
        </p:xfrm>
        <a:graphic>
          <a:graphicData uri="http://schemas.openxmlformats.org/presentationml/2006/ole">
            <mc:AlternateContent xmlns:mc="http://schemas.openxmlformats.org/markup-compatibility/2006">
              <mc:Choice xmlns:v="urn:schemas-microsoft-com:vml" Requires="v">
                <p:oleObj spid="_x0000_s27759" name="Equation" r:id="rId7" imgW="1206360" imgH="723600" progId="Equation.3">
                  <p:embed/>
                </p:oleObj>
              </mc:Choice>
              <mc:Fallback>
                <p:oleObj name="Equation" r:id="rId7" imgW="1206360" imgH="723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1813" y="2940050"/>
                        <a:ext cx="1206500" cy="722313"/>
                      </a:xfrm>
                      <a:prstGeom prst="rect">
                        <a:avLst/>
                      </a:prstGeom>
                      <a:solidFill>
                        <a:schemeClr val="bg2"/>
                      </a:solidFill>
                    </p:spPr>
                  </p:pic>
                </p:oleObj>
              </mc:Fallback>
            </mc:AlternateContent>
          </a:graphicData>
        </a:graphic>
      </p:graphicFrame>
      <p:graphicFrame>
        <p:nvGraphicFramePr>
          <p:cNvPr id="321542" name="Object 4"/>
          <p:cNvGraphicFramePr>
            <a:graphicFrameLocks noChangeAspect="1"/>
          </p:cNvGraphicFramePr>
          <p:nvPr/>
        </p:nvGraphicFramePr>
        <p:xfrm>
          <a:off x="3001963" y="2947988"/>
          <a:ext cx="3073400" cy="722312"/>
        </p:xfrm>
        <a:graphic>
          <a:graphicData uri="http://schemas.openxmlformats.org/presentationml/2006/ole">
            <mc:AlternateContent xmlns:mc="http://schemas.openxmlformats.org/markup-compatibility/2006">
              <mc:Choice xmlns:v="urn:schemas-microsoft-com:vml" Requires="v">
                <p:oleObj spid="_x0000_s27760" name="Equation" r:id="rId9" imgW="3073320" imgH="723600" progId="Equation.3">
                  <p:embed/>
                </p:oleObj>
              </mc:Choice>
              <mc:Fallback>
                <p:oleObj name="Equation" r:id="rId9" imgW="3073320" imgH="723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1963" y="2947988"/>
                        <a:ext cx="3073400" cy="722312"/>
                      </a:xfrm>
                      <a:prstGeom prst="rect">
                        <a:avLst/>
                      </a:prstGeom>
                      <a:solidFill>
                        <a:schemeClr val="bg2"/>
                      </a:solidFill>
                    </p:spPr>
                  </p:pic>
                </p:oleObj>
              </mc:Fallback>
            </mc:AlternateContent>
          </a:graphicData>
        </a:graphic>
      </p:graphicFrame>
      <p:sp>
        <p:nvSpPr>
          <p:cNvPr id="8205" name="WordArt 9"/>
          <p:cNvSpPr>
            <a:spLocks noChangeArrowheads="1" noChangeShapeType="1"/>
          </p:cNvSpPr>
          <p:nvPr/>
        </p:nvSpPr>
        <p:spPr bwMode="auto">
          <a:xfrm>
            <a:off x="38100" y="-50800"/>
            <a:ext cx="838200" cy="9144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Example</a:t>
            </a:r>
          </a:p>
        </p:txBody>
      </p:sp>
      <p:sp>
        <p:nvSpPr>
          <p:cNvPr id="8206" name="Text Box 10"/>
          <p:cNvSpPr txBox="1">
            <a:spLocks noChangeArrowheads="1"/>
          </p:cNvSpPr>
          <p:nvPr/>
        </p:nvSpPr>
        <p:spPr bwMode="auto">
          <a:xfrm>
            <a:off x="290513" y="1377950"/>
            <a:ext cx="8516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Say you have a photon and an electron, both with 1 eV of energy.  Find the de Broglie wavelength of each.</a:t>
            </a:r>
          </a:p>
        </p:txBody>
      </p:sp>
      <p:sp>
        <p:nvSpPr>
          <p:cNvPr id="8207" name="Text Box 11"/>
          <p:cNvSpPr txBox="1">
            <a:spLocks noChangeArrowheads="1"/>
          </p:cNvSpPr>
          <p:nvPr/>
        </p:nvSpPr>
        <p:spPr bwMode="auto">
          <a:xfrm>
            <a:off x="374650" y="3886200"/>
            <a:ext cx="649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buFontTx/>
              <a:buChar char="•"/>
            </a:pPr>
            <a:r>
              <a:rPr lang="en-US" altLang="en-US"/>
              <a:t>   Electron with 1 eV kinetic energy:</a:t>
            </a:r>
          </a:p>
        </p:txBody>
      </p:sp>
      <p:graphicFrame>
        <p:nvGraphicFramePr>
          <p:cNvPr id="321548" name="Object 6"/>
          <p:cNvGraphicFramePr>
            <a:graphicFrameLocks noChangeAspect="1"/>
          </p:cNvGraphicFramePr>
          <p:nvPr/>
        </p:nvGraphicFramePr>
        <p:xfrm>
          <a:off x="915988" y="4379913"/>
          <a:ext cx="5856287" cy="787400"/>
        </p:xfrm>
        <a:graphic>
          <a:graphicData uri="http://schemas.openxmlformats.org/presentationml/2006/ole">
            <mc:AlternateContent xmlns:mc="http://schemas.openxmlformats.org/markup-compatibility/2006">
              <mc:Choice xmlns:v="urn:schemas-microsoft-com:vml" Requires="v">
                <p:oleObj spid="_x0000_s27761" name="Equation" r:id="rId11" imgW="5854700" imgH="787400" progId="Equation.DSMT4">
                  <p:embed/>
                </p:oleObj>
              </mc:Choice>
              <mc:Fallback>
                <p:oleObj name="Equation" r:id="rId11" imgW="5854700" imgH="7874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5988" y="4379913"/>
                        <a:ext cx="5856287" cy="787400"/>
                      </a:xfrm>
                      <a:prstGeom prst="rect">
                        <a:avLst/>
                      </a:prstGeom>
                      <a:solidFill>
                        <a:schemeClr val="bg2"/>
                      </a:solidFill>
                    </p:spPr>
                  </p:pic>
                </p:oleObj>
              </mc:Fallback>
            </mc:AlternateContent>
          </a:graphicData>
        </a:graphic>
      </p:graphicFrame>
      <p:grpSp>
        <p:nvGrpSpPr>
          <p:cNvPr id="2" name="Group 13"/>
          <p:cNvGrpSpPr>
            <a:grpSpLocks/>
          </p:cNvGrpSpPr>
          <p:nvPr/>
        </p:nvGrpSpPr>
        <p:grpSpPr bwMode="auto">
          <a:xfrm>
            <a:off x="2206625" y="5141913"/>
            <a:ext cx="3843338" cy="457200"/>
            <a:chOff x="1306" y="2916"/>
            <a:chExt cx="2421" cy="288"/>
          </a:xfrm>
        </p:grpSpPr>
        <p:graphicFrame>
          <p:nvGraphicFramePr>
            <p:cNvPr id="8202" name="Object 11"/>
            <p:cNvGraphicFramePr>
              <a:graphicFrameLocks noChangeAspect="1"/>
            </p:cNvGraphicFramePr>
            <p:nvPr/>
          </p:nvGraphicFramePr>
          <p:xfrm>
            <a:off x="2327" y="2916"/>
            <a:ext cx="1400" cy="288"/>
          </p:xfrm>
          <a:graphic>
            <a:graphicData uri="http://schemas.openxmlformats.org/presentationml/2006/ole">
              <mc:AlternateContent xmlns:mc="http://schemas.openxmlformats.org/markup-compatibility/2006">
                <mc:Choice xmlns:v="urn:schemas-microsoft-com:vml" Requires="v">
                  <p:oleObj spid="_x0000_s27762" name="Equation" r:id="rId13" imgW="2222280" imgH="457200" progId="Equation.3">
                    <p:embed/>
                  </p:oleObj>
                </mc:Choice>
                <mc:Fallback>
                  <p:oleObj name="Equation" r:id="rId13" imgW="2222280" imgH="457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7" y="2916"/>
                          <a:ext cx="1400" cy="288"/>
                        </a:xfrm>
                        <a:prstGeom prst="rect">
                          <a:avLst/>
                        </a:prstGeom>
                        <a:solidFill>
                          <a:schemeClr val="bg2"/>
                        </a:solidFill>
                      </p:spPr>
                    </p:pic>
                  </p:oleObj>
                </mc:Fallback>
              </mc:AlternateContent>
            </a:graphicData>
          </a:graphic>
        </p:graphicFrame>
        <p:sp>
          <p:nvSpPr>
            <p:cNvPr id="8220" name="Text Box 15"/>
            <p:cNvSpPr txBox="1">
              <a:spLocks noChangeArrowheads="1"/>
            </p:cNvSpPr>
            <p:nvPr/>
          </p:nvSpPr>
          <p:spPr bwMode="auto">
            <a:xfrm>
              <a:off x="1306" y="2916"/>
              <a:ext cx="1021" cy="2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solidFill>
                    <a:schemeClr val="accent2"/>
                  </a:solidFill>
                </a:rPr>
                <a:t>Solve for</a:t>
              </a:r>
            </a:p>
          </p:txBody>
        </p:sp>
      </p:grpSp>
      <p:graphicFrame>
        <p:nvGraphicFramePr>
          <p:cNvPr id="321552" name="Object 7"/>
          <p:cNvGraphicFramePr>
            <a:graphicFrameLocks noChangeAspect="1"/>
          </p:cNvGraphicFramePr>
          <p:nvPr/>
        </p:nvGraphicFramePr>
        <p:xfrm>
          <a:off x="904875" y="5780088"/>
          <a:ext cx="1778000" cy="800100"/>
        </p:xfrm>
        <a:graphic>
          <a:graphicData uri="http://schemas.openxmlformats.org/presentationml/2006/ole">
            <mc:AlternateContent xmlns:mc="http://schemas.openxmlformats.org/markup-compatibility/2006">
              <mc:Choice xmlns:v="urn:schemas-microsoft-com:vml" Requires="v">
                <p:oleObj spid="_x0000_s27763" name="Equation" r:id="rId15" imgW="1777680" imgH="799920" progId="Equation.3">
                  <p:embed/>
                </p:oleObj>
              </mc:Choice>
              <mc:Fallback>
                <p:oleObj name="Equation" r:id="rId15" imgW="1777680" imgH="79992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04875" y="5780088"/>
                        <a:ext cx="1778000" cy="800100"/>
                      </a:xfrm>
                      <a:prstGeom prst="rect">
                        <a:avLst/>
                      </a:prstGeom>
                      <a:solidFill>
                        <a:schemeClr val="bg2"/>
                      </a:solidFill>
                    </p:spPr>
                  </p:pic>
                </p:oleObj>
              </mc:Fallback>
            </mc:AlternateContent>
          </a:graphicData>
        </a:graphic>
      </p:graphicFrame>
      <p:graphicFrame>
        <p:nvGraphicFramePr>
          <p:cNvPr id="321553" name="Object 8"/>
          <p:cNvGraphicFramePr>
            <a:graphicFrameLocks noChangeAspect="1"/>
          </p:cNvGraphicFramePr>
          <p:nvPr/>
        </p:nvGraphicFramePr>
        <p:xfrm>
          <a:off x="2682875" y="5780088"/>
          <a:ext cx="1816100" cy="862012"/>
        </p:xfrm>
        <a:graphic>
          <a:graphicData uri="http://schemas.openxmlformats.org/presentationml/2006/ole">
            <mc:AlternateContent xmlns:mc="http://schemas.openxmlformats.org/markup-compatibility/2006">
              <mc:Choice xmlns:v="urn:schemas-microsoft-com:vml" Requires="v">
                <p:oleObj spid="_x0000_s27764" name="Equation" r:id="rId17" imgW="1815840" imgH="863280" progId="Equation.3">
                  <p:embed/>
                </p:oleObj>
              </mc:Choice>
              <mc:Fallback>
                <p:oleObj name="Equation" r:id="rId17" imgW="1815840" imgH="8632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82875" y="5780088"/>
                        <a:ext cx="1816100" cy="862012"/>
                      </a:xfrm>
                      <a:prstGeom prst="rect">
                        <a:avLst/>
                      </a:prstGeom>
                      <a:solidFill>
                        <a:schemeClr val="bg2"/>
                      </a:solidFill>
                    </p:spPr>
                  </p:pic>
                </p:oleObj>
              </mc:Fallback>
            </mc:AlternateContent>
          </a:graphicData>
        </a:graphic>
      </p:graphicFrame>
      <p:graphicFrame>
        <p:nvGraphicFramePr>
          <p:cNvPr id="321554" name="Object 9"/>
          <p:cNvGraphicFramePr>
            <a:graphicFrameLocks noChangeAspect="1"/>
          </p:cNvGraphicFramePr>
          <p:nvPr/>
        </p:nvGraphicFramePr>
        <p:xfrm>
          <a:off x="4483100" y="5780088"/>
          <a:ext cx="2971800" cy="800100"/>
        </p:xfrm>
        <a:graphic>
          <a:graphicData uri="http://schemas.openxmlformats.org/presentationml/2006/ole">
            <mc:AlternateContent xmlns:mc="http://schemas.openxmlformats.org/markup-compatibility/2006">
              <mc:Choice xmlns:v="urn:schemas-microsoft-com:vml" Requires="v">
                <p:oleObj spid="_x0000_s27765" name="Equation" r:id="rId19" imgW="2971800" imgH="799920" progId="Equation.3">
                  <p:embed/>
                </p:oleObj>
              </mc:Choice>
              <mc:Fallback>
                <p:oleObj name="Equation" r:id="rId19" imgW="2971800" imgH="79992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83100" y="5780088"/>
                        <a:ext cx="2971800" cy="800100"/>
                      </a:xfrm>
                      <a:prstGeom prst="rect">
                        <a:avLst/>
                      </a:prstGeom>
                      <a:solidFill>
                        <a:schemeClr val="bg2"/>
                      </a:solidFill>
                    </p:spPr>
                  </p:pic>
                </p:oleObj>
              </mc:Fallback>
            </mc:AlternateContent>
          </a:graphicData>
        </a:graphic>
      </p:graphicFrame>
      <p:graphicFrame>
        <p:nvGraphicFramePr>
          <p:cNvPr id="321555" name="Object 10"/>
          <p:cNvGraphicFramePr>
            <a:graphicFrameLocks noChangeAspect="1"/>
          </p:cNvGraphicFramePr>
          <p:nvPr/>
        </p:nvGraphicFramePr>
        <p:xfrm>
          <a:off x="7448550" y="5961063"/>
          <a:ext cx="1423988" cy="420687"/>
        </p:xfrm>
        <a:graphic>
          <a:graphicData uri="http://schemas.openxmlformats.org/presentationml/2006/ole">
            <mc:AlternateContent xmlns:mc="http://schemas.openxmlformats.org/markup-compatibility/2006">
              <mc:Choice xmlns:v="urn:schemas-microsoft-com:vml" Requires="v">
                <p:oleObj spid="_x0000_s27766" name="Equation" r:id="rId21" imgW="596880" imgH="177480" progId="Equation.3">
                  <p:embed/>
                </p:oleObj>
              </mc:Choice>
              <mc:Fallback>
                <p:oleObj name="Equation" r:id="rId21" imgW="596880" imgH="177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48550" y="5961063"/>
                        <a:ext cx="1423988" cy="420687"/>
                      </a:xfrm>
                      <a:prstGeom prst="rect">
                        <a:avLst/>
                      </a:prstGeom>
                      <a:solidFill>
                        <a:schemeClr val="bg2"/>
                      </a:solidFill>
                    </p:spPr>
                  </p:pic>
                </p:oleObj>
              </mc:Fallback>
            </mc:AlternateContent>
          </a:graphicData>
        </a:graphic>
      </p:graphicFrame>
      <p:grpSp>
        <p:nvGrpSpPr>
          <p:cNvPr id="3" name="Group 20"/>
          <p:cNvGrpSpPr>
            <a:grpSpLocks/>
          </p:cNvGrpSpPr>
          <p:nvPr/>
        </p:nvGrpSpPr>
        <p:grpSpPr bwMode="auto">
          <a:xfrm>
            <a:off x="6092825" y="3276600"/>
            <a:ext cx="3100388" cy="2655888"/>
            <a:chOff x="3838" y="2064"/>
            <a:chExt cx="1953" cy="1673"/>
          </a:xfrm>
        </p:grpSpPr>
        <p:sp>
          <p:nvSpPr>
            <p:cNvPr id="8217" name="Freeform 21"/>
            <p:cNvSpPr>
              <a:spLocks/>
            </p:cNvSpPr>
            <p:nvPr/>
          </p:nvSpPr>
          <p:spPr bwMode="auto">
            <a:xfrm>
              <a:off x="3838" y="2064"/>
              <a:ext cx="1391" cy="643"/>
            </a:xfrm>
            <a:custGeom>
              <a:avLst/>
              <a:gdLst>
                <a:gd name="T0" fmla="*/ 0 w 1368"/>
                <a:gd name="T1" fmla="*/ 20 h 605"/>
                <a:gd name="T2" fmla="*/ 677 w 1368"/>
                <a:gd name="T3" fmla="*/ 51 h 605"/>
                <a:gd name="T4" fmla="*/ 1254 w 1368"/>
                <a:gd name="T5" fmla="*/ 328 h 605"/>
                <a:gd name="T6" fmla="*/ 1361 w 1368"/>
                <a:gd name="T7" fmla="*/ 605 h 605"/>
                <a:gd name="T8" fmla="*/ 0 60000 65536"/>
                <a:gd name="T9" fmla="*/ 0 60000 65536"/>
                <a:gd name="T10" fmla="*/ 0 60000 65536"/>
                <a:gd name="T11" fmla="*/ 0 60000 65536"/>
                <a:gd name="T12" fmla="*/ 0 w 1368"/>
                <a:gd name="T13" fmla="*/ 0 h 605"/>
                <a:gd name="T14" fmla="*/ 1368 w 1368"/>
                <a:gd name="T15" fmla="*/ 605 h 605"/>
              </a:gdLst>
              <a:ahLst/>
              <a:cxnLst>
                <a:cxn ang="T8">
                  <a:pos x="T0" y="T1"/>
                </a:cxn>
                <a:cxn ang="T9">
                  <a:pos x="T2" y="T3"/>
                </a:cxn>
                <a:cxn ang="T10">
                  <a:pos x="T4" y="T5"/>
                </a:cxn>
                <a:cxn ang="T11">
                  <a:pos x="T6" y="T7"/>
                </a:cxn>
              </a:cxnLst>
              <a:rect l="T12" t="T13" r="T14" b="T15"/>
              <a:pathLst>
                <a:path w="1368" h="605">
                  <a:moveTo>
                    <a:pt x="0" y="20"/>
                  </a:moveTo>
                  <a:cubicBezTo>
                    <a:pt x="234" y="10"/>
                    <a:pt x="468" y="0"/>
                    <a:pt x="677" y="51"/>
                  </a:cubicBezTo>
                  <a:cubicBezTo>
                    <a:pt x="886" y="102"/>
                    <a:pt x="1140" y="236"/>
                    <a:pt x="1254" y="328"/>
                  </a:cubicBezTo>
                  <a:cubicBezTo>
                    <a:pt x="1368" y="420"/>
                    <a:pt x="1364" y="512"/>
                    <a:pt x="1361" y="605"/>
                  </a:cubicBezTo>
                </a:path>
              </a:pathLst>
            </a:custGeom>
            <a:noFill/>
            <a:ln w="50800">
              <a:solidFill>
                <a:srgbClr val="FF0000"/>
              </a:solidFill>
              <a:round/>
              <a:headEnd type="arrow"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8" name="Freeform 22"/>
            <p:cNvSpPr>
              <a:spLocks/>
            </p:cNvSpPr>
            <p:nvPr/>
          </p:nvSpPr>
          <p:spPr bwMode="auto">
            <a:xfrm>
              <a:off x="5115" y="2961"/>
              <a:ext cx="100" cy="776"/>
            </a:xfrm>
            <a:custGeom>
              <a:avLst/>
              <a:gdLst>
                <a:gd name="T0" fmla="*/ 100 w 100"/>
                <a:gd name="T1" fmla="*/ 0 h 776"/>
                <a:gd name="T2" fmla="*/ 77 w 100"/>
                <a:gd name="T3" fmla="*/ 438 h 776"/>
                <a:gd name="T4" fmla="*/ 0 w 100"/>
                <a:gd name="T5" fmla="*/ 776 h 776"/>
                <a:gd name="T6" fmla="*/ 0 60000 65536"/>
                <a:gd name="T7" fmla="*/ 0 60000 65536"/>
                <a:gd name="T8" fmla="*/ 0 60000 65536"/>
                <a:gd name="T9" fmla="*/ 0 w 100"/>
                <a:gd name="T10" fmla="*/ 0 h 776"/>
                <a:gd name="T11" fmla="*/ 100 w 100"/>
                <a:gd name="T12" fmla="*/ 776 h 776"/>
              </a:gdLst>
              <a:ahLst/>
              <a:cxnLst>
                <a:cxn ang="T6">
                  <a:pos x="T0" y="T1"/>
                </a:cxn>
                <a:cxn ang="T7">
                  <a:pos x="T2" y="T3"/>
                </a:cxn>
                <a:cxn ang="T8">
                  <a:pos x="T4" y="T5"/>
                </a:cxn>
              </a:cxnLst>
              <a:rect l="T9" t="T10" r="T11" b="T12"/>
              <a:pathLst>
                <a:path w="100" h="776">
                  <a:moveTo>
                    <a:pt x="100" y="0"/>
                  </a:moveTo>
                  <a:cubicBezTo>
                    <a:pt x="97" y="154"/>
                    <a:pt x="94" y="309"/>
                    <a:pt x="77" y="438"/>
                  </a:cubicBezTo>
                  <a:cubicBezTo>
                    <a:pt x="60" y="567"/>
                    <a:pt x="30" y="671"/>
                    <a:pt x="0" y="776"/>
                  </a:cubicBezTo>
                </a:path>
              </a:pathLst>
            </a:custGeom>
            <a:noFill/>
            <a:ln w="508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9" name="Text Box 23"/>
            <p:cNvSpPr txBox="1">
              <a:spLocks noChangeArrowheads="1"/>
            </p:cNvSpPr>
            <p:nvPr/>
          </p:nvSpPr>
          <p:spPr bwMode="auto">
            <a:xfrm>
              <a:off x="4294" y="2664"/>
              <a:ext cx="14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solidFill>
                    <a:srgbClr val="FF0000"/>
                  </a:solidFill>
                </a:rPr>
                <a:t>Big difference!</a:t>
              </a:r>
              <a:endParaRPr lang="en-US" altLang="en-US"/>
            </a:p>
          </p:txBody>
        </p:sp>
      </p:grpSp>
      <p:sp>
        <p:nvSpPr>
          <p:cNvPr id="321560" name="Rectangle 24"/>
          <p:cNvSpPr>
            <a:spLocks noChangeArrowheads="1"/>
          </p:cNvSpPr>
          <p:nvPr/>
        </p:nvSpPr>
        <p:spPr bwMode="auto">
          <a:xfrm>
            <a:off x="3802063" y="5103813"/>
            <a:ext cx="2247900" cy="4953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grpSp>
        <p:nvGrpSpPr>
          <p:cNvPr id="4" name="Group 25"/>
          <p:cNvGrpSpPr>
            <a:grpSpLocks/>
          </p:cNvGrpSpPr>
          <p:nvPr/>
        </p:nvGrpSpPr>
        <p:grpSpPr bwMode="auto">
          <a:xfrm>
            <a:off x="0" y="1795463"/>
            <a:ext cx="2527300" cy="4603750"/>
            <a:chOff x="0" y="1131"/>
            <a:chExt cx="1592" cy="2900"/>
          </a:xfrm>
        </p:grpSpPr>
        <p:sp>
          <p:nvSpPr>
            <p:cNvPr id="8212" name="Rectangle 26"/>
            <p:cNvSpPr>
              <a:spLocks noChangeArrowheads="1"/>
            </p:cNvSpPr>
            <p:nvPr/>
          </p:nvSpPr>
          <p:spPr bwMode="auto">
            <a:xfrm>
              <a:off x="570" y="2765"/>
              <a:ext cx="1022" cy="496"/>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8213" name="Rectangle 27"/>
            <p:cNvSpPr>
              <a:spLocks noChangeArrowheads="1"/>
            </p:cNvSpPr>
            <p:nvPr/>
          </p:nvSpPr>
          <p:spPr bwMode="auto">
            <a:xfrm>
              <a:off x="585" y="1850"/>
              <a:ext cx="552" cy="46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8214" name="Text Box 28"/>
            <p:cNvSpPr txBox="1">
              <a:spLocks noChangeArrowheads="1"/>
            </p:cNvSpPr>
            <p:nvPr/>
          </p:nvSpPr>
          <p:spPr bwMode="auto">
            <a:xfrm rot="-5400000">
              <a:off x="-1325" y="2456"/>
              <a:ext cx="29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000">
                  <a:solidFill>
                    <a:srgbClr val="FF0000"/>
                  </a:solidFill>
                </a:rPr>
                <a:t>Equations are different - be careful!</a:t>
              </a:r>
              <a:endParaRPr lang="en-US" altLang="en-US"/>
            </a:p>
          </p:txBody>
        </p:sp>
        <p:sp>
          <p:nvSpPr>
            <p:cNvPr id="8215" name="Line 29"/>
            <p:cNvSpPr>
              <a:spLocks noChangeShapeType="1"/>
            </p:cNvSpPr>
            <p:nvPr/>
          </p:nvSpPr>
          <p:spPr bwMode="auto">
            <a:xfrm>
              <a:off x="236" y="2064"/>
              <a:ext cx="316"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16" name="Line 30"/>
            <p:cNvSpPr>
              <a:spLocks noChangeShapeType="1"/>
            </p:cNvSpPr>
            <p:nvPr/>
          </p:nvSpPr>
          <p:spPr bwMode="auto">
            <a:xfrm>
              <a:off x="250" y="2961"/>
              <a:ext cx="32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ustDataLst>
      <p:tags r:id="rId2"/>
    </p:custDataLst>
    <p:extLst>
      <p:ext uri="{BB962C8B-B14F-4D97-AF65-F5344CB8AC3E}">
        <p14:creationId xmlns:p14="http://schemas.microsoft.com/office/powerpoint/2010/main" val="15359819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1540"/>
                                        </p:tgtEl>
                                        <p:attrNameLst>
                                          <p:attrName>style.visibility</p:attrName>
                                        </p:attrNameLst>
                                      </p:cBhvr>
                                      <p:to>
                                        <p:strVal val="visible"/>
                                      </p:to>
                                    </p:set>
                                    <p:animEffect transition="in" filter="dissolve">
                                      <p:cBhvr>
                                        <p:cTn id="7" dur="500"/>
                                        <p:tgtEl>
                                          <p:spTgt spid="3215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1541"/>
                                        </p:tgtEl>
                                        <p:attrNameLst>
                                          <p:attrName>style.visibility</p:attrName>
                                        </p:attrNameLst>
                                      </p:cBhvr>
                                      <p:to>
                                        <p:strVal val="visible"/>
                                      </p:to>
                                    </p:set>
                                    <p:animEffect transition="in" filter="wipe(left)">
                                      <p:cBhvr>
                                        <p:cTn id="12" dur="500"/>
                                        <p:tgtEl>
                                          <p:spTgt spid="321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21542"/>
                                        </p:tgtEl>
                                        <p:attrNameLst>
                                          <p:attrName>style.visibility</p:attrName>
                                        </p:attrNameLst>
                                      </p:cBhvr>
                                      <p:to>
                                        <p:strVal val="visible"/>
                                      </p:to>
                                    </p:set>
                                    <p:animEffect transition="in" filter="wipe(left)">
                                      <p:cBhvr>
                                        <p:cTn id="17" dur="500"/>
                                        <p:tgtEl>
                                          <p:spTgt spid="3215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21548"/>
                                        </p:tgtEl>
                                        <p:attrNameLst>
                                          <p:attrName>style.visibility</p:attrName>
                                        </p:attrNameLst>
                                      </p:cBhvr>
                                      <p:to>
                                        <p:strVal val="visible"/>
                                      </p:to>
                                    </p:set>
                                    <p:animEffect transition="in" filter="wipe(left)">
                                      <p:cBhvr>
                                        <p:cTn id="22" dur="500"/>
                                        <p:tgtEl>
                                          <p:spTgt spid="3215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par>
                          <p:cTn id="28" fill="hold" nodeType="afterGroup">
                            <p:stCondLst>
                              <p:cond delay="500"/>
                            </p:stCondLst>
                            <p:childTnLst>
                              <p:par>
                                <p:cTn id="29" presetID="35" presetClass="entr" presetSubtype="0" fill="hold" grpId="0" nodeType="afterEffect">
                                  <p:stCondLst>
                                    <p:cond delay="0"/>
                                  </p:stCondLst>
                                  <p:childTnLst>
                                    <p:set>
                                      <p:cBhvr>
                                        <p:cTn id="30" dur="1" fill="hold">
                                          <p:stCondLst>
                                            <p:cond delay="0"/>
                                          </p:stCondLst>
                                        </p:cTn>
                                        <p:tgtEl>
                                          <p:spTgt spid="321560"/>
                                        </p:tgtEl>
                                        <p:attrNameLst>
                                          <p:attrName>style.visibility</p:attrName>
                                        </p:attrNameLst>
                                      </p:cBhvr>
                                      <p:to>
                                        <p:strVal val="visible"/>
                                      </p:to>
                                    </p:set>
                                    <p:animEffect transition="in" filter="fade">
                                      <p:cBhvr>
                                        <p:cTn id="31" dur="2000"/>
                                        <p:tgtEl>
                                          <p:spTgt spid="321560"/>
                                        </p:tgtEl>
                                      </p:cBhvr>
                                    </p:animEffect>
                                    <p:anim calcmode="lin" valueType="num">
                                      <p:cBhvr>
                                        <p:cTn id="32" dur="2000" fill="hold"/>
                                        <p:tgtEl>
                                          <p:spTgt spid="321560"/>
                                        </p:tgtEl>
                                        <p:attrNameLst>
                                          <p:attrName>style.rotation</p:attrName>
                                        </p:attrNameLst>
                                      </p:cBhvr>
                                      <p:tavLst>
                                        <p:tav tm="0">
                                          <p:val>
                                            <p:fltVal val="720"/>
                                          </p:val>
                                        </p:tav>
                                        <p:tav tm="100000">
                                          <p:val>
                                            <p:fltVal val="0"/>
                                          </p:val>
                                        </p:tav>
                                      </p:tavLst>
                                    </p:anim>
                                    <p:anim calcmode="lin" valueType="num">
                                      <p:cBhvr>
                                        <p:cTn id="33" dur="2000" fill="hold"/>
                                        <p:tgtEl>
                                          <p:spTgt spid="321560"/>
                                        </p:tgtEl>
                                        <p:attrNameLst>
                                          <p:attrName>ppt_h</p:attrName>
                                        </p:attrNameLst>
                                      </p:cBhvr>
                                      <p:tavLst>
                                        <p:tav tm="0">
                                          <p:val>
                                            <p:fltVal val="0"/>
                                          </p:val>
                                        </p:tav>
                                        <p:tav tm="100000">
                                          <p:val>
                                            <p:strVal val="#ppt_h"/>
                                          </p:val>
                                        </p:tav>
                                      </p:tavLst>
                                    </p:anim>
                                    <p:anim calcmode="lin" valueType="num">
                                      <p:cBhvr>
                                        <p:cTn id="34" dur="2000" fill="hold"/>
                                        <p:tgtEl>
                                          <p:spTgt spid="321560"/>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321552"/>
                                        </p:tgtEl>
                                        <p:attrNameLst>
                                          <p:attrName>style.visibility</p:attrName>
                                        </p:attrNameLst>
                                      </p:cBhvr>
                                      <p:to>
                                        <p:strVal val="visible"/>
                                      </p:to>
                                    </p:set>
                                    <p:animEffect transition="in" filter="dissolve">
                                      <p:cBhvr>
                                        <p:cTn id="39" dur="500"/>
                                        <p:tgtEl>
                                          <p:spTgt spid="32155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321553"/>
                                        </p:tgtEl>
                                        <p:attrNameLst>
                                          <p:attrName>style.visibility</p:attrName>
                                        </p:attrNameLst>
                                      </p:cBhvr>
                                      <p:to>
                                        <p:strVal val="visible"/>
                                      </p:to>
                                    </p:set>
                                    <p:animEffect transition="in" filter="wipe(left)">
                                      <p:cBhvr>
                                        <p:cTn id="44" dur="500"/>
                                        <p:tgtEl>
                                          <p:spTgt spid="32155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321554"/>
                                        </p:tgtEl>
                                        <p:attrNameLst>
                                          <p:attrName>style.visibility</p:attrName>
                                        </p:attrNameLst>
                                      </p:cBhvr>
                                      <p:to>
                                        <p:strVal val="visible"/>
                                      </p:to>
                                    </p:set>
                                    <p:animEffect transition="in" filter="wipe(left)">
                                      <p:cBhvr>
                                        <p:cTn id="49" dur="500"/>
                                        <p:tgtEl>
                                          <p:spTgt spid="32155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321555"/>
                                        </p:tgtEl>
                                        <p:attrNameLst>
                                          <p:attrName>style.visibility</p:attrName>
                                        </p:attrNameLst>
                                      </p:cBhvr>
                                      <p:to>
                                        <p:strVal val="visible"/>
                                      </p:to>
                                    </p:set>
                                    <p:animEffect transition="in" filter="wipe(left)">
                                      <p:cBhvr>
                                        <p:cTn id="54" dur="500"/>
                                        <p:tgtEl>
                                          <p:spTgt spid="32155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0-#ppt_w/2"/>
                                          </p:val>
                                        </p:tav>
                                        <p:tav tm="100000">
                                          <p:val>
                                            <p:strVal val="#ppt_x"/>
                                          </p:val>
                                        </p:tav>
                                      </p:tavLst>
                                    </p:anim>
                                    <p:anim calcmode="lin" valueType="num">
                                      <p:cBhvr additive="base">
                                        <p:cTn id="6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6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0"/>
            <a:ext cx="7772400" cy="1143000"/>
          </a:xfrm>
        </p:spPr>
        <p:txBody>
          <a:bodyPr>
            <a:normAutofit fontScale="90000"/>
          </a:bodyPr>
          <a:lstStyle/>
          <a:p>
            <a:pPr algn="l"/>
            <a:r>
              <a:rPr lang="en-US" dirty="0" smtClean="0"/>
              <a:t>Photon &amp; Electron</a:t>
            </a:r>
            <a:br>
              <a:rPr lang="en-US" dirty="0" smtClean="0"/>
            </a:br>
            <a:r>
              <a:rPr lang="en-US" dirty="0" smtClean="0"/>
              <a:t>Checkpoints</a:t>
            </a:r>
          </a:p>
        </p:txBody>
      </p:sp>
      <p:sp>
        <p:nvSpPr>
          <p:cNvPr id="19459" name="Text Box 3"/>
          <p:cNvSpPr txBox="1">
            <a:spLocks noChangeArrowheads="1"/>
          </p:cNvSpPr>
          <p:nvPr/>
        </p:nvSpPr>
        <p:spPr bwMode="auto">
          <a:xfrm>
            <a:off x="290513" y="1377950"/>
            <a:ext cx="6110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400" dirty="0">
                <a:solidFill>
                  <a:srgbClr val="FF0000"/>
                </a:solidFill>
              </a:rPr>
              <a:t>Photon</a:t>
            </a:r>
            <a:r>
              <a:rPr lang="en-US" altLang="en-US" sz="2400" dirty="0"/>
              <a:t> A has twice as much momentum as </a:t>
            </a:r>
            <a:r>
              <a:rPr lang="en-US" altLang="en-US" sz="2400" dirty="0">
                <a:solidFill>
                  <a:srgbClr val="FF0000"/>
                </a:solidFill>
              </a:rPr>
              <a:t>Photon</a:t>
            </a:r>
            <a:r>
              <a:rPr lang="en-US" altLang="en-US" sz="2400" dirty="0"/>
              <a:t> B.  Compare their energies.</a:t>
            </a:r>
          </a:p>
        </p:txBody>
      </p:sp>
      <p:sp>
        <p:nvSpPr>
          <p:cNvPr id="19460" name="Text Box 4"/>
          <p:cNvSpPr txBox="1">
            <a:spLocks noChangeArrowheads="1"/>
          </p:cNvSpPr>
          <p:nvPr/>
        </p:nvSpPr>
        <p:spPr bwMode="auto">
          <a:xfrm>
            <a:off x="955675" y="2409825"/>
            <a:ext cx="19256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buFontTx/>
              <a:buChar char="•"/>
            </a:pPr>
            <a:r>
              <a:rPr lang="en-US" altLang="en-US" sz="2400">
                <a:solidFill>
                  <a:schemeClr val="tx2"/>
                </a:solidFill>
              </a:rPr>
              <a:t>    E</a:t>
            </a:r>
            <a:r>
              <a:rPr lang="en-US" altLang="en-US" sz="2400" baseline="-25000">
                <a:solidFill>
                  <a:schemeClr val="tx2"/>
                </a:solidFill>
              </a:rPr>
              <a:t>A</a:t>
            </a:r>
            <a:r>
              <a:rPr lang="en-US" altLang="en-US" sz="2400">
                <a:solidFill>
                  <a:schemeClr val="tx2"/>
                </a:solidFill>
              </a:rPr>
              <a:t> = E</a:t>
            </a:r>
            <a:r>
              <a:rPr lang="en-US" altLang="en-US" sz="2400" baseline="-25000">
                <a:solidFill>
                  <a:schemeClr val="tx2"/>
                </a:solidFill>
              </a:rPr>
              <a:t>B</a:t>
            </a:r>
          </a:p>
          <a:p>
            <a:pPr>
              <a:spcBef>
                <a:spcPct val="50000"/>
              </a:spcBef>
              <a:buFontTx/>
              <a:buChar char="•"/>
            </a:pPr>
            <a:r>
              <a:rPr lang="en-US" altLang="en-US" sz="2400">
                <a:solidFill>
                  <a:schemeClr val="tx2"/>
                </a:solidFill>
              </a:rPr>
              <a:t>    E</a:t>
            </a:r>
            <a:r>
              <a:rPr lang="en-US" altLang="en-US" sz="2400" baseline="-25000">
                <a:solidFill>
                  <a:schemeClr val="tx2"/>
                </a:solidFill>
              </a:rPr>
              <a:t>A</a:t>
            </a:r>
            <a:r>
              <a:rPr lang="en-US" altLang="en-US" sz="2400">
                <a:solidFill>
                  <a:schemeClr val="tx2"/>
                </a:solidFill>
              </a:rPr>
              <a:t> = 2 E</a:t>
            </a:r>
            <a:r>
              <a:rPr lang="en-US" altLang="en-US" sz="2400" baseline="-25000">
                <a:solidFill>
                  <a:schemeClr val="tx2"/>
                </a:solidFill>
              </a:rPr>
              <a:t>B</a:t>
            </a:r>
          </a:p>
          <a:p>
            <a:pPr>
              <a:spcBef>
                <a:spcPct val="50000"/>
              </a:spcBef>
              <a:buFontTx/>
              <a:buChar char="•"/>
            </a:pPr>
            <a:r>
              <a:rPr lang="en-US" altLang="en-US" sz="2400">
                <a:solidFill>
                  <a:schemeClr val="tx2"/>
                </a:solidFill>
              </a:rPr>
              <a:t>    E</a:t>
            </a:r>
            <a:r>
              <a:rPr lang="en-US" altLang="en-US" sz="2400" baseline="-25000">
                <a:solidFill>
                  <a:schemeClr val="tx2"/>
                </a:solidFill>
              </a:rPr>
              <a:t>A</a:t>
            </a:r>
            <a:r>
              <a:rPr lang="en-US" altLang="en-US" sz="2400">
                <a:solidFill>
                  <a:schemeClr val="tx2"/>
                </a:solidFill>
              </a:rPr>
              <a:t> = 4 E</a:t>
            </a:r>
            <a:r>
              <a:rPr lang="en-US" altLang="en-US" sz="2400" baseline="-25000">
                <a:solidFill>
                  <a:schemeClr val="tx2"/>
                </a:solidFill>
              </a:rPr>
              <a:t>B</a:t>
            </a:r>
          </a:p>
        </p:txBody>
      </p:sp>
      <p:sp>
        <p:nvSpPr>
          <p:cNvPr id="19461" name="Text Box 5"/>
          <p:cNvSpPr txBox="1">
            <a:spLocks noChangeArrowheads="1"/>
          </p:cNvSpPr>
          <p:nvPr/>
        </p:nvSpPr>
        <p:spPr bwMode="auto">
          <a:xfrm>
            <a:off x="290513" y="4137025"/>
            <a:ext cx="577553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400" dirty="0">
                <a:solidFill>
                  <a:srgbClr val="FF0000"/>
                </a:solidFill>
              </a:rPr>
              <a:t>Electron </a:t>
            </a:r>
            <a:r>
              <a:rPr lang="en-US" altLang="en-US" sz="2400" dirty="0"/>
              <a:t>A has twice as much momentum as </a:t>
            </a:r>
            <a:r>
              <a:rPr lang="en-US" altLang="en-US" sz="2400" dirty="0">
                <a:solidFill>
                  <a:srgbClr val="FF0000"/>
                </a:solidFill>
              </a:rPr>
              <a:t>Electron</a:t>
            </a:r>
            <a:r>
              <a:rPr lang="en-US" altLang="en-US" sz="2400" dirty="0"/>
              <a:t> B.  Compare their energies.</a:t>
            </a:r>
          </a:p>
        </p:txBody>
      </p:sp>
      <p:sp>
        <p:nvSpPr>
          <p:cNvPr id="19462" name="Text Box 6"/>
          <p:cNvSpPr txBox="1">
            <a:spLocks noChangeArrowheads="1"/>
          </p:cNvSpPr>
          <p:nvPr/>
        </p:nvSpPr>
        <p:spPr bwMode="auto">
          <a:xfrm>
            <a:off x="1108075" y="5118100"/>
            <a:ext cx="19256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buFontTx/>
              <a:buChar char="•"/>
            </a:pPr>
            <a:r>
              <a:rPr lang="en-US" altLang="en-US" sz="2400">
                <a:solidFill>
                  <a:schemeClr val="tx2"/>
                </a:solidFill>
              </a:rPr>
              <a:t>    E</a:t>
            </a:r>
            <a:r>
              <a:rPr lang="en-US" altLang="en-US" sz="2400" baseline="-25000">
                <a:solidFill>
                  <a:schemeClr val="tx2"/>
                </a:solidFill>
              </a:rPr>
              <a:t>A</a:t>
            </a:r>
            <a:r>
              <a:rPr lang="en-US" altLang="en-US" sz="2400">
                <a:solidFill>
                  <a:schemeClr val="tx2"/>
                </a:solidFill>
              </a:rPr>
              <a:t> = E</a:t>
            </a:r>
            <a:r>
              <a:rPr lang="en-US" altLang="en-US" sz="2400" baseline="-25000">
                <a:solidFill>
                  <a:schemeClr val="tx2"/>
                </a:solidFill>
              </a:rPr>
              <a:t>B</a:t>
            </a:r>
          </a:p>
          <a:p>
            <a:pPr>
              <a:spcBef>
                <a:spcPct val="50000"/>
              </a:spcBef>
              <a:buFontTx/>
              <a:buChar char="•"/>
            </a:pPr>
            <a:r>
              <a:rPr lang="en-US" altLang="en-US" sz="2400">
                <a:solidFill>
                  <a:schemeClr val="tx2"/>
                </a:solidFill>
              </a:rPr>
              <a:t>    E</a:t>
            </a:r>
            <a:r>
              <a:rPr lang="en-US" altLang="en-US" sz="2400" baseline="-25000">
                <a:solidFill>
                  <a:schemeClr val="tx2"/>
                </a:solidFill>
              </a:rPr>
              <a:t>A</a:t>
            </a:r>
            <a:r>
              <a:rPr lang="en-US" altLang="en-US" sz="2400">
                <a:solidFill>
                  <a:schemeClr val="tx2"/>
                </a:solidFill>
              </a:rPr>
              <a:t> = 2 E</a:t>
            </a:r>
            <a:r>
              <a:rPr lang="en-US" altLang="en-US" sz="2400" baseline="-25000">
                <a:solidFill>
                  <a:schemeClr val="tx2"/>
                </a:solidFill>
              </a:rPr>
              <a:t>B</a:t>
            </a:r>
          </a:p>
          <a:p>
            <a:pPr>
              <a:spcBef>
                <a:spcPct val="50000"/>
              </a:spcBef>
              <a:buFontTx/>
              <a:buChar char="•"/>
            </a:pPr>
            <a:r>
              <a:rPr lang="en-US" altLang="en-US" sz="2400">
                <a:solidFill>
                  <a:schemeClr val="tx2"/>
                </a:solidFill>
              </a:rPr>
              <a:t>    E</a:t>
            </a:r>
            <a:r>
              <a:rPr lang="en-US" altLang="en-US" sz="2400" baseline="-25000">
                <a:solidFill>
                  <a:schemeClr val="tx2"/>
                </a:solidFill>
              </a:rPr>
              <a:t>A</a:t>
            </a:r>
            <a:r>
              <a:rPr lang="en-US" altLang="en-US" sz="2400">
                <a:solidFill>
                  <a:schemeClr val="tx2"/>
                </a:solidFill>
              </a:rPr>
              <a:t> = 4 E</a:t>
            </a:r>
            <a:r>
              <a:rPr lang="en-US" altLang="en-US" sz="2400" baseline="-25000">
                <a:solidFill>
                  <a:schemeClr val="tx2"/>
                </a:solidFill>
              </a:rPr>
              <a:t>B</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260" y="31531"/>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9839" y="4032250"/>
            <a:ext cx="28956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5950339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3"/>
          <p:cNvSpPr txBox="1">
            <a:spLocks noChangeArrowheads="1"/>
          </p:cNvSpPr>
          <p:nvPr/>
        </p:nvSpPr>
        <p:spPr bwMode="auto">
          <a:xfrm>
            <a:off x="290513" y="1377950"/>
            <a:ext cx="8516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400">
                <a:solidFill>
                  <a:srgbClr val="FF0000"/>
                </a:solidFill>
              </a:rPr>
              <a:t>Photon</a:t>
            </a:r>
            <a:r>
              <a:rPr lang="en-US" altLang="en-US" sz="2400"/>
              <a:t> A has twice as much momentum as </a:t>
            </a:r>
            <a:r>
              <a:rPr lang="en-US" altLang="en-US" sz="2400">
                <a:solidFill>
                  <a:srgbClr val="FF0000"/>
                </a:solidFill>
              </a:rPr>
              <a:t>Photon</a:t>
            </a:r>
            <a:r>
              <a:rPr lang="en-US" altLang="en-US" sz="2400"/>
              <a:t> B.  Compare their energies.</a:t>
            </a:r>
          </a:p>
        </p:txBody>
      </p:sp>
      <p:sp>
        <p:nvSpPr>
          <p:cNvPr id="9224" name="Text Box 4"/>
          <p:cNvSpPr txBox="1">
            <a:spLocks noChangeArrowheads="1"/>
          </p:cNvSpPr>
          <p:nvPr/>
        </p:nvSpPr>
        <p:spPr bwMode="auto">
          <a:xfrm>
            <a:off x="955675" y="2409825"/>
            <a:ext cx="19256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buFontTx/>
              <a:buChar char="•"/>
            </a:pPr>
            <a:r>
              <a:rPr lang="en-US" altLang="en-US" sz="2400">
                <a:solidFill>
                  <a:schemeClr val="tx2"/>
                </a:solidFill>
              </a:rPr>
              <a:t>    E</a:t>
            </a:r>
            <a:r>
              <a:rPr lang="en-US" altLang="en-US" sz="2400" baseline="-25000">
                <a:solidFill>
                  <a:schemeClr val="tx2"/>
                </a:solidFill>
              </a:rPr>
              <a:t>A</a:t>
            </a:r>
            <a:r>
              <a:rPr lang="en-US" altLang="en-US" sz="2400">
                <a:solidFill>
                  <a:schemeClr val="tx2"/>
                </a:solidFill>
              </a:rPr>
              <a:t> = E</a:t>
            </a:r>
            <a:r>
              <a:rPr lang="en-US" altLang="en-US" sz="2400" baseline="-25000">
                <a:solidFill>
                  <a:schemeClr val="tx2"/>
                </a:solidFill>
              </a:rPr>
              <a:t>B</a:t>
            </a:r>
          </a:p>
          <a:p>
            <a:pPr>
              <a:spcBef>
                <a:spcPct val="50000"/>
              </a:spcBef>
              <a:buFontTx/>
              <a:buChar char="•"/>
            </a:pPr>
            <a:r>
              <a:rPr lang="en-US" altLang="en-US" sz="2400">
                <a:solidFill>
                  <a:schemeClr val="tx2"/>
                </a:solidFill>
              </a:rPr>
              <a:t>    E</a:t>
            </a:r>
            <a:r>
              <a:rPr lang="en-US" altLang="en-US" sz="2400" baseline="-25000">
                <a:solidFill>
                  <a:schemeClr val="tx2"/>
                </a:solidFill>
              </a:rPr>
              <a:t>A</a:t>
            </a:r>
            <a:r>
              <a:rPr lang="en-US" altLang="en-US" sz="2400">
                <a:solidFill>
                  <a:schemeClr val="tx2"/>
                </a:solidFill>
              </a:rPr>
              <a:t> = 2 E</a:t>
            </a:r>
            <a:r>
              <a:rPr lang="en-US" altLang="en-US" sz="2400" baseline="-25000">
                <a:solidFill>
                  <a:schemeClr val="tx2"/>
                </a:solidFill>
              </a:rPr>
              <a:t>B</a:t>
            </a:r>
          </a:p>
          <a:p>
            <a:pPr>
              <a:spcBef>
                <a:spcPct val="50000"/>
              </a:spcBef>
              <a:buFontTx/>
              <a:buChar char="•"/>
            </a:pPr>
            <a:r>
              <a:rPr lang="en-US" altLang="en-US" sz="2400">
                <a:solidFill>
                  <a:schemeClr val="tx2"/>
                </a:solidFill>
              </a:rPr>
              <a:t>    E</a:t>
            </a:r>
            <a:r>
              <a:rPr lang="en-US" altLang="en-US" sz="2400" baseline="-25000">
                <a:solidFill>
                  <a:schemeClr val="tx2"/>
                </a:solidFill>
              </a:rPr>
              <a:t>A</a:t>
            </a:r>
            <a:r>
              <a:rPr lang="en-US" altLang="en-US" sz="2400">
                <a:solidFill>
                  <a:schemeClr val="tx2"/>
                </a:solidFill>
              </a:rPr>
              <a:t> = 4 E</a:t>
            </a:r>
            <a:r>
              <a:rPr lang="en-US" altLang="en-US" sz="2400" baseline="-25000">
                <a:solidFill>
                  <a:schemeClr val="tx2"/>
                </a:solidFill>
              </a:rPr>
              <a:t>B</a:t>
            </a:r>
          </a:p>
        </p:txBody>
      </p:sp>
      <p:sp>
        <p:nvSpPr>
          <p:cNvPr id="9225" name="Text Box 5"/>
          <p:cNvSpPr txBox="1">
            <a:spLocks noChangeArrowheads="1"/>
          </p:cNvSpPr>
          <p:nvPr/>
        </p:nvSpPr>
        <p:spPr bwMode="auto">
          <a:xfrm>
            <a:off x="290513" y="4137025"/>
            <a:ext cx="8516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400">
                <a:solidFill>
                  <a:srgbClr val="FF0000"/>
                </a:solidFill>
              </a:rPr>
              <a:t>Electron </a:t>
            </a:r>
            <a:r>
              <a:rPr lang="en-US" altLang="en-US" sz="2400"/>
              <a:t>A has twice as much momentum as </a:t>
            </a:r>
            <a:r>
              <a:rPr lang="en-US" altLang="en-US" sz="2400">
                <a:solidFill>
                  <a:srgbClr val="FF0000"/>
                </a:solidFill>
              </a:rPr>
              <a:t>Electron</a:t>
            </a:r>
            <a:r>
              <a:rPr lang="en-US" altLang="en-US" sz="2400"/>
              <a:t> B.  Compare their energies.</a:t>
            </a:r>
          </a:p>
        </p:txBody>
      </p:sp>
      <p:sp>
        <p:nvSpPr>
          <p:cNvPr id="9226" name="Text Box 6"/>
          <p:cNvSpPr txBox="1">
            <a:spLocks noChangeArrowheads="1"/>
          </p:cNvSpPr>
          <p:nvPr/>
        </p:nvSpPr>
        <p:spPr bwMode="auto">
          <a:xfrm>
            <a:off x="1108075" y="5118100"/>
            <a:ext cx="19256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buFontTx/>
              <a:buChar char="•"/>
            </a:pPr>
            <a:r>
              <a:rPr lang="en-US" altLang="en-US" sz="2400">
                <a:solidFill>
                  <a:schemeClr val="tx2"/>
                </a:solidFill>
              </a:rPr>
              <a:t>    E</a:t>
            </a:r>
            <a:r>
              <a:rPr lang="en-US" altLang="en-US" sz="2400" baseline="-25000">
                <a:solidFill>
                  <a:schemeClr val="tx2"/>
                </a:solidFill>
              </a:rPr>
              <a:t>A</a:t>
            </a:r>
            <a:r>
              <a:rPr lang="en-US" altLang="en-US" sz="2400">
                <a:solidFill>
                  <a:schemeClr val="tx2"/>
                </a:solidFill>
              </a:rPr>
              <a:t> = E</a:t>
            </a:r>
            <a:r>
              <a:rPr lang="en-US" altLang="en-US" sz="2400" baseline="-25000">
                <a:solidFill>
                  <a:schemeClr val="tx2"/>
                </a:solidFill>
              </a:rPr>
              <a:t>B</a:t>
            </a:r>
          </a:p>
          <a:p>
            <a:pPr>
              <a:spcBef>
                <a:spcPct val="50000"/>
              </a:spcBef>
              <a:buFontTx/>
              <a:buChar char="•"/>
            </a:pPr>
            <a:r>
              <a:rPr lang="en-US" altLang="en-US" sz="2400">
                <a:solidFill>
                  <a:schemeClr val="tx2"/>
                </a:solidFill>
              </a:rPr>
              <a:t>    E</a:t>
            </a:r>
            <a:r>
              <a:rPr lang="en-US" altLang="en-US" sz="2400" baseline="-25000">
                <a:solidFill>
                  <a:schemeClr val="tx2"/>
                </a:solidFill>
              </a:rPr>
              <a:t>A</a:t>
            </a:r>
            <a:r>
              <a:rPr lang="en-US" altLang="en-US" sz="2400">
                <a:solidFill>
                  <a:schemeClr val="tx2"/>
                </a:solidFill>
              </a:rPr>
              <a:t> = 2 E</a:t>
            </a:r>
            <a:r>
              <a:rPr lang="en-US" altLang="en-US" sz="2400" baseline="-25000">
                <a:solidFill>
                  <a:schemeClr val="tx2"/>
                </a:solidFill>
              </a:rPr>
              <a:t>B</a:t>
            </a:r>
          </a:p>
          <a:p>
            <a:pPr>
              <a:spcBef>
                <a:spcPct val="50000"/>
              </a:spcBef>
              <a:buFontTx/>
              <a:buChar char="•"/>
            </a:pPr>
            <a:r>
              <a:rPr lang="en-US" altLang="en-US" sz="2400">
                <a:solidFill>
                  <a:schemeClr val="tx2"/>
                </a:solidFill>
              </a:rPr>
              <a:t>    E</a:t>
            </a:r>
            <a:r>
              <a:rPr lang="en-US" altLang="en-US" sz="2400" baseline="-25000">
                <a:solidFill>
                  <a:schemeClr val="tx2"/>
                </a:solidFill>
              </a:rPr>
              <a:t>A</a:t>
            </a:r>
            <a:r>
              <a:rPr lang="en-US" altLang="en-US" sz="2400">
                <a:solidFill>
                  <a:schemeClr val="tx2"/>
                </a:solidFill>
              </a:rPr>
              <a:t> = 4 E</a:t>
            </a:r>
            <a:r>
              <a:rPr lang="en-US" altLang="en-US" sz="2400" baseline="-25000">
                <a:solidFill>
                  <a:schemeClr val="tx2"/>
                </a:solidFill>
              </a:rPr>
              <a:t>B</a:t>
            </a:r>
          </a:p>
        </p:txBody>
      </p:sp>
      <p:graphicFrame>
        <p:nvGraphicFramePr>
          <p:cNvPr id="359424" name="Object 2"/>
          <p:cNvGraphicFramePr>
            <a:graphicFrameLocks noChangeAspect="1"/>
          </p:cNvGraphicFramePr>
          <p:nvPr/>
        </p:nvGraphicFramePr>
        <p:xfrm>
          <a:off x="4224338" y="4959350"/>
          <a:ext cx="2635250" cy="965200"/>
        </p:xfrm>
        <a:graphic>
          <a:graphicData uri="http://schemas.openxmlformats.org/presentationml/2006/ole">
            <mc:AlternateContent xmlns:mc="http://schemas.openxmlformats.org/markup-compatibility/2006">
              <mc:Choice xmlns:v="urn:schemas-microsoft-com:vml" Requires="v">
                <p:oleObj spid="_x0000_s28726" name="Equation" r:id="rId5" imgW="1143000" imgH="419040" progId="Equation.3">
                  <p:embed/>
                </p:oleObj>
              </mc:Choice>
              <mc:Fallback>
                <p:oleObj name="Equation" r:id="rId5" imgW="114300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338" y="4959350"/>
                        <a:ext cx="2635250" cy="965200"/>
                      </a:xfrm>
                      <a:prstGeom prst="rect">
                        <a:avLst/>
                      </a:prstGeom>
                      <a:solidFill>
                        <a:schemeClr val="bg2"/>
                      </a:solidFill>
                    </p:spPr>
                  </p:pic>
                </p:oleObj>
              </mc:Fallback>
            </mc:AlternateContent>
          </a:graphicData>
        </a:graphic>
      </p:graphicFrame>
      <p:grpSp>
        <p:nvGrpSpPr>
          <p:cNvPr id="2" name="Group 8"/>
          <p:cNvGrpSpPr>
            <a:grpSpLocks/>
          </p:cNvGrpSpPr>
          <p:nvPr/>
        </p:nvGrpSpPr>
        <p:grpSpPr bwMode="auto">
          <a:xfrm>
            <a:off x="3224213" y="2411413"/>
            <a:ext cx="4005262" cy="901700"/>
            <a:chOff x="2031" y="1519"/>
            <a:chExt cx="2523" cy="568"/>
          </a:xfrm>
        </p:grpSpPr>
        <p:grpSp>
          <p:nvGrpSpPr>
            <p:cNvPr id="9234" name="Group 9"/>
            <p:cNvGrpSpPr>
              <a:grpSpLocks/>
            </p:cNvGrpSpPr>
            <p:nvPr/>
          </p:nvGrpSpPr>
          <p:grpSpPr bwMode="auto">
            <a:xfrm>
              <a:off x="2031" y="1519"/>
              <a:ext cx="1492" cy="568"/>
              <a:chOff x="2031" y="1386"/>
              <a:chExt cx="1492" cy="568"/>
            </a:xfrm>
          </p:grpSpPr>
          <p:graphicFrame>
            <p:nvGraphicFramePr>
              <p:cNvPr id="9220" name="Object 4"/>
              <p:cNvGraphicFramePr>
                <a:graphicFrameLocks noChangeAspect="1"/>
              </p:cNvGraphicFramePr>
              <p:nvPr/>
            </p:nvGraphicFramePr>
            <p:xfrm>
              <a:off x="2031" y="1386"/>
              <a:ext cx="630" cy="568"/>
            </p:xfrm>
            <a:graphic>
              <a:graphicData uri="http://schemas.openxmlformats.org/presentationml/2006/ole">
                <mc:AlternateContent xmlns:mc="http://schemas.openxmlformats.org/markup-compatibility/2006">
                  <mc:Choice xmlns:v="urn:schemas-microsoft-com:vml" Requires="v">
                    <p:oleObj spid="_x0000_s28727" name="Equation" r:id="rId7" imgW="876240" imgH="723600" progId="Equation.3">
                      <p:embed/>
                    </p:oleObj>
                  </mc:Choice>
                  <mc:Fallback>
                    <p:oleObj name="Equation" r:id="rId7" imgW="876240" imgH="723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1" y="1386"/>
                            <a:ext cx="630" cy="568"/>
                          </a:xfrm>
                          <a:prstGeom prst="rect">
                            <a:avLst/>
                          </a:prstGeom>
                          <a:solidFill>
                            <a:schemeClr val="bg2"/>
                          </a:solidFill>
                        </p:spPr>
                      </p:pic>
                    </p:oleObj>
                  </mc:Fallback>
                </mc:AlternateContent>
              </a:graphicData>
            </a:graphic>
          </p:graphicFrame>
          <p:graphicFrame>
            <p:nvGraphicFramePr>
              <p:cNvPr id="9221" name="Object 5"/>
              <p:cNvGraphicFramePr>
                <a:graphicFrameLocks noChangeAspect="1"/>
              </p:cNvGraphicFramePr>
              <p:nvPr/>
            </p:nvGraphicFramePr>
            <p:xfrm>
              <a:off x="3025" y="1386"/>
              <a:ext cx="498" cy="568"/>
            </p:xfrm>
            <a:graphic>
              <a:graphicData uri="http://schemas.openxmlformats.org/presentationml/2006/ole">
                <mc:AlternateContent xmlns:mc="http://schemas.openxmlformats.org/markup-compatibility/2006">
                  <mc:Choice xmlns:v="urn:schemas-microsoft-com:vml" Requires="v">
                    <p:oleObj spid="_x0000_s28728" name="Equation" r:id="rId9" imgW="863280" imgH="901440" progId="Equation.3">
                      <p:embed/>
                    </p:oleObj>
                  </mc:Choice>
                  <mc:Fallback>
                    <p:oleObj name="Equation" r:id="rId9" imgW="863280" imgH="9014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5" y="1386"/>
                            <a:ext cx="498" cy="568"/>
                          </a:xfrm>
                          <a:prstGeom prst="rect">
                            <a:avLst/>
                          </a:prstGeom>
                          <a:solidFill>
                            <a:schemeClr val="bg2"/>
                          </a:solidFill>
                        </p:spPr>
                      </p:pic>
                    </p:oleObj>
                  </mc:Fallback>
                </mc:AlternateContent>
              </a:graphicData>
            </a:graphic>
          </p:graphicFrame>
          <p:sp>
            <p:nvSpPr>
              <p:cNvPr id="9237" name="Rectangle 12"/>
              <p:cNvSpPr>
                <a:spLocks noChangeArrowheads="1"/>
              </p:cNvSpPr>
              <p:nvPr/>
            </p:nvSpPr>
            <p:spPr bwMode="auto">
              <a:xfrm>
                <a:off x="2661" y="1386"/>
                <a:ext cx="364" cy="5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000000"/>
                    </a:solidFill>
                    <a:latin typeface="Calibri" pitchFamily="34" charset="0"/>
                  </a:rPr>
                  <a:t>and</a:t>
                </a:r>
                <a:endParaRPr lang="en-US">
                  <a:latin typeface="Calibri" pitchFamily="34" charset="0"/>
                </a:endParaRPr>
              </a:p>
            </p:txBody>
          </p:sp>
        </p:grpSp>
        <p:grpSp>
          <p:nvGrpSpPr>
            <p:cNvPr id="9235" name="Group 13"/>
            <p:cNvGrpSpPr>
              <a:grpSpLocks/>
            </p:cNvGrpSpPr>
            <p:nvPr/>
          </p:nvGrpSpPr>
          <p:grpSpPr bwMode="auto">
            <a:xfrm>
              <a:off x="3523" y="1519"/>
              <a:ext cx="1031" cy="568"/>
              <a:chOff x="3523" y="1386"/>
              <a:chExt cx="1031" cy="568"/>
            </a:xfrm>
          </p:grpSpPr>
          <p:sp>
            <p:nvSpPr>
              <p:cNvPr id="9236" name="Rectangle 14"/>
              <p:cNvSpPr>
                <a:spLocks noChangeArrowheads="1"/>
              </p:cNvSpPr>
              <p:nvPr/>
            </p:nvSpPr>
            <p:spPr bwMode="auto">
              <a:xfrm>
                <a:off x="3523" y="1386"/>
                <a:ext cx="1031" cy="5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solidFill>
                      <a:srgbClr val="000000"/>
                    </a:solidFill>
                    <a:latin typeface="Calibri" pitchFamily="34" charset="0"/>
                  </a:rPr>
                  <a:t>so</a:t>
                </a:r>
                <a:endParaRPr lang="en-US">
                  <a:latin typeface="Calibri" pitchFamily="34" charset="0"/>
                </a:endParaRPr>
              </a:p>
            </p:txBody>
          </p:sp>
          <p:graphicFrame>
            <p:nvGraphicFramePr>
              <p:cNvPr id="9219" name="Object 3"/>
              <p:cNvGraphicFramePr>
                <a:graphicFrameLocks noChangeAspect="1"/>
              </p:cNvGraphicFramePr>
              <p:nvPr/>
            </p:nvGraphicFramePr>
            <p:xfrm>
              <a:off x="3887" y="1519"/>
              <a:ext cx="667" cy="320"/>
            </p:xfrm>
            <a:graphic>
              <a:graphicData uri="http://schemas.openxmlformats.org/presentationml/2006/ole">
                <mc:AlternateContent xmlns:mc="http://schemas.openxmlformats.org/markup-compatibility/2006">
                  <mc:Choice xmlns:v="urn:schemas-microsoft-com:vml" Requires="v">
                    <p:oleObj spid="_x0000_s28729" name="Equation" r:id="rId11" imgW="457200" imgH="203040" progId="Equation.3">
                      <p:embed/>
                    </p:oleObj>
                  </mc:Choice>
                  <mc:Fallback>
                    <p:oleObj name="Equation" r:id="rId11" imgW="457200" imgH="2030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7" y="1519"/>
                            <a:ext cx="667" cy="320"/>
                          </a:xfrm>
                          <a:prstGeom prst="rect">
                            <a:avLst/>
                          </a:prstGeom>
                          <a:solidFill>
                            <a:schemeClr val="bg2"/>
                          </a:solidFill>
                        </p:spPr>
                      </p:pic>
                    </p:oleObj>
                  </mc:Fallback>
                </mc:AlternateContent>
              </a:graphicData>
            </a:graphic>
          </p:graphicFrame>
        </p:grpSp>
      </p:grpSp>
      <p:grpSp>
        <p:nvGrpSpPr>
          <p:cNvPr id="5" name="Group 16"/>
          <p:cNvGrpSpPr>
            <a:grpSpLocks/>
          </p:cNvGrpSpPr>
          <p:nvPr/>
        </p:nvGrpSpPr>
        <p:grpSpPr bwMode="auto">
          <a:xfrm>
            <a:off x="955675" y="6169025"/>
            <a:ext cx="6651625" cy="552450"/>
            <a:chOff x="602" y="3886"/>
            <a:chExt cx="4190" cy="348"/>
          </a:xfrm>
        </p:grpSpPr>
        <p:sp>
          <p:nvSpPr>
            <p:cNvPr id="9232" name="Rectangle 17"/>
            <p:cNvSpPr>
              <a:spLocks noChangeArrowheads="1"/>
            </p:cNvSpPr>
            <p:nvPr/>
          </p:nvSpPr>
          <p:spPr bwMode="auto">
            <a:xfrm>
              <a:off x="2231" y="3886"/>
              <a:ext cx="2561" cy="3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solidFill>
                    <a:srgbClr val="000000"/>
                  </a:solidFill>
                  <a:latin typeface="Calibri" pitchFamily="34" charset="0"/>
                </a:rPr>
                <a:t>double p then quadruple E</a:t>
              </a:r>
              <a:endParaRPr lang="en-US">
                <a:latin typeface="Calibri" pitchFamily="34" charset="0"/>
              </a:endParaRPr>
            </a:p>
          </p:txBody>
        </p:sp>
        <p:sp>
          <p:nvSpPr>
            <p:cNvPr id="9233" name="Oval 18"/>
            <p:cNvSpPr>
              <a:spLocks noChangeArrowheads="1"/>
            </p:cNvSpPr>
            <p:nvPr/>
          </p:nvSpPr>
          <p:spPr bwMode="auto">
            <a:xfrm>
              <a:off x="602" y="3918"/>
              <a:ext cx="1558" cy="316"/>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grpSp>
      <p:grpSp>
        <p:nvGrpSpPr>
          <p:cNvPr id="6" name="Group 19"/>
          <p:cNvGrpSpPr>
            <a:grpSpLocks/>
          </p:cNvGrpSpPr>
          <p:nvPr/>
        </p:nvGrpSpPr>
        <p:grpSpPr bwMode="auto">
          <a:xfrm>
            <a:off x="750888" y="2967038"/>
            <a:ext cx="6478587" cy="1169987"/>
            <a:chOff x="473" y="1869"/>
            <a:chExt cx="4081" cy="737"/>
          </a:xfrm>
        </p:grpSpPr>
        <p:sp>
          <p:nvSpPr>
            <p:cNvPr id="9230" name="Rectangle 20"/>
            <p:cNvSpPr>
              <a:spLocks noChangeArrowheads="1"/>
            </p:cNvSpPr>
            <p:nvPr/>
          </p:nvSpPr>
          <p:spPr bwMode="auto">
            <a:xfrm>
              <a:off x="2231" y="2290"/>
              <a:ext cx="2323" cy="3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solidFill>
                    <a:srgbClr val="000000"/>
                  </a:solidFill>
                  <a:latin typeface="Calibri" pitchFamily="34" charset="0"/>
                </a:rPr>
                <a:t>double p then double E</a:t>
              </a:r>
              <a:endParaRPr lang="en-US">
                <a:latin typeface="Calibri" pitchFamily="34" charset="0"/>
              </a:endParaRPr>
            </a:p>
          </p:txBody>
        </p:sp>
        <p:sp>
          <p:nvSpPr>
            <p:cNvPr id="9231" name="Oval 21"/>
            <p:cNvSpPr>
              <a:spLocks noChangeArrowheads="1"/>
            </p:cNvSpPr>
            <p:nvPr/>
          </p:nvSpPr>
          <p:spPr bwMode="auto">
            <a:xfrm>
              <a:off x="473" y="1869"/>
              <a:ext cx="1558" cy="316"/>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grpSp>
      <p:sp>
        <p:nvSpPr>
          <p:cNvPr id="23" name="Rectangle 2"/>
          <p:cNvSpPr>
            <a:spLocks noGrp="1" noChangeArrowheads="1"/>
          </p:cNvSpPr>
          <p:nvPr>
            <p:ph type="title"/>
          </p:nvPr>
        </p:nvSpPr>
        <p:spPr>
          <a:xfrm>
            <a:off x="685800" y="0"/>
            <a:ext cx="7772400" cy="1143000"/>
          </a:xfrm>
        </p:spPr>
        <p:txBody>
          <a:bodyPr>
            <a:normAutofit fontScale="90000"/>
          </a:bodyPr>
          <a:lstStyle/>
          <a:p>
            <a:pPr algn="l"/>
            <a:r>
              <a:rPr lang="en-US" dirty="0" smtClean="0"/>
              <a:t>Photon &amp; Electron</a:t>
            </a:r>
            <a:br>
              <a:rPr lang="en-US" dirty="0" smtClean="0"/>
            </a:br>
            <a:r>
              <a:rPr lang="en-US" dirty="0" smtClean="0"/>
              <a:t>Checkpoints</a:t>
            </a:r>
          </a:p>
        </p:txBody>
      </p:sp>
    </p:spTree>
    <p:custDataLst>
      <p:tags r:id="rId2"/>
    </p:custDataLst>
    <p:extLst>
      <p:ext uri="{BB962C8B-B14F-4D97-AF65-F5344CB8AC3E}">
        <p14:creationId xmlns:p14="http://schemas.microsoft.com/office/powerpoint/2010/main" val="17420848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59424"/>
                                        </p:tgtEl>
                                        <p:attrNameLst>
                                          <p:attrName>style.visibility</p:attrName>
                                        </p:attrNameLst>
                                      </p:cBhvr>
                                      <p:to>
                                        <p:strVal val="visible"/>
                                      </p:to>
                                    </p:set>
                                    <p:anim calcmode="lin" valueType="num">
                                      <p:cBhvr additive="base">
                                        <p:cTn id="18" dur="500" fill="hold"/>
                                        <p:tgtEl>
                                          <p:spTgt spid="359424"/>
                                        </p:tgtEl>
                                        <p:attrNameLst>
                                          <p:attrName>ppt_x</p:attrName>
                                        </p:attrNameLst>
                                      </p:cBhvr>
                                      <p:tavLst>
                                        <p:tav tm="0">
                                          <p:val>
                                            <p:strVal val="#ppt_x"/>
                                          </p:val>
                                        </p:tav>
                                        <p:tav tm="100000">
                                          <p:val>
                                            <p:strVal val="#ppt_x"/>
                                          </p:val>
                                        </p:tav>
                                      </p:tavLst>
                                    </p:anim>
                                    <p:anim calcmode="lin" valueType="num">
                                      <p:cBhvr additive="base">
                                        <p:cTn id="19" dur="500" fill="hold"/>
                                        <p:tgtEl>
                                          <p:spTgt spid="35942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PQuestion"/>
          <p:cNvSpPr>
            <a:spLocks noGrp="1"/>
          </p:cNvSpPr>
          <p:nvPr>
            <p:ph type="title"/>
          </p:nvPr>
        </p:nvSpPr>
        <p:spPr>
          <a:xfrm>
            <a:off x="457200" y="579438"/>
            <a:ext cx="8229600" cy="2392362"/>
          </a:xfrm>
        </p:spPr>
        <p:txBody>
          <a:bodyPr/>
          <a:lstStyle/>
          <a:p>
            <a:pPr algn="l">
              <a:lnSpc>
                <a:spcPct val="90000"/>
              </a:lnSpc>
            </a:pPr>
            <a:r>
              <a:rPr lang="en-US" sz="3200" smtClean="0"/>
              <a:t>Compare the wavelength of a bowling ball with the wavelength of a golf ball, if each has 10 Joules of kinetic energy.</a:t>
            </a:r>
            <a:br>
              <a:rPr lang="en-US" sz="3200" smtClean="0"/>
            </a:br>
            <a:r>
              <a:rPr lang="en-US" sz="3200" smtClean="0"/>
              <a:t/>
            </a:r>
            <a:br>
              <a:rPr lang="en-US" sz="3200" smtClean="0"/>
            </a:br>
            <a:endParaRPr lang="en-US" sz="3200" smtClean="0">
              <a:solidFill>
                <a:schemeClr val="tx2"/>
              </a:solidFill>
            </a:endParaRPr>
          </a:p>
        </p:txBody>
      </p:sp>
      <p:graphicFrame>
        <p:nvGraphicFramePr>
          <p:cNvPr id="4" name="TPChart"/>
          <p:cNvGraphicFramePr>
            <a:graphicFrameLocks noChangeAspect="1"/>
          </p:cNvGraphicFramePr>
          <p:nvPr>
            <p:custDataLst>
              <p:tags r:id="rId3"/>
            </p:custDataLst>
          </p:nvPr>
        </p:nvGraphicFramePr>
        <p:xfrm>
          <a:off x="6019800" y="3429000"/>
          <a:ext cx="2844800" cy="3200400"/>
        </p:xfrm>
        <a:graphic>
          <a:graphicData uri="http://schemas.openxmlformats.org/presentationml/2006/ole">
            <mc:AlternateContent xmlns:mc="http://schemas.openxmlformats.org/markup-compatibility/2006">
              <mc:Choice xmlns:v="urn:schemas-microsoft-com:vml" Requires="v">
                <p:oleObj spid="_x0000_s29710" name="Chart" r:id="rId6" imgW="4572000" imgH="5143500" progId="MSGraph.Chart.8">
                  <p:embed followColorScheme="full"/>
                </p:oleObj>
              </mc:Choice>
              <mc:Fallback>
                <p:oleObj name="Chart" r:id="rId6" imgW="4572000" imgH="5143500" progId="MSGraph.Chart.8">
                  <p:embed followColorScheme="full"/>
                  <p:pic>
                    <p:nvPicPr>
                      <p:cNvPr id="0" name=""/>
                      <p:cNvPicPr>
                        <a:picLocks noChangeAspect="1" noChangeArrowheads="1"/>
                      </p:cNvPicPr>
                      <p:nvPr/>
                    </p:nvPicPr>
                    <p:blipFill>
                      <a:blip r:embed="rId7"/>
                      <a:srcRect/>
                      <a:stretch>
                        <a:fillRect/>
                      </a:stretch>
                    </p:blipFill>
                    <p:spPr bwMode="auto">
                      <a:xfrm>
                        <a:off x="6019800" y="3429000"/>
                        <a:ext cx="2844800"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TPAnswers"/>
          <p:cNvSpPr>
            <a:spLocks noGrp="1"/>
          </p:cNvSpPr>
          <p:nvPr>
            <p:ph type="body" idx="1"/>
            <p:custDataLst>
              <p:tags r:id="rId4"/>
            </p:custDataLst>
          </p:nvPr>
        </p:nvSpPr>
        <p:spPr>
          <a:xfrm>
            <a:off x="457200" y="3048000"/>
            <a:ext cx="3886200" cy="1828800"/>
          </a:xfrm>
        </p:spPr>
        <p:txBody>
          <a:bodyPr/>
          <a:lstStyle/>
          <a:p>
            <a:pPr marL="609600" indent="-609600">
              <a:buFontTx/>
              <a:buAutoNum type="arabicPeriod"/>
            </a:pPr>
            <a:r>
              <a:rPr lang="en-US" smtClean="0">
                <a:solidFill>
                  <a:schemeClr val="tx2"/>
                </a:solidFill>
                <a:latin typeface="Symbol" pitchFamily="18" charset="2"/>
              </a:rPr>
              <a:t>l</a:t>
            </a:r>
            <a:r>
              <a:rPr lang="en-US" baseline="-25000" smtClean="0">
                <a:solidFill>
                  <a:schemeClr val="tx2"/>
                </a:solidFill>
              </a:rPr>
              <a:t>bowling</a:t>
            </a:r>
            <a:r>
              <a:rPr lang="en-US" smtClean="0">
                <a:solidFill>
                  <a:schemeClr val="tx2"/>
                </a:solidFill>
              </a:rPr>
              <a:t> &gt; </a:t>
            </a:r>
            <a:r>
              <a:rPr lang="en-US" smtClean="0">
                <a:solidFill>
                  <a:schemeClr val="tx2"/>
                </a:solidFill>
                <a:latin typeface="Symbol" pitchFamily="18" charset="2"/>
              </a:rPr>
              <a:t>l</a:t>
            </a:r>
            <a:r>
              <a:rPr lang="en-US" baseline="-25000" smtClean="0">
                <a:solidFill>
                  <a:schemeClr val="tx2"/>
                </a:solidFill>
              </a:rPr>
              <a:t>golf</a:t>
            </a:r>
          </a:p>
          <a:p>
            <a:pPr marL="609600" indent="-609600">
              <a:buFontTx/>
              <a:buAutoNum type="arabicPeriod"/>
            </a:pPr>
            <a:r>
              <a:rPr lang="en-US" smtClean="0">
                <a:solidFill>
                  <a:schemeClr val="tx2"/>
                </a:solidFill>
                <a:latin typeface="Symbol" pitchFamily="18" charset="2"/>
              </a:rPr>
              <a:t>l</a:t>
            </a:r>
            <a:r>
              <a:rPr lang="en-US" baseline="-25000" smtClean="0">
                <a:solidFill>
                  <a:schemeClr val="tx2"/>
                </a:solidFill>
              </a:rPr>
              <a:t>bowling</a:t>
            </a:r>
            <a:r>
              <a:rPr lang="en-US" smtClean="0">
                <a:solidFill>
                  <a:schemeClr val="tx2"/>
                </a:solidFill>
              </a:rPr>
              <a:t> = </a:t>
            </a:r>
            <a:r>
              <a:rPr lang="en-US" smtClean="0">
                <a:solidFill>
                  <a:schemeClr val="tx2"/>
                </a:solidFill>
                <a:latin typeface="Symbol" pitchFamily="18" charset="2"/>
              </a:rPr>
              <a:t>l</a:t>
            </a:r>
            <a:r>
              <a:rPr lang="en-US" baseline="-25000" smtClean="0">
                <a:solidFill>
                  <a:schemeClr val="tx2"/>
                </a:solidFill>
              </a:rPr>
              <a:t>golf</a:t>
            </a:r>
          </a:p>
          <a:p>
            <a:pPr marL="609600" indent="-609600">
              <a:buFontTx/>
              <a:buNone/>
            </a:pPr>
            <a:r>
              <a:rPr lang="en-US" smtClean="0">
                <a:solidFill>
                  <a:schemeClr val="tx2"/>
                </a:solidFill>
                <a:latin typeface="Symbol" pitchFamily="18" charset="2"/>
              </a:rPr>
              <a:t>3.  l</a:t>
            </a:r>
            <a:r>
              <a:rPr lang="en-US" baseline="-25000" smtClean="0">
                <a:solidFill>
                  <a:schemeClr val="tx2"/>
                </a:solidFill>
              </a:rPr>
              <a:t>bowling</a:t>
            </a:r>
            <a:r>
              <a:rPr lang="en-US" smtClean="0">
                <a:solidFill>
                  <a:schemeClr val="tx2"/>
                </a:solidFill>
              </a:rPr>
              <a:t> &lt; </a:t>
            </a:r>
            <a:r>
              <a:rPr lang="en-US" smtClean="0">
                <a:solidFill>
                  <a:schemeClr val="tx2"/>
                </a:solidFill>
                <a:latin typeface="Symbol" pitchFamily="18" charset="2"/>
              </a:rPr>
              <a:t>l</a:t>
            </a:r>
            <a:r>
              <a:rPr lang="en-US" baseline="-25000" smtClean="0">
                <a:solidFill>
                  <a:schemeClr val="tx2"/>
                </a:solidFill>
              </a:rPr>
              <a:t>golf</a:t>
            </a:r>
          </a:p>
        </p:txBody>
      </p:sp>
    </p:spTree>
    <p:custDataLst>
      <p:tags r:id="rId2"/>
    </p:custDataLst>
    <p:extLst>
      <p:ext uri="{BB962C8B-B14F-4D97-AF65-F5344CB8AC3E}">
        <p14:creationId xmlns:p14="http://schemas.microsoft.com/office/powerpoint/2010/main" val="3717688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PQuestion"/>
          <p:cNvSpPr>
            <a:spLocks noGrp="1"/>
          </p:cNvSpPr>
          <p:nvPr>
            <p:ph type="title"/>
          </p:nvPr>
        </p:nvSpPr>
        <p:spPr>
          <a:xfrm>
            <a:off x="457200" y="579438"/>
            <a:ext cx="8229600" cy="2392362"/>
          </a:xfrm>
        </p:spPr>
        <p:txBody>
          <a:bodyPr/>
          <a:lstStyle/>
          <a:p>
            <a:pPr algn="l">
              <a:lnSpc>
                <a:spcPct val="90000"/>
              </a:lnSpc>
            </a:pPr>
            <a:r>
              <a:rPr lang="en-US" sz="3200" smtClean="0"/>
              <a:t>Compare the wavelength of a bowling ball with the wavelength of a golf ball, if each has 10 Joules of kinetic energy.</a:t>
            </a:r>
            <a:br>
              <a:rPr lang="en-US" sz="3200" smtClean="0"/>
            </a:br>
            <a:r>
              <a:rPr lang="en-US" sz="3200" smtClean="0"/>
              <a:t/>
            </a:r>
            <a:br>
              <a:rPr lang="en-US" sz="3200" smtClean="0"/>
            </a:br>
            <a:endParaRPr lang="en-US" sz="3200" smtClean="0">
              <a:solidFill>
                <a:schemeClr val="tx2"/>
              </a:solidFill>
            </a:endParaRPr>
          </a:p>
        </p:txBody>
      </p:sp>
      <p:graphicFrame>
        <p:nvGraphicFramePr>
          <p:cNvPr id="4" name="TPChart"/>
          <p:cNvGraphicFramePr>
            <a:graphicFrameLocks noChangeAspect="1"/>
          </p:cNvGraphicFramePr>
          <p:nvPr>
            <p:custDataLst>
              <p:tags r:id="rId3"/>
            </p:custDataLst>
          </p:nvPr>
        </p:nvGraphicFramePr>
        <p:xfrm>
          <a:off x="6019800" y="3429000"/>
          <a:ext cx="2844800" cy="3200400"/>
        </p:xfrm>
        <a:graphic>
          <a:graphicData uri="http://schemas.openxmlformats.org/presentationml/2006/ole">
            <mc:AlternateContent xmlns:mc="http://schemas.openxmlformats.org/markup-compatibility/2006">
              <mc:Choice xmlns:v="urn:schemas-microsoft-com:vml" Requires="v">
                <p:oleObj spid="_x0000_s30758" name="Chart" r:id="rId6" imgW="4572000" imgH="5143500" progId="MSGraph.Chart.8">
                  <p:embed followColorScheme="full"/>
                </p:oleObj>
              </mc:Choice>
              <mc:Fallback>
                <p:oleObj name="Chart" r:id="rId6" imgW="4572000" imgH="5143500" progId="MSGraph.Chart.8">
                  <p:embed followColorScheme="full"/>
                  <p:pic>
                    <p:nvPicPr>
                      <p:cNvPr id="0" name=""/>
                      <p:cNvPicPr>
                        <a:picLocks noChangeAspect="1" noChangeArrowheads="1"/>
                      </p:cNvPicPr>
                      <p:nvPr/>
                    </p:nvPicPr>
                    <p:blipFill>
                      <a:blip r:embed="rId7"/>
                      <a:srcRect/>
                      <a:stretch>
                        <a:fillRect/>
                      </a:stretch>
                    </p:blipFill>
                    <p:spPr bwMode="auto">
                      <a:xfrm>
                        <a:off x="6019800" y="3429000"/>
                        <a:ext cx="2844800"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0" name="TPAnswers"/>
          <p:cNvSpPr>
            <a:spLocks noGrp="1"/>
          </p:cNvSpPr>
          <p:nvPr>
            <p:ph type="body" idx="1"/>
            <p:custDataLst>
              <p:tags r:id="rId4"/>
            </p:custDataLst>
          </p:nvPr>
        </p:nvSpPr>
        <p:spPr>
          <a:xfrm>
            <a:off x="457200" y="3048000"/>
            <a:ext cx="3886200" cy="1828800"/>
          </a:xfrm>
        </p:spPr>
        <p:txBody>
          <a:bodyPr/>
          <a:lstStyle/>
          <a:p>
            <a:pPr marL="609600" indent="-609600">
              <a:buFontTx/>
              <a:buAutoNum type="arabicPeriod"/>
            </a:pPr>
            <a:r>
              <a:rPr lang="en-US" smtClean="0">
                <a:solidFill>
                  <a:schemeClr val="tx2"/>
                </a:solidFill>
                <a:latin typeface="Symbol" pitchFamily="18" charset="2"/>
              </a:rPr>
              <a:t>l</a:t>
            </a:r>
            <a:r>
              <a:rPr lang="en-US" baseline="-25000" smtClean="0">
                <a:solidFill>
                  <a:schemeClr val="tx2"/>
                </a:solidFill>
              </a:rPr>
              <a:t>bowling</a:t>
            </a:r>
            <a:r>
              <a:rPr lang="en-US" smtClean="0">
                <a:solidFill>
                  <a:schemeClr val="tx2"/>
                </a:solidFill>
              </a:rPr>
              <a:t> &gt; </a:t>
            </a:r>
            <a:r>
              <a:rPr lang="en-US" smtClean="0">
                <a:solidFill>
                  <a:schemeClr val="tx2"/>
                </a:solidFill>
                <a:latin typeface="Symbol" pitchFamily="18" charset="2"/>
              </a:rPr>
              <a:t>l</a:t>
            </a:r>
            <a:r>
              <a:rPr lang="en-US" baseline="-25000" smtClean="0">
                <a:solidFill>
                  <a:schemeClr val="tx2"/>
                </a:solidFill>
              </a:rPr>
              <a:t>golf</a:t>
            </a:r>
          </a:p>
          <a:p>
            <a:pPr marL="609600" indent="-609600">
              <a:buFontTx/>
              <a:buAutoNum type="arabicPeriod"/>
            </a:pPr>
            <a:r>
              <a:rPr lang="en-US" smtClean="0">
                <a:solidFill>
                  <a:schemeClr val="tx2"/>
                </a:solidFill>
                <a:latin typeface="Symbol" pitchFamily="18" charset="2"/>
              </a:rPr>
              <a:t>l</a:t>
            </a:r>
            <a:r>
              <a:rPr lang="en-US" baseline="-25000" smtClean="0">
                <a:solidFill>
                  <a:schemeClr val="tx2"/>
                </a:solidFill>
              </a:rPr>
              <a:t>bowling</a:t>
            </a:r>
            <a:r>
              <a:rPr lang="en-US" smtClean="0">
                <a:solidFill>
                  <a:schemeClr val="tx2"/>
                </a:solidFill>
              </a:rPr>
              <a:t> = </a:t>
            </a:r>
            <a:r>
              <a:rPr lang="en-US" smtClean="0">
                <a:solidFill>
                  <a:schemeClr val="tx2"/>
                </a:solidFill>
                <a:latin typeface="Symbol" pitchFamily="18" charset="2"/>
              </a:rPr>
              <a:t>l</a:t>
            </a:r>
            <a:r>
              <a:rPr lang="en-US" baseline="-25000" smtClean="0">
                <a:solidFill>
                  <a:schemeClr val="tx2"/>
                </a:solidFill>
              </a:rPr>
              <a:t>golf</a:t>
            </a:r>
          </a:p>
          <a:p>
            <a:pPr marL="609600" indent="-609600">
              <a:buFontTx/>
              <a:buNone/>
            </a:pPr>
            <a:r>
              <a:rPr lang="en-US" smtClean="0">
                <a:solidFill>
                  <a:schemeClr val="tx2"/>
                </a:solidFill>
                <a:latin typeface="Symbol" pitchFamily="18" charset="2"/>
              </a:rPr>
              <a:t>3.  l</a:t>
            </a:r>
            <a:r>
              <a:rPr lang="en-US" baseline="-25000" smtClean="0">
                <a:solidFill>
                  <a:schemeClr val="tx2"/>
                </a:solidFill>
              </a:rPr>
              <a:t>bowling</a:t>
            </a:r>
            <a:r>
              <a:rPr lang="en-US" smtClean="0">
                <a:solidFill>
                  <a:schemeClr val="tx2"/>
                </a:solidFill>
              </a:rPr>
              <a:t> &lt; </a:t>
            </a:r>
            <a:r>
              <a:rPr lang="en-US" smtClean="0">
                <a:solidFill>
                  <a:schemeClr val="tx2"/>
                </a:solidFill>
                <a:latin typeface="Symbol" pitchFamily="18" charset="2"/>
              </a:rPr>
              <a:t>l</a:t>
            </a:r>
            <a:r>
              <a:rPr lang="en-US" baseline="-25000" smtClean="0">
                <a:solidFill>
                  <a:schemeClr val="tx2"/>
                </a:solidFill>
              </a:rPr>
              <a:t>golf</a:t>
            </a:r>
          </a:p>
        </p:txBody>
      </p:sp>
      <p:sp>
        <p:nvSpPr>
          <p:cNvPr id="5" name="Oval 4"/>
          <p:cNvSpPr>
            <a:spLocks noChangeArrowheads="1"/>
          </p:cNvSpPr>
          <p:nvPr/>
        </p:nvSpPr>
        <p:spPr bwMode="auto">
          <a:xfrm>
            <a:off x="0" y="4191000"/>
            <a:ext cx="3846513" cy="909638"/>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graphicFrame>
        <p:nvGraphicFramePr>
          <p:cNvPr id="6" name="Object 3"/>
          <p:cNvGraphicFramePr>
            <a:graphicFrameLocks noChangeAspect="1"/>
          </p:cNvGraphicFramePr>
          <p:nvPr/>
        </p:nvGraphicFramePr>
        <p:xfrm>
          <a:off x="4191000" y="3733800"/>
          <a:ext cx="1778000" cy="800100"/>
        </p:xfrm>
        <a:graphic>
          <a:graphicData uri="http://schemas.openxmlformats.org/presentationml/2006/ole">
            <mc:AlternateContent xmlns:mc="http://schemas.openxmlformats.org/markup-compatibility/2006">
              <mc:Choice xmlns:v="urn:schemas-microsoft-com:vml" Requires="v">
                <p:oleObj spid="_x0000_s30759" name="Equation" r:id="rId8" imgW="1777680" imgH="799920" progId="Equation.3">
                  <p:embed/>
                </p:oleObj>
              </mc:Choice>
              <mc:Fallback>
                <p:oleObj name="Equation" r:id="rId8" imgW="1777680" imgH="7999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3733800"/>
                        <a:ext cx="1778000" cy="800100"/>
                      </a:xfrm>
                      <a:prstGeom prst="rect">
                        <a:avLst/>
                      </a:prstGeom>
                      <a:solidFill>
                        <a:schemeClr val="bg2"/>
                      </a:solidFill>
                    </p:spPr>
                  </p:pic>
                </p:oleObj>
              </mc:Fallback>
            </mc:AlternateContent>
          </a:graphicData>
        </a:graphic>
      </p:graphicFrame>
      <p:graphicFrame>
        <p:nvGraphicFramePr>
          <p:cNvPr id="7" name="Object 4"/>
          <p:cNvGraphicFramePr>
            <a:graphicFrameLocks noChangeAspect="1"/>
          </p:cNvGraphicFramePr>
          <p:nvPr/>
        </p:nvGraphicFramePr>
        <p:xfrm>
          <a:off x="4267200" y="2590800"/>
          <a:ext cx="863600" cy="901700"/>
        </p:xfrm>
        <a:graphic>
          <a:graphicData uri="http://schemas.openxmlformats.org/presentationml/2006/ole">
            <mc:AlternateContent xmlns:mc="http://schemas.openxmlformats.org/markup-compatibility/2006">
              <mc:Choice xmlns:v="urn:schemas-microsoft-com:vml" Requires="v">
                <p:oleObj spid="_x0000_s30760" name="Equation" r:id="rId10" imgW="863280" imgH="901440" progId="Equation.3">
                  <p:embed/>
                </p:oleObj>
              </mc:Choice>
              <mc:Fallback>
                <p:oleObj name="Equation" r:id="rId10" imgW="863280" imgH="9014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7200" y="2590800"/>
                        <a:ext cx="863600" cy="901700"/>
                      </a:xfrm>
                      <a:prstGeom prst="rect">
                        <a:avLst/>
                      </a:prstGeom>
                      <a:solidFill>
                        <a:schemeClr val="bg2"/>
                      </a:solidFill>
                    </p:spPr>
                  </p:pic>
                </p:oleObj>
              </mc:Fallback>
            </mc:AlternateContent>
          </a:graphicData>
        </a:graphic>
      </p:graphicFrame>
    </p:spTree>
    <p:custDataLst>
      <p:tags r:id="rId2"/>
    </p:custDataLst>
    <p:extLst>
      <p:ext uri="{BB962C8B-B14F-4D97-AF65-F5344CB8AC3E}">
        <p14:creationId xmlns:p14="http://schemas.microsoft.com/office/powerpoint/2010/main" val="3334945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Text Box 3"/>
          <p:cNvSpPr txBox="1">
            <a:spLocks noChangeArrowheads="1"/>
          </p:cNvSpPr>
          <p:nvPr/>
        </p:nvSpPr>
        <p:spPr bwMode="auto">
          <a:xfrm>
            <a:off x="406400" y="1671638"/>
            <a:ext cx="8051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400" dirty="0"/>
              <a:t>Rough idea:  if we know momentum very precisely, we lose </a:t>
            </a:r>
            <a:r>
              <a:rPr lang="en-US" altLang="en-US" sz="2400" dirty="0" smtClean="0"/>
              <a:t> knowledge </a:t>
            </a:r>
            <a:r>
              <a:rPr lang="en-US" altLang="en-US" sz="2400" dirty="0"/>
              <a:t>of location, and vice versa.</a:t>
            </a:r>
          </a:p>
        </p:txBody>
      </p:sp>
      <p:sp>
        <p:nvSpPr>
          <p:cNvPr id="263173" name="Text Box 5"/>
          <p:cNvSpPr txBox="1">
            <a:spLocks noChangeArrowheads="1"/>
          </p:cNvSpPr>
          <p:nvPr/>
        </p:nvSpPr>
        <p:spPr bwMode="auto">
          <a:xfrm>
            <a:off x="612775" y="3790950"/>
            <a:ext cx="79740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400" dirty="0">
                <a:solidFill>
                  <a:schemeClr val="tx2"/>
                </a:solidFill>
              </a:rPr>
              <a:t>If we know the momentum p, then we know the wavelength </a:t>
            </a:r>
            <a:r>
              <a:rPr lang="en-US" altLang="en-US" sz="2400" dirty="0">
                <a:solidFill>
                  <a:srgbClr val="FF00FF"/>
                </a:solidFill>
                <a:sym typeface="Symbol" pitchFamily="18" charset="2"/>
              </a:rPr>
              <a:t></a:t>
            </a:r>
            <a:r>
              <a:rPr lang="en-US" altLang="en-US" sz="2400" dirty="0">
                <a:solidFill>
                  <a:schemeClr val="tx2"/>
                </a:solidFill>
                <a:sym typeface="Symbol" pitchFamily="18" charset="2"/>
              </a:rPr>
              <a:t>, and that means we’re not sure where along the wave the particle is actually located!</a:t>
            </a:r>
            <a:endParaRPr lang="en-US" altLang="en-US" sz="2400" dirty="0">
              <a:solidFill>
                <a:schemeClr val="accent2"/>
              </a:solidFill>
            </a:endParaRPr>
          </a:p>
        </p:txBody>
      </p:sp>
      <p:grpSp>
        <p:nvGrpSpPr>
          <p:cNvPr id="2" name="Group 16"/>
          <p:cNvGrpSpPr>
            <a:grpSpLocks/>
          </p:cNvGrpSpPr>
          <p:nvPr/>
        </p:nvGrpSpPr>
        <p:grpSpPr bwMode="auto">
          <a:xfrm>
            <a:off x="1474788" y="5092700"/>
            <a:ext cx="6600825" cy="1258888"/>
            <a:chOff x="724" y="3383"/>
            <a:chExt cx="4158" cy="793"/>
          </a:xfrm>
        </p:grpSpPr>
        <p:grpSp>
          <p:nvGrpSpPr>
            <p:cNvPr id="12295" name="Group 6"/>
            <p:cNvGrpSpPr>
              <a:grpSpLocks/>
            </p:cNvGrpSpPr>
            <p:nvPr/>
          </p:nvGrpSpPr>
          <p:grpSpPr bwMode="auto">
            <a:xfrm>
              <a:off x="1050" y="3383"/>
              <a:ext cx="3286" cy="541"/>
              <a:chOff x="480" y="384"/>
              <a:chExt cx="2604" cy="541"/>
            </a:xfrm>
          </p:grpSpPr>
          <p:sp>
            <p:nvSpPr>
              <p:cNvPr id="12301" name="Freeform 7"/>
              <p:cNvSpPr>
                <a:spLocks/>
              </p:cNvSpPr>
              <p:nvPr/>
            </p:nvSpPr>
            <p:spPr bwMode="auto">
              <a:xfrm>
                <a:off x="480" y="384"/>
                <a:ext cx="651" cy="541"/>
              </a:xfrm>
              <a:custGeom>
                <a:avLst/>
                <a:gdLst>
                  <a:gd name="T0" fmla="*/ 0 w 2592"/>
                  <a:gd name="T1" fmla="*/ 1080 h 2160"/>
                  <a:gd name="T2" fmla="*/ 216 w 2592"/>
                  <a:gd name="T3" fmla="*/ 537 h 2160"/>
                  <a:gd name="T4" fmla="*/ 324 w 2592"/>
                  <a:gd name="T5" fmla="*/ 312 h 2160"/>
                  <a:gd name="T6" fmla="*/ 432 w 2592"/>
                  <a:gd name="T7" fmla="*/ 144 h 2160"/>
                  <a:gd name="T8" fmla="*/ 648 w 2592"/>
                  <a:gd name="T9" fmla="*/ 0 h 2160"/>
                  <a:gd name="T10" fmla="*/ 864 w 2592"/>
                  <a:gd name="T11" fmla="*/ 144 h 2160"/>
                  <a:gd name="T12" fmla="*/ 972 w 2592"/>
                  <a:gd name="T13" fmla="*/ 312 h 2160"/>
                  <a:gd name="T14" fmla="*/ 1080 w 2592"/>
                  <a:gd name="T15" fmla="*/ 540 h 2160"/>
                  <a:gd name="T16" fmla="*/ 1296 w 2592"/>
                  <a:gd name="T17" fmla="*/ 1080 h 2160"/>
                  <a:gd name="T18" fmla="*/ 1515 w 2592"/>
                  <a:gd name="T19" fmla="*/ 1620 h 2160"/>
                  <a:gd name="T20" fmla="*/ 1620 w 2592"/>
                  <a:gd name="T21" fmla="*/ 1848 h 2160"/>
                  <a:gd name="T22" fmla="*/ 1731 w 2592"/>
                  <a:gd name="T23" fmla="*/ 2013 h 2160"/>
                  <a:gd name="T24" fmla="*/ 1944 w 2592"/>
                  <a:gd name="T25" fmla="*/ 2160 h 2160"/>
                  <a:gd name="T26" fmla="*/ 2160 w 2592"/>
                  <a:gd name="T27" fmla="*/ 2016 h 2160"/>
                  <a:gd name="T28" fmla="*/ 2262 w 2592"/>
                  <a:gd name="T29" fmla="*/ 1848 h 2160"/>
                  <a:gd name="T30" fmla="*/ 2376 w 2592"/>
                  <a:gd name="T31" fmla="*/ 1620 h 2160"/>
                  <a:gd name="T32" fmla="*/ 2592 w 2592"/>
                  <a:gd name="T33" fmla="*/ 1080 h 2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0"/>
                  <a:gd name="T53" fmla="*/ 2592 w 2592"/>
                  <a:gd name="T54" fmla="*/ 2160 h 2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0">
                    <a:moveTo>
                      <a:pt x="0" y="1080"/>
                    </a:moveTo>
                    <a:cubicBezTo>
                      <a:pt x="54" y="945"/>
                      <a:pt x="162" y="665"/>
                      <a:pt x="216" y="537"/>
                    </a:cubicBezTo>
                    <a:cubicBezTo>
                      <a:pt x="270" y="409"/>
                      <a:pt x="288" y="377"/>
                      <a:pt x="324" y="312"/>
                    </a:cubicBezTo>
                    <a:cubicBezTo>
                      <a:pt x="360" y="247"/>
                      <a:pt x="384" y="207"/>
                      <a:pt x="432" y="144"/>
                    </a:cubicBezTo>
                    <a:cubicBezTo>
                      <a:pt x="480" y="81"/>
                      <a:pt x="555" y="0"/>
                      <a:pt x="648" y="0"/>
                    </a:cubicBezTo>
                    <a:cubicBezTo>
                      <a:pt x="741" y="0"/>
                      <a:pt x="819" y="90"/>
                      <a:pt x="864" y="144"/>
                    </a:cubicBezTo>
                    <a:cubicBezTo>
                      <a:pt x="909" y="198"/>
                      <a:pt x="935" y="246"/>
                      <a:pt x="972" y="312"/>
                    </a:cubicBezTo>
                    <a:cubicBezTo>
                      <a:pt x="1009" y="378"/>
                      <a:pt x="1026" y="412"/>
                      <a:pt x="1080" y="540"/>
                    </a:cubicBezTo>
                    <a:cubicBezTo>
                      <a:pt x="1134" y="668"/>
                      <a:pt x="1224" y="900"/>
                      <a:pt x="1296" y="1080"/>
                    </a:cubicBezTo>
                    <a:cubicBezTo>
                      <a:pt x="1368" y="1260"/>
                      <a:pt x="1461" y="1492"/>
                      <a:pt x="1515" y="1620"/>
                    </a:cubicBezTo>
                    <a:cubicBezTo>
                      <a:pt x="1569" y="1748"/>
                      <a:pt x="1585" y="1782"/>
                      <a:pt x="1620" y="1848"/>
                    </a:cubicBezTo>
                    <a:cubicBezTo>
                      <a:pt x="1655" y="1914"/>
                      <a:pt x="1677" y="1950"/>
                      <a:pt x="1731" y="2013"/>
                    </a:cubicBezTo>
                    <a:cubicBezTo>
                      <a:pt x="1785" y="2076"/>
                      <a:pt x="1848" y="2160"/>
                      <a:pt x="1944" y="2160"/>
                    </a:cubicBezTo>
                    <a:cubicBezTo>
                      <a:pt x="2040" y="2160"/>
                      <a:pt x="2109" y="2076"/>
                      <a:pt x="2160" y="2016"/>
                    </a:cubicBezTo>
                    <a:cubicBezTo>
                      <a:pt x="2211" y="1956"/>
                      <a:pt x="2226" y="1914"/>
                      <a:pt x="2262" y="1848"/>
                    </a:cubicBezTo>
                    <a:cubicBezTo>
                      <a:pt x="2298" y="1782"/>
                      <a:pt x="2321" y="1748"/>
                      <a:pt x="2376" y="1620"/>
                    </a:cubicBezTo>
                    <a:cubicBezTo>
                      <a:pt x="2431" y="1492"/>
                      <a:pt x="2511" y="1286"/>
                      <a:pt x="2592" y="108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2" name="Freeform 8"/>
              <p:cNvSpPr>
                <a:spLocks/>
              </p:cNvSpPr>
              <p:nvPr/>
            </p:nvSpPr>
            <p:spPr bwMode="auto">
              <a:xfrm>
                <a:off x="1131" y="384"/>
                <a:ext cx="651" cy="541"/>
              </a:xfrm>
              <a:custGeom>
                <a:avLst/>
                <a:gdLst>
                  <a:gd name="T0" fmla="*/ 0 w 2592"/>
                  <a:gd name="T1" fmla="*/ 1080 h 2160"/>
                  <a:gd name="T2" fmla="*/ 216 w 2592"/>
                  <a:gd name="T3" fmla="*/ 537 h 2160"/>
                  <a:gd name="T4" fmla="*/ 324 w 2592"/>
                  <a:gd name="T5" fmla="*/ 312 h 2160"/>
                  <a:gd name="T6" fmla="*/ 432 w 2592"/>
                  <a:gd name="T7" fmla="*/ 144 h 2160"/>
                  <a:gd name="T8" fmla="*/ 648 w 2592"/>
                  <a:gd name="T9" fmla="*/ 0 h 2160"/>
                  <a:gd name="T10" fmla="*/ 864 w 2592"/>
                  <a:gd name="T11" fmla="*/ 144 h 2160"/>
                  <a:gd name="T12" fmla="*/ 972 w 2592"/>
                  <a:gd name="T13" fmla="*/ 312 h 2160"/>
                  <a:gd name="T14" fmla="*/ 1080 w 2592"/>
                  <a:gd name="T15" fmla="*/ 540 h 2160"/>
                  <a:gd name="T16" fmla="*/ 1296 w 2592"/>
                  <a:gd name="T17" fmla="*/ 1080 h 2160"/>
                  <a:gd name="T18" fmla="*/ 1515 w 2592"/>
                  <a:gd name="T19" fmla="*/ 1620 h 2160"/>
                  <a:gd name="T20" fmla="*/ 1620 w 2592"/>
                  <a:gd name="T21" fmla="*/ 1848 h 2160"/>
                  <a:gd name="T22" fmla="*/ 1731 w 2592"/>
                  <a:gd name="T23" fmla="*/ 2013 h 2160"/>
                  <a:gd name="T24" fmla="*/ 1944 w 2592"/>
                  <a:gd name="T25" fmla="*/ 2160 h 2160"/>
                  <a:gd name="T26" fmla="*/ 2160 w 2592"/>
                  <a:gd name="T27" fmla="*/ 2016 h 2160"/>
                  <a:gd name="T28" fmla="*/ 2262 w 2592"/>
                  <a:gd name="T29" fmla="*/ 1848 h 2160"/>
                  <a:gd name="T30" fmla="*/ 2376 w 2592"/>
                  <a:gd name="T31" fmla="*/ 1620 h 2160"/>
                  <a:gd name="T32" fmla="*/ 2592 w 2592"/>
                  <a:gd name="T33" fmla="*/ 1080 h 2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0"/>
                  <a:gd name="T53" fmla="*/ 2592 w 2592"/>
                  <a:gd name="T54" fmla="*/ 2160 h 2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0">
                    <a:moveTo>
                      <a:pt x="0" y="1080"/>
                    </a:moveTo>
                    <a:cubicBezTo>
                      <a:pt x="54" y="945"/>
                      <a:pt x="162" y="665"/>
                      <a:pt x="216" y="537"/>
                    </a:cubicBezTo>
                    <a:cubicBezTo>
                      <a:pt x="270" y="409"/>
                      <a:pt x="288" y="377"/>
                      <a:pt x="324" y="312"/>
                    </a:cubicBezTo>
                    <a:cubicBezTo>
                      <a:pt x="360" y="247"/>
                      <a:pt x="384" y="207"/>
                      <a:pt x="432" y="144"/>
                    </a:cubicBezTo>
                    <a:cubicBezTo>
                      <a:pt x="480" y="81"/>
                      <a:pt x="555" y="0"/>
                      <a:pt x="648" y="0"/>
                    </a:cubicBezTo>
                    <a:cubicBezTo>
                      <a:pt x="741" y="0"/>
                      <a:pt x="819" y="90"/>
                      <a:pt x="864" y="144"/>
                    </a:cubicBezTo>
                    <a:cubicBezTo>
                      <a:pt x="909" y="198"/>
                      <a:pt x="935" y="246"/>
                      <a:pt x="972" y="312"/>
                    </a:cubicBezTo>
                    <a:cubicBezTo>
                      <a:pt x="1009" y="378"/>
                      <a:pt x="1026" y="412"/>
                      <a:pt x="1080" y="540"/>
                    </a:cubicBezTo>
                    <a:cubicBezTo>
                      <a:pt x="1134" y="668"/>
                      <a:pt x="1224" y="900"/>
                      <a:pt x="1296" y="1080"/>
                    </a:cubicBezTo>
                    <a:cubicBezTo>
                      <a:pt x="1368" y="1260"/>
                      <a:pt x="1461" y="1492"/>
                      <a:pt x="1515" y="1620"/>
                    </a:cubicBezTo>
                    <a:cubicBezTo>
                      <a:pt x="1569" y="1748"/>
                      <a:pt x="1585" y="1782"/>
                      <a:pt x="1620" y="1848"/>
                    </a:cubicBezTo>
                    <a:cubicBezTo>
                      <a:pt x="1655" y="1914"/>
                      <a:pt x="1677" y="1950"/>
                      <a:pt x="1731" y="2013"/>
                    </a:cubicBezTo>
                    <a:cubicBezTo>
                      <a:pt x="1785" y="2076"/>
                      <a:pt x="1848" y="2160"/>
                      <a:pt x="1944" y="2160"/>
                    </a:cubicBezTo>
                    <a:cubicBezTo>
                      <a:pt x="2040" y="2160"/>
                      <a:pt x="2109" y="2076"/>
                      <a:pt x="2160" y="2016"/>
                    </a:cubicBezTo>
                    <a:cubicBezTo>
                      <a:pt x="2211" y="1956"/>
                      <a:pt x="2226" y="1914"/>
                      <a:pt x="2262" y="1848"/>
                    </a:cubicBezTo>
                    <a:cubicBezTo>
                      <a:pt x="2298" y="1782"/>
                      <a:pt x="2321" y="1748"/>
                      <a:pt x="2376" y="1620"/>
                    </a:cubicBezTo>
                    <a:cubicBezTo>
                      <a:pt x="2431" y="1492"/>
                      <a:pt x="2511" y="1286"/>
                      <a:pt x="2592" y="108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3" name="Freeform 9"/>
              <p:cNvSpPr>
                <a:spLocks/>
              </p:cNvSpPr>
              <p:nvPr/>
            </p:nvSpPr>
            <p:spPr bwMode="auto">
              <a:xfrm>
                <a:off x="1782" y="384"/>
                <a:ext cx="651" cy="541"/>
              </a:xfrm>
              <a:custGeom>
                <a:avLst/>
                <a:gdLst>
                  <a:gd name="T0" fmla="*/ 0 w 2592"/>
                  <a:gd name="T1" fmla="*/ 1080 h 2160"/>
                  <a:gd name="T2" fmla="*/ 216 w 2592"/>
                  <a:gd name="T3" fmla="*/ 537 h 2160"/>
                  <a:gd name="T4" fmla="*/ 324 w 2592"/>
                  <a:gd name="T5" fmla="*/ 312 h 2160"/>
                  <a:gd name="T6" fmla="*/ 432 w 2592"/>
                  <a:gd name="T7" fmla="*/ 144 h 2160"/>
                  <a:gd name="T8" fmla="*/ 648 w 2592"/>
                  <a:gd name="T9" fmla="*/ 0 h 2160"/>
                  <a:gd name="T10" fmla="*/ 864 w 2592"/>
                  <a:gd name="T11" fmla="*/ 144 h 2160"/>
                  <a:gd name="T12" fmla="*/ 972 w 2592"/>
                  <a:gd name="T13" fmla="*/ 312 h 2160"/>
                  <a:gd name="T14" fmla="*/ 1080 w 2592"/>
                  <a:gd name="T15" fmla="*/ 540 h 2160"/>
                  <a:gd name="T16" fmla="*/ 1296 w 2592"/>
                  <a:gd name="T17" fmla="*/ 1080 h 2160"/>
                  <a:gd name="T18" fmla="*/ 1515 w 2592"/>
                  <a:gd name="T19" fmla="*/ 1620 h 2160"/>
                  <a:gd name="T20" fmla="*/ 1620 w 2592"/>
                  <a:gd name="T21" fmla="*/ 1848 h 2160"/>
                  <a:gd name="T22" fmla="*/ 1731 w 2592"/>
                  <a:gd name="T23" fmla="*/ 2013 h 2160"/>
                  <a:gd name="T24" fmla="*/ 1944 w 2592"/>
                  <a:gd name="T25" fmla="*/ 2160 h 2160"/>
                  <a:gd name="T26" fmla="*/ 2160 w 2592"/>
                  <a:gd name="T27" fmla="*/ 2016 h 2160"/>
                  <a:gd name="T28" fmla="*/ 2262 w 2592"/>
                  <a:gd name="T29" fmla="*/ 1848 h 2160"/>
                  <a:gd name="T30" fmla="*/ 2376 w 2592"/>
                  <a:gd name="T31" fmla="*/ 1620 h 2160"/>
                  <a:gd name="T32" fmla="*/ 2592 w 2592"/>
                  <a:gd name="T33" fmla="*/ 1080 h 2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0"/>
                  <a:gd name="T53" fmla="*/ 2592 w 2592"/>
                  <a:gd name="T54" fmla="*/ 2160 h 2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0">
                    <a:moveTo>
                      <a:pt x="0" y="1080"/>
                    </a:moveTo>
                    <a:cubicBezTo>
                      <a:pt x="54" y="945"/>
                      <a:pt x="162" y="665"/>
                      <a:pt x="216" y="537"/>
                    </a:cubicBezTo>
                    <a:cubicBezTo>
                      <a:pt x="270" y="409"/>
                      <a:pt x="288" y="377"/>
                      <a:pt x="324" y="312"/>
                    </a:cubicBezTo>
                    <a:cubicBezTo>
                      <a:pt x="360" y="247"/>
                      <a:pt x="384" y="207"/>
                      <a:pt x="432" y="144"/>
                    </a:cubicBezTo>
                    <a:cubicBezTo>
                      <a:pt x="480" y="81"/>
                      <a:pt x="555" y="0"/>
                      <a:pt x="648" y="0"/>
                    </a:cubicBezTo>
                    <a:cubicBezTo>
                      <a:pt x="741" y="0"/>
                      <a:pt x="819" y="90"/>
                      <a:pt x="864" y="144"/>
                    </a:cubicBezTo>
                    <a:cubicBezTo>
                      <a:pt x="909" y="198"/>
                      <a:pt x="935" y="246"/>
                      <a:pt x="972" y="312"/>
                    </a:cubicBezTo>
                    <a:cubicBezTo>
                      <a:pt x="1009" y="378"/>
                      <a:pt x="1026" y="412"/>
                      <a:pt x="1080" y="540"/>
                    </a:cubicBezTo>
                    <a:cubicBezTo>
                      <a:pt x="1134" y="668"/>
                      <a:pt x="1224" y="900"/>
                      <a:pt x="1296" y="1080"/>
                    </a:cubicBezTo>
                    <a:cubicBezTo>
                      <a:pt x="1368" y="1260"/>
                      <a:pt x="1461" y="1492"/>
                      <a:pt x="1515" y="1620"/>
                    </a:cubicBezTo>
                    <a:cubicBezTo>
                      <a:pt x="1569" y="1748"/>
                      <a:pt x="1585" y="1782"/>
                      <a:pt x="1620" y="1848"/>
                    </a:cubicBezTo>
                    <a:cubicBezTo>
                      <a:pt x="1655" y="1914"/>
                      <a:pt x="1677" y="1950"/>
                      <a:pt x="1731" y="2013"/>
                    </a:cubicBezTo>
                    <a:cubicBezTo>
                      <a:pt x="1785" y="2076"/>
                      <a:pt x="1848" y="2160"/>
                      <a:pt x="1944" y="2160"/>
                    </a:cubicBezTo>
                    <a:cubicBezTo>
                      <a:pt x="2040" y="2160"/>
                      <a:pt x="2109" y="2076"/>
                      <a:pt x="2160" y="2016"/>
                    </a:cubicBezTo>
                    <a:cubicBezTo>
                      <a:pt x="2211" y="1956"/>
                      <a:pt x="2226" y="1914"/>
                      <a:pt x="2262" y="1848"/>
                    </a:cubicBezTo>
                    <a:cubicBezTo>
                      <a:pt x="2298" y="1782"/>
                      <a:pt x="2321" y="1748"/>
                      <a:pt x="2376" y="1620"/>
                    </a:cubicBezTo>
                    <a:cubicBezTo>
                      <a:pt x="2431" y="1492"/>
                      <a:pt x="2511" y="1286"/>
                      <a:pt x="2592" y="108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4" name="Freeform 10"/>
              <p:cNvSpPr>
                <a:spLocks/>
              </p:cNvSpPr>
              <p:nvPr/>
            </p:nvSpPr>
            <p:spPr bwMode="auto">
              <a:xfrm>
                <a:off x="2433" y="384"/>
                <a:ext cx="651" cy="541"/>
              </a:xfrm>
              <a:custGeom>
                <a:avLst/>
                <a:gdLst>
                  <a:gd name="T0" fmla="*/ 0 w 2592"/>
                  <a:gd name="T1" fmla="*/ 1080 h 2160"/>
                  <a:gd name="T2" fmla="*/ 216 w 2592"/>
                  <a:gd name="T3" fmla="*/ 537 h 2160"/>
                  <a:gd name="T4" fmla="*/ 324 w 2592"/>
                  <a:gd name="T5" fmla="*/ 312 h 2160"/>
                  <a:gd name="T6" fmla="*/ 432 w 2592"/>
                  <a:gd name="T7" fmla="*/ 144 h 2160"/>
                  <a:gd name="T8" fmla="*/ 648 w 2592"/>
                  <a:gd name="T9" fmla="*/ 0 h 2160"/>
                  <a:gd name="T10" fmla="*/ 864 w 2592"/>
                  <a:gd name="T11" fmla="*/ 144 h 2160"/>
                  <a:gd name="T12" fmla="*/ 972 w 2592"/>
                  <a:gd name="T13" fmla="*/ 312 h 2160"/>
                  <a:gd name="T14" fmla="*/ 1080 w 2592"/>
                  <a:gd name="T15" fmla="*/ 540 h 2160"/>
                  <a:gd name="T16" fmla="*/ 1296 w 2592"/>
                  <a:gd name="T17" fmla="*/ 1080 h 2160"/>
                  <a:gd name="T18" fmla="*/ 1515 w 2592"/>
                  <a:gd name="T19" fmla="*/ 1620 h 2160"/>
                  <a:gd name="T20" fmla="*/ 1620 w 2592"/>
                  <a:gd name="T21" fmla="*/ 1848 h 2160"/>
                  <a:gd name="T22" fmla="*/ 1731 w 2592"/>
                  <a:gd name="T23" fmla="*/ 2013 h 2160"/>
                  <a:gd name="T24" fmla="*/ 1944 w 2592"/>
                  <a:gd name="T25" fmla="*/ 2160 h 2160"/>
                  <a:gd name="T26" fmla="*/ 2160 w 2592"/>
                  <a:gd name="T27" fmla="*/ 2016 h 2160"/>
                  <a:gd name="T28" fmla="*/ 2262 w 2592"/>
                  <a:gd name="T29" fmla="*/ 1848 h 2160"/>
                  <a:gd name="T30" fmla="*/ 2376 w 2592"/>
                  <a:gd name="T31" fmla="*/ 1620 h 2160"/>
                  <a:gd name="T32" fmla="*/ 2592 w 2592"/>
                  <a:gd name="T33" fmla="*/ 1080 h 2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2"/>
                  <a:gd name="T52" fmla="*/ 0 h 2160"/>
                  <a:gd name="T53" fmla="*/ 2592 w 2592"/>
                  <a:gd name="T54" fmla="*/ 2160 h 2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2" h="2160">
                    <a:moveTo>
                      <a:pt x="0" y="1080"/>
                    </a:moveTo>
                    <a:cubicBezTo>
                      <a:pt x="54" y="945"/>
                      <a:pt x="162" y="665"/>
                      <a:pt x="216" y="537"/>
                    </a:cubicBezTo>
                    <a:cubicBezTo>
                      <a:pt x="270" y="409"/>
                      <a:pt x="288" y="377"/>
                      <a:pt x="324" y="312"/>
                    </a:cubicBezTo>
                    <a:cubicBezTo>
                      <a:pt x="360" y="247"/>
                      <a:pt x="384" y="207"/>
                      <a:pt x="432" y="144"/>
                    </a:cubicBezTo>
                    <a:cubicBezTo>
                      <a:pt x="480" y="81"/>
                      <a:pt x="555" y="0"/>
                      <a:pt x="648" y="0"/>
                    </a:cubicBezTo>
                    <a:cubicBezTo>
                      <a:pt x="741" y="0"/>
                      <a:pt x="819" y="90"/>
                      <a:pt x="864" y="144"/>
                    </a:cubicBezTo>
                    <a:cubicBezTo>
                      <a:pt x="909" y="198"/>
                      <a:pt x="935" y="246"/>
                      <a:pt x="972" y="312"/>
                    </a:cubicBezTo>
                    <a:cubicBezTo>
                      <a:pt x="1009" y="378"/>
                      <a:pt x="1026" y="412"/>
                      <a:pt x="1080" y="540"/>
                    </a:cubicBezTo>
                    <a:cubicBezTo>
                      <a:pt x="1134" y="668"/>
                      <a:pt x="1224" y="900"/>
                      <a:pt x="1296" y="1080"/>
                    </a:cubicBezTo>
                    <a:cubicBezTo>
                      <a:pt x="1368" y="1260"/>
                      <a:pt x="1461" y="1492"/>
                      <a:pt x="1515" y="1620"/>
                    </a:cubicBezTo>
                    <a:cubicBezTo>
                      <a:pt x="1569" y="1748"/>
                      <a:pt x="1585" y="1782"/>
                      <a:pt x="1620" y="1848"/>
                    </a:cubicBezTo>
                    <a:cubicBezTo>
                      <a:pt x="1655" y="1914"/>
                      <a:pt x="1677" y="1950"/>
                      <a:pt x="1731" y="2013"/>
                    </a:cubicBezTo>
                    <a:cubicBezTo>
                      <a:pt x="1785" y="2076"/>
                      <a:pt x="1848" y="2160"/>
                      <a:pt x="1944" y="2160"/>
                    </a:cubicBezTo>
                    <a:cubicBezTo>
                      <a:pt x="2040" y="2160"/>
                      <a:pt x="2109" y="2076"/>
                      <a:pt x="2160" y="2016"/>
                    </a:cubicBezTo>
                    <a:cubicBezTo>
                      <a:pt x="2211" y="1956"/>
                      <a:pt x="2226" y="1914"/>
                      <a:pt x="2262" y="1848"/>
                    </a:cubicBezTo>
                    <a:cubicBezTo>
                      <a:pt x="2298" y="1782"/>
                      <a:pt x="2321" y="1748"/>
                      <a:pt x="2376" y="1620"/>
                    </a:cubicBezTo>
                    <a:cubicBezTo>
                      <a:pt x="2431" y="1492"/>
                      <a:pt x="2511" y="1286"/>
                      <a:pt x="2592" y="108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2296" name="Line 11"/>
            <p:cNvSpPr>
              <a:spLocks noChangeShapeType="1"/>
            </p:cNvSpPr>
            <p:nvPr/>
          </p:nvSpPr>
          <p:spPr bwMode="auto">
            <a:xfrm>
              <a:off x="1670" y="4051"/>
              <a:ext cx="800" cy="0"/>
            </a:xfrm>
            <a:prstGeom prst="line">
              <a:avLst/>
            </a:prstGeom>
            <a:noFill/>
            <a:ln w="9525">
              <a:solidFill>
                <a:schemeClr val="accent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7" name="Text Box 12"/>
            <p:cNvSpPr txBox="1">
              <a:spLocks noChangeArrowheads="1"/>
            </p:cNvSpPr>
            <p:nvPr/>
          </p:nvSpPr>
          <p:spPr bwMode="auto">
            <a:xfrm>
              <a:off x="1920" y="3888"/>
              <a:ext cx="2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b="1">
                  <a:solidFill>
                    <a:srgbClr val="FF00FF"/>
                  </a:solidFill>
                  <a:latin typeface="Symbol" pitchFamily="18" charset="2"/>
                </a:rPr>
                <a:t>l</a:t>
              </a:r>
              <a:endParaRPr lang="en-US" altLang="en-US"/>
            </a:p>
          </p:txBody>
        </p:sp>
        <p:grpSp>
          <p:nvGrpSpPr>
            <p:cNvPr id="12298" name="Group 15"/>
            <p:cNvGrpSpPr>
              <a:grpSpLocks/>
            </p:cNvGrpSpPr>
            <p:nvPr/>
          </p:nvGrpSpPr>
          <p:grpSpPr bwMode="auto">
            <a:xfrm>
              <a:off x="724" y="3570"/>
              <a:ext cx="4158" cy="250"/>
              <a:chOff x="724" y="3570"/>
              <a:chExt cx="4158" cy="250"/>
            </a:xfrm>
          </p:grpSpPr>
          <p:sp>
            <p:nvSpPr>
              <p:cNvPr id="12299" name="Line 13"/>
              <p:cNvSpPr>
                <a:spLocks noChangeShapeType="1"/>
              </p:cNvSpPr>
              <p:nvPr/>
            </p:nvSpPr>
            <p:spPr bwMode="auto">
              <a:xfrm flipV="1">
                <a:off x="724" y="3695"/>
                <a:ext cx="3974" cy="0"/>
              </a:xfrm>
              <a:prstGeom prst="line">
                <a:avLst/>
              </a:prstGeom>
              <a:noFill/>
              <a:ln w="952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0" name="Text Box 14"/>
              <p:cNvSpPr txBox="1">
                <a:spLocks noChangeArrowheads="1"/>
              </p:cNvSpPr>
              <p:nvPr/>
            </p:nvSpPr>
            <p:spPr bwMode="auto">
              <a:xfrm>
                <a:off x="4698" y="3570"/>
                <a:ext cx="1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000"/>
                  <a:t>y</a:t>
                </a:r>
                <a:endParaRPr lang="en-US" altLang="en-US"/>
              </a:p>
            </p:txBody>
          </p:sp>
        </p:grpSp>
      </p:grpSp>
      <p:sp>
        <p:nvSpPr>
          <p:cNvPr id="12294" name="Rectangle 17"/>
          <p:cNvSpPr>
            <a:spLocks noGrp="1" noChangeArrowheads="1"/>
          </p:cNvSpPr>
          <p:nvPr>
            <p:ph type="title"/>
          </p:nvPr>
        </p:nvSpPr>
        <p:spPr>
          <a:xfrm>
            <a:off x="685800" y="0"/>
            <a:ext cx="7772400" cy="1671638"/>
          </a:xfrm>
        </p:spPr>
        <p:txBody>
          <a:bodyPr/>
          <a:lstStyle/>
          <a:p>
            <a:r>
              <a:rPr lang="en-US" smtClean="0"/>
              <a:t>Heisenberg Uncertainty Principle      		</a:t>
            </a:r>
          </a:p>
        </p:txBody>
      </p:sp>
      <p:graphicFrame>
        <p:nvGraphicFramePr>
          <p:cNvPr id="263190" name="Object 2"/>
          <p:cNvGraphicFramePr>
            <a:graphicFrameLocks noChangeAspect="1"/>
          </p:cNvGraphicFramePr>
          <p:nvPr/>
        </p:nvGraphicFramePr>
        <p:xfrm>
          <a:off x="3295650" y="846138"/>
          <a:ext cx="1739900" cy="825500"/>
        </p:xfrm>
        <a:graphic>
          <a:graphicData uri="http://schemas.openxmlformats.org/presentationml/2006/ole">
            <mc:AlternateContent xmlns:mc="http://schemas.openxmlformats.org/markup-compatibility/2006">
              <mc:Choice xmlns:v="urn:schemas-microsoft-com:vml" Requires="v">
                <p:oleObj spid="_x0000_s31759" name="Equation" r:id="rId5" imgW="1739880" imgH="825480" progId="Equation.3">
                  <p:embed/>
                </p:oleObj>
              </mc:Choice>
              <mc:Fallback>
                <p:oleObj name="Equation" r:id="rId5" imgW="1739880" imgH="825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5650" y="846138"/>
                        <a:ext cx="1739900" cy="825500"/>
                      </a:xfrm>
                      <a:prstGeom prst="rect">
                        <a:avLst/>
                      </a:prstGeom>
                      <a:solidFill>
                        <a:schemeClr val="bg2"/>
                      </a:solidFill>
                    </p:spPr>
                  </p:pic>
                </p:oleObj>
              </mc:Fallback>
            </mc:AlternateContent>
          </a:graphicData>
        </a:graphic>
      </p:graphicFrame>
    </p:spTree>
    <p:custDataLst>
      <p:tags r:id="rId2"/>
    </p:custDataLst>
    <p:extLst>
      <p:ext uri="{BB962C8B-B14F-4D97-AF65-F5344CB8AC3E}">
        <p14:creationId xmlns:p14="http://schemas.microsoft.com/office/powerpoint/2010/main" val="27705895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63190"/>
                                        </p:tgtEl>
                                        <p:attrNameLst>
                                          <p:attrName>style.visibility</p:attrName>
                                        </p:attrNameLst>
                                      </p:cBhvr>
                                      <p:to>
                                        <p:strVal val="visible"/>
                                      </p:to>
                                    </p:set>
                                    <p:animEffect transition="in" filter="dissolve">
                                      <p:cBhvr>
                                        <p:cTn id="7" dur="500"/>
                                        <p:tgtEl>
                                          <p:spTgt spid="2631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63171"/>
                                        </p:tgtEl>
                                        <p:attrNameLst>
                                          <p:attrName>style.visibility</p:attrName>
                                        </p:attrNameLst>
                                      </p:cBhvr>
                                      <p:to>
                                        <p:strVal val="visible"/>
                                      </p:to>
                                    </p:set>
                                    <p:anim calcmode="lin" valueType="num">
                                      <p:cBhvr additive="base">
                                        <p:cTn id="12" dur="500" fill="hold"/>
                                        <p:tgtEl>
                                          <p:spTgt spid="263171"/>
                                        </p:tgtEl>
                                        <p:attrNameLst>
                                          <p:attrName>ppt_x</p:attrName>
                                        </p:attrNameLst>
                                      </p:cBhvr>
                                      <p:tavLst>
                                        <p:tav tm="0">
                                          <p:val>
                                            <p:strVal val="0-#ppt_w/2"/>
                                          </p:val>
                                        </p:tav>
                                        <p:tav tm="100000">
                                          <p:val>
                                            <p:strVal val="#ppt_x"/>
                                          </p:val>
                                        </p:tav>
                                      </p:tavLst>
                                    </p:anim>
                                    <p:anim calcmode="lin" valueType="num">
                                      <p:cBhvr additive="base">
                                        <p:cTn id="13" dur="500" fill="hold"/>
                                        <p:tgtEl>
                                          <p:spTgt spid="26317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63173"/>
                                        </p:tgtEl>
                                        <p:attrNameLst>
                                          <p:attrName>style.visibility</p:attrName>
                                        </p:attrNameLst>
                                      </p:cBhvr>
                                      <p:to>
                                        <p:strVal val="visible"/>
                                      </p:to>
                                    </p:set>
                                    <p:anim calcmode="lin" valueType="num">
                                      <p:cBhvr additive="base">
                                        <p:cTn id="18" dur="500" fill="hold"/>
                                        <p:tgtEl>
                                          <p:spTgt spid="263173"/>
                                        </p:tgtEl>
                                        <p:attrNameLst>
                                          <p:attrName>ppt_x</p:attrName>
                                        </p:attrNameLst>
                                      </p:cBhvr>
                                      <p:tavLst>
                                        <p:tav tm="0">
                                          <p:val>
                                            <p:strVal val="0-#ppt_w/2"/>
                                          </p:val>
                                        </p:tav>
                                        <p:tav tm="100000">
                                          <p:val>
                                            <p:strVal val="#ppt_x"/>
                                          </p:val>
                                        </p:tav>
                                      </p:tavLst>
                                    </p:anim>
                                    <p:anim calcmode="lin" valueType="num">
                                      <p:cBhvr additive="base">
                                        <p:cTn id="19" dur="500" fill="hold"/>
                                        <p:tgtEl>
                                          <p:spTgt spid="26317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autoUpdateAnimBg="0"/>
      <p:bldP spid="263173"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p:cNvPicPr>
            <a:picLocks noChangeAspect="1" noChangeArrowheads="1"/>
          </p:cNvPicPr>
          <p:nvPr/>
        </p:nvPicPr>
        <p:blipFill>
          <a:blip r:embed="rId5">
            <a:extLst>
              <a:ext uri="{28A0092B-C50C-407E-A947-70E740481C1C}">
                <a14:useLocalDpi xmlns:a14="http://schemas.microsoft.com/office/drawing/2010/main" val="0"/>
              </a:ext>
            </a:extLst>
          </a:blip>
          <a:srcRect l="32524" t="35735" r="53244" b="17316"/>
          <a:stretch>
            <a:fillRect/>
          </a:stretch>
        </p:blipFill>
        <p:spPr bwMode="auto">
          <a:xfrm>
            <a:off x="2286000" y="1995488"/>
            <a:ext cx="1239838"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3195638" y="1793875"/>
            <a:ext cx="3406775" cy="1112838"/>
            <a:chOff x="2013" y="1130"/>
            <a:chExt cx="2146" cy="701"/>
          </a:xfrm>
        </p:grpSpPr>
        <p:sp>
          <p:nvSpPr>
            <p:cNvPr id="5176" name="Text Box 4"/>
            <p:cNvSpPr txBox="1">
              <a:spLocks noChangeArrowheads="1"/>
            </p:cNvSpPr>
            <p:nvPr/>
          </p:nvSpPr>
          <p:spPr bwMode="auto">
            <a:xfrm>
              <a:off x="2267" y="1130"/>
              <a:ext cx="189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tLang="en-US" sz="2000">
                  <a:solidFill>
                    <a:srgbClr val="FF00FF"/>
                  </a:solidFill>
                </a:rPr>
                <a:t>Number of electrons arriving at screen</a:t>
              </a:r>
              <a:endParaRPr lang="en-US" altLang="en-US">
                <a:solidFill>
                  <a:srgbClr val="FF00FF"/>
                </a:solidFill>
              </a:endParaRPr>
            </a:p>
          </p:txBody>
        </p:sp>
        <p:sp>
          <p:nvSpPr>
            <p:cNvPr id="5177" name="Freeform 5"/>
            <p:cNvSpPr>
              <a:spLocks/>
            </p:cNvSpPr>
            <p:nvPr/>
          </p:nvSpPr>
          <p:spPr bwMode="auto">
            <a:xfrm>
              <a:off x="2013" y="1539"/>
              <a:ext cx="730" cy="292"/>
            </a:xfrm>
            <a:custGeom>
              <a:avLst/>
              <a:gdLst>
                <a:gd name="T0" fmla="*/ 0 w 730"/>
                <a:gd name="T1" fmla="*/ 197 h 292"/>
                <a:gd name="T2" fmla="*/ 190 w 730"/>
                <a:gd name="T3" fmla="*/ 292 h 292"/>
                <a:gd name="T4" fmla="*/ 622 w 730"/>
                <a:gd name="T5" fmla="*/ 133 h 292"/>
                <a:gd name="T6" fmla="*/ 711 w 730"/>
                <a:gd name="T7" fmla="*/ 38 h 292"/>
                <a:gd name="T8" fmla="*/ 730 w 730"/>
                <a:gd name="T9" fmla="*/ 0 h 292"/>
                <a:gd name="T10" fmla="*/ 0 60000 65536"/>
                <a:gd name="T11" fmla="*/ 0 60000 65536"/>
                <a:gd name="T12" fmla="*/ 0 60000 65536"/>
                <a:gd name="T13" fmla="*/ 0 60000 65536"/>
                <a:gd name="T14" fmla="*/ 0 60000 65536"/>
                <a:gd name="T15" fmla="*/ 0 w 730"/>
                <a:gd name="T16" fmla="*/ 0 h 292"/>
                <a:gd name="T17" fmla="*/ 730 w 730"/>
                <a:gd name="T18" fmla="*/ 292 h 292"/>
              </a:gdLst>
              <a:ahLst/>
              <a:cxnLst>
                <a:cxn ang="T10">
                  <a:pos x="T0" y="T1"/>
                </a:cxn>
                <a:cxn ang="T11">
                  <a:pos x="T2" y="T3"/>
                </a:cxn>
                <a:cxn ang="T12">
                  <a:pos x="T4" y="T5"/>
                </a:cxn>
                <a:cxn ang="T13">
                  <a:pos x="T6" y="T7"/>
                </a:cxn>
                <a:cxn ang="T14">
                  <a:pos x="T8" y="T9"/>
                </a:cxn>
              </a:cxnLst>
              <a:rect l="T15" t="T16" r="T17" b="T18"/>
              <a:pathLst>
                <a:path w="730" h="292">
                  <a:moveTo>
                    <a:pt x="0" y="197"/>
                  </a:moveTo>
                  <a:cubicBezTo>
                    <a:pt x="58" y="241"/>
                    <a:pt x="118" y="277"/>
                    <a:pt x="190" y="292"/>
                  </a:cubicBezTo>
                  <a:cubicBezTo>
                    <a:pt x="386" y="271"/>
                    <a:pt x="473" y="266"/>
                    <a:pt x="622" y="133"/>
                  </a:cubicBezTo>
                  <a:cubicBezTo>
                    <a:pt x="654" y="103"/>
                    <a:pt x="682" y="70"/>
                    <a:pt x="711" y="38"/>
                  </a:cubicBezTo>
                  <a:cubicBezTo>
                    <a:pt x="720" y="27"/>
                    <a:pt x="730" y="0"/>
                    <a:pt x="730" y="0"/>
                  </a:cubicBezTo>
                </a:path>
              </a:pathLst>
            </a:custGeom>
            <a:noFill/>
            <a:ln w="12700" cmpd="sng">
              <a:solidFill>
                <a:srgbClr val="FF00FF"/>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325638" name="Object 6"/>
          <p:cNvGraphicFramePr>
            <a:graphicFrameLocks noChangeAspect="1"/>
          </p:cNvGraphicFramePr>
          <p:nvPr/>
        </p:nvGraphicFramePr>
        <p:xfrm>
          <a:off x="5476875" y="2409825"/>
          <a:ext cx="3074988" cy="703263"/>
        </p:xfrm>
        <a:graphic>
          <a:graphicData uri="http://schemas.openxmlformats.org/presentationml/2006/ole">
            <mc:AlternateContent xmlns:mc="http://schemas.openxmlformats.org/markup-compatibility/2006">
              <mc:Choice xmlns:v="urn:schemas-microsoft-com:vml" Requires="v">
                <p:oleObj spid="_x0000_s34858" name="Equation" r:id="rId6" imgW="3276600" imgH="749300" progId="Equation.DSMT36">
                  <p:embed/>
                </p:oleObj>
              </mc:Choice>
              <mc:Fallback>
                <p:oleObj name="Equation" r:id="rId6" imgW="3276600" imgH="749300" progId="Equation.DSMT3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6875" y="2409825"/>
                        <a:ext cx="3074988" cy="70326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29" name="Group 7"/>
          <p:cNvGrpSpPr>
            <a:grpSpLocks/>
          </p:cNvGrpSpPr>
          <p:nvPr/>
        </p:nvGrpSpPr>
        <p:grpSpPr bwMode="auto">
          <a:xfrm>
            <a:off x="3048000" y="1709738"/>
            <a:ext cx="1239838" cy="2805112"/>
            <a:chOff x="1920" y="624"/>
            <a:chExt cx="781" cy="1767"/>
          </a:xfrm>
        </p:grpSpPr>
        <p:sp>
          <p:nvSpPr>
            <p:cNvPr id="5174" name="Text Box 8"/>
            <p:cNvSpPr txBox="1">
              <a:spLocks noChangeArrowheads="1"/>
            </p:cNvSpPr>
            <p:nvPr/>
          </p:nvSpPr>
          <p:spPr bwMode="auto">
            <a:xfrm>
              <a:off x="1920" y="2160"/>
              <a:ext cx="7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tLang="en-US" sz="1800"/>
                <a:t>screen</a:t>
              </a:r>
              <a:endParaRPr lang="en-US" altLang="en-US"/>
            </a:p>
          </p:txBody>
        </p:sp>
        <p:sp>
          <p:nvSpPr>
            <p:cNvPr id="5175" name="Line 9"/>
            <p:cNvSpPr>
              <a:spLocks noChangeShapeType="1"/>
            </p:cNvSpPr>
            <p:nvPr/>
          </p:nvSpPr>
          <p:spPr bwMode="auto">
            <a:xfrm flipV="1">
              <a:off x="2196" y="624"/>
              <a:ext cx="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30" name="Line 10"/>
          <p:cNvSpPr>
            <a:spLocks noChangeShapeType="1"/>
          </p:cNvSpPr>
          <p:nvPr/>
        </p:nvSpPr>
        <p:spPr bwMode="auto">
          <a:xfrm>
            <a:off x="1450975" y="3113088"/>
            <a:ext cx="0" cy="10350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 name="Line 11"/>
          <p:cNvSpPr>
            <a:spLocks noChangeShapeType="1"/>
          </p:cNvSpPr>
          <p:nvPr/>
        </p:nvSpPr>
        <p:spPr bwMode="auto">
          <a:xfrm>
            <a:off x="1450975" y="1933575"/>
            <a:ext cx="0" cy="100647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2" name="Text Box 12"/>
          <p:cNvSpPr txBox="1">
            <a:spLocks noChangeArrowheads="1"/>
          </p:cNvSpPr>
          <p:nvPr/>
        </p:nvSpPr>
        <p:spPr bwMode="auto">
          <a:xfrm>
            <a:off x="979488" y="2405063"/>
            <a:ext cx="31432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tLang="en-US" sz="1600"/>
              <a:t>w</a:t>
            </a:r>
            <a:endParaRPr lang="en-US" altLang="en-US"/>
          </a:p>
        </p:txBody>
      </p:sp>
      <p:grpSp>
        <p:nvGrpSpPr>
          <p:cNvPr id="5133" name="Group 13"/>
          <p:cNvGrpSpPr>
            <a:grpSpLocks/>
          </p:cNvGrpSpPr>
          <p:nvPr/>
        </p:nvGrpSpPr>
        <p:grpSpPr bwMode="auto">
          <a:xfrm>
            <a:off x="1450975" y="4514850"/>
            <a:ext cx="835025" cy="550863"/>
            <a:chOff x="914" y="2212"/>
            <a:chExt cx="526" cy="347"/>
          </a:xfrm>
        </p:grpSpPr>
        <p:sp>
          <p:nvSpPr>
            <p:cNvPr id="5172" name="Line 14"/>
            <p:cNvSpPr>
              <a:spLocks noChangeShapeType="1"/>
            </p:cNvSpPr>
            <p:nvPr/>
          </p:nvSpPr>
          <p:spPr bwMode="auto">
            <a:xfrm>
              <a:off x="914" y="2559"/>
              <a:ext cx="526" cy="0"/>
            </a:xfrm>
            <a:prstGeom prst="line">
              <a:avLst/>
            </a:prstGeom>
            <a:noFill/>
            <a:ln w="9525">
              <a:solidFill>
                <a:srgbClr val="00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73" name="Line 15"/>
            <p:cNvSpPr>
              <a:spLocks noChangeShapeType="1"/>
            </p:cNvSpPr>
            <p:nvPr/>
          </p:nvSpPr>
          <p:spPr bwMode="auto">
            <a:xfrm flipV="1">
              <a:off x="914" y="2212"/>
              <a:ext cx="0" cy="347"/>
            </a:xfrm>
            <a:prstGeom prst="line">
              <a:avLst/>
            </a:prstGeom>
            <a:noFill/>
            <a:ln w="9525">
              <a:solidFill>
                <a:srgbClr val="00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134" name="Text Box 16"/>
          <p:cNvSpPr txBox="1">
            <a:spLocks noChangeArrowheads="1"/>
          </p:cNvSpPr>
          <p:nvPr/>
        </p:nvSpPr>
        <p:spPr bwMode="auto">
          <a:xfrm>
            <a:off x="2286000" y="488156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tLang="en-US" sz="1800">
                <a:solidFill>
                  <a:srgbClr val="0066FF"/>
                </a:solidFill>
              </a:rPr>
              <a:t>x</a:t>
            </a:r>
            <a:endParaRPr lang="en-US" altLang="en-US">
              <a:solidFill>
                <a:srgbClr val="0066FF"/>
              </a:solidFill>
            </a:endParaRPr>
          </a:p>
        </p:txBody>
      </p:sp>
      <p:sp>
        <p:nvSpPr>
          <p:cNvPr id="5135" name="Text Box 17"/>
          <p:cNvSpPr txBox="1">
            <a:spLocks noChangeArrowheads="1"/>
          </p:cNvSpPr>
          <p:nvPr/>
        </p:nvSpPr>
        <p:spPr bwMode="auto">
          <a:xfrm>
            <a:off x="1136650" y="4330700"/>
            <a:ext cx="31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tLang="en-US" sz="1800">
                <a:solidFill>
                  <a:srgbClr val="0066FF"/>
                </a:solidFill>
              </a:rPr>
              <a:t>y</a:t>
            </a:r>
            <a:endParaRPr lang="en-US" altLang="en-US"/>
          </a:p>
        </p:txBody>
      </p:sp>
      <p:sp>
        <p:nvSpPr>
          <p:cNvPr id="325650" name="Line 18"/>
          <p:cNvSpPr>
            <a:spLocks noChangeShapeType="1"/>
          </p:cNvSpPr>
          <p:nvPr/>
        </p:nvSpPr>
        <p:spPr bwMode="auto">
          <a:xfrm>
            <a:off x="1450975" y="3036888"/>
            <a:ext cx="83502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51" name="Text Box 19"/>
          <p:cNvSpPr txBox="1">
            <a:spLocks noChangeArrowheads="1"/>
          </p:cNvSpPr>
          <p:nvPr/>
        </p:nvSpPr>
        <p:spPr bwMode="auto">
          <a:xfrm>
            <a:off x="2057400" y="2776538"/>
            <a:ext cx="327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tLang="en-US" sz="1600" b="1">
                <a:latin typeface="Symbol" pitchFamily="18" charset="2"/>
              </a:rPr>
              <a:t>q</a:t>
            </a:r>
            <a:endParaRPr lang="en-US" altLang="en-US"/>
          </a:p>
        </p:txBody>
      </p:sp>
      <p:grpSp>
        <p:nvGrpSpPr>
          <p:cNvPr id="5" name="Group 20"/>
          <p:cNvGrpSpPr>
            <a:grpSpLocks/>
          </p:cNvGrpSpPr>
          <p:nvPr/>
        </p:nvGrpSpPr>
        <p:grpSpPr bwMode="auto">
          <a:xfrm>
            <a:off x="1450975" y="2547938"/>
            <a:ext cx="1978025" cy="488950"/>
            <a:chOff x="914" y="1152"/>
            <a:chExt cx="1246" cy="308"/>
          </a:xfrm>
        </p:grpSpPr>
        <p:sp>
          <p:nvSpPr>
            <p:cNvPr id="5168" name="Line 21"/>
            <p:cNvSpPr>
              <a:spLocks noChangeShapeType="1"/>
            </p:cNvSpPr>
            <p:nvPr/>
          </p:nvSpPr>
          <p:spPr bwMode="auto">
            <a:xfrm flipV="1">
              <a:off x="914" y="1152"/>
              <a:ext cx="1246" cy="30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169" name="Group 22"/>
            <p:cNvGrpSpPr>
              <a:grpSpLocks/>
            </p:cNvGrpSpPr>
            <p:nvPr/>
          </p:nvGrpSpPr>
          <p:grpSpPr bwMode="auto">
            <a:xfrm>
              <a:off x="941" y="1168"/>
              <a:ext cx="403" cy="292"/>
              <a:chOff x="941" y="1168"/>
              <a:chExt cx="403" cy="292"/>
            </a:xfrm>
          </p:grpSpPr>
          <p:sp>
            <p:nvSpPr>
              <p:cNvPr id="5170" name="Line 23"/>
              <p:cNvSpPr>
                <a:spLocks noChangeShapeType="1"/>
              </p:cNvSpPr>
              <p:nvPr/>
            </p:nvSpPr>
            <p:spPr bwMode="auto">
              <a:xfrm flipV="1">
                <a:off x="941" y="1344"/>
                <a:ext cx="403" cy="1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71" name="Text Box 24"/>
              <p:cNvSpPr txBox="1">
                <a:spLocks noChangeArrowheads="1"/>
              </p:cNvSpPr>
              <p:nvPr/>
            </p:nvSpPr>
            <p:spPr bwMode="auto">
              <a:xfrm rot="-796231">
                <a:off x="1068" y="1168"/>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tLang="en-US" sz="1800">
                    <a:solidFill>
                      <a:srgbClr val="FF0000"/>
                    </a:solidFill>
                  </a:rPr>
                  <a:t>p</a:t>
                </a:r>
                <a:endParaRPr lang="en-US" altLang="en-US"/>
              </a:p>
            </p:txBody>
          </p:sp>
        </p:grpSp>
      </p:grpSp>
      <p:grpSp>
        <p:nvGrpSpPr>
          <p:cNvPr id="7" name="Group 25"/>
          <p:cNvGrpSpPr>
            <a:grpSpLocks/>
          </p:cNvGrpSpPr>
          <p:nvPr/>
        </p:nvGrpSpPr>
        <p:grpSpPr bwMode="auto">
          <a:xfrm>
            <a:off x="1336675" y="2573338"/>
            <a:ext cx="7215188" cy="2994025"/>
            <a:chOff x="842" y="1621"/>
            <a:chExt cx="4545" cy="1886"/>
          </a:xfrm>
        </p:grpSpPr>
        <p:sp>
          <p:nvSpPr>
            <p:cNvPr id="5157" name="Line 26"/>
            <p:cNvSpPr>
              <a:spLocks noChangeShapeType="1"/>
            </p:cNvSpPr>
            <p:nvPr/>
          </p:nvSpPr>
          <p:spPr bwMode="auto">
            <a:xfrm flipV="1">
              <a:off x="2901" y="2933"/>
              <a:ext cx="788" cy="19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158" name="Group 27"/>
            <p:cNvGrpSpPr>
              <a:grpSpLocks/>
            </p:cNvGrpSpPr>
            <p:nvPr/>
          </p:nvGrpSpPr>
          <p:grpSpPr bwMode="auto">
            <a:xfrm>
              <a:off x="842" y="1621"/>
              <a:ext cx="4545" cy="1886"/>
              <a:chOff x="842" y="1621"/>
              <a:chExt cx="4545" cy="1886"/>
            </a:xfrm>
          </p:grpSpPr>
          <p:sp>
            <p:nvSpPr>
              <p:cNvPr id="5159" name="Line 28"/>
              <p:cNvSpPr>
                <a:spLocks noChangeShapeType="1"/>
              </p:cNvSpPr>
              <p:nvPr/>
            </p:nvSpPr>
            <p:spPr bwMode="auto">
              <a:xfrm flipV="1">
                <a:off x="3671" y="2933"/>
                <a:ext cx="0" cy="1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60" name="Text Box 29"/>
              <p:cNvSpPr txBox="1">
                <a:spLocks noChangeArrowheads="1"/>
              </p:cNvSpPr>
              <p:nvPr/>
            </p:nvSpPr>
            <p:spPr bwMode="auto">
              <a:xfrm>
                <a:off x="4069" y="2775"/>
                <a:ext cx="1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tLang="en-US">
                    <a:latin typeface="Symbol" pitchFamily="18" charset="2"/>
                  </a:rPr>
                  <a:t>D</a:t>
                </a:r>
                <a:r>
                  <a:rPr lang="en-US" altLang="en-US"/>
                  <a:t>p</a:t>
                </a:r>
                <a:r>
                  <a:rPr lang="en-US" altLang="en-US" baseline="-25000"/>
                  <a:t>y </a:t>
                </a:r>
                <a:r>
                  <a:rPr lang="en-US" altLang="en-US"/>
                  <a:t>= p sin</a:t>
                </a:r>
                <a:r>
                  <a:rPr lang="en-US" altLang="en-US" b="1">
                    <a:latin typeface="Symbol" pitchFamily="18" charset="2"/>
                  </a:rPr>
                  <a:t>q</a:t>
                </a:r>
                <a:endParaRPr lang="en-US" altLang="en-US"/>
              </a:p>
            </p:txBody>
          </p:sp>
          <p:sp>
            <p:nvSpPr>
              <p:cNvPr id="5161" name="Freeform 30"/>
              <p:cNvSpPr>
                <a:spLocks/>
              </p:cNvSpPr>
              <p:nvPr/>
            </p:nvSpPr>
            <p:spPr bwMode="auto">
              <a:xfrm>
                <a:off x="3701" y="2941"/>
                <a:ext cx="413" cy="146"/>
              </a:xfrm>
              <a:custGeom>
                <a:avLst/>
                <a:gdLst>
                  <a:gd name="T0" fmla="*/ 413 w 413"/>
                  <a:gd name="T1" fmla="*/ 0 h 146"/>
                  <a:gd name="T2" fmla="*/ 267 w 413"/>
                  <a:gd name="T3" fmla="*/ 51 h 146"/>
                  <a:gd name="T4" fmla="*/ 165 w 413"/>
                  <a:gd name="T5" fmla="*/ 96 h 146"/>
                  <a:gd name="T6" fmla="*/ 0 w 413"/>
                  <a:gd name="T7" fmla="*/ 146 h 146"/>
                  <a:gd name="T8" fmla="*/ 0 60000 65536"/>
                  <a:gd name="T9" fmla="*/ 0 60000 65536"/>
                  <a:gd name="T10" fmla="*/ 0 60000 65536"/>
                  <a:gd name="T11" fmla="*/ 0 60000 65536"/>
                  <a:gd name="T12" fmla="*/ 0 w 413"/>
                  <a:gd name="T13" fmla="*/ 0 h 146"/>
                  <a:gd name="T14" fmla="*/ 413 w 413"/>
                  <a:gd name="T15" fmla="*/ 146 h 146"/>
                </a:gdLst>
                <a:ahLst/>
                <a:cxnLst>
                  <a:cxn ang="T8">
                    <a:pos x="T0" y="T1"/>
                  </a:cxn>
                  <a:cxn ang="T9">
                    <a:pos x="T2" y="T3"/>
                  </a:cxn>
                  <a:cxn ang="T10">
                    <a:pos x="T4" y="T5"/>
                  </a:cxn>
                  <a:cxn ang="T11">
                    <a:pos x="T6" y="T7"/>
                  </a:cxn>
                </a:cxnLst>
                <a:rect l="T12" t="T13" r="T14" b="T15"/>
                <a:pathLst>
                  <a:path w="413" h="146">
                    <a:moveTo>
                      <a:pt x="413" y="0"/>
                    </a:moveTo>
                    <a:cubicBezTo>
                      <a:pt x="366" y="18"/>
                      <a:pt x="316" y="41"/>
                      <a:pt x="267" y="51"/>
                    </a:cubicBezTo>
                    <a:cubicBezTo>
                      <a:pt x="233" y="73"/>
                      <a:pt x="202" y="81"/>
                      <a:pt x="165" y="96"/>
                    </a:cubicBezTo>
                    <a:cubicBezTo>
                      <a:pt x="76" y="130"/>
                      <a:pt x="78" y="146"/>
                      <a:pt x="0" y="146"/>
                    </a:cubicBezTo>
                  </a:path>
                </a:pathLst>
              </a:custGeom>
              <a:noFill/>
              <a:ln w="9525">
                <a:solidFill>
                  <a:schemeClr val="tx1"/>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62" name="Line 31"/>
              <p:cNvSpPr>
                <a:spLocks noChangeShapeType="1"/>
              </p:cNvSpPr>
              <p:nvPr/>
            </p:nvSpPr>
            <p:spPr bwMode="auto">
              <a:xfrm>
                <a:off x="2901" y="3129"/>
                <a:ext cx="116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3" name="Text Box 32"/>
              <p:cNvSpPr txBox="1">
                <a:spLocks noChangeArrowheads="1"/>
              </p:cNvSpPr>
              <p:nvPr/>
            </p:nvSpPr>
            <p:spPr bwMode="auto">
              <a:xfrm rot="-796231">
                <a:off x="3162" y="2753"/>
                <a:ext cx="5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tLang="en-US" sz="1800">
                    <a:solidFill>
                      <a:srgbClr val="FF0000"/>
                    </a:solidFill>
                  </a:rPr>
                  <a:t>p</a:t>
                </a:r>
                <a:endParaRPr lang="en-US" altLang="en-US"/>
              </a:p>
            </p:txBody>
          </p:sp>
          <p:sp>
            <p:nvSpPr>
              <p:cNvPr id="5164" name="Rectangle 33"/>
              <p:cNvSpPr>
                <a:spLocks noChangeArrowheads="1"/>
              </p:cNvSpPr>
              <p:nvPr/>
            </p:nvSpPr>
            <p:spPr bwMode="auto">
              <a:xfrm>
                <a:off x="3446" y="2945"/>
                <a:ext cx="18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600" b="1">
                    <a:latin typeface="Symbol" pitchFamily="18" charset="2"/>
                  </a:rPr>
                  <a:t>q</a:t>
                </a:r>
              </a:p>
            </p:txBody>
          </p:sp>
          <p:sp>
            <p:nvSpPr>
              <p:cNvPr id="5165" name="Oval 34"/>
              <p:cNvSpPr>
                <a:spLocks noChangeArrowheads="1"/>
              </p:cNvSpPr>
              <p:nvPr/>
            </p:nvSpPr>
            <p:spPr bwMode="auto">
              <a:xfrm>
                <a:off x="842" y="1621"/>
                <a:ext cx="730" cy="524"/>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66" name="Oval 35"/>
              <p:cNvSpPr>
                <a:spLocks noChangeArrowheads="1"/>
              </p:cNvSpPr>
              <p:nvPr/>
            </p:nvSpPr>
            <p:spPr bwMode="auto">
              <a:xfrm>
                <a:off x="2701" y="2534"/>
                <a:ext cx="2686" cy="973"/>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67" name="Freeform 36"/>
              <p:cNvSpPr>
                <a:spLocks/>
              </p:cNvSpPr>
              <p:nvPr/>
            </p:nvSpPr>
            <p:spPr bwMode="auto">
              <a:xfrm>
                <a:off x="1225" y="2148"/>
                <a:ext cx="1463" cy="877"/>
              </a:xfrm>
              <a:custGeom>
                <a:avLst/>
                <a:gdLst>
                  <a:gd name="T0" fmla="*/ 0 w 1492"/>
                  <a:gd name="T1" fmla="*/ 0 h 877"/>
                  <a:gd name="T2" fmla="*/ 126 w 1492"/>
                  <a:gd name="T3" fmla="*/ 356 h 877"/>
                  <a:gd name="T4" fmla="*/ 222 w 1492"/>
                  <a:gd name="T5" fmla="*/ 470 h 877"/>
                  <a:gd name="T6" fmla="*/ 348 w 1492"/>
                  <a:gd name="T7" fmla="*/ 603 h 877"/>
                  <a:gd name="T8" fmla="*/ 408 w 1492"/>
                  <a:gd name="T9" fmla="*/ 661 h 877"/>
                  <a:gd name="T10" fmla="*/ 934 w 1492"/>
                  <a:gd name="T11" fmla="*/ 877 h 877"/>
                  <a:gd name="T12" fmla="*/ 1407 w 1492"/>
                  <a:gd name="T13" fmla="*/ 851 h 877"/>
                  <a:gd name="T14" fmla="*/ 0 60000 65536"/>
                  <a:gd name="T15" fmla="*/ 0 60000 65536"/>
                  <a:gd name="T16" fmla="*/ 0 60000 65536"/>
                  <a:gd name="T17" fmla="*/ 0 60000 65536"/>
                  <a:gd name="T18" fmla="*/ 0 60000 65536"/>
                  <a:gd name="T19" fmla="*/ 0 60000 65536"/>
                  <a:gd name="T20" fmla="*/ 0 60000 65536"/>
                  <a:gd name="T21" fmla="*/ 0 w 1492"/>
                  <a:gd name="T22" fmla="*/ 0 h 877"/>
                  <a:gd name="T23" fmla="*/ 1492 w 1492"/>
                  <a:gd name="T24" fmla="*/ 877 h 8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2" h="877">
                    <a:moveTo>
                      <a:pt x="0" y="0"/>
                    </a:moveTo>
                    <a:cubicBezTo>
                      <a:pt x="34" y="98"/>
                      <a:pt x="75" y="248"/>
                      <a:pt x="134" y="356"/>
                    </a:cubicBezTo>
                    <a:cubicBezTo>
                      <a:pt x="152" y="390"/>
                      <a:pt x="216" y="450"/>
                      <a:pt x="235" y="470"/>
                    </a:cubicBezTo>
                    <a:cubicBezTo>
                      <a:pt x="278" y="515"/>
                      <a:pt x="323" y="559"/>
                      <a:pt x="369" y="603"/>
                    </a:cubicBezTo>
                    <a:cubicBezTo>
                      <a:pt x="389" y="622"/>
                      <a:pt x="407" y="647"/>
                      <a:pt x="432" y="661"/>
                    </a:cubicBezTo>
                    <a:cubicBezTo>
                      <a:pt x="613" y="761"/>
                      <a:pt x="781" y="859"/>
                      <a:pt x="991" y="877"/>
                    </a:cubicBezTo>
                    <a:cubicBezTo>
                      <a:pt x="1161" y="869"/>
                      <a:pt x="1321" y="851"/>
                      <a:pt x="1492" y="851"/>
                    </a:cubicBezTo>
                  </a:path>
                </a:pathLst>
              </a:custGeom>
              <a:noFill/>
              <a:ln w="9525" cap="flat">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5140" name="Rectangle 37"/>
          <p:cNvSpPr>
            <a:spLocks noGrp="1" noChangeArrowheads="1"/>
          </p:cNvSpPr>
          <p:nvPr>
            <p:ph type="title"/>
          </p:nvPr>
        </p:nvSpPr>
        <p:spPr>
          <a:xfrm>
            <a:off x="685800" y="157163"/>
            <a:ext cx="7772400" cy="1143000"/>
          </a:xfrm>
        </p:spPr>
        <p:txBody>
          <a:bodyPr/>
          <a:lstStyle/>
          <a:p>
            <a:pPr eaLnBrk="1" hangingPunct="1"/>
            <a:r>
              <a:rPr lang="en-US" smtClean="0"/>
              <a:t>Heisenberg Test			</a:t>
            </a:r>
          </a:p>
        </p:txBody>
      </p:sp>
      <p:sp>
        <p:nvSpPr>
          <p:cNvPr id="325670" name="Text Box 38"/>
          <p:cNvSpPr txBox="1">
            <a:spLocks noChangeArrowheads="1"/>
          </p:cNvSpPr>
          <p:nvPr/>
        </p:nvSpPr>
        <p:spPr bwMode="auto">
          <a:xfrm>
            <a:off x="5910263" y="3305175"/>
            <a:ext cx="1239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atin typeface="Symbol" pitchFamily="18" charset="2"/>
              </a:rPr>
              <a:t>D</a:t>
            </a:r>
            <a:r>
              <a:rPr lang="en-US"/>
              <a:t>y = w</a:t>
            </a:r>
            <a:endParaRPr lang="en-US">
              <a:latin typeface="Symbol" pitchFamily="18" charset="2"/>
            </a:endParaRPr>
          </a:p>
        </p:txBody>
      </p:sp>
      <p:graphicFrame>
        <p:nvGraphicFramePr>
          <p:cNvPr id="325671" name="Object 39"/>
          <p:cNvGraphicFramePr>
            <a:graphicFrameLocks noChangeAspect="1"/>
          </p:cNvGraphicFramePr>
          <p:nvPr/>
        </p:nvGraphicFramePr>
        <p:xfrm>
          <a:off x="1028700" y="5567363"/>
          <a:ext cx="2933700" cy="825500"/>
        </p:xfrm>
        <a:graphic>
          <a:graphicData uri="http://schemas.openxmlformats.org/presentationml/2006/ole">
            <mc:AlternateContent xmlns:mc="http://schemas.openxmlformats.org/markup-compatibility/2006">
              <mc:Choice xmlns:v="urn:schemas-microsoft-com:vml" Requires="v">
                <p:oleObj spid="_x0000_s34859" name="Equation" r:id="rId8" imgW="2933640" imgH="825480" progId="Equation.3">
                  <p:embed/>
                </p:oleObj>
              </mc:Choice>
              <mc:Fallback>
                <p:oleObj name="Equation" r:id="rId8" imgW="2933640" imgH="825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8700" y="5567363"/>
                        <a:ext cx="2933700" cy="825500"/>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 name="Group 40"/>
          <p:cNvGrpSpPr>
            <a:grpSpLocks/>
          </p:cNvGrpSpPr>
          <p:nvPr/>
        </p:nvGrpSpPr>
        <p:grpSpPr bwMode="auto">
          <a:xfrm>
            <a:off x="3962400" y="5567363"/>
            <a:ext cx="838200" cy="825500"/>
            <a:chOff x="2496" y="3507"/>
            <a:chExt cx="528" cy="520"/>
          </a:xfrm>
        </p:grpSpPr>
        <p:sp>
          <p:nvSpPr>
            <p:cNvPr id="5156" name="Rectangle 41"/>
            <p:cNvSpPr>
              <a:spLocks noChangeArrowheads="1"/>
            </p:cNvSpPr>
            <p:nvPr/>
          </p:nvSpPr>
          <p:spPr bwMode="auto">
            <a:xfrm>
              <a:off x="2496" y="3507"/>
              <a:ext cx="528" cy="5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aphicFrame>
          <p:nvGraphicFramePr>
            <p:cNvPr id="5126" name="Object 42"/>
            <p:cNvGraphicFramePr>
              <a:graphicFrameLocks noChangeAspect="1"/>
            </p:cNvGraphicFramePr>
            <p:nvPr/>
          </p:nvGraphicFramePr>
          <p:xfrm>
            <a:off x="2496" y="3648"/>
            <a:ext cx="528" cy="248"/>
          </p:xfrm>
          <a:graphic>
            <a:graphicData uri="http://schemas.openxmlformats.org/presentationml/2006/ole">
              <mc:AlternateContent xmlns:mc="http://schemas.openxmlformats.org/markup-compatibility/2006">
                <mc:Choice xmlns:v="urn:schemas-microsoft-com:vml" Requires="v">
                  <p:oleObj spid="_x0000_s34860" name="Equation" r:id="rId10" imgW="685800" imgH="393480" progId="Equation.3">
                    <p:embed/>
                  </p:oleObj>
                </mc:Choice>
                <mc:Fallback>
                  <p:oleObj name="Equation" r:id="rId10" imgW="68580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6" y="3648"/>
                          <a:ext cx="528" cy="248"/>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 name="Group 43"/>
          <p:cNvGrpSpPr>
            <a:grpSpLocks/>
          </p:cNvGrpSpPr>
          <p:nvPr/>
        </p:nvGrpSpPr>
        <p:grpSpPr bwMode="auto">
          <a:xfrm>
            <a:off x="4800600" y="5567363"/>
            <a:ext cx="495300" cy="833437"/>
            <a:chOff x="3024" y="3507"/>
            <a:chExt cx="312" cy="525"/>
          </a:xfrm>
        </p:grpSpPr>
        <p:sp>
          <p:nvSpPr>
            <p:cNvPr id="5155" name="Rectangle 44"/>
            <p:cNvSpPr>
              <a:spLocks noChangeArrowheads="1"/>
            </p:cNvSpPr>
            <p:nvPr/>
          </p:nvSpPr>
          <p:spPr bwMode="auto">
            <a:xfrm>
              <a:off x="3024" y="3507"/>
              <a:ext cx="312" cy="5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aphicFrame>
          <p:nvGraphicFramePr>
            <p:cNvPr id="5125" name="Object 45"/>
            <p:cNvGraphicFramePr>
              <a:graphicFrameLocks noChangeAspect="1"/>
            </p:cNvGraphicFramePr>
            <p:nvPr/>
          </p:nvGraphicFramePr>
          <p:xfrm>
            <a:off x="3024" y="3672"/>
            <a:ext cx="312" cy="200"/>
          </p:xfrm>
          <a:graphic>
            <a:graphicData uri="http://schemas.openxmlformats.org/presentationml/2006/ole">
              <mc:AlternateContent xmlns:mc="http://schemas.openxmlformats.org/markup-compatibility/2006">
                <mc:Choice xmlns:v="urn:schemas-microsoft-com:vml" Requires="v">
                  <p:oleObj spid="_x0000_s34861" name="Equation" r:id="rId12" imgW="495000" imgH="317160" progId="Equation.3">
                    <p:embed/>
                  </p:oleObj>
                </mc:Choice>
                <mc:Fallback>
                  <p:oleObj name="Equation" r:id="rId12" imgW="495000" imgH="3171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24" y="3672"/>
                          <a:ext cx="312" cy="200"/>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25678" name="Text Box 46"/>
          <p:cNvSpPr txBox="1">
            <a:spLocks noChangeArrowheads="1"/>
          </p:cNvSpPr>
          <p:nvPr/>
        </p:nvSpPr>
        <p:spPr bwMode="auto">
          <a:xfrm>
            <a:off x="5910263" y="5791200"/>
            <a:ext cx="264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endParaRPr lang="en-US">
              <a:solidFill>
                <a:schemeClr val="accent2"/>
              </a:solidFill>
            </a:endParaRPr>
          </a:p>
        </p:txBody>
      </p:sp>
      <p:sp>
        <p:nvSpPr>
          <p:cNvPr id="325679" name="Rectangle 47"/>
          <p:cNvSpPr>
            <a:spLocks noChangeArrowheads="1"/>
          </p:cNvSpPr>
          <p:nvPr/>
        </p:nvSpPr>
        <p:spPr bwMode="auto">
          <a:xfrm>
            <a:off x="6867525" y="3305175"/>
            <a:ext cx="1281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t>= </a:t>
            </a:r>
            <a:r>
              <a:rPr lang="en-US">
                <a:latin typeface="Symbol" pitchFamily="18" charset="2"/>
              </a:rPr>
              <a:t>l</a:t>
            </a:r>
            <a:r>
              <a:rPr lang="en-US"/>
              <a:t>/sin</a:t>
            </a:r>
            <a:r>
              <a:rPr lang="en-US">
                <a:latin typeface="Symbol" pitchFamily="18" charset="2"/>
              </a:rPr>
              <a:t>q</a:t>
            </a:r>
          </a:p>
        </p:txBody>
      </p:sp>
      <p:grpSp>
        <p:nvGrpSpPr>
          <p:cNvPr id="11" name="Group 50"/>
          <p:cNvGrpSpPr>
            <a:grpSpLocks/>
          </p:cNvGrpSpPr>
          <p:nvPr/>
        </p:nvGrpSpPr>
        <p:grpSpPr bwMode="auto">
          <a:xfrm>
            <a:off x="4495800" y="6172200"/>
            <a:ext cx="3535363" cy="503238"/>
            <a:chOff x="2832" y="3888"/>
            <a:chExt cx="2227" cy="317"/>
          </a:xfrm>
        </p:grpSpPr>
        <p:sp>
          <p:nvSpPr>
            <p:cNvPr id="5153" name="Text Box 51"/>
            <p:cNvSpPr txBox="1">
              <a:spLocks noChangeArrowheads="1"/>
            </p:cNvSpPr>
            <p:nvPr/>
          </p:nvSpPr>
          <p:spPr bwMode="auto">
            <a:xfrm>
              <a:off x="3162" y="3917"/>
              <a:ext cx="18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solidFill>
                    <a:schemeClr val="accent1"/>
                  </a:solidFill>
                </a:rPr>
                <a:t>Use de Broglie </a:t>
              </a:r>
              <a:r>
                <a:rPr lang="en-US">
                  <a:solidFill>
                    <a:schemeClr val="accent1"/>
                  </a:solidFill>
                  <a:latin typeface="Symbol" pitchFamily="18" charset="2"/>
                </a:rPr>
                <a:t>l</a:t>
              </a:r>
            </a:p>
          </p:txBody>
        </p:sp>
        <p:cxnSp>
          <p:nvCxnSpPr>
            <p:cNvPr id="5154" name="AutoShape 52"/>
            <p:cNvCxnSpPr>
              <a:cxnSpLocks noChangeShapeType="1"/>
            </p:cNvCxnSpPr>
            <p:nvPr/>
          </p:nvCxnSpPr>
          <p:spPr bwMode="auto">
            <a:xfrm rot="10800000">
              <a:off x="2832" y="3888"/>
              <a:ext cx="330" cy="240"/>
            </a:xfrm>
            <a:prstGeom prst="curvedConnector3">
              <a:avLst>
                <a:gd name="adj1" fmla="val 103935"/>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graphicFrame>
        <p:nvGraphicFramePr>
          <p:cNvPr id="5124" name="Object 53"/>
          <p:cNvGraphicFramePr>
            <a:graphicFrameLocks noChangeAspect="1"/>
          </p:cNvGraphicFramePr>
          <p:nvPr/>
        </p:nvGraphicFramePr>
        <p:xfrm>
          <a:off x="5997575" y="433388"/>
          <a:ext cx="1739900" cy="825500"/>
        </p:xfrm>
        <a:graphic>
          <a:graphicData uri="http://schemas.openxmlformats.org/presentationml/2006/ole">
            <mc:AlternateContent xmlns:mc="http://schemas.openxmlformats.org/markup-compatibility/2006">
              <mc:Choice xmlns:v="urn:schemas-microsoft-com:vml" Requires="v">
                <p:oleObj spid="_x0000_s34862" name="Equation" r:id="rId14" imgW="1739880" imgH="825480" progId="Equation.3">
                  <p:embed/>
                </p:oleObj>
              </mc:Choice>
              <mc:Fallback>
                <p:oleObj name="Equation" r:id="rId14" imgW="1739880" imgH="825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97575" y="433388"/>
                        <a:ext cx="1739900" cy="825500"/>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147" name="AutoShape 54"/>
          <p:cNvCxnSpPr>
            <a:cxnSpLocks noChangeShapeType="1"/>
          </p:cNvCxnSpPr>
          <p:nvPr/>
        </p:nvCxnSpPr>
        <p:spPr bwMode="auto">
          <a:xfrm rot="16200000" flipH="1">
            <a:off x="1086644" y="2672556"/>
            <a:ext cx="325438" cy="30797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148" name="Line 55"/>
          <p:cNvSpPr>
            <a:spLocks noChangeShapeType="1"/>
          </p:cNvSpPr>
          <p:nvPr/>
        </p:nvSpPr>
        <p:spPr bwMode="auto">
          <a:xfrm>
            <a:off x="903288" y="3121025"/>
            <a:ext cx="0" cy="10350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49" name="Line 56"/>
          <p:cNvSpPr>
            <a:spLocks noChangeShapeType="1"/>
          </p:cNvSpPr>
          <p:nvPr/>
        </p:nvSpPr>
        <p:spPr bwMode="auto">
          <a:xfrm>
            <a:off x="903288" y="1941513"/>
            <a:ext cx="0" cy="100647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150" name="Group 57"/>
          <p:cNvGrpSpPr>
            <a:grpSpLocks/>
          </p:cNvGrpSpPr>
          <p:nvPr/>
        </p:nvGrpSpPr>
        <p:grpSpPr bwMode="auto">
          <a:xfrm>
            <a:off x="76200" y="3036888"/>
            <a:ext cx="1260475" cy="838200"/>
            <a:chOff x="48" y="1460"/>
            <a:chExt cx="794" cy="528"/>
          </a:xfrm>
        </p:grpSpPr>
        <p:sp>
          <p:nvSpPr>
            <p:cNvPr id="5151" name="Line 58"/>
            <p:cNvSpPr>
              <a:spLocks noChangeShapeType="1"/>
            </p:cNvSpPr>
            <p:nvPr/>
          </p:nvSpPr>
          <p:spPr bwMode="auto">
            <a:xfrm>
              <a:off x="267" y="1460"/>
              <a:ext cx="368" cy="0"/>
            </a:xfrm>
            <a:prstGeom prst="line">
              <a:avLst/>
            </a:prstGeom>
            <a:noFill/>
            <a:ln w="76200" cmpd="tri">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52" name="Text Box 59"/>
            <p:cNvSpPr txBox="1">
              <a:spLocks noChangeArrowheads="1"/>
            </p:cNvSpPr>
            <p:nvPr/>
          </p:nvSpPr>
          <p:spPr bwMode="auto">
            <a:xfrm>
              <a:off x="48" y="1584"/>
              <a:ext cx="79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tLang="en-US" sz="1800">
                  <a:solidFill>
                    <a:srgbClr val="FF0000"/>
                  </a:solidFill>
                </a:rPr>
                <a:t>electron beam</a:t>
              </a:r>
              <a:endParaRPr lang="en-US" altLang="en-US"/>
            </a:p>
          </p:txBody>
        </p:sp>
      </p:grpSp>
    </p:spTree>
    <p:custDataLst>
      <p:tags r:id="rId2"/>
    </p:custDataLst>
    <p:extLst>
      <p:ext uri="{BB962C8B-B14F-4D97-AF65-F5344CB8AC3E}">
        <p14:creationId xmlns:p14="http://schemas.microsoft.com/office/powerpoint/2010/main" val="689678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5634"/>
                                        </p:tgtEl>
                                        <p:attrNameLst>
                                          <p:attrName>style.visibility</p:attrName>
                                        </p:attrNameLst>
                                      </p:cBhvr>
                                      <p:to>
                                        <p:strVal val="visible"/>
                                      </p:to>
                                    </p:set>
                                    <p:animEffect transition="in" filter="dissolve">
                                      <p:cBhvr>
                                        <p:cTn id="7" dur="500"/>
                                        <p:tgtEl>
                                          <p:spTgt spid="32563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25650"/>
                                        </p:tgtEl>
                                        <p:attrNameLst>
                                          <p:attrName>style.visibility</p:attrName>
                                        </p:attrNameLst>
                                      </p:cBhvr>
                                      <p:to>
                                        <p:strVal val="visible"/>
                                      </p:to>
                                    </p:set>
                                    <p:animEffect transition="in" filter="wipe(left)">
                                      <p:cBhvr>
                                        <p:cTn id="16" dur="500"/>
                                        <p:tgtEl>
                                          <p:spTgt spid="325650"/>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nodeType="afterGroup">
                            <p:stCondLst>
                              <p:cond delay="1000"/>
                            </p:stCondLst>
                            <p:childTnLst>
                              <p:par>
                                <p:cTn id="22" presetID="1" presetClass="entr" presetSubtype="0" fill="hold" grpId="0" nodeType="afterEffect">
                                  <p:stCondLst>
                                    <p:cond delay="0"/>
                                  </p:stCondLst>
                                  <p:childTnLst>
                                    <p:set>
                                      <p:cBhvr>
                                        <p:cTn id="23" dur="1" fill="hold">
                                          <p:stCondLst>
                                            <p:cond delay="499"/>
                                          </p:stCondLst>
                                        </p:cTn>
                                        <p:tgtEl>
                                          <p:spTgt spid="32565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325638"/>
                                        </p:tgtEl>
                                        <p:attrNameLst>
                                          <p:attrName>style.visibility</p:attrName>
                                        </p:attrNameLst>
                                      </p:cBhvr>
                                      <p:to>
                                        <p:strVal val="visible"/>
                                      </p:to>
                                    </p:set>
                                    <p:anim calcmode="lin" valueType="num">
                                      <p:cBhvr additive="base">
                                        <p:cTn id="28" dur="500" fill="hold"/>
                                        <p:tgtEl>
                                          <p:spTgt spid="325638"/>
                                        </p:tgtEl>
                                        <p:attrNameLst>
                                          <p:attrName>ppt_x</p:attrName>
                                        </p:attrNameLst>
                                      </p:cBhvr>
                                      <p:tavLst>
                                        <p:tav tm="0">
                                          <p:val>
                                            <p:strVal val="1+#ppt_w/2"/>
                                          </p:val>
                                        </p:tav>
                                        <p:tav tm="100000">
                                          <p:val>
                                            <p:strVal val="#ppt_x"/>
                                          </p:val>
                                        </p:tav>
                                      </p:tavLst>
                                    </p:anim>
                                    <p:anim calcmode="lin" valueType="num">
                                      <p:cBhvr additive="base">
                                        <p:cTn id="29" dur="500" fill="hold"/>
                                        <p:tgtEl>
                                          <p:spTgt spid="325638"/>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325670"/>
                                        </p:tgtEl>
                                        <p:attrNameLst>
                                          <p:attrName>style.visibility</p:attrName>
                                        </p:attrNameLst>
                                      </p:cBhvr>
                                      <p:to>
                                        <p:strVal val="visible"/>
                                      </p:to>
                                    </p:set>
                                    <p:anim calcmode="lin" valueType="num">
                                      <p:cBhvr additive="base">
                                        <p:cTn id="34" dur="500" fill="hold"/>
                                        <p:tgtEl>
                                          <p:spTgt spid="325670"/>
                                        </p:tgtEl>
                                        <p:attrNameLst>
                                          <p:attrName>ppt_x</p:attrName>
                                        </p:attrNameLst>
                                      </p:cBhvr>
                                      <p:tavLst>
                                        <p:tav tm="0">
                                          <p:val>
                                            <p:strVal val="1+#ppt_w/2"/>
                                          </p:val>
                                        </p:tav>
                                        <p:tav tm="100000">
                                          <p:val>
                                            <p:strVal val="#ppt_x"/>
                                          </p:val>
                                        </p:tav>
                                      </p:tavLst>
                                    </p:anim>
                                    <p:anim calcmode="lin" valueType="num">
                                      <p:cBhvr additive="base">
                                        <p:cTn id="35" dur="500" fill="hold"/>
                                        <p:tgtEl>
                                          <p:spTgt spid="325670"/>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325679"/>
                                        </p:tgtEl>
                                        <p:attrNameLst>
                                          <p:attrName>style.visibility</p:attrName>
                                        </p:attrNameLst>
                                      </p:cBhvr>
                                      <p:to>
                                        <p:strVal val="visible"/>
                                      </p:to>
                                    </p:set>
                                    <p:anim calcmode="lin" valueType="num">
                                      <p:cBhvr additive="base">
                                        <p:cTn id="40" dur="500" fill="hold"/>
                                        <p:tgtEl>
                                          <p:spTgt spid="325679"/>
                                        </p:tgtEl>
                                        <p:attrNameLst>
                                          <p:attrName>ppt_x</p:attrName>
                                        </p:attrNameLst>
                                      </p:cBhvr>
                                      <p:tavLst>
                                        <p:tav tm="0">
                                          <p:val>
                                            <p:strVal val="1+#ppt_w/2"/>
                                          </p:val>
                                        </p:tav>
                                        <p:tav tm="100000">
                                          <p:val>
                                            <p:strVal val="#ppt_x"/>
                                          </p:val>
                                        </p:tav>
                                      </p:tavLst>
                                    </p:anim>
                                    <p:anim calcmode="lin" valueType="num">
                                      <p:cBhvr additive="base">
                                        <p:cTn id="41" dur="500" fill="hold"/>
                                        <p:tgtEl>
                                          <p:spTgt spid="325679"/>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325671"/>
                                        </p:tgtEl>
                                        <p:attrNameLst>
                                          <p:attrName>style.visibility</p:attrName>
                                        </p:attrNameLst>
                                      </p:cBhvr>
                                      <p:to>
                                        <p:strVal val="visible"/>
                                      </p:to>
                                    </p:set>
                                    <p:anim calcmode="lin" valueType="num">
                                      <p:cBhvr additive="base">
                                        <p:cTn id="51" dur="500" fill="hold"/>
                                        <p:tgtEl>
                                          <p:spTgt spid="325671"/>
                                        </p:tgtEl>
                                        <p:attrNameLst>
                                          <p:attrName>ppt_x</p:attrName>
                                        </p:attrNameLst>
                                      </p:cBhvr>
                                      <p:tavLst>
                                        <p:tav tm="0">
                                          <p:val>
                                            <p:strVal val="#ppt_x"/>
                                          </p:val>
                                        </p:tav>
                                        <p:tav tm="100000">
                                          <p:val>
                                            <p:strVal val="#ppt_x"/>
                                          </p:val>
                                        </p:tav>
                                      </p:tavLst>
                                    </p:anim>
                                    <p:anim calcmode="lin" valueType="num">
                                      <p:cBhvr additive="base">
                                        <p:cTn id="52" dur="500" fill="hold"/>
                                        <p:tgtEl>
                                          <p:spTgt spid="325671"/>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25678"/>
                                        </p:tgtEl>
                                        <p:attrNameLst>
                                          <p:attrName>style.visibility</p:attrName>
                                        </p:attrNameLst>
                                      </p:cBhvr>
                                      <p:to>
                                        <p:strVal val="visible"/>
                                      </p:to>
                                    </p:set>
                                    <p:anim calcmode="lin" valueType="num">
                                      <p:cBhvr additive="base">
                                        <p:cTn id="72" dur="500" fill="hold"/>
                                        <p:tgtEl>
                                          <p:spTgt spid="325678"/>
                                        </p:tgtEl>
                                        <p:attrNameLst>
                                          <p:attrName>ppt_x</p:attrName>
                                        </p:attrNameLst>
                                      </p:cBhvr>
                                      <p:tavLst>
                                        <p:tav tm="0">
                                          <p:val>
                                            <p:strVal val="#ppt_x"/>
                                          </p:val>
                                        </p:tav>
                                        <p:tav tm="100000">
                                          <p:val>
                                            <p:strVal val="#ppt_x"/>
                                          </p:val>
                                        </p:tav>
                                      </p:tavLst>
                                    </p:anim>
                                    <p:anim calcmode="lin" valueType="num">
                                      <p:cBhvr additive="base">
                                        <p:cTn id="73" dur="500" fill="hold"/>
                                        <p:tgtEl>
                                          <p:spTgt spid="3256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50" grpId="0" animBg="1"/>
      <p:bldP spid="325651" grpId="0" autoUpdateAnimBg="0"/>
      <p:bldP spid="325670" grpId="0" autoUpdateAnimBg="0"/>
      <p:bldP spid="325678" grpId="0" autoUpdateAnimBg="0"/>
      <p:bldP spid="325679"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15"/>
          <p:cNvSpPr txBox="1">
            <a:spLocks noChangeArrowheads="1"/>
          </p:cNvSpPr>
          <p:nvPr/>
        </p:nvSpPr>
        <p:spPr bwMode="auto">
          <a:xfrm>
            <a:off x="0" y="244475"/>
            <a:ext cx="7367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US" altLang="en-US" sz="4400">
                <a:solidFill>
                  <a:schemeClr val="tx2"/>
                </a:solidFill>
              </a:rPr>
              <a:t>to be precise...</a:t>
            </a:r>
            <a:endParaRPr lang="en-US" altLang="en-US">
              <a:solidFill>
                <a:schemeClr val="accent2"/>
              </a:solidFill>
            </a:endParaRPr>
          </a:p>
        </p:txBody>
      </p:sp>
      <p:graphicFrame>
        <p:nvGraphicFramePr>
          <p:cNvPr id="13314" name="Object 2"/>
          <p:cNvGraphicFramePr>
            <a:graphicFrameLocks noChangeAspect="1"/>
          </p:cNvGraphicFramePr>
          <p:nvPr/>
        </p:nvGraphicFramePr>
        <p:xfrm>
          <a:off x="6024563" y="244475"/>
          <a:ext cx="1562100" cy="749300"/>
        </p:xfrm>
        <a:graphic>
          <a:graphicData uri="http://schemas.openxmlformats.org/presentationml/2006/ole">
            <mc:AlternateContent xmlns:mc="http://schemas.openxmlformats.org/markup-compatibility/2006">
              <mc:Choice xmlns:v="urn:schemas-microsoft-com:vml" Requires="v">
                <p:oleObj spid="_x0000_s32798" name="Equation" r:id="rId5" imgW="1562100" imgH="749300" progId="Equation.DSMT36">
                  <p:embed/>
                </p:oleObj>
              </mc:Choice>
              <mc:Fallback>
                <p:oleObj name="Equation" r:id="rId5" imgW="1562100" imgH="749300" progId="Equation.DSMT3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563" y="244475"/>
                        <a:ext cx="1562100" cy="749300"/>
                      </a:xfrm>
                      <a:prstGeom prst="rect">
                        <a:avLst/>
                      </a:prstGeom>
                      <a:solidFill>
                        <a:schemeClr val="bg2"/>
                      </a:solidFill>
                    </p:spPr>
                  </p:pic>
                </p:oleObj>
              </mc:Fallback>
            </mc:AlternateContent>
          </a:graphicData>
        </a:graphic>
      </p:graphicFrame>
      <p:sp>
        <p:nvSpPr>
          <p:cNvPr id="264212" name="Text Box 20"/>
          <p:cNvSpPr txBox="1">
            <a:spLocks noChangeArrowheads="1"/>
          </p:cNvSpPr>
          <p:nvPr/>
        </p:nvSpPr>
        <p:spPr bwMode="auto">
          <a:xfrm>
            <a:off x="268288" y="1241425"/>
            <a:ext cx="8875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000"/>
              <a:t>Of course if we try to locate the position of the particle along the x axis to </a:t>
            </a:r>
            <a:r>
              <a:rPr lang="en-US" altLang="en-US" sz="2000" b="1">
                <a:latin typeface="Symbol" pitchFamily="18" charset="2"/>
              </a:rPr>
              <a:t>D</a:t>
            </a:r>
            <a:r>
              <a:rPr lang="en-US" altLang="en-US" sz="2000"/>
              <a:t>x we will not know its x component of momentum better than </a:t>
            </a:r>
            <a:r>
              <a:rPr lang="en-US" altLang="en-US" sz="2000">
                <a:latin typeface="Symbol" pitchFamily="18" charset="2"/>
              </a:rPr>
              <a:t>D</a:t>
            </a:r>
            <a:r>
              <a:rPr lang="en-US" altLang="en-US" sz="2000"/>
              <a:t>p</a:t>
            </a:r>
            <a:r>
              <a:rPr lang="en-US" altLang="en-US" sz="2000" baseline="-25000"/>
              <a:t>x</a:t>
            </a:r>
            <a:r>
              <a:rPr lang="en-US" altLang="en-US" sz="2000"/>
              <a:t>, where  </a:t>
            </a:r>
          </a:p>
        </p:txBody>
      </p:sp>
      <p:graphicFrame>
        <p:nvGraphicFramePr>
          <p:cNvPr id="362497" name="Object 3"/>
          <p:cNvGraphicFramePr>
            <a:graphicFrameLocks noChangeAspect="1"/>
          </p:cNvGraphicFramePr>
          <p:nvPr/>
        </p:nvGraphicFramePr>
        <p:xfrm>
          <a:off x="3657600" y="2428875"/>
          <a:ext cx="1562100" cy="749300"/>
        </p:xfrm>
        <a:graphic>
          <a:graphicData uri="http://schemas.openxmlformats.org/presentationml/2006/ole">
            <mc:AlternateContent xmlns:mc="http://schemas.openxmlformats.org/markup-compatibility/2006">
              <mc:Choice xmlns:v="urn:schemas-microsoft-com:vml" Requires="v">
                <p:oleObj spid="_x0000_s32799" name="Equation" r:id="rId7" imgW="1562100" imgH="749300" progId="Equation.DSMT36">
                  <p:embed/>
                </p:oleObj>
              </mc:Choice>
              <mc:Fallback>
                <p:oleObj name="Equation" r:id="rId7" imgW="1562100" imgH="749300" progId="Equation.DSMT3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2428875"/>
                        <a:ext cx="1562100" cy="749300"/>
                      </a:xfrm>
                      <a:prstGeom prst="rect">
                        <a:avLst/>
                      </a:prstGeom>
                      <a:solidFill>
                        <a:schemeClr val="bg2"/>
                      </a:solidFill>
                    </p:spPr>
                  </p:pic>
                </p:oleObj>
              </mc:Fallback>
            </mc:AlternateContent>
          </a:graphicData>
        </a:graphic>
      </p:graphicFrame>
      <p:sp>
        <p:nvSpPr>
          <p:cNvPr id="264214" name="Text Box 22"/>
          <p:cNvSpPr txBox="1">
            <a:spLocks noChangeArrowheads="1"/>
          </p:cNvSpPr>
          <p:nvPr/>
        </p:nvSpPr>
        <p:spPr bwMode="auto">
          <a:xfrm>
            <a:off x="268288" y="3178175"/>
            <a:ext cx="6076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000"/>
              <a:t>and the same for z.</a:t>
            </a:r>
          </a:p>
        </p:txBody>
      </p:sp>
      <p:grpSp>
        <p:nvGrpSpPr>
          <p:cNvPr id="2" name="Group 27"/>
          <p:cNvGrpSpPr>
            <a:grpSpLocks/>
          </p:cNvGrpSpPr>
          <p:nvPr/>
        </p:nvGrpSpPr>
        <p:grpSpPr bwMode="auto">
          <a:xfrm>
            <a:off x="0" y="3806825"/>
            <a:ext cx="9144000" cy="2605088"/>
            <a:chOff x="0" y="2398"/>
            <a:chExt cx="5760" cy="1641"/>
          </a:xfrm>
        </p:grpSpPr>
        <p:sp>
          <p:nvSpPr>
            <p:cNvPr id="13320" name="Text Box 23"/>
            <p:cNvSpPr txBox="1">
              <a:spLocks noChangeArrowheads="1"/>
            </p:cNvSpPr>
            <p:nvPr/>
          </p:nvSpPr>
          <p:spPr bwMode="auto">
            <a:xfrm>
              <a:off x="0" y="2398"/>
              <a:ext cx="576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3600" dirty="0" smtClean="0">
                  <a:solidFill>
                    <a:schemeClr val="tx2"/>
                  </a:solidFill>
                </a:rPr>
                <a:t>Uncertainty Principle</a:t>
              </a:r>
            </a:p>
            <a:p>
              <a:r>
                <a:rPr lang="en-US" altLang="en-US" sz="3600" dirty="0" smtClean="0">
                  <a:solidFill>
                    <a:schemeClr val="tx2"/>
                  </a:solidFill>
                </a:rPr>
                <a:t>Checkpoint</a:t>
              </a:r>
              <a:endParaRPr lang="en-US" altLang="en-US" sz="1400" dirty="0">
                <a:solidFill>
                  <a:schemeClr val="accent2"/>
                </a:solidFill>
              </a:endParaRPr>
            </a:p>
          </p:txBody>
        </p:sp>
        <p:sp>
          <p:nvSpPr>
            <p:cNvPr id="13321" name="Text Box 24"/>
            <p:cNvSpPr txBox="1">
              <a:spLocks noChangeArrowheads="1"/>
            </p:cNvSpPr>
            <p:nvPr/>
          </p:nvSpPr>
          <p:spPr bwMode="auto">
            <a:xfrm>
              <a:off x="84" y="3154"/>
              <a:ext cx="559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000" dirty="0"/>
                <a:t>According to the H.U.P., if we know the x-position of a particle, we can not know its:  </a:t>
              </a:r>
            </a:p>
          </p:txBody>
        </p:sp>
        <p:sp>
          <p:nvSpPr>
            <p:cNvPr id="13322" name="Text Box 25"/>
            <p:cNvSpPr txBox="1">
              <a:spLocks noChangeArrowheads="1"/>
            </p:cNvSpPr>
            <p:nvPr/>
          </p:nvSpPr>
          <p:spPr bwMode="auto">
            <a:xfrm>
              <a:off x="457" y="3496"/>
              <a:ext cx="4981"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000">
                  <a:solidFill>
                    <a:schemeClr val="tx2"/>
                  </a:solidFill>
                </a:rPr>
                <a:t>(1)	Y-position		(2)	x-momentum</a:t>
              </a:r>
            </a:p>
            <a:p>
              <a:pPr>
                <a:spcBef>
                  <a:spcPct val="50000"/>
                </a:spcBef>
              </a:pPr>
              <a:r>
                <a:rPr lang="en-US" altLang="en-US" sz="2000">
                  <a:solidFill>
                    <a:schemeClr val="tx2"/>
                  </a:solidFill>
                </a:rPr>
                <a:t>(3)	y-momentum		(4)	Energy</a:t>
              </a:r>
              <a:r>
                <a:rPr lang="en-US" altLang="en-US" sz="2000"/>
                <a:t>  </a:t>
              </a:r>
            </a:p>
          </p:txBody>
        </p:sp>
      </p:grpSp>
      <p:pic>
        <p:nvPicPr>
          <p:cNvPr id="32797"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75855" y="2406650"/>
            <a:ext cx="2887133"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extLst>
      <p:ext uri="{BB962C8B-B14F-4D97-AF65-F5344CB8AC3E}">
        <p14:creationId xmlns:p14="http://schemas.microsoft.com/office/powerpoint/2010/main" val="1705230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4212"/>
                                        </p:tgtEl>
                                        <p:attrNameLst>
                                          <p:attrName>style.visibility</p:attrName>
                                        </p:attrNameLst>
                                      </p:cBhvr>
                                      <p:to>
                                        <p:strVal val="visible"/>
                                      </p:to>
                                    </p:set>
                                    <p:anim calcmode="lin" valueType="num">
                                      <p:cBhvr additive="base">
                                        <p:cTn id="7" dur="500" fill="hold"/>
                                        <p:tgtEl>
                                          <p:spTgt spid="264212"/>
                                        </p:tgtEl>
                                        <p:attrNameLst>
                                          <p:attrName>ppt_x</p:attrName>
                                        </p:attrNameLst>
                                      </p:cBhvr>
                                      <p:tavLst>
                                        <p:tav tm="0">
                                          <p:val>
                                            <p:strVal val="0-#ppt_w/2"/>
                                          </p:val>
                                        </p:tav>
                                        <p:tav tm="100000">
                                          <p:val>
                                            <p:strVal val="#ppt_x"/>
                                          </p:val>
                                        </p:tav>
                                      </p:tavLst>
                                    </p:anim>
                                    <p:anim calcmode="lin" valueType="num">
                                      <p:cBhvr additive="base">
                                        <p:cTn id="8" dur="500" fill="hold"/>
                                        <p:tgtEl>
                                          <p:spTgt spid="2642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2497"/>
                                        </p:tgtEl>
                                        <p:attrNameLst>
                                          <p:attrName>style.visibility</p:attrName>
                                        </p:attrNameLst>
                                      </p:cBhvr>
                                      <p:to>
                                        <p:strVal val="visible"/>
                                      </p:to>
                                    </p:set>
                                    <p:anim calcmode="lin" valueType="num">
                                      <p:cBhvr additive="base">
                                        <p:cTn id="13" dur="500" fill="hold"/>
                                        <p:tgtEl>
                                          <p:spTgt spid="362497"/>
                                        </p:tgtEl>
                                        <p:attrNameLst>
                                          <p:attrName>ppt_x</p:attrName>
                                        </p:attrNameLst>
                                      </p:cBhvr>
                                      <p:tavLst>
                                        <p:tav tm="0">
                                          <p:val>
                                            <p:strVal val="#ppt_x"/>
                                          </p:val>
                                        </p:tav>
                                        <p:tav tm="100000">
                                          <p:val>
                                            <p:strVal val="#ppt_x"/>
                                          </p:val>
                                        </p:tav>
                                      </p:tavLst>
                                    </p:anim>
                                    <p:anim calcmode="lin" valueType="num">
                                      <p:cBhvr additive="base">
                                        <p:cTn id="14" dur="500" fill="hold"/>
                                        <p:tgtEl>
                                          <p:spTgt spid="36249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4214"/>
                                        </p:tgtEl>
                                        <p:attrNameLst>
                                          <p:attrName>style.visibility</p:attrName>
                                        </p:attrNameLst>
                                      </p:cBhvr>
                                      <p:to>
                                        <p:strVal val="visible"/>
                                      </p:to>
                                    </p:set>
                                    <p:anim calcmode="lin" valueType="num">
                                      <p:cBhvr additive="base">
                                        <p:cTn id="19" dur="500" fill="hold"/>
                                        <p:tgtEl>
                                          <p:spTgt spid="264214"/>
                                        </p:tgtEl>
                                        <p:attrNameLst>
                                          <p:attrName>ppt_x</p:attrName>
                                        </p:attrNameLst>
                                      </p:cBhvr>
                                      <p:tavLst>
                                        <p:tav tm="0">
                                          <p:val>
                                            <p:strVal val="#ppt_x"/>
                                          </p:val>
                                        </p:tav>
                                        <p:tav tm="100000">
                                          <p:val>
                                            <p:strVal val="#ppt_x"/>
                                          </p:val>
                                        </p:tav>
                                      </p:tavLst>
                                    </p:anim>
                                    <p:anim calcmode="lin" valueType="num">
                                      <p:cBhvr additive="base">
                                        <p:cTn id="20" dur="500" fill="hold"/>
                                        <p:tgtEl>
                                          <p:spTgt spid="2642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12" grpId="0" autoUpdateAnimBg="0"/>
      <p:bldP spid="26421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2"/>
          <p:cNvSpPr txBox="1">
            <a:spLocks noChangeArrowheads="1"/>
          </p:cNvSpPr>
          <p:nvPr/>
        </p:nvSpPr>
        <p:spPr bwMode="auto">
          <a:xfrm>
            <a:off x="0" y="244475"/>
            <a:ext cx="7367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US" altLang="en-US" sz="4400">
                <a:solidFill>
                  <a:schemeClr val="tx2"/>
                </a:solidFill>
              </a:rPr>
              <a:t>to be precise...</a:t>
            </a:r>
            <a:endParaRPr lang="en-US" altLang="en-US">
              <a:solidFill>
                <a:schemeClr val="accent2"/>
              </a:solidFill>
            </a:endParaRPr>
          </a:p>
        </p:txBody>
      </p:sp>
      <p:graphicFrame>
        <p:nvGraphicFramePr>
          <p:cNvPr id="14338" name="Object 2"/>
          <p:cNvGraphicFramePr>
            <a:graphicFrameLocks noChangeAspect="1"/>
          </p:cNvGraphicFramePr>
          <p:nvPr/>
        </p:nvGraphicFramePr>
        <p:xfrm>
          <a:off x="6024563" y="244475"/>
          <a:ext cx="1562100" cy="749300"/>
        </p:xfrm>
        <a:graphic>
          <a:graphicData uri="http://schemas.openxmlformats.org/presentationml/2006/ole">
            <mc:AlternateContent xmlns:mc="http://schemas.openxmlformats.org/markup-compatibility/2006">
              <mc:Choice xmlns:v="urn:schemas-microsoft-com:vml" Requires="v">
                <p:oleObj spid="_x0000_s33820" name="Equation" r:id="rId5" imgW="1562100" imgH="749300" progId="Equation.DSMT36">
                  <p:embed/>
                </p:oleObj>
              </mc:Choice>
              <mc:Fallback>
                <p:oleObj name="Equation" r:id="rId5" imgW="1562100" imgH="749300" progId="Equation.DSMT3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563" y="244475"/>
                        <a:ext cx="1562100" cy="749300"/>
                      </a:xfrm>
                      <a:prstGeom prst="rect">
                        <a:avLst/>
                      </a:prstGeom>
                      <a:solidFill>
                        <a:schemeClr val="bg2"/>
                      </a:solidFill>
                    </p:spPr>
                  </p:pic>
                </p:oleObj>
              </mc:Fallback>
            </mc:AlternateContent>
          </a:graphicData>
        </a:graphic>
      </p:graphicFrame>
      <p:sp>
        <p:nvSpPr>
          <p:cNvPr id="326660" name="Text Box 4"/>
          <p:cNvSpPr txBox="1">
            <a:spLocks noChangeArrowheads="1"/>
          </p:cNvSpPr>
          <p:nvPr/>
        </p:nvSpPr>
        <p:spPr bwMode="auto">
          <a:xfrm>
            <a:off x="268288" y="1241425"/>
            <a:ext cx="88757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Of course if we try to locate the position of the particle along the x axis to </a:t>
            </a:r>
            <a:r>
              <a:rPr lang="en-US" altLang="en-US" b="1">
                <a:latin typeface="Symbol" pitchFamily="18" charset="2"/>
              </a:rPr>
              <a:t>D</a:t>
            </a:r>
            <a:r>
              <a:rPr lang="en-US" altLang="en-US"/>
              <a:t>x we will not know its x component of momentum better than </a:t>
            </a:r>
            <a:r>
              <a:rPr lang="en-US" altLang="en-US">
                <a:latin typeface="Symbol" pitchFamily="18" charset="2"/>
              </a:rPr>
              <a:t>D</a:t>
            </a:r>
            <a:r>
              <a:rPr lang="en-US" altLang="en-US"/>
              <a:t>p</a:t>
            </a:r>
            <a:r>
              <a:rPr lang="en-US" altLang="en-US" baseline="-25000"/>
              <a:t>x</a:t>
            </a:r>
            <a:r>
              <a:rPr lang="en-US" altLang="en-US"/>
              <a:t>, where  </a:t>
            </a:r>
          </a:p>
        </p:txBody>
      </p:sp>
      <p:graphicFrame>
        <p:nvGraphicFramePr>
          <p:cNvPr id="363521" name="Object 3"/>
          <p:cNvGraphicFramePr>
            <a:graphicFrameLocks noChangeAspect="1"/>
          </p:cNvGraphicFramePr>
          <p:nvPr/>
        </p:nvGraphicFramePr>
        <p:xfrm>
          <a:off x="3657600" y="2428875"/>
          <a:ext cx="1562100" cy="749300"/>
        </p:xfrm>
        <a:graphic>
          <a:graphicData uri="http://schemas.openxmlformats.org/presentationml/2006/ole">
            <mc:AlternateContent xmlns:mc="http://schemas.openxmlformats.org/markup-compatibility/2006">
              <mc:Choice xmlns:v="urn:schemas-microsoft-com:vml" Requires="v">
                <p:oleObj spid="_x0000_s33821" name="Equation" r:id="rId7" imgW="1562100" imgH="749300" progId="Equation.DSMT36">
                  <p:embed/>
                </p:oleObj>
              </mc:Choice>
              <mc:Fallback>
                <p:oleObj name="Equation" r:id="rId7" imgW="1562100" imgH="749300" progId="Equation.DSMT3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2428875"/>
                        <a:ext cx="1562100" cy="749300"/>
                      </a:xfrm>
                      <a:prstGeom prst="rect">
                        <a:avLst/>
                      </a:prstGeom>
                      <a:solidFill>
                        <a:schemeClr val="bg2"/>
                      </a:solidFill>
                    </p:spPr>
                  </p:pic>
                </p:oleObj>
              </mc:Fallback>
            </mc:AlternateContent>
          </a:graphicData>
        </a:graphic>
      </p:graphicFrame>
      <p:sp>
        <p:nvSpPr>
          <p:cNvPr id="326662" name="Text Box 6"/>
          <p:cNvSpPr txBox="1">
            <a:spLocks noChangeArrowheads="1"/>
          </p:cNvSpPr>
          <p:nvPr/>
        </p:nvSpPr>
        <p:spPr bwMode="auto">
          <a:xfrm>
            <a:off x="268288" y="3178175"/>
            <a:ext cx="607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and the same for z.</a:t>
            </a:r>
          </a:p>
        </p:txBody>
      </p:sp>
      <p:grpSp>
        <p:nvGrpSpPr>
          <p:cNvPr id="2" name="Group 7"/>
          <p:cNvGrpSpPr>
            <a:grpSpLocks/>
          </p:cNvGrpSpPr>
          <p:nvPr/>
        </p:nvGrpSpPr>
        <p:grpSpPr bwMode="auto">
          <a:xfrm>
            <a:off x="0" y="3417888"/>
            <a:ext cx="9144000" cy="3136901"/>
            <a:chOff x="0" y="2153"/>
            <a:chExt cx="5760" cy="1976"/>
          </a:xfrm>
        </p:grpSpPr>
        <p:sp>
          <p:nvSpPr>
            <p:cNvPr id="14345" name="Text Box 8"/>
            <p:cNvSpPr txBox="1">
              <a:spLocks noChangeArrowheads="1"/>
            </p:cNvSpPr>
            <p:nvPr/>
          </p:nvSpPr>
          <p:spPr bwMode="auto">
            <a:xfrm>
              <a:off x="0" y="2153"/>
              <a:ext cx="5760"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4000" dirty="0" smtClean="0">
                  <a:solidFill>
                    <a:schemeClr val="tx2"/>
                  </a:solidFill>
                </a:rPr>
                <a:t>Uncertainty Principle</a:t>
              </a:r>
            </a:p>
            <a:p>
              <a:r>
                <a:rPr lang="en-US" altLang="en-US" sz="4000" dirty="0" smtClean="0">
                  <a:solidFill>
                    <a:schemeClr val="tx2"/>
                  </a:solidFill>
                </a:rPr>
                <a:t>Checkpoint</a:t>
              </a:r>
              <a:endParaRPr lang="en-US" altLang="en-US" sz="1600" dirty="0">
                <a:solidFill>
                  <a:schemeClr val="accent2"/>
                </a:solidFill>
              </a:endParaRPr>
            </a:p>
          </p:txBody>
        </p:sp>
        <p:sp>
          <p:nvSpPr>
            <p:cNvPr id="14346" name="Text Box 9"/>
            <p:cNvSpPr txBox="1">
              <a:spLocks noChangeArrowheads="1"/>
            </p:cNvSpPr>
            <p:nvPr/>
          </p:nvSpPr>
          <p:spPr bwMode="auto">
            <a:xfrm>
              <a:off x="169" y="2978"/>
              <a:ext cx="559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t>According to the H.U.P., if we know the x-position of a particle, we can not know its:  </a:t>
              </a:r>
            </a:p>
          </p:txBody>
        </p:sp>
        <p:sp>
          <p:nvSpPr>
            <p:cNvPr id="14347" name="Text Box 10"/>
            <p:cNvSpPr txBox="1">
              <a:spLocks noChangeArrowheads="1"/>
            </p:cNvSpPr>
            <p:nvPr/>
          </p:nvSpPr>
          <p:spPr bwMode="auto">
            <a:xfrm>
              <a:off x="457" y="3496"/>
              <a:ext cx="4981"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a:solidFill>
                    <a:schemeClr val="tx2"/>
                  </a:solidFill>
                </a:rPr>
                <a:t>(1)	Y-position		(2)	x-momentum</a:t>
              </a:r>
            </a:p>
            <a:p>
              <a:pPr>
                <a:spcBef>
                  <a:spcPct val="50000"/>
                </a:spcBef>
              </a:pPr>
              <a:r>
                <a:rPr lang="en-US" altLang="en-US">
                  <a:solidFill>
                    <a:schemeClr val="tx2"/>
                  </a:solidFill>
                </a:rPr>
                <a:t>(3)	y-momentum		(4)	Energy</a:t>
              </a:r>
              <a:r>
                <a:rPr lang="en-US" altLang="en-US"/>
                <a:t>  </a:t>
              </a:r>
            </a:p>
          </p:txBody>
        </p:sp>
      </p:grpSp>
      <p:sp>
        <p:nvSpPr>
          <p:cNvPr id="326667" name="Oval 11"/>
          <p:cNvSpPr>
            <a:spLocks noChangeArrowheads="1"/>
          </p:cNvSpPr>
          <p:nvPr/>
        </p:nvSpPr>
        <p:spPr bwMode="auto">
          <a:xfrm>
            <a:off x="4343400" y="5410200"/>
            <a:ext cx="2743200" cy="6096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Tree>
    <p:custDataLst>
      <p:tags r:id="rId2"/>
    </p:custDataLst>
    <p:extLst>
      <p:ext uri="{BB962C8B-B14F-4D97-AF65-F5344CB8AC3E}">
        <p14:creationId xmlns:p14="http://schemas.microsoft.com/office/powerpoint/2010/main" val="7834075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6660"/>
                                        </p:tgtEl>
                                        <p:attrNameLst>
                                          <p:attrName>style.visibility</p:attrName>
                                        </p:attrNameLst>
                                      </p:cBhvr>
                                      <p:to>
                                        <p:strVal val="visible"/>
                                      </p:to>
                                    </p:set>
                                    <p:anim calcmode="lin" valueType="num">
                                      <p:cBhvr additive="base">
                                        <p:cTn id="7" dur="500" fill="hold"/>
                                        <p:tgtEl>
                                          <p:spTgt spid="326660"/>
                                        </p:tgtEl>
                                        <p:attrNameLst>
                                          <p:attrName>ppt_x</p:attrName>
                                        </p:attrNameLst>
                                      </p:cBhvr>
                                      <p:tavLst>
                                        <p:tav tm="0">
                                          <p:val>
                                            <p:strVal val="0-#ppt_w/2"/>
                                          </p:val>
                                        </p:tav>
                                        <p:tav tm="100000">
                                          <p:val>
                                            <p:strVal val="#ppt_x"/>
                                          </p:val>
                                        </p:tav>
                                      </p:tavLst>
                                    </p:anim>
                                    <p:anim calcmode="lin" valueType="num">
                                      <p:cBhvr additive="base">
                                        <p:cTn id="8" dur="500" fill="hold"/>
                                        <p:tgtEl>
                                          <p:spTgt spid="3266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3521"/>
                                        </p:tgtEl>
                                        <p:attrNameLst>
                                          <p:attrName>style.visibility</p:attrName>
                                        </p:attrNameLst>
                                      </p:cBhvr>
                                      <p:to>
                                        <p:strVal val="visible"/>
                                      </p:to>
                                    </p:set>
                                    <p:anim calcmode="lin" valueType="num">
                                      <p:cBhvr additive="base">
                                        <p:cTn id="13" dur="500" fill="hold"/>
                                        <p:tgtEl>
                                          <p:spTgt spid="363521"/>
                                        </p:tgtEl>
                                        <p:attrNameLst>
                                          <p:attrName>ppt_x</p:attrName>
                                        </p:attrNameLst>
                                      </p:cBhvr>
                                      <p:tavLst>
                                        <p:tav tm="0">
                                          <p:val>
                                            <p:strVal val="#ppt_x"/>
                                          </p:val>
                                        </p:tav>
                                        <p:tav tm="100000">
                                          <p:val>
                                            <p:strVal val="#ppt_x"/>
                                          </p:val>
                                        </p:tav>
                                      </p:tavLst>
                                    </p:anim>
                                    <p:anim calcmode="lin" valueType="num">
                                      <p:cBhvr additive="base">
                                        <p:cTn id="14" dur="500" fill="hold"/>
                                        <p:tgtEl>
                                          <p:spTgt spid="36352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6662"/>
                                        </p:tgtEl>
                                        <p:attrNameLst>
                                          <p:attrName>style.visibility</p:attrName>
                                        </p:attrNameLst>
                                      </p:cBhvr>
                                      <p:to>
                                        <p:strVal val="visible"/>
                                      </p:to>
                                    </p:set>
                                    <p:anim calcmode="lin" valueType="num">
                                      <p:cBhvr additive="base">
                                        <p:cTn id="19" dur="500" fill="hold"/>
                                        <p:tgtEl>
                                          <p:spTgt spid="326662"/>
                                        </p:tgtEl>
                                        <p:attrNameLst>
                                          <p:attrName>ppt_x</p:attrName>
                                        </p:attrNameLst>
                                      </p:cBhvr>
                                      <p:tavLst>
                                        <p:tav tm="0">
                                          <p:val>
                                            <p:strVal val="#ppt_x"/>
                                          </p:val>
                                        </p:tav>
                                        <p:tav tm="100000">
                                          <p:val>
                                            <p:strVal val="#ppt_x"/>
                                          </p:val>
                                        </p:tav>
                                      </p:tavLst>
                                    </p:anim>
                                    <p:anim calcmode="lin" valueType="num">
                                      <p:cBhvr additive="base">
                                        <p:cTn id="20" dur="500" fill="hold"/>
                                        <p:tgtEl>
                                          <p:spTgt spid="32666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6667"/>
                                        </p:tgtEl>
                                        <p:attrNameLst>
                                          <p:attrName>style.visibility</p:attrName>
                                        </p:attrNameLst>
                                      </p:cBhvr>
                                      <p:to>
                                        <p:strVal val="visible"/>
                                      </p:to>
                                    </p:set>
                                    <p:anim calcmode="lin" valueType="num">
                                      <p:cBhvr additive="base">
                                        <p:cTn id="31" dur="500" fill="hold"/>
                                        <p:tgtEl>
                                          <p:spTgt spid="326667"/>
                                        </p:tgtEl>
                                        <p:attrNameLst>
                                          <p:attrName>ppt_x</p:attrName>
                                        </p:attrNameLst>
                                      </p:cBhvr>
                                      <p:tavLst>
                                        <p:tav tm="0">
                                          <p:val>
                                            <p:strVal val="#ppt_x"/>
                                          </p:val>
                                        </p:tav>
                                        <p:tav tm="100000">
                                          <p:val>
                                            <p:strVal val="#ppt_x"/>
                                          </p:val>
                                        </p:tav>
                                      </p:tavLst>
                                    </p:anim>
                                    <p:anim calcmode="lin" valueType="num">
                                      <p:cBhvr additive="base">
                                        <p:cTn id="32" dur="500" fill="hold"/>
                                        <p:tgtEl>
                                          <p:spTgt spid="3266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0" grpId="0" autoUpdateAnimBg="0"/>
      <p:bldP spid="326662" grpId="0" autoUpdateAnimBg="0"/>
      <p:bldP spid="3266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8" name="Text Box 12"/>
          <p:cNvSpPr txBox="1">
            <a:spLocks noChangeArrowheads="1"/>
          </p:cNvSpPr>
          <p:nvPr/>
        </p:nvSpPr>
        <p:spPr bwMode="auto">
          <a:xfrm>
            <a:off x="465138" y="919163"/>
            <a:ext cx="6202362" cy="457200"/>
          </a:xfrm>
          <a:prstGeom prst="rect">
            <a:avLst/>
          </a:prstGeom>
          <a:noFill/>
          <a:ln w="9525">
            <a:noFill/>
            <a:miter lim="800000"/>
            <a:headEnd/>
            <a:tailEnd/>
          </a:ln>
          <a:effectLst/>
        </p:spPr>
        <p:txBody>
          <a:bodyPr>
            <a:spAutoFit/>
          </a:bodyPr>
          <a:lstStyle/>
          <a:p>
            <a:pPr>
              <a:spcBef>
                <a:spcPct val="50000"/>
              </a:spcBef>
            </a:pPr>
            <a:endParaRPr lang="en-US" altLang="en-US"/>
          </a:p>
        </p:txBody>
      </p:sp>
      <p:sp>
        <p:nvSpPr>
          <p:cNvPr id="244749" name="Text Box 13"/>
          <p:cNvSpPr txBox="1">
            <a:spLocks noChangeArrowheads="1"/>
          </p:cNvSpPr>
          <p:nvPr/>
        </p:nvSpPr>
        <p:spPr bwMode="auto">
          <a:xfrm>
            <a:off x="647700" y="1614488"/>
            <a:ext cx="7870825" cy="4270375"/>
          </a:xfrm>
          <a:prstGeom prst="rect">
            <a:avLst/>
          </a:prstGeom>
          <a:noFill/>
          <a:ln w="9525">
            <a:noFill/>
            <a:miter lim="800000"/>
            <a:headEnd/>
            <a:tailEnd/>
          </a:ln>
          <a:effectLst/>
        </p:spPr>
        <p:txBody>
          <a:bodyPr>
            <a:spAutoFit/>
          </a:bodyPr>
          <a:lstStyle/>
          <a:p>
            <a:pPr>
              <a:spcBef>
                <a:spcPct val="50000"/>
              </a:spcBef>
            </a:pPr>
            <a:r>
              <a:rPr lang="en-US" altLang="en-US" sz="2800">
                <a:latin typeface="Times New Roman" pitchFamily="18" charset="0"/>
              </a:rPr>
              <a:t>Hot objects glow (toaster coils, light bulbs, the sun).</a:t>
            </a:r>
          </a:p>
          <a:p>
            <a:pPr>
              <a:spcBef>
                <a:spcPct val="50000"/>
              </a:spcBef>
            </a:pPr>
            <a:endParaRPr lang="en-US" altLang="en-US" sz="2800">
              <a:latin typeface="Times New Roman" pitchFamily="18" charset="0"/>
            </a:endParaRPr>
          </a:p>
          <a:p>
            <a:r>
              <a:rPr lang="en-US" altLang="en-US" sz="2800">
                <a:latin typeface="Times New Roman" pitchFamily="18" charset="0"/>
              </a:rPr>
              <a:t>As the temperature increases the color shifts from </a:t>
            </a:r>
            <a:r>
              <a:rPr lang="en-US" altLang="en-US" sz="2800">
                <a:solidFill>
                  <a:srgbClr val="FF0000"/>
                </a:solidFill>
                <a:latin typeface="Times New Roman" pitchFamily="18" charset="0"/>
              </a:rPr>
              <a:t>Red</a:t>
            </a:r>
            <a:r>
              <a:rPr lang="en-US" altLang="en-US" sz="2800">
                <a:latin typeface="Times New Roman" pitchFamily="18" charset="0"/>
              </a:rPr>
              <a:t> to </a:t>
            </a:r>
            <a:r>
              <a:rPr lang="en-US" altLang="en-US" sz="2800">
                <a:solidFill>
                  <a:srgbClr val="3399FF"/>
                </a:solidFill>
                <a:latin typeface="Times New Roman" pitchFamily="18" charset="0"/>
                <a:sym typeface="Symbol" pitchFamily="18" charset="2"/>
              </a:rPr>
              <a:t>Blue.</a:t>
            </a:r>
            <a:endParaRPr lang="en-US" altLang="en-US" sz="2800">
              <a:latin typeface="Times New Roman" pitchFamily="18" charset="0"/>
              <a:sym typeface="Symbol" pitchFamily="18" charset="2"/>
            </a:endParaRPr>
          </a:p>
          <a:p>
            <a:endParaRPr lang="en-US" sz="2800">
              <a:latin typeface="Times New Roman" pitchFamily="18" charset="0"/>
              <a:sym typeface="Symbol" pitchFamily="18" charset="2"/>
            </a:endParaRPr>
          </a:p>
          <a:p>
            <a:r>
              <a:rPr lang="en-US" sz="2800">
                <a:latin typeface="Times New Roman" pitchFamily="18" charset="0"/>
                <a:sym typeface="Symbol" pitchFamily="18" charset="2"/>
              </a:rPr>
              <a:t>The classical physics prediction was completely wrong! (It said that an infinite amount of energy should be radiated by an object at finite temperature.)</a:t>
            </a:r>
            <a:endParaRPr lang="en-US" sz="2800">
              <a:solidFill>
                <a:srgbClr val="3399FF"/>
              </a:solidFill>
              <a:latin typeface="Times New Roman" pitchFamily="18" charset="0"/>
              <a:sym typeface="Symbol" pitchFamily="18" charset="2"/>
            </a:endParaRPr>
          </a:p>
          <a:p>
            <a:pPr>
              <a:spcBef>
                <a:spcPct val="50000"/>
              </a:spcBef>
            </a:pPr>
            <a:r>
              <a:rPr lang="en-US" altLang="en-US">
                <a:latin typeface="Times New Roman" pitchFamily="18" charset="0"/>
              </a:rPr>
              <a:t> </a:t>
            </a:r>
          </a:p>
        </p:txBody>
      </p:sp>
      <p:sp>
        <p:nvSpPr>
          <p:cNvPr id="244750" name="Rectangle 14"/>
          <p:cNvSpPr>
            <a:spLocks noGrp="1" noChangeArrowheads="1"/>
          </p:cNvSpPr>
          <p:nvPr>
            <p:ph type="title"/>
          </p:nvPr>
        </p:nvSpPr>
        <p:spPr>
          <a:xfrm>
            <a:off x="685800" y="331788"/>
            <a:ext cx="7772400" cy="762000"/>
          </a:xfrm>
        </p:spPr>
        <p:txBody>
          <a:bodyPr>
            <a:spAutoFit/>
          </a:bodyPr>
          <a:lstStyle/>
          <a:p>
            <a:r>
              <a:rPr lang="en-US"/>
              <a:t>Blackbody Radiation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4749"/>
                                        </p:tgtEl>
                                        <p:attrNameLst>
                                          <p:attrName>style.visibility</p:attrName>
                                        </p:attrNameLst>
                                      </p:cBhvr>
                                      <p:to>
                                        <p:strVal val="visible"/>
                                      </p:to>
                                    </p:set>
                                    <p:anim calcmode="lin" valueType="num">
                                      <p:cBhvr additive="base">
                                        <p:cTn id="7" dur="500" fill="hold"/>
                                        <p:tgtEl>
                                          <p:spTgt spid="244749"/>
                                        </p:tgtEl>
                                        <p:attrNameLst>
                                          <p:attrName>ppt_x</p:attrName>
                                        </p:attrNameLst>
                                      </p:cBhvr>
                                      <p:tavLst>
                                        <p:tav tm="0">
                                          <p:val>
                                            <p:strVal val="0-#ppt_w/2"/>
                                          </p:val>
                                        </p:tav>
                                        <p:tav tm="100000">
                                          <p:val>
                                            <p:strVal val="#ppt_x"/>
                                          </p:val>
                                        </p:tav>
                                      </p:tavLst>
                                    </p:anim>
                                    <p:anim calcmode="lin" valueType="num">
                                      <p:cBhvr additive="base">
                                        <p:cTn id="8" dur="500" fill="hold"/>
                                        <p:tgtEl>
                                          <p:spTgt spid="2447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9"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1143000"/>
          </a:xfrm>
        </p:spPr>
        <p:txBody>
          <a:bodyPr/>
          <a:lstStyle/>
          <a:p>
            <a:r>
              <a:rPr lang="en-US" smtClean="0"/>
              <a:t>Early Model for Atom</a:t>
            </a:r>
          </a:p>
        </p:txBody>
      </p:sp>
      <p:sp>
        <p:nvSpPr>
          <p:cNvPr id="309251" name="Text Box 3"/>
          <p:cNvSpPr txBox="1">
            <a:spLocks noChangeArrowheads="1"/>
          </p:cNvSpPr>
          <p:nvPr/>
        </p:nvSpPr>
        <p:spPr bwMode="auto">
          <a:xfrm>
            <a:off x="430213" y="4665663"/>
            <a:ext cx="818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But how can you look inside an atom 10</a:t>
            </a:r>
            <a:r>
              <a:rPr lang="en-US" baseline="30000"/>
              <a:t>-10</a:t>
            </a:r>
            <a:r>
              <a:rPr lang="en-US"/>
              <a:t> m across?</a:t>
            </a:r>
          </a:p>
        </p:txBody>
      </p:sp>
      <p:sp>
        <p:nvSpPr>
          <p:cNvPr id="309252" name="Text Box 4"/>
          <p:cNvSpPr txBox="1">
            <a:spLocks noChangeArrowheads="1"/>
          </p:cNvSpPr>
          <p:nvPr/>
        </p:nvSpPr>
        <p:spPr bwMode="auto">
          <a:xfrm>
            <a:off x="1485900" y="5122863"/>
            <a:ext cx="5502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solidFill>
                  <a:schemeClr val="tx2"/>
                </a:solidFill>
              </a:rPr>
              <a:t>Light	(visible)		</a:t>
            </a:r>
            <a:r>
              <a:rPr lang="en-US">
                <a:solidFill>
                  <a:schemeClr val="tx2"/>
                </a:solidFill>
                <a:latin typeface="Symbol" pitchFamily="18" charset="2"/>
              </a:rPr>
              <a:t>l</a:t>
            </a:r>
            <a:r>
              <a:rPr lang="en-US">
                <a:solidFill>
                  <a:schemeClr val="tx2"/>
                </a:solidFill>
              </a:rPr>
              <a:t> = 10</a:t>
            </a:r>
            <a:r>
              <a:rPr lang="en-US" baseline="30000">
                <a:solidFill>
                  <a:schemeClr val="tx2"/>
                </a:solidFill>
              </a:rPr>
              <a:t>-7</a:t>
            </a:r>
            <a:r>
              <a:rPr lang="en-US">
                <a:solidFill>
                  <a:schemeClr val="tx2"/>
                </a:solidFill>
              </a:rPr>
              <a:t> m</a:t>
            </a:r>
            <a:endParaRPr lang="en-US" baseline="30000">
              <a:solidFill>
                <a:schemeClr val="tx2"/>
              </a:solidFill>
            </a:endParaRPr>
          </a:p>
          <a:p>
            <a:pPr>
              <a:spcBef>
                <a:spcPct val="50000"/>
              </a:spcBef>
            </a:pPr>
            <a:r>
              <a:rPr lang="en-US">
                <a:solidFill>
                  <a:schemeClr val="tx2"/>
                </a:solidFill>
              </a:rPr>
              <a:t>Electron  (1 eV)		</a:t>
            </a:r>
            <a:r>
              <a:rPr lang="en-US">
                <a:solidFill>
                  <a:schemeClr val="tx2"/>
                </a:solidFill>
                <a:latin typeface="Symbol" pitchFamily="18" charset="2"/>
              </a:rPr>
              <a:t>l</a:t>
            </a:r>
            <a:r>
              <a:rPr lang="en-US">
                <a:solidFill>
                  <a:schemeClr val="tx2"/>
                </a:solidFill>
              </a:rPr>
              <a:t> = 10</a:t>
            </a:r>
            <a:r>
              <a:rPr lang="en-US" baseline="30000">
                <a:solidFill>
                  <a:schemeClr val="tx2"/>
                </a:solidFill>
              </a:rPr>
              <a:t>-9</a:t>
            </a:r>
            <a:r>
              <a:rPr lang="en-US">
                <a:solidFill>
                  <a:schemeClr val="tx2"/>
                </a:solidFill>
              </a:rPr>
              <a:t> m</a:t>
            </a:r>
            <a:endParaRPr lang="en-US" baseline="30000">
              <a:solidFill>
                <a:schemeClr val="tx2"/>
              </a:solidFill>
            </a:endParaRPr>
          </a:p>
          <a:p>
            <a:pPr>
              <a:spcBef>
                <a:spcPct val="50000"/>
              </a:spcBef>
            </a:pPr>
            <a:r>
              <a:rPr lang="en-US">
                <a:solidFill>
                  <a:schemeClr val="tx2"/>
                </a:solidFill>
              </a:rPr>
              <a:t>Helium atom		           </a:t>
            </a:r>
            <a:r>
              <a:rPr lang="en-US">
                <a:solidFill>
                  <a:schemeClr val="tx2"/>
                </a:solidFill>
                <a:latin typeface="Symbol" pitchFamily="18" charset="2"/>
              </a:rPr>
              <a:t>l</a:t>
            </a:r>
            <a:r>
              <a:rPr lang="en-US">
                <a:solidFill>
                  <a:schemeClr val="tx2"/>
                </a:solidFill>
              </a:rPr>
              <a:t> = 10</a:t>
            </a:r>
            <a:r>
              <a:rPr lang="en-US" baseline="30000">
                <a:solidFill>
                  <a:schemeClr val="tx2"/>
                </a:solidFill>
              </a:rPr>
              <a:t>-11</a:t>
            </a:r>
            <a:r>
              <a:rPr lang="en-US">
                <a:solidFill>
                  <a:schemeClr val="tx2"/>
                </a:solidFill>
              </a:rPr>
              <a:t> m</a:t>
            </a:r>
            <a:endParaRPr lang="en-US"/>
          </a:p>
        </p:txBody>
      </p:sp>
      <p:grpSp>
        <p:nvGrpSpPr>
          <p:cNvPr id="20485" name="Group 5"/>
          <p:cNvGrpSpPr>
            <a:grpSpLocks/>
          </p:cNvGrpSpPr>
          <p:nvPr/>
        </p:nvGrpSpPr>
        <p:grpSpPr bwMode="auto">
          <a:xfrm>
            <a:off x="3194050" y="2252663"/>
            <a:ext cx="2425700" cy="2425700"/>
            <a:chOff x="3997" y="2257"/>
            <a:chExt cx="1528" cy="1528"/>
          </a:xfrm>
        </p:grpSpPr>
        <p:sp>
          <p:nvSpPr>
            <p:cNvPr id="20487" name="Oval 6"/>
            <p:cNvSpPr>
              <a:spLocks noChangeArrowheads="1"/>
            </p:cNvSpPr>
            <p:nvPr/>
          </p:nvSpPr>
          <p:spPr bwMode="auto">
            <a:xfrm>
              <a:off x="4249" y="3274"/>
              <a:ext cx="129" cy="129"/>
            </a:xfrm>
            <a:prstGeom prst="ellipse">
              <a:avLst/>
            </a:prstGeom>
            <a:solidFill>
              <a:srgbClr val="FF0000"/>
            </a:solidFill>
            <a:ln w="9525">
              <a:solidFill>
                <a:schemeClr val="tx1"/>
              </a:solidFill>
              <a:round/>
              <a:headEnd/>
              <a:tailEnd/>
            </a:ln>
          </p:spPr>
          <p:txBody>
            <a:bodyPr wrap="none" anchor="ctr"/>
            <a:lstStyle/>
            <a:p>
              <a:pPr algn="ctr"/>
              <a:r>
                <a:rPr lang="en-US">
                  <a:latin typeface="Calibri" pitchFamily="34" charset="0"/>
                </a:rPr>
                <a:t>-</a:t>
              </a:r>
            </a:p>
          </p:txBody>
        </p:sp>
        <p:sp>
          <p:nvSpPr>
            <p:cNvPr id="20488" name="Oval 7"/>
            <p:cNvSpPr>
              <a:spLocks noChangeArrowheads="1"/>
            </p:cNvSpPr>
            <p:nvPr/>
          </p:nvSpPr>
          <p:spPr bwMode="auto">
            <a:xfrm>
              <a:off x="4989" y="3071"/>
              <a:ext cx="129" cy="129"/>
            </a:xfrm>
            <a:prstGeom prst="ellipse">
              <a:avLst/>
            </a:prstGeom>
            <a:solidFill>
              <a:srgbClr val="FF0000"/>
            </a:solidFill>
            <a:ln w="9525">
              <a:solidFill>
                <a:schemeClr val="tx1"/>
              </a:solidFill>
              <a:round/>
              <a:headEnd/>
              <a:tailEnd/>
            </a:ln>
          </p:spPr>
          <p:txBody>
            <a:bodyPr wrap="none" anchor="ctr"/>
            <a:lstStyle/>
            <a:p>
              <a:pPr algn="ctr"/>
              <a:r>
                <a:rPr lang="en-US">
                  <a:latin typeface="Calibri" pitchFamily="34" charset="0"/>
                </a:rPr>
                <a:t>-</a:t>
              </a:r>
            </a:p>
          </p:txBody>
        </p:sp>
        <p:sp>
          <p:nvSpPr>
            <p:cNvPr id="20489" name="Oval 8"/>
            <p:cNvSpPr>
              <a:spLocks noChangeArrowheads="1"/>
            </p:cNvSpPr>
            <p:nvPr/>
          </p:nvSpPr>
          <p:spPr bwMode="auto">
            <a:xfrm>
              <a:off x="5012" y="2803"/>
              <a:ext cx="129" cy="129"/>
            </a:xfrm>
            <a:prstGeom prst="ellipse">
              <a:avLst/>
            </a:prstGeom>
            <a:solidFill>
              <a:srgbClr val="FF0000"/>
            </a:solidFill>
            <a:ln w="9525">
              <a:solidFill>
                <a:schemeClr val="tx1"/>
              </a:solidFill>
              <a:round/>
              <a:headEnd/>
              <a:tailEnd/>
            </a:ln>
          </p:spPr>
          <p:txBody>
            <a:bodyPr wrap="none" anchor="ctr"/>
            <a:lstStyle/>
            <a:p>
              <a:pPr algn="ctr"/>
              <a:r>
                <a:rPr lang="en-US">
                  <a:latin typeface="Calibri" pitchFamily="34" charset="0"/>
                </a:rPr>
                <a:t>-</a:t>
              </a:r>
            </a:p>
          </p:txBody>
        </p:sp>
        <p:sp>
          <p:nvSpPr>
            <p:cNvPr id="20490" name="Oval 9"/>
            <p:cNvSpPr>
              <a:spLocks noChangeArrowheads="1"/>
            </p:cNvSpPr>
            <p:nvPr/>
          </p:nvSpPr>
          <p:spPr bwMode="auto">
            <a:xfrm>
              <a:off x="4338" y="2942"/>
              <a:ext cx="129" cy="129"/>
            </a:xfrm>
            <a:prstGeom prst="ellipse">
              <a:avLst/>
            </a:prstGeom>
            <a:solidFill>
              <a:srgbClr val="FF0000"/>
            </a:solidFill>
            <a:ln w="9525">
              <a:solidFill>
                <a:schemeClr val="tx1"/>
              </a:solidFill>
              <a:round/>
              <a:headEnd/>
              <a:tailEnd/>
            </a:ln>
          </p:spPr>
          <p:txBody>
            <a:bodyPr wrap="none" anchor="ctr"/>
            <a:lstStyle/>
            <a:p>
              <a:pPr algn="ctr"/>
              <a:r>
                <a:rPr lang="en-US">
                  <a:latin typeface="Calibri" pitchFamily="34" charset="0"/>
                </a:rPr>
                <a:t>-</a:t>
              </a:r>
            </a:p>
          </p:txBody>
        </p:sp>
        <p:sp>
          <p:nvSpPr>
            <p:cNvPr id="20491" name="Oval 10"/>
            <p:cNvSpPr>
              <a:spLocks noChangeArrowheads="1"/>
            </p:cNvSpPr>
            <p:nvPr/>
          </p:nvSpPr>
          <p:spPr bwMode="auto">
            <a:xfrm>
              <a:off x="3997" y="2257"/>
              <a:ext cx="1528" cy="1528"/>
            </a:xfrm>
            <a:prstGeom prst="ellipse">
              <a:avLst/>
            </a:prstGeom>
            <a:solidFill>
              <a:schemeClr val="accent2">
                <a:alpha val="50195"/>
              </a:schemeClr>
            </a:solidFill>
            <a:ln w="9525">
              <a:solidFill>
                <a:schemeClr val="tx1"/>
              </a:solidFill>
              <a:round/>
              <a:headEnd/>
              <a:tailEnd/>
            </a:ln>
          </p:spPr>
          <p:txBody>
            <a:bodyPr wrap="none" anchor="ctr"/>
            <a:lstStyle/>
            <a:p>
              <a:endParaRPr lang="en-US">
                <a:latin typeface="Calibri" pitchFamily="34" charset="0"/>
              </a:endParaRPr>
            </a:p>
          </p:txBody>
        </p:sp>
        <p:sp>
          <p:nvSpPr>
            <p:cNvPr id="20492" name="Oval 11"/>
            <p:cNvSpPr>
              <a:spLocks noChangeArrowheads="1"/>
            </p:cNvSpPr>
            <p:nvPr/>
          </p:nvSpPr>
          <p:spPr bwMode="auto">
            <a:xfrm>
              <a:off x="4531" y="3403"/>
              <a:ext cx="129" cy="129"/>
            </a:xfrm>
            <a:prstGeom prst="ellipse">
              <a:avLst/>
            </a:prstGeom>
            <a:solidFill>
              <a:schemeClr val="bg1"/>
            </a:solidFill>
            <a:ln w="9525">
              <a:solidFill>
                <a:schemeClr val="tx1"/>
              </a:solidFill>
              <a:round/>
              <a:headEnd/>
              <a:tailEnd/>
            </a:ln>
          </p:spPr>
          <p:txBody>
            <a:bodyPr wrap="none" anchor="ctr"/>
            <a:lstStyle/>
            <a:p>
              <a:pPr algn="ctr"/>
              <a:r>
                <a:rPr lang="en-US">
                  <a:latin typeface="Calibri" pitchFamily="34" charset="0"/>
                </a:rPr>
                <a:t>+</a:t>
              </a:r>
            </a:p>
          </p:txBody>
        </p:sp>
        <p:sp>
          <p:nvSpPr>
            <p:cNvPr id="20493" name="Oval 12"/>
            <p:cNvSpPr>
              <a:spLocks noChangeArrowheads="1"/>
            </p:cNvSpPr>
            <p:nvPr/>
          </p:nvSpPr>
          <p:spPr bwMode="auto">
            <a:xfrm>
              <a:off x="4273" y="2609"/>
              <a:ext cx="129" cy="129"/>
            </a:xfrm>
            <a:prstGeom prst="ellipse">
              <a:avLst/>
            </a:prstGeom>
            <a:solidFill>
              <a:schemeClr val="bg1"/>
            </a:solidFill>
            <a:ln w="9525">
              <a:solidFill>
                <a:schemeClr val="tx1"/>
              </a:solidFill>
              <a:round/>
              <a:headEnd/>
              <a:tailEnd/>
            </a:ln>
          </p:spPr>
          <p:txBody>
            <a:bodyPr wrap="none" anchor="ctr"/>
            <a:lstStyle/>
            <a:p>
              <a:pPr algn="ctr"/>
              <a:r>
                <a:rPr lang="en-US">
                  <a:latin typeface="Calibri" pitchFamily="34" charset="0"/>
                </a:rPr>
                <a:t>+</a:t>
              </a:r>
            </a:p>
          </p:txBody>
        </p:sp>
        <p:sp>
          <p:nvSpPr>
            <p:cNvPr id="20494" name="Oval 13"/>
            <p:cNvSpPr>
              <a:spLocks noChangeArrowheads="1"/>
            </p:cNvSpPr>
            <p:nvPr/>
          </p:nvSpPr>
          <p:spPr bwMode="auto">
            <a:xfrm>
              <a:off x="4948" y="3434"/>
              <a:ext cx="129" cy="129"/>
            </a:xfrm>
            <a:prstGeom prst="ellipse">
              <a:avLst/>
            </a:prstGeom>
            <a:solidFill>
              <a:schemeClr val="bg1"/>
            </a:solidFill>
            <a:ln w="9525">
              <a:solidFill>
                <a:schemeClr val="tx1"/>
              </a:solidFill>
              <a:round/>
              <a:headEnd/>
              <a:tailEnd/>
            </a:ln>
          </p:spPr>
          <p:txBody>
            <a:bodyPr wrap="none" anchor="ctr"/>
            <a:lstStyle/>
            <a:p>
              <a:pPr algn="ctr"/>
              <a:r>
                <a:rPr lang="en-US">
                  <a:latin typeface="Calibri" pitchFamily="34" charset="0"/>
                </a:rPr>
                <a:t>+</a:t>
              </a:r>
            </a:p>
          </p:txBody>
        </p:sp>
        <p:sp>
          <p:nvSpPr>
            <p:cNvPr id="20495" name="Oval 14"/>
            <p:cNvSpPr>
              <a:spLocks noChangeArrowheads="1"/>
            </p:cNvSpPr>
            <p:nvPr/>
          </p:nvSpPr>
          <p:spPr bwMode="auto">
            <a:xfrm>
              <a:off x="4819" y="2674"/>
              <a:ext cx="129" cy="129"/>
            </a:xfrm>
            <a:prstGeom prst="ellipse">
              <a:avLst/>
            </a:prstGeom>
            <a:solidFill>
              <a:schemeClr val="bg1"/>
            </a:solidFill>
            <a:ln w="9525">
              <a:solidFill>
                <a:schemeClr val="tx1"/>
              </a:solidFill>
              <a:round/>
              <a:headEnd/>
              <a:tailEnd/>
            </a:ln>
          </p:spPr>
          <p:txBody>
            <a:bodyPr wrap="none" anchor="ctr"/>
            <a:lstStyle/>
            <a:p>
              <a:pPr algn="ctr"/>
              <a:r>
                <a:rPr lang="en-US">
                  <a:latin typeface="Calibri" pitchFamily="34" charset="0"/>
                </a:rPr>
                <a:t>+</a:t>
              </a:r>
            </a:p>
          </p:txBody>
        </p:sp>
      </p:grpSp>
      <p:sp>
        <p:nvSpPr>
          <p:cNvPr id="20486" name="Rectangle 15"/>
          <p:cNvSpPr>
            <a:spLocks noGrp="1" noChangeArrowheads="1"/>
          </p:cNvSpPr>
          <p:nvPr>
            <p:ph type="body" idx="1"/>
          </p:nvPr>
        </p:nvSpPr>
        <p:spPr>
          <a:xfrm>
            <a:off x="155575" y="925513"/>
            <a:ext cx="8831263" cy="1897062"/>
          </a:xfrm>
        </p:spPr>
        <p:txBody>
          <a:bodyPr/>
          <a:lstStyle/>
          <a:p>
            <a:r>
              <a:rPr lang="en-US" sz="2800" smtClean="0">
                <a:latin typeface="Arial Rounded MT Bold" pitchFamily="34" charset="0"/>
              </a:rPr>
              <a:t>Plum Pudding</a:t>
            </a:r>
          </a:p>
          <a:p>
            <a:pPr lvl="1"/>
            <a:r>
              <a:rPr lang="en-US" sz="2400" smtClean="0">
                <a:solidFill>
                  <a:schemeClr val="tx2"/>
                </a:solidFill>
                <a:latin typeface="Arial Rounded MT Bold" pitchFamily="34" charset="0"/>
              </a:rPr>
              <a:t>positive and negative charges uniformly distributed throughout the atom like plums in pudding</a:t>
            </a:r>
            <a:endParaRPr lang="en-US" smtClean="0">
              <a:latin typeface="Arial Rounded MT Bold" pitchFamily="34" charset="0"/>
            </a:endParaRPr>
          </a:p>
        </p:txBody>
      </p:sp>
    </p:spTree>
    <p:custDataLst>
      <p:tags r:id="rId1"/>
    </p:custDataLst>
    <p:extLst>
      <p:ext uri="{BB962C8B-B14F-4D97-AF65-F5344CB8AC3E}">
        <p14:creationId xmlns:p14="http://schemas.microsoft.com/office/powerpoint/2010/main" val="1618237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9251"/>
                                        </p:tgtEl>
                                        <p:attrNameLst>
                                          <p:attrName>style.visibility</p:attrName>
                                        </p:attrNameLst>
                                      </p:cBhvr>
                                      <p:to>
                                        <p:strVal val="visible"/>
                                      </p:to>
                                    </p:set>
                                    <p:anim calcmode="lin" valueType="num">
                                      <p:cBhvr additive="base">
                                        <p:cTn id="7" dur="500" fill="hold"/>
                                        <p:tgtEl>
                                          <p:spTgt spid="309251"/>
                                        </p:tgtEl>
                                        <p:attrNameLst>
                                          <p:attrName>ppt_x</p:attrName>
                                        </p:attrNameLst>
                                      </p:cBhvr>
                                      <p:tavLst>
                                        <p:tav tm="0">
                                          <p:val>
                                            <p:strVal val="#ppt_x"/>
                                          </p:val>
                                        </p:tav>
                                        <p:tav tm="100000">
                                          <p:val>
                                            <p:strVal val="#ppt_x"/>
                                          </p:val>
                                        </p:tav>
                                      </p:tavLst>
                                    </p:anim>
                                    <p:anim calcmode="lin" valueType="num">
                                      <p:cBhvr additive="base">
                                        <p:cTn id="8" dur="500" fill="hold"/>
                                        <p:tgtEl>
                                          <p:spTgt spid="3092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9252">
                                            <p:txEl>
                                              <p:pRg st="0" end="0"/>
                                            </p:txEl>
                                          </p:spTgt>
                                        </p:tgtEl>
                                        <p:attrNameLst>
                                          <p:attrName>style.visibility</p:attrName>
                                        </p:attrNameLst>
                                      </p:cBhvr>
                                      <p:to>
                                        <p:strVal val="visible"/>
                                      </p:to>
                                    </p:set>
                                    <p:anim calcmode="lin" valueType="num">
                                      <p:cBhvr additive="base">
                                        <p:cTn id="13" dur="500" fill="hold"/>
                                        <p:tgtEl>
                                          <p:spTgt spid="30925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92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9252">
                                            <p:txEl>
                                              <p:pRg st="1" end="1"/>
                                            </p:txEl>
                                          </p:spTgt>
                                        </p:tgtEl>
                                        <p:attrNameLst>
                                          <p:attrName>style.visibility</p:attrName>
                                        </p:attrNameLst>
                                      </p:cBhvr>
                                      <p:to>
                                        <p:strVal val="visible"/>
                                      </p:to>
                                    </p:set>
                                    <p:anim calcmode="lin" valueType="num">
                                      <p:cBhvr additive="base">
                                        <p:cTn id="19" dur="500" fill="hold"/>
                                        <p:tgtEl>
                                          <p:spTgt spid="30925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92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9252">
                                            <p:txEl>
                                              <p:pRg st="2" end="2"/>
                                            </p:txEl>
                                          </p:spTgt>
                                        </p:tgtEl>
                                        <p:attrNameLst>
                                          <p:attrName>style.visibility</p:attrName>
                                        </p:attrNameLst>
                                      </p:cBhvr>
                                      <p:to>
                                        <p:strVal val="visible"/>
                                      </p:to>
                                    </p:set>
                                    <p:anim calcmode="lin" valueType="num">
                                      <p:cBhvr additive="base">
                                        <p:cTn id="25" dur="500" fill="hold"/>
                                        <p:tgtEl>
                                          <p:spTgt spid="30925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925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autoUpdateAnimBg="0"/>
      <p:bldP spid="309252"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r>
              <a:rPr lang="en-US" smtClean="0"/>
              <a:t>Rutherford Scattering</a:t>
            </a:r>
          </a:p>
        </p:txBody>
      </p:sp>
      <p:sp>
        <p:nvSpPr>
          <p:cNvPr id="328707" name="Text Box 3"/>
          <p:cNvSpPr txBox="1">
            <a:spLocks noChangeArrowheads="1"/>
          </p:cNvSpPr>
          <p:nvPr/>
        </p:nvSpPr>
        <p:spPr bwMode="auto">
          <a:xfrm>
            <a:off x="395288" y="989013"/>
            <a:ext cx="8585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Scattering He</a:t>
            </a:r>
            <a:r>
              <a:rPr lang="en-US" baseline="30000"/>
              <a:t>++</a:t>
            </a:r>
            <a:r>
              <a:rPr lang="en-US"/>
              <a:t> nuclei (alpha particles) off of gold. Mostly go through, some scattered back!</a:t>
            </a:r>
          </a:p>
        </p:txBody>
      </p:sp>
      <p:sp>
        <p:nvSpPr>
          <p:cNvPr id="328708" name="Text Box 4"/>
          <p:cNvSpPr txBox="1">
            <a:spLocks noChangeArrowheads="1"/>
          </p:cNvSpPr>
          <p:nvPr/>
        </p:nvSpPr>
        <p:spPr bwMode="auto">
          <a:xfrm>
            <a:off x="395288" y="5457825"/>
            <a:ext cx="83391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solidFill>
                  <a:schemeClr val="accent2"/>
                </a:solidFill>
              </a:rPr>
              <a:t>Atom is mostly empty space with a small  (r = 10</a:t>
            </a:r>
            <a:r>
              <a:rPr lang="en-US" baseline="30000">
                <a:solidFill>
                  <a:schemeClr val="accent2"/>
                </a:solidFill>
              </a:rPr>
              <a:t>-15</a:t>
            </a:r>
            <a:r>
              <a:rPr lang="en-US">
                <a:solidFill>
                  <a:schemeClr val="accent2"/>
                </a:solidFill>
              </a:rPr>
              <a:t> m) positively charged nucleus surrounded by cloud of electrons (r = 10</a:t>
            </a:r>
            <a:r>
              <a:rPr lang="en-US" baseline="30000">
                <a:solidFill>
                  <a:schemeClr val="accent2"/>
                </a:solidFill>
              </a:rPr>
              <a:t>-10</a:t>
            </a:r>
            <a:r>
              <a:rPr lang="en-US">
                <a:solidFill>
                  <a:schemeClr val="accent2"/>
                </a:solidFill>
              </a:rPr>
              <a:t> m)</a:t>
            </a:r>
          </a:p>
        </p:txBody>
      </p:sp>
      <p:grpSp>
        <p:nvGrpSpPr>
          <p:cNvPr id="21509" name="Group 9"/>
          <p:cNvGrpSpPr>
            <a:grpSpLocks/>
          </p:cNvGrpSpPr>
          <p:nvPr/>
        </p:nvGrpSpPr>
        <p:grpSpPr bwMode="auto">
          <a:xfrm>
            <a:off x="5070475" y="1635125"/>
            <a:ext cx="3875088" cy="3063875"/>
            <a:chOff x="3054" y="1037"/>
            <a:chExt cx="2441" cy="1930"/>
          </a:xfrm>
        </p:grpSpPr>
        <p:pic>
          <p:nvPicPr>
            <p:cNvPr id="21511" name="Picture 10" descr="l2ruth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4" y="1037"/>
              <a:ext cx="2441" cy="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11"/>
            <p:cNvSpPr txBox="1">
              <a:spLocks noChangeArrowheads="1"/>
            </p:cNvSpPr>
            <p:nvPr/>
          </p:nvSpPr>
          <p:spPr bwMode="auto">
            <a:xfrm>
              <a:off x="3124" y="1399"/>
              <a:ext cx="121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1000">
                  <a:solidFill>
                    <a:schemeClr val="folHlink"/>
                  </a:solidFill>
                </a:rPr>
                <a:t>(Alpha particles = He</a:t>
              </a:r>
              <a:r>
                <a:rPr lang="en-US" sz="1000" baseline="30000">
                  <a:solidFill>
                    <a:schemeClr val="folHlink"/>
                  </a:solidFill>
                </a:rPr>
                <a:t>++</a:t>
              </a:r>
              <a:r>
                <a:rPr lang="en-US" sz="1000">
                  <a:solidFill>
                    <a:schemeClr val="folHlink"/>
                  </a:solidFill>
                </a:rPr>
                <a:t>)</a:t>
              </a:r>
              <a:endParaRPr lang="en-US" sz="1400">
                <a:solidFill>
                  <a:schemeClr val="folHlink"/>
                </a:solidFill>
              </a:endParaRPr>
            </a:p>
          </p:txBody>
        </p:sp>
      </p:grpSp>
      <p:sp>
        <p:nvSpPr>
          <p:cNvPr id="328716" name="Text Box 12"/>
          <p:cNvSpPr txBox="1">
            <a:spLocks noChangeArrowheads="1"/>
          </p:cNvSpPr>
          <p:nvPr/>
        </p:nvSpPr>
        <p:spPr bwMode="auto">
          <a:xfrm>
            <a:off x="395288" y="2351088"/>
            <a:ext cx="45323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Only something really small (i.e. nucleus) could scatter the particles back!</a:t>
            </a:r>
          </a:p>
        </p:txBody>
      </p:sp>
    </p:spTree>
    <p:custDataLst>
      <p:tags r:id="rId1"/>
    </p:custDataLst>
    <p:extLst>
      <p:ext uri="{BB962C8B-B14F-4D97-AF65-F5344CB8AC3E}">
        <p14:creationId xmlns:p14="http://schemas.microsoft.com/office/powerpoint/2010/main" val="27620201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8707"/>
                                        </p:tgtEl>
                                        <p:attrNameLst>
                                          <p:attrName>style.visibility</p:attrName>
                                        </p:attrNameLst>
                                      </p:cBhvr>
                                      <p:to>
                                        <p:strVal val="visible"/>
                                      </p:to>
                                    </p:set>
                                    <p:anim calcmode="lin" valueType="num">
                                      <p:cBhvr additive="base">
                                        <p:cTn id="7" dur="500" fill="hold"/>
                                        <p:tgtEl>
                                          <p:spTgt spid="328707"/>
                                        </p:tgtEl>
                                        <p:attrNameLst>
                                          <p:attrName>ppt_x</p:attrName>
                                        </p:attrNameLst>
                                      </p:cBhvr>
                                      <p:tavLst>
                                        <p:tav tm="0">
                                          <p:val>
                                            <p:strVal val="0-#ppt_w/2"/>
                                          </p:val>
                                        </p:tav>
                                        <p:tav tm="100000">
                                          <p:val>
                                            <p:strVal val="#ppt_x"/>
                                          </p:val>
                                        </p:tav>
                                      </p:tavLst>
                                    </p:anim>
                                    <p:anim calcmode="lin" valueType="num">
                                      <p:cBhvr additive="base">
                                        <p:cTn id="8" dur="500" fill="hold"/>
                                        <p:tgtEl>
                                          <p:spTgt spid="3287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8716"/>
                                        </p:tgtEl>
                                        <p:attrNameLst>
                                          <p:attrName>style.visibility</p:attrName>
                                        </p:attrNameLst>
                                      </p:cBhvr>
                                      <p:to>
                                        <p:strVal val="visible"/>
                                      </p:to>
                                    </p:set>
                                    <p:anim calcmode="lin" valueType="num">
                                      <p:cBhvr additive="base">
                                        <p:cTn id="13" dur="500" fill="hold"/>
                                        <p:tgtEl>
                                          <p:spTgt spid="328716"/>
                                        </p:tgtEl>
                                        <p:attrNameLst>
                                          <p:attrName>ppt_x</p:attrName>
                                        </p:attrNameLst>
                                      </p:cBhvr>
                                      <p:tavLst>
                                        <p:tav tm="0">
                                          <p:val>
                                            <p:strVal val="0-#ppt_w/2"/>
                                          </p:val>
                                        </p:tav>
                                        <p:tav tm="100000">
                                          <p:val>
                                            <p:strVal val="#ppt_x"/>
                                          </p:val>
                                        </p:tav>
                                      </p:tavLst>
                                    </p:anim>
                                    <p:anim calcmode="lin" valueType="num">
                                      <p:cBhvr additive="base">
                                        <p:cTn id="14" dur="500" fill="hold"/>
                                        <p:tgtEl>
                                          <p:spTgt spid="3287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8708"/>
                                        </p:tgtEl>
                                        <p:attrNameLst>
                                          <p:attrName>style.visibility</p:attrName>
                                        </p:attrNameLst>
                                      </p:cBhvr>
                                      <p:to>
                                        <p:strVal val="visible"/>
                                      </p:to>
                                    </p:set>
                                    <p:anim calcmode="lin" valueType="num">
                                      <p:cBhvr additive="base">
                                        <p:cTn id="19" dur="500" fill="hold"/>
                                        <p:tgtEl>
                                          <p:spTgt spid="328708"/>
                                        </p:tgtEl>
                                        <p:attrNameLst>
                                          <p:attrName>ppt_x</p:attrName>
                                        </p:attrNameLst>
                                      </p:cBhvr>
                                      <p:tavLst>
                                        <p:tav tm="0">
                                          <p:val>
                                            <p:strVal val="#ppt_x"/>
                                          </p:val>
                                        </p:tav>
                                        <p:tav tm="100000">
                                          <p:val>
                                            <p:strVal val="#ppt_x"/>
                                          </p:val>
                                        </p:tav>
                                      </p:tavLst>
                                    </p:anim>
                                    <p:anim calcmode="lin" valueType="num">
                                      <p:cBhvr additive="base">
                                        <p:cTn id="20" dur="500" fill="hold"/>
                                        <p:tgtEl>
                                          <p:spTgt spid="3287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autoUpdateAnimBg="0"/>
      <p:bldP spid="328708" grpId="0" autoUpdateAnimBg="0"/>
      <p:bldP spid="32871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322263" y="468313"/>
            <a:ext cx="3767137" cy="520700"/>
          </a:xfrm>
        </p:spPr>
        <p:txBody>
          <a:bodyPr/>
          <a:lstStyle/>
          <a:p>
            <a:r>
              <a:rPr lang="en-US" sz="2800" smtClean="0"/>
              <a:t>Atomic Scale</a:t>
            </a:r>
          </a:p>
        </p:txBody>
      </p:sp>
      <p:sp>
        <p:nvSpPr>
          <p:cNvPr id="121860" name="Rectangle 4"/>
          <p:cNvSpPr>
            <a:spLocks noGrp="1" noChangeArrowheads="1"/>
          </p:cNvSpPr>
          <p:nvPr>
            <p:ph type="body" idx="1"/>
          </p:nvPr>
        </p:nvSpPr>
        <p:spPr>
          <a:xfrm>
            <a:off x="365125" y="1519238"/>
            <a:ext cx="8413750" cy="4976812"/>
          </a:xfrm>
        </p:spPr>
        <p:txBody>
          <a:bodyPr/>
          <a:lstStyle/>
          <a:p>
            <a:pPr>
              <a:lnSpc>
                <a:spcPct val="80000"/>
              </a:lnSpc>
            </a:pPr>
            <a:r>
              <a:rPr lang="en-US" smtClean="0"/>
              <a:t>Kia – Sun Chips Model</a:t>
            </a:r>
          </a:p>
          <a:p>
            <a:pPr lvl="1">
              <a:lnSpc>
                <a:spcPct val="80000"/>
              </a:lnSpc>
            </a:pPr>
            <a:r>
              <a:rPr lang="en-US" smtClean="0"/>
              <a:t>Nucleons (protons and neutrons) are like Kia Souls (2000 lb cars) </a:t>
            </a:r>
          </a:p>
          <a:p>
            <a:pPr lvl="1">
              <a:lnSpc>
                <a:spcPct val="80000"/>
              </a:lnSpc>
            </a:pPr>
            <a:r>
              <a:rPr lang="en-US" smtClean="0"/>
              <a:t>Electrons are like bags of Sun Chips (1 lb objects)</a:t>
            </a:r>
          </a:p>
          <a:p>
            <a:pPr lvl="1">
              <a:lnSpc>
                <a:spcPct val="80000"/>
              </a:lnSpc>
            </a:pPr>
            <a:r>
              <a:rPr lang="en-US" smtClean="0"/>
              <a:t>Sun Chips are orbiting the cars at a distance of a few miles</a:t>
            </a:r>
          </a:p>
          <a:p>
            <a:pPr>
              <a:lnSpc>
                <a:spcPct val="80000"/>
              </a:lnSpc>
            </a:pPr>
            <a:r>
              <a:rPr lang="en-US" smtClean="0"/>
              <a:t>(Nucleus) BB on the 50 yard line with the electrons at a distance of about 50 yards from the BB</a:t>
            </a:r>
          </a:p>
          <a:p>
            <a:pPr>
              <a:lnSpc>
                <a:spcPct val="80000"/>
              </a:lnSpc>
            </a:pPr>
            <a:r>
              <a:rPr lang="en-US" smtClean="0"/>
              <a:t>Atom is mostly empty space</a:t>
            </a:r>
          </a:p>
          <a:p>
            <a:pPr>
              <a:lnSpc>
                <a:spcPct val="80000"/>
              </a:lnSpc>
            </a:pPr>
            <a:r>
              <a:rPr lang="en-US" smtClean="0"/>
              <a:t>Size is electronic</a:t>
            </a:r>
          </a:p>
        </p:txBody>
      </p:sp>
      <p:pic>
        <p:nvPicPr>
          <p:cNvPr id="225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0"/>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04800"/>
            <a:ext cx="5334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49704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animEffect transition="in" filter="dissolve">
                                      <p:cBhvr>
                                        <p:cTn id="7" dur="500"/>
                                        <p:tgtEl>
                                          <p:spTgt spid="1218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1860">
                                            <p:txEl>
                                              <p:pRg st="1" end="1"/>
                                            </p:txEl>
                                          </p:spTgt>
                                        </p:tgtEl>
                                        <p:attrNameLst>
                                          <p:attrName>style.visibility</p:attrName>
                                        </p:attrNameLst>
                                      </p:cBhvr>
                                      <p:to>
                                        <p:strVal val="visible"/>
                                      </p:to>
                                    </p:set>
                                    <p:animEffect transition="in" filter="dissolve">
                                      <p:cBhvr>
                                        <p:cTn id="12" dur="500"/>
                                        <p:tgtEl>
                                          <p:spTgt spid="12186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1860">
                                            <p:txEl>
                                              <p:pRg st="2" end="2"/>
                                            </p:txEl>
                                          </p:spTgt>
                                        </p:tgtEl>
                                        <p:attrNameLst>
                                          <p:attrName>style.visibility</p:attrName>
                                        </p:attrNameLst>
                                      </p:cBhvr>
                                      <p:to>
                                        <p:strVal val="visible"/>
                                      </p:to>
                                    </p:set>
                                    <p:animEffect transition="in" filter="dissolve">
                                      <p:cBhvr>
                                        <p:cTn id="17" dur="500"/>
                                        <p:tgtEl>
                                          <p:spTgt spid="12186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1860">
                                            <p:txEl>
                                              <p:pRg st="3" end="3"/>
                                            </p:txEl>
                                          </p:spTgt>
                                        </p:tgtEl>
                                        <p:attrNameLst>
                                          <p:attrName>style.visibility</p:attrName>
                                        </p:attrNameLst>
                                      </p:cBhvr>
                                      <p:to>
                                        <p:strVal val="visible"/>
                                      </p:to>
                                    </p:set>
                                    <p:animEffect transition="in" filter="dissolve">
                                      <p:cBhvr>
                                        <p:cTn id="22" dur="500"/>
                                        <p:tgtEl>
                                          <p:spTgt spid="12186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1860">
                                            <p:txEl>
                                              <p:pRg st="4" end="4"/>
                                            </p:txEl>
                                          </p:spTgt>
                                        </p:tgtEl>
                                        <p:attrNameLst>
                                          <p:attrName>style.visibility</p:attrName>
                                        </p:attrNameLst>
                                      </p:cBhvr>
                                      <p:to>
                                        <p:strVal val="visible"/>
                                      </p:to>
                                    </p:set>
                                    <p:animEffect transition="in" filter="dissolve">
                                      <p:cBhvr>
                                        <p:cTn id="27" dur="500"/>
                                        <p:tgtEl>
                                          <p:spTgt spid="12186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1860">
                                            <p:txEl>
                                              <p:pRg st="5" end="5"/>
                                            </p:txEl>
                                          </p:spTgt>
                                        </p:tgtEl>
                                        <p:attrNameLst>
                                          <p:attrName>style.visibility</p:attrName>
                                        </p:attrNameLst>
                                      </p:cBhvr>
                                      <p:to>
                                        <p:strVal val="visible"/>
                                      </p:to>
                                    </p:set>
                                    <p:animEffect transition="in" filter="dissolve">
                                      <p:cBhvr>
                                        <p:cTn id="32" dur="500"/>
                                        <p:tgtEl>
                                          <p:spTgt spid="12186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1860">
                                            <p:txEl>
                                              <p:pRg st="6" end="6"/>
                                            </p:txEl>
                                          </p:spTgt>
                                        </p:tgtEl>
                                        <p:attrNameLst>
                                          <p:attrName>style.visibility</p:attrName>
                                        </p:attrNameLst>
                                      </p:cBhvr>
                                      <p:to>
                                        <p:strVal val="visible"/>
                                      </p:to>
                                    </p:set>
                                    <p:animEffect transition="in" filter="dissolve">
                                      <p:cBhvr>
                                        <p:cTn id="37" dur="500"/>
                                        <p:tgtEl>
                                          <p:spTgt spid="1218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build="p" bldLvl="3"/>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772400" cy="1143000"/>
          </a:xfrm>
        </p:spPr>
        <p:txBody>
          <a:bodyPr/>
          <a:lstStyle/>
          <a:p>
            <a:r>
              <a:rPr lang="en-US" smtClean="0"/>
              <a:t>Recap</a:t>
            </a:r>
          </a:p>
        </p:txBody>
      </p:sp>
      <p:sp>
        <p:nvSpPr>
          <p:cNvPr id="287747" name="Rectangle 3"/>
          <p:cNvSpPr>
            <a:spLocks noGrp="1" noChangeArrowheads="1"/>
          </p:cNvSpPr>
          <p:nvPr>
            <p:ph type="body" idx="1"/>
          </p:nvPr>
        </p:nvSpPr>
        <p:spPr>
          <a:xfrm>
            <a:off x="685800" y="1143000"/>
            <a:ext cx="7772400" cy="5532438"/>
          </a:xfrm>
        </p:spPr>
        <p:txBody>
          <a:bodyPr/>
          <a:lstStyle/>
          <a:p>
            <a:r>
              <a:rPr lang="en-US" smtClean="0"/>
              <a:t>Photons carry momentum  p=h/</a:t>
            </a:r>
            <a:r>
              <a:rPr lang="en-US" smtClean="0">
                <a:latin typeface="Symbol" pitchFamily="18" charset="2"/>
              </a:rPr>
              <a:t>l</a:t>
            </a:r>
            <a:endParaRPr lang="en-US" smtClean="0"/>
          </a:p>
          <a:p>
            <a:r>
              <a:rPr lang="en-US" smtClean="0"/>
              <a:t>Everything has wavelength   </a:t>
            </a:r>
            <a:r>
              <a:rPr lang="en-US" smtClean="0">
                <a:latin typeface="Symbol" pitchFamily="18" charset="2"/>
              </a:rPr>
              <a:t>l</a:t>
            </a:r>
            <a:r>
              <a:rPr lang="en-US" smtClean="0"/>
              <a:t>=h/p</a:t>
            </a:r>
          </a:p>
          <a:p>
            <a:r>
              <a:rPr lang="en-US" smtClean="0"/>
              <a:t>Uncertainty Principle   </a:t>
            </a:r>
            <a:r>
              <a:rPr lang="en-US" smtClean="0">
                <a:latin typeface="Symbol" pitchFamily="18" charset="2"/>
              </a:rPr>
              <a:t>D</a:t>
            </a:r>
            <a:r>
              <a:rPr lang="en-US" smtClean="0"/>
              <a:t>p</a:t>
            </a:r>
            <a:r>
              <a:rPr lang="en-US" smtClean="0">
                <a:latin typeface="Symbol" pitchFamily="18" charset="2"/>
              </a:rPr>
              <a:t>D</a:t>
            </a:r>
            <a:r>
              <a:rPr lang="en-US" smtClean="0"/>
              <a:t>x &gt; h/(2</a:t>
            </a:r>
            <a:r>
              <a:rPr lang="en-US" smtClean="0">
                <a:latin typeface="Symbol" pitchFamily="18" charset="2"/>
              </a:rPr>
              <a:t>p)</a:t>
            </a:r>
          </a:p>
          <a:p>
            <a:endParaRPr lang="en-US" smtClean="0"/>
          </a:p>
          <a:p>
            <a:r>
              <a:rPr lang="en-US" smtClean="0"/>
              <a:t>Atom </a:t>
            </a:r>
          </a:p>
          <a:p>
            <a:pPr lvl="1"/>
            <a:r>
              <a:rPr lang="en-US" smtClean="0">
                <a:solidFill>
                  <a:schemeClr val="tx2"/>
                </a:solidFill>
              </a:rPr>
              <a:t>Positive nucleus  10</a:t>
            </a:r>
            <a:r>
              <a:rPr lang="en-US" baseline="30000" smtClean="0">
                <a:solidFill>
                  <a:schemeClr val="tx2"/>
                </a:solidFill>
              </a:rPr>
              <a:t>-15</a:t>
            </a:r>
            <a:r>
              <a:rPr lang="en-US" smtClean="0">
                <a:solidFill>
                  <a:schemeClr val="tx2"/>
                </a:solidFill>
              </a:rPr>
              <a:t> m</a:t>
            </a:r>
          </a:p>
          <a:p>
            <a:pPr lvl="1"/>
            <a:r>
              <a:rPr lang="en-US" smtClean="0">
                <a:solidFill>
                  <a:schemeClr val="tx2"/>
                </a:solidFill>
              </a:rPr>
              <a:t>Electrons “orbit” 10</a:t>
            </a:r>
            <a:r>
              <a:rPr lang="en-US" baseline="30000" smtClean="0">
                <a:solidFill>
                  <a:schemeClr val="tx2"/>
                </a:solidFill>
              </a:rPr>
              <a:t>-10</a:t>
            </a:r>
            <a:r>
              <a:rPr lang="en-US" smtClean="0">
                <a:solidFill>
                  <a:schemeClr val="tx2"/>
                </a:solidFill>
              </a:rPr>
              <a:t> m</a:t>
            </a:r>
          </a:p>
          <a:p>
            <a:pPr lvl="1"/>
            <a:r>
              <a:rPr lang="en-US" smtClean="0">
                <a:solidFill>
                  <a:schemeClr val="tx2"/>
                </a:solidFill>
              </a:rPr>
              <a:t>Classical E+M doesn’t give stable orbit</a:t>
            </a:r>
          </a:p>
          <a:p>
            <a:pPr lvl="1"/>
            <a:r>
              <a:rPr lang="en-US" smtClean="0">
                <a:solidFill>
                  <a:schemeClr val="tx2"/>
                </a:solidFill>
              </a:rPr>
              <a:t>Need Quantum Mechanics!</a:t>
            </a:r>
          </a:p>
        </p:txBody>
      </p:sp>
    </p:spTree>
    <p:custDataLst>
      <p:tags r:id="rId1"/>
    </p:custDataLst>
    <p:extLst>
      <p:ext uri="{BB962C8B-B14F-4D97-AF65-F5344CB8AC3E}">
        <p14:creationId xmlns:p14="http://schemas.microsoft.com/office/powerpoint/2010/main" val="1308482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 calcmode="lin" valueType="num">
                                      <p:cBhvr additive="base">
                                        <p:cTn id="7" dur="500" fill="hold"/>
                                        <p:tgtEl>
                                          <p:spTgt spid="287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7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7747">
                                            <p:txEl>
                                              <p:pRg st="1" end="1"/>
                                            </p:txEl>
                                          </p:spTgt>
                                        </p:tgtEl>
                                        <p:attrNameLst>
                                          <p:attrName>style.visibility</p:attrName>
                                        </p:attrNameLst>
                                      </p:cBhvr>
                                      <p:to>
                                        <p:strVal val="visible"/>
                                      </p:to>
                                    </p:set>
                                    <p:anim calcmode="lin" valueType="num">
                                      <p:cBhvr additive="base">
                                        <p:cTn id="13" dur="500" fill="hold"/>
                                        <p:tgtEl>
                                          <p:spTgt spid="287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7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7747">
                                            <p:txEl>
                                              <p:pRg st="2" end="2"/>
                                            </p:txEl>
                                          </p:spTgt>
                                        </p:tgtEl>
                                        <p:attrNameLst>
                                          <p:attrName>style.visibility</p:attrName>
                                        </p:attrNameLst>
                                      </p:cBhvr>
                                      <p:to>
                                        <p:strVal val="visible"/>
                                      </p:to>
                                    </p:set>
                                    <p:anim calcmode="lin" valueType="num">
                                      <p:cBhvr additive="base">
                                        <p:cTn id="19" dur="500" fill="hold"/>
                                        <p:tgtEl>
                                          <p:spTgt spid="287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7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7747">
                                            <p:txEl>
                                              <p:pRg st="4" end="4"/>
                                            </p:txEl>
                                          </p:spTgt>
                                        </p:tgtEl>
                                        <p:attrNameLst>
                                          <p:attrName>style.visibility</p:attrName>
                                        </p:attrNameLst>
                                      </p:cBhvr>
                                      <p:to>
                                        <p:strVal val="visible"/>
                                      </p:to>
                                    </p:set>
                                    <p:anim calcmode="lin" valueType="num">
                                      <p:cBhvr additive="base">
                                        <p:cTn id="25" dur="500" fill="hold"/>
                                        <p:tgtEl>
                                          <p:spTgt spid="28774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77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7747">
                                            <p:txEl>
                                              <p:pRg st="5" end="5"/>
                                            </p:txEl>
                                          </p:spTgt>
                                        </p:tgtEl>
                                        <p:attrNameLst>
                                          <p:attrName>style.visibility</p:attrName>
                                        </p:attrNameLst>
                                      </p:cBhvr>
                                      <p:to>
                                        <p:strVal val="visible"/>
                                      </p:to>
                                    </p:set>
                                    <p:anim calcmode="lin" valueType="num">
                                      <p:cBhvr additive="base">
                                        <p:cTn id="31" dur="500" fill="hold"/>
                                        <p:tgtEl>
                                          <p:spTgt spid="28774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77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7747">
                                            <p:txEl>
                                              <p:pRg st="6" end="6"/>
                                            </p:txEl>
                                          </p:spTgt>
                                        </p:tgtEl>
                                        <p:attrNameLst>
                                          <p:attrName>style.visibility</p:attrName>
                                        </p:attrNameLst>
                                      </p:cBhvr>
                                      <p:to>
                                        <p:strVal val="visible"/>
                                      </p:to>
                                    </p:set>
                                    <p:anim calcmode="lin" valueType="num">
                                      <p:cBhvr additive="base">
                                        <p:cTn id="37" dur="500" fill="hold"/>
                                        <p:tgtEl>
                                          <p:spTgt spid="28774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77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7747">
                                            <p:txEl>
                                              <p:pRg st="7" end="7"/>
                                            </p:txEl>
                                          </p:spTgt>
                                        </p:tgtEl>
                                        <p:attrNameLst>
                                          <p:attrName>style.visibility</p:attrName>
                                        </p:attrNameLst>
                                      </p:cBhvr>
                                      <p:to>
                                        <p:strVal val="visible"/>
                                      </p:to>
                                    </p:set>
                                    <p:anim calcmode="lin" valueType="num">
                                      <p:cBhvr additive="base">
                                        <p:cTn id="43" dur="500" fill="hold"/>
                                        <p:tgtEl>
                                          <p:spTgt spid="287747">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77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7747">
                                            <p:txEl>
                                              <p:pRg st="8" end="8"/>
                                            </p:txEl>
                                          </p:spTgt>
                                        </p:tgtEl>
                                        <p:attrNameLst>
                                          <p:attrName>style.visibility</p:attrName>
                                        </p:attrNameLst>
                                      </p:cBhvr>
                                      <p:to>
                                        <p:strVal val="visible"/>
                                      </p:to>
                                    </p:set>
                                    <p:anim calcmode="lin" valueType="num">
                                      <p:cBhvr additive="base">
                                        <p:cTn id="49" dur="500" fill="hold"/>
                                        <p:tgtEl>
                                          <p:spTgt spid="287747">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774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8" name="Text Box 10"/>
          <p:cNvSpPr txBox="1">
            <a:spLocks noChangeArrowheads="1"/>
          </p:cNvSpPr>
          <p:nvPr/>
        </p:nvSpPr>
        <p:spPr bwMode="auto">
          <a:xfrm>
            <a:off x="465138" y="919163"/>
            <a:ext cx="6202362" cy="457200"/>
          </a:xfrm>
          <a:prstGeom prst="rect">
            <a:avLst/>
          </a:prstGeom>
          <a:noFill/>
          <a:ln w="9525">
            <a:noFill/>
            <a:miter lim="800000"/>
            <a:headEnd/>
            <a:tailEnd/>
          </a:ln>
          <a:effectLst/>
        </p:spPr>
        <p:txBody>
          <a:bodyPr>
            <a:spAutoFit/>
          </a:bodyPr>
          <a:lstStyle/>
          <a:p>
            <a:pPr>
              <a:spcBef>
                <a:spcPct val="50000"/>
              </a:spcBef>
            </a:pPr>
            <a:endParaRPr lang="en-US" altLang="en-US"/>
          </a:p>
        </p:txBody>
      </p:sp>
      <p:sp>
        <p:nvSpPr>
          <p:cNvPr id="309260" name="Rectangle 12"/>
          <p:cNvSpPr>
            <a:spLocks noGrp="1" noChangeArrowheads="1"/>
          </p:cNvSpPr>
          <p:nvPr>
            <p:ph type="title"/>
          </p:nvPr>
        </p:nvSpPr>
        <p:spPr>
          <a:xfrm>
            <a:off x="685800" y="331788"/>
            <a:ext cx="7772400" cy="762000"/>
          </a:xfrm>
        </p:spPr>
        <p:txBody>
          <a:bodyPr>
            <a:spAutoFit/>
          </a:bodyPr>
          <a:lstStyle/>
          <a:p>
            <a:r>
              <a:rPr lang="en-US"/>
              <a:t>Blackbody Radiation Spectrum</a:t>
            </a:r>
          </a:p>
        </p:txBody>
      </p:sp>
      <p:grpSp>
        <p:nvGrpSpPr>
          <p:cNvPr id="2" name="Group 22"/>
          <p:cNvGrpSpPr>
            <a:grpSpLocks/>
          </p:cNvGrpSpPr>
          <p:nvPr/>
        </p:nvGrpSpPr>
        <p:grpSpPr bwMode="auto">
          <a:xfrm>
            <a:off x="468313" y="1449388"/>
            <a:ext cx="8359775" cy="3971925"/>
            <a:chOff x="365" y="1028"/>
            <a:chExt cx="5266" cy="2502"/>
          </a:xfrm>
        </p:grpSpPr>
        <p:pic>
          <p:nvPicPr>
            <p:cNvPr id="309251" name="Picture 3"/>
            <p:cNvPicPr>
              <a:picLocks noChangeArrowheads="1"/>
            </p:cNvPicPr>
            <p:nvPr/>
          </p:nvPicPr>
          <p:blipFill>
            <a:blip r:embed="rId4" cstate="print"/>
            <a:srcRect/>
            <a:stretch>
              <a:fillRect/>
            </a:stretch>
          </p:blipFill>
          <p:spPr bwMode="auto">
            <a:xfrm>
              <a:off x="365" y="1028"/>
              <a:ext cx="5266" cy="2502"/>
            </a:xfrm>
            <a:prstGeom prst="rect">
              <a:avLst/>
            </a:prstGeom>
            <a:noFill/>
            <a:ln w="12700">
              <a:noFill/>
              <a:miter lim="800000"/>
              <a:headEnd/>
              <a:tailEnd/>
            </a:ln>
            <a:effectLst/>
          </p:spPr>
        </p:pic>
        <p:sp>
          <p:nvSpPr>
            <p:cNvPr id="309267" name="Text Box 19"/>
            <p:cNvSpPr txBox="1">
              <a:spLocks noChangeArrowheads="1"/>
            </p:cNvSpPr>
            <p:nvPr/>
          </p:nvSpPr>
          <p:spPr bwMode="auto">
            <a:xfrm>
              <a:off x="2554" y="1316"/>
              <a:ext cx="2875" cy="288"/>
            </a:xfrm>
            <a:prstGeom prst="rect">
              <a:avLst/>
            </a:prstGeom>
            <a:noFill/>
            <a:ln w="9525">
              <a:noFill/>
              <a:miter lim="800000"/>
              <a:headEnd/>
              <a:tailEnd/>
            </a:ln>
            <a:effectLst/>
          </p:spPr>
          <p:txBody>
            <a:bodyPr>
              <a:spAutoFit/>
            </a:bodyPr>
            <a:lstStyle/>
            <a:p>
              <a:pPr>
                <a:spcBef>
                  <a:spcPct val="50000"/>
                </a:spcBef>
              </a:pPr>
              <a:r>
                <a:rPr lang="en-US">
                  <a:solidFill>
                    <a:srgbClr val="663300"/>
                  </a:solidFill>
                </a:rPr>
                <a:t>Visible Light: ~0.4</a:t>
              </a:r>
              <a:r>
                <a:rPr lang="en-US">
                  <a:solidFill>
                    <a:srgbClr val="663300"/>
                  </a:solidFill>
                  <a:latin typeface="Symbol" pitchFamily="18" charset="2"/>
                </a:rPr>
                <a:t>m</a:t>
              </a:r>
              <a:r>
                <a:rPr lang="en-US">
                  <a:solidFill>
                    <a:srgbClr val="663300"/>
                  </a:solidFill>
                </a:rPr>
                <a:t>m to 0.7</a:t>
              </a:r>
              <a:r>
                <a:rPr lang="en-US">
                  <a:solidFill>
                    <a:srgbClr val="663300"/>
                  </a:solidFill>
                  <a:latin typeface="Symbol" pitchFamily="18" charset="2"/>
                </a:rPr>
                <a:t>m</a:t>
              </a:r>
              <a:r>
                <a:rPr lang="en-US">
                  <a:solidFill>
                    <a:srgbClr val="663300"/>
                  </a:solidFill>
                </a:rPr>
                <a:t>m</a:t>
              </a:r>
            </a:p>
          </p:txBody>
        </p:sp>
      </p:grpSp>
      <p:sp>
        <p:nvSpPr>
          <p:cNvPr id="309268" name="Rectangle 20"/>
          <p:cNvSpPr>
            <a:spLocks noChangeArrowheads="1"/>
          </p:cNvSpPr>
          <p:nvPr/>
        </p:nvSpPr>
        <p:spPr bwMode="auto">
          <a:xfrm>
            <a:off x="1327150" y="5818188"/>
            <a:ext cx="6696075" cy="457200"/>
          </a:xfrm>
          <a:prstGeom prst="rect">
            <a:avLst/>
          </a:prstGeom>
          <a:noFill/>
          <a:ln w="9525">
            <a:noFill/>
            <a:miter lim="800000"/>
            <a:headEnd/>
            <a:tailEnd/>
          </a:ln>
          <a:effectLst/>
        </p:spPr>
        <p:txBody>
          <a:bodyPr>
            <a:spAutoFit/>
          </a:bodyPr>
          <a:lstStyle/>
          <a:p>
            <a:r>
              <a:rPr lang="en-US" altLang="en-US">
                <a:solidFill>
                  <a:schemeClr val="tx1"/>
                </a:solidFill>
              </a:rPr>
              <a:t>Higher temperature: peak intensity at shorter </a:t>
            </a:r>
            <a:r>
              <a:rPr lang="en-US" altLang="en-US">
                <a:solidFill>
                  <a:schemeClr val="tx1"/>
                </a:solidFill>
                <a:latin typeface="Symbol" pitchFamily="18" charset="2"/>
              </a:rPr>
              <a:t>l</a:t>
            </a:r>
            <a:endParaRPr lang="en-US" altLang="en-US">
              <a:solidFill>
                <a:schemeClr val="tx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9268"/>
                                        </p:tgtEl>
                                        <p:attrNameLst>
                                          <p:attrName>style.visibility</p:attrName>
                                        </p:attrNameLst>
                                      </p:cBhvr>
                                      <p:to>
                                        <p:strVal val="visible"/>
                                      </p:to>
                                    </p:set>
                                    <p:anim calcmode="lin" valueType="num">
                                      <p:cBhvr additive="base">
                                        <p:cTn id="7" dur="500" fill="hold"/>
                                        <p:tgtEl>
                                          <p:spTgt spid="309268"/>
                                        </p:tgtEl>
                                        <p:attrNameLst>
                                          <p:attrName>ppt_x</p:attrName>
                                        </p:attrNameLst>
                                      </p:cBhvr>
                                      <p:tavLst>
                                        <p:tav tm="0">
                                          <p:val>
                                            <p:strVal val="0-#ppt_w/2"/>
                                          </p:val>
                                        </p:tav>
                                        <p:tav tm="100000">
                                          <p:val>
                                            <p:strVal val="#ppt_x"/>
                                          </p:val>
                                        </p:tav>
                                      </p:tavLst>
                                    </p:anim>
                                    <p:anim calcmode="lin" valueType="num">
                                      <p:cBhvr additive="base">
                                        <p:cTn id="8" dur="500" fill="hold"/>
                                        <p:tgtEl>
                                          <p:spTgt spid="309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6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6" name="Text Box 10"/>
          <p:cNvSpPr txBox="1">
            <a:spLocks noChangeArrowheads="1"/>
          </p:cNvSpPr>
          <p:nvPr/>
        </p:nvSpPr>
        <p:spPr bwMode="auto">
          <a:xfrm>
            <a:off x="465138" y="919163"/>
            <a:ext cx="6202362" cy="457200"/>
          </a:xfrm>
          <a:prstGeom prst="rect">
            <a:avLst/>
          </a:prstGeom>
          <a:noFill/>
          <a:ln w="9525">
            <a:noFill/>
            <a:miter lim="800000"/>
            <a:headEnd/>
            <a:tailEnd/>
          </a:ln>
          <a:effectLst/>
        </p:spPr>
        <p:txBody>
          <a:bodyPr>
            <a:spAutoFit/>
          </a:bodyPr>
          <a:lstStyle/>
          <a:p>
            <a:pPr>
              <a:spcBef>
                <a:spcPct val="50000"/>
              </a:spcBef>
            </a:pPr>
            <a:endParaRPr lang="en-US" altLang="en-US"/>
          </a:p>
        </p:txBody>
      </p:sp>
      <p:sp>
        <p:nvSpPr>
          <p:cNvPr id="311308" name="Rectangle 12"/>
          <p:cNvSpPr>
            <a:spLocks noGrp="1" noChangeArrowheads="1"/>
          </p:cNvSpPr>
          <p:nvPr>
            <p:ph type="title"/>
          </p:nvPr>
        </p:nvSpPr>
        <p:spPr>
          <a:xfrm>
            <a:off x="685800" y="0"/>
            <a:ext cx="7772400" cy="1425575"/>
          </a:xfrm>
        </p:spPr>
        <p:txBody>
          <a:bodyPr>
            <a:normAutofit fontScale="90000"/>
          </a:bodyPr>
          <a:lstStyle/>
          <a:p>
            <a:r>
              <a:rPr lang="en-US"/>
              <a:t>Blackbody Radiation:</a:t>
            </a:r>
            <a:br>
              <a:rPr lang="en-US"/>
            </a:br>
            <a:r>
              <a:rPr lang="en-US"/>
              <a:t>First evidence for Q.M.</a:t>
            </a:r>
          </a:p>
        </p:txBody>
      </p:sp>
      <p:sp>
        <p:nvSpPr>
          <p:cNvPr id="311309" name="Text Box 13"/>
          <p:cNvSpPr txBox="1">
            <a:spLocks noChangeArrowheads="1"/>
          </p:cNvSpPr>
          <p:nvPr/>
        </p:nvSpPr>
        <p:spPr bwMode="auto">
          <a:xfrm>
            <a:off x="661988" y="1676400"/>
            <a:ext cx="8275637" cy="4770537"/>
          </a:xfrm>
          <a:prstGeom prst="rect">
            <a:avLst/>
          </a:prstGeom>
          <a:noFill/>
          <a:ln w="9525">
            <a:noFill/>
            <a:miter lim="800000"/>
            <a:headEnd/>
            <a:tailEnd/>
          </a:ln>
          <a:effectLst/>
        </p:spPr>
        <p:txBody>
          <a:bodyPr>
            <a:spAutoFit/>
          </a:bodyPr>
          <a:lstStyle/>
          <a:p>
            <a:pPr>
              <a:spcBef>
                <a:spcPct val="50000"/>
              </a:spcBef>
            </a:pPr>
            <a:r>
              <a:rPr lang="en-US" sz="2800" dirty="0"/>
              <a:t>Max Planck found he could explain these curves if he assumed that electromagnetic energy was radiated in discrete chunks, rather than continuously.</a:t>
            </a:r>
          </a:p>
          <a:p>
            <a:pPr>
              <a:spcBef>
                <a:spcPct val="50000"/>
              </a:spcBef>
            </a:pPr>
            <a:r>
              <a:rPr lang="en-US" sz="2800" dirty="0"/>
              <a:t>The “quanta” of electromagnetic energy is called the photon.</a:t>
            </a:r>
          </a:p>
          <a:p>
            <a:pPr>
              <a:spcBef>
                <a:spcPct val="50000"/>
              </a:spcBef>
            </a:pPr>
            <a:r>
              <a:rPr lang="en-US" sz="2800" dirty="0"/>
              <a:t>Energy carried by a single photon is</a:t>
            </a:r>
          </a:p>
          <a:p>
            <a:pPr algn="ctr">
              <a:spcBef>
                <a:spcPct val="50000"/>
              </a:spcBef>
            </a:pPr>
            <a:r>
              <a:rPr lang="en-US" sz="4400" i="1" dirty="0">
                <a:solidFill>
                  <a:schemeClr val="tx1"/>
                </a:solidFill>
              </a:rPr>
              <a:t>E</a:t>
            </a:r>
            <a:r>
              <a:rPr lang="en-US" sz="4400" dirty="0">
                <a:solidFill>
                  <a:schemeClr val="tx1"/>
                </a:solidFill>
              </a:rPr>
              <a:t> = </a:t>
            </a:r>
            <a:r>
              <a:rPr lang="en-US" sz="4400" i="1" dirty="0" err="1">
                <a:solidFill>
                  <a:schemeClr val="tx1"/>
                </a:solidFill>
              </a:rPr>
              <a:t>hf</a:t>
            </a:r>
            <a:r>
              <a:rPr lang="en-US" sz="4400" dirty="0">
                <a:solidFill>
                  <a:schemeClr val="tx1"/>
                </a:solidFill>
              </a:rPr>
              <a:t> = </a:t>
            </a:r>
            <a:r>
              <a:rPr lang="en-US" sz="4400" i="1" dirty="0" err="1">
                <a:solidFill>
                  <a:schemeClr val="tx1"/>
                </a:solidFill>
              </a:rPr>
              <a:t>hc</a:t>
            </a:r>
            <a:r>
              <a:rPr lang="en-US" sz="4400" dirty="0" smtClean="0">
                <a:solidFill>
                  <a:schemeClr val="tx1"/>
                </a:solidFill>
              </a:rPr>
              <a:t>/</a:t>
            </a:r>
            <a:r>
              <a:rPr lang="en-US" sz="4400" i="1" dirty="0" smtClean="0">
                <a:solidFill>
                  <a:schemeClr val="tx1"/>
                </a:solidFill>
                <a:sym typeface="Euclid Symbol"/>
              </a:rPr>
              <a:t></a:t>
            </a:r>
            <a:r>
              <a:rPr lang="en-US" sz="2800" dirty="0" smtClean="0">
                <a:solidFill>
                  <a:schemeClr val="accent2"/>
                </a:solidFill>
              </a:rPr>
              <a:t>  </a:t>
            </a:r>
            <a:endParaRPr lang="en-US" sz="2800" dirty="0">
              <a:solidFill>
                <a:schemeClr val="accent2"/>
              </a:solidFill>
            </a:endParaRPr>
          </a:p>
          <a:p>
            <a:pPr>
              <a:spcBef>
                <a:spcPct val="50000"/>
              </a:spcBef>
            </a:pPr>
            <a:r>
              <a:rPr lang="en-US" sz="2800" dirty="0"/>
              <a:t>Planck’s constant: </a:t>
            </a:r>
            <a:r>
              <a:rPr lang="en-US" sz="2800" i="1" dirty="0"/>
              <a:t>h</a:t>
            </a:r>
            <a:r>
              <a:rPr lang="en-US" sz="2800" dirty="0"/>
              <a:t> = </a:t>
            </a:r>
            <a:r>
              <a:rPr lang="en-US" altLang="en-US" sz="2800" dirty="0"/>
              <a:t>6.626 X 10</a:t>
            </a:r>
            <a:r>
              <a:rPr lang="en-US" altLang="en-US" sz="2800" baseline="30000" dirty="0"/>
              <a:t>-34</a:t>
            </a:r>
            <a:r>
              <a:rPr lang="en-US" altLang="en-US" sz="2800" dirty="0"/>
              <a:t> Joule sec</a:t>
            </a:r>
            <a:endParaRPr lang="en-US" sz="28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1309"/>
                                        </p:tgtEl>
                                        <p:attrNameLst>
                                          <p:attrName>style.visibility</p:attrName>
                                        </p:attrNameLst>
                                      </p:cBhvr>
                                      <p:to>
                                        <p:strVal val="visible"/>
                                      </p:to>
                                    </p:set>
                                    <p:anim calcmode="lin" valueType="num">
                                      <p:cBhvr additive="base">
                                        <p:cTn id="7" dur="500" fill="hold"/>
                                        <p:tgtEl>
                                          <p:spTgt spid="311309"/>
                                        </p:tgtEl>
                                        <p:attrNameLst>
                                          <p:attrName>ppt_x</p:attrName>
                                        </p:attrNameLst>
                                      </p:cBhvr>
                                      <p:tavLst>
                                        <p:tav tm="0">
                                          <p:val>
                                            <p:strVal val="#ppt_x"/>
                                          </p:val>
                                        </p:tav>
                                        <p:tav tm="100000">
                                          <p:val>
                                            <p:strVal val="#ppt_x"/>
                                          </p:val>
                                        </p:tav>
                                      </p:tavLst>
                                    </p:anim>
                                    <p:anim calcmode="lin" valueType="num">
                                      <p:cBhvr additive="base">
                                        <p:cTn id="8" dur="500" fill="hold"/>
                                        <p:tgtEl>
                                          <p:spTgt spid="3113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685800" y="0"/>
            <a:ext cx="7772400" cy="1143000"/>
          </a:xfrm>
        </p:spPr>
        <p:txBody>
          <a:bodyPr>
            <a:normAutofit fontScale="90000"/>
          </a:bodyPr>
          <a:lstStyle/>
          <a:p>
            <a:pPr algn="l"/>
            <a:r>
              <a:rPr lang="en-US" dirty="0" smtClean="0"/>
              <a:t>Light Bulbs &amp; Stove</a:t>
            </a:r>
            <a:br>
              <a:rPr lang="en-US" dirty="0" smtClean="0"/>
            </a:br>
            <a:r>
              <a:rPr lang="en-US" dirty="0" smtClean="0"/>
              <a:t>Checkpoints</a:t>
            </a:r>
            <a:endParaRPr lang="en-US" dirty="0"/>
          </a:p>
        </p:txBody>
      </p:sp>
      <p:sp>
        <p:nvSpPr>
          <p:cNvPr id="278531" name="Rectangle 3"/>
          <p:cNvSpPr>
            <a:spLocks noChangeArrowheads="1"/>
          </p:cNvSpPr>
          <p:nvPr/>
        </p:nvSpPr>
        <p:spPr bwMode="auto">
          <a:xfrm>
            <a:off x="125142" y="1894114"/>
            <a:ext cx="8824913" cy="3385542"/>
          </a:xfrm>
          <a:prstGeom prst="rect">
            <a:avLst/>
          </a:prstGeom>
          <a:noFill/>
          <a:ln w="9525">
            <a:noFill/>
            <a:miter lim="800000"/>
            <a:headEnd/>
            <a:tailEnd/>
          </a:ln>
          <a:effectLst/>
        </p:spPr>
        <p:txBody>
          <a:bodyPr>
            <a:spAutoFit/>
          </a:bodyPr>
          <a:lstStyle/>
          <a:p>
            <a:r>
              <a:rPr lang="en-US" sz="2800" dirty="0">
                <a:solidFill>
                  <a:schemeClr val="tx1"/>
                </a:solidFill>
              </a:rPr>
              <a:t>A series of </a:t>
            </a:r>
            <a:r>
              <a:rPr lang="en-US" sz="2800" dirty="0" smtClean="0">
                <a:solidFill>
                  <a:schemeClr val="tx1"/>
                </a:solidFill>
              </a:rPr>
              <a:t>lights are </a:t>
            </a:r>
            <a:r>
              <a:rPr lang="en-US" sz="2800" dirty="0">
                <a:solidFill>
                  <a:schemeClr val="tx1"/>
                </a:solidFill>
              </a:rPr>
              <a:t>colored red, yellow, and blue.</a:t>
            </a:r>
          </a:p>
          <a:p>
            <a:r>
              <a:rPr lang="en-US" sz="2800" dirty="0">
                <a:solidFill>
                  <a:schemeClr val="tx1"/>
                </a:solidFill>
              </a:rPr>
              <a:t>Which </a:t>
            </a:r>
            <a:r>
              <a:rPr lang="en-US" sz="2800" dirty="0" smtClean="0">
                <a:solidFill>
                  <a:schemeClr val="tx1"/>
                </a:solidFill>
              </a:rPr>
              <a:t>of the following statements is true?</a:t>
            </a:r>
            <a:endParaRPr lang="en-US" sz="2800" dirty="0">
              <a:solidFill>
                <a:schemeClr val="tx1"/>
              </a:solidFill>
            </a:endParaRPr>
          </a:p>
          <a:p>
            <a:pPr marL="514350" indent="-514350">
              <a:buAutoNum type="alphaLcPeriod"/>
            </a:pPr>
            <a:r>
              <a:rPr lang="en-US" sz="2800" dirty="0" smtClean="0">
                <a:solidFill>
                  <a:schemeClr val="tx1"/>
                </a:solidFill>
              </a:rPr>
              <a:t>Red photons have the least energy; blue the most.</a:t>
            </a:r>
          </a:p>
          <a:p>
            <a:pPr marL="514350" indent="-514350">
              <a:buAutoNum type="alphaLcPeriod"/>
            </a:pPr>
            <a:r>
              <a:rPr lang="en-US" sz="2800" dirty="0" smtClean="0"/>
              <a:t>Yellow photons have the least energy; red the most.</a:t>
            </a:r>
          </a:p>
          <a:p>
            <a:pPr marL="514350" indent="-514350">
              <a:buAutoNum type="alphaLcPeriod"/>
            </a:pPr>
            <a:r>
              <a:rPr lang="en-US" sz="2800" dirty="0" smtClean="0">
                <a:solidFill>
                  <a:schemeClr val="tx1"/>
                </a:solidFill>
              </a:rPr>
              <a:t>Blue photons have the least energy; yellow the most.</a:t>
            </a:r>
            <a:endParaRPr lang="en-US" sz="2800" dirty="0">
              <a:solidFill>
                <a:schemeClr val="tx1"/>
              </a:solidFill>
            </a:endParaRPr>
          </a:p>
          <a:p>
            <a:endParaRPr lang="en-US" sz="2800" dirty="0">
              <a:solidFill>
                <a:schemeClr val="tx1"/>
              </a:solidFill>
            </a:endParaRPr>
          </a:p>
          <a:p>
            <a:r>
              <a:rPr lang="en-US" dirty="0">
                <a:solidFill>
                  <a:schemeClr val="tx1"/>
                </a:solidFill>
              </a:rPr>
              <a:t> </a:t>
            </a:r>
            <a:endParaRPr lang="en-US" sz="2400" dirty="0">
              <a:solidFill>
                <a:schemeClr val="tx1"/>
              </a:solidFill>
            </a:endParaRPr>
          </a:p>
          <a:p>
            <a:r>
              <a:rPr lang="en-US" sz="2800" dirty="0">
                <a:solidFill>
                  <a:schemeClr val="tx1"/>
                </a:solidFill>
              </a:rPr>
              <a:t>	</a:t>
            </a:r>
            <a:endParaRPr lang="en-US" sz="2800" dirty="0"/>
          </a:p>
        </p:txBody>
      </p:sp>
      <p:sp>
        <p:nvSpPr>
          <p:cNvPr id="278532" name="Rectangle 4"/>
          <p:cNvSpPr>
            <a:spLocks noChangeArrowheads="1"/>
          </p:cNvSpPr>
          <p:nvPr/>
        </p:nvSpPr>
        <p:spPr bwMode="auto">
          <a:xfrm>
            <a:off x="125143" y="4758049"/>
            <a:ext cx="8824913" cy="1631216"/>
          </a:xfrm>
          <a:prstGeom prst="rect">
            <a:avLst/>
          </a:prstGeom>
          <a:noFill/>
          <a:ln w="9525">
            <a:noFill/>
            <a:miter lim="800000"/>
            <a:headEnd/>
            <a:tailEnd/>
          </a:ln>
          <a:effectLst/>
        </p:spPr>
        <p:txBody>
          <a:bodyPr>
            <a:spAutoFit/>
          </a:bodyPr>
          <a:lstStyle/>
          <a:p>
            <a:r>
              <a:rPr lang="en-US" sz="2800" dirty="0">
                <a:solidFill>
                  <a:schemeClr val="tx1"/>
                </a:solidFill>
              </a:rPr>
              <a:t>Which is hotter?</a:t>
            </a:r>
          </a:p>
          <a:p>
            <a:r>
              <a:rPr lang="en-US" sz="800" dirty="0">
                <a:solidFill>
                  <a:schemeClr val="tx1"/>
                </a:solidFill>
              </a:rPr>
              <a:t> </a:t>
            </a:r>
          </a:p>
          <a:p>
            <a:r>
              <a:rPr lang="en-US" sz="2800" dirty="0"/>
              <a:t>		(1)  stove burner glowing </a:t>
            </a:r>
            <a:r>
              <a:rPr lang="en-US" sz="2800" dirty="0">
                <a:solidFill>
                  <a:srgbClr val="FF0000"/>
                </a:solidFill>
              </a:rPr>
              <a:t>red</a:t>
            </a:r>
            <a:endParaRPr lang="en-US" sz="2800" dirty="0"/>
          </a:p>
          <a:p>
            <a:r>
              <a:rPr lang="en-US" sz="800" dirty="0">
                <a:solidFill>
                  <a:schemeClr val="tx1"/>
                </a:solidFill>
              </a:rPr>
              <a:t> </a:t>
            </a:r>
            <a:endParaRPr lang="en-US" sz="1000" dirty="0"/>
          </a:p>
          <a:p>
            <a:r>
              <a:rPr lang="en-US" sz="2800" dirty="0"/>
              <a:t>		(2)  stove burner glowing </a:t>
            </a:r>
            <a:r>
              <a:rPr lang="en-US" sz="2800" dirty="0">
                <a:solidFill>
                  <a:srgbClr val="FF6600"/>
                </a:solidFill>
              </a:rPr>
              <a:t>orange</a:t>
            </a:r>
            <a:endParaRPr lang="en-US" sz="2800"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316" y="84364"/>
            <a:ext cx="24130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0255" y="4114800"/>
            <a:ext cx="22098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8531"/>
                                        </p:tgtEl>
                                        <p:attrNameLst>
                                          <p:attrName>style.visibility</p:attrName>
                                        </p:attrNameLst>
                                      </p:cBhvr>
                                      <p:to>
                                        <p:strVal val="visible"/>
                                      </p:to>
                                    </p:set>
                                    <p:anim calcmode="lin" valueType="num">
                                      <p:cBhvr additive="base">
                                        <p:cTn id="7" dur="500" fill="hold"/>
                                        <p:tgtEl>
                                          <p:spTgt spid="278531"/>
                                        </p:tgtEl>
                                        <p:attrNameLst>
                                          <p:attrName>ppt_x</p:attrName>
                                        </p:attrNameLst>
                                      </p:cBhvr>
                                      <p:tavLst>
                                        <p:tav tm="0">
                                          <p:val>
                                            <p:strVal val="0-#ppt_w/2"/>
                                          </p:val>
                                        </p:tav>
                                        <p:tav tm="100000">
                                          <p:val>
                                            <p:strVal val="#ppt_x"/>
                                          </p:val>
                                        </p:tav>
                                      </p:tavLst>
                                    </p:anim>
                                    <p:anim calcmode="lin" valueType="num">
                                      <p:cBhvr additive="base">
                                        <p:cTn id="8" dur="500" fill="hold"/>
                                        <p:tgtEl>
                                          <p:spTgt spid="2785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8532"/>
                                        </p:tgtEl>
                                        <p:attrNameLst>
                                          <p:attrName>style.visibility</p:attrName>
                                        </p:attrNameLst>
                                      </p:cBhvr>
                                      <p:to>
                                        <p:strVal val="visible"/>
                                      </p:to>
                                    </p:set>
                                    <p:anim calcmode="lin" valueType="num">
                                      <p:cBhvr additive="base">
                                        <p:cTn id="13" dur="500" fill="hold"/>
                                        <p:tgtEl>
                                          <p:spTgt spid="278532"/>
                                        </p:tgtEl>
                                        <p:attrNameLst>
                                          <p:attrName>ppt_x</p:attrName>
                                        </p:attrNameLst>
                                      </p:cBhvr>
                                      <p:tavLst>
                                        <p:tav tm="0">
                                          <p:val>
                                            <p:strVal val="0-#ppt_w/2"/>
                                          </p:val>
                                        </p:tav>
                                        <p:tav tm="100000">
                                          <p:val>
                                            <p:strVal val="#ppt_x"/>
                                          </p:val>
                                        </p:tav>
                                      </p:tavLst>
                                    </p:anim>
                                    <p:anim calcmode="lin" valueType="num">
                                      <p:cBhvr additive="base">
                                        <p:cTn id="14" dur="500" fill="hold"/>
                                        <p:tgtEl>
                                          <p:spTgt spid="2785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autoUpdateAnimBg="0"/>
      <p:bldP spid="27853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685800" y="0"/>
            <a:ext cx="7772400" cy="1143000"/>
          </a:xfrm>
        </p:spPr>
        <p:txBody>
          <a:bodyPr>
            <a:normAutofit fontScale="90000"/>
          </a:bodyPr>
          <a:lstStyle/>
          <a:p>
            <a:pPr algn="l"/>
            <a:r>
              <a:rPr lang="en-US" dirty="0" smtClean="0"/>
              <a:t>Light Bulbs &amp; Stove</a:t>
            </a:r>
            <a:br>
              <a:rPr lang="en-US" dirty="0" smtClean="0"/>
            </a:br>
            <a:r>
              <a:rPr lang="en-US" dirty="0" smtClean="0"/>
              <a:t>Checkpoints</a:t>
            </a:r>
            <a:endParaRPr lang="en-US" dirty="0"/>
          </a:p>
        </p:txBody>
      </p:sp>
      <p:sp>
        <p:nvSpPr>
          <p:cNvPr id="278531" name="Rectangle 3"/>
          <p:cNvSpPr>
            <a:spLocks noChangeArrowheads="1"/>
          </p:cNvSpPr>
          <p:nvPr/>
        </p:nvSpPr>
        <p:spPr bwMode="auto">
          <a:xfrm>
            <a:off x="125144" y="1371600"/>
            <a:ext cx="8824913" cy="3385542"/>
          </a:xfrm>
          <a:prstGeom prst="rect">
            <a:avLst/>
          </a:prstGeom>
          <a:noFill/>
          <a:ln w="9525">
            <a:noFill/>
            <a:miter lim="800000"/>
            <a:headEnd/>
            <a:tailEnd/>
          </a:ln>
          <a:effectLst/>
        </p:spPr>
        <p:txBody>
          <a:bodyPr>
            <a:spAutoFit/>
          </a:bodyPr>
          <a:lstStyle/>
          <a:p>
            <a:r>
              <a:rPr lang="en-US" sz="2800" dirty="0">
                <a:solidFill>
                  <a:schemeClr val="tx1"/>
                </a:solidFill>
              </a:rPr>
              <a:t>A series of </a:t>
            </a:r>
            <a:r>
              <a:rPr lang="en-US" sz="2800" dirty="0" smtClean="0">
                <a:solidFill>
                  <a:schemeClr val="tx1"/>
                </a:solidFill>
              </a:rPr>
              <a:t>lights are </a:t>
            </a:r>
            <a:r>
              <a:rPr lang="en-US" sz="2800" dirty="0">
                <a:solidFill>
                  <a:schemeClr val="tx1"/>
                </a:solidFill>
              </a:rPr>
              <a:t>colored red, yellow, and blue.</a:t>
            </a:r>
          </a:p>
          <a:p>
            <a:r>
              <a:rPr lang="en-US" sz="2800" dirty="0">
                <a:solidFill>
                  <a:schemeClr val="tx1"/>
                </a:solidFill>
              </a:rPr>
              <a:t>Which </a:t>
            </a:r>
            <a:r>
              <a:rPr lang="en-US" sz="2800" dirty="0" smtClean="0">
                <a:solidFill>
                  <a:schemeClr val="tx1"/>
                </a:solidFill>
              </a:rPr>
              <a:t>of the following statements is true?</a:t>
            </a:r>
            <a:endParaRPr lang="en-US" sz="2800" dirty="0">
              <a:solidFill>
                <a:schemeClr val="tx1"/>
              </a:solidFill>
            </a:endParaRPr>
          </a:p>
          <a:p>
            <a:pPr marL="514350" indent="-514350">
              <a:buAutoNum type="alphaLcPeriod"/>
            </a:pPr>
            <a:r>
              <a:rPr lang="en-US" sz="2800" dirty="0" smtClean="0">
                <a:solidFill>
                  <a:schemeClr val="tx1"/>
                </a:solidFill>
              </a:rPr>
              <a:t>Red photons have the least energy; blue the most.</a:t>
            </a:r>
          </a:p>
          <a:p>
            <a:pPr marL="514350" indent="-514350">
              <a:buAutoNum type="alphaLcPeriod"/>
            </a:pPr>
            <a:r>
              <a:rPr lang="en-US" sz="2800" dirty="0" smtClean="0"/>
              <a:t>Yellow photons have the least energy; red the most.</a:t>
            </a:r>
          </a:p>
          <a:p>
            <a:pPr marL="514350" indent="-514350">
              <a:buAutoNum type="alphaLcPeriod"/>
            </a:pPr>
            <a:r>
              <a:rPr lang="en-US" sz="2800" dirty="0" smtClean="0">
                <a:solidFill>
                  <a:schemeClr val="tx1"/>
                </a:solidFill>
              </a:rPr>
              <a:t>Blue photons have the least energy; yellow the most.</a:t>
            </a:r>
            <a:endParaRPr lang="en-US" sz="2800" dirty="0">
              <a:solidFill>
                <a:schemeClr val="tx1"/>
              </a:solidFill>
            </a:endParaRPr>
          </a:p>
          <a:p>
            <a:endParaRPr lang="en-US" sz="2800" dirty="0">
              <a:solidFill>
                <a:schemeClr val="tx1"/>
              </a:solidFill>
            </a:endParaRPr>
          </a:p>
          <a:p>
            <a:r>
              <a:rPr lang="en-US" dirty="0">
                <a:solidFill>
                  <a:schemeClr val="tx1"/>
                </a:solidFill>
              </a:rPr>
              <a:t> </a:t>
            </a:r>
            <a:endParaRPr lang="en-US" sz="2400" dirty="0">
              <a:solidFill>
                <a:schemeClr val="tx1"/>
              </a:solidFill>
            </a:endParaRPr>
          </a:p>
          <a:p>
            <a:r>
              <a:rPr lang="en-US" sz="2800" dirty="0">
                <a:solidFill>
                  <a:schemeClr val="tx1"/>
                </a:solidFill>
              </a:rPr>
              <a:t>	</a:t>
            </a:r>
            <a:endParaRPr lang="en-US" sz="2800" dirty="0"/>
          </a:p>
        </p:txBody>
      </p:sp>
      <p:sp>
        <p:nvSpPr>
          <p:cNvPr id="278532" name="Rectangle 4"/>
          <p:cNvSpPr>
            <a:spLocks noChangeArrowheads="1"/>
          </p:cNvSpPr>
          <p:nvPr/>
        </p:nvSpPr>
        <p:spPr bwMode="auto">
          <a:xfrm>
            <a:off x="190500" y="4159250"/>
            <a:ext cx="8824913" cy="1631216"/>
          </a:xfrm>
          <a:prstGeom prst="rect">
            <a:avLst/>
          </a:prstGeom>
          <a:noFill/>
          <a:ln w="9525">
            <a:noFill/>
            <a:miter lim="800000"/>
            <a:headEnd/>
            <a:tailEnd/>
          </a:ln>
          <a:effectLst/>
        </p:spPr>
        <p:txBody>
          <a:bodyPr>
            <a:spAutoFit/>
          </a:bodyPr>
          <a:lstStyle/>
          <a:p>
            <a:r>
              <a:rPr lang="en-US" sz="2800" dirty="0">
                <a:solidFill>
                  <a:schemeClr val="tx1"/>
                </a:solidFill>
              </a:rPr>
              <a:t>Which is hotter?</a:t>
            </a:r>
          </a:p>
          <a:p>
            <a:r>
              <a:rPr lang="en-US" sz="800" dirty="0">
                <a:solidFill>
                  <a:schemeClr val="tx1"/>
                </a:solidFill>
              </a:rPr>
              <a:t> </a:t>
            </a:r>
          </a:p>
          <a:p>
            <a:r>
              <a:rPr lang="en-US" sz="2800" dirty="0"/>
              <a:t>		(1)  stove burner glowing </a:t>
            </a:r>
            <a:r>
              <a:rPr lang="en-US" sz="2800" dirty="0">
                <a:solidFill>
                  <a:srgbClr val="FF0000"/>
                </a:solidFill>
              </a:rPr>
              <a:t>red</a:t>
            </a:r>
            <a:endParaRPr lang="en-US" sz="2800" dirty="0"/>
          </a:p>
          <a:p>
            <a:r>
              <a:rPr lang="en-US" sz="800" dirty="0">
                <a:solidFill>
                  <a:schemeClr val="tx1"/>
                </a:solidFill>
              </a:rPr>
              <a:t> </a:t>
            </a:r>
            <a:endParaRPr lang="en-US" sz="1000" dirty="0"/>
          </a:p>
          <a:p>
            <a:r>
              <a:rPr lang="en-US" sz="2800" dirty="0"/>
              <a:t>		(2)  stove burner glowing </a:t>
            </a:r>
            <a:r>
              <a:rPr lang="en-US" sz="2800" dirty="0">
                <a:solidFill>
                  <a:srgbClr val="FF6600"/>
                </a:solidFill>
              </a:rPr>
              <a:t>orange</a:t>
            </a:r>
            <a:endParaRPr lang="en-US" sz="2800" dirty="0"/>
          </a:p>
        </p:txBody>
      </p:sp>
      <p:sp>
        <p:nvSpPr>
          <p:cNvPr id="5" name="Oval 8"/>
          <p:cNvSpPr>
            <a:spLocks noChangeArrowheads="1"/>
          </p:cNvSpPr>
          <p:nvPr/>
        </p:nvSpPr>
        <p:spPr bwMode="auto">
          <a:xfrm>
            <a:off x="167640" y="2209800"/>
            <a:ext cx="8442960" cy="533400"/>
          </a:xfrm>
          <a:prstGeom prst="ellipse">
            <a:avLst/>
          </a:prstGeom>
          <a:noFill/>
          <a:ln w="38100">
            <a:solidFill>
              <a:schemeClr val="accent1"/>
            </a:solidFill>
            <a:round/>
            <a:headEnd/>
            <a:tailEnd/>
          </a:ln>
          <a:effectLst/>
        </p:spPr>
        <p:txBody>
          <a:bodyPr wrap="none" anchor="ctr"/>
          <a:lstStyle/>
          <a:p>
            <a:endParaRPr lang="en-US"/>
          </a:p>
        </p:txBody>
      </p:sp>
      <p:sp>
        <p:nvSpPr>
          <p:cNvPr id="6" name="Oval 8"/>
          <p:cNvSpPr>
            <a:spLocks noChangeArrowheads="1"/>
          </p:cNvSpPr>
          <p:nvPr/>
        </p:nvSpPr>
        <p:spPr bwMode="auto">
          <a:xfrm>
            <a:off x="1337993" y="5179277"/>
            <a:ext cx="6399213" cy="687388"/>
          </a:xfrm>
          <a:prstGeom prst="ellipse">
            <a:avLst/>
          </a:prstGeom>
          <a:noFill/>
          <a:ln w="38100">
            <a:solidFill>
              <a:schemeClr val="accent1"/>
            </a:solidFill>
            <a:round/>
            <a:headEnd/>
            <a:tailEnd/>
          </a:ln>
          <a:effectLst/>
        </p:spPr>
        <p:txBody>
          <a:bodyPr wrap="none" anchor="ctr"/>
          <a:lstStyle/>
          <a:p>
            <a:endParaRPr lang="en-US"/>
          </a:p>
        </p:txBody>
      </p:sp>
      <p:sp>
        <p:nvSpPr>
          <p:cNvPr id="7" name="Rectangle 7"/>
          <p:cNvSpPr>
            <a:spLocks noChangeArrowheads="1"/>
          </p:cNvSpPr>
          <p:nvPr/>
        </p:nvSpPr>
        <p:spPr bwMode="auto">
          <a:xfrm>
            <a:off x="360363" y="5868988"/>
            <a:ext cx="6589712" cy="830997"/>
          </a:xfrm>
          <a:prstGeom prst="rect">
            <a:avLst/>
          </a:prstGeom>
          <a:noFill/>
          <a:ln w="9525">
            <a:noFill/>
            <a:miter lim="800000"/>
            <a:headEnd/>
            <a:tailEnd/>
          </a:ln>
          <a:effectLst/>
        </p:spPr>
        <p:txBody>
          <a:bodyPr>
            <a:spAutoFit/>
          </a:bodyPr>
          <a:lstStyle/>
          <a:p>
            <a:r>
              <a:rPr lang="en-US" sz="2400" dirty="0"/>
              <a:t>Hotter stove emits higher-energy photons</a:t>
            </a:r>
          </a:p>
          <a:p>
            <a:r>
              <a:rPr lang="en-US" sz="2400" dirty="0"/>
              <a:t>	(shorter wavelength = </a:t>
            </a:r>
            <a:r>
              <a:rPr lang="en-US" sz="2400" dirty="0">
                <a:solidFill>
                  <a:srgbClr val="FF6600"/>
                </a:solidFill>
              </a:rPr>
              <a:t>orange</a:t>
            </a:r>
            <a:r>
              <a:rPr lang="en-US" sz="2400" dirty="0"/>
              <a:t>)</a:t>
            </a:r>
            <a:endParaRPr lang="en-US" sz="2400" dirty="0">
              <a:solidFill>
                <a:schemeClr val="tx1"/>
              </a:solidFill>
            </a:endParaRPr>
          </a:p>
        </p:txBody>
      </p:sp>
      <p:sp>
        <p:nvSpPr>
          <p:cNvPr id="2" name="Rectangle 1"/>
          <p:cNvSpPr/>
          <p:nvPr/>
        </p:nvSpPr>
        <p:spPr>
          <a:xfrm>
            <a:off x="5621478" y="3789917"/>
            <a:ext cx="2657194" cy="584775"/>
          </a:xfrm>
          <a:prstGeom prst="rect">
            <a:avLst/>
          </a:prstGeom>
        </p:spPr>
        <p:txBody>
          <a:bodyPr wrap="square">
            <a:spAutoFit/>
          </a:bodyPr>
          <a:lstStyle/>
          <a:p>
            <a:r>
              <a:rPr lang="en-US" sz="3200" dirty="0"/>
              <a:t>E = </a:t>
            </a:r>
            <a:r>
              <a:rPr lang="en-US" sz="3200" dirty="0" err="1"/>
              <a:t>hf</a:t>
            </a:r>
            <a:r>
              <a:rPr lang="en-US" sz="3200" dirty="0"/>
              <a:t> = </a:t>
            </a:r>
            <a:r>
              <a:rPr lang="en-US" sz="3200" dirty="0" err="1"/>
              <a:t>hc</a:t>
            </a:r>
            <a:r>
              <a:rPr lang="en-US" sz="3200" dirty="0"/>
              <a:t>/</a:t>
            </a:r>
            <a:r>
              <a:rPr lang="en-US" sz="3200" dirty="0">
                <a:latin typeface="Symbol" pitchFamily="18" charset="2"/>
              </a:rPr>
              <a:t>l</a:t>
            </a:r>
            <a:endParaRPr lang="en-US" sz="3200" dirty="0"/>
          </a:p>
        </p:txBody>
      </p:sp>
    </p:spTree>
    <p:custDataLst>
      <p:tags r:id="rId1"/>
    </p:custDataLst>
    <p:extLst>
      <p:ext uri="{BB962C8B-B14F-4D97-AF65-F5344CB8AC3E}">
        <p14:creationId xmlns:p14="http://schemas.microsoft.com/office/powerpoint/2010/main" val="283375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8531"/>
                                        </p:tgtEl>
                                        <p:attrNameLst>
                                          <p:attrName>style.visibility</p:attrName>
                                        </p:attrNameLst>
                                      </p:cBhvr>
                                      <p:to>
                                        <p:strVal val="visible"/>
                                      </p:to>
                                    </p:set>
                                    <p:anim calcmode="lin" valueType="num">
                                      <p:cBhvr additive="base">
                                        <p:cTn id="7" dur="500" fill="hold"/>
                                        <p:tgtEl>
                                          <p:spTgt spid="278531"/>
                                        </p:tgtEl>
                                        <p:attrNameLst>
                                          <p:attrName>ppt_x</p:attrName>
                                        </p:attrNameLst>
                                      </p:cBhvr>
                                      <p:tavLst>
                                        <p:tav tm="0">
                                          <p:val>
                                            <p:strVal val="0-#ppt_w/2"/>
                                          </p:val>
                                        </p:tav>
                                        <p:tav tm="100000">
                                          <p:val>
                                            <p:strVal val="#ppt_x"/>
                                          </p:val>
                                        </p:tav>
                                      </p:tavLst>
                                    </p:anim>
                                    <p:anim calcmode="lin" valueType="num">
                                      <p:cBhvr additive="base">
                                        <p:cTn id="8" dur="500" fill="hold"/>
                                        <p:tgtEl>
                                          <p:spTgt spid="2785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8532"/>
                                        </p:tgtEl>
                                        <p:attrNameLst>
                                          <p:attrName>style.visibility</p:attrName>
                                        </p:attrNameLst>
                                      </p:cBhvr>
                                      <p:to>
                                        <p:strVal val="visible"/>
                                      </p:to>
                                    </p:set>
                                    <p:anim calcmode="lin" valueType="num">
                                      <p:cBhvr additive="base">
                                        <p:cTn id="25" dur="500" fill="hold"/>
                                        <p:tgtEl>
                                          <p:spTgt spid="278532"/>
                                        </p:tgtEl>
                                        <p:attrNameLst>
                                          <p:attrName>ppt_x</p:attrName>
                                        </p:attrNameLst>
                                      </p:cBhvr>
                                      <p:tavLst>
                                        <p:tav tm="0">
                                          <p:val>
                                            <p:strVal val="0-#ppt_w/2"/>
                                          </p:val>
                                        </p:tav>
                                        <p:tav tm="100000">
                                          <p:val>
                                            <p:strVal val="#ppt_x"/>
                                          </p:val>
                                        </p:tav>
                                      </p:tavLst>
                                    </p:anim>
                                    <p:anim calcmode="lin" valueType="num">
                                      <p:cBhvr additive="base">
                                        <p:cTn id="26" dur="500" fill="hold"/>
                                        <p:tgtEl>
                                          <p:spTgt spid="27853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autoUpdateAnimBg="0"/>
      <p:bldP spid="278532" grpId="0" autoUpdateAnimBg="0"/>
      <p:bldP spid="5" grpId="0" animBg="1"/>
      <p:bldP spid="6" grpId="0" animBg="1"/>
      <p:bldP spid="7" grpId="0" autoUpdateAnimBg="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 name="TPVERSION" val="2008"/>
  <p:tag name="PPVERSION" val="12.0"/>
  <p:tag name="SHOWBARVISIBLE" val="True"/>
  <p:tag name="EXPANDSHOWBAR" val="True"/>
  <p:tag name="USESECONDARYMONITOR" val="True"/>
  <p:tag name="SAVECSVWITHSESSION" val="Tru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LUIDIAENABLED" val="False"/>
  <p:tag name="POWERPOINTVERSION" val="14.0"/>
  <p:tag name="TASKPANEKEY" val="dd01307e-edcf-4fc7-9734-27911a326d74"/>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SLIDEID" val="CE026FEFC2574BB8B25A8FE417F4E7ED"/>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SLIDEORDER" val="2"/>
  <p:tag name="SLIDEGUID" val="C8E05102EC5B4244817D54C63F23C730"/>
  <p:tag name="ANSWERSALIAS" val="Red|smicln|Green|smicln|Blue|smicln|Same"/>
  <p:tag name="QUESTIONALIAS" val="Three light bulbs with identical filaments are manufactured with different colored glass envelopes: one is red, one is green, one is blue. When the bulbs are turned on, which bulb’s filament is hottest?  "/>
  <p:tag name="TOTALRESPONSES" val="14"/>
  <p:tag name="RESPONSECOUNT" val="14"/>
  <p:tag name="SLICED" val="False"/>
  <p:tag name="RESPONSES" val="1;4;4;1;3;3;4;3;3;4;4;3;3;2;"/>
  <p:tag name="CHARTSTRINGSTD" val="2 1 6 5"/>
  <p:tag name="CHARTSTRINGREV" val="5 6 1 2"/>
  <p:tag name="CHARTSTRINGSTDPER" val="0.142857142857143 0.0714285714285714 0.428571428571429 0.357142857142857"/>
  <p:tag name="CHARTSTRINGREVPER" val="0.357142857142857 0.428571428571429 0.0714285714285714 0.142857142857143"/>
  <p:tag name="RESPONSESGATHERED" val="False"/>
  <p:tag name="VALUES" val="Incorrect|smicln|Incorrect|smicln|Incorrect|smicln|Correct"/>
</p:tagLst>
</file>

<file path=ppt/tags/tag12.xml><?xml version="1.0" encoding="utf-8"?>
<p:tagLst xmlns:a="http://schemas.openxmlformats.org/drawingml/2006/main" xmlns:r="http://schemas.openxmlformats.org/officeDocument/2006/relationships" xmlns:p="http://schemas.openxmlformats.org/presentationml/2006/main">
  <p:tag name="CHARTTYPE" val="0"/>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9"/>
  <p:tag name="FONTSIZE" val="32"/>
  <p:tag name="BULLETTYPE" val="ppBulletArabicPeriod"/>
  <p:tag name="ANSWERTEXT" val="Red&#10;Green&#10;Blue&#10;Same"/>
</p:tagLst>
</file>

<file path=ppt/tags/tag14.xml><?xml version="1.0" encoding="utf-8"?>
<p:tagLst xmlns:a="http://schemas.openxmlformats.org/drawingml/2006/main" xmlns:r="http://schemas.openxmlformats.org/officeDocument/2006/relationships" xmlns:p="http://schemas.openxmlformats.org/presentationml/2006/main">
  <p:tag name="SLIDEID" val="CE026FEFC2574BB8B25A8FE417F4E7ED"/>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ANSWERSALIAS" val="Red|smicln|Green|smicln|Blue|smicln|Same"/>
  <p:tag name="QUESTIONALIAS" val="Three light bulbs with identical filaments are manufactured with different colored glass envelopes: one is red, one is green, one is blue. When the bulbs are turned on, which bulb’s filament is hottest?  "/>
  <p:tag name="SLIDEORDER" val="3"/>
  <p:tag name="SLIDEGUID" val="7ABB3270B7F644D79B9BF0C1597CF15E"/>
  <p:tag name="TOTALRESPONSES" val="14"/>
  <p:tag name="RESPONSECOUNT" val="14"/>
  <p:tag name="SLICED" val="False"/>
  <p:tag name="RESPONSES" val="1;4;4;1;3;3;4;1;3;4;4;4;3;3;"/>
  <p:tag name="CHARTSTRINGSTD" val="3 0 5 6"/>
  <p:tag name="CHARTSTRINGREV" val="6 5 0 3"/>
  <p:tag name="CHARTSTRINGSTDPER" val="0.214285714285714 0 0.357142857142857 0.428571428571429"/>
  <p:tag name="CHARTSTRINGREVPER" val="0.428571428571429 0.357142857142857 0 0.214285714285714"/>
  <p:tag name="RESPONSESGATHERED" val="False"/>
  <p:tag name="VALUES" val="Incorrect|smicln|Incorrect|smicln|Incorrect|smicln|Correct"/>
</p:tagLst>
</file>

<file path=ppt/tags/tag15.xml><?xml version="1.0" encoding="utf-8"?>
<p:tagLst xmlns:a="http://schemas.openxmlformats.org/drawingml/2006/main" xmlns:r="http://schemas.openxmlformats.org/officeDocument/2006/relationships" xmlns:p="http://schemas.openxmlformats.org/presentationml/2006/main">
  <p:tag name="CHARTTYPE" val="0"/>
</p:tagLst>
</file>

<file path=ppt/tags/tag16.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9"/>
  <p:tag name="FONTSIZE" val="32"/>
  <p:tag name="BULLETTYPE" val="ppBulletArabicPeriod"/>
  <p:tag name="ANSWERTEXT" val="Red&#10;Green&#10;Blue&#10;Same"/>
</p:tagLst>
</file>

<file path=ppt/tags/tag17.xml><?xml version="1.0" encoding="utf-8"?>
<p:tagLst xmlns:a="http://schemas.openxmlformats.org/drawingml/2006/main" xmlns:r="http://schemas.openxmlformats.org/officeDocument/2006/relationships" xmlns:p="http://schemas.openxmlformats.org/presentationml/2006/main">
  <p:tag name="SLIDEID" val="CE026FEFC2574BB8B25A8FE417F4E7ED"/>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SLIDEORDER" val="3"/>
  <p:tag name="SLIDEGUID" val="978F217D7DED4B998C4AA53CAF2D1D87"/>
  <p:tag name="QUESTIONALIAS" val="A red and green laser are each rated at 2.5mW. Which one produces more photons/second?   "/>
  <p:tag name="ANSWERSALIAS" val="Red|smicln|Green|smicln|Same"/>
  <p:tag name="TOTALRESPONSES" val="14"/>
  <p:tag name="RESPONSECOUNT" val="14"/>
  <p:tag name="SLICED" val="False"/>
  <p:tag name="RESPONSES" val="2;1;2;3;2;2;2;2;2;2;2;2;2;2;"/>
  <p:tag name="CHARTSTRINGSTD" val="1 12 1"/>
  <p:tag name="CHARTSTRINGREV" val="1 12 1"/>
  <p:tag name="CHARTSTRINGSTDPER" val="0.0714285714285714 0.857142857142857 0.0714285714285714"/>
  <p:tag name="CHARTSTRINGREVPER" val="0.0714285714285714 0.857142857142857 0.0714285714285714"/>
  <p:tag name="RESPONSESGATHERED" val="False"/>
  <p:tag name="VALUES" val="Incorrect|smicln|Incorrect|smicln|Incorrect"/>
</p:tagLst>
</file>

<file path=ppt/tags/tag18.xml><?xml version="1.0" encoding="utf-8"?>
<p:tagLst xmlns:a="http://schemas.openxmlformats.org/drawingml/2006/main" xmlns:r="http://schemas.openxmlformats.org/officeDocument/2006/relationships" xmlns:p="http://schemas.openxmlformats.org/presentationml/2006/main">
  <p:tag name="CHARTTYPE" val="0"/>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4"/>
  <p:tag name="FONTSIZE" val="32"/>
  <p:tag name="BULLETTYPE" val="ppBulletArabicPeriod"/>
  <p:tag name="ANSWERTEXT" val="Red&#10;Green&#10;Sam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SLIDEID" val="CE026FEFC2574BB8B25A8FE417F4E7ED"/>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A red and green laser are each rated at 2.5mW. Which one produces more photons/second?   "/>
  <p:tag name="ANSWERSALIAS" val="Red|smicln|Green|smicln|Same"/>
  <p:tag name="SLIDEORDER" val="4"/>
  <p:tag name="SLIDEGUID" val="D022468BD1DD4D9B9628694DE5550128"/>
  <p:tag name="TOTALRESPONSES" val="12"/>
  <p:tag name="RESPONSECOUNT" val="12"/>
  <p:tag name="SLICED" val="False"/>
  <p:tag name="RESPONSES" val="1;1;1;1;2;1;1;1;-;1;1;1;1;-;"/>
  <p:tag name="CHARTSTRINGSTD" val="11 1 0"/>
  <p:tag name="CHARTSTRINGREV" val="0 1 11"/>
  <p:tag name="CHARTSTRINGSTDPER" val="0.916666666666667 0.0833333333333333 0"/>
  <p:tag name="CHARTSTRINGREVPER" val="0 0.0833333333333333 0.916666666666667"/>
  <p:tag name="RESPONSESGATHERED" val="False"/>
  <p:tag name="VALUES" val="Incorrect|smicln|Incorrect|smicln|Incorrect"/>
</p:tagLst>
</file>

<file path=ppt/tags/tag21.xml><?xml version="1.0" encoding="utf-8"?>
<p:tagLst xmlns:a="http://schemas.openxmlformats.org/drawingml/2006/main" xmlns:r="http://schemas.openxmlformats.org/officeDocument/2006/relationships" xmlns:p="http://schemas.openxmlformats.org/presentationml/2006/main">
  <p:tag name="CHARTTYPE" val="0"/>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4"/>
  <p:tag name="FONTSIZE" val="32"/>
  <p:tag name="BULLETTYPE" val="ppBulletArabicPeriod"/>
  <p:tag name="ANSWERTEXT" val="Red&#10;Green&#10;Sam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SLIDEID" val="CE026FEFC2574BB8B25A8FE417F4E7ED"/>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SLIDEORDER" val="4"/>
  <p:tag name="SLIDEGUID" val="E044C8C5DBA344CA8D714F2838484812"/>
  <p:tag name="QUESTIONALIAS" val="For which work did Einstein receive the Nobel Prize? "/>
  <p:tag name="TOTALRESPONSES" val="6"/>
  <p:tag name="RESPONSECOUNT" val="6"/>
  <p:tag name="SLICED" val="False"/>
  <p:tag name="RESPONSES" val="-;3;-;3;2;3;-;1;3;-;-;-;-;-;"/>
  <p:tag name="CHARTSTRINGSTD" val="1 1 4 0"/>
  <p:tag name="CHARTSTRINGREV" val="0 4 1 1"/>
  <p:tag name="CHARTSTRINGSTDPER" val="0.166666666666667 0.166666666666667 0.666666666666667 0"/>
  <p:tag name="CHARTSTRINGREVPER" val="0 0.666666666666667 0.166666666666667 0.166666666666667"/>
  <p:tag name="RESPONSESGATHERED" val="False"/>
  <p:tag name="ANSWERSALIAS" val="Special Relativity E = mc2|smicln|General Relativity  Gravity bends Light|smicln|Photoelectric Effect Photons|smicln|Einstein didn’t receive a Nobel prize."/>
  <p:tag name="VALUES" val="Incorrect|smicln|No Value|smicln|No Value|smicln|No Value"/>
</p:tagLst>
</file>

<file path=ppt/tags/tag26.xml><?xml version="1.0" encoding="utf-8"?>
<p:tagLst xmlns:a="http://schemas.openxmlformats.org/drawingml/2006/main" xmlns:r="http://schemas.openxmlformats.org/officeDocument/2006/relationships" xmlns:p="http://schemas.openxmlformats.org/presentationml/2006/main">
  <p:tag name="CHARTTYPE" val="0"/>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34"/>
  <p:tag name="FONTSIZE" val="32"/>
  <p:tag name="BULLETTYPE" val="ppBulletArabicPeriod"/>
  <p:tag name="ANSWERTEXT" val="Special Relativity E = mc2&#10;General Relativity  Gravity bends Light&#10;Photoelectric Effect Photons&#10;Einstein didn’t receive a Nobel prize."/>
</p:tagLst>
</file>

<file path=ppt/tags/tag28.xml><?xml version="1.0" encoding="utf-8"?>
<p:tagLst xmlns:a="http://schemas.openxmlformats.org/drawingml/2006/main" xmlns:r="http://schemas.openxmlformats.org/officeDocument/2006/relationships" xmlns:p="http://schemas.openxmlformats.org/presentationml/2006/main">
  <p:tag name="SLIDEID" val="CE026FEFC2574BB8B25A8FE417F4E7ED"/>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For which work did Einstein receive the Nobel Prize? "/>
  <p:tag name="SLIDEORDER" val="5"/>
  <p:tag name="SLIDEGUID" val="A5C3A0CCADD04D3DB099B1D6741DB947"/>
  <p:tag name="TOTALRESPONSES" val="14"/>
  <p:tag name="RESPONSECOUNT" val="14"/>
  <p:tag name="SLICED" val="False"/>
  <p:tag name="RESPONSES" val="3;3;3;3;2;3;2;1;3;4;2;1;1;3;"/>
  <p:tag name="CHARTSTRINGSTD" val="3 3 7 1"/>
  <p:tag name="CHARTSTRINGREV" val="1 7 3 3"/>
  <p:tag name="CHARTSTRINGSTDPER" val="0.214285714285714 0.214285714285714 0.5 0.0714285714285714"/>
  <p:tag name="CHARTSTRINGREVPER" val="0.0714285714285714 0.5 0.214285714285714 0.214285714285714"/>
  <p:tag name="RESPONSESGATHERED" val="False"/>
  <p:tag name="ANSWERSALIAS" val="Special Relativity E = mc2|smicln|General Relativity  Gravity bends Light|smicln|Photoelectric Effect Photons|smicln|Einstein didn’t receive a Nobel prize."/>
  <p:tag name="VALUES" val="Incorrect|smicln|No Value|smicln|No Value|smicln|No Value"/>
</p:tagLst>
</file>

<file path=ppt/tags/tag29.xml><?xml version="1.0" encoding="utf-8"?>
<p:tagLst xmlns:a="http://schemas.openxmlformats.org/drawingml/2006/main" xmlns:r="http://schemas.openxmlformats.org/officeDocument/2006/relationships" xmlns:p="http://schemas.openxmlformats.org/presentationml/2006/main">
  <p:tag name="CHARTTYPE" val="0"/>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34"/>
  <p:tag name="FONTSIZE" val="32"/>
  <p:tag name="BULLETTYPE" val="ppBulletArabicPeriod"/>
  <p:tag name="ANSWERTEXT" val="Special Relativity E = mc2&#10;General Relativity  Gravity bends Light&#10;Photoelectric Effect Photons&#10;Einstein didn’t receive a Nobel priz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SLIDEID" val="CE026FEFC2574BB8B25A8FE417F4E7ED"/>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ANSWERSALIAS" val="the kinetic energy would be negative|smicln|the kinetic energy would be zero |smicln|the kinetic energy would be positive|smicln| no electrons would be released from the metal"/>
  <p:tag name="QUESTIONALIAS" val="If hf for the light incident on a metal is equal to the work function, what will the kinetic energy of the ejected electron be? "/>
  <p:tag name="SLIDEORDER" val="2"/>
  <p:tag name="SLIDEGUID" val="E301F8423AA34ED3B85E92A40C842387"/>
  <p:tag name="TOTALRESPONSES" val="14"/>
  <p:tag name="RESPONSECOUNT" val="14"/>
  <p:tag name="SLICED" val="False"/>
  <p:tag name="RESPONSES" val="2;2;2;2;1;2;2;2;2;2;2;2;2;3;"/>
  <p:tag name="CHARTSTRINGSTD" val="1 12 1 0"/>
  <p:tag name="CHARTSTRINGREV" val="0 1 12 1"/>
  <p:tag name="CHARTSTRINGSTDPER" val="0.0714285714285714 0.857142857142857 0.0714285714285714 0"/>
  <p:tag name="CHARTSTRINGREVPER" val="0 0.0714285714285714 0.857142857142857 0.0714285714285714"/>
  <p:tag name="RESPONSESGATHERED" val="False"/>
  <p:tag name="VALUES" val="Incorrect|smicln|Correct|smicln|Incorrect|smicln|Incorrect"/>
</p:tagLst>
</file>

<file path=ppt/tags/tag38.xml><?xml version="1.0" encoding="utf-8"?>
<p:tagLst xmlns:a="http://schemas.openxmlformats.org/drawingml/2006/main" xmlns:r="http://schemas.openxmlformats.org/officeDocument/2006/relationships" xmlns:p="http://schemas.openxmlformats.org/presentationml/2006/main">
  <p:tag name="CHARTTYPE" val="0"/>
</p:tagLst>
</file>

<file path=ppt/tags/tag3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54"/>
  <p:tag name="FONTSIZE" val="32"/>
  <p:tag name="BULLETTYPE" val="ppBulletArabicPeriod"/>
  <p:tag name="ANSWERTEXT" val="the kinetic energy would be negative&#10;the kinetic energy would be zero &#10;the kinetic energy would be positive&#10; no electrons would be released from the metal"/>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SLIDEGUID" val="CE026FEFC2574BB8B25A8FE417F4E7ED"/>
  <p:tag name="SLIDEID" val="CE026FEFC2574BB8B25A8FE417F4E7ED"/>
  <p:tag name="SLIDEORDER" val="1"/>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ANSWERSALIAS" val="the kinetic energy would be negative|smicln|the kinetic energy would be zero |smicln|the kinetic energy would be positive|smicln| no electrons would be released from the metal"/>
  <p:tag name="QUESTIONALIAS" val="If hf for the light incident on a metal is equal to the work function, what will the kinetic energy of the ejected electron be? "/>
  <p:tag name="TOTALRESPONSES" val="14"/>
  <p:tag name="RESPONSECOUNT" val="14"/>
  <p:tag name="SLICED" val="False"/>
  <p:tag name="RESPONSES" val="3;4;1;1;3;1;1;4;1;1;1;1;3;1;"/>
  <p:tag name="CHARTSTRINGSTD" val="9 0 3 2"/>
  <p:tag name="CHARTSTRINGREV" val="2 3 0 9"/>
  <p:tag name="CHARTSTRINGSTDPER" val="0.642857142857143 0 0.214285714285714 0.142857142857143"/>
  <p:tag name="CHARTSTRINGREVPER" val="0.142857142857143 0.214285714285714 0 0.642857142857143"/>
  <p:tag name="RESPONSESGATHERED" val="False"/>
  <p:tag name="VALUES" val="Incorrect|smicln|Incorrect|smicln|Incorrect|smicln|Correct"/>
</p:tagLst>
</file>

<file path=ppt/tags/tag41.xml><?xml version="1.0" encoding="utf-8"?>
<p:tagLst xmlns:a="http://schemas.openxmlformats.org/drawingml/2006/main" xmlns:r="http://schemas.openxmlformats.org/officeDocument/2006/relationships" xmlns:p="http://schemas.openxmlformats.org/presentationml/2006/main">
  <p:tag name="CHARTTYPE" val="0"/>
</p:tagLst>
</file>

<file path=ppt/tags/tag4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54"/>
  <p:tag name="FONTSIZE" val="32"/>
  <p:tag name="BULLETTYPE" val="ppBulletArabicPeriod"/>
  <p:tag name="ANSWERTEXT" val="the kinetic energy would be negative&#10;the kinetic energy would be zero &#10;the kinetic energy would be positive&#10; no electrons would be released from the metal"/>
</p:tagLst>
</file>

<file path=ppt/tags/tag43.xml><?xml version="1.0" encoding="utf-8"?>
<p:tagLst xmlns:a="http://schemas.openxmlformats.org/drawingml/2006/main" xmlns:r="http://schemas.openxmlformats.org/officeDocument/2006/relationships" xmlns:p="http://schemas.openxmlformats.org/presentationml/2006/main">
  <p:tag name="SLIDEID" val="CE026FEFC2574BB8B25A8FE417F4E7ED"/>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ANSWERSALIAS" val="the kinetic energy would be negative|smicln|the kinetic energy would be zero |smicln|the kinetic energy would be positive|smicln| no electrons would be released from the metal"/>
  <p:tag name="QUESTIONALIAS" val="If hf for the light incident on a metal is equal to the work function, what will the kinetic energy of the ejected electron be? "/>
  <p:tag name="SLIDEORDER" val="2"/>
  <p:tag name="SLIDEGUID" val="257485651E80401DBA4CD0B7B6604E67"/>
  <p:tag name="TOTALRESPONSES" val="14"/>
  <p:tag name="RESPONSECOUNT" val="14"/>
  <p:tag name="SLICED" val="False"/>
  <p:tag name="RESPONSES" val="4;4;4;4;4;2;4;4;4;4;4;4;4;4;"/>
  <p:tag name="CHARTSTRINGSTD" val="0 1 0 13"/>
  <p:tag name="CHARTSTRINGREV" val="13 0 1 0"/>
  <p:tag name="CHARTSTRINGSTDPER" val="0 0.0714285714285714 0 0.928571428571429"/>
  <p:tag name="CHARTSTRINGREVPER" val="0.928571428571429 0 0.0714285714285714 0"/>
  <p:tag name="RESPONSESGATHERED" val="False"/>
  <p:tag name="VALUES" val="Incorrect|smicln|Incorrect|smicln|Incorrect|smicln|Correct"/>
</p:tagLst>
</file>

<file path=ppt/tags/tag44.xml><?xml version="1.0" encoding="utf-8"?>
<p:tagLst xmlns:a="http://schemas.openxmlformats.org/drawingml/2006/main" xmlns:r="http://schemas.openxmlformats.org/officeDocument/2006/relationships" xmlns:p="http://schemas.openxmlformats.org/presentationml/2006/main">
  <p:tag name="CHARTTYPE" val="0"/>
</p:tagLst>
</file>

<file path=ppt/tags/tag4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54"/>
  <p:tag name="FONTSIZE" val="32"/>
  <p:tag name="BULLETTYPE" val="ppBulletArabicPeriod"/>
  <p:tag name="ANSWERTEXT" val="the kinetic energy would be negative&#10;the kinetic energy would be zero &#10;the kinetic energy would be positive&#10; no electrons would be released from the metal"/>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SLIDEGUID" val="0585EA4AAB9B441998A28732F69CE1EE"/>
  <p:tag name="SLIDEID" val="0585EA4AAB9B441998A28732F69CE1EE"/>
  <p:tag name="SLIDEORDER" val="1"/>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ANSWERSALIAS" val="Left|smicln|Right|smicln|Zero"/>
  <p:tag name="QUESTIONALIAS" val="Photons with equal energy and momentum hit both sides of a metal plate. The photon from the left sticks to the plate, the photon from the right bounces off the plate. What is the direction of the net impulse on the plate? "/>
  <p:tag name="TOTALRESPONSES" val="15"/>
  <p:tag name="RESPONSECOUNT" val="15"/>
  <p:tag name="SLICED" val="False"/>
  <p:tag name="RESPONSES" val="-;-;-;-;-;-;-;-;2;3;2;2;1;2;2;1;2;2;2;1;1;2;2;"/>
  <p:tag name="CHARTSTRINGSTD" val="4 10 1"/>
  <p:tag name="CHARTSTRINGREV" val="1 10 4"/>
  <p:tag name="CHARTSTRINGSTDPER" val="0.266666666666667 0.666666666666667 0.0666666666666667"/>
  <p:tag name="CHARTSTRINGREVPER" val="0.0666666666666667 0.666666666666667 0.266666666666667"/>
  <p:tag name="RESPONSESGATHERED" val="False"/>
  <p:tag name="VALUES" val="Correct|smicln|Incorrect|smicln|Incorrect"/>
</p:tagLst>
</file>

<file path=ppt/tags/tag53.xml><?xml version="1.0" encoding="utf-8"?>
<p:tagLst xmlns:a="http://schemas.openxmlformats.org/drawingml/2006/main" xmlns:r="http://schemas.openxmlformats.org/officeDocument/2006/relationships" xmlns:p="http://schemas.openxmlformats.org/presentationml/2006/main">
  <p:tag name="CHARTTYPE" val="0"/>
</p:tagLst>
</file>

<file path=ppt/tags/tag54.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5"/>
  <p:tag name="FONTSIZE" val="32"/>
  <p:tag name="BULLETTYPE" val="ppBulletArabicPeriod"/>
  <p:tag name="ANSWERTEXT" val="Left&#10;Right&#10;Zero"/>
</p:tagLst>
</file>

<file path=ppt/tags/tag55.xml><?xml version="1.0" encoding="utf-8"?>
<p:tagLst xmlns:a="http://schemas.openxmlformats.org/drawingml/2006/main" xmlns:r="http://schemas.openxmlformats.org/officeDocument/2006/relationships" xmlns:p="http://schemas.openxmlformats.org/presentationml/2006/main">
  <p:tag name="SLIDEID" val="0585EA4AAB9B441998A28732F69CE1EE"/>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ANSWERSALIAS" val="Left|smicln|Right|smicln|Zero"/>
  <p:tag name="QUESTIONALIAS" val="Photons with equal energy and momentum hit both sides of a metal plate. The photon from the left sticks to the plate, the photon from the right bounces off the plate. What is the direction of the net impulse on the plate? "/>
  <p:tag name="SLIDEORDER" val="2"/>
  <p:tag name="SLIDEGUID" val="DD750AEBE45046EE9DBC5981E74ADA3C"/>
  <p:tag name="TOTALRESPONSES" val="12"/>
  <p:tag name="RESPONSECOUNT" val="12"/>
  <p:tag name="SLICED" val="False"/>
  <p:tag name="RESPONSES" val="-;-;-;-;-;-;-;-;-;1;1;-;1;-;1;1;1;1;1;1;1;1;1;"/>
  <p:tag name="CHARTSTRINGSTD" val="12 0 0"/>
  <p:tag name="CHARTSTRINGREV" val="0 0 12"/>
  <p:tag name="CHARTSTRINGSTDPER" val="1 0 0"/>
  <p:tag name="CHARTSTRINGREVPER" val="0 0 1"/>
  <p:tag name="RESPONSESGATHERED" val="False"/>
  <p:tag name="VALUES" val="Correct|smicln|Incorrect|smicln|Incorrect"/>
</p:tagLst>
</file>

<file path=ppt/tags/tag56.xml><?xml version="1.0" encoding="utf-8"?>
<p:tagLst xmlns:a="http://schemas.openxmlformats.org/drawingml/2006/main" xmlns:r="http://schemas.openxmlformats.org/officeDocument/2006/relationships" xmlns:p="http://schemas.openxmlformats.org/presentationml/2006/main">
  <p:tag name="CHARTTYPE" val="0"/>
</p:tagLst>
</file>

<file path=ppt/tags/tag57.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5"/>
  <p:tag name="FONTSIZE" val="32"/>
  <p:tag name="BULLETTYPE" val="ppBulletArabicPeriod"/>
  <p:tag name="ANSWERTEXT" val="Left&#10;Right&#10;Zero"/>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SLIDEID" val="0585EA4AAB9B441998A28732F69CE1EE"/>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SLIDEORDER" val="3"/>
  <p:tag name="SLIDEGUID" val="E5A156FC3F154C90BE592EEBDF69B2A1"/>
  <p:tag name="ANSWERSALIAS" val="1.  It decreases.|smicln|It increases.|smicln|It stays the same."/>
  <p:tag name="TOTALRESPONSES" val="15"/>
  <p:tag name="RESPONSECOUNT" val="15"/>
  <p:tag name="SLICED" val="False"/>
  <p:tag name="RESPONSES" val="-;-;-;-;-;-;-;-;2;1;1;1;1;1;1;2;1;1;1;1;1;1;1;"/>
  <p:tag name="CHARTSTRINGSTD" val="13 2 0"/>
  <p:tag name="CHARTSTRINGREV" val="0 2 13"/>
  <p:tag name="CHARTSTRINGSTDPER" val="0.866666666666667 0.133333333333333 0"/>
  <p:tag name="CHARTSTRINGREVPER" val="0 0.133333333333333 0.866666666666667"/>
  <p:tag name="RESPONSESGATHERED" val="False"/>
  <p:tag name="QUESTIONALIAS" val="     A stone is dropped from the top of a building. What happens to the de Broglie wavelength  of the stone as it falls?      "/>
  <p:tag name="VALUES" val="Correct|smicln|Incorrect|smicln|Incorrect"/>
</p:tagLst>
</file>

<file path=ppt/tags/tag62.xml><?xml version="1.0" encoding="utf-8"?>
<p:tagLst xmlns:a="http://schemas.openxmlformats.org/drawingml/2006/main" xmlns:r="http://schemas.openxmlformats.org/officeDocument/2006/relationships" xmlns:p="http://schemas.openxmlformats.org/presentationml/2006/main">
  <p:tag name="CHARTTYPE" val="0"/>
</p:tagLst>
</file>

<file path=ppt/tags/tag63.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50"/>
  <p:tag name="FONTSIZE" val="32"/>
  <p:tag name="BULLETTYPE" val="ppBulletArabicPeriod"/>
  <p:tag name="ANSWERTEXT" val="1.  It decreases.&#10;It increases.&#10;It stays the same."/>
</p:tagLst>
</file>

<file path=ppt/tags/tag64.xml><?xml version="1.0" encoding="utf-8"?>
<p:tagLst xmlns:a="http://schemas.openxmlformats.org/drawingml/2006/main" xmlns:r="http://schemas.openxmlformats.org/officeDocument/2006/relationships" xmlns:p="http://schemas.openxmlformats.org/presentationml/2006/main">
  <p:tag name="SLIDEID" val="0585EA4AAB9B441998A28732F69CE1EE"/>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     A stone is dropped from the top of a building. What happens to the de Broglie wavelength  of the stone as it falls?      "/>
  <p:tag name="ANSWERSALIAS" val="1.  It decreases.|smicln|It increases.|smicln|It stays the same."/>
  <p:tag name="SLIDEORDER" val="4"/>
  <p:tag name="SLIDEGUID" val="2C1C8640D34A4F66A1B6134F4766B4F2"/>
  <p:tag name="RESPONSECOUNT" val="3"/>
  <p:tag name="SLICED" val="False"/>
  <p:tag name="RESPONSES" val="1;-;-;-;-;-;1;1;-;-;-;-;-;-;-;-;-;-;-;-;-;-;-;-;-;"/>
  <p:tag name="CHARTSTRINGSTD" val="3 0 0"/>
  <p:tag name="CHARTSTRINGREV" val="0 0 3"/>
  <p:tag name="CHARTSTRINGSTDPER" val="1 0 0"/>
  <p:tag name="CHARTSTRINGREVPER" val="0 0 1"/>
  <p:tag name="TOTALRESPONSES" val="0"/>
  <p:tag name="RESPONSESGATHERED" val="False"/>
  <p:tag name="VALUES" val="Correct|smicln|Incorrect|smicln|Incorrect"/>
</p:tagLst>
</file>

<file path=ppt/tags/tag65.xml><?xml version="1.0" encoding="utf-8"?>
<p:tagLst xmlns:a="http://schemas.openxmlformats.org/drawingml/2006/main" xmlns:r="http://schemas.openxmlformats.org/officeDocument/2006/relationships" xmlns:p="http://schemas.openxmlformats.org/presentationml/2006/main">
  <p:tag name="CHARTTYPE" val="0"/>
</p:tagLst>
</file>

<file path=ppt/tags/tag66.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50"/>
  <p:tag name="FONTSIZE" val="32"/>
  <p:tag name="BULLETTYPE" val="ppBulletArabicPeriod"/>
  <p:tag name="ANSWERTEXT" val="1.  It decreases.&#10;It increases.&#10;It stays the same."/>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SLIDEID" val="0585EA4AAB9B441998A28732F69CE1EE"/>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SLIDEORDER" val="2"/>
  <p:tag name="SLIDEGUID" val="0B9A224834924BCF843FBD52FD3DE520"/>
  <p:tag name="QUESTIONALIAS" val="Compare the wavelength of a bowling ball with the wavelength of a golf ball, if each has 10 Joules of kinetic energy.  "/>
  <p:tag name="ANSWERSALIAS" val="lbowling &gt; lgolf|smicln|lbowling = lgolf|smicln|3.  lbowling &lt; lgolf"/>
  <p:tag name="TOTALRESPONSES" val="15"/>
  <p:tag name="RESPONSECOUNT" val="15"/>
  <p:tag name="SLICED" val="False"/>
  <p:tag name="RESPONSES" val="-;-;-;-;-;-;-;-;3;3;1;1;3;3;3;3;2;1;1;1;1;3;1;"/>
  <p:tag name="CHARTSTRINGSTD" val="7 1 7"/>
  <p:tag name="CHARTSTRINGREV" val="7 1 7"/>
  <p:tag name="CHARTSTRINGSTDPER" val="0.466666666666667 0.0666666666666667 0.466666666666667"/>
  <p:tag name="CHARTSTRINGREVPER" val="0.466666666666667 0.0666666666666667 0.466666666666667"/>
  <p:tag name="RESPONSESGATHERED" val="False"/>
  <p:tag name="VALUES" val="Incorrect|smicln|Incorrect|smicln|Correct"/>
</p:tagLst>
</file>

<file path=ppt/tags/tag71.xml><?xml version="1.0" encoding="utf-8"?>
<p:tagLst xmlns:a="http://schemas.openxmlformats.org/drawingml/2006/main" xmlns:r="http://schemas.openxmlformats.org/officeDocument/2006/relationships" xmlns:p="http://schemas.openxmlformats.org/presentationml/2006/main">
  <p:tag name="CHARTTYPE" val="0"/>
</p:tagLst>
</file>

<file path=ppt/tags/tag72.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54"/>
  <p:tag name="FONTSIZE" val="32"/>
  <p:tag name="BULLETTYPE" val="ppBulletArabicPeriod"/>
  <p:tag name="ANSWERTEXT" val="lbowling &gt; lgolf&#10;lbowling = lgolf&#10;3.  lbowling &lt; lgolf"/>
</p:tagLst>
</file>

<file path=ppt/tags/tag73.xml><?xml version="1.0" encoding="utf-8"?>
<p:tagLst xmlns:a="http://schemas.openxmlformats.org/drawingml/2006/main" xmlns:r="http://schemas.openxmlformats.org/officeDocument/2006/relationships" xmlns:p="http://schemas.openxmlformats.org/presentationml/2006/main">
  <p:tag name="SLIDEID" val="0585EA4AAB9B441998A28732F69CE1EE"/>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Compare the wavelength of a bowling ball with the wavelength of a golf ball, if each has 10 Joules of kinetic energy.  "/>
  <p:tag name="ANSWERSALIAS" val="lbowling &gt; lgolf|smicln|lbowling = lgolf|smicln|3.  lbowling &lt; lgolf"/>
  <p:tag name="SLIDEORDER" val="3"/>
  <p:tag name="SLIDEGUID" val="FC1EDAAB8FE8466788BD6E28E62F51A0"/>
  <p:tag name="TOTALRESPONSES" val="15"/>
  <p:tag name="RESPONSECOUNT" val="15"/>
  <p:tag name="SLICED" val="False"/>
  <p:tag name="RESPONSES" val="-;-;-;-;-;-;-;-;3;3;3;3;3;3;3;3;1;3;3;3;3;3;3;"/>
  <p:tag name="CHARTSTRINGSTD" val="1 0 14"/>
  <p:tag name="CHARTSTRINGREV" val="14 0 1"/>
  <p:tag name="CHARTSTRINGSTDPER" val="0.0666666666666667 0 0.933333333333333"/>
  <p:tag name="CHARTSTRINGREVPER" val="0.933333333333333 0 0.0666666666666667"/>
  <p:tag name="RESPONSESGATHERED" val="False"/>
  <p:tag name="VALUES" val="Incorrect|smicln|Incorrect|smicln|Correct"/>
</p:tagLst>
</file>

<file path=ppt/tags/tag74.xml><?xml version="1.0" encoding="utf-8"?>
<p:tagLst xmlns:a="http://schemas.openxmlformats.org/drawingml/2006/main" xmlns:r="http://schemas.openxmlformats.org/officeDocument/2006/relationships" xmlns:p="http://schemas.openxmlformats.org/presentationml/2006/main">
  <p:tag name="CHARTTYPE" val="0"/>
</p:tagLst>
</file>

<file path=ppt/tags/tag75.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54"/>
  <p:tag name="FONTSIZE" val="32"/>
  <p:tag name="BULLETTYPE" val="ppBulletArabicPeriod"/>
  <p:tag name="ANSWERTEXT" val="lbowling &gt; lgolf&#10;lbowling = lgolf&#10;3.  lbowling &lt; lgolf"/>
</p:tagLst>
</file>

<file path=ppt/tags/tag7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9367</TotalTime>
  <Words>2361</Words>
  <Application>Microsoft Office PowerPoint</Application>
  <PresentationFormat>On-screen Show (4:3)</PresentationFormat>
  <Paragraphs>385</Paragraphs>
  <Slides>53</Slides>
  <Notes>33</Notes>
  <HiddenSlides>1</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53</vt:i4>
      </vt:variant>
    </vt:vector>
  </HeadingPairs>
  <TitlesOfParts>
    <vt:vector size="58" baseType="lpstr">
      <vt:lpstr>Presentation1</vt:lpstr>
      <vt:lpstr>Chart</vt:lpstr>
      <vt:lpstr>Equation</vt:lpstr>
      <vt:lpstr>Microsoft Graph Chart</vt:lpstr>
      <vt:lpstr>Bitmap Image</vt:lpstr>
      <vt:lpstr>Part 1 Blackbody Radiation Photoelectric Effect Wave-Particle Duality </vt:lpstr>
      <vt:lpstr>Everything comes unglued</vt:lpstr>
      <vt:lpstr>The source of the problem</vt:lpstr>
      <vt:lpstr>Quantum Mechanics!</vt:lpstr>
      <vt:lpstr>Blackbody Radiation</vt:lpstr>
      <vt:lpstr>Blackbody Radiation Spectrum</vt:lpstr>
      <vt:lpstr>Blackbody Radiation: First evidence for Q.M.</vt:lpstr>
      <vt:lpstr>Light Bulbs &amp; Stove Checkpoints</vt:lpstr>
      <vt:lpstr>Light Bulbs &amp; Stove Checkpoints</vt:lpstr>
      <vt:lpstr>Three light bulbs with identical filaments are manufactured with different colored glass envelopes: one is red, one is green, one is blue. When the bulbs are turned on, which bulb’s filament is hottest?  </vt:lpstr>
      <vt:lpstr>Three light bulbs with identical filaments are manufactured with different colored glass envelopes: one is red, one is green, one is blue. When the bulbs are turned on, which bulb’s filament is hottest?  </vt:lpstr>
      <vt:lpstr>A red and green laser are each rated at 2.5mW. Which one produces more photons/second?   </vt:lpstr>
      <vt:lpstr>A red and green laser are each rated at 2.5mW. Which one produces more photons/second?   </vt:lpstr>
      <vt:lpstr>Wien’s Displacement Law</vt:lpstr>
      <vt:lpstr>Blackbody Radiation Spectrum</vt:lpstr>
      <vt:lpstr>For which work did Einstein receive the Nobel Prize? </vt:lpstr>
      <vt:lpstr>For which work did Einstein receive the Nobel Prize? </vt:lpstr>
      <vt:lpstr>Photoelectric Effect Checkpoint</vt:lpstr>
      <vt:lpstr>Photoelectric Effect</vt:lpstr>
      <vt:lpstr>Photoelectric Effect</vt:lpstr>
      <vt:lpstr>Light Intensity</vt:lpstr>
      <vt:lpstr>Threshold Frequency</vt:lpstr>
      <vt:lpstr>Difficulties With Wave Explanation</vt:lpstr>
      <vt:lpstr>Photoelectric Effect Summary</vt:lpstr>
      <vt:lpstr>If hf for the light incident on a metal is equal to the work function, what will the kinetic energy of the ejected electron be? </vt:lpstr>
      <vt:lpstr>If hf for the light incident on a metal is less than the work function, what will the kinetic energy of the ejected electron be? </vt:lpstr>
      <vt:lpstr>If hf for the light incident on a metal is less than the work function, what will the kinetic energy of the ejected electron be? </vt:lpstr>
      <vt:lpstr>Photoelectric: summary table</vt:lpstr>
      <vt:lpstr>Is Light a Wave or a Particle?</vt:lpstr>
      <vt:lpstr>PowerPoint Presentation</vt:lpstr>
      <vt:lpstr>Are Electrons Particles or Waves?</vt:lpstr>
      <vt:lpstr>De Broglie Waves, Uncertainty, and Atoms</vt:lpstr>
      <vt:lpstr>Compton Scattering</vt:lpstr>
      <vt:lpstr>Photons with equal energy and momentum hit both sides of a metal plate. The photon from the left sticks to the plate, the photon from the right bounces off the plate. What is the direction of the net impulse on the plate? </vt:lpstr>
      <vt:lpstr>Photons with equal energy and momentum hit both sides of a metal plate. The photon from the left sticks to the plate, the photon from the right bounces off the plate. What is the direction of the net impulse on the plate? </vt:lpstr>
      <vt:lpstr>De Broglie Waves</vt:lpstr>
      <vt:lpstr>Baseball Wavelength Checkpoint</vt:lpstr>
      <vt:lpstr>Baseball Wavelength Checkpoint</vt:lpstr>
      <vt:lpstr>     A stone is dropped from the top of a building. What happens to the de Broglie wavelength  of the stone as it falls?      </vt:lpstr>
      <vt:lpstr>     A stone is dropped from the top of a building. What happens to the de Broglie wavelength  of the stone as it falls?      </vt:lpstr>
      <vt:lpstr>Comparison: Wavelength of Photon vs. Electron </vt:lpstr>
      <vt:lpstr>Photon &amp; Electron Checkpoints</vt:lpstr>
      <vt:lpstr>Photon &amp; Electron Checkpoints</vt:lpstr>
      <vt:lpstr>Compare the wavelength of a bowling ball with the wavelength of a golf ball, if each has 10 Joules of kinetic energy.  </vt:lpstr>
      <vt:lpstr>Compare the wavelength of a bowling ball with the wavelength of a golf ball, if each has 10 Joules of kinetic energy.  </vt:lpstr>
      <vt:lpstr>Heisenberg Uncertainty Principle        </vt:lpstr>
      <vt:lpstr>Heisenberg Test   </vt:lpstr>
      <vt:lpstr>PowerPoint Presentation</vt:lpstr>
      <vt:lpstr>PowerPoint Presentation</vt:lpstr>
      <vt:lpstr>Early Model for Atom</vt:lpstr>
      <vt:lpstr>Rutherford Scattering</vt:lpstr>
      <vt:lpstr>Atomic Scale</vt:lpstr>
      <vt:lpstr>Recap</vt:lpstr>
    </vt:vector>
  </TitlesOfParts>
  <Company>Eastern Illinois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Blackbody Radiation Photoelectric Effect Wave-Particle Duality</dc:title>
  <dc:creator>cherie</dc:creator>
  <cp:lastModifiedBy>Lehman, Cherie B.</cp:lastModifiedBy>
  <cp:revision>51</cp:revision>
  <dcterms:created xsi:type="dcterms:W3CDTF">2010-04-09T03:27:40Z</dcterms:created>
  <dcterms:modified xsi:type="dcterms:W3CDTF">2013-04-09T11:16:13Z</dcterms:modified>
</cp:coreProperties>
</file>