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notesSlides/notesSlide21.xml" ContentType="application/vnd.openxmlformats-officedocument.presentationml.notesSlide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notesSlides/notesSlide24.xml" ContentType="application/vnd.openxmlformats-officedocument.presentationml.notesSlide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notesSlides/notesSlide26.xml" ContentType="application/vnd.openxmlformats-officedocument.presentationml.notesSlide+xml"/>
  <Override PartName="/ppt/tags/tag52.xml" ContentType="application/vnd.openxmlformats-officedocument.presentationml.tags+xml"/>
  <Override PartName="/ppt/notesSlides/notesSlide27.xml" ContentType="application/vnd.openxmlformats-officedocument.presentationml.notesSlide+xml"/>
  <Override PartName="/ppt/tags/tag53.xml" ContentType="application/vnd.openxmlformats-officedocument.presentationml.tags+xml"/>
  <Override PartName="/ppt/notesSlides/notesSlide28.xml" ContentType="application/vnd.openxmlformats-officedocument.presentationml.notesSlide+xml"/>
  <Override PartName="/ppt/tags/tag54.xml" ContentType="application/vnd.openxmlformats-officedocument.presentationml.tags+xml"/>
  <Override PartName="/ppt/notesSlides/notesSlide29.xml" ContentType="application/vnd.openxmlformats-officedocument.presentationml.notesSlide+xml"/>
  <Override PartName="/ppt/tags/tag55.xml" ContentType="application/vnd.openxmlformats-officedocument.presentationml.tags+xml"/>
  <Override PartName="/ppt/notesSlides/notesSlide30.xml" ContentType="application/vnd.openxmlformats-officedocument.presentationml.notesSlide+xml"/>
  <Override PartName="/ppt/tags/tag56.xml" ContentType="application/vnd.openxmlformats-officedocument.presentationml.tags+xml"/>
  <Override PartName="/ppt/notesSlides/notesSlide3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2.xml" ContentType="application/vnd.openxmlformats-officedocument.presentationml.notesSlide+xml"/>
  <Override PartName="/ppt/tags/tag65.xml" ContentType="application/vnd.openxmlformats-officedocument.presentationml.tags+xml"/>
  <Override PartName="/ppt/notesSlides/notesSlide33.xml" ContentType="application/vnd.openxmlformats-officedocument.presentationml.notesSlide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97" r:id="rId2"/>
    <p:sldId id="298" r:id="rId3"/>
    <p:sldId id="316" r:id="rId4"/>
    <p:sldId id="299" r:id="rId5"/>
    <p:sldId id="317" r:id="rId6"/>
    <p:sldId id="318" r:id="rId7"/>
    <p:sldId id="319" r:id="rId8"/>
    <p:sldId id="328" r:id="rId9"/>
    <p:sldId id="301" r:id="rId10"/>
    <p:sldId id="302" r:id="rId11"/>
    <p:sldId id="303" r:id="rId12"/>
    <p:sldId id="304" r:id="rId13"/>
    <p:sldId id="305" r:id="rId14"/>
    <p:sldId id="289" r:id="rId15"/>
    <p:sldId id="291" r:id="rId16"/>
    <p:sldId id="338" r:id="rId17"/>
    <p:sldId id="269" r:id="rId18"/>
    <p:sldId id="293" r:id="rId19"/>
    <p:sldId id="306" r:id="rId20"/>
    <p:sldId id="270" r:id="rId21"/>
    <p:sldId id="323" r:id="rId22"/>
    <p:sldId id="324" r:id="rId23"/>
    <p:sldId id="325" r:id="rId24"/>
    <p:sldId id="326" r:id="rId25"/>
    <p:sldId id="327" r:id="rId26"/>
    <p:sldId id="307" r:id="rId27"/>
    <p:sldId id="308" r:id="rId28"/>
    <p:sldId id="309" r:id="rId29"/>
    <p:sldId id="322" r:id="rId30"/>
    <p:sldId id="310" r:id="rId31"/>
    <p:sldId id="311" r:id="rId32"/>
    <p:sldId id="312" r:id="rId33"/>
    <p:sldId id="313" r:id="rId34"/>
    <p:sldId id="314" r:id="rId35"/>
    <p:sldId id="320" r:id="rId36"/>
    <p:sldId id="321" r:id="rId37"/>
    <p:sldId id="329" r:id="rId38"/>
    <p:sldId id="330" r:id="rId39"/>
    <p:sldId id="331" r:id="rId40"/>
    <p:sldId id="315" r:id="rId41"/>
    <p:sldId id="332" r:id="rId42"/>
    <p:sldId id="333" r:id="rId43"/>
    <p:sldId id="334" r:id="rId44"/>
    <p:sldId id="335" r:id="rId45"/>
    <p:sldId id="336" r:id="rId46"/>
    <p:sldId id="337" r:id="rId47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28" autoAdjust="0"/>
  </p:normalViewPr>
  <p:slideViewPr>
    <p:cSldViewPr>
      <p:cViewPr>
        <p:scale>
          <a:sx n="50" d="100"/>
          <a:sy n="50" d="100"/>
        </p:scale>
        <p:origin x="-94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4A12B592-BBD4-4050-8567-32C122DC9D08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43C9E3AF-13B5-45B6-9B8B-BE6251579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3F49BC61-0CE0-47D4-A14C-2DF62DBED0A1}" type="datetimeFigureOut">
              <a:rPr lang="en-US"/>
              <a:pPr>
                <a:defRPr/>
              </a:pPr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1F166FFF-138E-4A89-9E05-B9BE96079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3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4EAF80-3810-42A7-A2B0-83DE2F0E7E52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881" tIns="48440" rIns="96881" bIns="48440" anchor="ctr"/>
          <a:lstStyle/>
          <a:p>
            <a:endParaRPr lang="en-US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0135" tIns="0" rIns="20135" bIns="0" anchor="b"/>
          <a:lstStyle/>
          <a:p>
            <a:pPr algn="r" defTabSz="966788"/>
            <a:r>
              <a:rPr lang="en-US" altLang="en-US" sz="1100" i="1"/>
              <a:t>1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881" tIns="48440" rIns="96881" bIns="48440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6881" tIns="48440" rIns="96881" bIns="48440" anchor="ctr"/>
          <a:lstStyle/>
          <a:p>
            <a:endParaRPr lang="en-US"/>
          </a:p>
        </p:txBody>
      </p:sp>
      <p:sp>
        <p:nvSpPr>
          <p:cNvPr id="297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9704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5642" tIns="46982" rIns="95642" bIns="46982" numCol="1" anchor="t" anchorCtr="0" compatLnSpc="1">
            <a:prstTxWarp prst="textNoShape">
              <a:avLst/>
            </a:prstTxWarp>
          </a:bodyPr>
          <a:lstStyle/>
          <a:p>
            <a:pPr defTabSz="985838">
              <a:spcBef>
                <a:spcPct val="0"/>
              </a:spcBef>
            </a:pPr>
            <a:endParaRPr lang="en-US" altLang="en-US" sz="25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C34537-01C0-4DA9-98E2-BC7BF96F5AA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24FFD2-E870-44DC-AD8B-B7E8658497C3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797E4-BD9C-4AB0-A4C9-1A8A2D6D9D7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563D67-24E1-4862-B0A6-CDF41015EC7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10145-A4D7-47A4-84DA-70599986250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440B29-F7D8-4936-AEBE-1E1E6E134326}" type="slidenum">
              <a:rPr lang="en-US" sz="1300" smtClean="0"/>
              <a:pPr eaLnBrk="1" hangingPunct="1"/>
              <a:t>21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264E50-6C99-40C1-9F00-FBD5DD6C75FB}" type="slidenum">
              <a:rPr lang="en-US" sz="1300" smtClean="0"/>
              <a:pPr eaLnBrk="1" hangingPunct="1"/>
              <a:t>22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40BF87-A3EF-41FD-95A4-2BDD710D55AB}" type="slidenum">
              <a:rPr lang="en-US" sz="1300" smtClean="0"/>
              <a:pPr eaLnBrk="1" hangingPunct="1"/>
              <a:t>23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B19C47-4DB6-4C1A-A2F3-EEBF3FFD010A}" type="slidenum">
              <a:rPr lang="en-US" sz="1300" smtClean="0"/>
              <a:pPr eaLnBrk="1" hangingPunct="1"/>
              <a:t>24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8A5FCF-4FFB-4595-9189-3170FB9ED5D9}" type="slidenum">
              <a:rPr lang="en-US" sz="1300" smtClean="0"/>
              <a:pPr eaLnBrk="1" hangingPunct="1"/>
              <a:t>25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201D0-1E2E-44DB-9468-19AFB08B258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B4FC2-BC80-4605-B43E-A274E5535106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09E36-67F4-4652-8B0C-BEED43FE877D}" type="slidenum">
              <a:rPr lang="en-US" sz="1300" smtClean="0"/>
              <a:pPr eaLnBrk="1" hangingPunct="1"/>
              <a:t>29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DEE8D-1BB0-4015-8457-DC080BBCEA43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4195A4-6241-40AF-AEC5-09B222DDCF7F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02F60-9E1B-4585-94B4-7905B13AFE74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CDCB39-180A-49F9-8689-49FF8A4BF99C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2AA38-B932-4BEF-A4F9-2355B8FDF048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EF684D-8BA7-46EB-9F6F-86305277E0DD}" type="slidenum">
              <a:rPr lang="en-US" sz="1300" smtClean="0"/>
              <a:pPr eaLnBrk="1" hangingPunct="1"/>
              <a:t>35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A04D95-EDC3-4F1E-9974-B0E3905053FD}" type="slidenum">
              <a:rPr lang="en-US" sz="1300" smtClean="0"/>
              <a:pPr eaLnBrk="1" hangingPunct="1"/>
              <a:t>36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A321A2-5815-4821-872F-E3ED13D5C4E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07595D-8EE6-41B8-9203-68A31B396C64}" type="slidenum">
              <a:rPr lang="en-US" sz="1300" smtClean="0"/>
              <a:pPr eaLnBrk="1" hangingPunct="1"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B2BE26-9CDF-4E2E-B993-F9B0B8EC40B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3A9BE-D39C-4982-A227-ED50867B9A5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ED346-1E4F-48BC-A35C-553F55F9935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3FAFD-62CD-4095-80D4-980D0ED98C7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FA7CD-E17A-4523-A890-B167537C59B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F158B1-F6E5-4CDD-8AA3-461E2DD7D70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altLang="en-US"/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43E4DB-F6B2-412C-9253-1FE8A4E07893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Before this slide, bounce pass basket ball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2658D4-97AF-4C6E-B73D-3FCA960E6DA5}" type="slidenum">
              <a:rPr lang="en-US" sz="1300" smtClean="0"/>
              <a:pPr eaLnBrk="1" hangingPunct="1"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58FAB0-9443-4432-A0C2-D3538D8C8409}" type="slidenum">
              <a:rPr lang="en-US" sz="1300" smtClean="0"/>
              <a:pPr eaLnBrk="1" hangingPunct="1"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4F1DA3-A858-40F9-ACA5-55F549976A57}" type="slidenum">
              <a:rPr lang="en-US" sz="1300" smtClean="0"/>
              <a:pPr eaLnBrk="1" hangingPunct="1"/>
              <a:t>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96C486-8D68-4C74-ACDF-FCC6F5CC8192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788">
              <a:spcBef>
                <a:spcPct val="0"/>
              </a:spcBef>
            </a:pPr>
            <a:r>
              <a:rPr lang="en-US" sz="2400" smtClean="0"/>
              <a:t>Might change Virtual Image definition  “Light rays don’t actually intersect at image location.”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FC2E7C-D82C-401F-BC19-F1D3006E911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5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889DBFF-D490-479B-BE72-2AD7C467DA2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0FEA-5C92-421A-B6FC-82E94637A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EB68E8-11E0-45DC-9870-15E9AE95ACD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A465-9239-4D31-953F-32F4D73F8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D741505-C339-4FB3-9E27-3F80B83BFD7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0D49A-1C67-480F-8273-7F6CA8E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3A29822-7C12-42CC-A3F0-B4B6004EC7C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03B9-3512-41D7-A066-9D901A35A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64FE04-9891-4F59-9F04-58C191FCACC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170C-C35F-4D06-979C-99177341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0587D01B-FE43-4893-9A6A-B5A27D56364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0E4F4-86DB-4695-877A-77B18A2DF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Physics 1161: Lecture 16, Slide </a:t>
            </a:r>
            <a:fld id="{51609475-11D2-47C3-915E-449B09A13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BB1131-469E-428F-9A6B-A8D679507A3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18A6-0D09-4623-A5EA-C83E22C12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105783-2105-4F50-AFF7-AE85057036A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90CA-604F-40AF-93C4-A6C326C4A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A157D5-F770-41C3-96B5-58B697D9EA5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04AF-A341-4390-909B-514DF46F1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8BAFDFD-1701-451C-AEEB-BB19A0A86D4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093E9-3B0E-4111-BEF6-343B8E4F5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488EF7-C977-4AC0-8C0F-1C39D5D81C3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05CE-5745-4BEA-83E5-F1DECCA98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3F7C27-BCD2-43C2-B647-CFD0106DBCA2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2790-1984-45C5-9160-EEA926642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1D8DC9-9560-46B3-B0C2-D01B30C6AF0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FF99D-AD9C-4056-8EB4-D7F41CCEF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2C6484-5287-4138-97B4-480873FBAFC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685B9-CCC7-4BB9-9F83-F666A00C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4B0F292-EDB2-45BC-9D76-ED6855E0C517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2AD51CF-EBF8-4CA8-8ECF-1B69D47B0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7C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.xml"/><Relationship Id="rId7" Type="http://schemas.openxmlformats.org/officeDocument/2006/relationships/image" Target="../media/image10.emf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7.xml"/><Relationship Id="rId7" Type="http://schemas.openxmlformats.org/officeDocument/2006/relationships/image" Target="../media/image1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21.xml"/><Relationship Id="rId7" Type="http://schemas.openxmlformats.org/officeDocument/2006/relationships/oleObject" Target="../embeddings/oleObject4.bin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4.xml"/><Relationship Id="rId7" Type="http://schemas.openxmlformats.org/officeDocument/2006/relationships/oleObject" Target="../embeddings/oleObject5.bin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8.xml"/><Relationship Id="rId7" Type="http://schemas.openxmlformats.org/officeDocument/2006/relationships/image" Target="../media/image20.emf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1.xml"/><Relationship Id="rId7" Type="http://schemas.openxmlformats.org/officeDocument/2006/relationships/image" Target="../media/image22.emf"/><Relationship Id="rId2" Type="http://schemas.openxmlformats.org/officeDocument/2006/relationships/tags" Target="../tags/tag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hyperlink" Target="http://www.phy.ntnu.edu.tw/java/optics/image_e.html" TargetMode="External"/><Relationship Id="rId4" Type="http://schemas.openxmlformats.org/officeDocument/2006/relationships/hyperlink" Target="http://micro.magnet.fsu.edu/primer/java/scienceopticsu/hinged/index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hyperlink" Target="http://www.qesnrecit.qc.ca/mst/sapco/opticks/Chapter3/2_prisme2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hyperlink" Target="http://micro.magnet.fsu.edu/primer/java/scienceopticsu/hinged/index.html" TargetMode="External"/><Relationship Id="rId5" Type="http://schemas.openxmlformats.org/officeDocument/2006/relationships/hyperlink" Target="http://www.phy.ntnu.edu.tw/~hwang/optics/image_e.html" TargetMode="External"/><Relationship Id="rId4" Type="http://schemas.openxmlformats.org/officeDocument/2006/relationships/hyperlink" Target="http://www.phy.ntnu.edu.tw/~hwang/indexPopup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40.xml"/><Relationship Id="rId7" Type="http://schemas.openxmlformats.org/officeDocument/2006/relationships/image" Target="../media/image27.emf"/><Relationship Id="rId2" Type="http://schemas.openxmlformats.org/officeDocument/2006/relationships/tags" Target="../tags/tag3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wmf"/><Relationship Id="rId5" Type="http://schemas.openxmlformats.org/officeDocument/2006/relationships/slideLayout" Target="../slideLayouts/slideLayout14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41.xml"/><Relationship Id="rId9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43.xml"/><Relationship Id="rId7" Type="http://schemas.openxmlformats.org/officeDocument/2006/relationships/image" Target="../media/image30.emf"/><Relationship Id="rId2" Type="http://schemas.openxmlformats.org/officeDocument/2006/relationships/tags" Target="../tags/tag4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9.wmf"/><Relationship Id="rId5" Type="http://schemas.openxmlformats.org/officeDocument/2006/relationships/slideLayout" Target="../slideLayouts/slideLayout14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44.xml"/><Relationship Id="rId9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6.bin"/><Relationship Id="rId2" Type="http://schemas.openxmlformats.org/officeDocument/2006/relationships/tags" Target="../tags/tag4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9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5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8.wmf"/><Relationship Id="rId5" Type="http://schemas.openxmlformats.org/officeDocument/2006/relationships/image" Target="../media/image50.gif"/><Relationship Id="rId10" Type="http://schemas.openxmlformats.org/officeDocument/2006/relationships/oleObject" Target="../embeddings/oleObject22.bin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4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6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62.wmf"/><Relationship Id="rId2" Type="http://schemas.openxmlformats.org/officeDocument/2006/relationships/tags" Target="../tags/tag5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63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62.xml"/><Relationship Id="rId7" Type="http://schemas.openxmlformats.org/officeDocument/2006/relationships/image" Target="../media/image64.emf"/><Relationship Id="rId2" Type="http://schemas.openxmlformats.org/officeDocument/2006/relationships/tags" Target="../tags/tag6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34.bin"/><Relationship Id="rId2" Type="http://schemas.openxmlformats.org/officeDocument/2006/relationships/tags" Target="../tags/tag6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7.wmf"/><Relationship Id="rId4" Type="http://schemas.openxmlformats.org/officeDocument/2006/relationships/notesSlide" Target="../notesSlides/notesSlide34.xml"/><Relationship Id="rId9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3619500"/>
            <a:ext cx="7086600" cy="3238500"/>
          </a:xfrm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endParaRPr lang="en-US" altLang="en-US" sz="2800" b="1" smtClean="0">
              <a:latin typeface="Arial Rounded MT Bold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b="1" smtClean="0">
              <a:latin typeface="Arial Rounded MT Bold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152400"/>
            <a:ext cx="72167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dirty="0">
                <a:solidFill>
                  <a:schemeClr val="accent1"/>
                </a:solidFill>
              </a:rPr>
              <a:t>Physics 1161: </a:t>
            </a:r>
            <a:r>
              <a:rPr lang="en-US" altLang="en-US" sz="3600" dirty="0"/>
              <a:t> </a:t>
            </a:r>
            <a:r>
              <a:rPr lang="en-US" altLang="en-US" sz="3600" dirty="0">
                <a:solidFill>
                  <a:schemeClr val="accent2"/>
                </a:solidFill>
              </a:rPr>
              <a:t>Lecture </a:t>
            </a:r>
            <a:r>
              <a:rPr lang="en-US" altLang="en-US" sz="3600" dirty="0" smtClean="0">
                <a:solidFill>
                  <a:schemeClr val="accent2"/>
                </a:solidFill>
              </a:rPr>
              <a:t>16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5800" y="4724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010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>
                <a:latin typeface="Arial Rounded MT Bold" pitchFamily="34" charset="0"/>
              </a:rPr>
              <a:t>Introduction to Mirrors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Checkpoint</a:t>
            </a:r>
            <a:br>
              <a:rPr lang="en-US" sz="4000" dirty="0" smtClean="0"/>
            </a:br>
            <a:r>
              <a:rPr lang="en-US" sz="4000" dirty="0" smtClean="0"/>
              <a:t>Fido’s Tail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5125" y="1352550"/>
            <a:ext cx="4818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dirty="0"/>
              <a:t>Can you see Fido’s tail in mirror?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accent1"/>
                </a:solidFill>
              </a:rPr>
              <a:t>Yes                      No</a:t>
            </a:r>
          </a:p>
        </p:txBody>
      </p:sp>
      <p:grpSp>
        <p:nvGrpSpPr>
          <p:cNvPr id="20484" name="Group 2"/>
          <p:cNvGrpSpPr>
            <a:grpSpLocks/>
          </p:cNvGrpSpPr>
          <p:nvPr/>
        </p:nvGrpSpPr>
        <p:grpSpPr bwMode="auto">
          <a:xfrm>
            <a:off x="0" y="2284413"/>
            <a:ext cx="5943600" cy="4216400"/>
            <a:chOff x="0" y="1664"/>
            <a:chExt cx="3744" cy="2656"/>
          </a:xfrm>
        </p:grpSpPr>
        <p:pic>
          <p:nvPicPr>
            <p:cNvPr id="20487" name="Picture 9" descr="hun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664"/>
              <a:ext cx="3265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5" descr="puppy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3216"/>
              <a:ext cx="364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9" name="Group 13"/>
            <p:cNvGrpSpPr>
              <a:grpSpLocks/>
            </p:cNvGrpSpPr>
            <p:nvPr/>
          </p:nvGrpSpPr>
          <p:grpSpPr bwMode="auto">
            <a:xfrm>
              <a:off x="3456" y="2130"/>
              <a:ext cx="288" cy="606"/>
              <a:chOff x="3456" y="2016"/>
              <a:chExt cx="288" cy="606"/>
            </a:xfrm>
          </p:grpSpPr>
          <p:sp>
            <p:nvSpPr>
              <p:cNvPr id="20492" name="Line 10"/>
              <p:cNvSpPr>
                <a:spLocks noChangeShapeType="1"/>
              </p:cNvSpPr>
              <p:nvPr/>
            </p:nvSpPr>
            <p:spPr bwMode="auto">
              <a:xfrm>
                <a:off x="3456" y="2064"/>
                <a:ext cx="0" cy="528"/>
              </a:xfrm>
              <a:prstGeom prst="line">
                <a:avLst/>
              </a:prstGeom>
              <a:noFill/>
              <a:ln w="10160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 rot="5344876">
                <a:off x="3297" y="2175"/>
                <a:ext cx="60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C0C0C0"/>
                    </a:solidFill>
                  </a:rPr>
                  <a:t>mirror</a:t>
                </a:r>
              </a:p>
            </p:txBody>
          </p:sp>
        </p:grpSp>
        <p:sp>
          <p:nvSpPr>
            <p:cNvPr id="20490" name="Rectangle 22"/>
            <p:cNvSpPr>
              <a:spLocks noChangeArrowheads="1"/>
            </p:cNvSpPr>
            <p:nvPr/>
          </p:nvSpPr>
          <p:spPr bwMode="auto">
            <a:xfrm>
              <a:off x="891" y="3948"/>
              <a:ext cx="7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</a:rPr>
                <a:t>(You)</a:t>
              </a:r>
            </a:p>
          </p:txBody>
        </p:sp>
        <p:sp>
          <p:nvSpPr>
            <p:cNvPr id="20491" name="Rectangle 23"/>
            <p:cNvSpPr>
              <a:spLocks noChangeArrowheads="1"/>
            </p:cNvSpPr>
            <p:nvPr/>
          </p:nvSpPr>
          <p:spPr bwMode="auto">
            <a:xfrm>
              <a:off x="2379" y="3955"/>
              <a:ext cx="78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tx2"/>
                  </a:solidFill>
                </a:rPr>
                <a:t>(Fido)</a:t>
              </a:r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9537"/>
            <a:ext cx="32385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u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3013"/>
            <a:ext cx="51831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Checkpoint</a:t>
            </a:r>
            <a:br>
              <a:rPr lang="en-US" dirty="0" smtClean="0"/>
            </a:br>
            <a:r>
              <a:rPr lang="en-US" dirty="0" smtClean="0"/>
              <a:t>Fido’s Tail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13716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4400"/>
              <a:t>Can you see Fido’s tail in mirror?</a:t>
            </a:r>
          </a:p>
        </p:txBody>
      </p:sp>
      <p:pic>
        <p:nvPicPr>
          <p:cNvPr id="21509" name="Picture 5" descr="puppy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648200"/>
            <a:ext cx="577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5486400" y="2924175"/>
            <a:ext cx="457200" cy="962025"/>
            <a:chOff x="3456" y="2016"/>
            <a:chExt cx="288" cy="606"/>
          </a:xfrm>
        </p:grpSpPr>
        <p:sp>
          <p:nvSpPr>
            <p:cNvPr id="21524" name="Line 7"/>
            <p:cNvSpPr>
              <a:spLocks noChangeShapeType="1"/>
            </p:cNvSpPr>
            <p:nvPr/>
          </p:nvSpPr>
          <p:spPr bwMode="auto">
            <a:xfrm>
              <a:off x="3456" y="2064"/>
              <a:ext cx="0" cy="528"/>
            </a:xfrm>
            <a:prstGeom prst="line">
              <a:avLst/>
            </a:prstGeom>
            <a:noFill/>
            <a:ln w="1016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Rectangle 8"/>
            <p:cNvSpPr>
              <a:spLocks noChangeArrowheads="1"/>
            </p:cNvSpPr>
            <p:nvPr/>
          </p:nvSpPr>
          <p:spPr bwMode="auto">
            <a:xfrm rot="5344876">
              <a:off x="3297" y="2175"/>
              <a:ext cx="6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C0C0"/>
                  </a:solidFill>
                </a:rPr>
                <a:t>mirror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038600" y="2209800"/>
            <a:ext cx="1371600" cy="2438400"/>
            <a:chOff x="2544" y="1680"/>
            <a:chExt cx="864" cy="1536"/>
          </a:xfrm>
        </p:grpSpPr>
        <p:sp>
          <p:nvSpPr>
            <p:cNvPr id="21522" name="Line 10"/>
            <p:cNvSpPr>
              <a:spLocks noChangeShapeType="1"/>
            </p:cNvSpPr>
            <p:nvPr/>
          </p:nvSpPr>
          <p:spPr bwMode="auto">
            <a:xfrm flipV="1">
              <a:off x="2976" y="2688"/>
              <a:ext cx="43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 flipH="1" flipV="1">
              <a:off x="2544" y="1680"/>
              <a:ext cx="86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0" y="2209800"/>
            <a:ext cx="838200" cy="2438400"/>
            <a:chOff x="2880" y="1680"/>
            <a:chExt cx="528" cy="1536"/>
          </a:xfrm>
        </p:grpSpPr>
        <p:sp>
          <p:nvSpPr>
            <p:cNvPr id="21520" name="Line 13"/>
            <p:cNvSpPr>
              <a:spLocks noChangeShapeType="1"/>
            </p:cNvSpPr>
            <p:nvPr/>
          </p:nvSpPr>
          <p:spPr bwMode="auto">
            <a:xfrm flipV="1">
              <a:off x="2976" y="2496"/>
              <a:ext cx="432" cy="7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4"/>
            <p:cNvSpPr>
              <a:spLocks noChangeShapeType="1"/>
            </p:cNvSpPr>
            <p:nvPr/>
          </p:nvSpPr>
          <p:spPr bwMode="auto">
            <a:xfrm flipH="1" flipV="1">
              <a:off x="2880" y="1680"/>
              <a:ext cx="528" cy="81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724400" y="2133600"/>
            <a:ext cx="685800" cy="2514600"/>
            <a:chOff x="2976" y="1632"/>
            <a:chExt cx="432" cy="1584"/>
          </a:xfrm>
        </p:grpSpPr>
        <p:sp>
          <p:nvSpPr>
            <p:cNvPr id="21518" name="Line 16"/>
            <p:cNvSpPr>
              <a:spLocks noChangeShapeType="1"/>
            </p:cNvSpPr>
            <p:nvPr/>
          </p:nvSpPr>
          <p:spPr bwMode="auto">
            <a:xfrm flipV="1">
              <a:off x="2976" y="2256"/>
              <a:ext cx="432" cy="96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7"/>
            <p:cNvSpPr>
              <a:spLocks noChangeShapeType="1"/>
            </p:cNvSpPr>
            <p:nvPr/>
          </p:nvSpPr>
          <p:spPr bwMode="auto">
            <a:xfrm flipH="1" flipV="1">
              <a:off x="3120" y="1632"/>
              <a:ext cx="288" cy="62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5170" name="Oval 18"/>
          <p:cNvSpPr>
            <a:spLocks noChangeArrowheads="1"/>
          </p:cNvSpPr>
          <p:nvPr/>
        </p:nvSpPr>
        <p:spPr bwMode="auto">
          <a:xfrm>
            <a:off x="6324600" y="2209800"/>
            <a:ext cx="2209800" cy="1371600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solidFill>
                  <a:schemeClr val="accent1"/>
                </a:solidFill>
              </a:rPr>
              <a:t>No!</a:t>
            </a: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1414463" y="5810250"/>
            <a:ext cx="11763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(You)</a:t>
            </a:r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3776663" y="5821363"/>
            <a:ext cx="1243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(Fido)</a:t>
            </a:r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5791200" y="4267200"/>
            <a:ext cx="335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 need light rays from the tail to bounce off mirror and reach your eye!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0" grpId="0" animBg="1"/>
      <p:bldP spid="305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Calibri" pitchFamily="34" charset="0"/>
              </a:rPr>
              <a:t>Abe and Bev both look in a plane mirror directly in front of Abe. Abe can see himself while Bev cannot see herself. Can Abe see Bev (and can Bev see Abe)?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17017034"/>
              </p:ext>
            </p:extLst>
          </p:nvPr>
        </p:nvGraphicFramePr>
        <p:xfrm>
          <a:off x="6629400" y="4037013"/>
          <a:ext cx="2451100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7013"/>
                        <a:ext cx="2451100" cy="275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1600200"/>
            <a:ext cx="1905000" cy="1371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Yes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No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895600"/>
            <a:ext cx="38862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latin typeface="Calibri" pitchFamily="34" charset="0"/>
              </a:rPr>
              <a:t>Abe and Bev both look in a plane mirror directly in front of Abe. Abe can see himself while Bev cannot see herself. Can Abe see Bev (and can Bev see Abe)?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28885919"/>
              </p:ext>
            </p:extLst>
          </p:nvPr>
        </p:nvGraphicFramePr>
        <p:xfrm>
          <a:off x="6629400" y="4037013"/>
          <a:ext cx="2451100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7013"/>
                        <a:ext cx="2451100" cy="275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1600200"/>
            <a:ext cx="1905000" cy="1371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Yes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No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895600"/>
            <a:ext cx="38862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4800" y="1600200"/>
            <a:ext cx="1600200" cy="609600"/>
          </a:xfrm>
          <a:prstGeom prst="ellips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685800"/>
          </a:xfrm>
        </p:spPr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</a:rPr>
              <a:t>Mirror Images</a:t>
            </a:r>
            <a:endParaRPr lang="en-US" sz="3200" i="1" smtClean="0">
              <a:solidFill>
                <a:schemeClr val="accent2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</a:t>
            </a:r>
            <a:r>
              <a:rPr lang="en-US" sz="2000" smtClean="0"/>
              <a:t>Abe and Bev both look in a plane mirror directly in front of Abe. Abe can see himself while Bev cannot see herself. Can Abe see Bev (and can Bev see Abe)?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00400"/>
            <a:ext cx="533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876800" y="4757738"/>
            <a:ext cx="2895600" cy="0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4740275"/>
            <a:ext cx="381000" cy="0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4800" y="1752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7C80"/>
                </a:solidFill>
                <a:latin typeface="+mn-lt"/>
                <a:cs typeface="+mn-cs"/>
              </a:rPr>
              <a:t>	</a:t>
            </a: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1. Extend edges of mirror with dashed lines.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   </a:t>
            </a:r>
            <a:endParaRPr lang="en-US" sz="2000" kern="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14325" y="2112963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7C80"/>
                </a:solidFill>
                <a:latin typeface="+mn-lt"/>
                <a:cs typeface="+mn-cs"/>
              </a:rPr>
              <a:t>	</a:t>
            </a: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2. Draw in the images.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   </a:t>
            </a:r>
            <a:endParaRPr lang="en-US" sz="2000" kern="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6938" y="3524250"/>
            <a:ext cx="90646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875" y="3303588"/>
            <a:ext cx="7620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85800" y="26670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3. Connect images and observers with lines of sight.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   </a:t>
            </a:r>
            <a:endParaRPr lang="en-US" sz="2000" kern="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238500" y="4838700"/>
            <a:ext cx="1295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3886200" y="4191000"/>
            <a:ext cx="1905000" cy="1295400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0" y="31242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4. If the connecting lines intersect with the mirror (not the extension of the mirror), they can see each other.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   </a:t>
            </a:r>
            <a:endParaRPr lang="en-US" sz="2000" kern="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886200" y="4038600"/>
            <a:ext cx="1828800" cy="137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991100" y="4762500"/>
            <a:ext cx="1447800" cy="0"/>
          </a:xfrm>
          <a:prstGeom prst="line">
            <a:avLst/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0" y="52578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Abe sees himself &amp; Bev</a:t>
            </a:r>
            <a:endParaRPr lang="en-US" sz="2000" kern="0" dirty="0">
              <a:solidFill>
                <a:srgbClr val="FF7C80"/>
              </a:solidFill>
              <a:latin typeface="+mn-lt"/>
              <a:cs typeface="+mn-cs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0" y="5791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FFC000"/>
                </a:solidFill>
                <a:latin typeface="+mn-lt"/>
                <a:cs typeface="+mn-cs"/>
              </a:rPr>
              <a:t>Bev sees Abe but not herself</a:t>
            </a:r>
            <a:endParaRPr lang="en-US" sz="2000" kern="0" dirty="0">
              <a:solidFill>
                <a:srgbClr val="FF7C80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9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/>
          </p:cNvSpPr>
          <p:nvPr>
            <p:ph type="title"/>
          </p:nvPr>
        </p:nvSpPr>
        <p:spPr>
          <a:xfrm>
            <a:off x="552450" y="895350"/>
            <a:ext cx="4343400" cy="1600200"/>
          </a:xfrm>
        </p:spPr>
        <p:txBody>
          <a:bodyPr/>
          <a:lstStyle/>
          <a:p>
            <a:pPr algn="l"/>
            <a:r>
              <a:rPr lang="en-US" sz="2800" dirty="0" smtClean="0"/>
              <a:t>A man stands in front of a mirror.  How tall does the mirror have to be so that he can see himself entirely?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914400"/>
            <a:ext cx="372745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6455633"/>
              </p:ext>
            </p:extLst>
          </p:nvPr>
        </p:nvGraphicFramePr>
        <p:xfrm>
          <a:off x="5867400" y="4286250"/>
          <a:ext cx="22860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86250"/>
                        <a:ext cx="228600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0" y="2438400"/>
            <a:ext cx="4724400" cy="4191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/>
              <a:t>Same as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Less than his height but more than half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Half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Less than half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Any size will do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PQuestion"/>
          <p:cNvSpPr>
            <a:spLocks noGrp="1"/>
          </p:cNvSpPr>
          <p:nvPr>
            <p:ph type="title"/>
          </p:nvPr>
        </p:nvSpPr>
        <p:spPr>
          <a:xfrm>
            <a:off x="552450" y="895350"/>
            <a:ext cx="4343400" cy="1600200"/>
          </a:xfrm>
        </p:spPr>
        <p:txBody>
          <a:bodyPr/>
          <a:lstStyle/>
          <a:p>
            <a:pPr algn="l"/>
            <a:r>
              <a:rPr lang="en-US" sz="2800" dirty="0" smtClean="0"/>
              <a:t>A man stands in front of a mirror.  How tall does the mirror have to be so that he can see himself entirely?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914400"/>
            <a:ext cx="372745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7298073"/>
              </p:ext>
            </p:extLst>
          </p:nvPr>
        </p:nvGraphicFramePr>
        <p:xfrm>
          <a:off x="5867400" y="4286250"/>
          <a:ext cx="2286000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86250"/>
                        <a:ext cx="2286000" cy="257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0" y="2438400"/>
            <a:ext cx="4724400" cy="41910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/>
              <a:t>Same as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Less than his height but more than half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Half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Less than half his height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Any size will do</a:t>
            </a:r>
          </a:p>
        </p:txBody>
      </p:sp>
      <p:sp>
        <p:nvSpPr>
          <p:cNvPr id="2" name="Oval 1"/>
          <p:cNvSpPr/>
          <p:nvPr/>
        </p:nvSpPr>
        <p:spPr>
          <a:xfrm>
            <a:off x="152400" y="4191000"/>
            <a:ext cx="34290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041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How Big Must the Mirror Be?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150" y="762000"/>
            <a:ext cx="62674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3429000"/>
            <a:ext cx="2209800" cy="1600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505200" y="1676400"/>
            <a:ext cx="2200275" cy="1736725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3429000"/>
            <a:ext cx="2209800" cy="16002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1384300"/>
            <a:ext cx="2286000" cy="215900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505200" y="1600200"/>
            <a:ext cx="2057400" cy="152400"/>
          </a:xfrm>
          <a:prstGeom prst="straightConnector1">
            <a:avLst/>
          </a:prstGeom>
          <a:ln w="539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429000" y="1447800"/>
            <a:ext cx="152400" cy="46038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638800" y="1447800"/>
            <a:ext cx="2362200" cy="15240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035925" y="1412875"/>
            <a:ext cx="152400" cy="4445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685800"/>
            <a:ext cx="2895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+mn-cs"/>
              </a:rPr>
              <a:t>Light from feet striking mirror at X reflects to eyes.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50" y="2000250"/>
            <a:ext cx="2762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+mn-cs"/>
              </a:rPr>
              <a:t>Man sees image of his feet by looking toward point 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3657600"/>
            <a:ext cx="2743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+mn-cs"/>
              </a:rPr>
              <a:t>Light from top of head striking mirror at Y reflects to eyes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5353050"/>
            <a:ext cx="2819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+mn-cs"/>
              </a:rPr>
              <a:t>Man sees image of top of head by looking toward point 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1800" y="5943600"/>
            <a:ext cx="586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+mn-cs"/>
              </a:rPr>
              <a:t>Mirror only needs to be half his height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5791200" y="1600200"/>
            <a:ext cx="685800" cy="1828800"/>
          </a:xfrm>
          <a:prstGeom prst="rightBrace">
            <a:avLst/>
          </a:prstGeom>
          <a:ln w="730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248400" y="2200275"/>
            <a:ext cx="16891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+mn-cs"/>
              </a:rPr>
              <a:t>Only this part</a:t>
            </a:r>
          </a:p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+mn-cs"/>
              </a:rPr>
              <a:t>of mirror is</a:t>
            </a:r>
          </a:p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+mn-cs"/>
              </a:rPr>
              <a:t>needed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3" grpId="0"/>
      <p:bldP spid="34" grpId="0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10600" cy="914400"/>
          </a:xfrm>
        </p:spPr>
        <p:txBody>
          <a:bodyPr/>
          <a:lstStyle/>
          <a:p>
            <a:pPr algn="l"/>
            <a:r>
              <a:rPr lang="en-US" sz="2800" dirty="0" smtClean="0"/>
              <a:t>Does this depend on the person’s distance from the mirror?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90670265"/>
              </p:ext>
            </p:extLst>
          </p:nvPr>
        </p:nvGraphicFramePr>
        <p:xfrm>
          <a:off x="5638800" y="1447800"/>
          <a:ext cx="3048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143000"/>
            <a:ext cx="4724400" cy="2590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smtClean="0"/>
              <a:t>NO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Yes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Depends on the mirror</a:t>
            </a:r>
          </a:p>
          <a:p>
            <a:pPr marL="514350" indent="-514350">
              <a:buFontTx/>
              <a:buAutoNum type="arabicPeriod"/>
            </a:pPr>
            <a:r>
              <a:rPr lang="en-US" sz="2800" smtClean="0"/>
              <a:t>Depends on the person</a:t>
            </a:r>
          </a:p>
        </p:txBody>
      </p:sp>
      <p:grpSp>
        <p:nvGrpSpPr>
          <p:cNvPr id="5125" name="Group 7"/>
          <p:cNvGrpSpPr>
            <a:grpSpLocks/>
          </p:cNvGrpSpPr>
          <p:nvPr/>
        </p:nvGrpSpPr>
        <p:grpSpPr bwMode="auto">
          <a:xfrm>
            <a:off x="723900" y="3351213"/>
            <a:ext cx="4522788" cy="3316287"/>
            <a:chOff x="2911" y="2231"/>
            <a:chExt cx="2849" cy="2089"/>
          </a:xfrm>
        </p:grpSpPr>
        <p:pic>
          <p:nvPicPr>
            <p:cNvPr id="5126" name="Picture 8" descr="FG23_007"/>
            <p:cNvPicPr>
              <a:picLocks noChangeAspect="1" noChangeArrowheads="1"/>
            </p:cNvPicPr>
            <p:nvPr/>
          </p:nvPicPr>
          <p:blipFill>
            <a:blip r:embed="rId8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911" y="2231"/>
              <a:ext cx="2849" cy="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Line 9"/>
            <p:cNvSpPr>
              <a:spLocks noChangeShapeType="1"/>
            </p:cNvSpPr>
            <p:nvPr/>
          </p:nvSpPr>
          <p:spPr bwMode="auto">
            <a:xfrm>
              <a:off x="4383" y="2421"/>
              <a:ext cx="0" cy="8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10"/>
            <p:cNvSpPr>
              <a:spLocks noChangeShapeType="1"/>
            </p:cNvSpPr>
            <p:nvPr/>
          </p:nvSpPr>
          <p:spPr bwMode="auto">
            <a:xfrm>
              <a:off x="3501" y="2502"/>
              <a:ext cx="1917" cy="16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PQuestion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10600" cy="914400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Does this depend on the person’s distance from the mirror?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5365940"/>
              </p:ext>
            </p:extLst>
          </p:nvPr>
        </p:nvGraphicFramePr>
        <p:xfrm>
          <a:off x="5638800" y="1447800"/>
          <a:ext cx="3048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33400" y="1143000"/>
            <a:ext cx="4724400" cy="25908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NO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Yes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Depends on the mirror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z="2800" smtClean="0"/>
              <a:t>Depends on the person</a:t>
            </a:r>
          </a:p>
        </p:txBody>
      </p:sp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723900" y="3351213"/>
            <a:ext cx="4522788" cy="3316287"/>
            <a:chOff x="2911" y="2231"/>
            <a:chExt cx="2849" cy="2089"/>
          </a:xfrm>
        </p:grpSpPr>
        <p:pic>
          <p:nvPicPr>
            <p:cNvPr id="6151" name="Picture 8" descr="FG23_007"/>
            <p:cNvPicPr>
              <a:picLocks noChangeAspect="1" noChangeArrowheads="1"/>
            </p:cNvPicPr>
            <p:nvPr/>
          </p:nvPicPr>
          <p:blipFill>
            <a:blip r:embed="rId8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2911" y="2231"/>
              <a:ext cx="2849" cy="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Line 9"/>
            <p:cNvSpPr>
              <a:spLocks noChangeShapeType="1"/>
            </p:cNvSpPr>
            <p:nvPr/>
          </p:nvSpPr>
          <p:spPr bwMode="auto">
            <a:xfrm>
              <a:off x="4383" y="2421"/>
              <a:ext cx="0" cy="8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0"/>
            <p:cNvSpPr>
              <a:spLocks noChangeShapeType="1"/>
            </p:cNvSpPr>
            <p:nvPr/>
          </p:nvSpPr>
          <p:spPr bwMode="auto">
            <a:xfrm>
              <a:off x="3501" y="2502"/>
              <a:ext cx="1917" cy="166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Oval 10"/>
          <p:cNvSpPr>
            <a:spLocks noChangeArrowheads="1"/>
          </p:cNvSpPr>
          <p:nvPr/>
        </p:nvSpPr>
        <p:spPr bwMode="auto">
          <a:xfrm>
            <a:off x="533400" y="1143000"/>
            <a:ext cx="1371600" cy="533400"/>
          </a:xfrm>
          <a:prstGeom prst="ellipse">
            <a:avLst/>
          </a:prstGeom>
          <a:noFill/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71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Light incident on an object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867400" cy="685800"/>
          </a:xfrm>
        </p:spPr>
        <p:txBody>
          <a:bodyPr/>
          <a:lstStyle/>
          <a:p>
            <a:pPr eaLnBrk="1" hangingPunct="1"/>
            <a:r>
              <a:rPr lang="en-US" smtClean="0"/>
              <a:t>Absorption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1800000" flipV="1">
            <a:off x="4953000" y="1600200"/>
            <a:ext cx="1695450" cy="228600"/>
            <a:chOff x="480" y="384"/>
            <a:chExt cx="2604" cy="541"/>
          </a:xfrm>
        </p:grpSpPr>
        <p:sp>
          <p:nvSpPr>
            <p:cNvPr id="17441" name="Freeform 8"/>
            <p:cNvSpPr>
              <a:spLocks/>
            </p:cNvSpPr>
            <p:nvPr/>
          </p:nvSpPr>
          <p:spPr bwMode="auto">
            <a:xfrm>
              <a:off x="480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Freeform 9"/>
            <p:cNvSpPr>
              <a:spLocks/>
            </p:cNvSpPr>
            <p:nvPr/>
          </p:nvSpPr>
          <p:spPr bwMode="auto">
            <a:xfrm>
              <a:off x="1131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Freeform 10"/>
            <p:cNvSpPr>
              <a:spLocks/>
            </p:cNvSpPr>
            <p:nvPr/>
          </p:nvSpPr>
          <p:spPr bwMode="auto">
            <a:xfrm>
              <a:off x="1782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Freeform 11"/>
            <p:cNvSpPr>
              <a:spLocks/>
            </p:cNvSpPr>
            <p:nvPr/>
          </p:nvSpPr>
          <p:spPr bwMode="auto">
            <a:xfrm>
              <a:off x="2433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5257800" y="2133600"/>
            <a:ext cx="29718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6019800" y="2133600"/>
            <a:ext cx="1219200" cy="228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FF0000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1800000" flipV="1">
            <a:off x="4953000" y="3200400"/>
            <a:ext cx="1695450" cy="228600"/>
            <a:chOff x="480" y="384"/>
            <a:chExt cx="2604" cy="541"/>
          </a:xfrm>
        </p:grpSpPr>
        <p:sp>
          <p:nvSpPr>
            <p:cNvPr id="17437" name="Freeform 15"/>
            <p:cNvSpPr>
              <a:spLocks/>
            </p:cNvSpPr>
            <p:nvPr/>
          </p:nvSpPr>
          <p:spPr bwMode="auto">
            <a:xfrm>
              <a:off x="480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Freeform 16"/>
            <p:cNvSpPr>
              <a:spLocks/>
            </p:cNvSpPr>
            <p:nvPr/>
          </p:nvSpPr>
          <p:spPr bwMode="auto">
            <a:xfrm>
              <a:off x="1131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Freeform 17"/>
            <p:cNvSpPr>
              <a:spLocks/>
            </p:cNvSpPr>
            <p:nvPr/>
          </p:nvSpPr>
          <p:spPr bwMode="auto">
            <a:xfrm>
              <a:off x="1782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Freeform 18"/>
            <p:cNvSpPr>
              <a:spLocks/>
            </p:cNvSpPr>
            <p:nvPr/>
          </p:nvSpPr>
          <p:spPr bwMode="auto">
            <a:xfrm>
              <a:off x="2433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5257800" y="3733800"/>
            <a:ext cx="29718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 rot="-1800000" flipH="1" flipV="1">
            <a:off x="6492875" y="3208338"/>
            <a:ext cx="1695450" cy="228600"/>
            <a:chOff x="480" y="384"/>
            <a:chExt cx="2604" cy="541"/>
          </a:xfrm>
        </p:grpSpPr>
        <p:sp>
          <p:nvSpPr>
            <p:cNvPr id="17433" name="Freeform 21"/>
            <p:cNvSpPr>
              <a:spLocks/>
            </p:cNvSpPr>
            <p:nvPr/>
          </p:nvSpPr>
          <p:spPr bwMode="auto">
            <a:xfrm>
              <a:off x="480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Freeform 22"/>
            <p:cNvSpPr>
              <a:spLocks/>
            </p:cNvSpPr>
            <p:nvPr/>
          </p:nvSpPr>
          <p:spPr bwMode="auto">
            <a:xfrm>
              <a:off x="1131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Freeform 23"/>
            <p:cNvSpPr>
              <a:spLocks/>
            </p:cNvSpPr>
            <p:nvPr/>
          </p:nvSpPr>
          <p:spPr bwMode="auto">
            <a:xfrm>
              <a:off x="1782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Freeform 24"/>
            <p:cNvSpPr>
              <a:spLocks/>
            </p:cNvSpPr>
            <p:nvPr/>
          </p:nvSpPr>
          <p:spPr bwMode="auto">
            <a:xfrm>
              <a:off x="2433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 rot="1800000" flipV="1">
            <a:off x="5029200" y="4419600"/>
            <a:ext cx="1695450" cy="228600"/>
            <a:chOff x="480" y="384"/>
            <a:chExt cx="2604" cy="541"/>
          </a:xfrm>
        </p:grpSpPr>
        <p:sp>
          <p:nvSpPr>
            <p:cNvPr id="17429" name="Freeform 26"/>
            <p:cNvSpPr>
              <a:spLocks/>
            </p:cNvSpPr>
            <p:nvPr/>
          </p:nvSpPr>
          <p:spPr bwMode="auto">
            <a:xfrm>
              <a:off x="480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Freeform 27"/>
            <p:cNvSpPr>
              <a:spLocks/>
            </p:cNvSpPr>
            <p:nvPr/>
          </p:nvSpPr>
          <p:spPr bwMode="auto">
            <a:xfrm>
              <a:off x="1131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Freeform 28"/>
            <p:cNvSpPr>
              <a:spLocks/>
            </p:cNvSpPr>
            <p:nvPr/>
          </p:nvSpPr>
          <p:spPr bwMode="auto">
            <a:xfrm>
              <a:off x="1782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Freeform 29"/>
            <p:cNvSpPr>
              <a:spLocks/>
            </p:cNvSpPr>
            <p:nvPr/>
          </p:nvSpPr>
          <p:spPr bwMode="auto">
            <a:xfrm>
              <a:off x="2433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5334000" y="4953000"/>
            <a:ext cx="2971800" cy="129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 rot="4036473" flipV="1">
            <a:off x="6200775" y="5457825"/>
            <a:ext cx="1371600" cy="228600"/>
            <a:chOff x="480" y="384"/>
            <a:chExt cx="2604" cy="541"/>
          </a:xfrm>
        </p:grpSpPr>
        <p:sp>
          <p:nvSpPr>
            <p:cNvPr id="17425" name="Freeform 32"/>
            <p:cNvSpPr>
              <a:spLocks/>
            </p:cNvSpPr>
            <p:nvPr/>
          </p:nvSpPr>
          <p:spPr bwMode="auto">
            <a:xfrm>
              <a:off x="480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Freeform 33"/>
            <p:cNvSpPr>
              <a:spLocks/>
            </p:cNvSpPr>
            <p:nvPr/>
          </p:nvSpPr>
          <p:spPr bwMode="auto">
            <a:xfrm>
              <a:off x="1131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Freeform 34"/>
            <p:cNvSpPr>
              <a:spLocks/>
            </p:cNvSpPr>
            <p:nvPr/>
          </p:nvSpPr>
          <p:spPr bwMode="auto">
            <a:xfrm>
              <a:off x="1782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Freeform 35"/>
            <p:cNvSpPr>
              <a:spLocks/>
            </p:cNvSpPr>
            <p:nvPr/>
          </p:nvSpPr>
          <p:spPr bwMode="auto">
            <a:xfrm>
              <a:off x="2433" y="384"/>
              <a:ext cx="651" cy="541"/>
            </a:xfrm>
            <a:custGeom>
              <a:avLst/>
              <a:gdLst>
                <a:gd name="T0" fmla="*/ 0 w 2592"/>
                <a:gd name="T1" fmla="*/ 17 h 2160"/>
                <a:gd name="T2" fmla="*/ 4 w 2592"/>
                <a:gd name="T3" fmla="*/ 9 h 2160"/>
                <a:gd name="T4" fmla="*/ 5 w 2592"/>
                <a:gd name="T5" fmla="*/ 5 h 2160"/>
                <a:gd name="T6" fmla="*/ 7 w 2592"/>
                <a:gd name="T7" fmla="*/ 2 h 2160"/>
                <a:gd name="T8" fmla="*/ 10 w 2592"/>
                <a:gd name="T9" fmla="*/ 0 h 2160"/>
                <a:gd name="T10" fmla="*/ 14 w 2592"/>
                <a:gd name="T11" fmla="*/ 2 h 2160"/>
                <a:gd name="T12" fmla="*/ 15 w 2592"/>
                <a:gd name="T13" fmla="*/ 5 h 2160"/>
                <a:gd name="T14" fmla="*/ 17 w 2592"/>
                <a:gd name="T15" fmla="*/ 9 h 2160"/>
                <a:gd name="T16" fmla="*/ 21 w 2592"/>
                <a:gd name="T17" fmla="*/ 17 h 2160"/>
                <a:gd name="T18" fmla="*/ 24 w 2592"/>
                <a:gd name="T19" fmla="*/ 26 h 2160"/>
                <a:gd name="T20" fmla="*/ 26 w 2592"/>
                <a:gd name="T21" fmla="*/ 29 h 2160"/>
                <a:gd name="T22" fmla="*/ 27 w 2592"/>
                <a:gd name="T23" fmla="*/ 32 h 2160"/>
                <a:gd name="T24" fmla="*/ 31 w 2592"/>
                <a:gd name="T25" fmla="*/ 34 h 2160"/>
                <a:gd name="T26" fmla="*/ 34 w 2592"/>
                <a:gd name="T27" fmla="*/ 32 h 2160"/>
                <a:gd name="T28" fmla="*/ 36 w 2592"/>
                <a:gd name="T29" fmla="*/ 29 h 2160"/>
                <a:gd name="T30" fmla="*/ 38 w 2592"/>
                <a:gd name="T31" fmla="*/ 26 h 2160"/>
                <a:gd name="T32" fmla="*/ 41 w 2592"/>
                <a:gd name="T33" fmla="*/ 1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57200" y="6248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Everything true for wavelengths &lt;&lt; object size</a:t>
            </a:r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>
            <a:off x="696913" y="2109788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Reflection </a:t>
            </a:r>
            <a:r>
              <a:rPr lang="en-US" sz="3200">
                <a:solidFill>
                  <a:schemeClr val="tx2"/>
                </a:solidFill>
              </a:rPr>
              <a:t>(bounces)**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2"/>
                </a:solidFill>
              </a:rPr>
              <a:t>See 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2"/>
                </a:solidFill>
              </a:rPr>
              <a:t>Mirrors</a:t>
            </a:r>
          </a:p>
        </p:txBody>
      </p:sp>
      <p:sp>
        <p:nvSpPr>
          <p:cNvPr id="252965" name="Rectangle 37"/>
          <p:cNvSpPr>
            <a:spLocks noChangeArrowheads="1"/>
          </p:cNvSpPr>
          <p:nvPr/>
        </p:nvSpPr>
        <p:spPr bwMode="auto">
          <a:xfrm>
            <a:off x="698500" y="3709988"/>
            <a:ext cx="586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Refraction </a:t>
            </a:r>
            <a:r>
              <a:rPr lang="en-US" sz="3200">
                <a:solidFill>
                  <a:schemeClr val="tx2"/>
                </a:solidFill>
              </a:rPr>
              <a:t>(bends)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tx2"/>
                </a:solidFill>
              </a:rPr>
              <a:t>Lenses</a:t>
            </a:r>
            <a:endParaRPr lang="en-US"/>
          </a:p>
        </p:txBody>
      </p:sp>
      <p:sp>
        <p:nvSpPr>
          <p:cNvPr id="252967" name="Rectangle 39"/>
          <p:cNvSpPr>
            <a:spLocks noChangeArrowheads="1"/>
          </p:cNvSpPr>
          <p:nvPr/>
        </p:nvSpPr>
        <p:spPr bwMode="auto">
          <a:xfrm>
            <a:off x="685800" y="4953000"/>
            <a:ext cx="419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200"/>
              <a:t>   Often some of each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2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2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2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2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2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2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  <p:bldP spid="252940" grpId="0" animBg="1"/>
      <p:bldP spid="252941" grpId="0" animBg="1"/>
      <p:bldP spid="252947" grpId="0" animBg="1"/>
      <p:bldP spid="252958" grpId="0" animBg="1"/>
      <p:bldP spid="252932" grpId="0" autoUpdateAnimBg="0"/>
      <p:bldP spid="252964" grpId="0" build="p" bldLvl="2"/>
      <p:bldP spid="252965" grpId="0" build="p"/>
      <p:bldP spid="2529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14400"/>
          </a:xfrm>
        </p:spPr>
        <p:txBody>
          <a:bodyPr/>
          <a:lstStyle/>
          <a:p>
            <a:pPr eaLnBrk="1" hangingPunct="1"/>
            <a:r>
              <a:rPr lang="en-US" smtClean="0"/>
              <a:t>Distance from Mirror Irrelevant</a:t>
            </a:r>
          </a:p>
        </p:txBody>
      </p:sp>
      <p:pic>
        <p:nvPicPr>
          <p:cNvPr id="24579" name="Picture 7" descr="diagra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514475"/>
            <a:ext cx="8839200" cy="450532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Slide </a:t>
            </a:r>
            <a:fld id="{BCE30830-26E8-43A6-AF14-0A2AD3D731AF}" type="slidenum">
              <a:rPr lang="en-US" sz="1400" smtClean="0"/>
              <a:pPr eaLnBrk="1" hangingPunct="1"/>
              <a:t>21</a:t>
            </a:fld>
            <a:r>
              <a:rPr lang="en-US" sz="1400" smtClean="0"/>
              <a:t>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Right Angle Mirror</a:t>
            </a:r>
          </a:p>
        </p:txBody>
      </p:sp>
      <p:pic>
        <p:nvPicPr>
          <p:cNvPr id="17412" name="Picture 7" descr="three image diagra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1447800"/>
            <a:ext cx="7950200" cy="46990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6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Slide </a:t>
            </a:r>
            <a:fld id="{31E3C39C-5490-41A2-90AF-DEBF896D878F}" type="slidenum">
              <a:rPr lang="en-US" sz="1400" smtClean="0"/>
              <a:pPr eaLnBrk="1" hangingPunct="1"/>
              <a:t>22</a:t>
            </a:fld>
            <a:r>
              <a:rPr lang="en-US" sz="1400" smtClean="0"/>
              <a:t> 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Right Angle Mirror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447800"/>
            <a:ext cx="4184650" cy="47244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Formation of primary and secondary images</a:t>
            </a:r>
          </a:p>
        </p:txBody>
      </p:sp>
      <p:pic>
        <p:nvPicPr>
          <p:cNvPr id="18437" name="Picture 7" descr="diagra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0238"/>
            <a:ext cx="4184650" cy="381952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Slide </a:t>
            </a:r>
            <a:fld id="{C3724F5D-68CC-436C-96C2-DE7FAE99A3DC}" type="slidenum">
              <a:rPr lang="en-US" sz="1400" smtClean="0"/>
              <a:pPr eaLnBrk="1" hangingPunct="1"/>
              <a:t>23</a:t>
            </a:fld>
            <a:r>
              <a:rPr lang="en-US" sz="1400" smtClean="0"/>
              <a:t>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Kaleidoscope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447800"/>
            <a:ext cx="4184650" cy="47244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Angles smaller than 90</a:t>
            </a:r>
            <a:r>
              <a:rPr lang="en-US" sz="2800" baseline="30000" smtClean="0"/>
              <a:t>o</a:t>
            </a:r>
            <a:r>
              <a:rPr lang="en-US" sz="2800" smtClean="0"/>
              <a:t> produce more than 3 images</a:t>
            </a:r>
          </a:p>
        </p:txBody>
      </p:sp>
      <p:pic>
        <p:nvPicPr>
          <p:cNvPr id="19461" name="Picture 7" descr="diagra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50988"/>
            <a:ext cx="4184650" cy="451802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8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Slide </a:t>
            </a:r>
            <a:fld id="{1E3F210A-3B1B-446D-8599-AB88C8C409C0}" type="slidenum">
              <a:rPr lang="en-US" sz="1400" smtClean="0"/>
              <a:pPr eaLnBrk="1" hangingPunct="1"/>
              <a:t>24</a:t>
            </a:fld>
            <a:r>
              <a:rPr lang="en-US" sz="1400" smtClean="0"/>
              <a:t>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Kaleidoscope Applets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4"/>
              </a:rPr>
              <a:t>Hinged Mirror Applet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Image Formation Applet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6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Reflection Applets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4"/>
              </a:rPr>
              <a:t>Plane Mirror Image Applets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Double Mirror Images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Hinged Mirror Applet</a:t>
            </a:r>
            <a:endParaRPr lang="en-US" smtClean="0"/>
          </a:p>
          <a:p>
            <a:pPr eaLnBrk="1" hangingPunct="1"/>
            <a:r>
              <a:rPr lang="en-US" smtClean="0">
                <a:hlinkClick r:id="rId7"/>
              </a:rPr>
              <a:t>Rainbow Applets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9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PQuestion"/>
          <p:cNvSpPr>
            <a:spLocks noGrp="1"/>
          </p:cNvSpPr>
          <p:nvPr>
            <p:ph type="title"/>
          </p:nvPr>
        </p:nvSpPr>
        <p:spPr>
          <a:xfrm>
            <a:off x="304800" y="427037"/>
            <a:ext cx="8610600" cy="1706563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You hold a hand mirror 0.5 m in front of you and look at your reflection in a full-length mirror 1 m behind you.  How far in back of the big mirror do you see the image of your face?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76385297"/>
              </p:ext>
            </p:extLst>
          </p:nvPr>
        </p:nvGraphicFramePr>
        <p:xfrm>
          <a:off x="6281738" y="4800600"/>
          <a:ext cx="293846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800600"/>
                        <a:ext cx="293846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743200"/>
            <a:ext cx="4114800" cy="3048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0.5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1.0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1.5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2.0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2.5 m</a:t>
            </a:r>
          </a:p>
        </p:txBody>
      </p:sp>
      <p:grpSp>
        <p:nvGrpSpPr>
          <p:cNvPr id="7175" name="Group 5"/>
          <p:cNvGrpSpPr>
            <a:grpSpLocks/>
          </p:cNvGrpSpPr>
          <p:nvPr/>
        </p:nvGrpSpPr>
        <p:grpSpPr bwMode="auto">
          <a:xfrm>
            <a:off x="2590800" y="2209800"/>
            <a:ext cx="3541713" cy="3700463"/>
            <a:chOff x="5156200" y="3157538"/>
            <a:chExt cx="3541714" cy="3700462"/>
          </a:xfrm>
        </p:grpSpPr>
        <p:sp>
          <p:nvSpPr>
            <p:cNvPr id="7176" name="Line 4"/>
            <p:cNvSpPr>
              <a:spLocks noChangeShapeType="1"/>
            </p:cNvSpPr>
            <p:nvPr/>
          </p:nvSpPr>
          <p:spPr bwMode="auto">
            <a:xfrm>
              <a:off x="5614988" y="3722688"/>
              <a:ext cx="1676400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 flipV="1">
              <a:off x="7391400" y="3697288"/>
              <a:ext cx="776288" cy="190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78" name="Text Box 6"/>
            <p:cNvSpPr txBox="1">
              <a:spLocks noChangeArrowheads="1"/>
            </p:cNvSpPr>
            <p:nvPr/>
          </p:nvSpPr>
          <p:spPr bwMode="auto">
            <a:xfrm>
              <a:off x="6051550" y="3181350"/>
              <a:ext cx="963613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1.0 m</a:t>
              </a:r>
            </a:p>
          </p:txBody>
        </p:sp>
        <p:sp>
          <p:nvSpPr>
            <p:cNvPr id="7179" name="Text Box 7"/>
            <p:cNvSpPr txBox="1">
              <a:spLocks noChangeArrowheads="1"/>
            </p:cNvSpPr>
            <p:nvPr/>
          </p:nvSpPr>
          <p:spPr bwMode="auto">
            <a:xfrm>
              <a:off x="7334250" y="3157538"/>
              <a:ext cx="9636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0.5 m</a:t>
              </a:r>
            </a:p>
          </p:txBody>
        </p:sp>
        <p:grpSp>
          <p:nvGrpSpPr>
            <p:cNvPr id="7180" name="Group 9"/>
            <p:cNvGrpSpPr>
              <a:grpSpLocks/>
            </p:cNvGrpSpPr>
            <p:nvPr/>
          </p:nvGrpSpPr>
          <p:grpSpPr bwMode="auto">
            <a:xfrm>
              <a:off x="5156200" y="4022725"/>
              <a:ext cx="3541714" cy="2835275"/>
              <a:chOff x="1026" y="800"/>
              <a:chExt cx="2342" cy="1852"/>
            </a:xfrm>
          </p:grpSpPr>
          <p:graphicFrame>
            <p:nvGraphicFramePr>
              <p:cNvPr id="7171" name="Object 3"/>
              <p:cNvGraphicFramePr>
                <a:graphicFrameLocks noChangeAspect="1"/>
              </p:cNvGraphicFramePr>
              <p:nvPr/>
            </p:nvGraphicFramePr>
            <p:xfrm>
              <a:off x="1026" y="800"/>
              <a:ext cx="930" cy="1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5" name="Clip" r:id="rId8" imgW="2287080" imgH="2021400" progId="">
                      <p:embed/>
                    </p:oleObj>
                  </mc:Choice>
                  <mc:Fallback>
                    <p:oleObj name="Clip" r:id="rId8" imgW="2287080" imgH="202140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3546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6" y="800"/>
                            <a:ext cx="930" cy="1850"/>
                          </a:xfrm>
                          <a:prstGeom prst="rect">
                            <a:avLst/>
                          </a:prstGeom>
                          <a:solidFill>
                            <a:schemeClr val="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1" name="Rectangle 11"/>
              <p:cNvSpPr>
                <a:spLocks noChangeArrowheads="1"/>
              </p:cNvSpPr>
              <p:nvPr/>
            </p:nvSpPr>
            <p:spPr bwMode="auto">
              <a:xfrm>
                <a:off x="1934" y="801"/>
                <a:ext cx="1366" cy="18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7172" name="Object 4"/>
              <p:cNvGraphicFramePr>
                <a:graphicFrameLocks noChangeAspect="1"/>
              </p:cNvGraphicFramePr>
              <p:nvPr/>
            </p:nvGraphicFramePr>
            <p:xfrm>
              <a:off x="2361" y="802"/>
              <a:ext cx="1007" cy="1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26" name="Clip" r:id="rId10" imgW="1599480" imgH="2287080" progId="">
                      <p:embed/>
                    </p:oleObj>
                  </mc:Choice>
                  <mc:Fallback>
                    <p:oleObj name="Clip" r:id="rId10" imgW="1599480" imgH="228708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1" y="802"/>
                            <a:ext cx="1007" cy="1850"/>
                          </a:xfrm>
                          <a:prstGeom prst="rect">
                            <a:avLst/>
                          </a:prstGeom>
                          <a:solidFill>
                            <a:schemeClr val="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PQuestion"/>
          <p:cNvSpPr>
            <a:spLocks noGrp="1"/>
          </p:cNvSpPr>
          <p:nvPr>
            <p:ph type="title"/>
          </p:nvPr>
        </p:nvSpPr>
        <p:spPr>
          <a:xfrm>
            <a:off x="304800" y="427037"/>
            <a:ext cx="8610600" cy="1706563"/>
          </a:xfrm>
        </p:spPr>
        <p:txBody>
          <a:bodyPr/>
          <a:lstStyle/>
          <a:p>
            <a:pPr algn="l" eaLnBrk="1" hangingPunct="1"/>
            <a:r>
              <a:rPr lang="en-US" sz="2800" dirty="0" smtClean="0"/>
              <a:t>You hold a hand mirror 0.5 m in front of you and look at your reflection in a full-length mirror 1 m behind you.  How far in back of the big mirror do you see the image of your face?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3399259"/>
              </p:ext>
            </p:extLst>
          </p:nvPr>
        </p:nvGraphicFramePr>
        <p:xfrm>
          <a:off x="6281738" y="4800600"/>
          <a:ext cx="293846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4800600"/>
                        <a:ext cx="293846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743200"/>
            <a:ext cx="4114800" cy="3048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0.5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1.0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1.5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2.0 m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smtClean="0"/>
              <a:t>2.5 m</a:t>
            </a:r>
          </a:p>
        </p:txBody>
      </p:sp>
      <p:grpSp>
        <p:nvGrpSpPr>
          <p:cNvPr id="8199" name="Group 5"/>
          <p:cNvGrpSpPr>
            <a:grpSpLocks/>
          </p:cNvGrpSpPr>
          <p:nvPr/>
        </p:nvGrpSpPr>
        <p:grpSpPr bwMode="auto">
          <a:xfrm>
            <a:off x="2590800" y="2209800"/>
            <a:ext cx="3541713" cy="3700463"/>
            <a:chOff x="5156200" y="3157538"/>
            <a:chExt cx="3541714" cy="3700462"/>
          </a:xfrm>
        </p:grpSpPr>
        <p:sp>
          <p:nvSpPr>
            <p:cNvPr id="8201" name="Line 4"/>
            <p:cNvSpPr>
              <a:spLocks noChangeShapeType="1"/>
            </p:cNvSpPr>
            <p:nvPr/>
          </p:nvSpPr>
          <p:spPr bwMode="auto">
            <a:xfrm>
              <a:off x="5614988" y="3722688"/>
              <a:ext cx="1676400" cy="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Line 5"/>
            <p:cNvSpPr>
              <a:spLocks noChangeShapeType="1"/>
            </p:cNvSpPr>
            <p:nvPr/>
          </p:nvSpPr>
          <p:spPr bwMode="auto">
            <a:xfrm flipV="1">
              <a:off x="7391400" y="3697288"/>
              <a:ext cx="776288" cy="1905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Text Box 6"/>
            <p:cNvSpPr txBox="1">
              <a:spLocks noChangeArrowheads="1"/>
            </p:cNvSpPr>
            <p:nvPr/>
          </p:nvSpPr>
          <p:spPr bwMode="auto">
            <a:xfrm>
              <a:off x="6051550" y="3181350"/>
              <a:ext cx="963613" cy="4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1.0 m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7334250" y="3157538"/>
              <a:ext cx="963613" cy="42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/>
                <a:t>0.5 m</a:t>
              </a:r>
            </a:p>
          </p:txBody>
        </p:sp>
        <p:grpSp>
          <p:nvGrpSpPr>
            <p:cNvPr id="8205" name="Group 9"/>
            <p:cNvGrpSpPr>
              <a:grpSpLocks/>
            </p:cNvGrpSpPr>
            <p:nvPr/>
          </p:nvGrpSpPr>
          <p:grpSpPr bwMode="auto">
            <a:xfrm>
              <a:off x="5156200" y="4022725"/>
              <a:ext cx="3541714" cy="2835275"/>
              <a:chOff x="1026" y="800"/>
              <a:chExt cx="2342" cy="1852"/>
            </a:xfrm>
          </p:grpSpPr>
          <p:graphicFrame>
            <p:nvGraphicFramePr>
              <p:cNvPr id="8195" name="Object 3"/>
              <p:cNvGraphicFramePr>
                <a:graphicFrameLocks noChangeAspect="1"/>
              </p:cNvGraphicFramePr>
              <p:nvPr/>
            </p:nvGraphicFramePr>
            <p:xfrm>
              <a:off x="1026" y="800"/>
              <a:ext cx="930" cy="1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9" name="Clip" r:id="rId8" imgW="2287080" imgH="2021400" progId="">
                      <p:embed/>
                    </p:oleObj>
                  </mc:Choice>
                  <mc:Fallback>
                    <p:oleObj name="Clip" r:id="rId8" imgW="2287080" imgH="2021400" progId="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35461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26" y="800"/>
                            <a:ext cx="930" cy="1850"/>
                          </a:xfrm>
                          <a:prstGeom prst="rect">
                            <a:avLst/>
                          </a:prstGeom>
                          <a:solidFill>
                            <a:schemeClr val="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6" name="Rectangle 11"/>
              <p:cNvSpPr>
                <a:spLocks noChangeArrowheads="1"/>
              </p:cNvSpPr>
              <p:nvPr/>
            </p:nvSpPr>
            <p:spPr bwMode="auto">
              <a:xfrm>
                <a:off x="1934" y="801"/>
                <a:ext cx="1366" cy="185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8196" name="Object 4"/>
              <p:cNvGraphicFramePr>
                <a:graphicFrameLocks noChangeAspect="1"/>
              </p:cNvGraphicFramePr>
              <p:nvPr/>
            </p:nvGraphicFramePr>
            <p:xfrm>
              <a:off x="2361" y="802"/>
              <a:ext cx="1007" cy="1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50" name="Clip" r:id="rId10" imgW="1599480" imgH="2287080" progId="">
                      <p:embed/>
                    </p:oleObj>
                  </mc:Choice>
                  <mc:Fallback>
                    <p:oleObj name="Clip" r:id="rId10" imgW="1599480" imgH="228708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1" y="802"/>
                            <a:ext cx="1007" cy="1850"/>
                          </a:xfrm>
                          <a:prstGeom prst="rect">
                            <a:avLst/>
                          </a:prstGeom>
                          <a:solidFill>
                            <a:schemeClr val="hlink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Oval 14"/>
          <p:cNvSpPr/>
          <p:nvPr/>
        </p:nvSpPr>
        <p:spPr>
          <a:xfrm>
            <a:off x="0" y="4419600"/>
            <a:ext cx="2209800" cy="685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5350" y="2181225"/>
            <a:ext cx="1571625" cy="1571625"/>
            <a:chOff x="501" y="1222"/>
            <a:chExt cx="881" cy="880"/>
          </a:xfrm>
        </p:grpSpPr>
        <p:sp>
          <p:nvSpPr>
            <p:cNvPr id="25651" name="Oval 3"/>
            <p:cNvSpPr>
              <a:spLocks noChangeArrowheads="1"/>
            </p:cNvSpPr>
            <p:nvPr/>
          </p:nvSpPr>
          <p:spPr bwMode="auto">
            <a:xfrm>
              <a:off x="501" y="1222"/>
              <a:ext cx="881" cy="8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4"/>
            <p:cNvSpPr>
              <a:spLocks noChangeShapeType="1"/>
            </p:cNvSpPr>
            <p:nvPr/>
          </p:nvSpPr>
          <p:spPr bwMode="auto">
            <a:xfrm>
              <a:off x="946" y="1638"/>
              <a:ext cx="406" cy="113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Text Box 5"/>
            <p:cNvSpPr txBox="1">
              <a:spLocks noChangeArrowheads="1"/>
            </p:cNvSpPr>
            <p:nvPr/>
          </p:nvSpPr>
          <p:spPr bwMode="auto">
            <a:xfrm>
              <a:off x="964" y="1402"/>
              <a:ext cx="265" cy="25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2200">
                  <a:solidFill>
                    <a:schemeClr val="hlink"/>
                  </a:solidFill>
                </a:rPr>
                <a:t>R</a:t>
              </a:r>
              <a:endParaRPr lang="en-US" altLang="en-US" sz="2700"/>
            </a:p>
          </p:txBody>
        </p:sp>
      </p:grp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684213" y="260350"/>
            <a:ext cx="7726362" cy="7715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algn="ctr" defTabSz="1028700">
              <a:spcBef>
                <a:spcPct val="50000"/>
              </a:spcBef>
            </a:pPr>
            <a:r>
              <a:rPr lang="en-US" altLang="en-US" sz="4400">
                <a:solidFill>
                  <a:schemeClr val="tx2"/>
                </a:solidFill>
              </a:rPr>
              <a:t>Curved mirrors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92138" y="1236663"/>
            <a:ext cx="7897812" cy="514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endParaRPr lang="en-US" altLang="en-US" sz="2700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447800" y="1247775"/>
            <a:ext cx="6902450" cy="5143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700"/>
              <a:t>A Spherical Mirror:  section of a sphere.</a:t>
            </a:r>
          </a:p>
        </p:txBody>
      </p: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2303463" y="2633663"/>
            <a:ext cx="149225" cy="64135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80" name="Text Box 60"/>
          <p:cNvSpPr txBox="1">
            <a:spLocks noChangeArrowheads="1"/>
          </p:cNvSpPr>
          <p:nvPr/>
        </p:nvSpPr>
        <p:spPr bwMode="auto">
          <a:xfrm>
            <a:off x="838200" y="5848350"/>
            <a:ext cx="60198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C = Center of curvature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	In front of concave mirror,  behind convex mirror.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816225" y="1905000"/>
            <a:ext cx="5903913" cy="1984375"/>
            <a:chOff x="1774" y="1210"/>
            <a:chExt cx="3719" cy="1250"/>
          </a:xfrm>
        </p:grpSpPr>
        <p:grpSp>
          <p:nvGrpSpPr>
            <p:cNvPr id="25630" name="Group 10"/>
            <p:cNvGrpSpPr>
              <a:grpSpLocks/>
            </p:cNvGrpSpPr>
            <p:nvPr/>
          </p:nvGrpSpPr>
          <p:grpSpPr bwMode="auto">
            <a:xfrm>
              <a:off x="2268" y="1773"/>
              <a:ext cx="2941" cy="372"/>
              <a:chOff x="2016" y="1577"/>
              <a:chExt cx="2615" cy="330"/>
            </a:xfrm>
          </p:grpSpPr>
          <p:sp>
            <p:nvSpPr>
              <p:cNvPr id="25649" name="Line 11"/>
              <p:cNvSpPr>
                <a:spLocks noChangeShapeType="1"/>
              </p:cNvSpPr>
              <p:nvPr/>
            </p:nvSpPr>
            <p:spPr bwMode="auto">
              <a:xfrm flipH="1">
                <a:off x="2016" y="1691"/>
                <a:ext cx="1955" cy="1"/>
              </a:xfrm>
              <a:prstGeom prst="line">
                <a:avLst/>
              </a:prstGeom>
              <a:noFill/>
              <a:ln w="254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Text Box 12"/>
              <p:cNvSpPr txBox="1">
                <a:spLocks noChangeArrowheads="1"/>
              </p:cNvSpPr>
              <p:nvPr/>
            </p:nvSpPr>
            <p:spPr bwMode="auto">
              <a:xfrm>
                <a:off x="3921" y="1577"/>
                <a:ext cx="710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102833" tIns="51417" rIns="102833" bIns="51417">
                <a:spAutoFit/>
              </a:bodyPr>
              <a:lstStyle/>
              <a:p>
                <a:pPr algn="ctr" defTabSz="1028700">
                  <a:spcBef>
                    <a:spcPct val="50000"/>
                  </a:spcBef>
                </a:pPr>
                <a:r>
                  <a:rPr lang="en-US" altLang="en-US" sz="1600"/>
                  <a:t>principal axis</a:t>
                </a:r>
                <a:endParaRPr lang="en-US" altLang="en-US" sz="2700"/>
              </a:p>
            </p:txBody>
          </p:sp>
        </p:grpSp>
        <p:sp>
          <p:nvSpPr>
            <p:cNvPr id="25631" name="Line 16"/>
            <p:cNvSpPr>
              <a:spLocks noChangeShapeType="1"/>
            </p:cNvSpPr>
            <p:nvPr/>
          </p:nvSpPr>
          <p:spPr bwMode="auto">
            <a:xfrm flipH="1">
              <a:off x="2784" y="1729"/>
              <a:ext cx="1215" cy="5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32" name="Group 17"/>
            <p:cNvGrpSpPr>
              <a:grpSpLocks/>
            </p:cNvGrpSpPr>
            <p:nvPr/>
          </p:nvGrpSpPr>
          <p:grpSpPr bwMode="auto">
            <a:xfrm>
              <a:off x="2262" y="1470"/>
              <a:ext cx="1756" cy="293"/>
              <a:chOff x="2011" y="1307"/>
              <a:chExt cx="1561" cy="261"/>
            </a:xfrm>
          </p:grpSpPr>
          <p:sp>
            <p:nvSpPr>
              <p:cNvPr id="25645" name="AutoShape 18"/>
              <p:cNvSpPr>
                <a:spLocks noChangeArrowheads="1"/>
              </p:cNvSpPr>
              <p:nvPr/>
            </p:nvSpPr>
            <p:spPr bwMode="auto">
              <a:xfrm>
                <a:off x="2389" y="1521"/>
                <a:ext cx="96" cy="47"/>
              </a:xfrm>
              <a:prstGeom prst="rightArrow">
                <a:avLst>
                  <a:gd name="adj1" fmla="val 50000"/>
                  <a:gd name="adj2" fmla="val 51064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46" name="Group 19"/>
              <p:cNvGrpSpPr>
                <a:grpSpLocks/>
              </p:cNvGrpSpPr>
              <p:nvPr/>
            </p:nvGrpSpPr>
            <p:grpSpPr bwMode="auto">
              <a:xfrm>
                <a:off x="2011" y="1307"/>
                <a:ext cx="1561" cy="231"/>
                <a:chOff x="2011" y="1307"/>
                <a:chExt cx="1561" cy="231"/>
              </a:xfrm>
            </p:grpSpPr>
            <p:sp>
              <p:nvSpPr>
                <p:cNvPr id="25647" name="Line 20"/>
                <p:cNvSpPr>
                  <a:spLocks noChangeShapeType="1"/>
                </p:cNvSpPr>
                <p:nvPr/>
              </p:nvSpPr>
              <p:spPr bwMode="auto">
                <a:xfrm>
                  <a:off x="2011" y="1538"/>
                  <a:ext cx="156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4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45" y="1307"/>
                  <a:ext cx="783" cy="2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102833" tIns="51417" rIns="102833" bIns="51417">
                  <a:spAutoFit/>
                </a:bodyPr>
                <a:lstStyle/>
                <a:p>
                  <a:pPr defTabSz="1028700">
                    <a:spcBef>
                      <a:spcPct val="50000"/>
                    </a:spcBef>
                  </a:pPr>
                  <a:r>
                    <a:rPr lang="en-US" altLang="en-US" sz="1800"/>
                    <a:t>light ray</a:t>
                  </a:r>
                  <a:endParaRPr lang="en-US" altLang="en-US" sz="2700"/>
                </a:p>
              </p:txBody>
            </p:sp>
          </p:grpSp>
        </p:grpSp>
        <p:sp>
          <p:nvSpPr>
            <p:cNvPr id="25633" name="Text Box 44"/>
            <p:cNvSpPr txBox="1">
              <a:spLocks noChangeArrowheads="1"/>
            </p:cNvSpPr>
            <p:nvPr/>
          </p:nvSpPr>
          <p:spPr bwMode="auto">
            <a:xfrm>
              <a:off x="2832" y="1680"/>
              <a:ext cx="303" cy="410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3600">
                  <a:solidFill>
                    <a:schemeClr val="hlink"/>
                  </a:solidFill>
                </a:rPr>
                <a:t>•</a:t>
              </a:r>
              <a:endParaRPr lang="en-US" altLang="en-US" sz="4400"/>
            </a:p>
          </p:txBody>
        </p:sp>
        <p:grpSp>
          <p:nvGrpSpPr>
            <p:cNvPr id="25634" name="Group 47"/>
            <p:cNvGrpSpPr>
              <a:grpSpLocks/>
            </p:cNvGrpSpPr>
            <p:nvPr/>
          </p:nvGrpSpPr>
          <p:grpSpPr bwMode="auto">
            <a:xfrm>
              <a:off x="1774" y="1210"/>
              <a:ext cx="3719" cy="1250"/>
              <a:chOff x="1577" y="1076"/>
              <a:chExt cx="3307" cy="1112"/>
            </a:xfrm>
          </p:grpSpPr>
          <p:grpSp>
            <p:nvGrpSpPr>
              <p:cNvPr id="25638" name="Group 48"/>
              <p:cNvGrpSpPr>
                <a:grpSpLocks/>
              </p:cNvGrpSpPr>
              <p:nvPr/>
            </p:nvGrpSpPr>
            <p:grpSpPr bwMode="auto">
              <a:xfrm>
                <a:off x="3327" y="1090"/>
                <a:ext cx="331" cy="1098"/>
                <a:chOff x="3327" y="1265"/>
                <a:chExt cx="331" cy="856"/>
              </a:xfrm>
            </p:grpSpPr>
            <p:sp>
              <p:nvSpPr>
                <p:cNvPr id="25641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3065" y="1527"/>
                  <a:ext cx="856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01 w 21600"/>
                    <a:gd name="T13" fmla="*/ 0 h 21600"/>
                    <a:gd name="T14" fmla="*/ 21499 w 21600"/>
                    <a:gd name="T15" fmla="*/ 11681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4718" y="9984"/>
                      </a:moveTo>
                      <a:cubicBezTo>
                        <a:pt x="5127" y="6937"/>
                        <a:pt x="7726" y="4663"/>
                        <a:pt x="10800" y="4664"/>
                      </a:cubicBezTo>
                      <a:cubicBezTo>
                        <a:pt x="13873" y="4664"/>
                        <a:pt x="16472" y="6937"/>
                        <a:pt x="16881" y="9984"/>
                      </a:cubicBezTo>
                      <a:lnTo>
                        <a:pt x="21504" y="9363"/>
                      </a:lnTo>
                      <a:cubicBezTo>
                        <a:pt x="20784" y="4002"/>
                        <a:pt x="16209" y="-1"/>
                        <a:pt x="10799" y="0"/>
                      </a:cubicBezTo>
                      <a:cubicBezTo>
                        <a:pt x="5390" y="0"/>
                        <a:pt x="815" y="4002"/>
                        <a:pt x="95" y="936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>
                  <a:solidFill>
                    <a:schemeClr val="accent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5642" name="Group 50"/>
                <p:cNvGrpSpPr>
                  <a:grpSpLocks/>
                </p:cNvGrpSpPr>
                <p:nvPr/>
              </p:nvGrpSpPr>
              <p:grpSpPr bwMode="auto">
                <a:xfrm>
                  <a:off x="3481" y="1459"/>
                  <a:ext cx="96" cy="490"/>
                  <a:chOff x="3115" y="1696"/>
                  <a:chExt cx="96" cy="490"/>
                </a:xfrm>
              </p:grpSpPr>
              <p:sp>
                <p:nvSpPr>
                  <p:cNvPr id="25643" name="Arc 51"/>
                  <p:cNvSpPr>
                    <a:spLocks/>
                  </p:cNvSpPr>
                  <p:nvPr/>
                </p:nvSpPr>
                <p:spPr bwMode="auto">
                  <a:xfrm>
                    <a:off x="3115" y="1696"/>
                    <a:ext cx="96" cy="24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Arc 52"/>
                  <p:cNvSpPr>
                    <a:spLocks/>
                  </p:cNvSpPr>
                  <p:nvPr/>
                </p:nvSpPr>
                <p:spPr bwMode="auto">
                  <a:xfrm flipV="1">
                    <a:off x="3115" y="1944"/>
                    <a:ext cx="96" cy="24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39" name="Text Box 53"/>
              <p:cNvSpPr txBox="1">
                <a:spLocks noChangeArrowheads="1"/>
              </p:cNvSpPr>
              <p:nvPr/>
            </p:nvSpPr>
            <p:spPr bwMode="auto">
              <a:xfrm>
                <a:off x="3960" y="1076"/>
                <a:ext cx="924" cy="475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102833" tIns="51417" rIns="102833" bIns="51417">
                <a:spAutoFit/>
              </a:bodyPr>
              <a:lstStyle/>
              <a:p>
                <a:pPr defTabSz="1028700">
                  <a:spcBef>
                    <a:spcPct val="50000"/>
                  </a:spcBef>
                </a:pPr>
                <a:r>
                  <a:rPr lang="en-US" altLang="en-US" sz="2200"/>
                  <a:t>Concave mirror</a:t>
                </a:r>
                <a:r>
                  <a:rPr lang="en-US" altLang="en-US" sz="2700"/>
                  <a:t> </a:t>
                </a:r>
              </a:p>
            </p:txBody>
          </p:sp>
          <p:sp>
            <p:nvSpPr>
              <p:cNvPr id="25640" name="AutoShape 54"/>
              <p:cNvSpPr>
                <a:spLocks noChangeArrowheads="1"/>
              </p:cNvSpPr>
              <p:nvPr/>
            </p:nvSpPr>
            <p:spPr bwMode="auto">
              <a:xfrm>
                <a:off x="1577" y="1645"/>
                <a:ext cx="271" cy="152"/>
              </a:xfrm>
              <a:prstGeom prst="rightArrow">
                <a:avLst>
                  <a:gd name="adj1" fmla="val 50000"/>
                  <a:gd name="adj2" fmla="val 44572"/>
                </a:avLst>
              </a:prstGeom>
              <a:noFill/>
              <a:ln w="254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5" name="Text Box 57"/>
            <p:cNvSpPr txBox="1">
              <a:spLocks noChangeArrowheads="1"/>
            </p:cNvSpPr>
            <p:nvPr/>
          </p:nvSpPr>
          <p:spPr bwMode="auto">
            <a:xfrm rot="15707">
              <a:off x="3456" y="2064"/>
              <a:ext cx="443" cy="256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2000">
                  <a:solidFill>
                    <a:schemeClr val="hlink"/>
                  </a:solidFill>
                </a:rPr>
                <a:t>R</a:t>
              </a:r>
              <a:endParaRPr lang="en-US" altLang="en-US" sz="2700"/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784" y="1872"/>
              <a:ext cx="354" cy="23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</a:rPr>
                <a:t>C</a:t>
              </a:r>
              <a:endParaRPr lang="en-US" altLang="en-US" sz="1800"/>
            </a:p>
          </p:txBody>
        </p:sp>
        <p:sp>
          <p:nvSpPr>
            <p:cNvPr id="25637" name="Line 62"/>
            <p:cNvSpPr>
              <a:spLocks noChangeShapeType="1"/>
            </p:cNvSpPr>
            <p:nvPr/>
          </p:nvSpPr>
          <p:spPr bwMode="auto">
            <a:xfrm>
              <a:off x="3024" y="1920"/>
              <a:ext cx="912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2073275" y="3810000"/>
            <a:ext cx="6154738" cy="2651125"/>
            <a:chOff x="1306" y="2400"/>
            <a:chExt cx="3877" cy="1670"/>
          </a:xfrm>
        </p:grpSpPr>
        <p:sp>
          <p:nvSpPr>
            <p:cNvPr id="25610" name="Line 22"/>
            <p:cNvSpPr>
              <a:spLocks noChangeShapeType="1"/>
            </p:cNvSpPr>
            <p:nvPr/>
          </p:nvSpPr>
          <p:spPr bwMode="auto">
            <a:xfrm flipH="1" flipV="1">
              <a:off x="2504" y="2953"/>
              <a:ext cx="58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" name="AutoShape 30"/>
            <p:cNvSpPr>
              <a:spLocks noChangeArrowheads="1"/>
            </p:cNvSpPr>
            <p:nvPr/>
          </p:nvSpPr>
          <p:spPr bwMode="auto">
            <a:xfrm rot="3669518">
              <a:off x="1469" y="2467"/>
              <a:ext cx="305" cy="171"/>
            </a:xfrm>
            <a:prstGeom prst="rightArrow">
              <a:avLst>
                <a:gd name="adj1" fmla="val 50000"/>
                <a:gd name="adj2" fmla="val 44591"/>
              </a:avLst>
            </a:prstGeom>
            <a:noFill/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Text Box 40"/>
            <p:cNvSpPr txBox="1">
              <a:spLocks noChangeArrowheads="1"/>
            </p:cNvSpPr>
            <p:nvPr/>
          </p:nvSpPr>
          <p:spPr bwMode="auto">
            <a:xfrm>
              <a:off x="4175" y="2775"/>
              <a:ext cx="1008" cy="486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defTabSz="1028700">
                <a:spcBef>
                  <a:spcPct val="50000"/>
                </a:spcBef>
              </a:pPr>
              <a:r>
                <a:rPr lang="en-US" altLang="en-US" sz="2200"/>
                <a:t>Convex mirror</a:t>
              </a:r>
              <a:endParaRPr lang="en-US" altLang="en-US" sz="2700"/>
            </a:p>
          </p:txBody>
        </p: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2118" y="3384"/>
              <a:ext cx="2302" cy="397"/>
              <a:chOff x="1883" y="3010"/>
              <a:chExt cx="2047" cy="352"/>
            </a:xfrm>
          </p:grpSpPr>
          <p:sp>
            <p:nvSpPr>
              <p:cNvPr id="25628" name="Line 14"/>
              <p:cNvSpPr>
                <a:spLocks noChangeShapeType="1"/>
              </p:cNvSpPr>
              <p:nvPr/>
            </p:nvSpPr>
            <p:spPr bwMode="auto">
              <a:xfrm flipH="1">
                <a:off x="1886" y="3010"/>
                <a:ext cx="2044" cy="1"/>
              </a:xfrm>
              <a:prstGeom prst="line">
                <a:avLst/>
              </a:prstGeom>
              <a:noFill/>
              <a:ln w="25400">
                <a:solidFill>
                  <a:srgbClr val="FC012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Text Box 15"/>
              <p:cNvSpPr txBox="1">
                <a:spLocks noChangeArrowheads="1"/>
              </p:cNvSpPr>
              <p:nvPr/>
            </p:nvSpPr>
            <p:spPr bwMode="auto">
              <a:xfrm>
                <a:off x="1883" y="3032"/>
                <a:ext cx="710" cy="330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102833" tIns="51417" rIns="102833" bIns="51417">
                <a:spAutoFit/>
              </a:bodyPr>
              <a:lstStyle/>
              <a:p>
                <a:pPr algn="ctr" defTabSz="1028700">
                  <a:spcBef>
                    <a:spcPct val="50000"/>
                  </a:spcBef>
                </a:pPr>
                <a:r>
                  <a:rPr lang="en-US" altLang="en-US" sz="1600"/>
                  <a:t>principal axis</a:t>
                </a:r>
                <a:endParaRPr lang="en-US" altLang="en-US" sz="2700"/>
              </a:p>
            </p:txBody>
          </p:sp>
        </p:grpSp>
        <p:grpSp>
          <p:nvGrpSpPr>
            <p:cNvPr id="25614" name="Group 23"/>
            <p:cNvGrpSpPr>
              <a:grpSpLocks/>
            </p:cNvGrpSpPr>
            <p:nvPr/>
          </p:nvGrpSpPr>
          <p:grpSpPr bwMode="auto">
            <a:xfrm>
              <a:off x="1306" y="2952"/>
              <a:ext cx="1780" cy="293"/>
              <a:chOff x="1161" y="2625"/>
              <a:chExt cx="1583" cy="261"/>
            </a:xfrm>
          </p:grpSpPr>
          <p:sp>
            <p:nvSpPr>
              <p:cNvPr id="25624" name="AutoShape 24"/>
              <p:cNvSpPr>
                <a:spLocks noChangeArrowheads="1"/>
              </p:cNvSpPr>
              <p:nvPr/>
            </p:nvSpPr>
            <p:spPr bwMode="auto">
              <a:xfrm>
                <a:off x="2175" y="2839"/>
                <a:ext cx="96" cy="47"/>
              </a:xfrm>
              <a:prstGeom prst="rightArrow">
                <a:avLst>
                  <a:gd name="adj1" fmla="val 50000"/>
                  <a:gd name="adj2" fmla="val 51064"/>
                </a:avLst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25" name="Group 25"/>
              <p:cNvGrpSpPr>
                <a:grpSpLocks/>
              </p:cNvGrpSpPr>
              <p:nvPr/>
            </p:nvGrpSpPr>
            <p:grpSpPr bwMode="auto">
              <a:xfrm>
                <a:off x="1161" y="2625"/>
                <a:ext cx="1583" cy="231"/>
                <a:chOff x="1161" y="2625"/>
                <a:chExt cx="1583" cy="231"/>
              </a:xfrm>
            </p:grpSpPr>
            <p:sp>
              <p:nvSpPr>
                <p:cNvPr id="25626" name="Line 26"/>
                <p:cNvSpPr>
                  <a:spLocks noChangeShapeType="1"/>
                </p:cNvSpPr>
                <p:nvPr/>
              </p:nvSpPr>
              <p:spPr bwMode="auto">
                <a:xfrm>
                  <a:off x="1792" y="2856"/>
                  <a:ext cx="95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61" y="2625"/>
                  <a:ext cx="1183" cy="21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102833" tIns="51417" rIns="102833" bIns="51417">
                  <a:spAutoFit/>
                </a:bodyPr>
                <a:lstStyle/>
                <a:p>
                  <a:pPr algn="ctr" defTabSz="1028700">
                    <a:spcBef>
                      <a:spcPct val="50000"/>
                    </a:spcBef>
                  </a:pPr>
                  <a:r>
                    <a:rPr lang="en-US" altLang="en-US" sz="1800"/>
                    <a:t>light ray</a:t>
                  </a:r>
                  <a:endParaRPr lang="en-US" altLang="en-US" sz="2700"/>
                </a:p>
              </p:txBody>
            </p:sp>
          </p:grpSp>
        </p:grpSp>
        <p:grpSp>
          <p:nvGrpSpPr>
            <p:cNvPr id="25615" name="Group 32"/>
            <p:cNvGrpSpPr>
              <a:grpSpLocks/>
            </p:cNvGrpSpPr>
            <p:nvPr/>
          </p:nvGrpSpPr>
          <p:grpSpPr bwMode="auto">
            <a:xfrm flipH="1">
              <a:off x="3089" y="2695"/>
              <a:ext cx="376" cy="1375"/>
              <a:chOff x="3378" y="2330"/>
              <a:chExt cx="334" cy="856"/>
            </a:xfrm>
          </p:grpSpPr>
          <p:sp>
            <p:nvSpPr>
              <p:cNvPr id="25620" name="AutoShape 33"/>
              <p:cNvSpPr>
                <a:spLocks noChangeArrowheads="1"/>
              </p:cNvSpPr>
              <p:nvPr/>
            </p:nvSpPr>
            <p:spPr bwMode="auto">
              <a:xfrm rot="5400000">
                <a:off x="3116" y="2592"/>
                <a:ext cx="856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01 w 21600"/>
                  <a:gd name="T13" fmla="*/ 0 h 21600"/>
                  <a:gd name="T14" fmla="*/ 21499 w 21600"/>
                  <a:gd name="T15" fmla="*/ 1168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718" y="9984"/>
                    </a:moveTo>
                    <a:cubicBezTo>
                      <a:pt x="5127" y="6937"/>
                      <a:pt x="7726" y="4663"/>
                      <a:pt x="10800" y="4664"/>
                    </a:cubicBezTo>
                    <a:cubicBezTo>
                      <a:pt x="13873" y="4664"/>
                      <a:pt x="16472" y="6937"/>
                      <a:pt x="16881" y="9984"/>
                    </a:cubicBezTo>
                    <a:lnTo>
                      <a:pt x="21504" y="9363"/>
                    </a:lnTo>
                    <a:cubicBezTo>
                      <a:pt x="20784" y="4002"/>
                      <a:pt x="16209" y="-1"/>
                      <a:pt x="10799" y="0"/>
                    </a:cubicBezTo>
                    <a:cubicBezTo>
                      <a:pt x="5390" y="0"/>
                      <a:pt x="815" y="4002"/>
                      <a:pt x="95" y="9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21" name="Group 34"/>
              <p:cNvGrpSpPr>
                <a:grpSpLocks/>
              </p:cNvGrpSpPr>
              <p:nvPr/>
            </p:nvGrpSpPr>
            <p:grpSpPr bwMode="auto">
              <a:xfrm>
                <a:off x="3599" y="2367"/>
                <a:ext cx="113" cy="788"/>
                <a:chOff x="3115" y="1696"/>
                <a:chExt cx="96" cy="490"/>
              </a:xfrm>
            </p:grpSpPr>
            <p:sp>
              <p:nvSpPr>
                <p:cNvPr id="25622" name="Arc 35"/>
                <p:cNvSpPr>
                  <a:spLocks/>
                </p:cNvSpPr>
                <p:nvPr/>
              </p:nvSpPr>
              <p:spPr bwMode="auto">
                <a:xfrm>
                  <a:off x="3115" y="1696"/>
                  <a:ext cx="96" cy="2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23" name="Arc 36"/>
                <p:cNvSpPr>
                  <a:spLocks/>
                </p:cNvSpPr>
                <p:nvPr/>
              </p:nvSpPr>
              <p:spPr bwMode="auto">
                <a:xfrm flipV="1">
                  <a:off x="3115" y="1944"/>
                  <a:ext cx="96" cy="2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5616" name="Text Box 39"/>
            <p:cNvSpPr txBox="1">
              <a:spLocks noChangeArrowheads="1"/>
            </p:cNvSpPr>
            <p:nvPr/>
          </p:nvSpPr>
          <p:spPr bwMode="auto">
            <a:xfrm rot="11010">
              <a:off x="3360" y="2928"/>
              <a:ext cx="381" cy="256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2000">
                  <a:solidFill>
                    <a:schemeClr val="hlink"/>
                  </a:solidFill>
                </a:rPr>
                <a:t>R</a:t>
              </a:r>
              <a:endParaRPr lang="en-US" altLang="en-US" sz="2700"/>
            </a:p>
          </p:txBody>
        </p:sp>
        <p:sp>
          <p:nvSpPr>
            <p:cNvPr id="25617" name="Text Box 41"/>
            <p:cNvSpPr txBox="1">
              <a:spLocks noChangeArrowheads="1"/>
            </p:cNvSpPr>
            <p:nvPr/>
          </p:nvSpPr>
          <p:spPr bwMode="auto">
            <a:xfrm>
              <a:off x="3942" y="3389"/>
              <a:ext cx="355" cy="238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1800">
                  <a:solidFill>
                    <a:schemeClr val="hlink"/>
                  </a:solidFill>
                </a:rPr>
                <a:t>C</a:t>
              </a:r>
              <a:endParaRPr lang="en-US" altLang="en-US" sz="1800"/>
            </a:p>
          </p:txBody>
        </p:sp>
        <p:sp>
          <p:nvSpPr>
            <p:cNvPr id="25618" name="Line 63"/>
            <p:cNvSpPr>
              <a:spLocks noChangeShapeType="1"/>
            </p:cNvSpPr>
            <p:nvPr/>
          </p:nvSpPr>
          <p:spPr bwMode="auto">
            <a:xfrm>
              <a:off x="3120" y="2976"/>
              <a:ext cx="1008" cy="43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2"/>
            <p:cNvSpPr txBox="1">
              <a:spLocks noChangeArrowheads="1"/>
            </p:cNvSpPr>
            <p:nvPr/>
          </p:nvSpPr>
          <p:spPr bwMode="auto">
            <a:xfrm>
              <a:off x="3984" y="3216"/>
              <a:ext cx="304" cy="371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lIns="102833" tIns="51417" rIns="102833" bIns="51417">
              <a:spAutoFit/>
            </a:bodyPr>
            <a:lstStyle/>
            <a:p>
              <a:pPr algn="ctr" defTabSz="1028700">
                <a:spcBef>
                  <a:spcPct val="50000"/>
                </a:spcBef>
              </a:pPr>
              <a:r>
                <a:rPr lang="en-US" altLang="en-US" sz="3200">
                  <a:solidFill>
                    <a:schemeClr val="hlink"/>
                  </a:solidFill>
                </a:rPr>
                <a:t>•</a:t>
              </a:r>
              <a:endParaRPr lang="en-US" altLang="en-US" sz="40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9" grpId="0" animBg="1"/>
      <p:bldP spid="26118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Useful Rays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Ray parallel to the axis reflects through the focus.</a:t>
            </a:r>
          </a:p>
          <a:p>
            <a:pPr eaLnBrk="1" hangingPunct="1"/>
            <a:r>
              <a:rPr lang="en-US" sz="2800" smtClean="0"/>
              <a:t>Ray through the focus reflects parallel to the axis.</a:t>
            </a:r>
          </a:p>
          <a:p>
            <a:pPr eaLnBrk="1" hangingPunct="1"/>
            <a:r>
              <a:rPr lang="en-US" sz="2800" smtClean="0"/>
              <a:t>Ray through the center of curvature reflects back on itself.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353339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7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 of Reflection Animation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84650" cy="4724400"/>
          </a:xfrm>
        </p:spPr>
        <p:txBody>
          <a:bodyPr/>
          <a:lstStyle/>
          <a:p>
            <a:pPr eaLnBrk="1" hangingPunct="1"/>
            <a:endParaRPr lang="en-US" sz="6600" smtClean="0">
              <a:latin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6600" smtClean="0">
                <a:latin typeface="Symbol" pitchFamily="18" charset="2"/>
              </a:rPr>
              <a:t> q</a:t>
            </a:r>
            <a:r>
              <a:rPr lang="en-US" sz="6600" baseline="-25000" smtClean="0"/>
              <a:t>i </a:t>
            </a:r>
            <a:r>
              <a:rPr lang="en-US" sz="6600" smtClean="0">
                <a:latin typeface="Symbol" pitchFamily="18" charset="2"/>
              </a:rPr>
              <a:t>= q</a:t>
            </a:r>
            <a:r>
              <a:rPr lang="en-US" sz="6600" baseline="-25000" smtClean="0"/>
              <a:t>r</a:t>
            </a:r>
            <a:endParaRPr lang="en-US" sz="6600" smtClean="0"/>
          </a:p>
        </p:txBody>
      </p:sp>
      <p:pic>
        <p:nvPicPr>
          <p:cNvPr id="8197" name="Picture 7" descr="lawreflectionanima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650" y="1447800"/>
            <a:ext cx="3308350" cy="4724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2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Concave Mirror</a:t>
            </a:r>
          </a:p>
        </p:txBody>
      </p:sp>
      <p:sp>
        <p:nvSpPr>
          <p:cNvPr id="9220" name="Arc 4"/>
          <p:cNvSpPr>
            <a:spLocks/>
          </p:cNvSpPr>
          <p:nvPr/>
        </p:nvSpPr>
        <p:spPr bwMode="auto">
          <a:xfrm>
            <a:off x="4467225" y="982663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181225" y="1981200"/>
            <a:ext cx="601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05025" y="198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Principal Axis</a:t>
            </a: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419600" y="1933575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V="1">
            <a:off x="4467225" y="1143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00425" y="1143000"/>
            <a:ext cx="3200400" cy="1588"/>
            <a:chOff x="3216" y="1920"/>
            <a:chExt cx="2016" cy="0"/>
          </a:xfrm>
        </p:grpSpPr>
        <p:sp>
          <p:nvSpPr>
            <p:cNvPr id="9262" name="Line 8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15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76625" y="1447800"/>
            <a:ext cx="3200400" cy="0"/>
            <a:chOff x="3216" y="1920"/>
            <a:chExt cx="2016" cy="0"/>
          </a:xfrm>
        </p:grpSpPr>
        <p:sp>
          <p:nvSpPr>
            <p:cNvPr id="9260" name="Line 18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19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581400" y="1676400"/>
            <a:ext cx="3200400" cy="1588"/>
            <a:chOff x="3216" y="1920"/>
            <a:chExt cx="2016" cy="0"/>
          </a:xfrm>
        </p:grpSpPr>
        <p:sp>
          <p:nvSpPr>
            <p:cNvPr id="9258" name="Line 21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22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381625" y="1914525"/>
            <a:ext cx="1219200" cy="523875"/>
            <a:chOff x="3792" y="1590"/>
            <a:chExt cx="768" cy="330"/>
          </a:xfrm>
        </p:grpSpPr>
        <p:sp>
          <p:nvSpPr>
            <p:cNvPr id="9256" name="Oval 9"/>
            <p:cNvSpPr>
              <a:spLocks noChangeArrowheads="1"/>
            </p:cNvSpPr>
            <p:nvPr/>
          </p:nvSpPr>
          <p:spPr bwMode="auto">
            <a:xfrm>
              <a:off x="3906" y="1590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Text Box 23"/>
            <p:cNvSpPr txBox="1">
              <a:spLocks noChangeArrowheads="1"/>
            </p:cNvSpPr>
            <p:nvPr/>
          </p:nvSpPr>
          <p:spPr bwMode="auto">
            <a:xfrm>
              <a:off x="3792" y="163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Focus</a:t>
              </a:r>
            </a:p>
          </p:txBody>
        </p:sp>
      </p:grpSp>
      <p:sp>
        <p:nvSpPr>
          <p:cNvPr id="260120" name="Text Box 24"/>
          <p:cNvSpPr txBox="1">
            <a:spLocks noChangeArrowheads="1"/>
          </p:cNvSpPr>
          <p:nvPr/>
        </p:nvSpPr>
        <p:spPr bwMode="auto">
          <a:xfrm>
            <a:off x="457200" y="4343400"/>
            <a:ext cx="7453313" cy="1154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300"/>
              <a:t>Rays parallel to </a:t>
            </a:r>
            <a:r>
              <a:rPr lang="en-US" altLang="en-US" sz="2300">
                <a:solidFill>
                  <a:srgbClr val="FC0128"/>
                </a:solidFill>
              </a:rPr>
              <a:t>principal axis</a:t>
            </a:r>
            <a:r>
              <a:rPr lang="en-US" altLang="en-US" sz="2300"/>
              <a:t> and </a:t>
            </a:r>
            <a:r>
              <a:rPr lang="en-US" altLang="en-US" sz="2300" u="sng"/>
              <a:t>near</a:t>
            </a:r>
            <a:r>
              <a:rPr lang="en-US" altLang="en-US" sz="2300"/>
              <a:t> the </a:t>
            </a:r>
            <a:r>
              <a:rPr lang="en-US" altLang="en-US" sz="2300">
                <a:solidFill>
                  <a:srgbClr val="FC0128"/>
                </a:solidFill>
              </a:rPr>
              <a:t>principal axis</a:t>
            </a:r>
            <a:r>
              <a:rPr lang="en-US" altLang="en-US" sz="2300"/>
              <a:t> (“paraxial rays”) all reflect so they pass through the “Focus” (F).</a:t>
            </a:r>
          </a:p>
        </p:txBody>
      </p:sp>
      <p:sp>
        <p:nvSpPr>
          <p:cNvPr id="9230" name="Text Box 25"/>
          <p:cNvSpPr txBox="1">
            <a:spLocks noChangeArrowheads="1"/>
          </p:cNvSpPr>
          <p:nvPr/>
        </p:nvSpPr>
        <p:spPr bwMode="auto">
          <a:xfrm rot="-1408076">
            <a:off x="5248275" y="12382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610225" y="1905000"/>
            <a:ext cx="1143000" cy="1447800"/>
            <a:chOff x="3936" y="1584"/>
            <a:chExt cx="720" cy="912"/>
          </a:xfrm>
        </p:grpSpPr>
        <p:sp>
          <p:nvSpPr>
            <p:cNvPr id="9254" name="Line 26"/>
            <p:cNvSpPr>
              <a:spLocks noChangeShapeType="1"/>
            </p:cNvSpPr>
            <p:nvPr/>
          </p:nvSpPr>
          <p:spPr bwMode="auto">
            <a:xfrm>
              <a:off x="4656" y="1584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27"/>
            <p:cNvSpPr>
              <a:spLocks noChangeShapeType="1"/>
            </p:cNvSpPr>
            <p:nvPr/>
          </p:nvSpPr>
          <p:spPr bwMode="auto">
            <a:xfrm>
              <a:off x="3936" y="1632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5610225" y="3048000"/>
            <a:ext cx="1143000" cy="457200"/>
            <a:chOff x="3936" y="2304"/>
            <a:chExt cx="720" cy="288"/>
          </a:xfrm>
        </p:grpSpPr>
        <p:sp>
          <p:nvSpPr>
            <p:cNvPr id="9252" name="Text Box 28"/>
            <p:cNvSpPr txBox="1">
              <a:spLocks noChangeArrowheads="1"/>
            </p:cNvSpPr>
            <p:nvPr/>
          </p:nvSpPr>
          <p:spPr bwMode="auto">
            <a:xfrm>
              <a:off x="3984" y="230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f=R/2</a:t>
              </a:r>
            </a:p>
          </p:txBody>
        </p:sp>
        <p:sp>
          <p:nvSpPr>
            <p:cNvPr id="9253" name="Line 29"/>
            <p:cNvSpPr>
              <a:spLocks noChangeShapeType="1"/>
            </p:cNvSpPr>
            <p:nvPr/>
          </p:nvSpPr>
          <p:spPr bwMode="auto">
            <a:xfrm>
              <a:off x="3936" y="23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26" name="Text Box 30"/>
          <p:cNvSpPr txBox="1">
            <a:spLocks noChangeArrowheads="1"/>
          </p:cNvSpPr>
          <p:nvPr/>
        </p:nvSpPr>
        <p:spPr bwMode="auto">
          <a:xfrm>
            <a:off x="457200" y="5638800"/>
            <a:ext cx="6954838" cy="8032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300"/>
              <a:t>The distance from F to the center of the mirror is called the “Focal Length” (f).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7696200" y="4953000"/>
            <a:ext cx="1104900" cy="1033463"/>
            <a:chOff x="4848" y="3120"/>
            <a:chExt cx="696" cy="651"/>
          </a:xfrm>
        </p:grpSpPr>
        <p:sp>
          <p:nvSpPr>
            <p:cNvPr id="9251" name="Rectangle 33"/>
            <p:cNvSpPr>
              <a:spLocks noChangeArrowheads="1"/>
            </p:cNvSpPr>
            <p:nvPr/>
          </p:nvSpPr>
          <p:spPr bwMode="auto">
            <a:xfrm>
              <a:off x="4848" y="3120"/>
              <a:ext cx="696" cy="651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34"/>
            <p:cNvGraphicFramePr>
              <a:graphicFrameLocks noChangeAspect="1"/>
            </p:cNvGraphicFramePr>
            <p:nvPr/>
          </p:nvGraphicFramePr>
          <p:xfrm>
            <a:off x="4931" y="3178"/>
            <a:ext cx="495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Equation" r:id="rId5" imgW="698500" imgH="749300" progId="Equation.DSMT36">
                    <p:embed/>
                  </p:oleObj>
                </mc:Choice>
                <mc:Fallback>
                  <p:oleObj name="Equation" r:id="rId5" imgW="698500" imgH="749300" progId="Equation.DSMT36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1" y="3178"/>
                          <a:ext cx="495" cy="531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781425" y="1676400"/>
            <a:ext cx="2971800" cy="762000"/>
            <a:chOff x="2784" y="1440"/>
            <a:chExt cx="1872" cy="480"/>
          </a:xfrm>
        </p:grpSpPr>
        <p:sp>
          <p:nvSpPr>
            <p:cNvPr id="9249" name="Line 35"/>
            <p:cNvSpPr>
              <a:spLocks noChangeShapeType="1"/>
            </p:cNvSpPr>
            <p:nvPr/>
          </p:nvSpPr>
          <p:spPr bwMode="auto">
            <a:xfrm flipH="1">
              <a:off x="2784" y="1440"/>
              <a:ext cx="1872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6"/>
            <p:cNvSpPr>
              <a:spLocks noChangeShapeType="1"/>
            </p:cNvSpPr>
            <p:nvPr/>
          </p:nvSpPr>
          <p:spPr bwMode="auto">
            <a:xfrm flipH="1">
              <a:off x="3348" y="1721"/>
              <a:ext cx="192" cy="4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857625" y="1447800"/>
            <a:ext cx="2819400" cy="1371600"/>
            <a:chOff x="2832" y="1296"/>
            <a:chExt cx="1776" cy="864"/>
          </a:xfrm>
        </p:grpSpPr>
        <p:sp>
          <p:nvSpPr>
            <p:cNvPr id="9247" name="Line 13"/>
            <p:cNvSpPr>
              <a:spLocks noChangeShapeType="1"/>
            </p:cNvSpPr>
            <p:nvPr/>
          </p:nvSpPr>
          <p:spPr bwMode="auto">
            <a:xfrm flipV="1">
              <a:off x="2832" y="1296"/>
              <a:ext cx="1776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8"/>
            <p:cNvSpPr>
              <a:spLocks noChangeShapeType="1"/>
            </p:cNvSpPr>
            <p:nvPr/>
          </p:nvSpPr>
          <p:spPr bwMode="auto">
            <a:xfrm flipV="1">
              <a:off x="3372" y="1842"/>
              <a:ext cx="96" cy="4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3857625" y="1143000"/>
            <a:ext cx="2743200" cy="2286000"/>
            <a:chOff x="2832" y="1104"/>
            <a:chExt cx="1728" cy="1440"/>
          </a:xfrm>
        </p:grpSpPr>
        <p:sp>
          <p:nvSpPr>
            <p:cNvPr id="9245" name="Line 11"/>
            <p:cNvSpPr>
              <a:spLocks noChangeShapeType="1"/>
            </p:cNvSpPr>
            <p:nvPr/>
          </p:nvSpPr>
          <p:spPr bwMode="auto">
            <a:xfrm flipH="1">
              <a:off x="2832" y="1104"/>
              <a:ext cx="1728" cy="14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 flipH="1">
              <a:off x="3426" y="1926"/>
              <a:ext cx="144" cy="12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3552825" y="1981200"/>
            <a:ext cx="3200400" cy="1588"/>
            <a:chOff x="3216" y="1920"/>
            <a:chExt cx="2016" cy="0"/>
          </a:xfrm>
        </p:grpSpPr>
        <p:sp>
          <p:nvSpPr>
            <p:cNvPr id="9243" name="Line 44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45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 flipH="1">
            <a:off x="3552825" y="1981200"/>
            <a:ext cx="3200400" cy="1588"/>
            <a:chOff x="3216" y="1920"/>
            <a:chExt cx="2016" cy="0"/>
          </a:xfrm>
        </p:grpSpPr>
        <p:sp>
          <p:nvSpPr>
            <p:cNvPr id="9241" name="Line 47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48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49" name="Text Box 53"/>
          <p:cNvSpPr txBox="1">
            <a:spLocks noChangeArrowheads="1"/>
          </p:cNvSpPr>
          <p:nvPr/>
        </p:nvSpPr>
        <p:spPr bwMode="auto">
          <a:xfrm>
            <a:off x="457200" y="3733800"/>
            <a:ext cx="7453313" cy="4524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300"/>
              <a:t>Rays are bent </a:t>
            </a:r>
            <a:r>
              <a:rPr lang="en-US" altLang="en-US" sz="2300" u="sng"/>
              <a:t>towards</a:t>
            </a:r>
            <a:r>
              <a:rPr lang="en-US" altLang="en-US" sz="2300"/>
              <a:t> the principal axis.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20" grpId="0" autoUpdateAnimBg="0"/>
      <p:bldP spid="260126" grpId="0" autoUpdateAnimBg="0"/>
      <p:bldP spid="26014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1026"/>
          <p:cNvSpPr txBox="1">
            <a:spLocks noChangeArrowheads="1"/>
          </p:cNvSpPr>
          <p:nvPr/>
        </p:nvSpPr>
        <p:spPr bwMode="auto">
          <a:xfrm>
            <a:off x="685801" y="1219200"/>
            <a:ext cx="494416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What kind of spherical mirror can be used to start a fire?</a:t>
            </a:r>
          </a:p>
        </p:txBody>
      </p:sp>
      <p:sp>
        <p:nvSpPr>
          <p:cNvPr id="10245" name="Text Box 1027"/>
          <p:cNvSpPr txBox="1">
            <a:spLocks noChangeArrowheads="1"/>
          </p:cNvSpPr>
          <p:nvPr/>
        </p:nvSpPr>
        <p:spPr bwMode="auto">
          <a:xfrm>
            <a:off x="685800" y="2209800"/>
            <a:ext cx="57038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concave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convex</a:t>
            </a:r>
          </a:p>
        </p:txBody>
      </p:sp>
      <p:sp>
        <p:nvSpPr>
          <p:cNvPr id="10246" name="Text Box 1028"/>
          <p:cNvSpPr txBox="1">
            <a:spLocks noChangeArrowheads="1"/>
          </p:cNvSpPr>
          <p:nvPr/>
        </p:nvSpPr>
        <p:spPr bwMode="auto">
          <a:xfrm>
            <a:off x="685801" y="3886200"/>
            <a:ext cx="494416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How far from the paper to be ignited should the mirror be held?</a:t>
            </a:r>
          </a:p>
        </p:txBody>
      </p:sp>
      <p:sp>
        <p:nvSpPr>
          <p:cNvPr id="10247" name="Text Box 1029"/>
          <p:cNvSpPr txBox="1">
            <a:spLocks noChangeArrowheads="1"/>
          </p:cNvSpPr>
          <p:nvPr/>
        </p:nvSpPr>
        <p:spPr bwMode="auto">
          <a:xfrm>
            <a:off x="609600" y="5086350"/>
            <a:ext cx="7286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farther than the focal length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closer than the focal length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at the focal length</a:t>
            </a:r>
          </a:p>
        </p:txBody>
      </p:sp>
      <p:graphicFrame>
        <p:nvGraphicFramePr>
          <p:cNvPr id="10242" name="Object 1032"/>
          <p:cNvGraphicFramePr>
            <a:graphicFrameLocks noChangeAspect="1"/>
          </p:cNvGraphicFramePr>
          <p:nvPr/>
        </p:nvGraphicFramePr>
        <p:xfrm>
          <a:off x="7823200" y="1858963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lip" r:id="rId5" imgW="994680" imgH="994680" progId="">
                  <p:embed/>
                </p:oleObj>
              </mc:Choice>
              <mc:Fallback>
                <p:oleObj name="Clip" r:id="rId5" imgW="994680" imgH="994680" progId="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858963"/>
                        <a:ext cx="11176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8" name="Group 1033"/>
          <p:cNvGrpSpPr>
            <a:grpSpLocks/>
          </p:cNvGrpSpPr>
          <p:nvPr/>
        </p:nvGrpSpPr>
        <p:grpSpPr bwMode="auto">
          <a:xfrm>
            <a:off x="4970463" y="2308225"/>
            <a:ext cx="3216275" cy="663575"/>
            <a:chOff x="2914" y="876"/>
            <a:chExt cx="1802" cy="372"/>
          </a:xfrm>
        </p:grpSpPr>
        <p:sp>
          <p:nvSpPr>
            <p:cNvPr id="10251" name="Line 1034"/>
            <p:cNvSpPr>
              <a:spLocks noChangeShapeType="1"/>
            </p:cNvSpPr>
            <p:nvPr/>
          </p:nvSpPr>
          <p:spPr bwMode="auto">
            <a:xfrm flipH="1">
              <a:off x="2952" y="876"/>
              <a:ext cx="1764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1035"/>
            <p:cNvSpPr>
              <a:spLocks noChangeShapeType="1"/>
            </p:cNvSpPr>
            <p:nvPr/>
          </p:nvSpPr>
          <p:spPr bwMode="auto">
            <a:xfrm flipH="1">
              <a:off x="2928" y="942"/>
              <a:ext cx="1767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036"/>
            <p:cNvSpPr>
              <a:spLocks noChangeShapeType="1"/>
            </p:cNvSpPr>
            <p:nvPr/>
          </p:nvSpPr>
          <p:spPr bwMode="auto">
            <a:xfrm rot="21408584" flipH="1">
              <a:off x="2914" y="1062"/>
              <a:ext cx="1773" cy="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Line 1037"/>
            <p:cNvSpPr>
              <a:spLocks noChangeShapeType="1"/>
            </p:cNvSpPr>
            <p:nvPr/>
          </p:nvSpPr>
          <p:spPr bwMode="auto">
            <a:xfrm rot="21408584" flipH="1">
              <a:off x="2927" y="1151"/>
              <a:ext cx="1778" cy="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Line 1038"/>
            <p:cNvSpPr>
              <a:spLocks noChangeShapeType="1"/>
            </p:cNvSpPr>
            <p:nvPr/>
          </p:nvSpPr>
          <p:spPr bwMode="auto">
            <a:xfrm>
              <a:off x="2979" y="951"/>
              <a:ext cx="657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039"/>
            <p:cNvSpPr>
              <a:spLocks noChangeShapeType="1"/>
            </p:cNvSpPr>
            <p:nvPr/>
          </p:nvSpPr>
          <p:spPr bwMode="auto">
            <a:xfrm>
              <a:off x="2937" y="1065"/>
              <a:ext cx="711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040"/>
            <p:cNvSpPr>
              <a:spLocks noChangeShapeType="1"/>
            </p:cNvSpPr>
            <p:nvPr/>
          </p:nvSpPr>
          <p:spPr bwMode="auto">
            <a:xfrm>
              <a:off x="2928" y="1152"/>
              <a:ext cx="72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1041"/>
            <p:cNvSpPr>
              <a:spLocks noChangeShapeType="1"/>
            </p:cNvSpPr>
            <p:nvPr/>
          </p:nvSpPr>
          <p:spPr bwMode="auto">
            <a:xfrm>
              <a:off x="2919" y="1239"/>
              <a:ext cx="729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9" name="AutoShape 1042"/>
          <p:cNvSpPr>
            <a:spLocks noChangeArrowheads="1"/>
          </p:cNvSpPr>
          <p:nvPr/>
        </p:nvSpPr>
        <p:spPr bwMode="auto">
          <a:xfrm>
            <a:off x="4737100" y="2116138"/>
            <a:ext cx="509588" cy="1624012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3" name="Object 1043"/>
          <p:cNvGraphicFramePr>
            <a:graphicFrameLocks noChangeAspect="1"/>
          </p:cNvGraphicFramePr>
          <p:nvPr/>
        </p:nvGraphicFramePr>
        <p:xfrm>
          <a:off x="5562600" y="2819400"/>
          <a:ext cx="908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Clip" r:id="rId7" imgW="5432400" imgH="2752560" progId="">
                  <p:embed/>
                </p:oleObj>
              </mc:Choice>
              <mc:Fallback>
                <p:oleObj name="Clip" r:id="rId7" imgW="5432400" imgH="2752560" progId="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9080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04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Checkpoints</a:t>
            </a:r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91842"/>
            <a:ext cx="2576512" cy="196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59999"/>
            <a:ext cx="2703288" cy="205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685801" y="1219200"/>
            <a:ext cx="405130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What kind of spherical mirror can be used to start a fire?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57038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concave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convex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691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How far from the paper to be ignited should the mirror be held?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286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farther than the focal length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closer than the focal length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at the focal length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7823200" y="1858963"/>
          <a:ext cx="1117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Clip" r:id="rId5" imgW="994680" imgH="994680" progId="">
                  <p:embed/>
                </p:oleObj>
              </mc:Choice>
              <mc:Fallback>
                <p:oleObj name="Clip" r:id="rId5" imgW="994680" imgH="9946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858963"/>
                        <a:ext cx="11176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2" name="Group 7"/>
          <p:cNvGrpSpPr>
            <a:grpSpLocks/>
          </p:cNvGrpSpPr>
          <p:nvPr/>
        </p:nvGrpSpPr>
        <p:grpSpPr bwMode="auto">
          <a:xfrm>
            <a:off x="4970463" y="2308225"/>
            <a:ext cx="3216275" cy="663575"/>
            <a:chOff x="2914" y="876"/>
            <a:chExt cx="1802" cy="372"/>
          </a:xfrm>
        </p:grpSpPr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52" y="876"/>
              <a:ext cx="1764" cy="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2928" y="942"/>
              <a:ext cx="1767" cy="1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10"/>
            <p:cNvSpPr>
              <a:spLocks noChangeShapeType="1"/>
            </p:cNvSpPr>
            <p:nvPr/>
          </p:nvSpPr>
          <p:spPr bwMode="auto">
            <a:xfrm rot="21408584" flipH="1">
              <a:off x="2914" y="1062"/>
              <a:ext cx="1773" cy="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Line 11"/>
            <p:cNvSpPr>
              <a:spLocks noChangeShapeType="1"/>
            </p:cNvSpPr>
            <p:nvPr/>
          </p:nvSpPr>
          <p:spPr bwMode="auto">
            <a:xfrm rot="21408584" flipH="1">
              <a:off x="2927" y="1151"/>
              <a:ext cx="1778" cy="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Line 12"/>
            <p:cNvSpPr>
              <a:spLocks noChangeShapeType="1"/>
            </p:cNvSpPr>
            <p:nvPr/>
          </p:nvSpPr>
          <p:spPr bwMode="auto">
            <a:xfrm>
              <a:off x="2979" y="951"/>
              <a:ext cx="657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13"/>
            <p:cNvSpPr>
              <a:spLocks noChangeShapeType="1"/>
            </p:cNvSpPr>
            <p:nvPr/>
          </p:nvSpPr>
          <p:spPr bwMode="auto">
            <a:xfrm>
              <a:off x="2937" y="1065"/>
              <a:ext cx="711" cy="1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Line 14"/>
            <p:cNvSpPr>
              <a:spLocks noChangeShapeType="1"/>
            </p:cNvSpPr>
            <p:nvPr/>
          </p:nvSpPr>
          <p:spPr bwMode="auto">
            <a:xfrm>
              <a:off x="2928" y="1152"/>
              <a:ext cx="72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15"/>
            <p:cNvSpPr>
              <a:spLocks noChangeShapeType="1"/>
            </p:cNvSpPr>
            <p:nvPr/>
          </p:nvSpPr>
          <p:spPr bwMode="auto">
            <a:xfrm>
              <a:off x="2919" y="1239"/>
              <a:ext cx="729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" name="AutoShape 16"/>
          <p:cNvSpPr>
            <a:spLocks noChangeArrowheads="1"/>
          </p:cNvSpPr>
          <p:nvPr/>
        </p:nvSpPr>
        <p:spPr bwMode="auto">
          <a:xfrm>
            <a:off x="4737100" y="2116138"/>
            <a:ext cx="509588" cy="1624012"/>
          </a:xfrm>
          <a:prstGeom prst="moon">
            <a:avLst>
              <a:gd name="adj" fmla="val 50000"/>
            </a:avLst>
          </a:prstGeom>
          <a:solidFill>
            <a:schemeClr val="tx2"/>
          </a:solidFill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7" name="Object 17"/>
          <p:cNvGraphicFramePr>
            <a:graphicFrameLocks noChangeAspect="1"/>
          </p:cNvGraphicFramePr>
          <p:nvPr/>
        </p:nvGraphicFramePr>
        <p:xfrm>
          <a:off x="5562600" y="2819400"/>
          <a:ext cx="908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Clip" r:id="rId7" imgW="5432400" imgH="2752560" progId="">
                  <p:embed/>
                </p:oleObj>
              </mc:Choice>
              <mc:Fallback>
                <p:oleObj name="Clip" r:id="rId7" imgW="5432400" imgH="27525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9080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Checkpoints</a:t>
            </a:r>
          </a:p>
        </p:txBody>
      </p:sp>
      <p:sp>
        <p:nvSpPr>
          <p:cNvPr id="309267" name="Oval 19"/>
          <p:cNvSpPr>
            <a:spLocks noChangeArrowheads="1"/>
          </p:cNvSpPr>
          <p:nvPr/>
        </p:nvSpPr>
        <p:spPr bwMode="auto">
          <a:xfrm>
            <a:off x="533400" y="2209800"/>
            <a:ext cx="1828800" cy="457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457200" y="6172200"/>
            <a:ext cx="3276600" cy="6096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7" grpId="0" animBg="1"/>
      <p:bldP spid="3092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Concave Mirror</a:t>
            </a:r>
          </a:p>
        </p:txBody>
      </p:sp>
      <p:sp>
        <p:nvSpPr>
          <p:cNvPr id="26627" name="Arc 3"/>
          <p:cNvSpPr>
            <a:spLocks/>
          </p:cNvSpPr>
          <p:nvPr/>
        </p:nvSpPr>
        <p:spPr bwMode="auto">
          <a:xfrm>
            <a:off x="5105400" y="1592263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3400" y="2590800"/>
            <a:ext cx="830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259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Principal Axis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1752600"/>
            <a:ext cx="3200400" cy="1588"/>
            <a:chOff x="3216" y="1920"/>
            <a:chExt cx="2016" cy="0"/>
          </a:xfrm>
        </p:grpSpPr>
        <p:sp>
          <p:nvSpPr>
            <p:cNvPr id="26672" name="Line 9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10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114800" y="2057400"/>
            <a:ext cx="3200400" cy="0"/>
            <a:chOff x="3216" y="1920"/>
            <a:chExt cx="2016" cy="0"/>
          </a:xfrm>
        </p:grpSpPr>
        <p:sp>
          <p:nvSpPr>
            <p:cNvPr id="26670" name="Line 12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13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19575" y="2286000"/>
            <a:ext cx="3200400" cy="1588"/>
            <a:chOff x="3216" y="1920"/>
            <a:chExt cx="2016" cy="0"/>
          </a:xfrm>
        </p:grpSpPr>
        <p:sp>
          <p:nvSpPr>
            <p:cNvPr id="26668" name="Line 15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16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6019800" y="2524125"/>
            <a:ext cx="533400" cy="523875"/>
            <a:chOff x="3792" y="1590"/>
            <a:chExt cx="768" cy="330"/>
          </a:xfrm>
        </p:grpSpPr>
        <p:sp>
          <p:nvSpPr>
            <p:cNvPr id="26666" name="Oval 18"/>
            <p:cNvSpPr>
              <a:spLocks noChangeArrowheads="1"/>
            </p:cNvSpPr>
            <p:nvPr/>
          </p:nvSpPr>
          <p:spPr bwMode="auto">
            <a:xfrm>
              <a:off x="3906" y="1590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Text Box 19"/>
            <p:cNvSpPr txBox="1">
              <a:spLocks noChangeArrowheads="1"/>
            </p:cNvSpPr>
            <p:nvPr/>
          </p:nvSpPr>
          <p:spPr bwMode="auto">
            <a:xfrm>
              <a:off x="3792" y="163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</p:grpSp>
      <p:sp>
        <p:nvSpPr>
          <p:cNvPr id="26634" name="Arc 47"/>
          <p:cNvSpPr>
            <a:spLocks/>
          </p:cNvSpPr>
          <p:nvPr/>
        </p:nvSpPr>
        <p:spPr bwMode="auto">
          <a:xfrm flipH="1">
            <a:off x="990600" y="1524000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3456" name="Picture 48" descr="bd0492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057400"/>
            <a:ext cx="981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58" name="Line 50"/>
          <p:cNvSpPr>
            <a:spLocks noChangeShapeType="1"/>
          </p:cNvSpPr>
          <p:nvPr/>
        </p:nvSpPr>
        <p:spPr bwMode="auto">
          <a:xfrm>
            <a:off x="1143000" y="1752600"/>
            <a:ext cx="3200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3461" name="Line 53"/>
          <p:cNvSpPr>
            <a:spLocks noChangeShapeType="1"/>
          </p:cNvSpPr>
          <p:nvPr/>
        </p:nvSpPr>
        <p:spPr bwMode="auto">
          <a:xfrm>
            <a:off x="1066800" y="2057400"/>
            <a:ext cx="3200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8" name="Group 55"/>
          <p:cNvGrpSpPr>
            <a:grpSpLocks/>
          </p:cNvGrpSpPr>
          <p:nvPr/>
        </p:nvGrpSpPr>
        <p:grpSpPr bwMode="auto">
          <a:xfrm>
            <a:off x="2133600" y="2514600"/>
            <a:ext cx="533400" cy="523875"/>
            <a:chOff x="3792" y="1590"/>
            <a:chExt cx="768" cy="330"/>
          </a:xfrm>
        </p:grpSpPr>
        <p:sp>
          <p:nvSpPr>
            <p:cNvPr id="26664" name="Oval 56"/>
            <p:cNvSpPr>
              <a:spLocks noChangeArrowheads="1"/>
            </p:cNvSpPr>
            <p:nvPr/>
          </p:nvSpPr>
          <p:spPr bwMode="auto">
            <a:xfrm>
              <a:off x="3906" y="1590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Text Box 57"/>
            <p:cNvSpPr txBox="1">
              <a:spLocks noChangeArrowheads="1"/>
            </p:cNvSpPr>
            <p:nvPr/>
          </p:nvSpPr>
          <p:spPr bwMode="auto">
            <a:xfrm>
              <a:off x="3792" y="163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</a:t>
              </a:r>
            </a:p>
          </p:txBody>
        </p:sp>
      </p:grpSp>
      <p:sp>
        <p:nvSpPr>
          <p:cNvPr id="273468" name="Line 60"/>
          <p:cNvSpPr>
            <a:spLocks noChangeShapeType="1"/>
          </p:cNvSpPr>
          <p:nvPr/>
        </p:nvSpPr>
        <p:spPr bwMode="auto">
          <a:xfrm>
            <a:off x="1027113" y="2286000"/>
            <a:ext cx="3200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4419600" y="2286000"/>
            <a:ext cx="2971800" cy="762000"/>
            <a:chOff x="2784" y="1440"/>
            <a:chExt cx="1872" cy="480"/>
          </a:xfrm>
        </p:grpSpPr>
        <p:sp>
          <p:nvSpPr>
            <p:cNvPr id="26662" name="Line 64"/>
            <p:cNvSpPr>
              <a:spLocks noChangeShapeType="1"/>
            </p:cNvSpPr>
            <p:nvPr/>
          </p:nvSpPr>
          <p:spPr bwMode="auto">
            <a:xfrm flipH="1">
              <a:off x="2784" y="1440"/>
              <a:ext cx="1872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65"/>
            <p:cNvSpPr>
              <a:spLocks noChangeShapeType="1"/>
            </p:cNvSpPr>
            <p:nvPr/>
          </p:nvSpPr>
          <p:spPr bwMode="auto">
            <a:xfrm flipH="1">
              <a:off x="3348" y="1721"/>
              <a:ext cx="192" cy="4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4495800" y="2057400"/>
            <a:ext cx="2819400" cy="1371600"/>
            <a:chOff x="2832" y="1296"/>
            <a:chExt cx="1776" cy="864"/>
          </a:xfrm>
        </p:grpSpPr>
        <p:sp>
          <p:nvSpPr>
            <p:cNvPr id="26660" name="Line 67"/>
            <p:cNvSpPr>
              <a:spLocks noChangeShapeType="1"/>
            </p:cNvSpPr>
            <p:nvPr/>
          </p:nvSpPr>
          <p:spPr bwMode="auto">
            <a:xfrm flipV="1">
              <a:off x="2832" y="1296"/>
              <a:ext cx="1776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68"/>
            <p:cNvSpPr>
              <a:spLocks noChangeShapeType="1"/>
            </p:cNvSpPr>
            <p:nvPr/>
          </p:nvSpPr>
          <p:spPr bwMode="auto">
            <a:xfrm flipV="1">
              <a:off x="3372" y="1842"/>
              <a:ext cx="96" cy="4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4495800" y="1752600"/>
            <a:ext cx="2743200" cy="2286000"/>
            <a:chOff x="2832" y="1104"/>
            <a:chExt cx="1728" cy="1440"/>
          </a:xfrm>
        </p:grpSpPr>
        <p:sp>
          <p:nvSpPr>
            <p:cNvPr id="26658" name="Line 70"/>
            <p:cNvSpPr>
              <a:spLocks noChangeShapeType="1"/>
            </p:cNvSpPr>
            <p:nvPr/>
          </p:nvSpPr>
          <p:spPr bwMode="auto">
            <a:xfrm flipH="1">
              <a:off x="2832" y="1104"/>
              <a:ext cx="1728" cy="14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71"/>
            <p:cNvSpPr>
              <a:spLocks noChangeShapeType="1"/>
            </p:cNvSpPr>
            <p:nvPr/>
          </p:nvSpPr>
          <p:spPr bwMode="auto">
            <a:xfrm flipH="1">
              <a:off x="3426" y="1926"/>
              <a:ext cx="144" cy="12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6096000" y="2514600"/>
            <a:ext cx="101600" cy="1196975"/>
            <a:chOff x="3972" y="2174"/>
            <a:chExt cx="64" cy="754"/>
          </a:xfrm>
        </p:grpSpPr>
        <p:pic>
          <p:nvPicPr>
            <p:cNvPr id="26656" name="Picture 73" descr="unli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4" y="2174"/>
              <a:ext cx="52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7" name="Oval 74"/>
            <p:cNvSpPr>
              <a:spLocks noChangeArrowheads="1"/>
            </p:cNvSpPr>
            <p:nvPr/>
          </p:nvSpPr>
          <p:spPr bwMode="auto">
            <a:xfrm>
              <a:off x="3972" y="2178"/>
              <a:ext cx="60" cy="17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3484" name="Picture 76" descr="l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438400"/>
            <a:ext cx="639763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1143000" y="1752600"/>
            <a:ext cx="1219200" cy="641350"/>
            <a:chOff x="720" y="1104"/>
            <a:chExt cx="768" cy="404"/>
          </a:xfrm>
        </p:grpSpPr>
        <p:sp>
          <p:nvSpPr>
            <p:cNvPr id="26654" name="Line 33"/>
            <p:cNvSpPr>
              <a:spLocks noChangeShapeType="1"/>
            </p:cNvSpPr>
            <p:nvPr/>
          </p:nvSpPr>
          <p:spPr bwMode="auto">
            <a:xfrm>
              <a:off x="720" y="1104"/>
              <a:ext cx="768" cy="40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77"/>
            <p:cNvSpPr>
              <a:spLocks noChangeShapeType="1"/>
            </p:cNvSpPr>
            <p:nvPr/>
          </p:nvSpPr>
          <p:spPr bwMode="auto">
            <a:xfrm>
              <a:off x="840" y="1170"/>
              <a:ext cx="336" cy="17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1066800" y="2057400"/>
            <a:ext cx="1143000" cy="457200"/>
            <a:chOff x="672" y="1296"/>
            <a:chExt cx="720" cy="288"/>
          </a:xfrm>
        </p:grpSpPr>
        <p:sp>
          <p:nvSpPr>
            <p:cNvPr id="26652" name="Line 58"/>
            <p:cNvSpPr>
              <a:spLocks noChangeShapeType="1"/>
            </p:cNvSpPr>
            <p:nvPr/>
          </p:nvSpPr>
          <p:spPr bwMode="auto">
            <a:xfrm>
              <a:off x="672" y="1296"/>
              <a:ext cx="720" cy="28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79"/>
            <p:cNvSpPr>
              <a:spLocks noChangeShapeType="1"/>
            </p:cNvSpPr>
            <p:nvPr/>
          </p:nvSpPr>
          <p:spPr bwMode="auto">
            <a:xfrm>
              <a:off x="834" y="1362"/>
              <a:ext cx="288" cy="11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1031875" y="2300288"/>
            <a:ext cx="1254125" cy="290512"/>
            <a:chOff x="650" y="1449"/>
            <a:chExt cx="790" cy="183"/>
          </a:xfrm>
        </p:grpSpPr>
        <p:sp>
          <p:nvSpPr>
            <p:cNvPr id="26650" name="Line 62"/>
            <p:cNvSpPr>
              <a:spLocks noChangeShapeType="1"/>
            </p:cNvSpPr>
            <p:nvPr/>
          </p:nvSpPr>
          <p:spPr bwMode="auto">
            <a:xfrm flipH="1" flipV="1">
              <a:off x="650" y="1449"/>
              <a:ext cx="790" cy="18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81"/>
            <p:cNvSpPr>
              <a:spLocks noChangeShapeType="1"/>
            </p:cNvSpPr>
            <p:nvPr/>
          </p:nvSpPr>
          <p:spPr bwMode="auto">
            <a:xfrm flipH="1" flipV="1">
              <a:off x="882" y="1500"/>
              <a:ext cx="192" cy="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91" name="Text Box 83"/>
          <p:cNvSpPr txBox="1">
            <a:spLocks noChangeArrowheads="1"/>
          </p:cNvSpPr>
          <p:nvPr/>
        </p:nvSpPr>
        <p:spPr bwMode="auto">
          <a:xfrm>
            <a:off x="990600" y="44196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Rays traveling through focus before hitting mirror are reflected parallel to </a:t>
            </a:r>
            <a:r>
              <a:rPr lang="en-US">
                <a:solidFill>
                  <a:srgbClr val="FF0000"/>
                </a:solidFill>
              </a:rPr>
              <a:t>Principal Axis</a:t>
            </a:r>
            <a:r>
              <a:rPr lang="en-US"/>
              <a:t>.</a:t>
            </a:r>
          </a:p>
        </p:txBody>
      </p:sp>
      <p:sp>
        <p:nvSpPr>
          <p:cNvPr id="273492" name="Text Box 84"/>
          <p:cNvSpPr txBox="1">
            <a:spLocks noChangeArrowheads="1"/>
          </p:cNvSpPr>
          <p:nvPr/>
        </p:nvSpPr>
        <p:spPr bwMode="auto">
          <a:xfrm>
            <a:off x="1066800" y="54864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Rays traveling parallel to </a:t>
            </a:r>
            <a:r>
              <a:rPr lang="en-US">
                <a:solidFill>
                  <a:srgbClr val="FF0000"/>
                </a:solidFill>
              </a:rPr>
              <a:t>Principal Axis</a:t>
            </a:r>
            <a:r>
              <a:rPr lang="en-US"/>
              <a:t> before hitting mirror are reflected through focus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3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58" grpId="0" animBg="1"/>
      <p:bldP spid="273461" grpId="0" animBg="1"/>
      <p:bldP spid="273468" grpId="0" animBg="1"/>
      <p:bldP spid="273491" grpId="0" autoUpdateAnimBg="0"/>
      <p:bldP spid="27349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Convex Mirror</a:t>
            </a:r>
          </a:p>
        </p:txBody>
      </p:sp>
      <p:sp>
        <p:nvSpPr>
          <p:cNvPr id="12292" name="Arc 3"/>
          <p:cNvSpPr>
            <a:spLocks/>
          </p:cNvSpPr>
          <p:nvPr/>
        </p:nvSpPr>
        <p:spPr bwMode="auto">
          <a:xfrm flipH="1">
            <a:off x="5638800" y="1244600"/>
            <a:ext cx="2286000" cy="2028825"/>
          </a:xfrm>
          <a:custGeom>
            <a:avLst/>
            <a:gdLst>
              <a:gd name="T0" fmla="*/ 2147483647 w 21600"/>
              <a:gd name="T1" fmla="*/ 0 h 19177"/>
              <a:gd name="T2" fmla="*/ 2147483647 w 21600"/>
              <a:gd name="T3" fmla="*/ 2147483647 h 19177"/>
              <a:gd name="T4" fmla="*/ 0 w 21600"/>
              <a:gd name="T5" fmla="*/ 2147483647 h 19177"/>
              <a:gd name="T6" fmla="*/ 0 60000 65536"/>
              <a:gd name="T7" fmla="*/ 0 60000 65536"/>
              <a:gd name="T8" fmla="*/ 0 60000 65536"/>
              <a:gd name="T9" fmla="*/ 0 w 21600"/>
              <a:gd name="T10" fmla="*/ 0 h 19177"/>
              <a:gd name="T11" fmla="*/ 21600 w 21600"/>
              <a:gd name="T12" fmla="*/ 19177 h 19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177" fill="none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</a:path>
              <a:path w="21600" h="19177" stroke="0" extrusionOk="0">
                <a:moveTo>
                  <a:pt x="19427" y="-1"/>
                </a:moveTo>
                <a:cubicBezTo>
                  <a:pt x="20857" y="2941"/>
                  <a:pt x="21600" y="6170"/>
                  <a:pt x="21600" y="9441"/>
                </a:cubicBezTo>
                <a:cubicBezTo>
                  <a:pt x="21600" y="12823"/>
                  <a:pt x="20805" y="16158"/>
                  <a:pt x="19281" y="19177"/>
                </a:cubicBezTo>
                <a:lnTo>
                  <a:pt x="0" y="944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1143000" y="2235200"/>
            <a:ext cx="7543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209800" y="2235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Principal Axis</a:t>
            </a: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7943850" y="2178050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Oval 7"/>
          <p:cNvSpPr>
            <a:spLocks noChangeArrowheads="1"/>
          </p:cNvSpPr>
          <p:nvPr/>
        </p:nvSpPr>
        <p:spPr bwMode="auto">
          <a:xfrm>
            <a:off x="6753225" y="2187575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5838825" y="13970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81275" y="1444625"/>
            <a:ext cx="3200400" cy="1588"/>
            <a:chOff x="3216" y="1920"/>
            <a:chExt cx="2016" cy="0"/>
          </a:xfrm>
        </p:grpSpPr>
        <p:sp>
          <p:nvSpPr>
            <p:cNvPr id="12335" name="Line 13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14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24125" y="1711325"/>
            <a:ext cx="3200400" cy="0"/>
            <a:chOff x="3216" y="1920"/>
            <a:chExt cx="2016" cy="0"/>
          </a:xfrm>
        </p:grpSpPr>
        <p:sp>
          <p:nvSpPr>
            <p:cNvPr id="12333" name="Line 16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17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438400" y="2235200"/>
            <a:ext cx="3200400" cy="1588"/>
            <a:chOff x="3216" y="1920"/>
            <a:chExt cx="2016" cy="0"/>
          </a:xfrm>
        </p:grpSpPr>
        <p:sp>
          <p:nvSpPr>
            <p:cNvPr id="12331" name="Line 19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0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33" name="Text Box 21"/>
          <p:cNvSpPr txBox="1">
            <a:spLocks noChangeArrowheads="1"/>
          </p:cNvSpPr>
          <p:nvPr/>
        </p:nvSpPr>
        <p:spPr bwMode="auto">
          <a:xfrm>
            <a:off x="5943600" y="2235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Focus</a:t>
            </a:r>
          </a:p>
        </p:txBody>
      </p:sp>
      <p:sp>
        <p:nvSpPr>
          <p:cNvPr id="269334" name="Text Box 22"/>
          <p:cNvSpPr txBox="1">
            <a:spLocks noChangeArrowheads="1"/>
          </p:cNvSpPr>
          <p:nvPr/>
        </p:nvSpPr>
        <p:spPr bwMode="auto">
          <a:xfrm>
            <a:off x="457200" y="4343400"/>
            <a:ext cx="7453313" cy="1154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300"/>
              <a:t>Rays parallel to </a:t>
            </a:r>
            <a:r>
              <a:rPr lang="en-US" altLang="en-US" sz="2300">
                <a:solidFill>
                  <a:srgbClr val="FC0128"/>
                </a:solidFill>
              </a:rPr>
              <a:t>principal axis</a:t>
            </a:r>
            <a:r>
              <a:rPr lang="en-US" altLang="en-US" sz="2300"/>
              <a:t> and </a:t>
            </a:r>
            <a:r>
              <a:rPr lang="en-US" altLang="en-US" sz="2300" u="sng"/>
              <a:t>near</a:t>
            </a:r>
            <a:r>
              <a:rPr lang="en-US" altLang="en-US" sz="2300"/>
              <a:t> the </a:t>
            </a:r>
            <a:r>
              <a:rPr lang="en-US" altLang="en-US" sz="2300">
                <a:solidFill>
                  <a:srgbClr val="FC0128"/>
                </a:solidFill>
              </a:rPr>
              <a:t>principal axis</a:t>
            </a:r>
            <a:r>
              <a:rPr lang="en-US" altLang="en-US" sz="2300"/>
              <a:t> (“paraxial rays”) all reflect so they </a:t>
            </a:r>
            <a:r>
              <a:rPr lang="en-US" altLang="en-US" sz="2300">
                <a:solidFill>
                  <a:schemeClr val="tx2"/>
                </a:solidFill>
              </a:rPr>
              <a:t>appear</a:t>
            </a:r>
            <a:r>
              <a:rPr lang="en-US" altLang="en-US" sz="2300"/>
              <a:t> to originate from the “Focus” (F).</a:t>
            </a:r>
          </a:p>
        </p:txBody>
      </p:sp>
      <p:sp>
        <p:nvSpPr>
          <p:cNvPr id="12303" name="Text Box 23"/>
          <p:cNvSpPr txBox="1">
            <a:spLocks noChangeArrowheads="1"/>
          </p:cNvSpPr>
          <p:nvPr/>
        </p:nvSpPr>
        <p:spPr bwMode="auto">
          <a:xfrm rot="1408076" flipH="1">
            <a:off x="6629400" y="15113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</a:p>
        </p:txBody>
      </p:sp>
      <p:sp>
        <p:nvSpPr>
          <p:cNvPr id="269336" name="Line 24"/>
          <p:cNvSpPr>
            <a:spLocks noChangeShapeType="1"/>
          </p:cNvSpPr>
          <p:nvPr/>
        </p:nvSpPr>
        <p:spPr bwMode="auto">
          <a:xfrm>
            <a:off x="5638800" y="21590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37" name="Line 25"/>
          <p:cNvSpPr>
            <a:spLocks noChangeShapeType="1"/>
          </p:cNvSpPr>
          <p:nvPr/>
        </p:nvSpPr>
        <p:spPr bwMode="auto">
          <a:xfrm>
            <a:off x="6781800" y="22352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38" name="Text Box 26"/>
          <p:cNvSpPr txBox="1">
            <a:spLocks noChangeArrowheads="1"/>
          </p:cNvSpPr>
          <p:nvPr/>
        </p:nvSpPr>
        <p:spPr bwMode="auto">
          <a:xfrm>
            <a:off x="5791200" y="337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f=-R/2</a:t>
            </a:r>
          </a:p>
        </p:txBody>
      </p:sp>
      <p:sp>
        <p:nvSpPr>
          <p:cNvPr id="269339" name="Line 27"/>
          <p:cNvSpPr>
            <a:spLocks noChangeShapeType="1"/>
          </p:cNvSpPr>
          <p:nvPr/>
        </p:nvSpPr>
        <p:spPr bwMode="auto">
          <a:xfrm>
            <a:off x="5638800" y="337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9340" name="Text Box 28"/>
          <p:cNvSpPr txBox="1">
            <a:spLocks noChangeArrowheads="1"/>
          </p:cNvSpPr>
          <p:nvPr/>
        </p:nvSpPr>
        <p:spPr bwMode="auto">
          <a:xfrm>
            <a:off x="457200" y="5638800"/>
            <a:ext cx="6954838" cy="8032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300"/>
              <a:t>The distance from F to the center of the mirror is called the “Focal Length” (f).</a:t>
            </a:r>
          </a:p>
        </p:txBody>
      </p:sp>
      <p:sp>
        <p:nvSpPr>
          <p:cNvPr id="269345" name="Line 33"/>
          <p:cNvSpPr>
            <a:spLocks noChangeShapeType="1"/>
          </p:cNvSpPr>
          <p:nvPr/>
        </p:nvSpPr>
        <p:spPr bwMode="auto">
          <a:xfrm>
            <a:off x="5638800" y="1978025"/>
            <a:ext cx="2895600" cy="6508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46" name="Line 34"/>
          <p:cNvSpPr>
            <a:spLocks noChangeShapeType="1"/>
          </p:cNvSpPr>
          <p:nvPr/>
        </p:nvSpPr>
        <p:spPr bwMode="auto">
          <a:xfrm>
            <a:off x="5705475" y="1701800"/>
            <a:ext cx="2701925" cy="13144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47" name="Line 35"/>
          <p:cNvSpPr>
            <a:spLocks noChangeShapeType="1"/>
          </p:cNvSpPr>
          <p:nvPr/>
        </p:nvSpPr>
        <p:spPr bwMode="auto">
          <a:xfrm flipH="1" flipV="1">
            <a:off x="5791200" y="1397000"/>
            <a:ext cx="2743200" cy="22860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772400" y="4953000"/>
            <a:ext cx="1104900" cy="1033463"/>
            <a:chOff x="4382" y="3201"/>
            <a:chExt cx="619" cy="579"/>
          </a:xfrm>
        </p:grpSpPr>
        <p:sp>
          <p:nvSpPr>
            <p:cNvPr id="12330" name="Rectangle 39"/>
            <p:cNvSpPr>
              <a:spLocks noChangeArrowheads="1"/>
            </p:cNvSpPr>
            <p:nvPr/>
          </p:nvSpPr>
          <p:spPr bwMode="auto">
            <a:xfrm>
              <a:off x="4382" y="3201"/>
              <a:ext cx="619" cy="579"/>
            </a:xfrm>
            <a:prstGeom prst="rect">
              <a:avLst/>
            </a:prstGeom>
            <a:solidFill>
              <a:schemeClr val="tx2"/>
            </a:solidFill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0" name="Object 40"/>
            <p:cNvGraphicFramePr>
              <a:graphicFrameLocks noChangeAspect="1"/>
            </p:cNvGraphicFramePr>
            <p:nvPr/>
          </p:nvGraphicFramePr>
          <p:xfrm>
            <a:off x="4388" y="3253"/>
            <a:ext cx="576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name="Equation" r:id="rId5" imgW="914400" imgH="749300" progId="Equation.DSMT36">
                    <p:embed/>
                  </p:oleObj>
                </mc:Choice>
                <mc:Fallback>
                  <p:oleObj name="Equation" r:id="rId5" imgW="914400" imgH="749300" progId="Equation.DSMT36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3253"/>
                          <a:ext cx="576" cy="472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1"/>
          <p:cNvGrpSpPr>
            <a:grpSpLocks/>
          </p:cNvGrpSpPr>
          <p:nvPr/>
        </p:nvGrpSpPr>
        <p:grpSpPr bwMode="auto">
          <a:xfrm flipH="1">
            <a:off x="2438400" y="2235200"/>
            <a:ext cx="3200400" cy="1588"/>
            <a:chOff x="3216" y="1920"/>
            <a:chExt cx="2016" cy="0"/>
          </a:xfrm>
        </p:grpSpPr>
        <p:sp>
          <p:nvSpPr>
            <p:cNvPr id="12328" name="Line 42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3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209800" y="1190625"/>
            <a:ext cx="3457575" cy="777875"/>
            <a:chOff x="1392" y="926"/>
            <a:chExt cx="2178" cy="490"/>
          </a:xfrm>
        </p:grpSpPr>
        <p:sp>
          <p:nvSpPr>
            <p:cNvPr id="12326" name="Line 36"/>
            <p:cNvSpPr>
              <a:spLocks noChangeShapeType="1"/>
            </p:cNvSpPr>
            <p:nvPr/>
          </p:nvSpPr>
          <p:spPr bwMode="auto">
            <a:xfrm>
              <a:off x="1392" y="926"/>
              <a:ext cx="2178" cy="49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4"/>
            <p:cNvSpPr>
              <a:spLocks noChangeShapeType="1"/>
            </p:cNvSpPr>
            <p:nvPr/>
          </p:nvSpPr>
          <p:spPr bwMode="auto">
            <a:xfrm>
              <a:off x="2328" y="1130"/>
              <a:ext cx="354" cy="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2876550" y="330200"/>
            <a:ext cx="2819400" cy="1371600"/>
            <a:chOff x="1812" y="384"/>
            <a:chExt cx="1776" cy="864"/>
          </a:xfrm>
        </p:grpSpPr>
        <p:sp>
          <p:nvSpPr>
            <p:cNvPr id="12324" name="Line 10"/>
            <p:cNvSpPr>
              <a:spLocks noChangeShapeType="1"/>
            </p:cNvSpPr>
            <p:nvPr/>
          </p:nvSpPr>
          <p:spPr bwMode="auto">
            <a:xfrm>
              <a:off x="1812" y="384"/>
              <a:ext cx="1776" cy="86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45"/>
            <p:cNvSpPr>
              <a:spLocks noChangeShapeType="1"/>
            </p:cNvSpPr>
            <p:nvPr/>
          </p:nvSpPr>
          <p:spPr bwMode="auto">
            <a:xfrm>
              <a:off x="2946" y="938"/>
              <a:ext cx="144" cy="7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495550" y="1987550"/>
            <a:ext cx="3200400" cy="0"/>
            <a:chOff x="3216" y="1920"/>
            <a:chExt cx="2016" cy="0"/>
          </a:xfrm>
        </p:grpSpPr>
        <p:sp>
          <p:nvSpPr>
            <p:cNvPr id="12322" name="Line 48"/>
            <p:cNvSpPr>
              <a:spLocks noChangeShapeType="1"/>
            </p:cNvSpPr>
            <p:nvPr/>
          </p:nvSpPr>
          <p:spPr bwMode="auto">
            <a:xfrm>
              <a:off x="3216" y="1920"/>
              <a:ext cx="201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49"/>
            <p:cNvSpPr>
              <a:spLocks noChangeShapeType="1"/>
            </p:cNvSpPr>
            <p:nvPr/>
          </p:nvSpPr>
          <p:spPr bwMode="auto">
            <a:xfrm>
              <a:off x="3324" y="1920"/>
              <a:ext cx="2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114800" y="0"/>
            <a:ext cx="1676400" cy="1397000"/>
            <a:chOff x="2592" y="176"/>
            <a:chExt cx="1056" cy="880"/>
          </a:xfrm>
        </p:grpSpPr>
        <p:sp>
          <p:nvSpPr>
            <p:cNvPr id="12320" name="Line 9"/>
            <p:cNvSpPr>
              <a:spLocks noChangeShapeType="1"/>
            </p:cNvSpPr>
            <p:nvPr/>
          </p:nvSpPr>
          <p:spPr bwMode="auto">
            <a:xfrm flipH="1" flipV="1">
              <a:off x="2592" y="176"/>
              <a:ext cx="1056" cy="8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50"/>
            <p:cNvSpPr>
              <a:spLocks noChangeShapeType="1"/>
            </p:cNvSpPr>
            <p:nvPr/>
          </p:nvSpPr>
          <p:spPr bwMode="auto">
            <a:xfrm>
              <a:off x="2838" y="378"/>
              <a:ext cx="96" cy="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65" name="Line 53"/>
          <p:cNvSpPr>
            <a:spLocks noChangeShapeType="1"/>
          </p:cNvSpPr>
          <p:nvPr/>
        </p:nvSpPr>
        <p:spPr bwMode="auto">
          <a:xfrm>
            <a:off x="5638800" y="2235200"/>
            <a:ext cx="27432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69" name="Text Box 57"/>
          <p:cNvSpPr txBox="1">
            <a:spLocks noChangeArrowheads="1"/>
          </p:cNvSpPr>
          <p:nvPr/>
        </p:nvSpPr>
        <p:spPr bwMode="auto">
          <a:xfrm>
            <a:off x="457200" y="3657600"/>
            <a:ext cx="7453313" cy="4524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102833" tIns="51417" rIns="102833" bIns="51417">
            <a:spAutoFit/>
          </a:bodyPr>
          <a:lstStyle/>
          <a:p>
            <a:pPr defTabSz="1028700">
              <a:spcBef>
                <a:spcPct val="50000"/>
              </a:spcBef>
            </a:pPr>
            <a:r>
              <a:rPr lang="en-US" altLang="en-US" sz="2300"/>
              <a:t>Rays are bent </a:t>
            </a:r>
            <a:r>
              <a:rPr lang="en-US" altLang="en-US" sz="2300" u="sng"/>
              <a:t>away from</a:t>
            </a:r>
            <a:r>
              <a:rPr lang="en-US" altLang="en-US" sz="2300"/>
              <a:t> the principal axis.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 animBg="1"/>
      <p:bldP spid="269333" grpId="0" autoUpdateAnimBg="0"/>
      <p:bldP spid="269334" grpId="0" autoUpdateAnimBg="0"/>
      <p:bldP spid="269336" grpId="0" animBg="1"/>
      <p:bldP spid="269337" grpId="0" animBg="1"/>
      <p:bldP spid="269338" grpId="0" autoUpdateAnimBg="0"/>
      <p:bldP spid="269339" grpId="0" animBg="1"/>
      <p:bldP spid="269340" grpId="0" autoUpdateAnimBg="0"/>
      <p:bldP spid="269345" grpId="0" animBg="1"/>
      <p:bldP spid="269346" grpId="0" animBg="1"/>
      <p:bldP spid="269347" grpId="0" animBg="1"/>
      <p:bldP spid="269365" grpId="0" animBg="1"/>
      <p:bldP spid="26936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Types of Curved Mirrors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78288" y="762000"/>
            <a:ext cx="4953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concave mirror is silvered on the inside of the sphere.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concave mirror is also called a converging mirror because it converges parallel light.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convex mirror is silvered on the outside of the bowl.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convex mirror is also called a diverging mirror because it diverges parallel light.</a:t>
            </a:r>
          </a:p>
        </p:txBody>
      </p:sp>
      <p:pic>
        <p:nvPicPr>
          <p:cNvPr id="25604" name="Picture 6" descr="concaceconvex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60425"/>
            <a:ext cx="3810000" cy="2452688"/>
          </a:xfr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18319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11738"/>
            <a:ext cx="1543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5164138"/>
            <a:ext cx="2155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7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Concave Mirror Terms &amp; Formulas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43000"/>
            <a:ext cx="4191000" cy="2895600"/>
          </a:xfrm>
        </p:spPr>
        <p:txBody>
          <a:bodyPr/>
          <a:lstStyle/>
          <a:p>
            <a:pPr eaLnBrk="1" hangingPunct="1"/>
            <a:r>
              <a:rPr lang="en-US" sz="2800" smtClean="0"/>
              <a:t>Axis</a:t>
            </a:r>
          </a:p>
          <a:p>
            <a:pPr eaLnBrk="1" hangingPunct="1"/>
            <a:r>
              <a:rPr lang="en-US" sz="2800" smtClean="0"/>
              <a:t>Center of Curvature</a:t>
            </a:r>
          </a:p>
          <a:p>
            <a:pPr eaLnBrk="1" hangingPunct="1"/>
            <a:r>
              <a:rPr lang="en-US" sz="2800" smtClean="0"/>
              <a:t>Radius of Curvature</a:t>
            </a:r>
          </a:p>
          <a:p>
            <a:pPr eaLnBrk="1" hangingPunct="1"/>
            <a:r>
              <a:rPr lang="en-US" sz="2800" smtClean="0"/>
              <a:t>Focus</a:t>
            </a:r>
          </a:p>
          <a:p>
            <a:pPr eaLnBrk="1" hangingPunct="1"/>
            <a:r>
              <a:rPr lang="en-US" sz="2800" smtClean="0"/>
              <a:t>Focal Length</a:t>
            </a:r>
          </a:p>
        </p:txBody>
      </p:sp>
      <p:pic>
        <p:nvPicPr>
          <p:cNvPr id="26628" name="Picture 6" descr="Con_Terms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4114800" cy="3132138"/>
          </a:xfrm>
          <a:noFill/>
        </p:spPr>
      </p:pic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85800" y="5194300"/>
          <a:ext cx="24384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8" name="Equation" r:id="rId6" imgW="799753" imgH="545863" progId="Equation.DSMT4">
                  <p:embed/>
                </p:oleObj>
              </mc:Choice>
              <mc:Fallback>
                <p:oleObj name="Equation" r:id="rId6" imgW="799753" imgH="54586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94300"/>
                        <a:ext cx="24384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739900" y="1676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676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334000" y="5181600"/>
          <a:ext cx="28638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0" name="Equation" r:id="rId10" imgW="939392" imgH="431613" progId="Equation.DSMT4">
                  <p:embed/>
                </p:oleObj>
              </mc:Choice>
              <mc:Fallback>
                <p:oleObj name="Equation" r:id="rId10" imgW="939392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81600"/>
                        <a:ext cx="286385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878513" y="4081463"/>
          <a:ext cx="1470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" name="Equation" r:id="rId12" imgW="482391" imgH="203112" progId="Equation.DSMT4">
                  <p:embed/>
                </p:oleObj>
              </mc:Choice>
              <mc:Fallback>
                <p:oleObj name="Equation" r:id="rId12" imgW="48239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4081463"/>
                        <a:ext cx="14700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47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0"/>
          <p:cNvGrpSpPr>
            <a:grpSpLocks/>
          </p:cNvGrpSpPr>
          <p:nvPr/>
        </p:nvGrpSpPr>
        <p:grpSpPr bwMode="auto">
          <a:xfrm>
            <a:off x="6715125" y="2813050"/>
            <a:ext cx="990600" cy="2901950"/>
            <a:chOff x="4230" y="1772"/>
            <a:chExt cx="624" cy="1828"/>
          </a:xfrm>
        </p:grpSpPr>
        <p:grpSp>
          <p:nvGrpSpPr>
            <p:cNvPr id="9243" name="Group 57"/>
            <p:cNvGrpSpPr>
              <a:grpSpLocks/>
            </p:cNvGrpSpPr>
            <p:nvPr/>
          </p:nvGrpSpPr>
          <p:grpSpPr bwMode="auto">
            <a:xfrm>
              <a:off x="4236" y="1772"/>
              <a:ext cx="618" cy="1828"/>
              <a:chOff x="4230" y="1798"/>
              <a:chExt cx="528" cy="1778"/>
            </a:xfrm>
          </p:grpSpPr>
          <p:sp>
            <p:nvSpPr>
              <p:cNvPr id="9247" name="Arc 58" descr="Wide upward diagonal"/>
              <p:cNvSpPr>
                <a:spLocks/>
              </p:cNvSpPr>
              <p:nvPr/>
            </p:nvSpPr>
            <p:spPr bwMode="auto">
              <a:xfrm>
                <a:off x="4230" y="1798"/>
                <a:ext cx="528" cy="895"/>
              </a:xfrm>
              <a:custGeom>
                <a:avLst/>
                <a:gdLst>
                  <a:gd name="T0" fmla="*/ 0 w 21600"/>
                  <a:gd name="T1" fmla="*/ 0 h 19170"/>
                  <a:gd name="T2" fmla="*/ 0 w 21600"/>
                  <a:gd name="T3" fmla="*/ 0 h 19170"/>
                  <a:gd name="T4" fmla="*/ 0 w 21600"/>
                  <a:gd name="T5" fmla="*/ 0 h 191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170"/>
                  <a:gd name="T11" fmla="*/ 21600 w 21600"/>
                  <a:gd name="T12" fmla="*/ 19170 h 19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170" fill="none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</a:path>
                  <a:path w="21600" h="19170" stroke="0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  <a:lnTo>
                      <a:pt x="0" y="19170"/>
                    </a:lnTo>
                    <a:close/>
                  </a:path>
                </a:pathLst>
              </a:custGeom>
              <a:pattFill prst="wdUpDiag">
                <a:fgClr>
                  <a:srgbClr val="FFFF99"/>
                </a:fgClr>
                <a:bgClr>
                  <a:srgbClr val="000066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Arc 59" descr="Wide upward diagonal"/>
              <p:cNvSpPr>
                <a:spLocks/>
              </p:cNvSpPr>
              <p:nvPr/>
            </p:nvSpPr>
            <p:spPr bwMode="auto">
              <a:xfrm flipV="1">
                <a:off x="4230" y="2688"/>
                <a:ext cx="528" cy="888"/>
              </a:xfrm>
              <a:custGeom>
                <a:avLst/>
                <a:gdLst>
                  <a:gd name="T0" fmla="*/ 0 w 21600"/>
                  <a:gd name="T1" fmla="*/ 0 h 19033"/>
                  <a:gd name="T2" fmla="*/ 0 w 21600"/>
                  <a:gd name="T3" fmla="*/ 0 h 19033"/>
                  <a:gd name="T4" fmla="*/ 0 w 21600"/>
                  <a:gd name="T5" fmla="*/ 0 h 190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033"/>
                  <a:gd name="T11" fmla="*/ 21600 w 21600"/>
                  <a:gd name="T12" fmla="*/ 19033 h 190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033" fill="none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</a:path>
                  <a:path w="21600" h="19033" stroke="0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  <a:lnTo>
                      <a:pt x="0" y="19033"/>
                    </a:lnTo>
                    <a:close/>
                  </a:path>
                </a:pathLst>
              </a:custGeom>
              <a:pattFill prst="wdUpDiag">
                <a:fgClr>
                  <a:srgbClr val="FFFF99"/>
                </a:fgClr>
                <a:bgClr>
                  <a:srgbClr val="000066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4" name="Group 56"/>
            <p:cNvGrpSpPr>
              <a:grpSpLocks/>
            </p:cNvGrpSpPr>
            <p:nvPr/>
          </p:nvGrpSpPr>
          <p:grpSpPr bwMode="auto">
            <a:xfrm>
              <a:off x="4230" y="1798"/>
              <a:ext cx="528" cy="1778"/>
              <a:chOff x="4230" y="1798"/>
              <a:chExt cx="528" cy="1778"/>
            </a:xfrm>
          </p:grpSpPr>
          <p:sp>
            <p:nvSpPr>
              <p:cNvPr id="111663" name="Arc 47"/>
              <p:cNvSpPr>
                <a:spLocks/>
              </p:cNvSpPr>
              <p:nvPr/>
            </p:nvSpPr>
            <p:spPr bwMode="auto">
              <a:xfrm>
                <a:off x="4230" y="1798"/>
                <a:ext cx="528" cy="895"/>
              </a:xfrm>
              <a:custGeom>
                <a:avLst/>
                <a:gdLst>
                  <a:gd name="G0" fmla="+- 0 0 0"/>
                  <a:gd name="G1" fmla="+- 19170 0 0"/>
                  <a:gd name="G2" fmla="+- 21600 0 0"/>
                  <a:gd name="T0" fmla="*/ 9953 w 21600"/>
                  <a:gd name="T1" fmla="*/ 0 h 19170"/>
                  <a:gd name="T2" fmla="*/ 21600 w 21600"/>
                  <a:gd name="T3" fmla="*/ 19170 h 19170"/>
                  <a:gd name="T4" fmla="*/ 0 w 21600"/>
                  <a:gd name="T5" fmla="*/ 19170 h 19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170" fill="none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</a:path>
                  <a:path w="21600" h="19170" stroke="0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  <a:lnTo>
                      <a:pt x="0" y="191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1670" name="Arc 54"/>
              <p:cNvSpPr>
                <a:spLocks/>
              </p:cNvSpPr>
              <p:nvPr/>
            </p:nvSpPr>
            <p:spPr bwMode="auto">
              <a:xfrm flipV="1">
                <a:off x="4230" y="2688"/>
                <a:ext cx="528" cy="888"/>
              </a:xfrm>
              <a:custGeom>
                <a:avLst/>
                <a:gdLst>
                  <a:gd name="G0" fmla="+- 0 0 0"/>
                  <a:gd name="G1" fmla="+- 19033 0 0"/>
                  <a:gd name="G2" fmla="+- 21600 0 0"/>
                  <a:gd name="T0" fmla="*/ 10213 w 21600"/>
                  <a:gd name="T1" fmla="*/ 0 h 19033"/>
                  <a:gd name="T2" fmla="*/ 21600 w 21600"/>
                  <a:gd name="T3" fmla="*/ 19033 h 19033"/>
                  <a:gd name="T4" fmla="*/ 0 w 21600"/>
                  <a:gd name="T5" fmla="*/ 19033 h 19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033" fill="none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</a:path>
                  <a:path w="21600" h="19033" stroke="0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  <a:lnTo>
                      <a:pt x="0" y="190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219" name="Line 8"/>
          <p:cNvSpPr>
            <a:spLocks noChangeShapeType="1"/>
          </p:cNvSpPr>
          <p:nvPr/>
        </p:nvSpPr>
        <p:spPr bwMode="auto">
          <a:xfrm flipH="1">
            <a:off x="3744913" y="4283075"/>
            <a:ext cx="374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Oval 9"/>
          <p:cNvSpPr>
            <a:spLocks noChangeArrowheads="1"/>
          </p:cNvSpPr>
          <p:nvPr/>
        </p:nvSpPr>
        <p:spPr bwMode="auto">
          <a:xfrm>
            <a:off x="5111750" y="4232275"/>
            <a:ext cx="119063" cy="1190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1" name="Oval 10"/>
          <p:cNvSpPr>
            <a:spLocks noChangeArrowheads="1"/>
          </p:cNvSpPr>
          <p:nvPr/>
        </p:nvSpPr>
        <p:spPr bwMode="auto">
          <a:xfrm>
            <a:off x="6291263" y="4224338"/>
            <a:ext cx="120650" cy="1190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5027613" y="4295775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>
                <a:latin typeface="Times New Roman" pitchFamily="18" charset="0"/>
              </a:rPr>
              <a:t>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6230938" y="4298950"/>
            <a:ext cx="227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i="1">
                <a:latin typeface="Times New Roman" pitchFamily="18" charset="0"/>
              </a:rPr>
              <a:t>f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224" name="Group 17"/>
          <p:cNvGrpSpPr>
            <a:grpSpLocks/>
          </p:cNvGrpSpPr>
          <p:nvPr/>
        </p:nvGrpSpPr>
        <p:grpSpPr bwMode="auto">
          <a:xfrm>
            <a:off x="3759200" y="3917950"/>
            <a:ext cx="3786188" cy="585788"/>
            <a:chOff x="1545" y="1152"/>
            <a:chExt cx="2358" cy="369"/>
          </a:xfrm>
        </p:grpSpPr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2004" y="1152"/>
              <a:ext cx="1899" cy="3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 flipH="1">
              <a:off x="1545" y="1521"/>
              <a:ext cx="235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5" name="Group 20"/>
          <p:cNvGrpSpPr>
            <a:grpSpLocks/>
          </p:cNvGrpSpPr>
          <p:nvPr/>
        </p:nvGrpSpPr>
        <p:grpSpPr bwMode="auto">
          <a:xfrm>
            <a:off x="4306888" y="3536950"/>
            <a:ext cx="3171825" cy="1685925"/>
            <a:chOff x="1890" y="912"/>
            <a:chExt cx="1998" cy="1062"/>
          </a:xfrm>
        </p:grpSpPr>
        <p:sp>
          <p:nvSpPr>
            <p:cNvPr id="9239" name="Line 21"/>
            <p:cNvSpPr>
              <a:spLocks noChangeShapeType="1"/>
            </p:cNvSpPr>
            <p:nvPr/>
          </p:nvSpPr>
          <p:spPr bwMode="auto">
            <a:xfrm flipV="1">
              <a:off x="2016" y="912"/>
              <a:ext cx="1872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Line 22"/>
            <p:cNvSpPr>
              <a:spLocks noChangeShapeType="1"/>
            </p:cNvSpPr>
            <p:nvPr/>
          </p:nvSpPr>
          <p:spPr bwMode="auto">
            <a:xfrm flipH="1">
              <a:off x="1890" y="912"/>
              <a:ext cx="1998" cy="10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6" name="Group 23"/>
          <p:cNvGrpSpPr>
            <a:grpSpLocks/>
          </p:cNvGrpSpPr>
          <p:nvPr/>
        </p:nvGrpSpPr>
        <p:grpSpPr bwMode="auto">
          <a:xfrm>
            <a:off x="4506913" y="3908425"/>
            <a:ext cx="2732087" cy="1600200"/>
            <a:chOff x="2016" y="1152"/>
            <a:chExt cx="1824" cy="1008"/>
          </a:xfrm>
        </p:grpSpPr>
        <p:sp>
          <p:nvSpPr>
            <p:cNvPr id="9237" name="Line 24"/>
            <p:cNvSpPr>
              <a:spLocks noChangeShapeType="1"/>
            </p:cNvSpPr>
            <p:nvPr/>
          </p:nvSpPr>
          <p:spPr bwMode="auto">
            <a:xfrm>
              <a:off x="2016" y="1152"/>
              <a:ext cx="1824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25"/>
            <p:cNvSpPr>
              <a:spLocks noChangeShapeType="1"/>
            </p:cNvSpPr>
            <p:nvPr/>
          </p:nvSpPr>
          <p:spPr bwMode="auto">
            <a:xfrm flipH="1">
              <a:off x="2112" y="2160"/>
              <a:ext cx="172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Text Box 26"/>
          <p:cNvSpPr txBox="1">
            <a:spLocks noChangeArrowheads="1"/>
          </p:cNvSpPr>
          <p:nvPr/>
        </p:nvSpPr>
        <p:spPr bwMode="auto">
          <a:xfrm>
            <a:off x="3352800" y="426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1)</a:t>
            </a:r>
          </a:p>
        </p:txBody>
      </p:sp>
      <p:sp>
        <p:nvSpPr>
          <p:cNvPr id="9228" name="Text Box 29"/>
          <p:cNvSpPr txBox="1">
            <a:spLocks noChangeArrowheads="1"/>
          </p:cNvSpPr>
          <p:nvPr/>
        </p:nvSpPr>
        <p:spPr bwMode="auto">
          <a:xfrm>
            <a:off x="3838575" y="4981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2)</a:t>
            </a:r>
          </a:p>
        </p:txBody>
      </p:sp>
      <p:sp>
        <p:nvSpPr>
          <p:cNvPr id="9229" name="Text Box 30"/>
          <p:cNvSpPr txBox="1">
            <a:spLocks noChangeArrowheads="1"/>
          </p:cNvSpPr>
          <p:nvPr/>
        </p:nvSpPr>
        <p:spPr bwMode="auto">
          <a:xfrm>
            <a:off x="4419600" y="5562600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3)</a:t>
            </a:r>
          </a:p>
        </p:txBody>
      </p:sp>
      <p:sp>
        <p:nvSpPr>
          <p:cNvPr id="9230" name="Text Box 31"/>
          <p:cNvSpPr txBox="1">
            <a:spLocks noChangeArrowheads="1"/>
          </p:cNvSpPr>
          <p:nvPr/>
        </p:nvSpPr>
        <p:spPr bwMode="auto">
          <a:xfrm>
            <a:off x="3805238" y="4097338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pitchFamily="18" charset="0"/>
              </a:rPr>
              <a:t>p.a.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31" name="AutoShape 32"/>
          <p:cNvSpPr>
            <a:spLocks noChangeArrowheads="1"/>
          </p:cNvSpPr>
          <p:nvPr/>
        </p:nvSpPr>
        <p:spPr bwMode="auto">
          <a:xfrm>
            <a:off x="4419600" y="3903663"/>
            <a:ext cx="123825" cy="715962"/>
          </a:xfrm>
          <a:prstGeom prst="upArrow">
            <a:avLst>
              <a:gd name="adj1" fmla="val 50000"/>
              <a:gd name="adj2" fmla="val 14455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2" name="Text Box 34"/>
          <p:cNvSpPr txBox="1">
            <a:spLocks noChangeArrowheads="1"/>
          </p:cNvSpPr>
          <p:nvPr/>
        </p:nvSpPr>
        <p:spPr bwMode="auto">
          <a:xfrm>
            <a:off x="819944" y="24765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Calibri" pitchFamily="34" charset="0"/>
              </a:rPr>
              <a:t>Checkpoint</a:t>
            </a:r>
            <a:endParaRPr lang="en-US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33" name="Text Box 46"/>
          <p:cNvSpPr txBox="1">
            <a:spLocks noChangeArrowheads="1"/>
          </p:cNvSpPr>
          <p:nvPr/>
        </p:nvSpPr>
        <p:spPr bwMode="auto">
          <a:xfrm>
            <a:off x="1828800" y="1325563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Which ray is NOT correct?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1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0"/>
          <p:cNvGrpSpPr>
            <a:grpSpLocks/>
          </p:cNvGrpSpPr>
          <p:nvPr/>
        </p:nvGrpSpPr>
        <p:grpSpPr bwMode="auto">
          <a:xfrm>
            <a:off x="6715125" y="2813050"/>
            <a:ext cx="990600" cy="2901950"/>
            <a:chOff x="4230" y="1772"/>
            <a:chExt cx="624" cy="1828"/>
          </a:xfrm>
        </p:grpSpPr>
        <p:grpSp>
          <p:nvGrpSpPr>
            <p:cNvPr id="10268" name="Group 31"/>
            <p:cNvGrpSpPr>
              <a:grpSpLocks/>
            </p:cNvGrpSpPr>
            <p:nvPr/>
          </p:nvGrpSpPr>
          <p:grpSpPr bwMode="auto">
            <a:xfrm>
              <a:off x="4236" y="1772"/>
              <a:ext cx="618" cy="1828"/>
              <a:chOff x="4230" y="1798"/>
              <a:chExt cx="528" cy="1778"/>
            </a:xfrm>
          </p:grpSpPr>
          <p:sp>
            <p:nvSpPr>
              <p:cNvPr id="10272" name="Arc 32" descr="Wide upward diagonal"/>
              <p:cNvSpPr>
                <a:spLocks/>
              </p:cNvSpPr>
              <p:nvPr/>
            </p:nvSpPr>
            <p:spPr bwMode="auto">
              <a:xfrm>
                <a:off x="4230" y="1798"/>
                <a:ext cx="528" cy="895"/>
              </a:xfrm>
              <a:custGeom>
                <a:avLst/>
                <a:gdLst>
                  <a:gd name="T0" fmla="*/ 0 w 21600"/>
                  <a:gd name="T1" fmla="*/ 0 h 19170"/>
                  <a:gd name="T2" fmla="*/ 0 w 21600"/>
                  <a:gd name="T3" fmla="*/ 0 h 19170"/>
                  <a:gd name="T4" fmla="*/ 0 w 21600"/>
                  <a:gd name="T5" fmla="*/ 0 h 191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170"/>
                  <a:gd name="T11" fmla="*/ 21600 w 21600"/>
                  <a:gd name="T12" fmla="*/ 19170 h 191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170" fill="none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</a:path>
                  <a:path w="21600" h="19170" stroke="0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  <a:lnTo>
                      <a:pt x="0" y="19170"/>
                    </a:lnTo>
                    <a:close/>
                  </a:path>
                </a:pathLst>
              </a:custGeom>
              <a:pattFill prst="wdUpDiag">
                <a:fgClr>
                  <a:srgbClr val="FFFF99"/>
                </a:fgClr>
                <a:bgClr>
                  <a:srgbClr val="000066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3" name="Arc 33" descr="Wide upward diagonal"/>
              <p:cNvSpPr>
                <a:spLocks/>
              </p:cNvSpPr>
              <p:nvPr/>
            </p:nvSpPr>
            <p:spPr bwMode="auto">
              <a:xfrm flipV="1">
                <a:off x="4230" y="2688"/>
                <a:ext cx="528" cy="888"/>
              </a:xfrm>
              <a:custGeom>
                <a:avLst/>
                <a:gdLst>
                  <a:gd name="T0" fmla="*/ 0 w 21600"/>
                  <a:gd name="T1" fmla="*/ 0 h 19033"/>
                  <a:gd name="T2" fmla="*/ 0 w 21600"/>
                  <a:gd name="T3" fmla="*/ 0 h 19033"/>
                  <a:gd name="T4" fmla="*/ 0 w 21600"/>
                  <a:gd name="T5" fmla="*/ 0 h 1903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033"/>
                  <a:gd name="T11" fmla="*/ 21600 w 21600"/>
                  <a:gd name="T12" fmla="*/ 19033 h 190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033" fill="none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</a:path>
                  <a:path w="21600" h="19033" stroke="0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  <a:lnTo>
                      <a:pt x="0" y="19033"/>
                    </a:lnTo>
                    <a:close/>
                  </a:path>
                </a:pathLst>
              </a:custGeom>
              <a:pattFill prst="wdUpDiag">
                <a:fgClr>
                  <a:srgbClr val="FFFF99"/>
                </a:fgClr>
                <a:bgClr>
                  <a:srgbClr val="000066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69" name="Group 34"/>
            <p:cNvGrpSpPr>
              <a:grpSpLocks/>
            </p:cNvGrpSpPr>
            <p:nvPr/>
          </p:nvGrpSpPr>
          <p:grpSpPr bwMode="auto">
            <a:xfrm>
              <a:off x="4230" y="1798"/>
              <a:ext cx="528" cy="1778"/>
              <a:chOff x="4230" y="1798"/>
              <a:chExt cx="528" cy="1778"/>
            </a:xfrm>
          </p:grpSpPr>
          <p:sp>
            <p:nvSpPr>
              <p:cNvPr id="197667" name="Arc 35"/>
              <p:cNvSpPr>
                <a:spLocks/>
              </p:cNvSpPr>
              <p:nvPr/>
            </p:nvSpPr>
            <p:spPr bwMode="auto">
              <a:xfrm>
                <a:off x="4230" y="1798"/>
                <a:ext cx="528" cy="895"/>
              </a:xfrm>
              <a:custGeom>
                <a:avLst/>
                <a:gdLst>
                  <a:gd name="G0" fmla="+- 0 0 0"/>
                  <a:gd name="G1" fmla="+- 19170 0 0"/>
                  <a:gd name="G2" fmla="+- 21600 0 0"/>
                  <a:gd name="T0" fmla="*/ 9953 w 21600"/>
                  <a:gd name="T1" fmla="*/ 0 h 19170"/>
                  <a:gd name="T2" fmla="*/ 21600 w 21600"/>
                  <a:gd name="T3" fmla="*/ 19170 h 19170"/>
                  <a:gd name="T4" fmla="*/ 0 w 21600"/>
                  <a:gd name="T5" fmla="*/ 19170 h 19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170" fill="none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</a:path>
                  <a:path w="21600" h="19170" stroke="0" extrusionOk="0">
                    <a:moveTo>
                      <a:pt x="9953" y="-1"/>
                    </a:moveTo>
                    <a:cubicBezTo>
                      <a:pt x="17109" y="3715"/>
                      <a:pt x="21600" y="11106"/>
                      <a:pt x="21600" y="19170"/>
                    </a:cubicBezTo>
                    <a:lnTo>
                      <a:pt x="0" y="1917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97668" name="Arc 36"/>
              <p:cNvSpPr>
                <a:spLocks/>
              </p:cNvSpPr>
              <p:nvPr/>
            </p:nvSpPr>
            <p:spPr bwMode="auto">
              <a:xfrm flipV="1">
                <a:off x="4230" y="2688"/>
                <a:ext cx="528" cy="888"/>
              </a:xfrm>
              <a:custGeom>
                <a:avLst/>
                <a:gdLst>
                  <a:gd name="G0" fmla="+- 0 0 0"/>
                  <a:gd name="G1" fmla="+- 19033 0 0"/>
                  <a:gd name="G2" fmla="+- 21600 0 0"/>
                  <a:gd name="T0" fmla="*/ 10213 w 21600"/>
                  <a:gd name="T1" fmla="*/ 0 h 19033"/>
                  <a:gd name="T2" fmla="*/ 21600 w 21600"/>
                  <a:gd name="T3" fmla="*/ 19033 h 19033"/>
                  <a:gd name="T4" fmla="*/ 0 w 21600"/>
                  <a:gd name="T5" fmla="*/ 19033 h 19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9033" fill="none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</a:path>
                  <a:path w="21600" h="19033" stroke="0" extrusionOk="0">
                    <a:moveTo>
                      <a:pt x="10212" y="0"/>
                    </a:moveTo>
                    <a:cubicBezTo>
                      <a:pt x="17224" y="3762"/>
                      <a:pt x="21600" y="11075"/>
                      <a:pt x="21600" y="19033"/>
                    </a:cubicBezTo>
                    <a:lnTo>
                      <a:pt x="0" y="1903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43" name="Line 6"/>
          <p:cNvSpPr>
            <a:spLocks noChangeShapeType="1"/>
          </p:cNvSpPr>
          <p:nvPr/>
        </p:nvSpPr>
        <p:spPr bwMode="auto">
          <a:xfrm flipH="1">
            <a:off x="3744913" y="4283075"/>
            <a:ext cx="374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5111750" y="4232275"/>
            <a:ext cx="119063" cy="1190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6291263" y="4224338"/>
            <a:ext cx="120650" cy="1190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027613" y="4295775"/>
            <a:ext cx="276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>
                <a:latin typeface="Times New Roman" pitchFamily="18" charset="0"/>
              </a:rPr>
              <a:t>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230938" y="4298950"/>
            <a:ext cx="227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b="1" i="1">
                <a:latin typeface="Times New Roman" pitchFamily="18" charset="0"/>
              </a:rPr>
              <a:t>f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0248" name="Group 11"/>
          <p:cNvGrpSpPr>
            <a:grpSpLocks/>
          </p:cNvGrpSpPr>
          <p:nvPr/>
        </p:nvGrpSpPr>
        <p:grpSpPr bwMode="auto">
          <a:xfrm>
            <a:off x="3759200" y="3917950"/>
            <a:ext cx="3784600" cy="585788"/>
            <a:chOff x="1545" y="1152"/>
            <a:chExt cx="2358" cy="369"/>
          </a:xfrm>
        </p:grpSpPr>
        <p:sp>
          <p:nvSpPr>
            <p:cNvPr id="10266" name="Line 12"/>
            <p:cNvSpPr>
              <a:spLocks noChangeShapeType="1"/>
            </p:cNvSpPr>
            <p:nvPr/>
          </p:nvSpPr>
          <p:spPr bwMode="auto">
            <a:xfrm>
              <a:off x="2004" y="1152"/>
              <a:ext cx="1899" cy="36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Line 13"/>
            <p:cNvSpPr>
              <a:spLocks noChangeShapeType="1"/>
            </p:cNvSpPr>
            <p:nvPr/>
          </p:nvSpPr>
          <p:spPr bwMode="auto">
            <a:xfrm flipH="1">
              <a:off x="1545" y="1521"/>
              <a:ext cx="235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4306888" y="3536950"/>
            <a:ext cx="3171825" cy="1685925"/>
            <a:chOff x="1890" y="912"/>
            <a:chExt cx="1998" cy="1062"/>
          </a:xfrm>
        </p:grpSpPr>
        <p:sp>
          <p:nvSpPr>
            <p:cNvPr id="10264" name="Line 15"/>
            <p:cNvSpPr>
              <a:spLocks noChangeShapeType="1"/>
            </p:cNvSpPr>
            <p:nvPr/>
          </p:nvSpPr>
          <p:spPr bwMode="auto">
            <a:xfrm flipV="1">
              <a:off x="2016" y="912"/>
              <a:ext cx="1872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16"/>
            <p:cNvSpPr>
              <a:spLocks noChangeShapeType="1"/>
            </p:cNvSpPr>
            <p:nvPr/>
          </p:nvSpPr>
          <p:spPr bwMode="auto">
            <a:xfrm flipH="1">
              <a:off x="1890" y="912"/>
              <a:ext cx="1998" cy="10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0" name="Group 17"/>
          <p:cNvGrpSpPr>
            <a:grpSpLocks/>
          </p:cNvGrpSpPr>
          <p:nvPr/>
        </p:nvGrpSpPr>
        <p:grpSpPr bwMode="auto">
          <a:xfrm>
            <a:off x="4506913" y="3917950"/>
            <a:ext cx="2732087" cy="1600200"/>
            <a:chOff x="2016" y="1152"/>
            <a:chExt cx="1824" cy="1008"/>
          </a:xfrm>
        </p:grpSpPr>
        <p:sp>
          <p:nvSpPr>
            <p:cNvPr id="10262" name="Line 18"/>
            <p:cNvSpPr>
              <a:spLocks noChangeShapeType="1"/>
            </p:cNvSpPr>
            <p:nvPr/>
          </p:nvSpPr>
          <p:spPr bwMode="auto">
            <a:xfrm>
              <a:off x="2016" y="1152"/>
              <a:ext cx="1824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9"/>
            <p:cNvSpPr>
              <a:spLocks noChangeShapeType="1"/>
            </p:cNvSpPr>
            <p:nvPr/>
          </p:nvSpPr>
          <p:spPr bwMode="auto">
            <a:xfrm flipH="1">
              <a:off x="2112" y="2160"/>
              <a:ext cx="1728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3352800" y="426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1)</a:t>
            </a: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3838575" y="4981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2)</a:t>
            </a:r>
          </a:p>
        </p:txBody>
      </p:sp>
      <p:sp>
        <p:nvSpPr>
          <p:cNvPr id="10253" name="Text Box 22"/>
          <p:cNvSpPr txBox="1">
            <a:spLocks noChangeArrowheads="1"/>
          </p:cNvSpPr>
          <p:nvPr/>
        </p:nvSpPr>
        <p:spPr bwMode="auto">
          <a:xfrm>
            <a:off x="4419600" y="5562600"/>
            <a:ext cx="49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1"/>
                </a:solidFill>
                <a:latin typeface="Times New Roman" pitchFamily="18" charset="0"/>
              </a:rPr>
              <a:t>3)</a:t>
            </a:r>
          </a:p>
        </p:txBody>
      </p:sp>
      <p:sp>
        <p:nvSpPr>
          <p:cNvPr id="10254" name="Text Box 23"/>
          <p:cNvSpPr txBox="1">
            <a:spLocks noChangeArrowheads="1"/>
          </p:cNvSpPr>
          <p:nvPr/>
        </p:nvSpPr>
        <p:spPr bwMode="auto">
          <a:xfrm>
            <a:off x="3805238" y="4097338"/>
            <a:ext cx="368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pitchFamily="18" charset="0"/>
              </a:rPr>
              <a:t>p.a.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55" name="AutoShape 24"/>
          <p:cNvSpPr>
            <a:spLocks noChangeArrowheads="1"/>
          </p:cNvSpPr>
          <p:nvPr/>
        </p:nvSpPr>
        <p:spPr bwMode="auto">
          <a:xfrm>
            <a:off x="4419600" y="3903663"/>
            <a:ext cx="123825" cy="715962"/>
          </a:xfrm>
          <a:prstGeom prst="upArrow">
            <a:avLst>
              <a:gd name="adj1" fmla="val 50000"/>
              <a:gd name="adj2" fmla="val 144551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2590800" y="228600"/>
            <a:ext cx="388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solidFill>
                  <a:schemeClr val="tx2"/>
                </a:solidFill>
                <a:latin typeface="Calibri" pitchFamily="34" charset="0"/>
              </a:rPr>
              <a:t>Checkpoint</a:t>
            </a:r>
            <a:endParaRPr lang="en-US" sz="4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97658" name="Line 26"/>
          <p:cNvSpPr>
            <a:spLocks noChangeShapeType="1"/>
          </p:cNvSpPr>
          <p:nvPr/>
        </p:nvSpPr>
        <p:spPr bwMode="auto">
          <a:xfrm>
            <a:off x="3348038" y="3227388"/>
            <a:ext cx="3881437" cy="22733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27"/>
          <p:cNvSpPr>
            <a:spLocks noChangeArrowheads="1"/>
          </p:cNvSpPr>
          <p:nvPr/>
        </p:nvSpPr>
        <p:spPr bwMode="auto">
          <a:xfrm>
            <a:off x="3810000" y="5334000"/>
            <a:ext cx="1600200" cy="838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685800" y="21336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Ray through center should reflect back on self.</a:t>
            </a:r>
          </a:p>
        </p:txBody>
      </p:sp>
      <p:sp>
        <p:nvSpPr>
          <p:cNvPr id="10260" name="Text Box 29"/>
          <p:cNvSpPr txBox="1">
            <a:spLocks noChangeArrowheads="1"/>
          </p:cNvSpPr>
          <p:nvPr/>
        </p:nvSpPr>
        <p:spPr bwMode="auto">
          <a:xfrm>
            <a:off x="1828800" y="1325563"/>
            <a:ext cx="563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Which ray is NOT correct?</a:t>
            </a:r>
          </a:p>
        </p:txBody>
      </p:sp>
      <p:cxnSp>
        <p:nvCxnSpPr>
          <p:cNvPr id="34" name="Straight Connector 33"/>
          <p:cNvCxnSpPr>
            <a:stCxn id="10265" idx="0"/>
          </p:cNvCxnSpPr>
          <p:nvPr/>
        </p:nvCxnSpPr>
        <p:spPr>
          <a:xfrm rot="5400000">
            <a:off x="4212432" y="1839118"/>
            <a:ext cx="1568450" cy="496411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0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8" grpId="0" animBg="1"/>
      <p:bldP spid="19766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Rounded MT Bold" pitchFamily="34" charset="0"/>
              </a:rPr>
              <a:t>Checkpoint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54864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The image produced by a concave mirror of a real object is: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066800" y="2133600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Always Real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Always Virtual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Sometimes Real, Sometimes Virtual</a:t>
            </a:r>
          </a:p>
        </p:txBody>
      </p:sp>
      <p:sp>
        <p:nvSpPr>
          <p:cNvPr id="12" name="Oval 11"/>
          <p:cNvSpPr/>
          <p:nvPr/>
        </p:nvSpPr>
        <p:spPr>
          <a:xfrm>
            <a:off x="792163" y="3124200"/>
            <a:ext cx="6400800" cy="7620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273" name="Picture 2" descr="http://www.physicsclassroom.com/Class/refln/u13l3e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108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http://www.physicsclassroom.com/Class/refln/u13l3e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19637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 descr="http://www.physicsclassroom.com/Class/refln/u13l3e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1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8" descr="http://www.physicsclassroom.com/Class/refln/u13l3e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343400"/>
            <a:ext cx="1901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04800"/>
            <a:ext cx="3062287" cy="231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Reflection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324600" y="3276600"/>
            <a:ext cx="2286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4876800" y="4495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57600" y="3581400"/>
            <a:ext cx="2667000" cy="914400"/>
            <a:chOff x="2304" y="2256"/>
            <a:chExt cx="1680" cy="576"/>
          </a:xfrm>
        </p:grpSpPr>
        <p:sp>
          <p:nvSpPr>
            <p:cNvPr id="18447" name="Line 5"/>
            <p:cNvSpPr>
              <a:spLocks noChangeShapeType="1"/>
            </p:cNvSpPr>
            <p:nvPr/>
          </p:nvSpPr>
          <p:spPr bwMode="auto">
            <a:xfrm>
              <a:off x="2304" y="2256"/>
              <a:ext cx="168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>
              <a:off x="2352" y="2272"/>
              <a:ext cx="768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679825" y="4518025"/>
            <a:ext cx="2667000" cy="914400"/>
            <a:chOff x="2318" y="2846"/>
            <a:chExt cx="1680" cy="576"/>
          </a:xfrm>
        </p:grpSpPr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 flipV="1">
              <a:off x="2318" y="2846"/>
              <a:ext cx="168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9"/>
            <p:cNvSpPr>
              <a:spLocks noChangeShapeType="1"/>
            </p:cNvSpPr>
            <p:nvPr/>
          </p:nvSpPr>
          <p:spPr bwMode="auto">
            <a:xfrm flipH="1">
              <a:off x="3120" y="2880"/>
              <a:ext cx="768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4057650"/>
            <a:ext cx="889000" cy="850900"/>
            <a:chOff x="2976" y="2556"/>
            <a:chExt cx="560" cy="536"/>
          </a:xfrm>
        </p:grpSpPr>
        <p:sp>
          <p:nvSpPr>
            <p:cNvPr id="18441" name="Arc 12"/>
            <p:cNvSpPr>
              <a:spLocks/>
            </p:cNvSpPr>
            <p:nvPr/>
          </p:nvSpPr>
          <p:spPr bwMode="auto">
            <a:xfrm flipH="1">
              <a:off x="3296" y="2646"/>
              <a:ext cx="240" cy="182"/>
            </a:xfrm>
            <a:custGeom>
              <a:avLst/>
              <a:gdLst>
                <a:gd name="T0" fmla="*/ 0 w 21600"/>
                <a:gd name="T1" fmla="*/ 0 h 27340"/>
                <a:gd name="T2" fmla="*/ 0 w 21600"/>
                <a:gd name="T3" fmla="*/ 0 h 27340"/>
                <a:gd name="T4" fmla="*/ 0 w 21600"/>
                <a:gd name="T5" fmla="*/ 0 h 27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340"/>
                <a:gd name="T11" fmla="*/ 21600 w 21600"/>
                <a:gd name="T12" fmla="*/ 27340 h 27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340" fill="none" extrusionOk="0">
                  <a:moveTo>
                    <a:pt x="15333" y="0"/>
                  </a:moveTo>
                  <a:cubicBezTo>
                    <a:pt x="19347" y="4045"/>
                    <a:pt x="21600" y="9513"/>
                    <a:pt x="21600" y="15213"/>
                  </a:cubicBezTo>
                  <a:cubicBezTo>
                    <a:pt x="21600" y="19537"/>
                    <a:pt x="20302" y="23761"/>
                    <a:pt x="17874" y="27340"/>
                  </a:cubicBezTo>
                </a:path>
                <a:path w="21600" h="27340" stroke="0" extrusionOk="0">
                  <a:moveTo>
                    <a:pt x="15333" y="0"/>
                  </a:moveTo>
                  <a:cubicBezTo>
                    <a:pt x="19347" y="4045"/>
                    <a:pt x="21600" y="9513"/>
                    <a:pt x="21600" y="15213"/>
                  </a:cubicBezTo>
                  <a:cubicBezTo>
                    <a:pt x="21600" y="19537"/>
                    <a:pt x="20302" y="23761"/>
                    <a:pt x="17874" y="27340"/>
                  </a:cubicBezTo>
                  <a:lnTo>
                    <a:pt x="0" y="152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Arc 13"/>
            <p:cNvSpPr>
              <a:spLocks/>
            </p:cNvSpPr>
            <p:nvPr/>
          </p:nvSpPr>
          <p:spPr bwMode="auto">
            <a:xfrm flipH="1">
              <a:off x="3216" y="2832"/>
              <a:ext cx="240" cy="235"/>
            </a:xfrm>
            <a:custGeom>
              <a:avLst/>
              <a:gdLst>
                <a:gd name="T0" fmla="*/ 0 w 21600"/>
                <a:gd name="T1" fmla="*/ 0 h 35307"/>
                <a:gd name="T2" fmla="*/ 0 w 21600"/>
                <a:gd name="T3" fmla="*/ 0 h 35307"/>
                <a:gd name="T4" fmla="*/ 0 w 21600"/>
                <a:gd name="T5" fmla="*/ 0 h 35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307"/>
                <a:gd name="T11" fmla="*/ 21600 w 21600"/>
                <a:gd name="T12" fmla="*/ 35307 h 35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307" fill="none" extrusionOk="0">
                  <a:moveTo>
                    <a:pt x="15333" y="0"/>
                  </a:moveTo>
                  <a:cubicBezTo>
                    <a:pt x="19347" y="4045"/>
                    <a:pt x="21600" y="9513"/>
                    <a:pt x="21600" y="15213"/>
                  </a:cubicBezTo>
                  <a:cubicBezTo>
                    <a:pt x="21600" y="24084"/>
                    <a:pt x="16175" y="32053"/>
                    <a:pt x="7923" y="35307"/>
                  </a:cubicBezTo>
                </a:path>
                <a:path w="21600" h="35307" stroke="0" extrusionOk="0">
                  <a:moveTo>
                    <a:pt x="15333" y="0"/>
                  </a:moveTo>
                  <a:cubicBezTo>
                    <a:pt x="19347" y="4045"/>
                    <a:pt x="21600" y="9513"/>
                    <a:pt x="21600" y="15213"/>
                  </a:cubicBezTo>
                  <a:cubicBezTo>
                    <a:pt x="21600" y="24084"/>
                    <a:pt x="16175" y="32053"/>
                    <a:pt x="7923" y="35307"/>
                  </a:cubicBezTo>
                  <a:lnTo>
                    <a:pt x="0" y="1521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Text Box 14"/>
            <p:cNvSpPr txBox="1">
              <a:spLocks noChangeArrowheads="1"/>
            </p:cNvSpPr>
            <p:nvPr/>
          </p:nvSpPr>
          <p:spPr bwMode="auto">
            <a:xfrm>
              <a:off x="3084" y="255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ymbol" pitchFamily="18" charset="2"/>
                </a:rPr>
                <a:t>q</a:t>
              </a:r>
              <a:r>
                <a:rPr lang="en-US" baseline="-25000">
                  <a:solidFill>
                    <a:schemeClr val="tx2"/>
                  </a:solidFill>
                </a:rPr>
                <a:t>i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2976" y="280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latin typeface="Symbol" pitchFamily="18" charset="2"/>
                </a:rPr>
                <a:t>q</a:t>
              </a:r>
              <a:r>
                <a:rPr lang="en-US" baseline="-25000">
                  <a:solidFill>
                    <a:schemeClr val="tx2"/>
                  </a:solidFill>
                </a:rPr>
                <a:t>r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5397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Angle of incidence = Angle of reflection</a:t>
            </a:r>
          </a:p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4800" baseline="-25000" smtClean="0">
                <a:solidFill>
                  <a:schemeClr val="tx2"/>
                </a:solidFill>
              </a:rPr>
              <a:t>i</a:t>
            </a:r>
            <a:r>
              <a:rPr lang="en-US" sz="4800" smtClean="0">
                <a:solidFill>
                  <a:schemeClr val="tx2"/>
                </a:solidFill>
              </a:rPr>
              <a:t> = </a:t>
            </a:r>
            <a:r>
              <a:rPr lang="en-US" sz="4800" smtClean="0">
                <a:solidFill>
                  <a:schemeClr val="tx2"/>
                </a:solidFill>
                <a:latin typeface="Symbol" pitchFamily="18" charset="2"/>
              </a:rPr>
              <a:t>q</a:t>
            </a:r>
            <a:r>
              <a:rPr lang="en-US" sz="4800" baseline="-25000" smtClean="0">
                <a:solidFill>
                  <a:schemeClr val="tx2"/>
                </a:solidFill>
              </a:rPr>
              <a:t>r</a:t>
            </a:r>
          </a:p>
          <a:p>
            <a:pPr algn="ctr" eaLnBrk="1" hangingPunct="1">
              <a:buFontTx/>
              <a:buNone/>
            </a:pPr>
            <a:r>
              <a:rPr lang="en-US" sz="2800" smtClean="0"/>
              <a:t>(Angles between light beam and normal)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1981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4.00-cm tall light bulb is placed a distance of 45.7 cm from a concave mirror having a focal length of 15.2 cm. Determine the image distance and the image size.</a:t>
            </a:r>
          </a:p>
        </p:txBody>
      </p:sp>
      <p:sp>
        <p:nvSpPr>
          <p:cNvPr id="3" name="Rectangle 2"/>
          <p:cNvSpPr/>
          <p:nvPr/>
        </p:nvSpPr>
        <p:spPr>
          <a:xfrm rot="20396058">
            <a:off x="38774" y="217158"/>
            <a:ext cx="272367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+mn-cs"/>
              </a:rPr>
              <a:t>Example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+mn-cs"/>
            </a:endParaRPr>
          </a:p>
        </p:txBody>
      </p:sp>
      <p:grpSp>
        <p:nvGrpSpPr>
          <p:cNvPr id="5" name="Group 290"/>
          <p:cNvGrpSpPr>
            <a:grpSpLocks/>
          </p:cNvGrpSpPr>
          <p:nvPr/>
        </p:nvGrpSpPr>
        <p:grpSpPr bwMode="auto">
          <a:xfrm>
            <a:off x="6198326" y="2438400"/>
            <a:ext cx="2945674" cy="1676400"/>
            <a:chOff x="3792" y="2592"/>
            <a:chExt cx="1968" cy="1120"/>
          </a:xfrm>
        </p:grpSpPr>
        <p:grpSp>
          <p:nvGrpSpPr>
            <p:cNvPr id="6" name="Group 278"/>
            <p:cNvGrpSpPr>
              <a:grpSpLocks/>
            </p:cNvGrpSpPr>
            <p:nvPr/>
          </p:nvGrpSpPr>
          <p:grpSpPr bwMode="auto">
            <a:xfrm>
              <a:off x="3792" y="2592"/>
              <a:ext cx="1968" cy="1120"/>
              <a:chOff x="3504" y="2160"/>
              <a:chExt cx="1968" cy="1120"/>
            </a:xfrm>
          </p:grpSpPr>
          <p:grpSp>
            <p:nvGrpSpPr>
              <p:cNvPr id="9" name="Group 241"/>
              <p:cNvGrpSpPr>
                <a:grpSpLocks/>
              </p:cNvGrpSpPr>
              <p:nvPr/>
            </p:nvGrpSpPr>
            <p:grpSpPr bwMode="auto">
              <a:xfrm>
                <a:off x="3504" y="2160"/>
                <a:ext cx="1968" cy="1120"/>
                <a:chOff x="288" y="816"/>
                <a:chExt cx="1968" cy="1120"/>
              </a:xfrm>
            </p:grpSpPr>
            <p:sp>
              <p:nvSpPr>
                <p:cNvPr id="16" name="Rectangle 242"/>
                <p:cNvSpPr>
                  <a:spLocks noChangeArrowheads="1"/>
                </p:cNvSpPr>
                <p:nvPr/>
              </p:nvSpPr>
              <p:spPr bwMode="auto">
                <a:xfrm>
                  <a:off x="288" y="816"/>
                  <a:ext cx="1968" cy="112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243"/>
                <p:cNvSpPr>
                  <a:spLocks noChangeArrowheads="1"/>
                </p:cNvSpPr>
                <p:nvPr/>
              </p:nvSpPr>
              <p:spPr bwMode="auto">
                <a:xfrm>
                  <a:off x="1632" y="816"/>
                  <a:ext cx="192" cy="1104"/>
                </a:xfrm>
                <a:prstGeom prst="ellips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Rectangle 244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192" cy="112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245"/>
                <p:cNvSpPr>
                  <a:spLocks noChangeArrowheads="1"/>
                </p:cNvSpPr>
                <p:nvPr/>
              </p:nvSpPr>
              <p:spPr bwMode="auto">
                <a:xfrm>
                  <a:off x="768" y="1170"/>
                  <a:ext cx="250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20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672" y="1183"/>
                  <a:ext cx="19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21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1200" y="1200"/>
                  <a:ext cx="19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22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48" y="1170"/>
                  <a:ext cx="250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23" name="Line 249"/>
                <p:cNvSpPr>
                  <a:spLocks noChangeShapeType="1"/>
                </p:cNvSpPr>
                <p:nvPr/>
              </p:nvSpPr>
              <p:spPr bwMode="auto">
                <a:xfrm>
                  <a:off x="288" y="1344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" name="Line 213"/>
              <p:cNvSpPr>
                <a:spLocks noChangeShapeType="1"/>
              </p:cNvSpPr>
              <p:nvPr/>
            </p:nvSpPr>
            <p:spPr bwMode="auto">
              <a:xfrm flipV="1">
                <a:off x="3744" y="2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56"/>
              <p:cNvSpPr>
                <a:spLocks noChangeShapeType="1"/>
              </p:cNvSpPr>
              <p:nvPr/>
            </p:nvSpPr>
            <p:spPr bwMode="auto">
              <a:xfrm>
                <a:off x="3744" y="2448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64"/>
              <p:cNvSpPr>
                <a:spLocks noChangeShapeType="1"/>
              </p:cNvSpPr>
              <p:nvPr/>
            </p:nvSpPr>
            <p:spPr bwMode="auto">
              <a:xfrm>
                <a:off x="3744" y="2448"/>
                <a:ext cx="1296" cy="3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68"/>
              <p:cNvSpPr>
                <a:spLocks noChangeShapeType="1"/>
              </p:cNvSpPr>
              <p:nvPr/>
            </p:nvSpPr>
            <p:spPr bwMode="auto">
              <a:xfrm flipH="1">
                <a:off x="3600" y="283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71"/>
              <p:cNvSpPr>
                <a:spLocks noChangeShapeType="1"/>
              </p:cNvSpPr>
              <p:nvPr/>
            </p:nvSpPr>
            <p:spPr bwMode="auto">
              <a:xfrm flipH="1">
                <a:off x="3744" y="2448"/>
                <a:ext cx="1296" cy="6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7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284"/>
            <p:cNvSpPr txBox="1">
              <a:spLocks noChangeArrowheads="1"/>
            </p:cNvSpPr>
            <p:nvPr/>
          </p:nvSpPr>
          <p:spPr bwMode="auto">
            <a:xfrm>
              <a:off x="3840" y="307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</a:rPr>
                <a:t>Object</a:t>
              </a:r>
            </a:p>
          </p:txBody>
        </p:sp>
        <p:sp>
          <p:nvSpPr>
            <p:cNvPr id="8" name="Text Box 289"/>
            <p:cNvSpPr txBox="1">
              <a:spLocks noChangeArrowheads="1"/>
            </p:cNvSpPr>
            <p:nvPr/>
          </p:nvSpPr>
          <p:spPr bwMode="auto">
            <a:xfrm>
              <a:off x="4512" y="3264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</a:rPr>
                <a:t>Image</a:t>
              </a: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04800" y="2743200"/>
          <a:ext cx="222324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Equation" r:id="rId4" imgW="787320" imgH="431640" progId="Equation.DSMT4">
                  <p:embed/>
                </p:oleObj>
              </mc:Choice>
              <mc:Fallback>
                <p:oleObj name="Equation" r:id="rId4" imgW="7873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222324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04800" y="4141694"/>
          <a:ext cx="2667000" cy="256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6" imgW="1002960" imgH="965160" progId="Equation.DSMT4">
                  <p:embed/>
                </p:oleObj>
              </mc:Choice>
              <mc:Fallback>
                <p:oleObj name="Equation" r:id="rId6" imgW="1002960" imgH="965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41694"/>
                        <a:ext cx="2667000" cy="2563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048000" y="4114800"/>
          <a:ext cx="1701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14800"/>
                        <a:ext cx="1701800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2819400" y="2971800"/>
          <a:ext cx="3048000" cy="936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quation" r:id="rId10" imgW="1650960" imgH="507960" progId="Equation.DSMT4">
                  <p:embed/>
                </p:oleObj>
              </mc:Choice>
              <mc:Fallback>
                <p:oleObj name="Equation" r:id="rId10" imgW="165096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0"/>
                        <a:ext cx="3048000" cy="9369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3810000" y="4648200"/>
          <a:ext cx="13446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Equation" r:id="rId12" imgW="622080" imgH="431640" progId="Equation.DSMT4">
                  <p:embed/>
                </p:oleObj>
              </mc:Choice>
              <mc:Fallback>
                <p:oleObj name="Equation" r:id="rId12" imgW="62208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1344613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3429000" y="5638800"/>
          <a:ext cx="164623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Equation" r:id="rId14" imgW="761760" imgH="431640" progId="Equation.DSMT4">
                  <p:embed/>
                </p:oleObj>
              </mc:Choice>
              <mc:Fallback>
                <p:oleObj name="Equation" r:id="rId14" imgW="76176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800"/>
                        <a:ext cx="1646237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5000625" y="5638800"/>
          <a:ext cx="41433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" name="Equation" r:id="rId16" imgW="1917360" imgH="431640" progId="Equation.DSMT4">
                  <p:embed/>
                </p:oleObj>
              </mc:Choice>
              <mc:Fallback>
                <p:oleObj name="Equation" r:id="rId16" imgW="191736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5638800"/>
                        <a:ext cx="4143375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2971800" y="4038600"/>
            <a:ext cx="1828800" cy="5334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848600" y="5791200"/>
            <a:ext cx="1295400" cy="53340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779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Where in front of a concave mirror should you place an object so that the image is virtual?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702124"/>
              </p:ext>
            </p:extLst>
          </p:nvPr>
        </p:nvGraphicFramePr>
        <p:xfrm>
          <a:off x="6019800" y="3351213"/>
          <a:ext cx="3060700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51213"/>
                        <a:ext cx="3060700" cy="344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2667000"/>
            <a:ext cx="4114800" cy="361156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Close to mirror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Far from mirror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Either close or far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Not Possible</a:t>
            </a:r>
            <a:endParaRPr lang="en-US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022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779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Where in front of a concave mirror should you place an object so that the image is virtual?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56414118"/>
              </p:ext>
            </p:extLst>
          </p:nvPr>
        </p:nvGraphicFramePr>
        <p:xfrm>
          <a:off x="6019800" y="3351213"/>
          <a:ext cx="3060700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Chart" r:id="rId6" imgW="4572000" imgH="5143500" progId="MSGraph.Chart.8">
                  <p:embed followColorScheme="full"/>
                </p:oleObj>
              </mc:Choice>
              <mc:Fallback>
                <p:oleObj name="Chart" r:id="rId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51213"/>
                        <a:ext cx="3060700" cy="344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1925638"/>
            <a:ext cx="4114800" cy="26670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Close to mirror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Far from mirror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Either close or far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>
                <a:solidFill>
                  <a:schemeClr val="tx2"/>
                </a:solidFill>
              </a:rPr>
              <a:t>Not Possible</a:t>
            </a:r>
            <a:endParaRPr lang="en-US" smtClean="0"/>
          </a:p>
        </p:txBody>
      </p:sp>
      <p:sp>
        <p:nvSpPr>
          <p:cNvPr id="5" name="Oval 4"/>
          <p:cNvSpPr/>
          <p:nvPr/>
        </p:nvSpPr>
        <p:spPr>
          <a:xfrm>
            <a:off x="304800" y="1905000"/>
            <a:ext cx="3429000" cy="669925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4756" name="Picture 4" descr="http://www.physicsclassroom.com/Class/refln/u13l3e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38481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67000" y="4876800"/>
            <a:ext cx="7620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143000" y="4953000"/>
            <a:ext cx="2133600" cy="12192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019300" y="4610100"/>
            <a:ext cx="1143000" cy="762000"/>
          </a:xfrm>
          <a:prstGeom prst="straightConnector1">
            <a:avLst/>
          </a:prstGeom>
          <a:ln w="444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590800" y="4419600"/>
            <a:ext cx="533400" cy="3810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600200" y="4357688"/>
            <a:ext cx="16002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24200" y="4357688"/>
            <a:ext cx="1371600" cy="0"/>
          </a:xfrm>
          <a:prstGeom prst="line">
            <a:avLst/>
          </a:prstGeom>
          <a:ln w="444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352800" y="4267200"/>
            <a:ext cx="1143000" cy="609600"/>
          </a:xfrm>
          <a:prstGeom prst="line">
            <a:avLst/>
          </a:prstGeom>
          <a:ln w="44450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474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Dur="0" restart="neve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725" y="6477000"/>
            <a:ext cx="2895600" cy="280988"/>
          </a:xfrm>
        </p:spPr>
        <p:txBody>
          <a:bodyPr/>
          <a:lstStyle/>
          <a:p>
            <a:pPr>
              <a:defRPr/>
            </a:pPr>
            <a:r>
              <a:rPr lang="en-US"/>
              <a:t>Physics 1161: Lecture 17, Slide </a:t>
            </a:r>
            <a:fld id="{4D549041-A458-4749-BFE2-A381C7262C2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 Rounded MT Bold" pitchFamily="34" charset="0"/>
              </a:rPr>
              <a:t>3 Cases for Concave Mirrors</a:t>
            </a: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581400" y="1524000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u="sng">
                <a:solidFill>
                  <a:schemeClr val="tx2"/>
                </a:solidFill>
                <a:latin typeface="Calibri" pitchFamily="34" charset="0"/>
              </a:rPr>
              <a:t>Inside F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3317" name="Group 291"/>
          <p:cNvGrpSpPr>
            <a:grpSpLocks/>
          </p:cNvGrpSpPr>
          <p:nvPr/>
        </p:nvGrpSpPr>
        <p:grpSpPr bwMode="auto">
          <a:xfrm>
            <a:off x="228600" y="914400"/>
            <a:ext cx="3352800" cy="1778000"/>
            <a:chOff x="192" y="720"/>
            <a:chExt cx="2112" cy="1120"/>
          </a:xfrm>
        </p:grpSpPr>
        <p:grpSp>
          <p:nvGrpSpPr>
            <p:cNvPr id="13361" name="Group 277"/>
            <p:cNvGrpSpPr>
              <a:grpSpLocks/>
            </p:cNvGrpSpPr>
            <p:nvPr/>
          </p:nvGrpSpPr>
          <p:grpSpPr bwMode="auto">
            <a:xfrm>
              <a:off x="192" y="720"/>
              <a:ext cx="1968" cy="1120"/>
              <a:chOff x="288" y="816"/>
              <a:chExt cx="1968" cy="1120"/>
            </a:xfrm>
          </p:grpSpPr>
          <p:grpSp>
            <p:nvGrpSpPr>
              <p:cNvPr id="13364" name="Group 204"/>
              <p:cNvGrpSpPr>
                <a:grpSpLocks/>
              </p:cNvGrpSpPr>
              <p:nvPr/>
            </p:nvGrpSpPr>
            <p:grpSpPr bwMode="auto">
              <a:xfrm>
                <a:off x="288" y="816"/>
                <a:ext cx="1968" cy="1120"/>
                <a:chOff x="288" y="816"/>
                <a:chExt cx="1968" cy="1120"/>
              </a:xfrm>
            </p:grpSpPr>
            <p:sp>
              <p:nvSpPr>
                <p:cNvPr id="13374" name="Rectangle 43"/>
                <p:cNvSpPr>
                  <a:spLocks noChangeArrowheads="1"/>
                </p:cNvSpPr>
                <p:nvPr/>
              </p:nvSpPr>
              <p:spPr bwMode="auto">
                <a:xfrm>
                  <a:off x="288" y="816"/>
                  <a:ext cx="1968" cy="11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75" name="Oval 190"/>
                <p:cNvSpPr>
                  <a:spLocks noChangeArrowheads="1"/>
                </p:cNvSpPr>
                <p:nvPr/>
              </p:nvSpPr>
              <p:spPr bwMode="auto">
                <a:xfrm>
                  <a:off x="1632" y="816"/>
                  <a:ext cx="192" cy="1104"/>
                </a:xfrm>
                <a:prstGeom prst="ellips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76" name="Rectangle 191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192" cy="11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77" name="Rectangle 41"/>
                <p:cNvSpPr>
                  <a:spLocks noChangeArrowheads="1"/>
                </p:cNvSpPr>
                <p:nvPr/>
              </p:nvSpPr>
              <p:spPr bwMode="auto">
                <a:xfrm>
                  <a:off x="768" y="1170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1337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72" y="1183"/>
                  <a:ext cx="1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1337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200" y="1200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13380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48" y="1170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13381" name="Line 203"/>
                <p:cNvSpPr>
                  <a:spLocks noChangeShapeType="1"/>
                </p:cNvSpPr>
                <p:nvPr/>
              </p:nvSpPr>
              <p:spPr bwMode="auto">
                <a:xfrm>
                  <a:off x="288" y="1344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65" name="Line 181"/>
              <p:cNvSpPr>
                <a:spLocks noChangeShapeType="1"/>
              </p:cNvSpPr>
              <p:nvPr/>
            </p:nvSpPr>
            <p:spPr bwMode="auto">
              <a:xfrm flipV="1">
                <a:off x="1584" y="1104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Line 195"/>
              <p:cNvSpPr>
                <a:spLocks noChangeShapeType="1"/>
              </p:cNvSpPr>
              <p:nvPr/>
            </p:nvSpPr>
            <p:spPr bwMode="auto">
              <a:xfrm>
                <a:off x="1584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200"/>
              <p:cNvSpPr>
                <a:spLocks noChangeShapeType="1"/>
              </p:cNvSpPr>
              <p:nvPr/>
            </p:nvSpPr>
            <p:spPr bwMode="auto">
              <a:xfrm flipV="1">
                <a:off x="1584" y="912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201"/>
              <p:cNvSpPr>
                <a:spLocks noChangeShapeType="1"/>
              </p:cNvSpPr>
              <p:nvPr/>
            </p:nvSpPr>
            <p:spPr bwMode="auto">
              <a:xfrm flipH="1">
                <a:off x="528" y="1104"/>
                <a:ext cx="1296" cy="72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Line 202"/>
              <p:cNvSpPr>
                <a:spLocks noChangeShapeType="1"/>
              </p:cNvSpPr>
              <p:nvPr/>
            </p:nvSpPr>
            <p:spPr bwMode="auto">
              <a:xfrm flipH="1">
                <a:off x="528" y="912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209"/>
              <p:cNvSpPr>
                <a:spLocks noChangeShapeType="1"/>
              </p:cNvSpPr>
              <p:nvPr/>
            </p:nvSpPr>
            <p:spPr bwMode="auto">
              <a:xfrm flipV="1">
                <a:off x="1344" y="110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210"/>
              <p:cNvSpPr>
                <a:spLocks noChangeShapeType="1"/>
              </p:cNvSpPr>
              <p:nvPr/>
            </p:nvSpPr>
            <p:spPr bwMode="auto">
              <a:xfrm flipV="1">
                <a:off x="1824" y="912"/>
                <a:ext cx="384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211"/>
              <p:cNvSpPr>
                <a:spLocks noChangeShapeType="1"/>
              </p:cNvSpPr>
              <p:nvPr/>
            </p:nvSpPr>
            <p:spPr bwMode="auto">
              <a:xfrm flipH="1">
                <a:off x="1776" y="912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212"/>
              <p:cNvSpPr>
                <a:spLocks noChangeShapeType="1"/>
              </p:cNvSpPr>
              <p:nvPr/>
            </p:nvSpPr>
            <p:spPr bwMode="auto">
              <a:xfrm flipV="1">
                <a:off x="2208" y="912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2" name="Text Box 281"/>
            <p:cNvSpPr txBox="1">
              <a:spLocks noChangeArrowheads="1"/>
            </p:cNvSpPr>
            <p:nvPr/>
          </p:nvSpPr>
          <p:spPr bwMode="auto">
            <a:xfrm>
              <a:off x="1296" y="120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Object</a:t>
              </a:r>
            </a:p>
          </p:txBody>
        </p:sp>
        <p:sp>
          <p:nvSpPr>
            <p:cNvPr id="13363" name="Text Box 286"/>
            <p:cNvSpPr txBox="1">
              <a:spLocks noChangeArrowheads="1"/>
            </p:cNvSpPr>
            <p:nvPr/>
          </p:nvSpPr>
          <p:spPr bwMode="auto">
            <a:xfrm>
              <a:off x="1872" y="120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Image</a:t>
              </a:r>
            </a:p>
          </p:txBody>
        </p:sp>
      </p:grpSp>
      <p:grpSp>
        <p:nvGrpSpPr>
          <p:cNvPr id="13318" name="Group 292"/>
          <p:cNvGrpSpPr>
            <a:grpSpLocks/>
          </p:cNvGrpSpPr>
          <p:nvPr/>
        </p:nvGrpSpPr>
        <p:grpSpPr bwMode="auto">
          <a:xfrm>
            <a:off x="228600" y="2870200"/>
            <a:ext cx="3124200" cy="1778000"/>
            <a:chOff x="1920" y="1584"/>
            <a:chExt cx="1968" cy="1120"/>
          </a:xfrm>
        </p:grpSpPr>
        <p:grpSp>
          <p:nvGrpSpPr>
            <p:cNvPr id="13343" name="Group 280"/>
            <p:cNvGrpSpPr>
              <a:grpSpLocks/>
            </p:cNvGrpSpPr>
            <p:nvPr/>
          </p:nvGrpSpPr>
          <p:grpSpPr bwMode="auto">
            <a:xfrm>
              <a:off x="1920" y="1584"/>
              <a:ext cx="1968" cy="1120"/>
              <a:chOff x="1920" y="1584"/>
              <a:chExt cx="1968" cy="1120"/>
            </a:xfrm>
          </p:grpSpPr>
          <p:grpSp>
            <p:nvGrpSpPr>
              <p:cNvPr id="13346" name="Group 223"/>
              <p:cNvGrpSpPr>
                <a:grpSpLocks/>
              </p:cNvGrpSpPr>
              <p:nvPr/>
            </p:nvGrpSpPr>
            <p:grpSpPr bwMode="auto">
              <a:xfrm>
                <a:off x="1920" y="1584"/>
                <a:ext cx="1968" cy="1120"/>
                <a:chOff x="288" y="816"/>
                <a:chExt cx="1968" cy="1120"/>
              </a:xfrm>
            </p:grpSpPr>
            <p:sp>
              <p:nvSpPr>
                <p:cNvPr id="13353" name="Rectangle 224"/>
                <p:cNvSpPr>
                  <a:spLocks noChangeArrowheads="1"/>
                </p:cNvSpPr>
                <p:nvPr/>
              </p:nvSpPr>
              <p:spPr bwMode="auto">
                <a:xfrm>
                  <a:off x="288" y="816"/>
                  <a:ext cx="1968" cy="11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54" name="Oval 225"/>
                <p:cNvSpPr>
                  <a:spLocks noChangeArrowheads="1"/>
                </p:cNvSpPr>
                <p:nvPr/>
              </p:nvSpPr>
              <p:spPr bwMode="auto">
                <a:xfrm>
                  <a:off x="1632" y="816"/>
                  <a:ext cx="192" cy="1104"/>
                </a:xfrm>
                <a:prstGeom prst="ellips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5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192" cy="11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56" name="Rectangle 227"/>
                <p:cNvSpPr>
                  <a:spLocks noChangeArrowheads="1"/>
                </p:cNvSpPr>
                <p:nvPr/>
              </p:nvSpPr>
              <p:spPr bwMode="auto">
                <a:xfrm>
                  <a:off x="768" y="1170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13357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672" y="1183"/>
                  <a:ext cx="1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13358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1200" y="1200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13359" name="Rectangle 230"/>
                <p:cNvSpPr>
                  <a:spLocks noChangeArrowheads="1"/>
                </p:cNvSpPr>
                <p:nvPr/>
              </p:nvSpPr>
              <p:spPr bwMode="auto">
                <a:xfrm>
                  <a:off x="1248" y="1170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13360" name="Line 231"/>
                <p:cNvSpPr>
                  <a:spLocks noChangeShapeType="1"/>
                </p:cNvSpPr>
                <p:nvPr/>
              </p:nvSpPr>
              <p:spPr bwMode="auto">
                <a:xfrm>
                  <a:off x="288" y="1344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47" name="Line 251"/>
              <p:cNvSpPr>
                <a:spLocks noChangeShapeType="1"/>
              </p:cNvSpPr>
              <p:nvPr/>
            </p:nvSpPr>
            <p:spPr bwMode="auto">
              <a:xfrm flipV="1">
                <a:off x="2736" y="1872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Line 253"/>
              <p:cNvSpPr>
                <a:spLocks noChangeShapeType="1"/>
              </p:cNvSpPr>
              <p:nvPr/>
            </p:nvSpPr>
            <p:spPr bwMode="auto">
              <a:xfrm>
                <a:off x="2736" y="1872"/>
                <a:ext cx="672" cy="72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Line 254"/>
              <p:cNvSpPr>
                <a:spLocks noChangeShapeType="1"/>
              </p:cNvSpPr>
              <p:nvPr/>
            </p:nvSpPr>
            <p:spPr bwMode="auto">
              <a:xfrm>
                <a:off x="2736" y="187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Line 266"/>
              <p:cNvSpPr>
                <a:spLocks noChangeShapeType="1"/>
              </p:cNvSpPr>
              <p:nvPr/>
            </p:nvSpPr>
            <p:spPr bwMode="auto">
              <a:xfrm flipH="1">
                <a:off x="1968" y="259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Line 270"/>
              <p:cNvSpPr>
                <a:spLocks noChangeShapeType="1"/>
              </p:cNvSpPr>
              <p:nvPr/>
            </p:nvSpPr>
            <p:spPr bwMode="auto">
              <a:xfrm flipH="1">
                <a:off x="1968" y="1872"/>
                <a:ext cx="1440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Line 273"/>
              <p:cNvSpPr>
                <a:spLocks noChangeShapeType="1"/>
              </p:cNvSpPr>
              <p:nvPr/>
            </p:nvSpPr>
            <p:spPr bwMode="auto">
              <a:xfrm>
                <a:off x="2160" y="211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4" name="Text Box 282"/>
            <p:cNvSpPr txBox="1">
              <a:spLocks noChangeArrowheads="1"/>
            </p:cNvSpPr>
            <p:nvPr/>
          </p:nvSpPr>
          <p:spPr bwMode="auto">
            <a:xfrm>
              <a:off x="2544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Object</a:t>
              </a:r>
            </a:p>
          </p:txBody>
        </p:sp>
        <p:sp>
          <p:nvSpPr>
            <p:cNvPr id="13345" name="Text Box 287"/>
            <p:cNvSpPr txBox="1">
              <a:spLocks noChangeArrowheads="1"/>
            </p:cNvSpPr>
            <p:nvPr/>
          </p:nvSpPr>
          <p:spPr bwMode="auto">
            <a:xfrm>
              <a:off x="1968" y="1968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Image</a:t>
              </a:r>
            </a:p>
          </p:txBody>
        </p:sp>
      </p:grpSp>
      <p:grpSp>
        <p:nvGrpSpPr>
          <p:cNvPr id="13319" name="Group 290"/>
          <p:cNvGrpSpPr>
            <a:grpSpLocks/>
          </p:cNvGrpSpPr>
          <p:nvPr/>
        </p:nvGrpSpPr>
        <p:grpSpPr bwMode="auto">
          <a:xfrm>
            <a:off x="228600" y="4800600"/>
            <a:ext cx="3124200" cy="1778000"/>
            <a:chOff x="3792" y="2592"/>
            <a:chExt cx="1968" cy="1120"/>
          </a:xfrm>
        </p:grpSpPr>
        <p:grpSp>
          <p:nvGrpSpPr>
            <p:cNvPr id="13325" name="Group 278"/>
            <p:cNvGrpSpPr>
              <a:grpSpLocks/>
            </p:cNvGrpSpPr>
            <p:nvPr/>
          </p:nvGrpSpPr>
          <p:grpSpPr bwMode="auto">
            <a:xfrm>
              <a:off x="3792" y="2592"/>
              <a:ext cx="1968" cy="1120"/>
              <a:chOff x="3504" y="2160"/>
              <a:chExt cx="1968" cy="1120"/>
            </a:xfrm>
          </p:grpSpPr>
          <p:grpSp>
            <p:nvGrpSpPr>
              <p:cNvPr id="13328" name="Group 241"/>
              <p:cNvGrpSpPr>
                <a:grpSpLocks/>
              </p:cNvGrpSpPr>
              <p:nvPr/>
            </p:nvGrpSpPr>
            <p:grpSpPr bwMode="auto">
              <a:xfrm>
                <a:off x="3504" y="2160"/>
                <a:ext cx="1968" cy="1120"/>
                <a:chOff x="288" y="816"/>
                <a:chExt cx="1968" cy="1120"/>
              </a:xfrm>
            </p:grpSpPr>
            <p:sp>
              <p:nvSpPr>
                <p:cNvPr id="13335" name="Rectangle 242"/>
                <p:cNvSpPr>
                  <a:spLocks noChangeArrowheads="1"/>
                </p:cNvSpPr>
                <p:nvPr/>
              </p:nvSpPr>
              <p:spPr bwMode="auto">
                <a:xfrm>
                  <a:off x="288" y="816"/>
                  <a:ext cx="1968" cy="11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36" name="Oval 243"/>
                <p:cNvSpPr>
                  <a:spLocks noChangeArrowheads="1"/>
                </p:cNvSpPr>
                <p:nvPr/>
              </p:nvSpPr>
              <p:spPr bwMode="auto">
                <a:xfrm>
                  <a:off x="1632" y="816"/>
                  <a:ext cx="192" cy="1104"/>
                </a:xfrm>
                <a:prstGeom prst="ellips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37" name="Rectangle 244"/>
                <p:cNvSpPr>
                  <a:spLocks noChangeArrowheads="1"/>
                </p:cNvSpPr>
                <p:nvPr/>
              </p:nvSpPr>
              <p:spPr bwMode="auto">
                <a:xfrm>
                  <a:off x="1536" y="816"/>
                  <a:ext cx="192" cy="112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338" name="Rectangle 245"/>
                <p:cNvSpPr>
                  <a:spLocks noChangeArrowheads="1"/>
                </p:cNvSpPr>
                <p:nvPr/>
              </p:nvSpPr>
              <p:spPr bwMode="auto">
                <a:xfrm>
                  <a:off x="768" y="1170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13339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672" y="1183"/>
                  <a:ext cx="19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13340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1200" y="1200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600">
                      <a:solidFill>
                        <a:srgbClr val="000000"/>
                      </a:solidFill>
                      <a:latin typeface="Calibri" pitchFamily="34" charset="0"/>
                    </a:rPr>
                    <a:t>F</a:t>
                  </a:r>
                </a:p>
              </p:txBody>
            </p:sp>
            <p:sp>
              <p:nvSpPr>
                <p:cNvPr id="13341" name="Rectangle 248"/>
                <p:cNvSpPr>
                  <a:spLocks noChangeArrowheads="1"/>
                </p:cNvSpPr>
                <p:nvPr/>
              </p:nvSpPr>
              <p:spPr bwMode="auto">
                <a:xfrm>
                  <a:off x="1248" y="1170"/>
                  <a:ext cx="25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0000"/>
                    </a:spcBef>
                    <a:buFontTx/>
                    <a:buChar char="•"/>
                  </a:pPr>
                  <a:r>
                    <a:rPr lang="en-US" sz="32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13342" name="Line 249"/>
                <p:cNvSpPr>
                  <a:spLocks noChangeShapeType="1"/>
                </p:cNvSpPr>
                <p:nvPr/>
              </p:nvSpPr>
              <p:spPr bwMode="auto">
                <a:xfrm>
                  <a:off x="288" y="1344"/>
                  <a:ext cx="19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9" name="Line 213"/>
              <p:cNvSpPr>
                <a:spLocks noChangeShapeType="1"/>
              </p:cNvSpPr>
              <p:nvPr/>
            </p:nvSpPr>
            <p:spPr bwMode="auto">
              <a:xfrm flipV="1">
                <a:off x="3744" y="244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Line 256"/>
              <p:cNvSpPr>
                <a:spLocks noChangeShapeType="1"/>
              </p:cNvSpPr>
              <p:nvPr/>
            </p:nvSpPr>
            <p:spPr bwMode="auto">
              <a:xfrm>
                <a:off x="3744" y="2448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Line 264"/>
              <p:cNvSpPr>
                <a:spLocks noChangeShapeType="1"/>
              </p:cNvSpPr>
              <p:nvPr/>
            </p:nvSpPr>
            <p:spPr bwMode="auto">
              <a:xfrm>
                <a:off x="3744" y="2448"/>
                <a:ext cx="1296" cy="38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Line 268"/>
              <p:cNvSpPr>
                <a:spLocks noChangeShapeType="1"/>
              </p:cNvSpPr>
              <p:nvPr/>
            </p:nvSpPr>
            <p:spPr bwMode="auto">
              <a:xfrm flipH="1">
                <a:off x="3600" y="2832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271"/>
              <p:cNvSpPr>
                <a:spLocks noChangeShapeType="1"/>
              </p:cNvSpPr>
              <p:nvPr/>
            </p:nvSpPr>
            <p:spPr bwMode="auto">
              <a:xfrm flipH="1">
                <a:off x="3744" y="2448"/>
                <a:ext cx="1296" cy="6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74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6" name="Text Box 284"/>
            <p:cNvSpPr txBox="1">
              <a:spLocks noChangeArrowheads="1"/>
            </p:cNvSpPr>
            <p:nvPr/>
          </p:nvSpPr>
          <p:spPr bwMode="auto">
            <a:xfrm>
              <a:off x="3840" y="307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Object</a:t>
              </a:r>
            </a:p>
          </p:txBody>
        </p:sp>
        <p:sp>
          <p:nvSpPr>
            <p:cNvPr id="13327" name="Text Box 289"/>
            <p:cNvSpPr txBox="1">
              <a:spLocks noChangeArrowheads="1"/>
            </p:cNvSpPr>
            <p:nvPr/>
          </p:nvSpPr>
          <p:spPr bwMode="auto">
            <a:xfrm>
              <a:off x="4512" y="3264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Image</a:t>
              </a:r>
            </a:p>
          </p:txBody>
        </p:sp>
      </p:grpSp>
      <p:sp>
        <p:nvSpPr>
          <p:cNvPr id="13320" name="Rectangle 298"/>
          <p:cNvSpPr>
            <a:spLocks noChangeArrowheads="1"/>
          </p:cNvSpPr>
          <p:nvPr/>
        </p:nvSpPr>
        <p:spPr bwMode="auto">
          <a:xfrm>
            <a:off x="3505200" y="35052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>
                <a:solidFill>
                  <a:schemeClr val="tx2"/>
                </a:solidFill>
                <a:latin typeface="Calibri" pitchFamily="34" charset="0"/>
              </a:rPr>
              <a:t>Between C&amp;F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21" name="Rectangle 299"/>
          <p:cNvSpPr>
            <a:spLocks noChangeArrowheads="1"/>
          </p:cNvSpPr>
          <p:nvPr/>
        </p:nvSpPr>
        <p:spPr bwMode="auto">
          <a:xfrm>
            <a:off x="3505200" y="5410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u="sng">
                <a:solidFill>
                  <a:schemeClr val="tx2"/>
                </a:solidFill>
                <a:latin typeface="Calibri" pitchFamily="34" charset="0"/>
              </a:rPr>
              <a:t>Past C</a:t>
            </a:r>
            <a:endParaRPr lang="en-US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22" name="Rectangle 303"/>
          <p:cNvSpPr>
            <a:spLocks noChangeArrowheads="1"/>
          </p:cNvSpPr>
          <p:nvPr/>
        </p:nvSpPr>
        <p:spPr bwMode="auto">
          <a:xfrm>
            <a:off x="6019800" y="3019425"/>
            <a:ext cx="1752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Inverted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Enlarged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Real</a:t>
            </a:r>
          </a:p>
        </p:txBody>
      </p:sp>
      <p:sp>
        <p:nvSpPr>
          <p:cNvPr id="13323" name="Rectangle 304"/>
          <p:cNvSpPr>
            <a:spLocks noChangeArrowheads="1"/>
          </p:cNvSpPr>
          <p:nvPr/>
        </p:nvSpPr>
        <p:spPr bwMode="auto">
          <a:xfrm>
            <a:off x="6019800" y="914400"/>
            <a:ext cx="1752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Upright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Enlarged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Virtual</a:t>
            </a:r>
          </a:p>
        </p:txBody>
      </p:sp>
      <p:sp>
        <p:nvSpPr>
          <p:cNvPr id="13324" name="Rectangle 305"/>
          <p:cNvSpPr>
            <a:spLocks noChangeArrowheads="1"/>
          </p:cNvSpPr>
          <p:nvPr/>
        </p:nvSpPr>
        <p:spPr bwMode="auto">
          <a:xfrm>
            <a:off x="6019800" y="5153025"/>
            <a:ext cx="2209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Inverted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Reduced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Real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8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7"/>
          <p:cNvSpPr txBox="1">
            <a:spLocks noChangeArrowheads="1"/>
          </p:cNvSpPr>
          <p:nvPr/>
        </p:nvSpPr>
        <p:spPr bwMode="auto">
          <a:xfrm>
            <a:off x="1371600" y="228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2"/>
                </a:solidFill>
                <a:latin typeface="Calibri" pitchFamily="34" charset="0"/>
              </a:rPr>
              <a:t>Solving Equations</a:t>
            </a:r>
          </a:p>
        </p:txBody>
      </p:sp>
      <p:sp>
        <p:nvSpPr>
          <p:cNvPr id="14339" name="Rectangle 50"/>
          <p:cNvSpPr>
            <a:spLocks noChangeArrowheads="1"/>
          </p:cNvSpPr>
          <p:nvPr/>
        </p:nvSpPr>
        <p:spPr bwMode="auto">
          <a:xfrm>
            <a:off x="304800" y="1219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 candle is placed 6 cm in front of a convex mirror with focal length f=-3 cm. Determine the image location.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80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Determine the magnification of the candle.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If the candle is 9 cm tall, how tall does the image candle appear to be?</a:t>
            </a:r>
          </a:p>
        </p:txBody>
      </p:sp>
      <p:sp>
        <p:nvSpPr>
          <p:cNvPr id="14340" name="WordArt 65"/>
          <p:cNvSpPr>
            <a:spLocks noChangeArrowheads="1" noChangeShapeType="1"/>
          </p:cNvSpPr>
          <p:nvPr/>
        </p:nvSpPr>
        <p:spPr bwMode="auto">
          <a:xfrm>
            <a:off x="228600" y="152400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5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tx2"/>
                </a:solidFill>
                <a:latin typeface="Calibri" pitchFamily="34" charset="0"/>
              </a:rPr>
              <a:t>Solving Equations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304800" y="1219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A candle is placed 6 cm in front of a convex mirror with focal length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f=-3 cm</a:t>
            </a:r>
            <a:r>
              <a:rPr lang="en-US">
                <a:latin typeface="Calibri" pitchFamily="34" charset="0"/>
              </a:rPr>
              <a:t>. Determine the image location.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80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Determine the magnification of the candle.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If the candle is 9 cm tall, how tall does the image candle appear to be?</a:t>
            </a:r>
          </a:p>
        </p:txBody>
      </p:sp>
      <p:graphicFrame>
        <p:nvGraphicFramePr>
          <p:cNvPr id="205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021997"/>
              </p:ext>
            </p:extLst>
          </p:nvPr>
        </p:nvGraphicFramePr>
        <p:xfrm>
          <a:off x="628650" y="3905250"/>
          <a:ext cx="2625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5" imgW="1206360" imgH="431640" progId="Equation.DSMT4">
                  <p:embed/>
                </p:oleObj>
              </mc:Choice>
              <mc:Fallback>
                <p:oleObj name="Equation" r:id="rId5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905250"/>
                        <a:ext cx="2625725" cy="939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3352800" y="35052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m = + 1/3</a:t>
            </a:r>
          </a:p>
        </p:txBody>
      </p:sp>
      <p:graphicFrame>
        <p:nvGraphicFramePr>
          <p:cNvPr id="2058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38059"/>
              </p:ext>
            </p:extLst>
          </p:nvPr>
        </p:nvGraphicFramePr>
        <p:xfrm>
          <a:off x="1219200" y="5782468"/>
          <a:ext cx="17970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Equation" r:id="rId7" imgW="825480" imgH="393480" progId="Equation.DSMT4">
                  <p:embed/>
                </p:oleObj>
              </mc:Choice>
              <mc:Fallback>
                <p:oleObj name="Equation" r:id="rId7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782468"/>
                        <a:ext cx="1797050" cy="8556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3657600" y="5638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h</a:t>
            </a:r>
            <a:r>
              <a:rPr lang="en-US" sz="2000" baseline="-2500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 = + 3 cm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330700" y="6019800"/>
            <a:ext cx="3136900" cy="549275"/>
            <a:chOff x="2728" y="3792"/>
            <a:chExt cx="1976" cy="346"/>
          </a:xfrm>
        </p:grpSpPr>
        <p:sp>
          <p:nvSpPr>
            <p:cNvPr id="4114" name="Text Box 9"/>
            <p:cNvSpPr txBox="1">
              <a:spLocks noChangeArrowheads="1"/>
            </p:cNvSpPr>
            <p:nvPr/>
          </p:nvSpPr>
          <p:spPr bwMode="auto">
            <a:xfrm>
              <a:off x="3024" y="3888"/>
              <a:ext cx="1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pitchFamily="34" charset="0"/>
                </a:rPr>
                <a:t>Image is Upright!</a:t>
              </a:r>
            </a:p>
          </p:txBody>
        </p:sp>
        <p:sp>
          <p:nvSpPr>
            <p:cNvPr id="4115" name="Freeform 10"/>
            <p:cNvSpPr>
              <a:spLocks/>
            </p:cNvSpPr>
            <p:nvPr/>
          </p:nvSpPr>
          <p:spPr bwMode="auto">
            <a:xfrm>
              <a:off x="2728" y="3792"/>
              <a:ext cx="344" cy="240"/>
            </a:xfrm>
            <a:custGeom>
              <a:avLst/>
              <a:gdLst>
                <a:gd name="T0" fmla="*/ 344 w 344"/>
                <a:gd name="T1" fmla="*/ 240 h 240"/>
                <a:gd name="T2" fmla="*/ 56 w 344"/>
                <a:gd name="T3" fmla="*/ 192 h 240"/>
                <a:gd name="T4" fmla="*/ 8 w 344"/>
                <a:gd name="T5" fmla="*/ 0 h 240"/>
                <a:gd name="T6" fmla="*/ 0 60000 65536"/>
                <a:gd name="T7" fmla="*/ 0 60000 65536"/>
                <a:gd name="T8" fmla="*/ 0 60000 65536"/>
                <a:gd name="T9" fmla="*/ 0 w 344"/>
                <a:gd name="T10" fmla="*/ 0 h 240"/>
                <a:gd name="T11" fmla="*/ 344 w 3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240">
                  <a:moveTo>
                    <a:pt x="344" y="240"/>
                  </a:moveTo>
                  <a:cubicBezTo>
                    <a:pt x="228" y="236"/>
                    <a:pt x="112" y="232"/>
                    <a:pt x="56" y="192"/>
                  </a:cubicBezTo>
                  <a:cubicBezTo>
                    <a:pt x="0" y="152"/>
                    <a:pt x="4" y="76"/>
                    <a:pt x="8" y="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058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629885"/>
              </p:ext>
            </p:extLst>
          </p:nvPr>
        </p:nvGraphicFramePr>
        <p:xfrm>
          <a:off x="304800" y="2216150"/>
          <a:ext cx="2546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Equation" r:id="rId9" imgW="1218960" imgH="431640" progId="Equation.DSMT4">
                  <p:embed/>
                </p:oleObj>
              </mc:Choice>
              <mc:Fallback>
                <p:oleObj name="Equation" r:id="rId9" imgW="1218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6150"/>
                        <a:ext cx="2546350" cy="9017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4038600" y="2133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baseline="-2500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= - 2 cm (behind mirror)</a:t>
            </a:r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24400" y="2514600"/>
            <a:ext cx="3352800" cy="549275"/>
            <a:chOff x="2976" y="1584"/>
            <a:chExt cx="2112" cy="346"/>
          </a:xfrm>
        </p:grpSpPr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3408" y="1680"/>
              <a:ext cx="1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alibri" pitchFamily="34" charset="0"/>
                </a:rPr>
                <a:t>Virtual Image!</a:t>
              </a:r>
            </a:p>
          </p:txBody>
        </p:sp>
        <p:sp>
          <p:nvSpPr>
            <p:cNvPr id="4113" name="Freeform 15"/>
            <p:cNvSpPr>
              <a:spLocks/>
            </p:cNvSpPr>
            <p:nvPr/>
          </p:nvSpPr>
          <p:spPr bwMode="auto">
            <a:xfrm>
              <a:off x="2976" y="1584"/>
              <a:ext cx="432" cy="240"/>
            </a:xfrm>
            <a:custGeom>
              <a:avLst/>
              <a:gdLst>
                <a:gd name="T0" fmla="*/ 856 w 344"/>
                <a:gd name="T1" fmla="*/ 240 h 240"/>
                <a:gd name="T2" fmla="*/ 139 w 344"/>
                <a:gd name="T3" fmla="*/ 192 h 240"/>
                <a:gd name="T4" fmla="*/ 20 w 344"/>
                <a:gd name="T5" fmla="*/ 0 h 240"/>
                <a:gd name="T6" fmla="*/ 0 60000 65536"/>
                <a:gd name="T7" fmla="*/ 0 60000 65536"/>
                <a:gd name="T8" fmla="*/ 0 60000 65536"/>
                <a:gd name="T9" fmla="*/ 0 w 344"/>
                <a:gd name="T10" fmla="*/ 0 h 240"/>
                <a:gd name="T11" fmla="*/ 344 w 3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240">
                  <a:moveTo>
                    <a:pt x="344" y="240"/>
                  </a:moveTo>
                  <a:cubicBezTo>
                    <a:pt x="228" y="236"/>
                    <a:pt x="112" y="232"/>
                    <a:pt x="56" y="192"/>
                  </a:cubicBezTo>
                  <a:cubicBezTo>
                    <a:pt x="0" y="152"/>
                    <a:pt x="4" y="76"/>
                    <a:pt x="8" y="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8" name="WordArt 16"/>
          <p:cNvSpPr>
            <a:spLocks noChangeArrowheads="1" noChangeShapeType="1"/>
          </p:cNvSpPr>
          <p:nvPr/>
        </p:nvSpPr>
        <p:spPr bwMode="auto">
          <a:xfrm>
            <a:off x="228600" y="152400"/>
            <a:ext cx="838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Example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858000" y="1524000"/>
            <a:ext cx="2286000" cy="898525"/>
            <a:chOff x="2976" y="1584"/>
            <a:chExt cx="2112" cy="453"/>
          </a:xfrm>
        </p:grpSpPr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3408" y="1680"/>
              <a:ext cx="1680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0000"/>
                  </a:solidFill>
                  <a:latin typeface="Calibri" pitchFamily="34" charset="0"/>
                </a:rPr>
                <a:t>Diverging mirror!</a:t>
              </a: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2976" y="1584"/>
              <a:ext cx="432" cy="240"/>
            </a:xfrm>
            <a:custGeom>
              <a:avLst/>
              <a:gdLst>
                <a:gd name="T0" fmla="*/ 856 w 344"/>
                <a:gd name="T1" fmla="*/ 240 h 240"/>
                <a:gd name="T2" fmla="*/ 139 w 344"/>
                <a:gd name="T3" fmla="*/ 192 h 240"/>
                <a:gd name="T4" fmla="*/ 20 w 344"/>
                <a:gd name="T5" fmla="*/ 0 h 240"/>
                <a:gd name="T6" fmla="*/ 0 60000 65536"/>
                <a:gd name="T7" fmla="*/ 0 60000 65536"/>
                <a:gd name="T8" fmla="*/ 0 60000 65536"/>
                <a:gd name="T9" fmla="*/ 0 w 344"/>
                <a:gd name="T10" fmla="*/ 0 h 240"/>
                <a:gd name="T11" fmla="*/ 344 w 3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240">
                  <a:moveTo>
                    <a:pt x="344" y="240"/>
                  </a:moveTo>
                  <a:cubicBezTo>
                    <a:pt x="228" y="236"/>
                    <a:pt x="112" y="232"/>
                    <a:pt x="56" y="192"/>
                  </a:cubicBezTo>
                  <a:cubicBezTo>
                    <a:pt x="0" y="152"/>
                    <a:pt x="4" y="76"/>
                    <a:pt x="8" y="0"/>
                  </a:cubicBez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402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utoUpdateAnimBg="0"/>
      <p:bldP spid="205831" grpId="0" autoUpdateAnimBg="0"/>
      <p:bldP spid="20583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Arial Rounded MT Bold" pitchFamily="34" charset="0"/>
              </a:rPr>
              <a:t>Checkpoint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44196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 smtClean="0"/>
              <a:t>The image produced by a convex mirror of a real object is</a:t>
            </a:r>
            <a:r>
              <a:rPr lang="en-US" dirty="0" smtClean="0"/>
              <a:t> ?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3151188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Always real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Always virtual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Sometimes real and sometimes virtual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3684588"/>
            <a:ext cx="2743200" cy="53340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4956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6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Diffuse Reflection</a:t>
            </a:r>
          </a:p>
        </p:txBody>
      </p:sp>
      <p:pic>
        <p:nvPicPr>
          <p:cNvPr id="9220" name="Picture 6" descr="diffusereflection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" y="1884363"/>
            <a:ext cx="8201025" cy="3325812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Diffuse Reflection</a:t>
            </a:r>
          </a:p>
        </p:txBody>
      </p:sp>
      <p:pic>
        <p:nvPicPr>
          <p:cNvPr id="10244" name="Picture 6" descr="diffusereflection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147888"/>
            <a:ext cx="6943725" cy="3217862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3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Location</a:t>
            </a:r>
          </a:p>
        </p:txBody>
      </p:sp>
      <p:pic>
        <p:nvPicPr>
          <p:cNvPr id="13316" name="Picture 6" descr="imagelocationanima"/>
          <p:cNvPicPr>
            <a:picLocks noGrp="1" noChangeAspect="1" noChangeArrowheads="1" noCrop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5562600" cy="5133975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9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Flat Mirror Summary</a:t>
            </a:r>
          </a:p>
        </p:txBody>
      </p:sp>
      <p:sp>
        <p:nvSpPr>
          <p:cNvPr id="272409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2819400"/>
          </a:xfrm>
        </p:spPr>
        <p:txBody>
          <a:bodyPr/>
          <a:lstStyle/>
          <a:p>
            <a:pPr eaLnBrk="1" hangingPunct="1"/>
            <a:r>
              <a:rPr lang="en-US" sz="2800" smtClean="0"/>
              <a:t>Image appears:</a:t>
            </a:r>
          </a:p>
          <a:p>
            <a:pPr lvl="1" eaLnBrk="1" hangingPunct="1"/>
            <a:r>
              <a:rPr lang="en-US" sz="2400" smtClean="0"/>
              <a:t>Upright</a:t>
            </a:r>
          </a:p>
          <a:p>
            <a:pPr lvl="1" eaLnBrk="1" hangingPunct="1"/>
            <a:r>
              <a:rPr lang="en-US" sz="2400" smtClean="0"/>
              <a:t>Same size</a:t>
            </a:r>
          </a:p>
          <a:p>
            <a:pPr lvl="1" eaLnBrk="1" hangingPunct="1"/>
            <a:r>
              <a:rPr lang="en-US" sz="2400" smtClean="0"/>
              <a:t>Located same distance from, but behind, mirror</a:t>
            </a:r>
          </a:p>
          <a:p>
            <a:pPr lvl="1" eaLnBrk="1" hangingPunct="1"/>
            <a:r>
              <a:rPr lang="en-US" sz="2400" smtClean="0"/>
              <a:t>Facing opposite direction: Left/Right inverted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Virtual Image:</a:t>
            </a:r>
            <a:r>
              <a:rPr lang="en-US" sz="2400" smtClean="0"/>
              <a:t> </a:t>
            </a:r>
            <a:r>
              <a:rPr lang="en-US" sz="2000" smtClean="0"/>
              <a:t>Light rays don’t actually intersect at image location.</a:t>
            </a:r>
            <a:endParaRPr lang="en-US" sz="2000" smtClean="0">
              <a:solidFill>
                <a:schemeClr val="tx2"/>
              </a:solidFill>
            </a:endParaRPr>
          </a:p>
        </p:txBody>
      </p:sp>
      <p:sp>
        <p:nvSpPr>
          <p:cNvPr id="19460" name="Rectangle 30"/>
          <p:cNvSpPr>
            <a:spLocks noChangeArrowheads="1"/>
          </p:cNvSpPr>
          <p:nvPr/>
        </p:nvSpPr>
        <p:spPr bwMode="auto">
          <a:xfrm>
            <a:off x="762000" y="3429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Checkpoint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72415" name="Rectangle 31"/>
          <p:cNvSpPr>
            <a:spLocks noChangeArrowheads="1"/>
          </p:cNvSpPr>
          <p:nvPr/>
        </p:nvSpPr>
        <p:spPr bwMode="auto">
          <a:xfrm>
            <a:off x="228600" y="44196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Why do ambulances have “AMBULANCE” written backwards?</a:t>
            </a:r>
          </a:p>
        </p:txBody>
      </p:sp>
      <p:pic>
        <p:nvPicPr>
          <p:cNvPr id="19462" name="Picture 67" descr="am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76800"/>
            <a:ext cx="18669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2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2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2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2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2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2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09" grpId="0" build="p" bldLvl="2" autoUpdateAnimBg="0"/>
      <p:bldP spid="27241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Flat Mirror Summary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2819400"/>
          </a:xfrm>
        </p:spPr>
        <p:txBody>
          <a:bodyPr/>
          <a:lstStyle/>
          <a:p>
            <a:pPr eaLnBrk="1" hangingPunct="1"/>
            <a:r>
              <a:rPr lang="en-US" sz="2800" smtClean="0"/>
              <a:t>Image appears:</a:t>
            </a:r>
          </a:p>
          <a:p>
            <a:pPr lvl="1" eaLnBrk="1" hangingPunct="1"/>
            <a:r>
              <a:rPr lang="en-US" sz="2400" smtClean="0"/>
              <a:t>Upright</a:t>
            </a:r>
          </a:p>
          <a:p>
            <a:pPr lvl="1" eaLnBrk="1" hangingPunct="1"/>
            <a:r>
              <a:rPr lang="en-US" sz="2400" smtClean="0"/>
              <a:t>Same size</a:t>
            </a:r>
          </a:p>
          <a:p>
            <a:pPr lvl="1" eaLnBrk="1" hangingPunct="1"/>
            <a:r>
              <a:rPr lang="en-US" sz="2400" smtClean="0"/>
              <a:t>Located same distance from, but behind, mirror</a:t>
            </a:r>
          </a:p>
          <a:p>
            <a:pPr lvl="1" eaLnBrk="1" hangingPunct="1"/>
            <a:r>
              <a:rPr lang="en-US" sz="2400" smtClean="0"/>
              <a:t>Facing opposite direction: Left/Right inverted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Virtual Image:</a:t>
            </a:r>
            <a:r>
              <a:rPr lang="en-US" sz="2400" smtClean="0"/>
              <a:t> </a:t>
            </a:r>
            <a:r>
              <a:rPr lang="en-US" sz="2000" smtClean="0"/>
              <a:t>Light rays don’t actually intersect at image location.</a:t>
            </a:r>
            <a:endParaRPr lang="en-US" sz="2000" smtClean="0">
              <a:solidFill>
                <a:schemeClr val="tx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62000" y="3429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Checkpoint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228600" y="44196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Why do ambulances have “AMBULANCE” written backwards?</a:t>
            </a:r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 flipV="1">
            <a:off x="5715000" y="5562600"/>
            <a:ext cx="762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111" name="Line 7"/>
          <p:cNvSpPr>
            <a:spLocks noChangeShapeType="1"/>
          </p:cNvSpPr>
          <p:nvPr/>
        </p:nvSpPr>
        <p:spPr bwMode="auto">
          <a:xfrm>
            <a:off x="5638800" y="5410200"/>
            <a:ext cx="914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6553200" y="5562600"/>
            <a:ext cx="762000" cy="152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V="1">
            <a:off x="5715000" y="5334000"/>
            <a:ext cx="8382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 flipV="1">
            <a:off x="6553200" y="5334000"/>
            <a:ext cx="8382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5638800" y="4876800"/>
            <a:ext cx="9144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>
            <a:off x="6553200" y="4495800"/>
            <a:ext cx="0" cy="18288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8" name="Picture 13" descr="amb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876800"/>
            <a:ext cx="18669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7324725" y="4876800"/>
          <a:ext cx="181927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6" imgW="1352381" imgH="1267002" progId="">
                  <p:embed/>
                </p:oleObj>
              </mc:Choice>
              <mc:Fallback>
                <p:oleObj name="Photo Editor Photo" r:id="rId6" imgW="1352381" imgH="1267002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876800"/>
                        <a:ext cx="1819275" cy="170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228600" y="5807075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So you can read it in your rear-view mirror!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 bldLvl="2" autoUpdateAnimBg="0"/>
      <p:bldP spid="303109" grpId="0" build="p" bldLvl="2" autoUpdateAnimBg="0"/>
      <p:bldP spid="303110" grpId="0" animBg="1"/>
      <p:bldP spid="303111" grpId="0" animBg="1"/>
      <p:bldP spid="303113" grpId="0" animBg="1"/>
      <p:bldP spid="303114" grpId="0" animBg="1"/>
      <p:bldP spid="303115" grpId="0" animBg="1"/>
      <p:bldP spid="3031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  <p:tag name="TASKPANEKEY" val="3006ba6a-0e3d-44ac-9f45-6fa460286e1d"/>
  <p:tag name="POWERPOINTVERSION" val="14.0"/>
  <p:tag name="TPFULLVERSION" val="4.3.2.1178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E8D2458B7CB4E0C81DD29D09EA3F0F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Abe and Bev both look in a plane mirror directly in front of Abe. Abe can see himself while Bev cannot see herself. Can Abe see Bev (and can Bev see Abe)?"/>
  <p:tag name="ANSWERSALIAS" val="Yes|smicln|No"/>
  <p:tag name="SLIDEORDER" val="2"/>
  <p:tag name="SLIDEGUID" val="ECE641EFD5A14BDBB4C3E6FB8A138089"/>
  <p:tag name="VALUES" val="No Value|smicln|No Value"/>
  <p:tag name="TOTALRESPONSES" val="18"/>
  <p:tag name="RESPONSECOUNT" val="18"/>
  <p:tag name="SLICED" val="False"/>
  <p:tag name="RESPONSES" val="1;1;1;1;1;1;1;2;1;1;1;1;1;1;2;2;1;1;"/>
  <p:tag name="CHARTSTRINGSTD" val="15 3"/>
  <p:tag name="CHARTSTRINGREV" val="3 15"/>
  <p:tag name="CHARTSTRINGSTDPER" val="0.833333333333333 0.166666666666667"/>
  <p:tag name="CHARTSTRINGREVPER" val="0.166666666666667 0.833333333333333"/>
  <p:tag name="RESPONSESGATHERED" val="False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Yes&#10;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2E8D2458B7CB4E0C81DD29D09EA3F0F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Abe and Bev both look in a plane mirror directly in front of Abe. Abe can see himself while Bev cannot see herself. Can Abe see Bev (and can Bev see Abe)?"/>
  <p:tag name="ANSWERSALIAS" val="Yes|smicln|No"/>
  <p:tag name="SLIDEORDER" val="3"/>
  <p:tag name="SLIDEGUID" val="53A71DD57F8D460AA689D7FBD9AF3246"/>
  <p:tag name="VALUES" val="No Value|smicln|No Value"/>
  <p:tag name="TOTALRESPONSES" val="5"/>
  <p:tag name="RESPONSECOUNT" val="5"/>
  <p:tag name="SLICED" val="False"/>
  <p:tag name="RESPONSES" val="-;-;1;1;-;1;1;-;-;-;-;-;-;-;-;1;-;-;"/>
  <p:tag name="CHARTSTRINGSTD" val="5 0"/>
  <p:tag name="CHARTSTRINGREV" val="0 5"/>
  <p:tag name="CHARTSTRINGSTDPER" val="1 0"/>
  <p:tag name="CHARTSTRINGREVPER" val="0 1"/>
  <p:tag name="RESPONSESGATHERED" val="False"/>
  <p:tag name="ANONYMOUSTEMP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32"/>
  <p:tag name="BULLETTYPE" val="ppBulletArabicPeriod"/>
  <p:tag name="ANSWERTEXT" val="Yes&#10;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42DBAAE4F2149E5AC26F26D451B1B43"/>
  <p:tag name="SLIDEID" val="942DBAAE4F2149E5AC26F26D451B1B43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A man stands in front of a mirror.  How tall does the mirror have to be so that he can see himself entirely?"/>
  <p:tag name="ANSWERSALIAS" val="Same as his height|smicln|Less than his height but more than half his height|smicln|Half his height|smicln|Less than half his height|smicln|Any size will do"/>
  <p:tag name="TOTALRESPONSES" val="18"/>
  <p:tag name="RESPONSECOUNT" val="18"/>
  <p:tag name="SLICED" val="False"/>
  <p:tag name="RESPONSES" val="2;1;5;2;1;3;2;2;1;3;2;3;2;1;1;2;3;2;"/>
  <p:tag name="CHARTSTRINGSTD" val="5 8 4 0 1"/>
  <p:tag name="CHARTSTRINGREV" val="1 0 4 8 5"/>
  <p:tag name="CHARTSTRINGSTDPER" val="0.277777777777778 0.444444444444444 0.222222222222222 0 0.0555555555555556"/>
  <p:tag name="CHARTSTRINGREVPER" val="0.0555555555555556 0 0.222222222222222 0.444444444444444 0.277777777777778"/>
  <p:tag name="VALUES" val="No Value|smicln|No Value|smicln|No Value|smicln|No Value|smicln|No Value"/>
  <p:tag name="RESPONSESGATHERED" val="False"/>
  <p:tag name="ANONYMOUSTEMP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28"/>
  <p:tag name="FONTSIZE" val="28"/>
  <p:tag name="BULLETTYPE" val="ppBulletArabicPeriod"/>
  <p:tag name="ANSWERTEXT" val="Same as his height&#10;Less than his height but more than half his height&#10;Half his height&#10;Less than half his height&#10;Any size will d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942DBAAE4F2149E5AC26F26D451B1B43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A man stands in front of a mirror.  How tall does the mirror have to be so that he can see himself entirely?"/>
  <p:tag name="ANSWERSALIAS" val="Same as his height|smicln|Less than his height but more than half his height|smicln|Half his height|smicln|Less than half his height|smicln|Any size will do"/>
  <p:tag name="SLIDEORDER" val="2"/>
  <p:tag name="SLIDEGUID" val="EF288A78F20049B789A213F6E3DFA95F"/>
  <p:tag name="VALUES" val="No Value|smicln|No Value|smicln|No Value|smicln|No Value|smicln|No Value"/>
  <p:tag name="TOTALRESPONSES" val="18"/>
  <p:tag name="RESPONSECOUNT" val="18"/>
  <p:tag name="SLICED" val="False"/>
  <p:tag name="RESPONSES" val="2;1;1;5;2;3;1;2;1;2;1;5;2;2;5;2;3;2;"/>
  <p:tag name="CHARTSTRINGSTD" val="5 8 2 0 3"/>
  <p:tag name="CHARTSTRINGREV" val="3 0 2 8 5"/>
  <p:tag name="CHARTSTRINGSTDPER" val="0.277777777777778 0.444444444444444 0.111111111111111 0 0.166666666666667"/>
  <p:tag name="CHARTSTRINGREVPER" val="0.166666666666667 0 0.111111111111111 0.444444444444444 0.277777777777778"/>
  <p:tag name="RESPONSESGATHERED" val="False"/>
  <p:tag name="ANONYMOUSTEMP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128"/>
  <p:tag name="FONTSIZE" val="28"/>
  <p:tag name="BULLETTYPE" val="ppBulletArabicPeriod"/>
  <p:tag name="ANSWERTEXT" val="Same as his height&#10;Less than his height but more than half his height&#10;Half his height&#10;Less than half his height&#10;Any size will d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8F74A887AF54B6D8CCA949717957ED8"/>
  <p:tag name="SLIDEID" val="E8F74A887AF54B6D8CCA949717957ED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Does this depend on the person’s distance from the mirror?"/>
  <p:tag name="ANSWERSALIAS" val="NO|smicln|Yes|smicln|Depends on the mirror|smicln|Depends on the person"/>
  <p:tag name="VALUES" val="No Value|smicln|No Value|smicln|No Value|smicln|No Value"/>
  <p:tag name="TOTALRESPONSES" val="18"/>
  <p:tag name="RESPONSECOUNT" val="18"/>
  <p:tag name="SLICED" val="False"/>
  <p:tag name="RESPONSES" val="2;2;2;4;2;2;2;1;2;2;2;2;2;2;2;1;1;2;"/>
  <p:tag name="CHARTSTRINGSTD" val="3 14 0 1"/>
  <p:tag name="CHARTSTRINGREV" val="1 0 14 3"/>
  <p:tag name="CHARTSTRINGSTDPER" val="0.166666666666667 0.777777777777778 0 0.0555555555555556"/>
  <p:tag name="CHARTSTRINGREVPER" val="0.0555555555555556 0 0.777777777777778 0.166666666666667"/>
  <p:tag name="RESPONSESGATHERED" val="False"/>
  <p:tag name="ANONYMOUSTEMP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0"/>
  <p:tag name="FONTSIZE" val="28"/>
  <p:tag name="BULLETTYPE" val="ppBulletArabicPeriod"/>
  <p:tag name="ANSWERTEXT" val="NO&#10;Yes&#10;Depends on the mirror&#10;Depends on the pers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8F74A887AF54B6D8CCA949717957ED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Does this depend on the person’s distance from the mirror?"/>
  <p:tag name="ANSWERSALIAS" val="NO|smicln|Yes|smicln|Depends on the mirror|smicln|Depends on the person"/>
  <p:tag name="SLIDEORDER" val="4"/>
  <p:tag name="SLIDEGUID" val="75659C4973FB471BAAE8075E2AFD3807"/>
  <p:tag name="VALUES" val="No Value|smicln|No Value|smicln|No Value|smicln|No Value"/>
  <p:tag name="TOTALRESPONSES" val="1"/>
  <p:tag name="RESPONSECOUNT" val="1"/>
  <p:tag name="SLICED" val="False"/>
  <p:tag name="RESPONSES" val="-;-;-;-;-;-;-;-;-;-;-;-;-;-;-;-;1;-;"/>
  <p:tag name="CHARTSTRINGSTD" val="1 0 0 0"/>
  <p:tag name="CHARTSTRINGREV" val="0 0 0 1"/>
  <p:tag name="CHARTSTRINGSTDPER" val="1 0 0 0"/>
  <p:tag name="CHARTSTRINGREVPER" val="0 0 0 1"/>
  <p:tag name="RESPONSESGATHERED" val="False"/>
  <p:tag name="ANONYMOUSTEMP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0"/>
  <p:tag name="FONTSIZE" val="28"/>
  <p:tag name="BULLETTYPE" val="ppBulletArabicPeriod"/>
  <p:tag name="ANSWERTEXT" val="NO&#10;Yes&#10;Depends on the mirror&#10;Depends on the pers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51CF5C187D04302A658F545DE23807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You hold a hand mirror 0.5 m in front of you and look at your reflection in a full-length mirror 1 m behind you.  How far in back of the big mirror do you see the image of your face?"/>
  <p:tag name="ANSWERSALIAS" val="0.5 m|smicln|1.0 m|smicln|1.5 m|smicln|2.0 m|smicln|2.5 m"/>
  <p:tag name="SLIDEORDER" val="4"/>
  <p:tag name="SLIDEGUID" val="3EFA4446E2F14DEF9BB0906C473AF5CC"/>
  <p:tag name="VALUES" val="No Value|smicln|No Value|smicln|No Value|smicln|No Value|smicln|No Value"/>
  <p:tag name="TOTALRESPONSES" val="18"/>
  <p:tag name="RESPONSECOUNT" val="18"/>
  <p:tag name="SLICED" val="False"/>
  <p:tag name="RESPONSES" val="3;3;2;5;3;3;3;1;3;5;3;2;2;2;2;2;4;4;"/>
  <p:tag name="CHARTSTRINGSTD" val="1 6 7 2 2"/>
  <p:tag name="CHARTSTRINGREV" val="2 2 7 6 1"/>
  <p:tag name="CHARTSTRINGSTDPER" val="0.0555555555555556 0.333333333333333 0.388888888888889 0.111111111111111 0.111111111111111"/>
  <p:tag name="CHARTSTRINGREVPER" val="0.111111111111111 0.111111111111111 0.388888888888889 0.333333333333333 0.0555555555555556"/>
  <p:tag name="RESPONSESGATHERED" val="False"/>
  <p:tag name="ANONYMOUSTEMP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9"/>
  <p:tag name="FONTSIZE" val="32"/>
  <p:tag name="BULLETTYPE" val="ppBulletArabicPeriod"/>
  <p:tag name="ANSWERTEXT" val="0.5 m&#10;1.0 m&#10;1.5 m&#10;2.0 m&#10;2.5 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A51CF5C187D04302A658F545DE238072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You hold a hand mirror 0.5 m in front of you and look at your reflection in a full-length mirror 1 m behind you.  How far in back of the big mirror do you see the image of your face?"/>
  <p:tag name="ANSWERSALIAS" val="0.5 m|smicln|1.0 m|smicln|1.5 m|smicln|2.0 m|smicln|2.5 m"/>
  <p:tag name="SLIDEORDER" val="3"/>
  <p:tag name="SLIDEGUID" val="D459785AE742409181A42BD5E836103B"/>
  <p:tag name="VALUES" val="No Value|smicln|No Value|smicln|No Value|smicln|No Value|smicln|No Value"/>
  <p:tag name="TOTALRESPONSES" val="18"/>
  <p:tag name="RESPONSECOUNT" val="18"/>
  <p:tag name="SLICED" val="False"/>
  <p:tag name="RESPONSES" val="3;3;2;3;3;4;3;4;3;5;4;3;2;3;3;2;4;4;"/>
  <p:tag name="CHARTSTRINGSTD" val="0 3 9 5 1"/>
  <p:tag name="CHARTSTRINGREV" val="1 5 9 3 0"/>
  <p:tag name="CHARTSTRINGSTDPER" val="0 0.166666666666667 0.5 0.277777777777778 0.0555555555555556"/>
  <p:tag name="CHARTSTRINGREVPER" val="0.0555555555555556 0.277777777777778 0.5 0.166666666666667 0"/>
  <p:tag name="RESPONSESGATHERED" val="False"/>
  <p:tag name="ANONYMOUSTEMP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9"/>
  <p:tag name="FONTSIZE" val="32"/>
  <p:tag name="BULLETTYPE" val="ppBulletArabicPeriod"/>
  <p:tag name="ANSWERTEXT" val="0.5 m&#10;1.0 m&#10;1.5 m&#10;2.0 m&#10;2.5 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A985EC503BA4853BB8D6D5746D326CE"/>
  <p:tag name="SLIDEID" val="7A985EC503BA4853BB8D6D5746D326C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ere in front of a concave mirror should you place an object so that the image is virtual?"/>
  <p:tag name="ANSWERSALIAS" val="Close to mirror|smicln|Far from mirror |smicln|Either close or far|smicln|Not Possible"/>
  <p:tag name="VALUES" val="No Value|smicln|No Value|smicln|No Value|smicln|No Value"/>
  <p:tag name="TOTALRESPONSES" val="18"/>
  <p:tag name="RESPONSECOUNT" val="18"/>
  <p:tag name="SLICED" val="False"/>
  <p:tag name="RESPONSES" val="1;2;4;2;1;1;3;1;1;2;1;1;1;2;2;2;1;1;"/>
  <p:tag name="CHARTSTRINGSTD" val="10 6 1 1"/>
  <p:tag name="CHARTSTRINGREV" val="1 1 6 10"/>
  <p:tag name="CHARTSTRINGSTDPER" val="0.555555555555556 0.333333333333333 0.0555555555555556 0.0555555555555556"/>
  <p:tag name="CHARTSTRINGREVPER" val="0.0555555555555556 0.0555555555555556 0.333333333333333 0.555555555555556"/>
  <p:tag name="RESPONSESGATHERED" val="False"/>
  <p:tag name="ANONYMOUSTEMP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5"/>
  <p:tag name="FONTSIZE" val="32"/>
  <p:tag name="BULLETTYPE" val="ppBulletArabicPeriod"/>
  <p:tag name="ANSWERTEXT" val="Close to mirror&#10;Far from mirror &#10;Either close or far&#10;Not Possib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A985EC503BA4853BB8D6D5746D326CE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ere in front of a concave mirror should you place an object so that the image is virtual?"/>
  <p:tag name="ANSWERSALIAS" val="Close to mirror|smicln|Far from mirror |smicln|Either close or far|smicln|Not Possible"/>
  <p:tag name="SLIDEORDER" val="2"/>
  <p:tag name="SLIDEGUID" val="EC4C6DF5FACF4E8F9CE98ED5BA728914"/>
  <p:tag name="VALUES" val="No Value|smicln|No Value|smicln|No Value|smicln|No Value"/>
  <p:tag name="TOTALRESPONSES" val="1"/>
  <p:tag name="RESPONSECOUNT" val="1"/>
  <p:tag name="SLICED" val="False"/>
  <p:tag name="RESPONSES" val="-;-;-;-;-;-;-;-;-;-;-;-;-;-;-;-;-;1;"/>
  <p:tag name="CHARTSTRINGSTD" val="1 0 0 0"/>
  <p:tag name="CHARTSTRINGREV" val="0 0 0 1"/>
  <p:tag name="CHARTSTRINGSTDPER" val="1 0 0 0"/>
  <p:tag name="CHARTSTRINGREVPER" val="0 0 0 1"/>
  <p:tag name="RESPONSESGATHERED" val="False"/>
  <p:tag name="ANONYMOUSTEMP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5"/>
  <p:tag name="FONTSIZE" val="32"/>
  <p:tag name="BULLETTYPE" val="ppBulletArabicPeriod"/>
  <p:tag name="ANSWERTEXT" val="Close to mirror&#10;Far from mirror &#10;Either close or far&#10;Not Possib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15289</TotalTime>
  <Words>1557</Words>
  <Application>Microsoft Office PowerPoint</Application>
  <PresentationFormat>On-screen Show (4:3)</PresentationFormat>
  <Paragraphs>355</Paragraphs>
  <Slides>46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Default Design</vt:lpstr>
      <vt:lpstr>Photo Editor Photo</vt:lpstr>
      <vt:lpstr>Chart</vt:lpstr>
      <vt:lpstr>Clip</vt:lpstr>
      <vt:lpstr>Equation</vt:lpstr>
      <vt:lpstr>Introduction to Mirrors</vt:lpstr>
      <vt:lpstr>Light incident on an object</vt:lpstr>
      <vt:lpstr>Law of Reflection Animation</vt:lpstr>
      <vt:lpstr>Reflection</vt:lpstr>
      <vt:lpstr>Diffuse Reflection</vt:lpstr>
      <vt:lpstr>Diffuse Reflection</vt:lpstr>
      <vt:lpstr>Image Location</vt:lpstr>
      <vt:lpstr>Flat Mirror Summary</vt:lpstr>
      <vt:lpstr>Flat Mirror Summary</vt:lpstr>
      <vt:lpstr>Checkpoint Fido’s Tail</vt:lpstr>
      <vt:lpstr>Checkpoint Fido’s Tail</vt:lpstr>
      <vt:lpstr>Abe and Bev both look in a plane mirror directly in front of Abe. Abe can see himself while Bev cannot see herself. Can Abe see Bev (and can Bev see Abe)?</vt:lpstr>
      <vt:lpstr>Abe and Bev both look in a plane mirror directly in front of Abe. Abe can see himself while Bev cannot see herself. Can Abe see Bev (and can Bev see Abe)?</vt:lpstr>
      <vt:lpstr>Mirror Images</vt:lpstr>
      <vt:lpstr>A man stands in front of a mirror.  How tall does the mirror have to be so that he can see himself entirely?</vt:lpstr>
      <vt:lpstr>A man stands in front of a mirror.  How tall does the mirror have to be so that he can see himself entirely?</vt:lpstr>
      <vt:lpstr>How Big Must the Mirror Be?</vt:lpstr>
      <vt:lpstr>Does this depend on the person’s distance from the mirror?</vt:lpstr>
      <vt:lpstr>Does this depend on the person’s distance from the mirror?</vt:lpstr>
      <vt:lpstr>Distance from Mirror Irrelevant</vt:lpstr>
      <vt:lpstr>Right Angle Mirror</vt:lpstr>
      <vt:lpstr>Right Angle Mirror</vt:lpstr>
      <vt:lpstr>Kaleidoscope</vt:lpstr>
      <vt:lpstr>Kaleidoscope Applets</vt:lpstr>
      <vt:lpstr>Reflection Applets</vt:lpstr>
      <vt:lpstr>You hold a hand mirror 0.5 m in front of you and look at your reflection in a full-length mirror 1 m behind you.  How far in back of the big mirror do you see the image of your face?</vt:lpstr>
      <vt:lpstr>You hold a hand mirror 0.5 m in front of you and look at your reflection in a full-length mirror 1 m behind you.  How far in back of the big mirror do you see the image of your face?</vt:lpstr>
      <vt:lpstr>PowerPoint Presentation</vt:lpstr>
      <vt:lpstr>Three Useful Rays</vt:lpstr>
      <vt:lpstr>Concave Mirror</vt:lpstr>
      <vt:lpstr>Checkpoints</vt:lpstr>
      <vt:lpstr>Checkpoints</vt:lpstr>
      <vt:lpstr>Concave Mirror</vt:lpstr>
      <vt:lpstr>Convex Mirror</vt:lpstr>
      <vt:lpstr>Types of Curved Mirrors</vt:lpstr>
      <vt:lpstr>Concave Mirror Terms &amp; Formulas</vt:lpstr>
      <vt:lpstr>PowerPoint Presentation</vt:lpstr>
      <vt:lpstr>PowerPoint Presentation</vt:lpstr>
      <vt:lpstr>Checkpoint</vt:lpstr>
      <vt:lpstr>PowerPoint Presentation</vt:lpstr>
      <vt:lpstr>Where in front of a concave mirror should you place an object so that the image is virtual?</vt:lpstr>
      <vt:lpstr>Where in front of a concave mirror should you place an object so that the image is virtual?</vt:lpstr>
      <vt:lpstr>3 Cases for Concave Mirrors</vt:lpstr>
      <vt:lpstr>PowerPoint Presentation</vt:lpstr>
      <vt:lpstr>PowerPoint Presentation</vt:lpstr>
      <vt:lpstr>Checkpoint</vt:lpstr>
    </vt:vector>
  </TitlesOfParts>
  <Company>Asher Smith &amp; Isaf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 of Light</dc:title>
  <dc:creator>Craig Smith</dc:creator>
  <cp:lastModifiedBy>Lehman, Cherie B.</cp:lastModifiedBy>
  <cp:revision>113</cp:revision>
  <dcterms:created xsi:type="dcterms:W3CDTF">2001-11-09T01:56:19Z</dcterms:created>
  <dcterms:modified xsi:type="dcterms:W3CDTF">2013-03-06T16:06:06Z</dcterms:modified>
</cp:coreProperties>
</file>