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16.xml" ContentType="application/vnd.openxmlformats-officedocument.presentationml.tags+xml"/>
  <Override PartName="/ppt/notesSlides/notesSlide9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tags/tag24.xml" ContentType="application/vnd.openxmlformats-officedocument.presentationml.tags+xml"/>
  <Override PartName="/ppt/notesSlides/notesSlide11.xml" ContentType="application/vnd.openxmlformats-officedocument.presentationml.notesSlide+xml"/>
  <Override PartName="/ppt/tags/tag25.xml" ContentType="application/vnd.openxmlformats-officedocument.presentationml.tags+xml"/>
  <Override PartName="/ppt/notesSlides/notesSlide12.xml" ContentType="application/vnd.openxmlformats-officedocument.presentationml.notesSlide+xml"/>
  <Override PartName="/ppt/tags/tag26.xml" ContentType="application/vnd.openxmlformats-officedocument.presentationml.tags+xml"/>
  <Override PartName="/ppt/notesSlides/notesSlide13.xml" ContentType="application/vnd.openxmlformats-officedocument.presentationml.notesSlide+xml"/>
  <Override PartName="/ppt/tags/tag27.xml" ContentType="application/vnd.openxmlformats-officedocument.presentationml.tags+xml"/>
  <Override PartName="/ppt/notesSlides/notesSlide14.xml" ContentType="application/vnd.openxmlformats-officedocument.presentationml.notesSlide+xml"/>
  <Override PartName="/ppt/tags/tag28.xml" ContentType="application/vnd.openxmlformats-officedocument.presentationml.tags+xml"/>
  <Override PartName="/ppt/notesSlides/notesSlide15.xml" ContentType="application/vnd.openxmlformats-officedocument.presentationml.notesSlide+xml"/>
  <Override PartName="/ppt/tags/tag29.xml" ContentType="application/vnd.openxmlformats-officedocument.presentationml.tags+xml"/>
  <Override PartName="/ppt/notesSlides/notesSlide16.xml" ContentType="application/vnd.openxmlformats-officedocument.presentationml.notesSlide+xml"/>
  <Override PartName="/ppt/tags/tag30.xml" ContentType="application/vnd.openxmlformats-officedocument.presentationml.tags+xml"/>
  <Override PartName="/ppt/notesSlides/notesSlide17.xml" ContentType="application/vnd.openxmlformats-officedocument.presentationml.notesSlide+xml"/>
  <Override PartName="/ppt/tags/tag31.xml" ContentType="application/vnd.openxmlformats-officedocument.presentationml.tags+xml"/>
  <Override PartName="/ppt/notesSlides/notesSlide18.xml" ContentType="application/vnd.openxmlformats-officedocument.presentationml.notesSlide+xml"/>
  <Override PartName="/ppt/tags/tag32.xml" ContentType="application/vnd.openxmlformats-officedocument.presentationml.tags+xml"/>
  <Override PartName="/ppt/notesSlides/notesSlide19.xml" ContentType="application/vnd.openxmlformats-officedocument.presentationml.notesSlide+xml"/>
  <Override PartName="/ppt/tags/tag33.xml" ContentType="application/vnd.openxmlformats-officedocument.presentationml.tags+xml"/>
  <Override PartName="/ppt/notesSlides/notesSlide20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21.xml" ContentType="application/vnd.openxmlformats-officedocument.presentationml.notesSlide+xml"/>
  <Override PartName="/ppt/tags/tag41.xml" ContentType="application/vnd.openxmlformats-officedocument.presentationml.tags+xml"/>
  <Override PartName="/ppt/notesSlides/notesSlide22.xml" ContentType="application/vnd.openxmlformats-officedocument.presentationml.notesSlide+xml"/>
  <Override PartName="/ppt/tags/tag42.xml" ContentType="application/vnd.openxmlformats-officedocument.presentationml.tags+xml"/>
  <Override PartName="/ppt/notesSlides/notesSlide23.xml" ContentType="application/vnd.openxmlformats-officedocument.presentationml.notesSlide+xml"/>
  <Override PartName="/ppt/tags/tag43.xml" ContentType="application/vnd.openxmlformats-officedocument.presentationml.tags+xml"/>
  <Override PartName="/ppt/notesSlides/notesSlide24.xml" ContentType="application/vnd.openxmlformats-officedocument.presentationml.notesSlide+xml"/>
  <Override PartName="/ppt/tags/tag44.xml" ContentType="application/vnd.openxmlformats-officedocument.presentationml.tags+xml"/>
  <Override PartName="/ppt/notesSlides/notesSlide25.xml" ContentType="application/vnd.openxmlformats-officedocument.presentationml.notesSlide+xml"/>
  <Override PartName="/ppt/tags/tag45.xml" ContentType="application/vnd.openxmlformats-officedocument.presentationml.tags+xml"/>
  <Override PartName="/ppt/notesSlides/notesSlide26.xml" ContentType="application/vnd.openxmlformats-officedocument.presentationml.notesSlide+xml"/>
  <Override PartName="/ppt/tags/tag46.xml" ContentType="application/vnd.openxmlformats-officedocument.presentationml.tags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7" r:id="rId2"/>
    <p:sldId id="306" r:id="rId3"/>
    <p:sldId id="310" r:id="rId4"/>
    <p:sldId id="311" r:id="rId5"/>
    <p:sldId id="260" r:id="rId6"/>
    <p:sldId id="261" r:id="rId7"/>
    <p:sldId id="265" r:id="rId8"/>
    <p:sldId id="266" r:id="rId9"/>
    <p:sldId id="267" r:id="rId10"/>
    <p:sldId id="268" r:id="rId11"/>
    <p:sldId id="270" r:id="rId12"/>
    <p:sldId id="285" r:id="rId13"/>
    <p:sldId id="286" r:id="rId14"/>
    <p:sldId id="274" r:id="rId15"/>
    <p:sldId id="308" r:id="rId16"/>
    <p:sldId id="276" r:id="rId17"/>
    <p:sldId id="277" r:id="rId18"/>
    <p:sldId id="278" r:id="rId19"/>
    <p:sldId id="280" r:id="rId20"/>
    <p:sldId id="281" r:id="rId21"/>
    <p:sldId id="282" r:id="rId22"/>
    <p:sldId id="287" r:id="rId23"/>
    <p:sldId id="291" r:id="rId24"/>
    <p:sldId id="293" r:id="rId25"/>
    <p:sldId id="304" r:id="rId26"/>
    <p:sldId id="305" r:id="rId27"/>
    <p:sldId id="296" r:id="rId28"/>
    <p:sldId id="297" r:id="rId29"/>
    <p:sldId id="298" r:id="rId30"/>
    <p:sldId id="299" r:id="rId31"/>
    <p:sldId id="301" r:id="rId32"/>
    <p:sldId id="302" r:id="rId33"/>
    <p:sldId id="303" r:id="rId34"/>
  </p:sldIdLst>
  <p:sldSz cx="9144000" cy="6858000" type="screen4x3"/>
  <p:notesSz cx="6858000" cy="9144000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4660"/>
  </p:normalViewPr>
  <p:slideViewPr>
    <p:cSldViewPr>
      <p:cViewPr varScale="1">
        <p:scale>
          <a:sx n="56" d="100"/>
          <a:sy n="56" d="100"/>
        </p:scale>
        <p:origin x="-8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7.wmf"/><Relationship Id="rId4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86C5B-8316-4D67-AC3B-2154B14BEF18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14AD3-8946-4166-9FE3-5214B088D9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92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0F123F8-100F-4FDB-B27F-5ACF43A32255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5C2CED3-1E74-4F49-B9A1-A3DBC1BF3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05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8B0D8F-C260-4597-B487-652769C60D83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altLang="en-US" sz="1000" i="1">
                <a:latin typeface="Times New Roman" pitchFamily="18" charset="0"/>
              </a:rPr>
              <a:t>1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789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7895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7896" name="Rectangle 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11CE4E-414F-48FD-98CC-2807E8988CB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57% got this correct.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11CE4E-414F-48FD-98CC-2807E8988CB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57% got this correct.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4BC5417-CEF6-44EE-B1B0-D65B4874918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5A85B4-EF61-4B75-805B-74CDA25A7A25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Compare states with seats in auditorium  n=row,  l=seat   ml=???   Ms=male/female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5B2473-E94A-4835-B3B4-88E1F1C900EB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CFA245-F796-438B-83F6-04575A80831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842E616-DD62-438E-A876-732BD0D0BAB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735A20-579A-4A00-910A-7549B9968F39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E44FD3-489A-43BE-89CE-633EE23B716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C1B750-384D-4081-B034-6E3AB0AD52C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0C64E1-4334-4957-AE18-90BD1E0E96A4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7CBA0E-D50D-4091-8E00-910A66ED9E5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32F67F-AB9A-4994-8ADE-46A1066B1E9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Note it isn’t electron charge that keeps them from being in the same state!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05676A-27EC-4CAB-9BEA-F79B98AEF99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94FBDD-16AC-4496-B844-E49A0A07EBE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BD10D7-6C59-4C0E-8139-A9814F3B8F6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864B1E-ADD3-4EC6-A2DF-EA183ED41F2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42E50E-F7DD-4F0D-95AE-ABD9440788B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88344F-2E4D-4EFA-B873-951A519BDDF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0D0211-A5F9-42ED-B6C1-A036124E73C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E0C108-87E8-476F-A8C6-317776007BE2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734448-660C-4FCB-A486-EDD20266A834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http://www.colorado.edu/physics/2000/quantumzone/bohr2.html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B5E6E1-C187-4B5F-A2D3-F47AA26C6162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0FFBD3-2F22-448E-853B-9E30DD28D42D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46F703-92C5-4331-9E74-3B8F0F4BEAB0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012F0A-B4AD-4267-8E00-7BE95D0E3C44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7811B-7D9D-474B-9412-A73BB8E49923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A0AC3-E285-43ED-8302-C8679FFA3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B2498-15AD-4F53-B3F6-32DF51755F09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E1365-2BA3-487E-99CF-22125142B8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64C52-3A89-4559-927F-6B2C8E2AA4CB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3296C-33E9-448E-9D3E-1B738DDF6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11A32-0ED0-463C-8EE8-80809ABB583C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E90F2-CC0A-46EF-9341-109F1F302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31FA0-E1C1-40E5-B821-9168AB4957C7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3D00A-905A-4861-901D-864C78030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91A9A-D1B3-420E-8EC3-7C359107DF92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9BFE2-A8DC-4164-BC45-07AD2EB54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D76A1-BA19-4D6E-820E-40905304C220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68515-CB00-4011-B0F3-4D8FAD840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C604D-12C3-442D-A3E5-054263DACD20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530D2-40CB-48FE-A467-FEEF0B7B7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15413-5952-479B-A415-EFF4C078EDB9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85C0B-E304-4989-A40C-F597CA2C8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3A815-1B2C-4555-B72D-424AF2AA23E9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EDA1C-335E-41F9-A71C-EE9303483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417B1-E27B-4835-8889-CB05B9422C50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63D36-A63D-4F46-93F9-9AF69B0DB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708469-8006-4D6E-8D38-E644C21E75EF}" type="datetimeFigureOut">
              <a:rPr lang="en-US"/>
              <a:pPr>
                <a:defRPr/>
              </a:pPr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39C7DE-960D-49A3-8363-B438DE347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558ED5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B0F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FF5050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3.bin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8.wmf"/><Relationship Id="rId2" Type="http://schemas.openxmlformats.org/officeDocument/2006/relationships/tags" Target="../tags/tag16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notesSlide" Target="../notesSlides/notesSlide9.xml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21.emf"/><Relationship Id="rId2" Type="http://schemas.openxmlformats.org/officeDocument/2006/relationships/tags" Target="../tags/tag1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22.emf"/><Relationship Id="rId2" Type="http://schemas.openxmlformats.org/officeDocument/2006/relationships/tags" Target="../tags/tag20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.bin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1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7.wmf"/><Relationship Id="rId2" Type="http://schemas.openxmlformats.org/officeDocument/2006/relationships/tags" Target="../tags/tag29.xml"/><Relationship Id="rId16" Type="http://schemas.openxmlformats.org/officeDocument/2006/relationships/image" Target="../media/image2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6.wmf"/><Relationship Id="rId4" Type="http://schemas.openxmlformats.org/officeDocument/2006/relationships/notesSlide" Target="../notesSlides/notesSlide16.xml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27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3.wmf"/><Relationship Id="rId2" Type="http://schemas.openxmlformats.org/officeDocument/2006/relationships/tags" Target="../tags/tag3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2.wmf"/><Relationship Id="rId4" Type="http://schemas.openxmlformats.org/officeDocument/2006/relationships/notesSlide" Target="../notesSlides/notesSlide17.xml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7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4.wmf"/><Relationship Id="rId2" Type="http://schemas.openxmlformats.org/officeDocument/2006/relationships/tags" Target="../tags/tag3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6.gif"/><Relationship Id="rId4" Type="http://schemas.openxmlformats.org/officeDocument/2006/relationships/notesSlide" Target="../notesSlides/notesSlide18.xml"/><Relationship Id="rId9" Type="http://schemas.openxmlformats.org/officeDocument/2006/relationships/image" Target="../media/image3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image" Target="../media/image37.emf"/><Relationship Id="rId2" Type="http://schemas.openxmlformats.org/officeDocument/2006/relationships/tags" Target="../tags/tag34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0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7" Type="http://schemas.openxmlformats.org/officeDocument/2006/relationships/image" Target="../media/image38.emf"/><Relationship Id="rId2" Type="http://schemas.openxmlformats.org/officeDocument/2006/relationships/tags" Target="../tags/tag3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0.xml"/><Relationship Id="rId4" Type="http://schemas.openxmlformats.org/officeDocument/2006/relationships/hyperlink" Target="http://www.colorado.edu/physics/2000/elements_as_atoms/heavyatoms.html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5.e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5.xml"/><Relationship Id="rId4" Type="http://schemas.openxmlformats.org/officeDocument/2006/relationships/hyperlink" Target="http://www.webelements.com/webelements/scholar/index.html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tags" Target="../tags/tag8.xml"/><Relationship Id="rId7" Type="http://schemas.openxmlformats.org/officeDocument/2006/relationships/image" Target="../media/image6.emf"/><Relationship Id="rId2" Type="http://schemas.openxmlformats.org/officeDocument/2006/relationships/tags" Target="../tags/tag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9.xml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png"/><Relationship Id="rId2" Type="http://schemas.openxmlformats.org/officeDocument/2006/relationships/tags" Target="../tags/tag1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8.bin"/><Relationship Id="rId2" Type="http://schemas.openxmlformats.org/officeDocument/2006/relationships/tags" Target="../tags/tag1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hyperlink" Target="http://www.colorado.edu/physics/2000/quantumzone/bohr2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58925"/>
            <a:ext cx="9144000" cy="1328738"/>
          </a:xfrm>
        </p:spPr>
        <p:txBody>
          <a:bodyPr lIns="90488" tIns="44450" rIns="90488" bIns="44450"/>
          <a:lstStyle/>
          <a:p>
            <a:r>
              <a:rPr lang="en-US" altLang="en-US" sz="3600" dirty="0" smtClean="0"/>
              <a:t>Models of the Atom</a:t>
            </a:r>
            <a:endParaRPr lang="en-US" altLang="en-US" dirty="0" smtClean="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85800" y="641350"/>
            <a:ext cx="7772400" cy="646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3600" dirty="0">
                <a:solidFill>
                  <a:schemeClr val="accent1"/>
                </a:solidFill>
                <a:latin typeface="Arial Rounded MT Bold" pitchFamily="34" charset="0"/>
              </a:rPr>
              <a:t>Physics 1161: </a:t>
            </a:r>
            <a:r>
              <a:rPr lang="en-US" altLang="en-US" sz="3600" dirty="0">
                <a:latin typeface="Arial Rounded MT Bold" pitchFamily="34" charset="0"/>
              </a:rPr>
              <a:t> </a:t>
            </a:r>
            <a:r>
              <a:rPr lang="en-US" altLang="en-US" sz="3600" dirty="0" smtClean="0">
                <a:solidFill>
                  <a:schemeClr val="accent2"/>
                </a:solidFill>
                <a:latin typeface="Arial Rounded MT Bold" pitchFamily="34" charset="0"/>
              </a:rPr>
              <a:t>Lecture 23</a:t>
            </a:r>
            <a:endParaRPr lang="en-US" altLang="en-US" sz="3600" dirty="0">
              <a:solidFill>
                <a:schemeClr val="accent2"/>
              </a:solidFill>
              <a:latin typeface="Arial Rounded MT Bold" pitchFamily="34" charset="0"/>
            </a:endParaRP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685800" y="47244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b="1">
              <a:solidFill>
                <a:srgbClr val="FF3300"/>
              </a:solidFill>
              <a:latin typeface="Arial Rounded MT Bold" pitchFamily="34" charset="0"/>
            </a:endParaRPr>
          </a:p>
        </p:txBody>
      </p:sp>
      <p:sp>
        <p:nvSpPr>
          <p:cNvPr id="15365" name="Text Box 19"/>
          <p:cNvSpPr txBox="1">
            <a:spLocks noChangeArrowheads="1"/>
          </p:cNvSpPr>
          <p:nvPr/>
        </p:nvSpPr>
        <p:spPr bwMode="auto">
          <a:xfrm>
            <a:off x="2716213" y="2611438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6" name="Text Box 22"/>
          <p:cNvSpPr txBox="1">
            <a:spLocks noChangeArrowheads="1"/>
          </p:cNvSpPr>
          <p:nvPr/>
        </p:nvSpPr>
        <p:spPr bwMode="auto">
          <a:xfrm>
            <a:off x="385763" y="2879725"/>
            <a:ext cx="7988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Calibri" pitchFamily="34" charset="0"/>
              </a:rPr>
              <a:t>Sections </a:t>
            </a:r>
            <a:r>
              <a:rPr lang="en-US" sz="3200" dirty="0" smtClean="0">
                <a:latin typeface="Calibri" pitchFamily="34" charset="0"/>
              </a:rPr>
              <a:t>31-1 </a:t>
            </a:r>
            <a:r>
              <a:rPr lang="en-US" sz="3200" dirty="0">
                <a:latin typeface="Calibri" pitchFamily="34" charset="0"/>
              </a:rPr>
              <a:t>– </a:t>
            </a:r>
            <a:r>
              <a:rPr lang="en-US" sz="3200" dirty="0" smtClean="0">
                <a:latin typeface="Calibri" pitchFamily="34" charset="0"/>
              </a:rPr>
              <a:t>31-6</a:t>
            </a:r>
            <a:endParaRPr lang="en-US" sz="3200" dirty="0">
              <a:latin typeface="Calibri" pitchFamily="34" charset="0"/>
            </a:endParaRPr>
          </a:p>
        </p:txBody>
      </p:sp>
      <p:pic>
        <p:nvPicPr>
          <p:cNvPr id="15367" name="Picture 2" descr="http://www.colorado.edu/physics/2000/quantumzone/images/outgoing_photo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4953000"/>
            <a:ext cx="3516313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4" descr="http://www.colorado.edu/physics/2000/quantumzone/images/incoming_photo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2971800"/>
            <a:ext cx="34099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Photon Emission</a:t>
            </a:r>
            <a:br>
              <a:rPr lang="en-US" dirty="0" smtClean="0"/>
            </a:br>
            <a:r>
              <a:rPr lang="en-US" dirty="0" smtClean="0"/>
              <a:t>Checkpoint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41313" y="1403350"/>
            <a:ext cx="81645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 Rounded MT Bold" pitchFamily="34" charset="0"/>
              </a:rPr>
              <a:t>Electron A falls from energy level </a:t>
            </a:r>
            <a:r>
              <a:rPr lang="en-US" b="1">
                <a:solidFill>
                  <a:srgbClr val="FF0000"/>
                </a:solidFill>
                <a:latin typeface="Arial Rounded MT Bold" pitchFamily="34" charset="0"/>
              </a:rPr>
              <a:t>n=2</a:t>
            </a:r>
            <a:r>
              <a:rPr lang="en-US" b="1">
                <a:latin typeface="Arial Rounded MT Bold" pitchFamily="34" charset="0"/>
              </a:rPr>
              <a:t> to energy level </a:t>
            </a:r>
            <a:r>
              <a:rPr lang="en-US" b="1">
                <a:solidFill>
                  <a:srgbClr val="FF0000"/>
                </a:solidFill>
                <a:latin typeface="Arial Rounded MT Bold" pitchFamily="34" charset="0"/>
              </a:rPr>
              <a:t>n=1</a:t>
            </a:r>
            <a:r>
              <a:rPr lang="en-US" b="1">
                <a:latin typeface="Arial Rounded MT Bold" pitchFamily="34" charset="0"/>
              </a:rPr>
              <a:t> (ground state), causing a photon to be emitted.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41313" y="2641600"/>
            <a:ext cx="81168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 Rounded MT Bold" pitchFamily="34" charset="0"/>
              </a:rPr>
              <a:t>Electron B falls from energy level </a:t>
            </a:r>
            <a:r>
              <a:rPr lang="en-US" b="1">
                <a:solidFill>
                  <a:srgbClr val="FF0000"/>
                </a:solidFill>
                <a:latin typeface="Arial Rounded MT Bold" pitchFamily="34" charset="0"/>
              </a:rPr>
              <a:t>n=3</a:t>
            </a:r>
            <a:r>
              <a:rPr lang="en-US" b="1">
                <a:latin typeface="Arial Rounded MT Bold" pitchFamily="34" charset="0"/>
              </a:rPr>
              <a:t> to energy level </a:t>
            </a:r>
            <a:r>
              <a:rPr lang="en-US" b="1">
                <a:solidFill>
                  <a:srgbClr val="FF0000"/>
                </a:solidFill>
                <a:latin typeface="Arial Rounded MT Bold" pitchFamily="34" charset="0"/>
              </a:rPr>
              <a:t>n=1</a:t>
            </a:r>
            <a:r>
              <a:rPr lang="en-US" b="1">
                <a:latin typeface="Arial Rounded MT Bold" pitchFamily="34" charset="0"/>
              </a:rPr>
              <a:t> (ground state), causing a photon to be emitted. 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41313" y="4002088"/>
            <a:ext cx="5189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 Rounded MT Bold" pitchFamily="34" charset="0"/>
              </a:rPr>
              <a:t>Which photon has more energy?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003925" y="3663950"/>
            <a:ext cx="2987675" cy="2903538"/>
            <a:chOff x="3782" y="2308"/>
            <a:chExt cx="1882" cy="1829"/>
          </a:xfrm>
        </p:grpSpPr>
        <p:sp>
          <p:nvSpPr>
            <p:cNvPr id="19471" name="Line 7"/>
            <p:cNvSpPr>
              <a:spLocks noChangeShapeType="1"/>
            </p:cNvSpPr>
            <p:nvPr/>
          </p:nvSpPr>
          <p:spPr bwMode="auto">
            <a:xfrm>
              <a:off x="3782" y="4031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2" name="Line 8"/>
            <p:cNvSpPr>
              <a:spLocks noChangeShapeType="1"/>
            </p:cNvSpPr>
            <p:nvPr/>
          </p:nvSpPr>
          <p:spPr bwMode="auto">
            <a:xfrm>
              <a:off x="3782" y="2737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Line 9"/>
            <p:cNvSpPr>
              <a:spLocks noChangeShapeType="1"/>
            </p:cNvSpPr>
            <p:nvPr/>
          </p:nvSpPr>
          <p:spPr bwMode="auto">
            <a:xfrm>
              <a:off x="3782" y="2497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4" name="Text Box 10"/>
            <p:cNvSpPr txBox="1">
              <a:spLocks noChangeArrowheads="1"/>
            </p:cNvSpPr>
            <p:nvPr/>
          </p:nvSpPr>
          <p:spPr bwMode="auto">
            <a:xfrm>
              <a:off x="4559" y="2584"/>
              <a:ext cx="11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n=2</a:t>
              </a:r>
            </a:p>
          </p:txBody>
        </p:sp>
        <p:sp>
          <p:nvSpPr>
            <p:cNvPr id="19475" name="Text Box 11"/>
            <p:cNvSpPr txBox="1">
              <a:spLocks noChangeArrowheads="1"/>
            </p:cNvSpPr>
            <p:nvPr/>
          </p:nvSpPr>
          <p:spPr bwMode="auto">
            <a:xfrm>
              <a:off x="4559" y="2308"/>
              <a:ext cx="11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n=3</a:t>
              </a:r>
            </a:p>
          </p:txBody>
        </p:sp>
        <p:sp>
          <p:nvSpPr>
            <p:cNvPr id="19476" name="Text Box 12"/>
            <p:cNvSpPr txBox="1">
              <a:spLocks noChangeArrowheads="1"/>
            </p:cNvSpPr>
            <p:nvPr/>
          </p:nvSpPr>
          <p:spPr bwMode="auto">
            <a:xfrm>
              <a:off x="4644" y="3849"/>
              <a:ext cx="4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n=1</a:t>
              </a:r>
            </a:p>
          </p:txBody>
        </p:sp>
      </p:grpSp>
      <p:sp>
        <p:nvSpPr>
          <p:cNvPr id="19463" name="Text Box 13"/>
          <p:cNvSpPr txBox="1">
            <a:spLocks noChangeArrowheads="1"/>
          </p:cNvSpPr>
          <p:nvPr/>
        </p:nvSpPr>
        <p:spPr bwMode="auto">
          <a:xfrm>
            <a:off x="1403350" y="4684713"/>
            <a:ext cx="25146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tx2"/>
                </a:solidFill>
                <a:latin typeface="Arial Rounded MT Bold" pitchFamily="34" charset="0"/>
              </a:rPr>
              <a:t>    Photon 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tx2"/>
                </a:solidFill>
                <a:latin typeface="Arial Rounded MT Bold" pitchFamily="34" charset="0"/>
              </a:rPr>
              <a:t>    Photon B</a:t>
            </a:r>
            <a:endParaRPr lang="en-US">
              <a:latin typeface="Arial Rounded MT Bold" pitchFamily="34" charset="0"/>
            </a:endParaRP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6042025" y="4344988"/>
            <a:ext cx="454025" cy="2054225"/>
            <a:chOff x="3806" y="2889"/>
            <a:chExt cx="286" cy="1294"/>
          </a:xfrm>
        </p:grpSpPr>
        <p:sp>
          <p:nvSpPr>
            <p:cNvPr id="19469" name="Line 15"/>
            <p:cNvSpPr>
              <a:spLocks noChangeShapeType="1"/>
            </p:cNvSpPr>
            <p:nvPr/>
          </p:nvSpPr>
          <p:spPr bwMode="auto">
            <a:xfrm>
              <a:off x="4024" y="2889"/>
              <a:ext cx="0" cy="129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0" name="Text Box 16"/>
            <p:cNvSpPr txBox="1">
              <a:spLocks noChangeArrowheads="1"/>
            </p:cNvSpPr>
            <p:nvPr/>
          </p:nvSpPr>
          <p:spPr bwMode="auto">
            <a:xfrm>
              <a:off x="3806" y="3296"/>
              <a:ext cx="2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  <a:latin typeface="Arial Rounded MT Bold" pitchFamily="34" charset="0"/>
                </a:rPr>
                <a:t>A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821488" y="3963988"/>
            <a:ext cx="454025" cy="2435225"/>
            <a:chOff x="4297" y="2649"/>
            <a:chExt cx="286" cy="1534"/>
          </a:xfrm>
        </p:grpSpPr>
        <p:sp>
          <p:nvSpPr>
            <p:cNvPr id="19467" name="Line 18"/>
            <p:cNvSpPr>
              <a:spLocks noChangeShapeType="1"/>
            </p:cNvSpPr>
            <p:nvPr/>
          </p:nvSpPr>
          <p:spPr bwMode="auto">
            <a:xfrm>
              <a:off x="4327" y="2649"/>
              <a:ext cx="0" cy="153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8" name="Text Box 19"/>
            <p:cNvSpPr txBox="1">
              <a:spLocks noChangeArrowheads="1"/>
            </p:cNvSpPr>
            <p:nvPr/>
          </p:nvSpPr>
          <p:spPr bwMode="auto">
            <a:xfrm>
              <a:off x="4297" y="3296"/>
              <a:ext cx="2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  <a:latin typeface="Arial Rounded MT Bold" pitchFamily="34" charset="0"/>
                </a:rPr>
                <a:t>B</a:t>
              </a:r>
            </a:p>
          </p:txBody>
        </p:sp>
      </p:grpSp>
      <p:sp>
        <p:nvSpPr>
          <p:cNvPr id="326676" name="Oval 20"/>
          <p:cNvSpPr>
            <a:spLocks noChangeArrowheads="1"/>
          </p:cNvSpPr>
          <p:nvPr/>
        </p:nvSpPr>
        <p:spPr bwMode="auto">
          <a:xfrm>
            <a:off x="1066800" y="5029200"/>
            <a:ext cx="2438400" cy="5334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6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7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Text Box 2"/>
          <p:cNvSpPr txBox="1">
            <a:spLocks noChangeArrowheads="1"/>
          </p:cNvSpPr>
          <p:nvPr/>
        </p:nvSpPr>
        <p:spPr bwMode="auto">
          <a:xfrm>
            <a:off x="1027113" y="1250950"/>
            <a:ext cx="74787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 Rounded MT Bold" pitchFamily="34" charset="0"/>
              </a:rPr>
              <a:t>Calculate the wavelength of photon emitted when an electron in the hydrogen atom drops from the n=2 state to the ground state (n=1).</a:t>
            </a:r>
            <a:endParaRPr lang="en-US" b="1">
              <a:solidFill>
                <a:schemeClr val="accent2"/>
              </a:solidFill>
              <a:latin typeface="Arial Rounded MT Bold" pitchFamily="34" charset="0"/>
            </a:endParaRPr>
          </a:p>
        </p:txBody>
      </p:sp>
      <p:graphicFrame>
        <p:nvGraphicFramePr>
          <p:cNvPr id="327683" name="Object 2"/>
          <p:cNvGraphicFramePr>
            <a:graphicFrameLocks noChangeAspect="1"/>
          </p:cNvGraphicFramePr>
          <p:nvPr/>
        </p:nvGraphicFramePr>
        <p:xfrm>
          <a:off x="1828800" y="2590800"/>
          <a:ext cx="172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" name="Equation" r:id="rId5" imgW="1726920" imgH="419040" progId="Equation.3">
                  <p:embed/>
                </p:oleObj>
              </mc:Choice>
              <mc:Fallback>
                <p:oleObj name="Equation" r:id="rId5" imgW="172692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90800"/>
                        <a:ext cx="1727200" cy="4191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4" name="Object 3"/>
          <p:cNvGraphicFramePr>
            <a:graphicFrameLocks noChangeAspect="1"/>
          </p:cNvGraphicFramePr>
          <p:nvPr/>
        </p:nvGraphicFramePr>
        <p:xfrm>
          <a:off x="4073525" y="4292600"/>
          <a:ext cx="1638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" name="Equation" r:id="rId7" imgW="1638000" imgH="825480" progId="Equation.3">
                  <p:embed/>
                </p:oleObj>
              </mc:Choice>
              <mc:Fallback>
                <p:oleObj name="Equation" r:id="rId7" imgW="1638000" imgH="825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525" y="4292600"/>
                        <a:ext cx="1638300" cy="8255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52550" y="3421063"/>
            <a:ext cx="2987675" cy="2903537"/>
            <a:chOff x="852" y="2400"/>
            <a:chExt cx="1882" cy="1829"/>
          </a:xfrm>
        </p:grpSpPr>
        <p:grpSp>
          <p:nvGrpSpPr>
            <p:cNvPr id="5134" name="Group 6"/>
            <p:cNvGrpSpPr>
              <a:grpSpLocks/>
            </p:cNvGrpSpPr>
            <p:nvPr/>
          </p:nvGrpSpPr>
          <p:grpSpPr bwMode="auto">
            <a:xfrm>
              <a:off x="852" y="2400"/>
              <a:ext cx="1882" cy="1723"/>
              <a:chOff x="852" y="2400"/>
              <a:chExt cx="1882" cy="1723"/>
            </a:xfrm>
          </p:grpSpPr>
          <p:sp>
            <p:nvSpPr>
              <p:cNvPr id="5136" name="Line 7"/>
              <p:cNvSpPr>
                <a:spLocks noChangeShapeType="1"/>
              </p:cNvSpPr>
              <p:nvPr/>
            </p:nvSpPr>
            <p:spPr bwMode="auto">
              <a:xfrm>
                <a:off x="852" y="4123"/>
                <a:ext cx="777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7" name="Line 8"/>
              <p:cNvSpPr>
                <a:spLocks noChangeShapeType="1"/>
              </p:cNvSpPr>
              <p:nvPr/>
            </p:nvSpPr>
            <p:spPr bwMode="auto">
              <a:xfrm>
                <a:off x="852" y="2829"/>
                <a:ext cx="777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8" name="Line 9"/>
              <p:cNvSpPr>
                <a:spLocks noChangeShapeType="1"/>
              </p:cNvSpPr>
              <p:nvPr/>
            </p:nvSpPr>
            <p:spPr bwMode="auto">
              <a:xfrm>
                <a:off x="852" y="2589"/>
                <a:ext cx="777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9" name="Text Box 10"/>
              <p:cNvSpPr txBox="1">
                <a:spLocks noChangeArrowheads="1"/>
              </p:cNvSpPr>
              <p:nvPr/>
            </p:nvSpPr>
            <p:spPr bwMode="auto">
              <a:xfrm>
                <a:off x="1629" y="2676"/>
                <a:ext cx="110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chemeClr val="accent2"/>
                    </a:solidFill>
                    <a:latin typeface="Arial Rounded MT Bold" pitchFamily="34" charset="0"/>
                  </a:rPr>
                  <a:t>n=2</a:t>
                </a:r>
              </a:p>
            </p:txBody>
          </p:sp>
          <p:sp>
            <p:nvSpPr>
              <p:cNvPr id="5140" name="Text Box 11"/>
              <p:cNvSpPr txBox="1">
                <a:spLocks noChangeArrowheads="1"/>
              </p:cNvSpPr>
              <p:nvPr/>
            </p:nvSpPr>
            <p:spPr bwMode="auto">
              <a:xfrm>
                <a:off x="1629" y="2400"/>
                <a:ext cx="110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chemeClr val="accent2"/>
                    </a:solidFill>
                    <a:latin typeface="Arial Rounded MT Bold" pitchFamily="34" charset="0"/>
                  </a:rPr>
                  <a:t>n=3</a:t>
                </a:r>
              </a:p>
            </p:txBody>
          </p:sp>
          <p:sp>
            <p:nvSpPr>
              <p:cNvPr id="5141" name="Line 12"/>
              <p:cNvSpPr>
                <a:spLocks noChangeShapeType="1"/>
              </p:cNvSpPr>
              <p:nvPr/>
            </p:nvSpPr>
            <p:spPr bwMode="auto">
              <a:xfrm>
                <a:off x="1248" y="2829"/>
                <a:ext cx="0" cy="129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35" name="Text Box 13"/>
            <p:cNvSpPr txBox="1">
              <a:spLocks noChangeArrowheads="1"/>
            </p:cNvSpPr>
            <p:nvPr/>
          </p:nvSpPr>
          <p:spPr bwMode="auto">
            <a:xfrm>
              <a:off x="1714" y="3941"/>
              <a:ext cx="4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n=1</a:t>
              </a:r>
            </a:p>
          </p:txBody>
        </p:sp>
      </p:grpSp>
      <p:graphicFrame>
        <p:nvGraphicFramePr>
          <p:cNvPr id="327694" name="Object 4"/>
          <p:cNvGraphicFramePr>
            <a:graphicFrameLocks noChangeAspect="1"/>
          </p:cNvGraphicFramePr>
          <p:nvPr/>
        </p:nvGraphicFramePr>
        <p:xfrm>
          <a:off x="4476750" y="3219450"/>
          <a:ext cx="190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" name="Equation" r:id="rId9" imgW="190440" imgH="419040" progId="Equation.3">
                  <p:embed/>
                </p:oleObj>
              </mc:Choice>
              <mc:Fallback>
                <p:oleObj name="Equation" r:id="rId9" imgW="19044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3219450"/>
                        <a:ext cx="190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95" name="Object 5"/>
          <p:cNvGraphicFramePr>
            <a:graphicFrameLocks noChangeAspect="1"/>
          </p:cNvGraphicFramePr>
          <p:nvPr/>
        </p:nvGraphicFramePr>
        <p:xfrm>
          <a:off x="3673475" y="2613025"/>
          <a:ext cx="4533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" name="Equation" r:id="rId11" imgW="4533840" imgH="393480" progId="Equation.3">
                  <p:embed/>
                </p:oleObj>
              </mc:Choice>
              <mc:Fallback>
                <p:oleObj name="Equation" r:id="rId11" imgW="45338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2613025"/>
                        <a:ext cx="4533900" cy="3937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Rectangle 16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1143000"/>
          </a:xfrm>
        </p:spPr>
        <p:txBody>
          <a:bodyPr/>
          <a:lstStyle/>
          <a:p>
            <a:r>
              <a:rPr lang="en-US" smtClean="0"/>
              <a:t>Spectral Line Wavelengths</a:t>
            </a:r>
          </a:p>
        </p:txBody>
      </p:sp>
      <p:graphicFrame>
        <p:nvGraphicFramePr>
          <p:cNvPr id="327698" name="Object 7"/>
          <p:cNvGraphicFramePr>
            <a:graphicFrameLocks noChangeAspect="1"/>
          </p:cNvGraphicFramePr>
          <p:nvPr/>
        </p:nvGraphicFramePr>
        <p:xfrm>
          <a:off x="5711825" y="4292600"/>
          <a:ext cx="2311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0" name="Equation" r:id="rId13" imgW="2311200" imgH="825480" progId="Equation.3">
                  <p:embed/>
                </p:oleObj>
              </mc:Choice>
              <mc:Fallback>
                <p:oleObj name="Equation" r:id="rId13" imgW="2311200" imgH="825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825" y="4292600"/>
                        <a:ext cx="2311400" cy="8255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99" name="Object 8"/>
          <p:cNvGraphicFramePr>
            <a:graphicFrameLocks noChangeAspect="1"/>
          </p:cNvGraphicFramePr>
          <p:nvPr/>
        </p:nvGraphicFramePr>
        <p:xfrm>
          <a:off x="4340225" y="3219450"/>
          <a:ext cx="1600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" name="Equation" r:id="rId15" imgW="1600200" imgH="825480" progId="Equation.3">
                  <p:embed/>
                </p:oleObj>
              </mc:Choice>
              <mc:Fallback>
                <p:oleObj name="Equation" r:id="rId15" imgW="1600200" imgH="825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0225" y="3219450"/>
                        <a:ext cx="1600200" cy="8255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00" name="Text Box 20"/>
          <p:cNvSpPr txBox="1">
            <a:spLocks noChangeArrowheads="1"/>
          </p:cNvSpPr>
          <p:nvPr/>
        </p:nvSpPr>
        <p:spPr bwMode="auto">
          <a:xfrm>
            <a:off x="3175" y="5783263"/>
            <a:ext cx="2046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E</a:t>
            </a:r>
            <a:r>
              <a:rPr lang="en-US" baseline="-25000">
                <a:latin typeface="Calibri" pitchFamily="34" charset="0"/>
              </a:rPr>
              <a:t>1</a:t>
            </a:r>
            <a:r>
              <a:rPr lang="en-US">
                <a:latin typeface="Calibri" pitchFamily="34" charset="0"/>
              </a:rPr>
              <a:t>= -13.6 eV</a:t>
            </a:r>
          </a:p>
        </p:txBody>
      </p:sp>
      <p:sp>
        <p:nvSpPr>
          <p:cNvPr id="327701" name="Text Box 21"/>
          <p:cNvSpPr txBox="1">
            <a:spLocks noChangeArrowheads="1"/>
          </p:cNvSpPr>
          <p:nvPr/>
        </p:nvSpPr>
        <p:spPr bwMode="auto">
          <a:xfrm>
            <a:off x="-22225" y="3763963"/>
            <a:ext cx="2046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E</a:t>
            </a:r>
            <a:r>
              <a:rPr lang="en-US" baseline="-25000">
                <a:latin typeface="Calibri" pitchFamily="34" charset="0"/>
              </a:rPr>
              <a:t>2</a:t>
            </a:r>
            <a:r>
              <a:rPr lang="en-US">
                <a:latin typeface="Calibri" pitchFamily="34" charset="0"/>
              </a:rPr>
              <a:t>= -3.4 eV</a:t>
            </a:r>
          </a:p>
        </p:txBody>
      </p:sp>
      <p:sp>
        <p:nvSpPr>
          <p:cNvPr id="5133" name="WordArt 22"/>
          <p:cNvSpPr>
            <a:spLocks noChangeArrowheads="1" noChangeShapeType="1"/>
          </p:cNvSpPr>
          <p:nvPr/>
        </p:nvSpPr>
        <p:spPr bwMode="auto">
          <a:xfrm>
            <a:off x="342900" y="33655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27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2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7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7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2" grpId="0" autoUpdateAnimBg="0"/>
      <p:bldP spid="327700" grpId="0"/>
      <p:bldP spid="3277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Autofit/>
          </a:bodyPr>
          <a:lstStyle/>
          <a:p>
            <a:pPr algn="l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Compare the wavelength of a photon produced from a transition from n=3 to n=2 with that of a  photon produced from a transition n=2 to n=1.</a:t>
            </a:r>
            <a:endParaRPr lang="en-US" sz="2800" b="1" dirty="0">
              <a:solidFill>
                <a:schemeClr val="accent2"/>
              </a:solidFill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73328050"/>
              </p:ext>
            </p:extLst>
          </p:nvPr>
        </p:nvGraphicFramePr>
        <p:xfrm>
          <a:off x="6019800" y="3351213"/>
          <a:ext cx="3060700" cy="344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51213"/>
                        <a:ext cx="3060700" cy="344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04800" y="1981200"/>
            <a:ext cx="2286000" cy="228600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32</a:t>
            </a:r>
            <a:r>
              <a:rPr lang="en-US" smtClean="0">
                <a:solidFill>
                  <a:schemeClr val="tx2"/>
                </a:solidFill>
              </a:rPr>
              <a:t> &lt;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21</a:t>
            </a:r>
            <a:endParaRPr lang="en-US" baseline="-2500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32</a:t>
            </a:r>
            <a:r>
              <a:rPr lang="en-US" smtClean="0">
                <a:solidFill>
                  <a:schemeClr val="tx2"/>
                </a:solidFill>
              </a:rPr>
              <a:t> =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21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32</a:t>
            </a:r>
            <a:r>
              <a:rPr lang="en-US" smtClean="0">
                <a:solidFill>
                  <a:schemeClr val="tx2"/>
                </a:solidFill>
              </a:rPr>
              <a:t> &gt;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21</a:t>
            </a:r>
          </a:p>
        </p:txBody>
      </p:sp>
      <p:grpSp>
        <p:nvGrpSpPr>
          <p:cNvPr id="6149" name="Group 28"/>
          <p:cNvGrpSpPr>
            <a:grpSpLocks/>
          </p:cNvGrpSpPr>
          <p:nvPr/>
        </p:nvGrpSpPr>
        <p:grpSpPr bwMode="auto">
          <a:xfrm>
            <a:off x="3124200" y="2103438"/>
            <a:ext cx="2987675" cy="2903537"/>
            <a:chOff x="3588" y="2176"/>
            <a:chExt cx="1882" cy="1829"/>
          </a:xfrm>
        </p:grpSpPr>
        <p:sp>
          <p:nvSpPr>
            <p:cNvPr id="6150" name="Line 14"/>
            <p:cNvSpPr>
              <a:spLocks noChangeShapeType="1"/>
            </p:cNvSpPr>
            <p:nvPr/>
          </p:nvSpPr>
          <p:spPr bwMode="auto">
            <a:xfrm flipH="1">
              <a:off x="4090" y="2605"/>
              <a:ext cx="0" cy="129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51" name="Group 27"/>
            <p:cNvGrpSpPr>
              <a:grpSpLocks/>
            </p:cNvGrpSpPr>
            <p:nvPr/>
          </p:nvGrpSpPr>
          <p:grpSpPr bwMode="auto">
            <a:xfrm>
              <a:off x="3588" y="2176"/>
              <a:ext cx="1882" cy="1829"/>
              <a:chOff x="3588" y="2176"/>
              <a:chExt cx="1882" cy="1829"/>
            </a:xfrm>
          </p:grpSpPr>
          <p:sp>
            <p:nvSpPr>
              <p:cNvPr id="6153" name="Line 9"/>
              <p:cNvSpPr>
                <a:spLocks noChangeShapeType="1"/>
              </p:cNvSpPr>
              <p:nvPr/>
            </p:nvSpPr>
            <p:spPr bwMode="auto">
              <a:xfrm>
                <a:off x="3588" y="3899"/>
                <a:ext cx="777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3588" y="2605"/>
                <a:ext cx="777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5" name="Line 11"/>
              <p:cNvSpPr>
                <a:spLocks noChangeShapeType="1"/>
              </p:cNvSpPr>
              <p:nvPr/>
            </p:nvSpPr>
            <p:spPr bwMode="auto">
              <a:xfrm>
                <a:off x="3588" y="2365"/>
                <a:ext cx="777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6" name="Text Box 12"/>
              <p:cNvSpPr txBox="1">
                <a:spLocks noChangeArrowheads="1"/>
              </p:cNvSpPr>
              <p:nvPr/>
            </p:nvSpPr>
            <p:spPr bwMode="auto">
              <a:xfrm>
                <a:off x="4365" y="2452"/>
                <a:ext cx="110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chemeClr val="accent2"/>
                    </a:solidFill>
                    <a:latin typeface="Arial Rounded MT Bold" pitchFamily="34" charset="0"/>
                  </a:rPr>
                  <a:t>n=2</a:t>
                </a:r>
              </a:p>
            </p:txBody>
          </p:sp>
          <p:sp>
            <p:nvSpPr>
              <p:cNvPr id="6157" name="Text Box 13"/>
              <p:cNvSpPr txBox="1">
                <a:spLocks noChangeArrowheads="1"/>
              </p:cNvSpPr>
              <p:nvPr/>
            </p:nvSpPr>
            <p:spPr bwMode="auto">
              <a:xfrm>
                <a:off x="4365" y="2176"/>
                <a:ext cx="110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chemeClr val="accent2"/>
                    </a:solidFill>
                    <a:latin typeface="Arial Rounded MT Bold" pitchFamily="34" charset="0"/>
                  </a:rPr>
                  <a:t>n=3</a:t>
                </a:r>
              </a:p>
            </p:txBody>
          </p:sp>
          <p:sp>
            <p:nvSpPr>
              <p:cNvPr id="6158" name="Text Box 15"/>
              <p:cNvSpPr txBox="1">
                <a:spLocks noChangeArrowheads="1"/>
              </p:cNvSpPr>
              <p:nvPr/>
            </p:nvSpPr>
            <p:spPr bwMode="auto">
              <a:xfrm>
                <a:off x="4450" y="3717"/>
                <a:ext cx="49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chemeClr val="accent2"/>
                    </a:solidFill>
                    <a:latin typeface="Arial Rounded MT Bold" pitchFamily="34" charset="0"/>
                  </a:rPr>
                  <a:t>n=1</a:t>
                </a:r>
              </a:p>
            </p:txBody>
          </p:sp>
        </p:grpSp>
        <p:sp>
          <p:nvSpPr>
            <p:cNvPr id="6152" name="Line 21"/>
            <p:cNvSpPr>
              <a:spLocks noChangeShapeType="1"/>
            </p:cNvSpPr>
            <p:nvPr/>
          </p:nvSpPr>
          <p:spPr bwMode="auto">
            <a:xfrm>
              <a:off x="3858" y="2365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Autofit/>
          </a:bodyPr>
          <a:lstStyle/>
          <a:p>
            <a:pPr algn="l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Compare the wavelength of a photon produced from a transition from n=3 to n=2 with that of a  photon produced from a transition n=2 to n=1.</a:t>
            </a:r>
            <a:endParaRPr lang="en-US" sz="2800" b="1" dirty="0">
              <a:solidFill>
                <a:schemeClr val="accent2"/>
              </a:solidFill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25395899"/>
              </p:ext>
            </p:extLst>
          </p:nvPr>
        </p:nvGraphicFramePr>
        <p:xfrm>
          <a:off x="6019800" y="3351213"/>
          <a:ext cx="3060700" cy="344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51213"/>
                        <a:ext cx="3060700" cy="344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04800" y="1981200"/>
            <a:ext cx="2286000" cy="228600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32</a:t>
            </a:r>
            <a:r>
              <a:rPr lang="en-US" smtClean="0">
                <a:solidFill>
                  <a:schemeClr val="tx2"/>
                </a:solidFill>
              </a:rPr>
              <a:t> &lt;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21</a:t>
            </a:r>
            <a:endParaRPr lang="en-US" baseline="-2500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32</a:t>
            </a:r>
            <a:r>
              <a:rPr lang="en-US" smtClean="0">
                <a:solidFill>
                  <a:schemeClr val="tx2"/>
                </a:solidFill>
              </a:rPr>
              <a:t> =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21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32</a:t>
            </a:r>
            <a:r>
              <a:rPr lang="en-US" smtClean="0">
                <a:solidFill>
                  <a:schemeClr val="tx2"/>
                </a:solidFill>
              </a:rPr>
              <a:t> &gt;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baseline="-25000" smtClean="0">
                <a:solidFill>
                  <a:schemeClr val="tx2"/>
                </a:solidFill>
              </a:rPr>
              <a:t>21</a:t>
            </a:r>
          </a:p>
        </p:txBody>
      </p:sp>
      <p:grpSp>
        <p:nvGrpSpPr>
          <p:cNvPr id="7173" name="Group 28"/>
          <p:cNvGrpSpPr>
            <a:grpSpLocks/>
          </p:cNvGrpSpPr>
          <p:nvPr/>
        </p:nvGrpSpPr>
        <p:grpSpPr bwMode="auto">
          <a:xfrm>
            <a:off x="3124200" y="2103438"/>
            <a:ext cx="2987675" cy="2903537"/>
            <a:chOff x="3588" y="2176"/>
            <a:chExt cx="1882" cy="1829"/>
          </a:xfrm>
        </p:grpSpPr>
        <p:sp>
          <p:nvSpPr>
            <p:cNvPr id="7176" name="Line 14"/>
            <p:cNvSpPr>
              <a:spLocks noChangeShapeType="1"/>
            </p:cNvSpPr>
            <p:nvPr/>
          </p:nvSpPr>
          <p:spPr bwMode="auto">
            <a:xfrm flipH="1">
              <a:off x="4090" y="2605"/>
              <a:ext cx="0" cy="129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77" name="Group 27"/>
            <p:cNvGrpSpPr>
              <a:grpSpLocks/>
            </p:cNvGrpSpPr>
            <p:nvPr/>
          </p:nvGrpSpPr>
          <p:grpSpPr bwMode="auto">
            <a:xfrm>
              <a:off x="3588" y="2176"/>
              <a:ext cx="1882" cy="1829"/>
              <a:chOff x="3588" y="2176"/>
              <a:chExt cx="1882" cy="1829"/>
            </a:xfrm>
          </p:grpSpPr>
          <p:sp>
            <p:nvSpPr>
              <p:cNvPr id="7179" name="Line 9"/>
              <p:cNvSpPr>
                <a:spLocks noChangeShapeType="1"/>
              </p:cNvSpPr>
              <p:nvPr/>
            </p:nvSpPr>
            <p:spPr bwMode="auto">
              <a:xfrm>
                <a:off x="3588" y="3899"/>
                <a:ext cx="777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0" name="Line 10"/>
              <p:cNvSpPr>
                <a:spLocks noChangeShapeType="1"/>
              </p:cNvSpPr>
              <p:nvPr/>
            </p:nvSpPr>
            <p:spPr bwMode="auto">
              <a:xfrm>
                <a:off x="3588" y="2605"/>
                <a:ext cx="777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1" name="Line 11"/>
              <p:cNvSpPr>
                <a:spLocks noChangeShapeType="1"/>
              </p:cNvSpPr>
              <p:nvPr/>
            </p:nvSpPr>
            <p:spPr bwMode="auto">
              <a:xfrm>
                <a:off x="3588" y="2365"/>
                <a:ext cx="777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2" name="Text Box 12"/>
              <p:cNvSpPr txBox="1">
                <a:spLocks noChangeArrowheads="1"/>
              </p:cNvSpPr>
              <p:nvPr/>
            </p:nvSpPr>
            <p:spPr bwMode="auto">
              <a:xfrm>
                <a:off x="4365" y="2452"/>
                <a:ext cx="110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chemeClr val="accent2"/>
                    </a:solidFill>
                    <a:latin typeface="Arial Rounded MT Bold" pitchFamily="34" charset="0"/>
                  </a:rPr>
                  <a:t>n=2</a:t>
                </a:r>
              </a:p>
            </p:txBody>
          </p:sp>
          <p:sp>
            <p:nvSpPr>
              <p:cNvPr id="7183" name="Text Box 13"/>
              <p:cNvSpPr txBox="1">
                <a:spLocks noChangeArrowheads="1"/>
              </p:cNvSpPr>
              <p:nvPr/>
            </p:nvSpPr>
            <p:spPr bwMode="auto">
              <a:xfrm>
                <a:off x="4365" y="2176"/>
                <a:ext cx="110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chemeClr val="accent2"/>
                    </a:solidFill>
                    <a:latin typeface="Arial Rounded MT Bold" pitchFamily="34" charset="0"/>
                  </a:rPr>
                  <a:t>n=3</a:t>
                </a:r>
              </a:p>
            </p:txBody>
          </p:sp>
          <p:sp>
            <p:nvSpPr>
              <p:cNvPr id="7184" name="Text Box 15"/>
              <p:cNvSpPr txBox="1">
                <a:spLocks noChangeArrowheads="1"/>
              </p:cNvSpPr>
              <p:nvPr/>
            </p:nvSpPr>
            <p:spPr bwMode="auto">
              <a:xfrm>
                <a:off x="4450" y="3717"/>
                <a:ext cx="49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chemeClr val="accent2"/>
                    </a:solidFill>
                    <a:latin typeface="Arial Rounded MT Bold" pitchFamily="34" charset="0"/>
                  </a:rPr>
                  <a:t>n=1</a:t>
                </a:r>
              </a:p>
            </p:txBody>
          </p:sp>
        </p:grpSp>
        <p:sp>
          <p:nvSpPr>
            <p:cNvPr id="7178" name="Line 21"/>
            <p:cNvSpPr>
              <a:spLocks noChangeShapeType="1"/>
            </p:cNvSpPr>
            <p:nvPr/>
          </p:nvSpPr>
          <p:spPr bwMode="auto">
            <a:xfrm>
              <a:off x="3858" y="2365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17538" y="5302250"/>
            <a:ext cx="4805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E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32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&lt; E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21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   so    </a:t>
            </a:r>
            <a:r>
              <a:rPr lang="en-US" sz="280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32</a:t>
            </a: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 &gt; </a:t>
            </a:r>
            <a:r>
              <a:rPr lang="en-US" sz="2800">
                <a:solidFill>
                  <a:schemeClr val="tx2"/>
                </a:solidFill>
                <a:latin typeface="Symbol" pitchFamily="18" charset="2"/>
              </a:rPr>
              <a:t>l</a:t>
            </a:r>
            <a:r>
              <a:rPr lang="en-US" sz="2800" baseline="-25000">
                <a:solidFill>
                  <a:schemeClr val="tx2"/>
                </a:solidFill>
                <a:latin typeface="Calibri" pitchFamily="34" charset="0"/>
              </a:rPr>
              <a:t>21</a:t>
            </a:r>
            <a:endParaRPr lang="en-US" sz="2800" baseline="-2500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228600" y="3094038"/>
            <a:ext cx="2438400" cy="8001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repeatDur="0" restart="neve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15" grpId="0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Photon Emission</a:t>
            </a:r>
            <a:br>
              <a:rPr lang="en-US" dirty="0" smtClean="0"/>
            </a:br>
            <a:r>
              <a:rPr lang="en-US" dirty="0" smtClean="0"/>
              <a:t>Checkpoint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979488" y="1250950"/>
            <a:ext cx="516175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 Rounded MT Bold" pitchFamily="34" charset="0"/>
              </a:rPr>
              <a:t>The electrons in a large group of hydrogen atoms are excited to the n=3 level.  How many spectral lines will be produced?</a:t>
            </a:r>
            <a:endParaRPr lang="en-US" dirty="0">
              <a:solidFill>
                <a:schemeClr val="accent2"/>
              </a:solidFill>
              <a:latin typeface="Arial Rounded MT Bold" pitchFamily="34" charset="0"/>
            </a:endParaRPr>
          </a:p>
        </p:txBody>
      </p:sp>
      <p:sp>
        <p:nvSpPr>
          <p:cNvPr id="329732" name="Line 4"/>
          <p:cNvSpPr>
            <a:spLocks noChangeShapeType="1"/>
          </p:cNvSpPr>
          <p:nvPr/>
        </p:nvSpPr>
        <p:spPr bwMode="auto">
          <a:xfrm flipH="1">
            <a:off x="4964113" y="4383088"/>
            <a:ext cx="0" cy="2054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030663" y="3702050"/>
            <a:ext cx="2987675" cy="2903538"/>
            <a:chOff x="3588" y="2176"/>
            <a:chExt cx="1882" cy="1829"/>
          </a:xfrm>
        </p:grpSpPr>
        <p:sp>
          <p:nvSpPr>
            <p:cNvPr id="20496" name="Line 6"/>
            <p:cNvSpPr>
              <a:spLocks noChangeShapeType="1"/>
            </p:cNvSpPr>
            <p:nvPr/>
          </p:nvSpPr>
          <p:spPr bwMode="auto">
            <a:xfrm>
              <a:off x="3588" y="3899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Line 7"/>
            <p:cNvSpPr>
              <a:spLocks noChangeShapeType="1"/>
            </p:cNvSpPr>
            <p:nvPr/>
          </p:nvSpPr>
          <p:spPr bwMode="auto">
            <a:xfrm>
              <a:off x="3588" y="2605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Line 8"/>
            <p:cNvSpPr>
              <a:spLocks noChangeShapeType="1"/>
            </p:cNvSpPr>
            <p:nvPr/>
          </p:nvSpPr>
          <p:spPr bwMode="auto">
            <a:xfrm>
              <a:off x="3588" y="2365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Text Box 9"/>
            <p:cNvSpPr txBox="1">
              <a:spLocks noChangeArrowheads="1"/>
            </p:cNvSpPr>
            <p:nvPr/>
          </p:nvSpPr>
          <p:spPr bwMode="auto">
            <a:xfrm>
              <a:off x="4365" y="2452"/>
              <a:ext cx="11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n=2</a:t>
              </a:r>
            </a:p>
          </p:txBody>
        </p:sp>
        <p:sp>
          <p:nvSpPr>
            <p:cNvPr id="20500" name="Text Box 10"/>
            <p:cNvSpPr txBox="1">
              <a:spLocks noChangeArrowheads="1"/>
            </p:cNvSpPr>
            <p:nvPr/>
          </p:nvSpPr>
          <p:spPr bwMode="auto">
            <a:xfrm>
              <a:off x="4365" y="2176"/>
              <a:ext cx="11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n=3</a:t>
              </a:r>
            </a:p>
          </p:txBody>
        </p:sp>
        <p:sp>
          <p:nvSpPr>
            <p:cNvPr id="20501" name="Text Box 11"/>
            <p:cNvSpPr txBox="1">
              <a:spLocks noChangeArrowheads="1"/>
            </p:cNvSpPr>
            <p:nvPr/>
          </p:nvSpPr>
          <p:spPr bwMode="auto">
            <a:xfrm>
              <a:off x="4450" y="3717"/>
              <a:ext cx="4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n=1</a:t>
              </a:r>
            </a:p>
          </p:txBody>
        </p:sp>
      </p:grpSp>
      <p:sp>
        <p:nvSpPr>
          <p:cNvPr id="329740" name="Line 12"/>
          <p:cNvSpPr>
            <a:spLocks noChangeShapeType="1"/>
          </p:cNvSpPr>
          <p:nvPr/>
        </p:nvSpPr>
        <p:spPr bwMode="auto">
          <a:xfrm>
            <a:off x="4635500" y="4002088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Text Box 13"/>
          <p:cNvSpPr txBox="1">
            <a:spLocks noChangeArrowheads="1"/>
          </p:cNvSpPr>
          <p:nvPr/>
        </p:nvSpPr>
        <p:spPr bwMode="auto">
          <a:xfrm>
            <a:off x="557213" y="2417763"/>
            <a:ext cx="8194675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Arial Rounded MT Bold" pitchFamily="34" charset="0"/>
              </a:rPr>
              <a:t>(1)			(2)			(3)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Arial Rounded MT Bold" pitchFamily="34" charset="0"/>
              </a:rPr>
              <a:t>(4)			(5)			(6)</a:t>
            </a:r>
            <a:endParaRPr lang="en-US" sz="2800" baseline="-250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29742" name="Line 14"/>
          <p:cNvSpPr>
            <a:spLocks noChangeShapeType="1"/>
          </p:cNvSpPr>
          <p:nvPr/>
        </p:nvSpPr>
        <p:spPr bwMode="auto">
          <a:xfrm flipH="1">
            <a:off x="4284663" y="4002088"/>
            <a:ext cx="0" cy="2435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245" y="5292"/>
            <a:ext cx="29210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2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2" grpId="0" animBg="1"/>
      <p:bldP spid="329740" grpId="0" animBg="1"/>
      <p:bldP spid="3297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Photon Emission</a:t>
            </a:r>
            <a:br>
              <a:rPr lang="en-US" dirty="0" smtClean="0"/>
            </a:br>
            <a:r>
              <a:rPr lang="en-US" dirty="0" smtClean="0"/>
              <a:t>Checkpoint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979488" y="1250950"/>
            <a:ext cx="74787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 Rounded MT Bold" pitchFamily="34" charset="0"/>
              </a:rPr>
              <a:t>The electrons in a large group of hydrogen atoms are excited to the n=3 level.  How many spectral lines will be produced?</a:t>
            </a:r>
            <a:endParaRPr lang="en-US" dirty="0">
              <a:solidFill>
                <a:schemeClr val="accent2"/>
              </a:solidFill>
              <a:latin typeface="Arial Rounded MT Bold" pitchFamily="34" charset="0"/>
            </a:endParaRPr>
          </a:p>
        </p:txBody>
      </p:sp>
      <p:sp>
        <p:nvSpPr>
          <p:cNvPr id="329732" name="Line 4"/>
          <p:cNvSpPr>
            <a:spLocks noChangeShapeType="1"/>
          </p:cNvSpPr>
          <p:nvPr/>
        </p:nvSpPr>
        <p:spPr bwMode="auto">
          <a:xfrm flipH="1">
            <a:off x="4964113" y="4383088"/>
            <a:ext cx="0" cy="2054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030663" y="3702050"/>
            <a:ext cx="2987675" cy="2903538"/>
            <a:chOff x="3588" y="2176"/>
            <a:chExt cx="1882" cy="1829"/>
          </a:xfrm>
        </p:grpSpPr>
        <p:sp>
          <p:nvSpPr>
            <p:cNvPr id="20496" name="Line 6"/>
            <p:cNvSpPr>
              <a:spLocks noChangeShapeType="1"/>
            </p:cNvSpPr>
            <p:nvPr/>
          </p:nvSpPr>
          <p:spPr bwMode="auto">
            <a:xfrm>
              <a:off x="3588" y="3899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Line 7"/>
            <p:cNvSpPr>
              <a:spLocks noChangeShapeType="1"/>
            </p:cNvSpPr>
            <p:nvPr/>
          </p:nvSpPr>
          <p:spPr bwMode="auto">
            <a:xfrm>
              <a:off x="3588" y="2605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Line 8"/>
            <p:cNvSpPr>
              <a:spLocks noChangeShapeType="1"/>
            </p:cNvSpPr>
            <p:nvPr/>
          </p:nvSpPr>
          <p:spPr bwMode="auto">
            <a:xfrm>
              <a:off x="3588" y="2365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Text Box 9"/>
            <p:cNvSpPr txBox="1">
              <a:spLocks noChangeArrowheads="1"/>
            </p:cNvSpPr>
            <p:nvPr/>
          </p:nvSpPr>
          <p:spPr bwMode="auto">
            <a:xfrm>
              <a:off x="4365" y="2452"/>
              <a:ext cx="11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n=2</a:t>
              </a:r>
            </a:p>
          </p:txBody>
        </p:sp>
        <p:sp>
          <p:nvSpPr>
            <p:cNvPr id="20500" name="Text Box 10"/>
            <p:cNvSpPr txBox="1">
              <a:spLocks noChangeArrowheads="1"/>
            </p:cNvSpPr>
            <p:nvPr/>
          </p:nvSpPr>
          <p:spPr bwMode="auto">
            <a:xfrm>
              <a:off x="4365" y="2176"/>
              <a:ext cx="11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n=3</a:t>
              </a:r>
            </a:p>
          </p:txBody>
        </p:sp>
        <p:sp>
          <p:nvSpPr>
            <p:cNvPr id="20501" name="Text Box 11"/>
            <p:cNvSpPr txBox="1">
              <a:spLocks noChangeArrowheads="1"/>
            </p:cNvSpPr>
            <p:nvPr/>
          </p:nvSpPr>
          <p:spPr bwMode="auto">
            <a:xfrm>
              <a:off x="4450" y="3717"/>
              <a:ext cx="4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n=1</a:t>
              </a:r>
            </a:p>
          </p:txBody>
        </p:sp>
      </p:grpSp>
      <p:sp>
        <p:nvSpPr>
          <p:cNvPr id="329740" name="Line 12"/>
          <p:cNvSpPr>
            <a:spLocks noChangeShapeType="1"/>
          </p:cNvSpPr>
          <p:nvPr/>
        </p:nvSpPr>
        <p:spPr bwMode="auto">
          <a:xfrm>
            <a:off x="4635500" y="4002088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Text Box 13"/>
          <p:cNvSpPr txBox="1">
            <a:spLocks noChangeArrowheads="1"/>
          </p:cNvSpPr>
          <p:nvPr/>
        </p:nvSpPr>
        <p:spPr bwMode="auto">
          <a:xfrm>
            <a:off x="557213" y="2417763"/>
            <a:ext cx="8194675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Arial Rounded MT Bold" pitchFamily="34" charset="0"/>
              </a:rPr>
              <a:t>(1)			(2)			(3)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Arial Rounded MT Bold" pitchFamily="34" charset="0"/>
              </a:rPr>
              <a:t>(4)			(5)			(6)</a:t>
            </a:r>
            <a:endParaRPr lang="en-US" sz="2800" baseline="-250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29742" name="Line 14"/>
          <p:cNvSpPr>
            <a:spLocks noChangeShapeType="1"/>
          </p:cNvSpPr>
          <p:nvPr/>
        </p:nvSpPr>
        <p:spPr bwMode="auto">
          <a:xfrm flipH="1">
            <a:off x="4284663" y="4002088"/>
            <a:ext cx="0" cy="2435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5793582" y="2417763"/>
            <a:ext cx="1064418" cy="58023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97434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2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2" grpId="0" animBg="1"/>
      <p:bldP spid="329740" grpId="0" animBg="1"/>
      <p:bldP spid="3297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799" y="0"/>
            <a:ext cx="4800601" cy="1143000"/>
          </a:xfrm>
        </p:spPr>
        <p:txBody>
          <a:bodyPr/>
          <a:lstStyle/>
          <a:p>
            <a:pPr algn="l"/>
            <a:r>
              <a:rPr lang="en-US" sz="2800" dirty="0" smtClean="0"/>
              <a:t>Bohr’s Theory &amp; Heisenberg Uncertainty Principle</a:t>
            </a:r>
            <a:br>
              <a:rPr lang="en-US" sz="2800" dirty="0" smtClean="0"/>
            </a:br>
            <a:r>
              <a:rPr lang="en-US" sz="2800" dirty="0" smtClean="0"/>
              <a:t>Checkpoints </a:t>
            </a:r>
          </a:p>
        </p:txBody>
      </p:sp>
      <p:sp>
        <p:nvSpPr>
          <p:cNvPr id="331779" name="Text Box 3"/>
          <p:cNvSpPr txBox="1">
            <a:spLocks noChangeArrowheads="1"/>
          </p:cNvSpPr>
          <p:nvPr/>
        </p:nvSpPr>
        <p:spPr bwMode="auto">
          <a:xfrm>
            <a:off x="390525" y="1143000"/>
            <a:ext cx="5751513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Arial Rounded MT Bold" pitchFamily="34" charset="0"/>
              </a:rPr>
              <a:t>So what keeps the electron from “sticking” to the nucleus?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Arial Rounded MT Bold" pitchFamily="34" charset="0"/>
              </a:rPr>
              <a:t>	</a:t>
            </a:r>
            <a:r>
              <a:rPr lang="en-US" sz="2000" b="1" dirty="0">
                <a:solidFill>
                  <a:schemeClr val="tx2"/>
                </a:solidFill>
                <a:latin typeface="Arial Rounded MT Bold" pitchFamily="34" charset="0"/>
              </a:rPr>
              <a:t>Centripetal Acceleration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tx2"/>
                </a:solidFill>
                <a:latin typeface="Arial Rounded MT Bold" pitchFamily="34" charset="0"/>
              </a:rPr>
              <a:t>	Pauli Exclusion Principle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tx2"/>
                </a:solidFill>
                <a:latin typeface="Arial Rounded MT Bold" pitchFamily="34" charset="0"/>
              </a:rPr>
              <a:t>	Heisenberg Uncertainty Principle		</a:t>
            </a:r>
            <a:endParaRPr lang="en-US" b="1" dirty="0">
              <a:solidFill>
                <a:schemeClr val="tx2"/>
              </a:solidFill>
              <a:latin typeface="Arial Rounded MT Bold" pitchFamily="34" charset="0"/>
            </a:endParaRPr>
          </a:p>
        </p:txBody>
      </p:sp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390524" y="3543657"/>
            <a:ext cx="654129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Arial Rounded MT Bold" pitchFamily="34" charset="0"/>
              </a:rPr>
              <a:t>To be consistent with the Heisenberg Uncertainty Principle, which of these properties can not be quantized (have the exact value known)?  (more than one answer can be correct) 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Arial Rounded MT Bold" pitchFamily="34" charset="0"/>
              </a:rPr>
              <a:t>	</a:t>
            </a:r>
            <a:r>
              <a:rPr lang="en-US" sz="2000" b="1" dirty="0">
                <a:solidFill>
                  <a:schemeClr val="tx2"/>
                </a:solidFill>
                <a:latin typeface="Arial Rounded MT Bold" pitchFamily="34" charset="0"/>
              </a:rPr>
              <a:t>Electron Orbital Radius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tx2"/>
                </a:solidFill>
                <a:latin typeface="Arial Rounded MT Bold" pitchFamily="34" charset="0"/>
              </a:rPr>
              <a:t>	Electron Energy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tx2"/>
                </a:solidFill>
                <a:latin typeface="Arial Rounded MT Bold" pitchFamily="34" charset="0"/>
              </a:rPr>
              <a:t>	Electron Velocity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tx2"/>
                </a:solidFill>
                <a:latin typeface="Arial Rounded MT Bold" pitchFamily="34" charset="0"/>
              </a:rPr>
              <a:t>	Electron Angular Momentum</a:t>
            </a:r>
          </a:p>
        </p:txBody>
      </p:sp>
      <p:sp>
        <p:nvSpPr>
          <p:cNvPr id="331781" name="Oval 5"/>
          <p:cNvSpPr>
            <a:spLocks noChangeArrowheads="1"/>
          </p:cNvSpPr>
          <p:nvPr/>
        </p:nvSpPr>
        <p:spPr bwMode="auto">
          <a:xfrm>
            <a:off x="685800" y="2663825"/>
            <a:ext cx="5456238" cy="6477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1510" name="Oval 7"/>
          <p:cNvSpPr>
            <a:spLocks noChangeArrowheads="1"/>
          </p:cNvSpPr>
          <p:nvPr/>
        </p:nvSpPr>
        <p:spPr bwMode="auto">
          <a:xfrm>
            <a:off x="685800" y="4813300"/>
            <a:ext cx="3895725" cy="6477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1511" name="Oval 8"/>
          <p:cNvSpPr>
            <a:spLocks noChangeArrowheads="1"/>
          </p:cNvSpPr>
          <p:nvPr/>
        </p:nvSpPr>
        <p:spPr bwMode="auto">
          <a:xfrm>
            <a:off x="4962525" y="4826000"/>
            <a:ext cx="3938588" cy="647700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hlink"/>
                </a:solidFill>
                <a:latin typeface="Calibri" pitchFamily="34" charset="0"/>
              </a:rPr>
              <a:t>Would know location</a:t>
            </a:r>
          </a:p>
        </p:txBody>
      </p:sp>
      <p:sp>
        <p:nvSpPr>
          <p:cNvPr id="21512" name="Line 9"/>
          <p:cNvSpPr>
            <a:spLocks noChangeShapeType="1"/>
          </p:cNvSpPr>
          <p:nvPr/>
        </p:nvSpPr>
        <p:spPr bwMode="auto">
          <a:xfrm flipH="1">
            <a:off x="4581525" y="5145088"/>
            <a:ext cx="381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85862" y="6134100"/>
            <a:ext cx="7715250" cy="723900"/>
            <a:chOff x="747" y="3464"/>
            <a:chExt cx="4860" cy="456"/>
          </a:xfrm>
        </p:grpSpPr>
        <p:sp>
          <p:nvSpPr>
            <p:cNvPr id="21521" name="Oval 11"/>
            <p:cNvSpPr>
              <a:spLocks noChangeArrowheads="1"/>
            </p:cNvSpPr>
            <p:nvPr/>
          </p:nvSpPr>
          <p:spPr bwMode="auto">
            <a:xfrm>
              <a:off x="747" y="3512"/>
              <a:ext cx="2379" cy="408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1522" name="Oval 12"/>
            <p:cNvSpPr>
              <a:spLocks noChangeArrowheads="1"/>
            </p:cNvSpPr>
            <p:nvPr/>
          </p:nvSpPr>
          <p:spPr bwMode="auto">
            <a:xfrm>
              <a:off x="3423" y="3464"/>
              <a:ext cx="2184" cy="408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solidFill>
                    <a:schemeClr val="hlink"/>
                  </a:solidFill>
                  <a:latin typeface="Calibri" pitchFamily="34" charset="0"/>
                </a:rPr>
                <a:t>Would know momentum</a:t>
              </a:r>
            </a:p>
          </p:txBody>
        </p:sp>
        <p:sp>
          <p:nvSpPr>
            <p:cNvPr id="21523" name="Line 13"/>
            <p:cNvSpPr>
              <a:spLocks noChangeShapeType="1"/>
            </p:cNvSpPr>
            <p:nvPr/>
          </p:nvSpPr>
          <p:spPr bwMode="auto">
            <a:xfrm flipH="1">
              <a:off x="3114" y="3680"/>
              <a:ext cx="315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1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1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1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1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1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1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79" grpId="0" autoUpdateAnimBg="0"/>
      <p:bldP spid="331780" grpId="0" autoUpdateAnimBg="0"/>
      <p:bldP spid="33178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988"/>
            <a:ext cx="7772400" cy="1143000"/>
          </a:xfrm>
        </p:spPr>
        <p:txBody>
          <a:bodyPr/>
          <a:lstStyle/>
          <a:p>
            <a:r>
              <a:rPr lang="en-US" smtClean="0"/>
              <a:t>Quantum Mechanics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133475"/>
            <a:ext cx="8040688" cy="4926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Predicts available energy states agreeing with Bohr.</a:t>
            </a:r>
          </a:p>
          <a:p>
            <a:pPr>
              <a:lnSpc>
                <a:spcPct val="90000"/>
              </a:lnSpc>
            </a:pPr>
            <a:r>
              <a:rPr lang="en-US" smtClean="0"/>
              <a:t>Don’t have definite electron position, only a probability function.			</a:t>
            </a:r>
          </a:p>
          <a:p>
            <a:pPr>
              <a:lnSpc>
                <a:spcPct val="90000"/>
              </a:lnSpc>
            </a:pPr>
            <a:r>
              <a:rPr lang="en-US" smtClean="0"/>
              <a:t>Orbitals can have 0 angular momentum!</a:t>
            </a:r>
          </a:p>
          <a:p>
            <a:pPr>
              <a:lnSpc>
                <a:spcPct val="90000"/>
              </a:lnSpc>
            </a:pPr>
            <a:r>
              <a:rPr lang="en-US" smtClean="0"/>
              <a:t>Each electron state labeled by 4 numbers:</a:t>
            </a:r>
            <a:endParaRPr lang="en-US" smtClean="0">
              <a:solidFill>
                <a:schemeClr val="accent2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n = principal quantum number (1, 2, 3, …)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tx2"/>
                </a:solidFill>
                <a:latin typeface="French Script MT" pitchFamily="66" charset="0"/>
              </a:rPr>
              <a:t>l</a:t>
            </a:r>
            <a:r>
              <a:rPr lang="en-US" smtClean="0">
                <a:solidFill>
                  <a:schemeClr val="tx2"/>
                </a:solidFill>
              </a:rPr>
              <a:t> = angular momentum (0, 1, 2, … n-1)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m</a:t>
            </a:r>
            <a:r>
              <a:rPr lang="en-US" baseline="-25000" smtClean="0">
                <a:solidFill>
                  <a:schemeClr val="tx2"/>
                </a:solidFill>
                <a:latin typeface="French Script MT" pitchFamily="66" charset="0"/>
              </a:rPr>
              <a:t>l</a:t>
            </a:r>
            <a:r>
              <a:rPr lang="en-US" smtClean="0">
                <a:solidFill>
                  <a:schemeClr val="tx2"/>
                </a:solidFill>
              </a:rPr>
              <a:t> = component of l (-</a:t>
            </a:r>
            <a:r>
              <a:rPr lang="en-US" smtClean="0">
                <a:solidFill>
                  <a:schemeClr val="tx2"/>
                </a:solidFill>
                <a:latin typeface="French Script MT" pitchFamily="66" charset="0"/>
              </a:rPr>
              <a:t>l</a:t>
            </a:r>
            <a:r>
              <a:rPr lang="en-US" smtClean="0">
                <a:solidFill>
                  <a:schemeClr val="tx2"/>
                </a:solidFill>
              </a:rPr>
              <a:t> &lt; m</a:t>
            </a:r>
            <a:r>
              <a:rPr lang="en-US" baseline="-25000" smtClean="0">
                <a:solidFill>
                  <a:schemeClr val="tx2"/>
                </a:solidFill>
                <a:latin typeface="French Script MT" pitchFamily="66" charset="0"/>
              </a:rPr>
              <a:t>l</a:t>
            </a:r>
            <a:r>
              <a:rPr lang="en-US" smtClean="0">
                <a:solidFill>
                  <a:schemeClr val="tx2"/>
                </a:solidFill>
              </a:rPr>
              <a:t> &lt; </a:t>
            </a:r>
            <a:r>
              <a:rPr lang="en-US" smtClean="0">
                <a:solidFill>
                  <a:schemeClr val="tx2"/>
                </a:solidFill>
                <a:latin typeface="French Script MT" pitchFamily="66" charset="0"/>
              </a:rPr>
              <a:t>l</a:t>
            </a:r>
            <a:r>
              <a:rPr lang="en-US" smtClean="0">
                <a:solidFill>
                  <a:schemeClr val="tx2"/>
                </a:solidFill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m</a:t>
            </a:r>
            <a:r>
              <a:rPr lang="en-US" baseline="-25000" smtClean="0">
                <a:solidFill>
                  <a:schemeClr val="tx2"/>
                </a:solidFill>
              </a:rPr>
              <a:t>s</a:t>
            </a:r>
            <a:r>
              <a:rPr lang="en-US" smtClean="0">
                <a:solidFill>
                  <a:schemeClr val="tx2"/>
                </a:solidFill>
              </a:rPr>
              <a:t> = spin (-½ , +½)</a:t>
            </a:r>
            <a:endParaRPr lang="en-US" smtClean="0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673850" y="3816350"/>
            <a:ext cx="2181225" cy="3155950"/>
            <a:chOff x="4204" y="2404"/>
            <a:chExt cx="1374" cy="1988"/>
          </a:xfrm>
        </p:grpSpPr>
        <p:sp>
          <p:nvSpPr>
            <p:cNvPr id="22533" name="AutoShape 8"/>
            <p:cNvSpPr>
              <a:spLocks/>
            </p:cNvSpPr>
            <p:nvPr/>
          </p:nvSpPr>
          <p:spPr bwMode="auto">
            <a:xfrm rot="-8640571">
              <a:off x="4204" y="2404"/>
              <a:ext cx="331" cy="1988"/>
            </a:xfrm>
            <a:prstGeom prst="leftBrace">
              <a:avLst>
                <a:gd name="adj1" fmla="val 50050"/>
                <a:gd name="adj2" fmla="val 50000"/>
              </a:avLst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2534" name="Text Box 10"/>
            <p:cNvSpPr txBox="1">
              <a:spLocks noChangeArrowheads="1"/>
            </p:cNvSpPr>
            <p:nvPr/>
          </p:nvSpPr>
          <p:spPr bwMode="auto">
            <a:xfrm>
              <a:off x="4292" y="3483"/>
              <a:ext cx="128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accent2"/>
                  </a:solidFill>
                  <a:latin typeface="Arial Rounded MT Bold" pitchFamily="34" charset="0"/>
                </a:rPr>
                <a:t>Quantum Numbers</a:t>
              </a:r>
              <a:endParaRPr lang="en-US" b="1">
                <a:solidFill>
                  <a:schemeClr val="accent2"/>
                </a:solidFill>
                <a:latin typeface="Arial Rounded MT Bold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5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5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build="p" bldLvl="3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4475" y="1143000"/>
            <a:ext cx="8731250" cy="5413375"/>
          </a:xfrm>
        </p:spPr>
        <p:txBody>
          <a:bodyPr/>
          <a:lstStyle/>
          <a:p>
            <a:r>
              <a:rPr lang="en-US" sz="2800" smtClean="0">
                <a:latin typeface="Arial Rounded MT Bold" pitchFamily="34" charset="0"/>
              </a:rPr>
              <a:t>Bohr’s Model gives accurate values for electron energy levels...</a:t>
            </a:r>
          </a:p>
          <a:p>
            <a:endParaRPr lang="en-US" sz="2800" smtClean="0">
              <a:latin typeface="Arial Rounded MT Bold" pitchFamily="34" charset="0"/>
            </a:endParaRPr>
          </a:p>
          <a:p>
            <a:r>
              <a:rPr lang="en-US" sz="2800" smtClean="0">
                <a:latin typeface="Arial Rounded MT Bold" pitchFamily="34" charset="0"/>
              </a:rPr>
              <a:t>But Quantum Mechanics is needed to describe electrons in atom.</a:t>
            </a:r>
          </a:p>
          <a:p>
            <a:endParaRPr lang="en-US" sz="2800" smtClean="0">
              <a:latin typeface="Arial Rounded MT Bold" pitchFamily="34" charset="0"/>
            </a:endParaRPr>
          </a:p>
          <a:p>
            <a:r>
              <a:rPr lang="en-US" sz="2800" smtClean="0">
                <a:latin typeface="Arial Rounded MT Bold" pitchFamily="34" charset="0"/>
              </a:rPr>
              <a:t>Electrons jump between states by emitting or absorbing photons of the appropriate energy.</a:t>
            </a:r>
          </a:p>
          <a:p>
            <a:endParaRPr lang="en-US" sz="2800" smtClean="0">
              <a:latin typeface="Arial Rounded MT Bold" pitchFamily="34" charset="0"/>
            </a:endParaRPr>
          </a:p>
          <a:p>
            <a:r>
              <a:rPr lang="en-US" sz="2800" smtClean="0">
                <a:latin typeface="Arial Rounded MT Bold" pitchFamily="34" charset="0"/>
              </a:rPr>
              <a:t>Each state has specific energy and is labeled by 4 quantum numbers (next time).</a:t>
            </a:r>
            <a:endParaRPr lang="en-US" smtClean="0">
              <a:solidFill>
                <a:schemeClr val="accent2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3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2575"/>
            <a:ext cx="7772400" cy="1143000"/>
          </a:xfrm>
        </p:spPr>
        <p:txBody>
          <a:bodyPr/>
          <a:lstStyle/>
          <a:p>
            <a:r>
              <a:rPr lang="en-US" smtClean="0"/>
              <a:t>Bohr’s Model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Mini Universe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Coulomb attraction produces centripetal acceleration.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This gives energy for each allowed radius.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hlink"/>
                </a:solidFill>
              </a:rPr>
              <a:t>Spectra tells you which radii orbits are allowed.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Fits show this is equivalent to constraining angular momentum  L = mvr = n h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 build="p" bldLvl="3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26988"/>
            <a:ext cx="77724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Bohr model works,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approximately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66138" cy="946150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smtClean="0">
                <a:solidFill>
                  <a:schemeClr val="tx2"/>
                </a:solidFill>
              </a:rPr>
              <a:t>Hydrogen-like energy levels (relative to a free electron that wanders off):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20800" y="2273300"/>
          <a:ext cx="6516688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5" imgW="3263760" imgH="838080" progId="Equation.DSMT4">
                  <p:embed/>
                </p:oleObj>
              </mc:Choice>
              <mc:Fallback>
                <p:oleObj name="Equation" r:id="rId5" imgW="32637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273300"/>
                        <a:ext cx="6516688" cy="167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7" name="Object 3"/>
          <p:cNvGraphicFramePr>
            <a:graphicFrameLocks noChangeAspect="1"/>
          </p:cNvGraphicFramePr>
          <p:nvPr/>
        </p:nvGraphicFramePr>
        <p:xfrm>
          <a:off x="1371600" y="4495800"/>
          <a:ext cx="4676775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7" imgW="2336760" imgH="711000" progId="Equation.DSMT4">
                  <p:embed/>
                </p:oleObj>
              </mc:Choice>
              <mc:Fallback>
                <p:oleObj name="Equation" r:id="rId7" imgW="2336760" imgH="711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95800"/>
                        <a:ext cx="4676775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0998" name="Rectangle 6"/>
          <p:cNvSpPr>
            <a:spLocks noChangeArrowheads="1"/>
          </p:cNvSpPr>
          <p:nvPr/>
        </p:nvSpPr>
        <p:spPr bwMode="auto">
          <a:xfrm>
            <a:off x="304800" y="4038600"/>
            <a:ext cx="8466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Typical hydrogen-like radius (1 electron,  Z protons):</a:t>
            </a:r>
          </a:p>
        </p:txBody>
      </p:sp>
      <p:sp>
        <p:nvSpPr>
          <p:cNvPr id="1031" name="TextBox 6"/>
          <p:cNvSpPr txBox="1">
            <a:spLocks noChangeArrowheads="1"/>
          </p:cNvSpPr>
          <p:nvPr/>
        </p:nvSpPr>
        <p:spPr bwMode="auto">
          <a:xfrm>
            <a:off x="4616450" y="3352800"/>
            <a:ext cx="2919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Energy of a Bohr orbit</a:t>
            </a:r>
          </a:p>
        </p:txBody>
      </p:sp>
      <p:sp>
        <p:nvSpPr>
          <p:cNvPr id="8" name="Left Arrow 7"/>
          <p:cNvSpPr/>
          <p:nvPr/>
        </p:nvSpPr>
        <p:spPr>
          <a:xfrm>
            <a:off x="3733800" y="3429000"/>
            <a:ext cx="7620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8"/>
          <p:cNvSpPr txBox="1">
            <a:spLocks noChangeArrowheads="1"/>
          </p:cNvSpPr>
          <p:nvPr/>
        </p:nvSpPr>
        <p:spPr bwMode="auto">
          <a:xfrm>
            <a:off x="4648200" y="54864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Radius of a Bohr orbit</a:t>
            </a:r>
          </a:p>
        </p:txBody>
      </p:sp>
      <p:sp>
        <p:nvSpPr>
          <p:cNvPr id="10" name="Left Arrow 9"/>
          <p:cNvSpPr/>
          <p:nvPr/>
        </p:nvSpPr>
        <p:spPr>
          <a:xfrm>
            <a:off x="3765550" y="5562600"/>
            <a:ext cx="7620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0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0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5" grpId="0" autoUpdateAnimBg="0"/>
      <p:bldP spid="340998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81025" y="1762125"/>
            <a:ext cx="5519738" cy="825500"/>
            <a:chOff x="852" y="1110"/>
            <a:chExt cx="3477" cy="520"/>
          </a:xfrm>
        </p:grpSpPr>
        <p:sp>
          <p:nvSpPr>
            <p:cNvPr id="8205" name="Text Box 4"/>
            <p:cNvSpPr txBox="1">
              <a:spLocks noChangeArrowheads="1"/>
            </p:cNvSpPr>
            <p:nvPr/>
          </p:nvSpPr>
          <p:spPr bwMode="auto">
            <a:xfrm>
              <a:off x="852" y="1217"/>
              <a:ext cx="21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 Rounded MT Bold" pitchFamily="34" charset="0"/>
                </a:rPr>
                <a:t>Circular motion</a:t>
              </a:r>
            </a:p>
          </p:txBody>
        </p:sp>
        <p:graphicFrame>
          <p:nvGraphicFramePr>
            <p:cNvPr id="8199" name="Object 7"/>
            <p:cNvGraphicFramePr>
              <a:graphicFrameLocks noChangeAspect="1"/>
            </p:cNvGraphicFramePr>
            <p:nvPr/>
          </p:nvGraphicFramePr>
          <p:xfrm>
            <a:off x="2578" y="1110"/>
            <a:ext cx="1240" cy="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08" name="Equation" r:id="rId5" imgW="1968480" imgH="825480" progId="Equation.3">
                    <p:embed/>
                  </p:oleObj>
                </mc:Choice>
                <mc:Fallback>
                  <p:oleObj name="Equation" r:id="rId5" imgW="1968480" imgH="82548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8" y="1110"/>
                          <a:ext cx="1240" cy="520"/>
                        </a:xfrm>
                        <a:prstGeom prst="rect">
                          <a:avLst/>
                        </a:prstGeom>
                        <a:solidFill>
                          <a:schemeClr val="bg2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06" name="AutoShape 6"/>
            <p:cNvSpPr>
              <a:spLocks noChangeArrowheads="1"/>
            </p:cNvSpPr>
            <p:nvPr/>
          </p:nvSpPr>
          <p:spPr bwMode="auto">
            <a:xfrm>
              <a:off x="4020" y="1333"/>
              <a:ext cx="309" cy="47"/>
            </a:xfrm>
            <a:prstGeom prst="rightArrow">
              <a:avLst>
                <a:gd name="adj1" fmla="val 50000"/>
                <a:gd name="adj2" fmla="val 16436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aphicFrame>
        <p:nvGraphicFramePr>
          <p:cNvPr id="278535" name="Object 2"/>
          <p:cNvGraphicFramePr>
            <a:graphicFrameLocks noChangeAspect="1"/>
          </p:cNvGraphicFramePr>
          <p:nvPr/>
        </p:nvGraphicFramePr>
        <p:xfrm>
          <a:off x="6488113" y="1762125"/>
          <a:ext cx="2235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9" name="Equation" r:id="rId7" imgW="2234880" imgH="825480" progId="Equation.3">
                  <p:embed/>
                </p:oleObj>
              </mc:Choice>
              <mc:Fallback>
                <p:oleObj name="Equation" r:id="rId7" imgW="2234880" imgH="825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8113" y="1762125"/>
                        <a:ext cx="2235200" cy="8255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8536" name="Text Box 8"/>
          <p:cNvSpPr txBox="1">
            <a:spLocks noChangeArrowheads="1"/>
          </p:cNvSpPr>
          <p:nvPr/>
        </p:nvSpPr>
        <p:spPr bwMode="auto">
          <a:xfrm>
            <a:off x="581025" y="3265488"/>
            <a:ext cx="3201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 Rounded MT Bold" pitchFamily="34" charset="0"/>
              </a:rPr>
              <a:t>Total energy</a:t>
            </a:r>
          </a:p>
        </p:txBody>
      </p:sp>
      <p:graphicFrame>
        <p:nvGraphicFramePr>
          <p:cNvPr id="278537" name="Object 3"/>
          <p:cNvGraphicFramePr>
            <a:graphicFrameLocks noChangeAspect="1"/>
          </p:cNvGraphicFramePr>
          <p:nvPr/>
        </p:nvGraphicFramePr>
        <p:xfrm>
          <a:off x="4002088" y="3082925"/>
          <a:ext cx="3733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name="Equation" r:id="rId9" imgW="3733560" imgH="863280" progId="Equation.3">
                  <p:embed/>
                </p:oleObj>
              </mc:Choice>
              <mc:Fallback>
                <p:oleObj name="Equation" r:id="rId9" imgW="3733560" imgH="8632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088" y="3082925"/>
                        <a:ext cx="3733800" cy="8636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8538" name="Text Box 10"/>
          <p:cNvSpPr txBox="1">
            <a:spLocks noChangeArrowheads="1"/>
          </p:cNvSpPr>
          <p:nvPr/>
        </p:nvSpPr>
        <p:spPr bwMode="auto">
          <a:xfrm>
            <a:off x="581025" y="4232275"/>
            <a:ext cx="31480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 Rounded MT Bold" pitchFamily="34" charset="0"/>
              </a:rPr>
              <a:t>Quantization of angular momentum:</a:t>
            </a:r>
          </a:p>
        </p:txBody>
      </p:sp>
      <p:graphicFrame>
        <p:nvGraphicFramePr>
          <p:cNvPr id="278539" name="Object 4"/>
          <p:cNvGraphicFramePr>
            <a:graphicFrameLocks noChangeAspect="1"/>
          </p:cNvGraphicFramePr>
          <p:nvPr/>
        </p:nvGraphicFramePr>
        <p:xfrm>
          <a:off x="3883025" y="4229100"/>
          <a:ext cx="3568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" name="Equation" r:id="rId11" imgW="3568680" imgH="825480" progId="Equation.3">
                  <p:embed/>
                </p:oleObj>
              </mc:Choice>
              <mc:Fallback>
                <p:oleObj name="Equation" r:id="rId11" imgW="3568680" imgH="825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025" y="4229100"/>
                        <a:ext cx="3568700" cy="8255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8540" name="AutoShape 12"/>
          <p:cNvSpPr>
            <a:spLocks noChangeArrowheads="1"/>
          </p:cNvSpPr>
          <p:nvPr/>
        </p:nvSpPr>
        <p:spPr bwMode="auto">
          <a:xfrm>
            <a:off x="581025" y="5648325"/>
            <a:ext cx="1147763" cy="74613"/>
          </a:xfrm>
          <a:prstGeom prst="rightArrow">
            <a:avLst>
              <a:gd name="adj1" fmla="val 50000"/>
              <a:gd name="adj2" fmla="val 3845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278541" name="Object 5"/>
          <p:cNvGraphicFramePr>
            <a:graphicFrameLocks noChangeAspect="1"/>
          </p:cNvGraphicFramePr>
          <p:nvPr/>
        </p:nvGraphicFramePr>
        <p:xfrm>
          <a:off x="2255838" y="5284788"/>
          <a:ext cx="2044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" name="Equation" r:id="rId13" imgW="2044440" imgH="914400" progId="Equation.3">
                  <p:embed/>
                </p:oleObj>
              </mc:Choice>
              <mc:Fallback>
                <p:oleObj name="Equation" r:id="rId13" imgW="204444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5284788"/>
                        <a:ext cx="2044700" cy="9144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Rectangle 14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400">
                <a:solidFill>
                  <a:schemeClr val="tx2"/>
                </a:solidFill>
                <a:latin typeface="Arial Rounded MT Bold" pitchFamily="34" charset="0"/>
              </a:rPr>
              <a:t>Bohr’s Derivation 1</a:t>
            </a:r>
          </a:p>
        </p:txBody>
      </p:sp>
      <p:graphicFrame>
        <p:nvGraphicFramePr>
          <p:cNvPr id="278544" name="Object 6"/>
          <p:cNvGraphicFramePr>
            <a:graphicFrameLocks noChangeAspect="1"/>
          </p:cNvGraphicFramePr>
          <p:nvPr/>
        </p:nvGraphicFramePr>
        <p:xfrm>
          <a:off x="3995738" y="3079750"/>
          <a:ext cx="2451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3" name="Equation" r:id="rId15" imgW="2450880" imgH="863280" progId="Equation.3">
                  <p:embed/>
                </p:oleObj>
              </mc:Choice>
              <mc:Fallback>
                <p:oleObj name="Equation" r:id="rId15" imgW="2450880" imgH="8632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3079750"/>
                        <a:ext cx="2451100" cy="8636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8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8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8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8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78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8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8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8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6" grpId="0" autoUpdateAnimBg="0"/>
      <p:bldP spid="278538" grpId="0" autoUpdateAnimBg="0"/>
      <p:bldP spid="2785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3" name="Group 2"/>
          <p:cNvGrpSpPr>
            <a:grpSpLocks/>
          </p:cNvGrpSpPr>
          <p:nvPr/>
        </p:nvGrpSpPr>
        <p:grpSpPr bwMode="auto">
          <a:xfrm>
            <a:off x="312738" y="1355725"/>
            <a:ext cx="6911975" cy="958850"/>
            <a:chOff x="197" y="854"/>
            <a:chExt cx="4354" cy="604"/>
          </a:xfrm>
        </p:grpSpPr>
        <p:graphicFrame>
          <p:nvGraphicFramePr>
            <p:cNvPr id="9221" name="Object 5"/>
            <p:cNvGraphicFramePr>
              <a:graphicFrameLocks noChangeAspect="1"/>
            </p:cNvGraphicFramePr>
            <p:nvPr/>
          </p:nvGraphicFramePr>
          <p:xfrm>
            <a:off x="3327" y="854"/>
            <a:ext cx="1224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3" name="Equation" r:id="rId5" imgW="1942920" imgH="914400" progId="Equation.3">
                    <p:embed/>
                  </p:oleObj>
                </mc:Choice>
                <mc:Fallback>
                  <p:oleObj name="Equation" r:id="rId5" imgW="1942920" imgH="9144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7" y="854"/>
                          <a:ext cx="1224" cy="576"/>
                        </a:xfrm>
                        <a:prstGeom prst="rect">
                          <a:avLst/>
                        </a:prstGeom>
                        <a:solidFill>
                          <a:schemeClr val="bg2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2" name="Object 6"/>
            <p:cNvGraphicFramePr>
              <a:graphicFrameLocks noChangeAspect="1"/>
            </p:cNvGraphicFramePr>
            <p:nvPr/>
          </p:nvGraphicFramePr>
          <p:xfrm>
            <a:off x="985" y="882"/>
            <a:ext cx="1288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4" name="Equation" r:id="rId7" imgW="2044440" imgH="914400" progId="Equation.3">
                    <p:embed/>
                  </p:oleObj>
                </mc:Choice>
                <mc:Fallback>
                  <p:oleObj name="Equation" r:id="rId7" imgW="2044440" imgH="9144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5" y="882"/>
                          <a:ext cx="1288" cy="576"/>
                        </a:xfrm>
                        <a:prstGeom prst="rect">
                          <a:avLst/>
                        </a:prstGeom>
                        <a:solidFill>
                          <a:schemeClr val="bg2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8" name="Text Box 5"/>
            <p:cNvSpPr txBox="1">
              <a:spLocks noChangeArrowheads="1"/>
            </p:cNvSpPr>
            <p:nvPr/>
          </p:nvSpPr>
          <p:spPr bwMode="auto">
            <a:xfrm>
              <a:off x="197" y="1011"/>
              <a:ext cx="6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 Rounded MT Bold" pitchFamily="34" charset="0"/>
                </a:rPr>
                <a:t>Use</a:t>
              </a:r>
            </a:p>
          </p:txBody>
        </p:sp>
        <p:sp>
          <p:nvSpPr>
            <p:cNvPr id="9239" name="Text Box 6"/>
            <p:cNvSpPr txBox="1">
              <a:spLocks noChangeArrowheads="1"/>
            </p:cNvSpPr>
            <p:nvPr/>
          </p:nvSpPr>
          <p:spPr bwMode="auto">
            <a:xfrm>
              <a:off x="2357" y="1011"/>
              <a:ext cx="5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 Rounded MT Bold" pitchFamily="34" charset="0"/>
                </a:rPr>
                <a:t>in</a:t>
              </a:r>
            </a:p>
          </p:txBody>
        </p:sp>
      </p:grpSp>
      <p:sp>
        <p:nvSpPr>
          <p:cNvPr id="279559" name="AutoShape 7"/>
          <p:cNvSpPr>
            <a:spLocks noChangeArrowheads="1"/>
          </p:cNvSpPr>
          <p:nvPr/>
        </p:nvSpPr>
        <p:spPr bwMode="auto">
          <a:xfrm>
            <a:off x="530225" y="3143250"/>
            <a:ext cx="1192213" cy="95250"/>
          </a:xfrm>
          <a:prstGeom prst="rightArrow">
            <a:avLst>
              <a:gd name="adj1" fmla="val 50000"/>
              <a:gd name="adj2" fmla="val 3129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362496" name="Object 2"/>
          <p:cNvGraphicFramePr>
            <a:graphicFrameLocks noChangeAspect="1"/>
          </p:cNvGraphicFramePr>
          <p:nvPr/>
        </p:nvGraphicFramePr>
        <p:xfrm>
          <a:off x="1892300" y="2716213"/>
          <a:ext cx="604678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5" name="Equation" r:id="rId9" imgW="6045120" imgH="825480" progId="Equation.3">
                  <p:embed/>
                </p:oleObj>
              </mc:Choice>
              <mc:Fallback>
                <p:oleObj name="Equation" r:id="rId9" imgW="6045120" imgH="825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2716213"/>
                        <a:ext cx="6046788" cy="8255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30225" y="4386263"/>
            <a:ext cx="4975225" cy="914400"/>
            <a:chOff x="334" y="2763"/>
            <a:chExt cx="3134" cy="576"/>
          </a:xfrm>
        </p:grpSpPr>
        <p:sp>
          <p:nvSpPr>
            <p:cNvPr id="9237" name="Text Box 10"/>
            <p:cNvSpPr txBox="1">
              <a:spLocks noChangeArrowheads="1"/>
            </p:cNvSpPr>
            <p:nvPr/>
          </p:nvSpPr>
          <p:spPr bwMode="auto">
            <a:xfrm>
              <a:off x="334" y="2870"/>
              <a:ext cx="27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 Rounded MT Bold" pitchFamily="34" charset="0"/>
                </a:rPr>
                <a:t>Substitute for r</a:t>
              </a:r>
              <a:r>
                <a:rPr lang="en-US" b="1" baseline="-25000">
                  <a:latin typeface="Arial Rounded MT Bold" pitchFamily="34" charset="0"/>
                </a:rPr>
                <a:t>n</a:t>
              </a:r>
              <a:r>
                <a:rPr lang="en-US" b="1">
                  <a:latin typeface="Arial Rounded MT Bold" pitchFamily="34" charset="0"/>
                </a:rPr>
                <a:t> in </a:t>
              </a:r>
            </a:p>
          </p:txBody>
        </p:sp>
        <p:graphicFrame>
          <p:nvGraphicFramePr>
            <p:cNvPr id="9220" name="Object 4"/>
            <p:cNvGraphicFramePr>
              <a:graphicFrameLocks noChangeAspect="1"/>
            </p:cNvGraphicFramePr>
            <p:nvPr/>
          </p:nvGraphicFramePr>
          <p:xfrm>
            <a:off x="2292" y="2763"/>
            <a:ext cx="1176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6" name="Equation" r:id="rId11" imgW="1866600" imgH="914400" progId="Equation.3">
                    <p:embed/>
                  </p:oleObj>
                </mc:Choice>
                <mc:Fallback>
                  <p:oleObj name="Equation" r:id="rId11" imgW="1866600" imgH="9144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2" y="2763"/>
                          <a:ext cx="1176" cy="576"/>
                        </a:xfrm>
                        <a:prstGeom prst="rect">
                          <a:avLst/>
                        </a:prstGeom>
                        <a:solidFill>
                          <a:schemeClr val="bg2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9564" name="AutoShape 12"/>
          <p:cNvSpPr>
            <a:spLocks noChangeArrowheads="1"/>
          </p:cNvSpPr>
          <p:nvPr/>
        </p:nvSpPr>
        <p:spPr bwMode="auto">
          <a:xfrm>
            <a:off x="530225" y="5878513"/>
            <a:ext cx="1192213" cy="95250"/>
          </a:xfrm>
          <a:prstGeom prst="rightArrow">
            <a:avLst>
              <a:gd name="adj1" fmla="val 50000"/>
              <a:gd name="adj2" fmla="val 3129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362497" name="Object 3"/>
          <p:cNvGraphicFramePr>
            <a:graphicFrameLocks noChangeAspect="1"/>
          </p:cNvGraphicFramePr>
          <p:nvPr/>
        </p:nvGraphicFramePr>
        <p:xfrm>
          <a:off x="2403475" y="5505450"/>
          <a:ext cx="2832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Equation" r:id="rId13" imgW="2831760" imgH="825480" progId="Equation.3">
                  <p:embed/>
                </p:oleObj>
              </mc:Choice>
              <mc:Fallback>
                <p:oleObj name="Equation" r:id="rId13" imgW="2831760" imgH="825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5505450"/>
                        <a:ext cx="2832100" cy="8255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7" name="Rectangle 19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400">
                <a:solidFill>
                  <a:schemeClr val="tx2"/>
                </a:solidFill>
                <a:latin typeface="Arial Rounded MT Bold" pitchFamily="34" charset="0"/>
              </a:rPr>
              <a:t>Bohr’s Derivation 2</a:t>
            </a: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21288" y="3252788"/>
            <a:ext cx="2370137" cy="723900"/>
            <a:chOff x="3289" y="2049"/>
            <a:chExt cx="1493" cy="456"/>
          </a:xfrm>
        </p:grpSpPr>
        <p:sp>
          <p:nvSpPr>
            <p:cNvPr id="9235" name="Text Box 17"/>
            <p:cNvSpPr txBox="1">
              <a:spLocks noChangeArrowheads="1"/>
            </p:cNvSpPr>
            <p:nvPr/>
          </p:nvSpPr>
          <p:spPr bwMode="auto">
            <a:xfrm>
              <a:off x="3289" y="2217"/>
              <a:ext cx="14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tx2"/>
                  </a:solidFill>
                  <a:latin typeface="Arial Rounded MT Bold" pitchFamily="34" charset="0"/>
                </a:rPr>
                <a:t>“Bohr radius”</a:t>
              </a:r>
              <a:endParaRPr lang="en-US" b="1">
                <a:solidFill>
                  <a:schemeClr val="accent2"/>
                </a:solidFill>
                <a:latin typeface="Arial Rounded MT Bold" pitchFamily="34" charset="0"/>
              </a:endParaRPr>
            </a:p>
          </p:txBody>
        </p:sp>
        <p:sp>
          <p:nvSpPr>
            <p:cNvPr id="9236" name="Freeform 27"/>
            <p:cNvSpPr>
              <a:spLocks/>
            </p:cNvSpPr>
            <p:nvPr/>
          </p:nvSpPr>
          <p:spPr bwMode="auto">
            <a:xfrm>
              <a:off x="3361" y="2049"/>
              <a:ext cx="1380" cy="168"/>
            </a:xfrm>
            <a:custGeom>
              <a:avLst/>
              <a:gdLst>
                <a:gd name="T0" fmla="*/ 0 w 1380"/>
                <a:gd name="T1" fmla="*/ 0 h 168"/>
                <a:gd name="T2" fmla="*/ 68 w 1380"/>
                <a:gd name="T3" fmla="*/ 52 h 168"/>
                <a:gd name="T4" fmla="*/ 634 w 1380"/>
                <a:gd name="T5" fmla="*/ 112 h 168"/>
                <a:gd name="T6" fmla="*/ 685 w 1380"/>
                <a:gd name="T7" fmla="*/ 155 h 168"/>
                <a:gd name="T8" fmla="*/ 1225 w 1380"/>
                <a:gd name="T9" fmla="*/ 69 h 168"/>
                <a:gd name="T10" fmla="*/ 1380 w 1380"/>
                <a:gd name="T11" fmla="*/ 9 h 1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80"/>
                <a:gd name="T19" fmla="*/ 0 h 168"/>
                <a:gd name="T20" fmla="*/ 1380 w 1380"/>
                <a:gd name="T21" fmla="*/ 168 h 16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80" h="168">
                  <a:moveTo>
                    <a:pt x="0" y="0"/>
                  </a:moveTo>
                  <a:cubicBezTo>
                    <a:pt x="23" y="16"/>
                    <a:pt x="43" y="40"/>
                    <a:pt x="68" y="52"/>
                  </a:cubicBezTo>
                  <a:cubicBezTo>
                    <a:pt x="219" y="126"/>
                    <a:pt x="488" y="107"/>
                    <a:pt x="634" y="112"/>
                  </a:cubicBezTo>
                  <a:cubicBezTo>
                    <a:pt x="651" y="159"/>
                    <a:pt x="630" y="168"/>
                    <a:pt x="685" y="155"/>
                  </a:cubicBezTo>
                  <a:cubicBezTo>
                    <a:pt x="842" y="46"/>
                    <a:pt x="1043" y="86"/>
                    <a:pt x="1225" y="69"/>
                  </a:cubicBezTo>
                  <a:cubicBezTo>
                    <a:pt x="1258" y="66"/>
                    <a:pt x="1380" y="62"/>
                    <a:pt x="1380" y="9"/>
                  </a:cubicBezTo>
                </a:path>
              </a:pathLst>
            </a:custGeom>
            <a:noFill/>
            <a:ln w="28575" cmpd="sng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4591050" y="3024188"/>
            <a:ext cx="3867150" cy="3240087"/>
            <a:chOff x="2892" y="1905"/>
            <a:chExt cx="2436" cy="2041"/>
          </a:xfrm>
        </p:grpSpPr>
        <p:sp>
          <p:nvSpPr>
            <p:cNvPr id="9230" name="Oval 21"/>
            <p:cNvSpPr>
              <a:spLocks noChangeArrowheads="1"/>
            </p:cNvSpPr>
            <p:nvPr/>
          </p:nvSpPr>
          <p:spPr bwMode="auto">
            <a:xfrm>
              <a:off x="2892" y="3363"/>
              <a:ext cx="435" cy="41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9231" name="Oval 22"/>
            <p:cNvSpPr>
              <a:spLocks noChangeArrowheads="1"/>
            </p:cNvSpPr>
            <p:nvPr/>
          </p:nvSpPr>
          <p:spPr bwMode="auto">
            <a:xfrm>
              <a:off x="4637" y="1905"/>
              <a:ext cx="435" cy="41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9232" name="Oval 23"/>
            <p:cNvSpPr>
              <a:spLocks noChangeArrowheads="1"/>
            </p:cNvSpPr>
            <p:nvPr/>
          </p:nvSpPr>
          <p:spPr bwMode="auto">
            <a:xfrm>
              <a:off x="4015" y="3007"/>
              <a:ext cx="1313" cy="93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b="1">
                  <a:latin typeface="Arial Rounded MT Bold" pitchFamily="34" charset="0"/>
                </a:rPr>
                <a:t>Note: </a:t>
              </a:r>
            </a:p>
            <a:p>
              <a:r>
                <a:rPr lang="en-US" b="1">
                  <a:latin typeface="Arial Rounded MT Bold" pitchFamily="34" charset="0"/>
                </a:rPr>
                <a:t>r</a:t>
              </a:r>
              <a:r>
                <a:rPr lang="en-US" b="1" baseline="-25000">
                  <a:latin typeface="Arial Rounded MT Bold" pitchFamily="34" charset="0"/>
                </a:rPr>
                <a:t>n</a:t>
              </a:r>
              <a:r>
                <a:rPr lang="en-US" b="1">
                  <a:latin typeface="Arial Rounded MT Bold" pitchFamily="34" charset="0"/>
                </a:rPr>
                <a:t> has Z </a:t>
              </a:r>
            </a:p>
            <a:p>
              <a:r>
                <a:rPr lang="en-US" b="1">
                  <a:latin typeface="Arial Rounded MT Bold" pitchFamily="34" charset="0"/>
                </a:rPr>
                <a:t>E</a:t>
              </a:r>
              <a:r>
                <a:rPr lang="en-US" b="1" baseline="-25000">
                  <a:latin typeface="Arial Rounded MT Bold" pitchFamily="34" charset="0"/>
                </a:rPr>
                <a:t>n</a:t>
              </a:r>
              <a:r>
                <a:rPr lang="en-US" b="1">
                  <a:latin typeface="Arial Rounded MT Bold" pitchFamily="34" charset="0"/>
                </a:rPr>
                <a:t> has Z</a:t>
              </a:r>
              <a:r>
                <a:rPr lang="en-US" b="1" baseline="30000">
                  <a:latin typeface="Arial Rounded MT Bold" pitchFamily="34" charset="0"/>
                </a:rPr>
                <a:t>2</a:t>
              </a:r>
            </a:p>
          </p:txBody>
        </p:sp>
        <p:sp>
          <p:nvSpPr>
            <p:cNvPr id="9233" name="Line 24"/>
            <p:cNvSpPr>
              <a:spLocks noChangeShapeType="1"/>
            </p:cNvSpPr>
            <p:nvPr/>
          </p:nvSpPr>
          <p:spPr bwMode="auto">
            <a:xfrm flipH="1">
              <a:off x="3327" y="3468"/>
              <a:ext cx="688" cy="10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Line 25"/>
            <p:cNvSpPr>
              <a:spLocks noChangeShapeType="1"/>
            </p:cNvSpPr>
            <p:nvPr/>
          </p:nvSpPr>
          <p:spPr bwMode="auto">
            <a:xfrm flipV="1">
              <a:off x="4639" y="2321"/>
              <a:ext cx="181" cy="6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9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9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9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2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9" grpId="0" animBg="1"/>
      <p:bldP spid="2795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1143000"/>
          </a:xfrm>
        </p:spPr>
        <p:txBody>
          <a:bodyPr/>
          <a:lstStyle/>
          <a:p>
            <a:r>
              <a:rPr lang="en-US" smtClean="0"/>
              <a:t>Quantum Numbers</a:t>
            </a:r>
          </a:p>
        </p:txBody>
      </p:sp>
      <p:sp>
        <p:nvSpPr>
          <p:cNvPr id="10245" name="Text Box 14"/>
          <p:cNvSpPr txBox="1">
            <a:spLocks noChangeArrowheads="1"/>
          </p:cNvSpPr>
          <p:nvPr/>
        </p:nvSpPr>
        <p:spPr bwMode="auto">
          <a:xfrm>
            <a:off x="622300" y="1119188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Each electron in an atom is labeled by 4 #’s</a:t>
            </a: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pic>
        <p:nvPicPr>
          <p:cNvPr id="10246" name="Picture 15" descr="atomln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7050" y="1119188"/>
            <a:ext cx="226695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704850" y="1725613"/>
            <a:ext cx="8216900" cy="898525"/>
            <a:chOff x="444" y="1191"/>
            <a:chExt cx="5176" cy="566"/>
          </a:xfrm>
        </p:grpSpPr>
        <p:sp>
          <p:nvSpPr>
            <p:cNvPr id="10259" name="Rectangle 27"/>
            <p:cNvSpPr>
              <a:spLocks noChangeArrowheads="1"/>
            </p:cNvSpPr>
            <p:nvPr/>
          </p:nvSpPr>
          <p:spPr bwMode="auto">
            <a:xfrm>
              <a:off x="444" y="1191"/>
              <a:ext cx="2674" cy="23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n = Principal Quantum Number (1, 2, 3, …)</a:t>
              </a:r>
            </a:p>
          </p:txBody>
        </p:sp>
        <p:sp>
          <p:nvSpPr>
            <p:cNvPr id="10260" name="Text Box 29"/>
            <p:cNvSpPr txBox="1">
              <a:spLocks noChangeArrowheads="1"/>
            </p:cNvSpPr>
            <p:nvPr/>
          </p:nvSpPr>
          <p:spPr bwMode="auto">
            <a:xfrm>
              <a:off x="910" y="1469"/>
              <a:ext cx="47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chemeClr val="tx2"/>
                  </a:solidFill>
                  <a:latin typeface="Calibri" pitchFamily="34" charset="0"/>
                </a:rPr>
                <a:t>    Determines energy </a:t>
              </a:r>
              <a:endParaRPr lang="en-US">
                <a:solidFill>
                  <a:schemeClr val="accent2"/>
                </a:solidFill>
                <a:latin typeface="Calibri" pitchFamily="34" charset="0"/>
              </a:endParaRPr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685800" y="5816600"/>
            <a:ext cx="7772400" cy="931863"/>
            <a:chOff x="432" y="3584"/>
            <a:chExt cx="4896" cy="587"/>
          </a:xfrm>
        </p:grpSpPr>
        <p:sp>
          <p:nvSpPr>
            <p:cNvPr id="10257" name="Rectangle 26"/>
            <p:cNvSpPr>
              <a:spLocks noChangeArrowheads="1"/>
            </p:cNvSpPr>
            <p:nvPr/>
          </p:nvSpPr>
          <p:spPr bwMode="auto">
            <a:xfrm>
              <a:off x="432" y="3584"/>
              <a:ext cx="2369" cy="23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  <a:r>
                <a:rPr lang="en-US" baseline="-25000">
                  <a:solidFill>
                    <a:srgbClr val="FF0000"/>
                  </a:solidFill>
                  <a:latin typeface="Times New Roman" pitchFamily="18" charset="0"/>
                </a:rPr>
                <a:t>s</a:t>
              </a:r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 = Spin Quantum Number (+½ , -½)</a:t>
              </a:r>
            </a:p>
          </p:txBody>
        </p:sp>
        <p:sp>
          <p:nvSpPr>
            <p:cNvPr id="10258" name="Text Box 32"/>
            <p:cNvSpPr txBox="1">
              <a:spLocks noChangeArrowheads="1"/>
            </p:cNvSpPr>
            <p:nvPr/>
          </p:nvSpPr>
          <p:spPr bwMode="auto">
            <a:xfrm>
              <a:off x="932" y="3883"/>
              <a:ext cx="4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chemeClr val="tx2"/>
                  </a:solidFill>
                  <a:latin typeface="Calibri" pitchFamily="34" charset="0"/>
                </a:rPr>
                <a:t>    “Up Spin” or “Down Spin” </a:t>
              </a:r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704850" y="2820988"/>
            <a:ext cx="8216900" cy="1344612"/>
            <a:chOff x="444" y="1777"/>
            <a:chExt cx="5176" cy="847"/>
          </a:xfrm>
        </p:grpSpPr>
        <p:sp>
          <p:nvSpPr>
            <p:cNvPr id="10254" name="Rectangle 28"/>
            <p:cNvSpPr>
              <a:spLocks noChangeArrowheads="1"/>
            </p:cNvSpPr>
            <p:nvPr/>
          </p:nvSpPr>
          <p:spPr bwMode="auto">
            <a:xfrm>
              <a:off x="444" y="1777"/>
              <a:ext cx="2820" cy="33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ℓ</a:t>
              </a:r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  = Orbital Quantum Number (0, 1, 2, … n-1)</a:t>
              </a:r>
            </a:p>
          </p:txBody>
        </p:sp>
        <p:sp>
          <p:nvSpPr>
            <p:cNvPr id="10255" name="Text Box 30"/>
            <p:cNvSpPr txBox="1">
              <a:spLocks noChangeArrowheads="1"/>
            </p:cNvSpPr>
            <p:nvPr/>
          </p:nvSpPr>
          <p:spPr bwMode="auto">
            <a:xfrm>
              <a:off x="910" y="2096"/>
              <a:ext cx="47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chemeClr val="tx2"/>
                  </a:solidFill>
                  <a:latin typeface="Calibri" pitchFamily="34" charset="0"/>
                </a:rPr>
                <a:t>    Determines angular momentum</a:t>
              </a:r>
              <a:endParaRPr lang="en-US">
                <a:solidFill>
                  <a:schemeClr val="accent2"/>
                </a:solidFill>
                <a:latin typeface="Calibri" pitchFamily="34" charset="0"/>
              </a:endParaRPr>
            </a:p>
          </p:txBody>
        </p:sp>
        <p:sp>
          <p:nvSpPr>
            <p:cNvPr id="10256" name="Text Box 37"/>
            <p:cNvSpPr txBox="1">
              <a:spLocks noChangeArrowheads="1"/>
            </p:cNvSpPr>
            <p:nvPr/>
          </p:nvSpPr>
          <p:spPr bwMode="auto">
            <a:xfrm>
              <a:off x="910" y="2336"/>
              <a:ext cx="47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chemeClr val="tx2"/>
                  </a:solidFill>
                  <a:latin typeface="Calibri" pitchFamily="34" charset="0"/>
                </a:rPr>
                <a:t>    </a:t>
              </a:r>
              <a:endParaRPr lang="en-US" sz="2800" b="1">
                <a:solidFill>
                  <a:schemeClr val="bg1"/>
                </a:solidFill>
                <a:latin typeface="French Script MT" pitchFamily="66" charset="0"/>
              </a:endParaRP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679450" y="4338638"/>
            <a:ext cx="8267700" cy="1276350"/>
            <a:chOff x="428" y="2741"/>
            <a:chExt cx="5208" cy="804"/>
          </a:xfrm>
        </p:grpSpPr>
        <p:sp>
          <p:nvSpPr>
            <p:cNvPr id="10251" name="Rectangle 23"/>
            <p:cNvSpPr>
              <a:spLocks noChangeArrowheads="1"/>
            </p:cNvSpPr>
            <p:nvPr/>
          </p:nvSpPr>
          <p:spPr bwMode="auto">
            <a:xfrm>
              <a:off x="428" y="2741"/>
              <a:ext cx="2973" cy="23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  <a:r>
                <a:rPr lang="en-US" baseline="-25000">
                  <a:solidFill>
                    <a:srgbClr val="FF0000"/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ℓ</a:t>
              </a:r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 = Magnetic Quantum Number (</a:t>
              </a:r>
              <a:r>
                <a:rPr lang="en-US">
                  <a:solidFill>
                    <a:srgbClr val="FF0000"/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ℓ</a:t>
              </a:r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 , … 0, … -</a:t>
              </a:r>
              <a:r>
                <a:rPr lang="en-US">
                  <a:solidFill>
                    <a:srgbClr val="FF0000"/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ℓ</a:t>
              </a:r>
              <a:r>
                <a:rPr lang="en-US" b="1">
                  <a:solidFill>
                    <a:srgbClr val="FF0000"/>
                  </a:solidFill>
                  <a:latin typeface="French Script MT" pitchFamily="66" charset="0"/>
                </a:rPr>
                <a:t> </a:t>
              </a:r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10252" name="Text Box 31"/>
            <p:cNvSpPr txBox="1">
              <a:spLocks noChangeArrowheads="1"/>
            </p:cNvSpPr>
            <p:nvPr/>
          </p:nvSpPr>
          <p:spPr bwMode="auto">
            <a:xfrm>
              <a:off x="926" y="3027"/>
              <a:ext cx="471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>
                  <a:solidFill>
                    <a:schemeClr val="tx2"/>
                  </a:solidFill>
                  <a:latin typeface="Calibri" pitchFamily="34" charset="0"/>
                </a:rPr>
                <a:t>    Component of </a:t>
              </a:r>
              <a:r>
                <a:rPr lang="en-US" sz="2800">
                  <a:solidFill>
                    <a:schemeClr val="tx2"/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ℓ</a:t>
              </a:r>
              <a:r>
                <a:rPr lang="en-US">
                  <a:solidFill>
                    <a:schemeClr val="tx2"/>
                  </a:solidFill>
                  <a:latin typeface="Calibri" pitchFamily="34" charset="0"/>
                </a:rPr>
                <a:t> </a:t>
              </a:r>
            </a:p>
          </p:txBody>
        </p:sp>
        <p:sp>
          <p:nvSpPr>
            <p:cNvPr id="10253" name="Text Box 38"/>
            <p:cNvSpPr txBox="1">
              <a:spLocks noChangeArrowheads="1"/>
            </p:cNvSpPr>
            <p:nvPr/>
          </p:nvSpPr>
          <p:spPr bwMode="auto">
            <a:xfrm>
              <a:off x="910" y="3257"/>
              <a:ext cx="47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b="1">
                  <a:solidFill>
                    <a:schemeClr val="tx2"/>
                  </a:solidFill>
                  <a:latin typeface="Calibri" pitchFamily="34" charset="0"/>
                </a:rPr>
                <a:t>     </a:t>
              </a:r>
            </a:p>
          </p:txBody>
        </p:sp>
      </p:grpSp>
      <p:graphicFrame>
        <p:nvGraphicFramePr>
          <p:cNvPr id="283691" name="Object 43"/>
          <p:cNvGraphicFramePr>
            <a:graphicFrameLocks noChangeAspect="1"/>
          </p:cNvGraphicFramePr>
          <p:nvPr/>
        </p:nvGraphicFramePr>
        <p:xfrm>
          <a:off x="6692900" y="3287713"/>
          <a:ext cx="22542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6" imgW="1054080" imgH="393480" progId="Equation.DSMT4">
                  <p:embed/>
                </p:oleObj>
              </mc:Choice>
              <mc:Fallback>
                <p:oleObj name="Equation" r:id="rId6" imgW="1054080" imgH="3934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2900" y="3287713"/>
                        <a:ext cx="2254250" cy="84137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3692" name="Object 44"/>
          <p:cNvGraphicFramePr>
            <a:graphicFrameLocks noChangeAspect="1"/>
          </p:cNvGraphicFramePr>
          <p:nvPr/>
        </p:nvGraphicFramePr>
        <p:xfrm>
          <a:off x="6762750" y="4835525"/>
          <a:ext cx="15494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8" imgW="723600" imgH="393480" progId="Equation.DSMT4">
                  <p:embed/>
                </p:oleObj>
              </mc:Choice>
              <mc:Fallback>
                <p:oleObj name="Equation" r:id="rId8" imgW="723600" imgH="39348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0" y="4835525"/>
                        <a:ext cx="1549400" cy="84137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3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3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Text Box 2"/>
          <p:cNvSpPr txBox="1">
            <a:spLocks noChangeArrowheads="1"/>
          </p:cNvSpPr>
          <p:nvPr/>
        </p:nvSpPr>
        <p:spPr bwMode="auto">
          <a:xfrm>
            <a:off x="5481638" y="1649413"/>
            <a:ext cx="28622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altLang="en-US" sz="2800" b="1">
                <a:solidFill>
                  <a:schemeClr val="tx2"/>
                </a:solidFill>
                <a:latin typeface="Brush Script MT" pitchFamily="66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=0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s state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352259" name="Text Box 3"/>
          <p:cNvSpPr txBox="1">
            <a:spLocks noChangeArrowheads="1"/>
          </p:cNvSpPr>
          <p:nvPr/>
        </p:nvSpPr>
        <p:spPr bwMode="auto">
          <a:xfrm>
            <a:off x="5481638" y="2106613"/>
            <a:ext cx="28622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altLang="en-US" sz="2800" b="1">
                <a:solidFill>
                  <a:schemeClr val="tx2"/>
                </a:solidFill>
                <a:latin typeface="Brush Script MT" pitchFamily="66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=1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p state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352260" name="Text Box 4"/>
          <p:cNvSpPr txBox="1">
            <a:spLocks noChangeArrowheads="1"/>
          </p:cNvSpPr>
          <p:nvPr/>
        </p:nvSpPr>
        <p:spPr bwMode="auto">
          <a:xfrm>
            <a:off x="5481638" y="2573338"/>
            <a:ext cx="28622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altLang="en-US" sz="2800" b="1">
                <a:solidFill>
                  <a:schemeClr val="tx2"/>
                </a:solidFill>
                <a:latin typeface="Brush Script MT" pitchFamily="66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=2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d state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352261" name="Text Box 5"/>
          <p:cNvSpPr txBox="1">
            <a:spLocks noChangeArrowheads="1"/>
          </p:cNvSpPr>
          <p:nvPr/>
        </p:nvSpPr>
        <p:spPr bwMode="auto">
          <a:xfrm>
            <a:off x="5481638" y="3040063"/>
            <a:ext cx="28622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altLang="en-US" sz="2800" b="1">
                <a:solidFill>
                  <a:schemeClr val="tx2"/>
                </a:solidFill>
                <a:latin typeface="Brush Script MT" pitchFamily="66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=3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f state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352262" name="Text Box 6"/>
          <p:cNvSpPr txBox="1">
            <a:spLocks noChangeArrowheads="1"/>
          </p:cNvSpPr>
          <p:nvPr/>
        </p:nvSpPr>
        <p:spPr bwMode="auto">
          <a:xfrm>
            <a:off x="5481638" y="3506788"/>
            <a:ext cx="28622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altLang="en-US" sz="2800" b="1">
                <a:solidFill>
                  <a:schemeClr val="tx2"/>
                </a:solidFill>
                <a:latin typeface="Brush Script MT" pitchFamily="66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=4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g state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352263" name="Text Box 7"/>
          <p:cNvSpPr txBox="1">
            <a:spLocks noChangeArrowheads="1"/>
          </p:cNvSpPr>
          <p:nvPr/>
        </p:nvSpPr>
        <p:spPr bwMode="auto">
          <a:xfrm>
            <a:off x="457200" y="4038600"/>
            <a:ext cx="76581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Calibri" pitchFamily="34" charset="0"/>
              </a:rPr>
              <a:t>	1 electron in ground state of Hydrogen:</a:t>
            </a:r>
            <a:r>
              <a:rPr lang="en-US" altLang="en-US" sz="2800">
                <a:solidFill>
                  <a:schemeClr val="accent2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n=1, </a:t>
            </a:r>
            <a:r>
              <a:rPr lang="en-US" sz="4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altLang="en-US" sz="2800" b="1">
                <a:solidFill>
                  <a:schemeClr val="tx2"/>
                </a:solidFill>
                <a:latin typeface="Brush Script MT" pitchFamily="66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=0 is denoted as:</a:t>
            </a:r>
            <a:r>
              <a:rPr lang="en-US" altLang="en-US" sz="2800">
                <a:latin typeface="Calibri" pitchFamily="34" charset="0"/>
              </a:rPr>
              <a:t>  </a:t>
            </a:r>
            <a:r>
              <a:rPr lang="en-US" altLang="en-US" sz="280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1s</a:t>
            </a:r>
            <a:r>
              <a:rPr lang="en-US" altLang="en-US" sz="2800" baseline="30000">
                <a:solidFill>
                  <a:srgbClr val="FF0000"/>
                </a:solidFill>
                <a:latin typeface="Calibri" pitchFamily="34" charset="0"/>
              </a:rPr>
              <a:t>1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406650" y="5213350"/>
            <a:ext cx="4930775" cy="1098550"/>
            <a:chOff x="1620" y="3284"/>
            <a:chExt cx="3106" cy="692"/>
          </a:xfrm>
        </p:grpSpPr>
        <p:grpSp>
          <p:nvGrpSpPr>
            <p:cNvPr id="27666" name="Group 9"/>
            <p:cNvGrpSpPr>
              <a:grpSpLocks/>
            </p:cNvGrpSpPr>
            <p:nvPr/>
          </p:nvGrpSpPr>
          <p:grpSpPr bwMode="auto">
            <a:xfrm>
              <a:off x="1620" y="3325"/>
              <a:ext cx="1116" cy="592"/>
              <a:chOff x="1620" y="3325"/>
              <a:chExt cx="1116" cy="592"/>
            </a:xfrm>
          </p:grpSpPr>
          <p:sp>
            <p:nvSpPr>
              <p:cNvPr id="27673" name="Oval 10"/>
              <p:cNvSpPr>
                <a:spLocks noChangeArrowheads="1"/>
              </p:cNvSpPr>
              <p:nvPr/>
            </p:nvSpPr>
            <p:spPr bwMode="auto">
              <a:xfrm>
                <a:off x="1620" y="3518"/>
                <a:ext cx="678" cy="399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latin typeface="Calibri" pitchFamily="34" charset="0"/>
                  </a:rPr>
                  <a:t>n=1</a:t>
                </a:r>
                <a:endParaRPr lang="en-US" altLang="en-US">
                  <a:solidFill>
                    <a:schemeClr val="accent2"/>
                  </a:solidFill>
                  <a:latin typeface="Calibri" pitchFamily="34" charset="0"/>
                </a:endParaRPr>
              </a:p>
            </p:txBody>
          </p:sp>
          <p:sp>
            <p:nvSpPr>
              <p:cNvPr id="27674" name="Line 11"/>
              <p:cNvSpPr>
                <a:spLocks noChangeShapeType="1"/>
              </p:cNvSpPr>
              <p:nvPr/>
            </p:nvSpPr>
            <p:spPr bwMode="auto">
              <a:xfrm flipV="1">
                <a:off x="2262" y="3325"/>
                <a:ext cx="474" cy="271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667" name="Group 12"/>
            <p:cNvGrpSpPr>
              <a:grpSpLocks/>
            </p:cNvGrpSpPr>
            <p:nvPr/>
          </p:nvGrpSpPr>
          <p:grpSpPr bwMode="auto">
            <a:xfrm>
              <a:off x="2423" y="3356"/>
              <a:ext cx="555" cy="620"/>
              <a:chOff x="2423" y="3356"/>
              <a:chExt cx="555" cy="620"/>
            </a:xfrm>
          </p:grpSpPr>
          <p:sp>
            <p:nvSpPr>
              <p:cNvPr id="27671" name="Oval 13"/>
              <p:cNvSpPr>
                <a:spLocks noChangeArrowheads="1"/>
              </p:cNvSpPr>
              <p:nvPr/>
            </p:nvSpPr>
            <p:spPr bwMode="auto">
              <a:xfrm>
                <a:off x="2423" y="3621"/>
                <a:ext cx="555" cy="355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80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ℓ</a:t>
                </a:r>
                <a:r>
                  <a:rPr lang="en-US" altLang="en-US">
                    <a:latin typeface="Calibri" pitchFamily="34" charset="0"/>
                  </a:rPr>
                  <a:t> =0</a:t>
                </a:r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7672" name="Line 14"/>
              <p:cNvSpPr>
                <a:spLocks noChangeShapeType="1"/>
              </p:cNvSpPr>
              <p:nvPr/>
            </p:nvSpPr>
            <p:spPr bwMode="auto">
              <a:xfrm flipV="1">
                <a:off x="2808" y="3356"/>
                <a:ext cx="110" cy="271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668" name="Group 15"/>
            <p:cNvGrpSpPr>
              <a:grpSpLocks/>
            </p:cNvGrpSpPr>
            <p:nvPr/>
          </p:nvGrpSpPr>
          <p:grpSpPr bwMode="auto">
            <a:xfrm>
              <a:off x="3013" y="3284"/>
              <a:ext cx="1713" cy="692"/>
              <a:chOff x="3013" y="3284"/>
              <a:chExt cx="1713" cy="692"/>
            </a:xfrm>
          </p:grpSpPr>
          <p:sp>
            <p:nvSpPr>
              <p:cNvPr id="27669" name="Oval 16"/>
              <p:cNvSpPr>
                <a:spLocks noChangeArrowheads="1"/>
              </p:cNvSpPr>
              <p:nvPr/>
            </p:nvSpPr>
            <p:spPr bwMode="auto">
              <a:xfrm>
                <a:off x="3476" y="3657"/>
                <a:ext cx="1250" cy="319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latin typeface="Calibri" pitchFamily="34" charset="0"/>
                  </a:rPr>
                  <a:t>1 electron</a:t>
                </a:r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7670" name="Line 17"/>
              <p:cNvSpPr>
                <a:spLocks noChangeShapeType="1"/>
              </p:cNvSpPr>
              <p:nvPr/>
            </p:nvSpPr>
            <p:spPr bwMode="auto">
              <a:xfrm flipH="1" flipV="1">
                <a:off x="3013" y="3284"/>
                <a:ext cx="607" cy="475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7657" name="Rectangle 18"/>
          <p:cNvSpPr>
            <a:spLocks noGrp="1" noChangeArrowheads="1"/>
          </p:cNvSpPr>
          <p:nvPr>
            <p:ph type="title"/>
          </p:nvPr>
        </p:nvSpPr>
        <p:spPr>
          <a:xfrm>
            <a:off x="685800" y="88900"/>
            <a:ext cx="7772400" cy="1143000"/>
          </a:xfrm>
        </p:spPr>
        <p:txBody>
          <a:bodyPr/>
          <a:lstStyle/>
          <a:p>
            <a:r>
              <a:rPr lang="en-US" smtClean="0"/>
              <a:t>Nomenclature </a:t>
            </a:r>
          </a:p>
        </p:txBody>
      </p:sp>
      <p:sp>
        <p:nvSpPr>
          <p:cNvPr id="352275" name="Text Box 19"/>
          <p:cNvSpPr txBox="1">
            <a:spLocks noChangeArrowheads="1"/>
          </p:cNvSpPr>
          <p:nvPr/>
        </p:nvSpPr>
        <p:spPr bwMode="auto">
          <a:xfrm>
            <a:off x="5700713" y="1179513"/>
            <a:ext cx="2047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Calibri" pitchFamily="34" charset="0"/>
              </a:rPr>
              <a:t>“</a:t>
            </a:r>
            <a:r>
              <a:rPr lang="en-US" altLang="en-US" sz="2800" u="sng">
                <a:latin typeface="Calibri" pitchFamily="34" charset="0"/>
              </a:rPr>
              <a:t>Subshells</a:t>
            </a:r>
            <a:r>
              <a:rPr lang="en-US" altLang="en-US" sz="2800">
                <a:latin typeface="Calibri" pitchFamily="34" charset="0"/>
              </a:rPr>
              <a:t>”</a:t>
            </a:r>
            <a:endParaRPr lang="en-US" altLang="en-US" sz="2800" u="sng" baseline="30000">
              <a:latin typeface="Calibri" pitchFamily="34" charset="0"/>
            </a:endParaRPr>
          </a:p>
        </p:txBody>
      </p:sp>
      <p:sp>
        <p:nvSpPr>
          <p:cNvPr id="352276" name="Text Box 20"/>
          <p:cNvSpPr txBox="1">
            <a:spLocks noChangeArrowheads="1"/>
          </p:cNvSpPr>
          <p:nvPr/>
        </p:nvSpPr>
        <p:spPr bwMode="auto">
          <a:xfrm>
            <a:off x="1600200" y="1179513"/>
            <a:ext cx="2047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Calibri" pitchFamily="34" charset="0"/>
              </a:rPr>
              <a:t>“</a:t>
            </a:r>
            <a:r>
              <a:rPr lang="en-US" altLang="en-US" sz="2800" u="sng">
                <a:latin typeface="Calibri" pitchFamily="34" charset="0"/>
              </a:rPr>
              <a:t>Shells</a:t>
            </a:r>
            <a:r>
              <a:rPr lang="en-US" altLang="en-US" sz="2800">
                <a:latin typeface="Calibri" pitchFamily="34" charset="0"/>
              </a:rPr>
              <a:t>”</a:t>
            </a:r>
            <a:endParaRPr lang="en-US" altLang="en-US" sz="2800" u="sng" baseline="30000">
              <a:latin typeface="Calibri" pitchFamily="34" charset="0"/>
            </a:endParaRPr>
          </a:p>
        </p:txBody>
      </p:sp>
      <p:sp>
        <p:nvSpPr>
          <p:cNvPr id="352277" name="Text Box 21"/>
          <p:cNvSpPr txBox="1">
            <a:spLocks noChangeArrowheads="1"/>
          </p:cNvSpPr>
          <p:nvPr/>
        </p:nvSpPr>
        <p:spPr bwMode="auto">
          <a:xfrm>
            <a:off x="1214438" y="1712913"/>
            <a:ext cx="2862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n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=1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K shell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352278" name="Text Box 22"/>
          <p:cNvSpPr txBox="1">
            <a:spLocks noChangeArrowheads="1"/>
          </p:cNvSpPr>
          <p:nvPr/>
        </p:nvSpPr>
        <p:spPr bwMode="auto">
          <a:xfrm>
            <a:off x="1214438" y="2179638"/>
            <a:ext cx="2862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n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=2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L shell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352279" name="Text Box 23"/>
          <p:cNvSpPr txBox="1">
            <a:spLocks noChangeArrowheads="1"/>
          </p:cNvSpPr>
          <p:nvPr/>
        </p:nvSpPr>
        <p:spPr bwMode="auto">
          <a:xfrm>
            <a:off x="1214438" y="2646363"/>
            <a:ext cx="2862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n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=3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M shell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352280" name="Text Box 24"/>
          <p:cNvSpPr txBox="1">
            <a:spLocks noChangeArrowheads="1"/>
          </p:cNvSpPr>
          <p:nvPr/>
        </p:nvSpPr>
        <p:spPr bwMode="auto">
          <a:xfrm>
            <a:off x="1214438" y="3113088"/>
            <a:ext cx="2862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n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=4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N shell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352281" name="Text Box 25"/>
          <p:cNvSpPr txBox="1">
            <a:spLocks noChangeArrowheads="1"/>
          </p:cNvSpPr>
          <p:nvPr/>
        </p:nvSpPr>
        <p:spPr bwMode="auto">
          <a:xfrm>
            <a:off x="1214438" y="3570288"/>
            <a:ext cx="2862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n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=5 is “</a:t>
            </a:r>
            <a:r>
              <a:rPr lang="en-US" altLang="en-US" sz="2800">
                <a:solidFill>
                  <a:srgbClr val="FF0000"/>
                </a:solidFill>
                <a:latin typeface="Calibri" pitchFamily="34" charset="0"/>
              </a:rPr>
              <a:t>O shell</a:t>
            </a:r>
            <a:r>
              <a:rPr lang="en-US" altLang="en-US" sz="2800">
                <a:solidFill>
                  <a:schemeClr val="tx2"/>
                </a:solidFill>
                <a:latin typeface="Calibri" pitchFamily="34" charset="0"/>
              </a:rPr>
              <a:t>”</a:t>
            </a:r>
          </a:p>
        </p:txBody>
      </p:sp>
      <p:sp>
        <p:nvSpPr>
          <p:cNvPr id="27665" name="WordArt 26"/>
          <p:cNvSpPr>
            <a:spLocks noChangeArrowheads="1" noChangeShapeType="1"/>
          </p:cNvSpPr>
          <p:nvPr/>
        </p:nvSpPr>
        <p:spPr bwMode="auto">
          <a:xfrm>
            <a:off x="342900" y="40259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2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2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2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2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2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2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2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2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2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2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2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2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2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2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2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52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2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2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2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2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58" grpId="0"/>
      <p:bldP spid="352259" grpId="0" autoUpdateAnimBg="0"/>
      <p:bldP spid="352260" grpId="0" autoUpdateAnimBg="0"/>
      <p:bldP spid="352261" grpId="0" autoUpdateAnimBg="0"/>
      <p:bldP spid="352262" grpId="0" autoUpdateAnimBg="0"/>
      <p:bldP spid="352263" grpId="0" autoUpdateAnimBg="0"/>
      <p:bldP spid="352275" grpId="0" autoUpdateAnimBg="0"/>
      <p:bldP spid="352276" grpId="0" autoUpdateAnimBg="0"/>
      <p:bldP spid="352277" grpId="0" autoUpdateAnimBg="0"/>
      <p:bldP spid="352278" grpId="0" autoUpdateAnimBg="0"/>
      <p:bldP spid="352279" grpId="0" autoUpdateAnimBg="0"/>
      <p:bldP spid="352280" grpId="0" autoUpdateAnimBg="0"/>
      <p:bldP spid="35228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71475"/>
            <a:ext cx="7772400" cy="1143000"/>
          </a:xfrm>
        </p:spPr>
        <p:txBody>
          <a:bodyPr/>
          <a:lstStyle/>
          <a:p>
            <a:r>
              <a:rPr lang="en-US" smtClean="0"/>
              <a:t>Quantum Numbers</a:t>
            </a:r>
          </a:p>
        </p:txBody>
      </p:sp>
      <p:sp>
        <p:nvSpPr>
          <p:cNvPr id="353283" name="Text Box 3"/>
          <p:cNvSpPr txBox="1">
            <a:spLocks noChangeArrowheads="1"/>
          </p:cNvSpPr>
          <p:nvPr/>
        </p:nvSpPr>
        <p:spPr bwMode="auto">
          <a:xfrm>
            <a:off x="869950" y="1646238"/>
            <a:ext cx="7588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alibri" pitchFamily="34" charset="0"/>
              </a:rPr>
              <a:t>How many unique electron states exist with 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n=2</a:t>
            </a:r>
            <a:r>
              <a:rPr lang="en-US" sz="2400">
                <a:latin typeface="Calibri" pitchFamily="34" charset="0"/>
              </a:rPr>
              <a:t>?</a:t>
            </a:r>
          </a:p>
        </p:txBody>
      </p:sp>
      <p:sp>
        <p:nvSpPr>
          <p:cNvPr id="353284" name="Text Box 4"/>
          <p:cNvSpPr txBox="1">
            <a:spLocks noChangeArrowheads="1"/>
          </p:cNvSpPr>
          <p:nvPr/>
        </p:nvSpPr>
        <p:spPr bwMode="auto">
          <a:xfrm>
            <a:off x="1436688" y="2395538"/>
            <a:ext cx="6518275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36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 = 0 :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	m</a:t>
            </a:r>
            <a:r>
              <a:rPr lang="en-US" sz="2400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= 0	: m</a:t>
            </a:r>
            <a:r>
              <a:rPr lang="en-US" sz="2400" baseline="-25000">
                <a:solidFill>
                  <a:schemeClr val="tx2"/>
                </a:solidFill>
                <a:latin typeface="Calibri" pitchFamily="34" charset="0"/>
              </a:rPr>
              <a:t>s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= ½ , -½ 		</a:t>
            </a:r>
            <a:r>
              <a:rPr lang="en-US" sz="2400">
                <a:solidFill>
                  <a:schemeClr val="accent1"/>
                </a:solidFill>
                <a:latin typeface="Calibri" pitchFamily="34" charset="0"/>
              </a:rPr>
              <a:t>2 states</a:t>
            </a:r>
          </a:p>
        </p:txBody>
      </p:sp>
      <p:sp>
        <p:nvSpPr>
          <p:cNvPr id="353285" name="Text Box 5"/>
          <p:cNvSpPr txBox="1">
            <a:spLocks noChangeArrowheads="1"/>
          </p:cNvSpPr>
          <p:nvPr/>
        </p:nvSpPr>
        <p:spPr bwMode="auto">
          <a:xfrm>
            <a:off x="1436688" y="3489325"/>
            <a:ext cx="6518275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36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3600" b="1">
                <a:solidFill>
                  <a:schemeClr val="tx2"/>
                </a:solidFill>
                <a:latin typeface="French Script MT" pitchFamily="66" charset="0"/>
              </a:rPr>
              <a:t> 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= 1 :	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	m</a:t>
            </a:r>
            <a:r>
              <a:rPr lang="en-US" sz="2400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= +1: m</a:t>
            </a:r>
            <a:r>
              <a:rPr lang="en-US" sz="2400" baseline="-25000">
                <a:solidFill>
                  <a:schemeClr val="tx2"/>
                </a:solidFill>
                <a:latin typeface="Calibri" pitchFamily="34" charset="0"/>
              </a:rPr>
              <a:t>s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= ½ , -½ 	</a:t>
            </a:r>
            <a:r>
              <a:rPr lang="en-US" sz="2400">
                <a:solidFill>
                  <a:schemeClr val="accent1"/>
                </a:solidFill>
                <a:latin typeface="Calibri" pitchFamily="34" charset="0"/>
              </a:rPr>
              <a:t>2 states</a:t>
            </a: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	m</a:t>
            </a:r>
            <a:r>
              <a:rPr lang="en-US" sz="2400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=   0: m</a:t>
            </a:r>
            <a:r>
              <a:rPr lang="en-US" sz="2400" baseline="-25000">
                <a:solidFill>
                  <a:schemeClr val="tx2"/>
                </a:solidFill>
                <a:latin typeface="Calibri" pitchFamily="34" charset="0"/>
              </a:rPr>
              <a:t>s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= ½ , -½ 	</a:t>
            </a:r>
            <a:r>
              <a:rPr lang="en-US" sz="2400">
                <a:solidFill>
                  <a:schemeClr val="accent1"/>
                </a:solidFill>
                <a:latin typeface="Calibri" pitchFamily="34" charset="0"/>
              </a:rPr>
              <a:t>2 states</a:t>
            </a:r>
            <a:endParaRPr lang="en-US" sz="2400">
              <a:solidFill>
                <a:schemeClr val="tx2"/>
              </a:solidFill>
              <a:latin typeface="Calibri" pitchFamily="34" charset="0"/>
            </a:endParaRPr>
          </a:p>
          <a:p>
            <a:pPr>
              <a:spcBef>
                <a:spcPct val="10000"/>
              </a:spcBef>
            </a:pP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	m</a:t>
            </a:r>
            <a:r>
              <a:rPr lang="en-US" sz="2400" b="1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=  -1: m</a:t>
            </a:r>
            <a:r>
              <a:rPr lang="en-US" sz="2400" baseline="-25000">
                <a:solidFill>
                  <a:schemeClr val="tx2"/>
                </a:solidFill>
                <a:latin typeface="Calibri" pitchFamily="34" charset="0"/>
              </a:rPr>
              <a:t>s</a:t>
            </a:r>
            <a:r>
              <a:rPr lang="en-US" sz="2400">
                <a:solidFill>
                  <a:schemeClr val="tx2"/>
                </a:solidFill>
                <a:latin typeface="Calibri" pitchFamily="34" charset="0"/>
              </a:rPr>
              <a:t> = ½ , -½ 	</a:t>
            </a:r>
            <a:r>
              <a:rPr lang="en-US" sz="2400">
                <a:solidFill>
                  <a:schemeClr val="accent1"/>
                </a:solidFill>
                <a:latin typeface="Calibri" pitchFamily="34" charset="0"/>
              </a:rPr>
              <a:t>2 states</a:t>
            </a:r>
          </a:p>
        </p:txBody>
      </p:sp>
      <p:sp>
        <p:nvSpPr>
          <p:cNvPr id="353286" name="Text Box 6"/>
          <p:cNvSpPr txBox="1">
            <a:spLocks noChangeArrowheads="1"/>
          </p:cNvSpPr>
          <p:nvPr/>
        </p:nvSpPr>
        <p:spPr bwMode="auto">
          <a:xfrm>
            <a:off x="2349500" y="2433638"/>
            <a:ext cx="10461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Calibri" pitchFamily="34" charset="0"/>
              </a:rPr>
              <a:t>2s</a:t>
            </a:r>
            <a:r>
              <a:rPr lang="en-US" sz="2000" baseline="30000">
                <a:solidFill>
                  <a:schemeClr val="accent2"/>
                </a:solidFill>
                <a:latin typeface="Calibri" pitchFamily="34" charset="0"/>
              </a:rPr>
              <a:t>2</a:t>
            </a:r>
            <a:endParaRPr lang="en-US" sz="200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353287" name="Text Box 7"/>
          <p:cNvSpPr txBox="1">
            <a:spLocks noChangeArrowheads="1"/>
          </p:cNvSpPr>
          <p:nvPr/>
        </p:nvSpPr>
        <p:spPr bwMode="auto">
          <a:xfrm>
            <a:off x="2349500" y="3527425"/>
            <a:ext cx="10461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Calibri" pitchFamily="34" charset="0"/>
              </a:rPr>
              <a:t>2p</a:t>
            </a:r>
            <a:r>
              <a:rPr lang="en-US" sz="2000" baseline="30000">
                <a:solidFill>
                  <a:schemeClr val="accent2"/>
                </a:solidFill>
                <a:latin typeface="Calibri" pitchFamily="34" charset="0"/>
              </a:rPr>
              <a:t>6</a:t>
            </a:r>
            <a:endParaRPr lang="en-US" sz="200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353288" name="Text Box 8"/>
          <p:cNvSpPr txBox="1">
            <a:spLocks noChangeArrowheads="1"/>
          </p:cNvSpPr>
          <p:nvPr/>
        </p:nvSpPr>
        <p:spPr bwMode="auto">
          <a:xfrm>
            <a:off x="538163" y="5630863"/>
            <a:ext cx="79200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Calibri" pitchFamily="34" charset="0"/>
              </a:rPr>
              <a:t>There are a total of</a:t>
            </a:r>
            <a:r>
              <a:rPr lang="en-US" sz="320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3200">
                <a:solidFill>
                  <a:schemeClr val="accent1"/>
                </a:solidFill>
                <a:latin typeface="Calibri" pitchFamily="34" charset="0"/>
              </a:rPr>
              <a:t>8 states</a:t>
            </a:r>
            <a:r>
              <a:rPr lang="en-US" sz="320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3200">
                <a:latin typeface="Calibri" pitchFamily="34" charset="0"/>
              </a:rPr>
              <a:t>with n=2</a:t>
            </a:r>
          </a:p>
        </p:txBody>
      </p:sp>
      <p:sp>
        <p:nvSpPr>
          <p:cNvPr id="28681" name="WordArt 9"/>
          <p:cNvSpPr>
            <a:spLocks noChangeArrowheads="1" noChangeShapeType="1"/>
          </p:cNvSpPr>
          <p:nvPr/>
        </p:nvSpPr>
        <p:spPr bwMode="auto">
          <a:xfrm>
            <a:off x="342900" y="33655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3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3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3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3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3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3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3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3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autoUpdateAnimBg="0"/>
      <p:bldP spid="353284" grpId="0" autoUpdateAnimBg="0"/>
      <p:bldP spid="353285" grpId="0" autoUpdateAnimBg="0"/>
      <p:bldP spid="353286" grpId="0" autoUpdateAnimBg="0"/>
      <p:bldP spid="353287" grpId="0" autoUpdateAnimBg="0"/>
      <p:bldP spid="35328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How many unique electron states exist with </a:t>
            </a:r>
            <a:r>
              <a:rPr lang="en-US" dirty="0" smtClean="0">
                <a:solidFill>
                  <a:schemeClr val="tx2"/>
                </a:solidFill>
              </a:rPr>
              <a:t>n=5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and </a:t>
            </a:r>
            <a:r>
              <a:rPr lang="en-US" dirty="0" smtClean="0">
                <a:solidFill>
                  <a:schemeClr val="tx2"/>
                </a:solidFill>
              </a:rPr>
              <a:t>m</a:t>
            </a:r>
            <a:r>
              <a:rPr lang="en-US" baseline="-25000" dirty="0" smtClean="0">
                <a:solidFill>
                  <a:schemeClr val="tx2"/>
                </a:solidFill>
                <a:latin typeface="French Script MT" pitchFamily="66" charset="0"/>
              </a:rPr>
              <a:t>l</a:t>
            </a:r>
            <a:r>
              <a:rPr lang="en-US" dirty="0" smtClean="0">
                <a:solidFill>
                  <a:schemeClr val="tx2"/>
                </a:solidFill>
              </a:rPr>
              <a:t> = +3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034198215"/>
              </p:ext>
            </p:extLst>
          </p:nvPr>
        </p:nvGraphicFramePr>
        <p:xfrm>
          <a:off x="5943600" y="3265488"/>
          <a:ext cx="3136900" cy="352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265488"/>
                        <a:ext cx="3136900" cy="3529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1676400" cy="2286000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2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3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4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5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How many unique electron states exist with </a:t>
            </a:r>
            <a:r>
              <a:rPr lang="en-US" dirty="0" smtClean="0">
                <a:solidFill>
                  <a:schemeClr val="tx2"/>
                </a:solidFill>
              </a:rPr>
              <a:t>n=5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and </a:t>
            </a:r>
            <a:r>
              <a:rPr lang="en-US" dirty="0" smtClean="0">
                <a:solidFill>
                  <a:schemeClr val="tx2"/>
                </a:solidFill>
              </a:rPr>
              <a:t>m</a:t>
            </a:r>
            <a:r>
              <a:rPr lang="en-US" baseline="-25000" dirty="0" smtClean="0">
                <a:solidFill>
                  <a:schemeClr val="tx2"/>
                </a:solidFill>
                <a:latin typeface="French Script MT" pitchFamily="66" charset="0"/>
              </a:rPr>
              <a:t>l</a:t>
            </a:r>
            <a:r>
              <a:rPr lang="en-US" dirty="0" smtClean="0">
                <a:solidFill>
                  <a:schemeClr val="tx2"/>
                </a:solidFill>
              </a:rPr>
              <a:t> = +3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189025395"/>
              </p:ext>
            </p:extLst>
          </p:nvPr>
        </p:nvGraphicFramePr>
        <p:xfrm>
          <a:off x="5943600" y="3265488"/>
          <a:ext cx="3136900" cy="352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265488"/>
                        <a:ext cx="3136900" cy="3529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1676400" cy="2286000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2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3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4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5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52600" y="22098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32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 = 0 :  m</a:t>
            </a:r>
            <a:r>
              <a:rPr lang="en-US" sz="2000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0	</a:t>
            </a:r>
            <a:endParaRPr lang="en-US" sz="200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727200" y="2819400"/>
            <a:ext cx="3048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32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3200" b="1">
                <a:solidFill>
                  <a:schemeClr val="tx2"/>
                </a:solidFill>
                <a:latin typeface="French Script MT" pitchFamily="66" charset="0"/>
              </a:rPr>
              <a:t> 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1 :	 m</a:t>
            </a:r>
            <a:r>
              <a:rPr lang="en-US" sz="2000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-1, 0, +1</a:t>
            </a:r>
            <a:endParaRPr lang="en-US" sz="200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81000" y="5627688"/>
            <a:ext cx="480536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Calibri" pitchFamily="34" charset="0"/>
              </a:rPr>
              <a:t>There are a total of</a:t>
            </a:r>
            <a:r>
              <a:rPr lang="en-US" sz="320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3200">
                <a:solidFill>
                  <a:schemeClr val="accent1"/>
                </a:solidFill>
                <a:latin typeface="Calibri" pitchFamily="34" charset="0"/>
              </a:rPr>
              <a:t>4 states</a:t>
            </a:r>
            <a:r>
              <a:rPr lang="en-US" sz="320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3200">
                <a:latin typeface="Calibri" pitchFamily="34" charset="0"/>
              </a:rPr>
              <a:t>with n=5, </a:t>
            </a:r>
            <a:r>
              <a:rPr lang="en-US" sz="2800">
                <a:latin typeface="Calibri" pitchFamily="34" charset="0"/>
              </a:rPr>
              <a:t>m</a:t>
            </a:r>
            <a:r>
              <a:rPr lang="en-US" sz="2800" baseline="-25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800">
                <a:latin typeface="Calibri" pitchFamily="34" charset="0"/>
              </a:rPr>
              <a:t> = +3</a:t>
            </a:r>
            <a:r>
              <a:rPr lang="en-US" sz="3200">
                <a:latin typeface="Calibri" pitchFamily="34" charset="0"/>
              </a:rPr>
              <a:t> 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701800" y="3362325"/>
            <a:ext cx="35052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32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3200" b="1">
                <a:solidFill>
                  <a:schemeClr val="tx2"/>
                </a:solidFill>
                <a:latin typeface="French Script MT" pitchFamily="66" charset="0"/>
              </a:rPr>
              <a:t> 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2 :	 m</a:t>
            </a:r>
            <a:r>
              <a:rPr lang="en-US" sz="2000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-2, -1, 0, +1, +2</a:t>
            </a:r>
            <a:endParaRPr lang="en-US" sz="200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7200" y="3962400"/>
            <a:ext cx="4800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320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3200" b="1">
                <a:solidFill>
                  <a:srgbClr val="FF0000"/>
                </a:solidFill>
                <a:latin typeface="French Script MT" pitchFamily="66" charset="0"/>
              </a:rPr>
              <a:t> </a:t>
            </a:r>
            <a:r>
              <a:rPr lang="en-US" sz="2000">
                <a:solidFill>
                  <a:srgbClr val="FF0000"/>
                </a:solidFill>
                <a:latin typeface="Calibri" pitchFamily="34" charset="0"/>
              </a:rPr>
              <a:t> = 3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>
                <a:solidFill>
                  <a:srgbClr val="FF0000"/>
                </a:solidFill>
                <a:latin typeface="Calibri" pitchFamily="34" charset="0"/>
              </a:rPr>
              <a:t>:	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m</a:t>
            </a:r>
            <a:r>
              <a:rPr lang="en-US" sz="2000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-3, -2, -1, 0, +1, +2, </a:t>
            </a:r>
            <a:r>
              <a:rPr lang="en-US" sz="2000">
                <a:solidFill>
                  <a:srgbClr val="FF0000"/>
                </a:solidFill>
                <a:latin typeface="Calibri" pitchFamily="34" charset="0"/>
              </a:rPr>
              <a:t>+3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ct val="10000"/>
              </a:spcBef>
            </a:pP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	 </a:t>
            </a:r>
            <a:r>
              <a:rPr lang="en-US" sz="2000">
                <a:latin typeface="Calibri" pitchFamily="34" charset="0"/>
              </a:rPr>
              <a:t>	m</a:t>
            </a:r>
            <a:r>
              <a:rPr lang="en-US" sz="2000" baseline="-25000">
                <a:latin typeface="Calibri" pitchFamily="34" charset="0"/>
              </a:rPr>
              <a:t>s</a:t>
            </a:r>
            <a:r>
              <a:rPr lang="en-US" sz="2000">
                <a:latin typeface="Calibri" pitchFamily="34" charset="0"/>
              </a:rPr>
              <a:t> = ½ , -½      </a:t>
            </a:r>
            <a:r>
              <a:rPr lang="en-US" sz="2000">
                <a:solidFill>
                  <a:schemeClr val="accent1"/>
                </a:solidFill>
                <a:latin typeface="Calibri" pitchFamily="34" charset="0"/>
              </a:rPr>
              <a:t>2 states</a:t>
            </a:r>
            <a:endParaRPr lang="en-US" sz="20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04800" y="4810125"/>
            <a:ext cx="5181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320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3200" b="1">
                <a:solidFill>
                  <a:srgbClr val="FF0000"/>
                </a:solidFill>
                <a:latin typeface="French Script MT" pitchFamily="66" charset="0"/>
              </a:rPr>
              <a:t> </a:t>
            </a:r>
            <a:r>
              <a:rPr lang="en-US" sz="2000">
                <a:solidFill>
                  <a:srgbClr val="FF0000"/>
                </a:solidFill>
                <a:latin typeface="Calibri" pitchFamily="34" charset="0"/>
              </a:rPr>
              <a:t> = 4 :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	 m</a:t>
            </a:r>
            <a:r>
              <a:rPr lang="en-US" sz="2000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-4, -3, -2, -1, 0, +1, +2, </a:t>
            </a:r>
            <a:r>
              <a:rPr lang="en-US" sz="2000">
                <a:solidFill>
                  <a:srgbClr val="FF0000"/>
                </a:solidFill>
                <a:latin typeface="Calibri" pitchFamily="34" charset="0"/>
              </a:rPr>
              <a:t>+3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, +4 </a:t>
            </a:r>
          </a:p>
          <a:p>
            <a:pPr>
              <a:spcBef>
                <a:spcPct val="10000"/>
              </a:spcBef>
            </a:pP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	 </a:t>
            </a:r>
            <a:r>
              <a:rPr lang="en-US" sz="2000">
                <a:latin typeface="Calibri" pitchFamily="34" charset="0"/>
              </a:rPr>
              <a:t>	m</a:t>
            </a:r>
            <a:r>
              <a:rPr lang="en-US" sz="2000" baseline="-25000">
                <a:latin typeface="Calibri" pitchFamily="34" charset="0"/>
              </a:rPr>
              <a:t>s</a:t>
            </a:r>
            <a:r>
              <a:rPr lang="en-US" sz="2000">
                <a:latin typeface="Calibri" pitchFamily="34" charset="0"/>
              </a:rPr>
              <a:t> = ½ , -½           </a:t>
            </a:r>
            <a:r>
              <a:rPr lang="en-US" sz="2000">
                <a:solidFill>
                  <a:schemeClr val="accent1"/>
                </a:solidFill>
                <a:latin typeface="Calibri" pitchFamily="34" charset="0"/>
              </a:rPr>
              <a:t>2 states</a:t>
            </a:r>
            <a:endParaRPr lang="en-US" sz="20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054725" y="1279525"/>
            <a:ext cx="2552700" cy="1549400"/>
          </a:xfrm>
          <a:prstGeom prst="ellips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accent2"/>
                </a:solidFill>
                <a:latin typeface="Calibri" pitchFamily="34" charset="0"/>
              </a:rPr>
              <a:t>Only</a:t>
            </a:r>
          </a:p>
          <a:p>
            <a:pPr algn="ctr"/>
            <a:r>
              <a:rPr lang="en-US" sz="280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b="1">
                <a:solidFill>
                  <a:schemeClr val="accent2"/>
                </a:solidFill>
                <a:latin typeface="French Script MT" pitchFamily="66" charset="0"/>
              </a:rPr>
              <a:t> </a:t>
            </a:r>
            <a:r>
              <a:rPr lang="en-US">
                <a:solidFill>
                  <a:schemeClr val="accent2"/>
                </a:solidFill>
                <a:latin typeface="Calibri" pitchFamily="34" charset="0"/>
              </a:rPr>
              <a:t> = 3 and </a:t>
            </a:r>
            <a:r>
              <a:rPr lang="en-US" sz="280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accent2"/>
                </a:solidFill>
                <a:latin typeface="Calibri" pitchFamily="34" charset="0"/>
              </a:rPr>
              <a:t> = 4</a:t>
            </a:r>
          </a:p>
          <a:p>
            <a:pPr algn="ctr"/>
            <a:r>
              <a:rPr lang="en-US">
                <a:solidFill>
                  <a:schemeClr val="accent2"/>
                </a:solidFill>
                <a:latin typeface="Calibri" pitchFamily="34" charset="0"/>
              </a:rPr>
              <a:t>have m</a:t>
            </a:r>
            <a:r>
              <a:rPr lang="en-US" baseline="-2500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accent2"/>
                </a:solidFill>
                <a:latin typeface="Calibri" pitchFamily="34" charset="0"/>
              </a:rPr>
              <a:t> = +3</a:t>
            </a:r>
            <a:endParaRPr lang="en-US">
              <a:latin typeface="Calibri" pitchFamily="3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1" name="Text Box 1027"/>
          <p:cNvSpPr txBox="1">
            <a:spLocks noChangeArrowheads="1"/>
          </p:cNvSpPr>
          <p:nvPr/>
        </p:nvSpPr>
        <p:spPr bwMode="auto">
          <a:xfrm>
            <a:off x="247650" y="1671638"/>
            <a:ext cx="86344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Calibri" pitchFamily="34" charset="0"/>
              </a:rPr>
              <a:t>In an atom with many electrons only one electron is allowed in each quantum state (n, </a:t>
            </a:r>
            <a:r>
              <a:rPr lang="en-US" sz="28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altLang="en-US" sz="2800">
                <a:latin typeface="Calibri" pitchFamily="34" charset="0"/>
              </a:rPr>
              <a:t>,m</a:t>
            </a:r>
            <a:r>
              <a:rPr lang="en-US" altLang="en-US" sz="2800" baseline="-25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altLang="en-US" sz="2800">
                <a:latin typeface="Calibri" pitchFamily="34" charset="0"/>
              </a:rPr>
              <a:t>,m</a:t>
            </a:r>
            <a:r>
              <a:rPr lang="en-US" altLang="en-US" sz="2800" baseline="-25000">
                <a:latin typeface="Calibri" pitchFamily="34" charset="0"/>
              </a:rPr>
              <a:t>s</a:t>
            </a:r>
            <a:r>
              <a:rPr lang="en-US" altLang="en-US" sz="2800">
                <a:latin typeface="Calibri" pitchFamily="34" charset="0"/>
              </a:rPr>
              <a:t>).</a:t>
            </a:r>
            <a:endParaRPr lang="en-US" altLang="en-US" sz="280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9699" name="Rectangle 1028"/>
          <p:cNvSpPr>
            <a:spLocks noGrp="1" noChangeArrowheads="1"/>
          </p:cNvSpPr>
          <p:nvPr>
            <p:ph type="title"/>
          </p:nvPr>
        </p:nvSpPr>
        <p:spPr>
          <a:xfrm>
            <a:off x="685800" y="371475"/>
            <a:ext cx="7772400" cy="1143000"/>
          </a:xfrm>
        </p:spPr>
        <p:txBody>
          <a:bodyPr/>
          <a:lstStyle/>
          <a:p>
            <a:r>
              <a:rPr lang="en-US" smtClean="0"/>
              <a:t>Pauli Exclusion Principle</a:t>
            </a:r>
          </a:p>
        </p:txBody>
      </p:sp>
      <p:sp>
        <p:nvSpPr>
          <p:cNvPr id="304133" name="Text Box 1029"/>
          <p:cNvSpPr txBox="1">
            <a:spLocks noChangeArrowheads="1"/>
          </p:cNvSpPr>
          <p:nvPr/>
        </p:nvSpPr>
        <p:spPr bwMode="auto">
          <a:xfrm>
            <a:off x="509588" y="2786063"/>
            <a:ext cx="7948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  <a:latin typeface="Calibri" pitchFamily="34" charset="0"/>
              </a:rPr>
              <a:t>This explains the </a:t>
            </a:r>
            <a:r>
              <a:rPr lang="en-US" altLang="en-US" sz="3600">
                <a:solidFill>
                  <a:srgbClr val="FF0000"/>
                </a:solidFill>
                <a:latin typeface="Calibri" pitchFamily="34" charset="0"/>
                <a:hlinkClick r:id="rId4"/>
              </a:rPr>
              <a:t>periodic table!</a:t>
            </a:r>
            <a:endParaRPr lang="en-US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1" grpId="0" autoUpdateAnimBg="0"/>
      <p:bldP spid="304133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71450" y="1169988"/>
            <a:ext cx="8896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Calibri" pitchFamily="34" charset="0"/>
              </a:rPr>
              <a:t>What is the maximum number of electrons that can exist in the 5g (n=5, </a:t>
            </a:r>
            <a:r>
              <a:rPr lang="en-US" sz="28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800" b="1">
                <a:latin typeface="French Script MT" pitchFamily="66" charset="0"/>
              </a:rPr>
              <a:t> </a:t>
            </a:r>
            <a:r>
              <a:rPr lang="en-US" sz="2800" b="1">
                <a:latin typeface="Calibri" pitchFamily="34" charset="0"/>
              </a:rPr>
              <a:t>= 4) subshell of an atom?</a:t>
            </a:r>
            <a:endParaRPr lang="en-US" altLang="en-US" sz="2800" b="1">
              <a:latin typeface="French Script MT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71450" y="1169988"/>
            <a:ext cx="8896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Calibri" pitchFamily="34" charset="0"/>
              </a:rPr>
              <a:t>What is the maximum number of electrons that can exist in the 5g (n=5, </a:t>
            </a:r>
            <a:r>
              <a:rPr lang="en-US" sz="28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2800" b="1">
                <a:latin typeface="French Script MT" pitchFamily="66" charset="0"/>
              </a:rPr>
              <a:t> </a:t>
            </a:r>
            <a:r>
              <a:rPr lang="en-US" sz="2800" b="1">
                <a:latin typeface="Calibri" pitchFamily="34" charset="0"/>
              </a:rPr>
              <a:t>= 4) subshell of an atom?</a:t>
            </a:r>
            <a:endParaRPr lang="en-US" altLang="en-US" sz="2800" b="1">
              <a:latin typeface="French Script MT" pitchFamily="66" charset="0"/>
            </a:endParaRP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963613" y="2393950"/>
            <a:ext cx="7900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m</a:t>
            </a:r>
            <a:r>
              <a:rPr lang="en-US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= -4 :  </a:t>
            </a:r>
            <a:r>
              <a:rPr lang="en-US">
                <a:latin typeface="Calibri" pitchFamily="34" charset="0"/>
              </a:rPr>
              <a:t>m</a:t>
            </a:r>
            <a:r>
              <a:rPr lang="en-US" baseline="-25000">
                <a:latin typeface="Calibri" pitchFamily="34" charset="0"/>
              </a:rPr>
              <a:t>s</a:t>
            </a:r>
            <a:r>
              <a:rPr lang="en-US">
                <a:latin typeface="Calibri" pitchFamily="34" charset="0"/>
              </a:rPr>
              <a:t> = ½ , -½ 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accent1"/>
                </a:solidFill>
                <a:latin typeface="Calibri" pitchFamily="34" charset="0"/>
              </a:rPr>
              <a:t>2 states</a:t>
            </a:r>
            <a:r>
              <a:rPr lang="en-US">
                <a:latin typeface="Calibri" pitchFamily="34" charset="0"/>
              </a:rPr>
              <a:t>	</a:t>
            </a:r>
            <a:endParaRPr lang="en-US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55333" name="Text Box 5"/>
          <p:cNvSpPr txBox="1">
            <a:spLocks noChangeArrowheads="1"/>
          </p:cNvSpPr>
          <p:nvPr/>
        </p:nvSpPr>
        <p:spPr bwMode="auto">
          <a:xfrm>
            <a:off x="963613" y="2838450"/>
            <a:ext cx="7900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m</a:t>
            </a:r>
            <a:r>
              <a:rPr lang="en-US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= -3 :  </a:t>
            </a:r>
            <a:r>
              <a:rPr lang="en-US">
                <a:latin typeface="Calibri" pitchFamily="34" charset="0"/>
              </a:rPr>
              <a:t>m</a:t>
            </a:r>
            <a:r>
              <a:rPr lang="en-US" baseline="-25000">
                <a:latin typeface="Calibri" pitchFamily="34" charset="0"/>
              </a:rPr>
              <a:t>s</a:t>
            </a:r>
            <a:r>
              <a:rPr lang="en-US">
                <a:latin typeface="Calibri" pitchFamily="34" charset="0"/>
              </a:rPr>
              <a:t> = ½ , -½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accent1"/>
                </a:solidFill>
                <a:latin typeface="Calibri" pitchFamily="34" charset="0"/>
              </a:rPr>
              <a:t>2 states</a:t>
            </a:r>
            <a:r>
              <a:rPr lang="en-US">
                <a:latin typeface="Calibri" pitchFamily="34" charset="0"/>
              </a:rPr>
              <a:t> 	</a:t>
            </a:r>
            <a:endParaRPr lang="en-US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55334" name="Text Box 6"/>
          <p:cNvSpPr txBox="1">
            <a:spLocks noChangeArrowheads="1"/>
          </p:cNvSpPr>
          <p:nvPr/>
        </p:nvSpPr>
        <p:spPr bwMode="auto">
          <a:xfrm>
            <a:off x="963613" y="3295650"/>
            <a:ext cx="7900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m</a:t>
            </a:r>
            <a:r>
              <a:rPr lang="en-US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= -2 :  </a:t>
            </a:r>
            <a:r>
              <a:rPr lang="en-US">
                <a:latin typeface="Calibri" pitchFamily="34" charset="0"/>
              </a:rPr>
              <a:t>m</a:t>
            </a:r>
            <a:r>
              <a:rPr lang="en-US" baseline="-25000">
                <a:latin typeface="Calibri" pitchFamily="34" charset="0"/>
              </a:rPr>
              <a:t>s</a:t>
            </a:r>
            <a:r>
              <a:rPr lang="en-US">
                <a:latin typeface="Calibri" pitchFamily="34" charset="0"/>
              </a:rPr>
              <a:t> = ½ , -½ 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accent1"/>
                </a:solidFill>
                <a:latin typeface="Calibri" pitchFamily="34" charset="0"/>
              </a:rPr>
              <a:t>2 states</a:t>
            </a:r>
          </a:p>
        </p:txBody>
      </p:sp>
      <p:sp>
        <p:nvSpPr>
          <p:cNvPr id="355335" name="Text Box 7"/>
          <p:cNvSpPr txBox="1">
            <a:spLocks noChangeArrowheads="1"/>
          </p:cNvSpPr>
          <p:nvPr/>
        </p:nvSpPr>
        <p:spPr bwMode="auto">
          <a:xfrm>
            <a:off x="963613" y="3752850"/>
            <a:ext cx="7900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m</a:t>
            </a:r>
            <a:r>
              <a:rPr lang="en-US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= -1 :  </a:t>
            </a:r>
            <a:r>
              <a:rPr lang="en-US">
                <a:latin typeface="Calibri" pitchFamily="34" charset="0"/>
              </a:rPr>
              <a:t>m</a:t>
            </a:r>
            <a:r>
              <a:rPr lang="en-US" baseline="-25000">
                <a:latin typeface="Calibri" pitchFamily="34" charset="0"/>
              </a:rPr>
              <a:t>s</a:t>
            </a:r>
            <a:r>
              <a:rPr lang="en-US">
                <a:latin typeface="Calibri" pitchFamily="34" charset="0"/>
              </a:rPr>
              <a:t> = ½ , -½ 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accent1"/>
                </a:solidFill>
                <a:latin typeface="Calibri" pitchFamily="34" charset="0"/>
              </a:rPr>
              <a:t>2 states</a:t>
            </a:r>
            <a:r>
              <a:rPr lang="en-US">
                <a:latin typeface="Calibri" pitchFamily="34" charset="0"/>
              </a:rPr>
              <a:t>	</a:t>
            </a:r>
            <a:endParaRPr lang="en-US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55336" name="Text Box 8"/>
          <p:cNvSpPr txBox="1">
            <a:spLocks noChangeArrowheads="1"/>
          </p:cNvSpPr>
          <p:nvPr/>
        </p:nvSpPr>
        <p:spPr bwMode="auto">
          <a:xfrm>
            <a:off x="976313" y="4210050"/>
            <a:ext cx="7888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m</a:t>
            </a:r>
            <a:r>
              <a:rPr lang="en-US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= 0  :  </a:t>
            </a:r>
            <a:r>
              <a:rPr lang="en-US">
                <a:latin typeface="Calibri" pitchFamily="34" charset="0"/>
              </a:rPr>
              <a:t>m</a:t>
            </a:r>
            <a:r>
              <a:rPr lang="en-US" baseline="-25000">
                <a:latin typeface="Calibri" pitchFamily="34" charset="0"/>
              </a:rPr>
              <a:t>s</a:t>
            </a:r>
            <a:r>
              <a:rPr lang="en-US">
                <a:latin typeface="Calibri" pitchFamily="34" charset="0"/>
              </a:rPr>
              <a:t> = ½ , -½ 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accent1"/>
                </a:solidFill>
                <a:latin typeface="Calibri" pitchFamily="34" charset="0"/>
              </a:rPr>
              <a:t>2 states</a:t>
            </a:r>
            <a:r>
              <a:rPr lang="en-US">
                <a:latin typeface="Calibri" pitchFamily="34" charset="0"/>
              </a:rPr>
              <a:t>	</a:t>
            </a:r>
            <a:endParaRPr lang="en-US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55337" name="Text Box 9"/>
          <p:cNvSpPr txBox="1">
            <a:spLocks noChangeArrowheads="1"/>
          </p:cNvSpPr>
          <p:nvPr/>
        </p:nvSpPr>
        <p:spPr bwMode="auto">
          <a:xfrm>
            <a:off x="976313" y="4667250"/>
            <a:ext cx="7888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m</a:t>
            </a:r>
            <a:r>
              <a:rPr lang="en-US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= +1:  </a:t>
            </a:r>
            <a:r>
              <a:rPr lang="en-US">
                <a:latin typeface="Calibri" pitchFamily="34" charset="0"/>
              </a:rPr>
              <a:t>m</a:t>
            </a:r>
            <a:r>
              <a:rPr lang="en-US" baseline="-25000">
                <a:latin typeface="Calibri" pitchFamily="34" charset="0"/>
              </a:rPr>
              <a:t>s</a:t>
            </a:r>
            <a:r>
              <a:rPr lang="en-US">
                <a:latin typeface="Calibri" pitchFamily="34" charset="0"/>
              </a:rPr>
              <a:t> = ½ , -½ 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accent1"/>
                </a:solidFill>
                <a:latin typeface="Calibri" pitchFamily="34" charset="0"/>
              </a:rPr>
              <a:t>2 states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</a:p>
        </p:txBody>
      </p:sp>
      <p:sp>
        <p:nvSpPr>
          <p:cNvPr id="355338" name="Text Box 10"/>
          <p:cNvSpPr txBox="1">
            <a:spLocks noChangeArrowheads="1"/>
          </p:cNvSpPr>
          <p:nvPr/>
        </p:nvSpPr>
        <p:spPr bwMode="auto">
          <a:xfrm>
            <a:off x="976313" y="5124450"/>
            <a:ext cx="7888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m</a:t>
            </a:r>
            <a:r>
              <a:rPr lang="en-US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= +2:  </a:t>
            </a:r>
            <a:r>
              <a:rPr lang="en-US">
                <a:latin typeface="Calibri" pitchFamily="34" charset="0"/>
              </a:rPr>
              <a:t>m</a:t>
            </a:r>
            <a:r>
              <a:rPr lang="en-US" baseline="-25000">
                <a:latin typeface="Calibri" pitchFamily="34" charset="0"/>
              </a:rPr>
              <a:t>s</a:t>
            </a:r>
            <a:r>
              <a:rPr lang="en-US">
                <a:latin typeface="Calibri" pitchFamily="34" charset="0"/>
              </a:rPr>
              <a:t> = ½ , -½ 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accent1"/>
                </a:solidFill>
                <a:latin typeface="Calibri" pitchFamily="34" charset="0"/>
              </a:rPr>
              <a:t>2 states</a:t>
            </a:r>
          </a:p>
        </p:txBody>
      </p:sp>
      <p:sp>
        <p:nvSpPr>
          <p:cNvPr id="355339" name="Text Box 11"/>
          <p:cNvSpPr txBox="1">
            <a:spLocks noChangeArrowheads="1"/>
          </p:cNvSpPr>
          <p:nvPr/>
        </p:nvSpPr>
        <p:spPr bwMode="auto">
          <a:xfrm>
            <a:off x="963613" y="5581650"/>
            <a:ext cx="7900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m</a:t>
            </a:r>
            <a:r>
              <a:rPr lang="en-US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= +3:  </a:t>
            </a:r>
            <a:r>
              <a:rPr lang="en-US">
                <a:latin typeface="Calibri" pitchFamily="34" charset="0"/>
              </a:rPr>
              <a:t>m</a:t>
            </a:r>
            <a:r>
              <a:rPr lang="en-US" baseline="-25000">
                <a:latin typeface="Calibri" pitchFamily="34" charset="0"/>
              </a:rPr>
              <a:t>s</a:t>
            </a:r>
            <a:r>
              <a:rPr lang="en-US">
                <a:latin typeface="Calibri" pitchFamily="34" charset="0"/>
              </a:rPr>
              <a:t> = ½ , -½ 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accent1"/>
                </a:solidFill>
                <a:latin typeface="Calibri" pitchFamily="34" charset="0"/>
              </a:rPr>
              <a:t>2 states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</a:p>
        </p:txBody>
      </p:sp>
      <p:sp>
        <p:nvSpPr>
          <p:cNvPr id="355340" name="Text Box 12"/>
          <p:cNvSpPr txBox="1">
            <a:spLocks noChangeArrowheads="1"/>
          </p:cNvSpPr>
          <p:nvPr/>
        </p:nvSpPr>
        <p:spPr bwMode="auto">
          <a:xfrm>
            <a:off x="963613" y="6038850"/>
            <a:ext cx="7900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>
                <a:solidFill>
                  <a:schemeClr val="tx2"/>
                </a:solidFill>
                <a:latin typeface="Calibri" pitchFamily="34" charset="0"/>
              </a:rPr>
              <a:t>m</a:t>
            </a:r>
            <a:r>
              <a:rPr lang="en-US" baseline="-250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 = +4:  </a:t>
            </a:r>
            <a:r>
              <a:rPr lang="en-US">
                <a:latin typeface="Calibri" pitchFamily="34" charset="0"/>
              </a:rPr>
              <a:t>m</a:t>
            </a:r>
            <a:r>
              <a:rPr lang="en-US" baseline="-25000">
                <a:latin typeface="Calibri" pitchFamily="34" charset="0"/>
              </a:rPr>
              <a:t>s</a:t>
            </a:r>
            <a:r>
              <a:rPr lang="en-US">
                <a:latin typeface="Calibri" pitchFamily="34" charset="0"/>
              </a:rPr>
              <a:t> = ½ , -½ </a:t>
            </a:r>
            <a:r>
              <a:rPr lang="en-US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accent1"/>
                </a:solidFill>
                <a:latin typeface="Calibri" pitchFamily="34" charset="0"/>
              </a:rPr>
              <a:t>2 states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995988" y="2393950"/>
            <a:ext cx="2333625" cy="4102100"/>
            <a:chOff x="3777" y="1508"/>
            <a:chExt cx="1470" cy="2584"/>
          </a:xfrm>
        </p:grpSpPr>
        <p:sp>
          <p:nvSpPr>
            <p:cNvPr id="31758" name="AutoShape 14"/>
            <p:cNvSpPr>
              <a:spLocks/>
            </p:cNvSpPr>
            <p:nvPr/>
          </p:nvSpPr>
          <p:spPr bwMode="auto">
            <a:xfrm>
              <a:off x="3777" y="1508"/>
              <a:ext cx="338" cy="2584"/>
            </a:xfrm>
            <a:prstGeom prst="rightBrace">
              <a:avLst>
                <a:gd name="adj1" fmla="val 63708"/>
                <a:gd name="adj2" fmla="val 50000"/>
              </a:avLst>
            </a:prstGeom>
            <a:noFill/>
            <a:ln w="317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759" name="Rectangle 15"/>
            <p:cNvSpPr>
              <a:spLocks noChangeArrowheads="1"/>
            </p:cNvSpPr>
            <p:nvPr/>
          </p:nvSpPr>
          <p:spPr bwMode="auto">
            <a:xfrm>
              <a:off x="4283" y="2652"/>
              <a:ext cx="9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1"/>
                  </a:solidFill>
                  <a:latin typeface="Calibri" pitchFamily="34" charset="0"/>
                </a:rPr>
                <a:t>18 states</a:t>
              </a: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5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5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5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5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5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5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5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5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5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5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5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5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55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5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2" grpId="0" autoUpdateAnimBg="0"/>
      <p:bldP spid="355333" grpId="0" autoUpdateAnimBg="0"/>
      <p:bldP spid="355334" grpId="0" autoUpdateAnimBg="0"/>
      <p:bldP spid="355335" grpId="0" autoUpdateAnimBg="0"/>
      <p:bldP spid="355336" grpId="0" autoUpdateAnimBg="0"/>
      <p:bldP spid="355337" grpId="0" autoUpdateAnimBg="0"/>
      <p:bldP spid="355338" grpId="0" autoUpdateAnimBg="0"/>
      <p:bldP spid="355339" grpId="0" autoUpdateAnimBg="0"/>
      <p:bldP spid="35534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477962"/>
          </a:xfrm>
        </p:spPr>
        <p:txBody>
          <a:bodyPr/>
          <a:lstStyle/>
          <a:p>
            <a:pPr marL="0" indent="0" algn="l" fontAlgn="auto">
              <a:spcAft>
                <a:spcPts val="0"/>
              </a:spcAft>
              <a:defRPr/>
            </a:pPr>
            <a:r>
              <a:rPr lang="en-US" sz="3200" dirty="0"/>
              <a:t>A single electron is orbiting around a nucleus with charge +3. What is its ground state (n=1) energy?  (Recall for charge +1, E= -13.6 </a:t>
            </a:r>
            <a:r>
              <a:rPr lang="en-US" sz="3200" dirty="0" err="1"/>
              <a:t>eV</a:t>
            </a:r>
            <a:r>
              <a:rPr lang="en-US" sz="3200" dirty="0"/>
              <a:t>)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225141378"/>
              </p:ext>
            </p:extLst>
          </p:nvPr>
        </p:nvGraphicFramePr>
        <p:xfrm>
          <a:off x="5562600" y="2836862"/>
          <a:ext cx="3517900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62600" y="2836862"/>
                        <a:ext cx="3517900" cy="3957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04800" y="2895600"/>
            <a:ext cx="4114800" cy="29718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solidFill>
                  <a:schemeClr val="tx2"/>
                </a:solidFill>
              </a:rPr>
              <a:t>1)      E </a:t>
            </a:r>
            <a:r>
              <a:rPr lang="en-US" dirty="0">
                <a:solidFill>
                  <a:schemeClr val="tx2"/>
                </a:solidFill>
              </a:rPr>
              <a:t>=  9 (-13.6 </a:t>
            </a:r>
            <a:r>
              <a:rPr lang="en-US" dirty="0" err="1">
                <a:solidFill>
                  <a:schemeClr val="tx2"/>
                </a:solidFill>
              </a:rPr>
              <a:t>eV</a:t>
            </a:r>
            <a:r>
              <a:rPr lang="en-US" dirty="0">
                <a:solidFill>
                  <a:schemeClr val="tx2"/>
                </a:solidFill>
              </a:rPr>
              <a:t>) 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2) 	E = 3 (-13.6 </a:t>
            </a:r>
            <a:r>
              <a:rPr lang="en-US" dirty="0" err="1">
                <a:solidFill>
                  <a:schemeClr val="tx2"/>
                </a:solidFill>
              </a:rPr>
              <a:t>eV</a:t>
            </a:r>
            <a:r>
              <a:rPr lang="en-US" dirty="0">
                <a:solidFill>
                  <a:schemeClr val="tx2"/>
                </a:solidFill>
              </a:rPr>
              <a:t>)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3) 	E = 1 (-13.6 </a:t>
            </a:r>
            <a:r>
              <a:rPr lang="en-US" dirty="0" err="1">
                <a:solidFill>
                  <a:schemeClr val="tx2"/>
                </a:solidFill>
              </a:rPr>
              <a:t>eV</a:t>
            </a:r>
            <a:r>
              <a:rPr lang="en-US" dirty="0">
                <a:solidFill>
                  <a:schemeClr val="tx2"/>
                </a:solidFill>
              </a:rPr>
              <a:t>)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9446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3" name="Text Box 3"/>
          <p:cNvSpPr txBox="1">
            <a:spLocks noChangeArrowheads="1"/>
          </p:cNvSpPr>
          <p:nvPr/>
        </p:nvSpPr>
        <p:spPr bwMode="auto">
          <a:xfrm>
            <a:off x="1049338" y="91757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Calibri" pitchFamily="34" charset="0"/>
              </a:rPr>
              <a:t>Atom              Configuration               </a:t>
            </a:r>
          </a:p>
        </p:txBody>
      </p:sp>
      <p:sp>
        <p:nvSpPr>
          <p:cNvPr id="286724" name="Text Box 4"/>
          <p:cNvSpPr txBox="1">
            <a:spLocks noChangeArrowheads="1"/>
          </p:cNvSpPr>
          <p:nvPr/>
        </p:nvSpPr>
        <p:spPr bwMode="auto">
          <a:xfrm>
            <a:off x="1212850" y="1462088"/>
            <a:ext cx="427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H		1s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1</a:t>
            </a:r>
            <a:endParaRPr lang="en-US" alt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86725" name="Text Box 5"/>
          <p:cNvSpPr txBox="1">
            <a:spLocks noChangeArrowheads="1"/>
          </p:cNvSpPr>
          <p:nvPr/>
        </p:nvSpPr>
        <p:spPr bwMode="auto">
          <a:xfrm>
            <a:off x="1212850" y="1924050"/>
            <a:ext cx="427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He		1s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endParaRPr lang="en-US" altLang="en-US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286726" name="Text Box 6"/>
          <p:cNvSpPr txBox="1">
            <a:spLocks noChangeArrowheads="1"/>
          </p:cNvSpPr>
          <p:nvPr/>
        </p:nvSpPr>
        <p:spPr bwMode="auto">
          <a:xfrm>
            <a:off x="1212850" y="2995613"/>
            <a:ext cx="427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Li		1s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2s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1</a:t>
            </a:r>
            <a:endParaRPr lang="en-US" altLang="en-US" u="sng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86727" name="Text Box 7"/>
          <p:cNvSpPr txBox="1">
            <a:spLocks noChangeArrowheads="1"/>
          </p:cNvSpPr>
          <p:nvPr/>
        </p:nvSpPr>
        <p:spPr bwMode="auto">
          <a:xfrm>
            <a:off x="1212850" y="3613150"/>
            <a:ext cx="427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Be		1s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2s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endParaRPr lang="en-US" altLang="en-US" u="sng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86728" name="Text Box 8"/>
          <p:cNvSpPr txBox="1">
            <a:spLocks noChangeArrowheads="1"/>
          </p:cNvSpPr>
          <p:nvPr/>
        </p:nvSpPr>
        <p:spPr bwMode="auto">
          <a:xfrm>
            <a:off x="1212850" y="4198938"/>
            <a:ext cx="427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B		1s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2s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2p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1</a:t>
            </a:r>
            <a:endParaRPr lang="en-US" altLang="en-US" u="sng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86729" name="Text Box 9"/>
          <p:cNvSpPr txBox="1">
            <a:spLocks noChangeArrowheads="1"/>
          </p:cNvSpPr>
          <p:nvPr/>
        </p:nvSpPr>
        <p:spPr bwMode="auto">
          <a:xfrm>
            <a:off x="1212850" y="5148263"/>
            <a:ext cx="427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Ne		1s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2s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altLang="en-US">
                <a:solidFill>
                  <a:schemeClr val="tx2"/>
                </a:solidFill>
                <a:latin typeface="Calibri" pitchFamily="34" charset="0"/>
              </a:rPr>
              <a:t>2p</a:t>
            </a:r>
            <a:r>
              <a:rPr lang="en-US" altLang="en-US" baseline="30000">
                <a:solidFill>
                  <a:schemeClr val="tx2"/>
                </a:solidFill>
                <a:latin typeface="Calibri" pitchFamily="34" charset="0"/>
              </a:rPr>
              <a:t>6</a:t>
            </a:r>
            <a:endParaRPr lang="en-US" altLang="en-US" u="sng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86730" name="Text Box 10"/>
          <p:cNvSpPr txBox="1">
            <a:spLocks noChangeArrowheads="1"/>
          </p:cNvSpPr>
          <p:nvPr/>
        </p:nvSpPr>
        <p:spPr bwMode="auto">
          <a:xfrm>
            <a:off x="4294188" y="1960563"/>
            <a:ext cx="2559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latin typeface="Calibri" pitchFamily="34" charset="0"/>
              </a:rPr>
              <a:t>1s shell filled</a:t>
            </a:r>
            <a:endParaRPr lang="en-US" alt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86731" name="Text Box 11"/>
          <p:cNvSpPr txBox="1">
            <a:spLocks noChangeArrowheads="1"/>
          </p:cNvSpPr>
          <p:nvPr/>
        </p:nvSpPr>
        <p:spPr bwMode="auto">
          <a:xfrm>
            <a:off x="4479925" y="3662363"/>
            <a:ext cx="2559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latin typeface="Calibri" pitchFamily="34" charset="0"/>
              </a:rPr>
              <a:t>2s shell filled</a:t>
            </a:r>
            <a:endParaRPr lang="en-US" altLang="en-US" sz="200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86732" name="Text Box 12"/>
          <p:cNvSpPr txBox="1">
            <a:spLocks noChangeArrowheads="1"/>
          </p:cNvSpPr>
          <p:nvPr/>
        </p:nvSpPr>
        <p:spPr bwMode="auto">
          <a:xfrm>
            <a:off x="4741863" y="5168900"/>
            <a:ext cx="1946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latin typeface="Calibri" pitchFamily="34" charset="0"/>
              </a:rPr>
              <a:t>2p shell filled</a:t>
            </a:r>
            <a:r>
              <a:rPr lang="en-US" altLang="en-US">
                <a:solidFill>
                  <a:srgbClr val="FF0000"/>
                </a:solidFill>
                <a:latin typeface="Calibri" pitchFamily="34" charset="0"/>
              </a:rPr>
              <a:t> </a:t>
            </a:r>
            <a:endParaRPr lang="en-US" alt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86734" name="Text Box 14"/>
          <p:cNvSpPr txBox="1">
            <a:spLocks noChangeArrowheads="1"/>
          </p:cNvSpPr>
          <p:nvPr/>
        </p:nvSpPr>
        <p:spPr bwMode="auto">
          <a:xfrm>
            <a:off x="2144713" y="4540250"/>
            <a:ext cx="1033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Calibri" pitchFamily="34" charset="0"/>
              </a:rPr>
              <a:t>etc</a:t>
            </a:r>
            <a:endParaRPr lang="en-US" alt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86735" name="Text Box 15"/>
          <p:cNvSpPr txBox="1">
            <a:spLocks noChangeArrowheads="1"/>
          </p:cNvSpPr>
          <p:nvPr/>
        </p:nvSpPr>
        <p:spPr bwMode="auto">
          <a:xfrm>
            <a:off x="6451600" y="2001838"/>
            <a:ext cx="24177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latin typeface="Calibri" pitchFamily="34" charset="0"/>
              </a:rPr>
              <a:t>(n=1 shell filled - noble gas)</a:t>
            </a:r>
            <a:endParaRPr lang="en-US" altLang="en-US">
              <a:latin typeface="Calibri" pitchFamily="34" charset="0"/>
            </a:endParaRPr>
          </a:p>
        </p:txBody>
      </p:sp>
      <p:sp>
        <p:nvSpPr>
          <p:cNvPr id="286736" name="Text Box 16"/>
          <p:cNvSpPr txBox="1">
            <a:spLocks noChangeArrowheads="1"/>
          </p:cNvSpPr>
          <p:nvPr/>
        </p:nvSpPr>
        <p:spPr bwMode="auto">
          <a:xfrm>
            <a:off x="6742113" y="4997450"/>
            <a:ext cx="22907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latin typeface="Calibri" pitchFamily="34" charset="0"/>
              </a:rPr>
              <a:t>(n=2 shell filled - noble gas)</a:t>
            </a:r>
            <a:endParaRPr lang="en-US" altLang="en-US">
              <a:latin typeface="Calibri" pitchFamily="34" charset="0"/>
            </a:endParaRPr>
          </a:p>
        </p:txBody>
      </p:sp>
      <p:sp>
        <p:nvSpPr>
          <p:cNvPr id="32783" name="Rectangle 17"/>
          <p:cNvSpPr>
            <a:spLocks noGrp="1" noChangeArrowheads="1"/>
          </p:cNvSpPr>
          <p:nvPr>
            <p:ph type="title"/>
          </p:nvPr>
        </p:nvSpPr>
        <p:spPr>
          <a:xfrm>
            <a:off x="593725" y="0"/>
            <a:ext cx="7772400" cy="1143000"/>
          </a:xfrm>
        </p:spPr>
        <p:txBody>
          <a:bodyPr/>
          <a:lstStyle/>
          <a:p>
            <a:r>
              <a:rPr lang="en-US" smtClean="0"/>
              <a:t>Electron Configurations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47638" y="5484813"/>
            <a:ext cx="8097837" cy="1014412"/>
            <a:chOff x="189" y="3431"/>
            <a:chExt cx="5101" cy="639"/>
          </a:xfrm>
        </p:grpSpPr>
        <p:sp>
          <p:nvSpPr>
            <p:cNvPr id="32785" name="Rectangle 19"/>
            <p:cNvSpPr>
              <a:spLocks noChangeArrowheads="1"/>
            </p:cNvSpPr>
            <p:nvPr/>
          </p:nvSpPr>
          <p:spPr bwMode="auto">
            <a:xfrm>
              <a:off x="3059" y="3820"/>
              <a:ext cx="223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000">
                  <a:solidFill>
                    <a:schemeClr val="accent2"/>
                  </a:solidFill>
                  <a:latin typeface="Calibri" pitchFamily="34" charset="0"/>
                </a:rPr>
                <a:t>p shells hold up to 6 electrons</a:t>
              </a:r>
              <a:endParaRPr lang="en-US" sz="200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  <p:sp>
          <p:nvSpPr>
            <p:cNvPr id="32786" name="Rectangle 20"/>
            <p:cNvSpPr>
              <a:spLocks noChangeArrowheads="1"/>
            </p:cNvSpPr>
            <p:nvPr/>
          </p:nvSpPr>
          <p:spPr bwMode="auto">
            <a:xfrm>
              <a:off x="189" y="3820"/>
              <a:ext cx="222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000">
                  <a:solidFill>
                    <a:schemeClr val="accent2"/>
                  </a:solidFill>
                  <a:latin typeface="Calibri" pitchFamily="34" charset="0"/>
                </a:rPr>
                <a:t>s shells hold up to 2 electrons</a:t>
              </a:r>
              <a:endParaRPr lang="en-US" sz="200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  <p:sp>
          <p:nvSpPr>
            <p:cNvPr id="32787" name="Line 22"/>
            <p:cNvSpPr>
              <a:spLocks noChangeShapeType="1"/>
            </p:cNvSpPr>
            <p:nvPr/>
          </p:nvSpPr>
          <p:spPr bwMode="auto">
            <a:xfrm flipH="1" flipV="1">
              <a:off x="2859" y="3431"/>
              <a:ext cx="365" cy="437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8" name="Line 23"/>
            <p:cNvSpPr>
              <a:spLocks noChangeShapeType="1"/>
            </p:cNvSpPr>
            <p:nvPr/>
          </p:nvSpPr>
          <p:spPr bwMode="auto">
            <a:xfrm flipV="1">
              <a:off x="1878" y="3455"/>
              <a:ext cx="362" cy="413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9" name="Line 24"/>
            <p:cNvSpPr>
              <a:spLocks noChangeShapeType="1"/>
            </p:cNvSpPr>
            <p:nvPr/>
          </p:nvSpPr>
          <p:spPr bwMode="auto">
            <a:xfrm flipV="1">
              <a:off x="2142" y="3455"/>
              <a:ext cx="362" cy="413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6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6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6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6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autoUpdateAnimBg="0"/>
      <p:bldP spid="286724" grpId="0" autoUpdateAnimBg="0"/>
      <p:bldP spid="286725" grpId="0" autoUpdateAnimBg="0"/>
      <p:bldP spid="286726" grpId="0" autoUpdateAnimBg="0"/>
      <p:bldP spid="286727" grpId="0" autoUpdateAnimBg="0"/>
      <p:bldP spid="286728" grpId="0" autoUpdateAnimBg="0"/>
      <p:bldP spid="286729" grpId="0" autoUpdateAnimBg="0"/>
      <p:bldP spid="286730" grpId="0" autoUpdateAnimBg="0"/>
      <p:bldP spid="286731" grpId="0" autoUpdateAnimBg="0"/>
      <p:bldP spid="286732" grpId="0" autoUpdateAnimBg="0"/>
      <p:bldP spid="286734" grpId="0" autoUpdateAnimBg="0"/>
      <p:bldP spid="286735" grpId="0" autoUpdateAnimBg="0"/>
      <p:bldP spid="286736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Text Box 1026"/>
          <p:cNvSpPr txBox="1">
            <a:spLocks noChangeArrowheads="1"/>
          </p:cNvSpPr>
          <p:nvPr/>
        </p:nvSpPr>
        <p:spPr bwMode="auto">
          <a:xfrm>
            <a:off x="411163" y="1127125"/>
            <a:ext cx="8286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latin typeface="Calibri" pitchFamily="34" charset="0"/>
              </a:rPr>
              <a:t>Sequence of shells:</a:t>
            </a:r>
            <a:r>
              <a:rPr lang="en-US" altLang="en-US" sz="3200">
                <a:solidFill>
                  <a:schemeClr val="tx2"/>
                </a:solidFill>
                <a:latin typeface="Calibri" pitchFamily="34" charset="0"/>
              </a:rPr>
              <a:t>    1s,2s,2p,3s,3p,4s,3d,4p…..</a:t>
            </a:r>
          </a:p>
        </p:txBody>
      </p:sp>
      <p:sp>
        <p:nvSpPr>
          <p:cNvPr id="302084" name="Text Box 1028"/>
          <p:cNvSpPr txBox="1">
            <a:spLocks noChangeArrowheads="1"/>
          </p:cNvSpPr>
          <p:nvPr/>
        </p:nvSpPr>
        <p:spPr bwMode="auto">
          <a:xfrm>
            <a:off x="5075238" y="1760538"/>
            <a:ext cx="34591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Calibri" pitchFamily="34" charset="0"/>
              </a:rPr>
              <a:t>4s electrons get closer to nucleus than 3d</a:t>
            </a:r>
            <a:endParaRPr lang="en-US" altLang="en-US" sz="24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2086" name="AutoShape 1030"/>
          <p:cNvSpPr>
            <a:spLocks/>
          </p:cNvSpPr>
          <p:nvPr/>
        </p:nvSpPr>
        <p:spPr bwMode="auto">
          <a:xfrm rot="-5400000">
            <a:off x="6747669" y="1558131"/>
            <a:ext cx="298450" cy="382588"/>
          </a:xfrm>
          <a:prstGeom prst="leftBrace">
            <a:avLst>
              <a:gd name="adj1" fmla="val 10683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2" name="Group 1034"/>
          <p:cNvGrpSpPr>
            <a:grpSpLocks/>
          </p:cNvGrpSpPr>
          <p:nvPr/>
        </p:nvGrpSpPr>
        <p:grpSpPr bwMode="auto">
          <a:xfrm>
            <a:off x="654050" y="2789238"/>
            <a:ext cx="7048500" cy="584200"/>
            <a:chOff x="497" y="473"/>
            <a:chExt cx="4122" cy="231"/>
          </a:xfrm>
        </p:grpSpPr>
        <p:sp>
          <p:nvSpPr>
            <p:cNvPr id="33827" name="Rectangle 1035"/>
            <p:cNvSpPr>
              <a:spLocks noChangeArrowheads="1"/>
            </p:cNvSpPr>
            <p:nvPr/>
          </p:nvSpPr>
          <p:spPr bwMode="auto">
            <a:xfrm>
              <a:off x="497" y="474"/>
              <a:ext cx="229" cy="229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28" name="Rectangle 1036"/>
            <p:cNvSpPr>
              <a:spLocks noChangeArrowheads="1"/>
            </p:cNvSpPr>
            <p:nvPr/>
          </p:nvSpPr>
          <p:spPr bwMode="auto">
            <a:xfrm>
              <a:off x="726" y="474"/>
              <a:ext cx="229" cy="229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29" name="Rectangle 1037"/>
            <p:cNvSpPr>
              <a:spLocks noChangeArrowheads="1"/>
            </p:cNvSpPr>
            <p:nvPr/>
          </p:nvSpPr>
          <p:spPr bwMode="auto">
            <a:xfrm>
              <a:off x="955" y="474"/>
              <a:ext cx="229" cy="229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0" name="Rectangle 1038"/>
            <p:cNvSpPr>
              <a:spLocks noChangeArrowheads="1"/>
            </p:cNvSpPr>
            <p:nvPr/>
          </p:nvSpPr>
          <p:spPr bwMode="auto">
            <a:xfrm>
              <a:off x="1184" y="474"/>
              <a:ext cx="229" cy="229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1" name="Rectangle 1039"/>
            <p:cNvSpPr>
              <a:spLocks noChangeArrowheads="1"/>
            </p:cNvSpPr>
            <p:nvPr/>
          </p:nvSpPr>
          <p:spPr bwMode="auto">
            <a:xfrm>
              <a:off x="1413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2" name="Rectangle 1040"/>
            <p:cNvSpPr>
              <a:spLocks noChangeArrowheads="1"/>
            </p:cNvSpPr>
            <p:nvPr/>
          </p:nvSpPr>
          <p:spPr bwMode="auto">
            <a:xfrm>
              <a:off x="1642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3" name="Rectangle 1041"/>
            <p:cNvSpPr>
              <a:spLocks noChangeArrowheads="1"/>
            </p:cNvSpPr>
            <p:nvPr/>
          </p:nvSpPr>
          <p:spPr bwMode="auto">
            <a:xfrm>
              <a:off x="1871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4" name="Rectangle 1042"/>
            <p:cNvSpPr>
              <a:spLocks noChangeArrowheads="1"/>
            </p:cNvSpPr>
            <p:nvPr/>
          </p:nvSpPr>
          <p:spPr bwMode="auto">
            <a:xfrm>
              <a:off x="2100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5" name="Rectangle 1043"/>
            <p:cNvSpPr>
              <a:spLocks noChangeArrowheads="1"/>
            </p:cNvSpPr>
            <p:nvPr/>
          </p:nvSpPr>
          <p:spPr bwMode="auto">
            <a:xfrm>
              <a:off x="2329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6" name="Rectangle 1044"/>
            <p:cNvSpPr>
              <a:spLocks noChangeArrowheads="1"/>
            </p:cNvSpPr>
            <p:nvPr/>
          </p:nvSpPr>
          <p:spPr bwMode="auto">
            <a:xfrm>
              <a:off x="2558" y="474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7" name="Rectangle 1045"/>
            <p:cNvSpPr>
              <a:spLocks noChangeArrowheads="1"/>
            </p:cNvSpPr>
            <p:nvPr/>
          </p:nvSpPr>
          <p:spPr bwMode="auto">
            <a:xfrm>
              <a:off x="2787" y="474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8" name="Rectangle 1046"/>
            <p:cNvSpPr>
              <a:spLocks noChangeArrowheads="1"/>
            </p:cNvSpPr>
            <p:nvPr/>
          </p:nvSpPr>
          <p:spPr bwMode="auto">
            <a:xfrm>
              <a:off x="3016" y="474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39" name="Rectangle 1047"/>
            <p:cNvSpPr>
              <a:spLocks noChangeArrowheads="1"/>
            </p:cNvSpPr>
            <p:nvPr/>
          </p:nvSpPr>
          <p:spPr bwMode="auto">
            <a:xfrm>
              <a:off x="3245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40" name="Rectangle 1048"/>
            <p:cNvSpPr>
              <a:spLocks noChangeArrowheads="1"/>
            </p:cNvSpPr>
            <p:nvPr/>
          </p:nvSpPr>
          <p:spPr bwMode="auto">
            <a:xfrm>
              <a:off x="3474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41" name="Rectangle 1049"/>
            <p:cNvSpPr>
              <a:spLocks noChangeArrowheads="1"/>
            </p:cNvSpPr>
            <p:nvPr/>
          </p:nvSpPr>
          <p:spPr bwMode="auto">
            <a:xfrm>
              <a:off x="3703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42" name="Rectangle 1050"/>
            <p:cNvSpPr>
              <a:spLocks noChangeArrowheads="1"/>
            </p:cNvSpPr>
            <p:nvPr/>
          </p:nvSpPr>
          <p:spPr bwMode="auto">
            <a:xfrm>
              <a:off x="3932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43" name="Rectangle 1051"/>
            <p:cNvSpPr>
              <a:spLocks noChangeArrowheads="1"/>
            </p:cNvSpPr>
            <p:nvPr/>
          </p:nvSpPr>
          <p:spPr bwMode="auto">
            <a:xfrm>
              <a:off x="4161" y="474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44" name="Rectangle 1052"/>
            <p:cNvSpPr>
              <a:spLocks noChangeArrowheads="1"/>
            </p:cNvSpPr>
            <p:nvPr/>
          </p:nvSpPr>
          <p:spPr bwMode="auto">
            <a:xfrm>
              <a:off x="4390" y="473"/>
              <a:ext cx="229" cy="23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3" name="Group 1053"/>
          <p:cNvGrpSpPr>
            <a:grpSpLocks/>
          </p:cNvGrpSpPr>
          <p:nvPr/>
        </p:nvGrpSpPr>
        <p:grpSpPr bwMode="auto">
          <a:xfrm>
            <a:off x="647700" y="2732088"/>
            <a:ext cx="4870450" cy="700087"/>
            <a:chOff x="479" y="26"/>
            <a:chExt cx="3068" cy="441"/>
          </a:xfrm>
        </p:grpSpPr>
        <p:sp>
          <p:nvSpPr>
            <p:cNvPr id="33815" name="Text Box 1054"/>
            <p:cNvSpPr txBox="1">
              <a:spLocks noChangeArrowheads="1"/>
            </p:cNvSpPr>
            <p:nvPr/>
          </p:nvSpPr>
          <p:spPr bwMode="auto">
            <a:xfrm>
              <a:off x="1716" y="48"/>
              <a:ext cx="3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24 Cr</a:t>
              </a:r>
            </a:p>
          </p:txBody>
        </p:sp>
        <p:sp>
          <p:nvSpPr>
            <p:cNvPr id="33816" name="Text Box 1055"/>
            <p:cNvSpPr txBox="1">
              <a:spLocks noChangeArrowheads="1"/>
            </p:cNvSpPr>
            <p:nvPr/>
          </p:nvSpPr>
          <p:spPr bwMode="auto">
            <a:xfrm>
              <a:off x="2206" y="26"/>
              <a:ext cx="3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26 Fe</a:t>
              </a:r>
            </a:p>
          </p:txBody>
        </p:sp>
        <p:sp>
          <p:nvSpPr>
            <p:cNvPr id="33817" name="Text Box 1056"/>
            <p:cNvSpPr txBox="1">
              <a:spLocks noChangeArrowheads="1"/>
            </p:cNvSpPr>
            <p:nvPr/>
          </p:nvSpPr>
          <p:spPr bwMode="auto">
            <a:xfrm>
              <a:off x="479" y="60"/>
              <a:ext cx="360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19</a:t>
              </a:r>
            </a:p>
            <a:p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K</a:t>
              </a:r>
            </a:p>
          </p:txBody>
        </p:sp>
        <p:sp>
          <p:nvSpPr>
            <p:cNvPr id="33818" name="Text Box 1057"/>
            <p:cNvSpPr txBox="1">
              <a:spLocks noChangeArrowheads="1"/>
            </p:cNvSpPr>
            <p:nvPr/>
          </p:nvSpPr>
          <p:spPr bwMode="auto">
            <a:xfrm>
              <a:off x="744" y="41"/>
              <a:ext cx="360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20</a:t>
              </a:r>
            </a:p>
            <a:p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Ca</a:t>
              </a:r>
            </a:p>
          </p:txBody>
        </p:sp>
        <p:sp>
          <p:nvSpPr>
            <p:cNvPr id="33819" name="Text Box 1058"/>
            <p:cNvSpPr txBox="1">
              <a:spLocks noChangeArrowheads="1"/>
            </p:cNvSpPr>
            <p:nvPr/>
          </p:nvSpPr>
          <p:spPr bwMode="auto">
            <a:xfrm>
              <a:off x="1231" y="41"/>
              <a:ext cx="3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22 Ti</a:t>
              </a:r>
            </a:p>
          </p:txBody>
        </p:sp>
        <p:sp>
          <p:nvSpPr>
            <p:cNvPr id="33820" name="Text Box 1059"/>
            <p:cNvSpPr txBox="1">
              <a:spLocks noChangeArrowheads="1"/>
            </p:cNvSpPr>
            <p:nvPr/>
          </p:nvSpPr>
          <p:spPr bwMode="auto">
            <a:xfrm flipH="1">
              <a:off x="990" y="41"/>
              <a:ext cx="360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21</a:t>
              </a:r>
            </a:p>
            <a:p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Sc</a:t>
              </a:r>
            </a:p>
          </p:txBody>
        </p:sp>
        <p:sp>
          <p:nvSpPr>
            <p:cNvPr id="33821" name="Text Box 1060"/>
            <p:cNvSpPr txBox="1">
              <a:spLocks noChangeArrowheads="1"/>
            </p:cNvSpPr>
            <p:nvPr/>
          </p:nvSpPr>
          <p:spPr bwMode="auto">
            <a:xfrm>
              <a:off x="1484" y="39"/>
              <a:ext cx="3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23 V</a:t>
              </a:r>
            </a:p>
          </p:txBody>
        </p:sp>
        <p:sp>
          <p:nvSpPr>
            <p:cNvPr id="33822" name="Text Box 1061"/>
            <p:cNvSpPr txBox="1">
              <a:spLocks noChangeArrowheads="1"/>
            </p:cNvSpPr>
            <p:nvPr/>
          </p:nvSpPr>
          <p:spPr bwMode="auto">
            <a:xfrm>
              <a:off x="1961" y="39"/>
              <a:ext cx="3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25 Mn</a:t>
              </a:r>
            </a:p>
          </p:txBody>
        </p:sp>
        <p:sp>
          <p:nvSpPr>
            <p:cNvPr id="33823" name="Text Box 1062"/>
            <p:cNvSpPr txBox="1">
              <a:spLocks noChangeArrowheads="1"/>
            </p:cNvSpPr>
            <p:nvPr/>
          </p:nvSpPr>
          <p:spPr bwMode="auto">
            <a:xfrm>
              <a:off x="2438" y="39"/>
              <a:ext cx="3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27 Co</a:t>
              </a:r>
            </a:p>
          </p:txBody>
        </p:sp>
        <p:sp>
          <p:nvSpPr>
            <p:cNvPr id="33824" name="Text Box 1063"/>
            <p:cNvSpPr txBox="1">
              <a:spLocks noChangeArrowheads="1"/>
            </p:cNvSpPr>
            <p:nvPr/>
          </p:nvSpPr>
          <p:spPr bwMode="auto">
            <a:xfrm>
              <a:off x="2694" y="39"/>
              <a:ext cx="3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28 Ni</a:t>
              </a:r>
            </a:p>
          </p:txBody>
        </p:sp>
        <p:sp>
          <p:nvSpPr>
            <p:cNvPr id="33825" name="Text Box 1064"/>
            <p:cNvSpPr txBox="1">
              <a:spLocks noChangeArrowheads="1"/>
            </p:cNvSpPr>
            <p:nvPr/>
          </p:nvSpPr>
          <p:spPr bwMode="auto">
            <a:xfrm>
              <a:off x="2964" y="39"/>
              <a:ext cx="3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29 Cu</a:t>
              </a:r>
            </a:p>
          </p:txBody>
        </p:sp>
        <p:sp>
          <p:nvSpPr>
            <p:cNvPr id="33826" name="Text Box 1065"/>
            <p:cNvSpPr txBox="1">
              <a:spLocks noChangeArrowheads="1"/>
            </p:cNvSpPr>
            <p:nvPr/>
          </p:nvSpPr>
          <p:spPr bwMode="auto">
            <a:xfrm>
              <a:off x="3187" y="39"/>
              <a:ext cx="3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30 Zn</a:t>
              </a:r>
            </a:p>
          </p:txBody>
        </p:sp>
      </p:grpSp>
      <p:grpSp>
        <p:nvGrpSpPr>
          <p:cNvPr id="4" name="Group 1084"/>
          <p:cNvGrpSpPr>
            <a:grpSpLocks/>
          </p:cNvGrpSpPr>
          <p:nvPr/>
        </p:nvGrpSpPr>
        <p:grpSpPr bwMode="auto">
          <a:xfrm>
            <a:off x="676275" y="3443288"/>
            <a:ext cx="965200" cy="635000"/>
            <a:chOff x="426" y="2169"/>
            <a:chExt cx="608" cy="400"/>
          </a:xfrm>
        </p:grpSpPr>
        <p:sp>
          <p:nvSpPr>
            <p:cNvPr id="33813" name="AutoShape 1067"/>
            <p:cNvSpPr>
              <a:spLocks/>
            </p:cNvSpPr>
            <p:nvPr/>
          </p:nvSpPr>
          <p:spPr bwMode="auto">
            <a:xfrm rot="-5400000">
              <a:off x="632" y="1963"/>
              <a:ext cx="82" cy="493"/>
            </a:xfrm>
            <a:prstGeom prst="leftBrace">
              <a:avLst>
                <a:gd name="adj1" fmla="val 50102"/>
                <a:gd name="adj2" fmla="val 50000"/>
              </a:avLst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14" name="Text Box 1068"/>
            <p:cNvSpPr txBox="1">
              <a:spLocks noChangeArrowheads="1"/>
            </p:cNvSpPr>
            <p:nvPr/>
          </p:nvSpPr>
          <p:spPr bwMode="auto">
            <a:xfrm>
              <a:off x="507" y="2281"/>
              <a:ext cx="5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4s</a:t>
              </a:r>
            </a:p>
          </p:txBody>
        </p:sp>
      </p:grpSp>
      <p:grpSp>
        <p:nvGrpSpPr>
          <p:cNvPr id="5" name="Group 1085"/>
          <p:cNvGrpSpPr>
            <a:grpSpLocks/>
          </p:cNvGrpSpPr>
          <p:nvPr/>
        </p:nvGrpSpPr>
        <p:grpSpPr bwMode="auto">
          <a:xfrm>
            <a:off x="1484313" y="3460750"/>
            <a:ext cx="3886200" cy="1146175"/>
            <a:chOff x="935" y="2180"/>
            <a:chExt cx="2448" cy="722"/>
          </a:xfrm>
        </p:grpSpPr>
        <p:sp>
          <p:nvSpPr>
            <p:cNvPr id="33811" name="AutoShape 1070"/>
            <p:cNvSpPr>
              <a:spLocks/>
            </p:cNvSpPr>
            <p:nvPr/>
          </p:nvSpPr>
          <p:spPr bwMode="auto">
            <a:xfrm rot="-5400000">
              <a:off x="1955" y="1160"/>
              <a:ext cx="408" cy="2448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12" name="Text Box 1071"/>
            <p:cNvSpPr txBox="1">
              <a:spLocks noChangeArrowheads="1"/>
            </p:cNvSpPr>
            <p:nvPr/>
          </p:nvSpPr>
          <p:spPr bwMode="auto">
            <a:xfrm>
              <a:off x="1971" y="2614"/>
              <a:ext cx="6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3d</a:t>
              </a:r>
            </a:p>
          </p:txBody>
        </p:sp>
      </p:grpSp>
      <p:grpSp>
        <p:nvGrpSpPr>
          <p:cNvPr id="6" name="Group 1086"/>
          <p:cNvGrpSpPr>
            <a:grpSpLocks/>
          </p:cNvGrpSpPr>
          <p:nvPr/>
        </p:nvGrpSpPr>
        <p:grpSpPr bwMode="auto">
          <a:xfrm>
            <a:off x="5368925" y="3413125"/>
            <a:ext cx="2355850" cy="1096963"/>
            <a:chOff x="3382" y="2150"/>
            <a:chExt cx="1484" cy="691"/>
          </a:xfrm>
        </p:grpSpPr>
        <p:sp>
          <p:nvSpPr>
            <p:cNvPr id="33809" name="AutoShape 1073"/>
            <p:cNvSpPr>
              <a:spLocks/>
            </p:cNvSpPr>
            <p:nvPr/>
          </p:nvSpPr>
          <p:spPr bwMode="auto">
            <a:xfrm rot="-5400000">
              <a:off x="3922" y="1610"/>
              <a:ext cx="403" cy="1484"/>
            </a:xfrm>
            <a:prstGeom prst="leftBrace">
              <a:avLst>
                <a:gd name="adj1" fmla="val 30687"/>
                <a:gd name="adj2" fmla="val 50000"/>
              </a:avLst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3810" name="Text Box 1074"/>
            <p:cNvSpPr txBox="1">
              <a:spLocks noChangeArrowheads="1"/>
            </p:cNvSpPr>
            <p:nvPr/>
          </p:nvSpPr>
          <p:spPr bwMode="auto">
            <a:xfrm>
              <a:off x="3933" y="2553"/>
              <a:ext cx="3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Calibri" pitchFamily="34" charset="0"/>
                </a:rPr>
                <a:t>4p</a:t>
              </a:r>
            </a:p>
          </p:txBody>
        </p:sp>
      </p:grpSp>
      <p:sp>
        <p:nvSpPr>
          <p:cNvPr id="302131" name="Text Box 1075"/>
          <p:cNvSpPr txBox="1">
            <a:spLocks noChangeArrowheads="1"/>
          </p:cNvSpPr>
          <p:nvPr/>
        </p:nvSpPr>
        <p:spPr bwMode="auto">
          <a:xfrm>
            <a:off x="611188" y="4581525"/>
            <a:ext cx="80057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Calibri" pitchFamily="34" charset="0"/>
              </a:rPr>
              <a:t>In 3d shell we are putting electrons into </a:t>
            </a:r>
            <a:r>
              <a:rPr lang="en-US" sz="3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z="3600" b="1">
                <a:latin typeface="French Script MT" pitchFamily="66" charset="0"/>
              </a:rPr>
              <a:t> </a:t>
            </a:r>
            <a:r>
              <a:rPr lang="en-US" altLang="en-US" sz="2400">
                <a:latin typeface="Calibri" pitchFamily="34" charset="0"/>
              </a:rPr>
              <a:t>= 2; all atoms in middle are strongly magnetic.</a:t>
            </a: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302132" name="Text Box 1076"/>
          <p:cNvSpPr txBox="1">
            <a:spLocks noChangeArrowheads="1"/>
          </p:cNvSpPr>
          <p:nvPr/>
        </p:nvSpPr>
        <p:spPr bwMode="auto">
          <a:xfrm>
            <a:off x="381000" y="5638800"/>
            <a:ext cx="19764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Angular momentum</a:t>
            </a:r>
          </a:p>
        </p:txBody>
      </p:sp>
      <p:sp>
        <p:nvSpPr>
          <p:cNvPr id="302133" name="AutoShape 1077"/>
          <p:cNvSpPr>
            <a:spLocks noChangeArrowheads="1"/>
          </p:cNvSpPr>
          <p:nvPr/>
        </p:nvSpPr>
        <p:spPr bwMode="auto">
          <a:xfrm>
            <a:off x="2286000" y="6097588"/>
            <a:ext cx="782638" cy="74612"/>
          </a:xfrm>
          <a:prstGeom prst="rightArrow">
            <a:avLst>
              <a:gd name="adj1" fmla="val 50000"/>
              <a:gd name="adj2" fmla="val 2622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2134" name="Text Box 1078"/>
          <p:cNvSpPr txBox="1">
            <a:spLocks noChangeArrowheads="1"/>
          </p:cNvSpPr>
          <p:nvPr/>
        </p:nvSpPr>
        <p:spPr bwMode="auto">
          <a:xfrm>
            <a:off x="3124200" y="5867400"/>
            <a:ext cx="2370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latin typeface="Calibri" pitchFamily="34" charset="0"/>
              </a:rPr>
              <a:t>Loop of current</a:t>
            </a:r>
          </a:p>
        </p:txBody>
      </p:sp>
      <p:sp>
        <p:nvSpPr>
          <p:cNvPr id="302136" name="Text Box 1080"/>
          <p:cNvSpPr txBox="1">
            <a:spLocks noChangeArrowheads="1"/>
          </p:cNvSpPr>
          <p:nvPr/>
        </p:nvSpPr>
        <p:spPr bwMode="auto">
          <a:xfrm>
            <a:off x="6286500" y="5715000"/>
            <a:ext cx="2857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Large magnetic moment</a:t>
            </a:r>
          </a:p>
        </p:txBody>
      </p:sp>
      <p:sp>
        <p:nvSpPr>
          <p:cNvPr id="33807" name="Rectangle 1081"/>
          <p:cNvSpPr>
            <a:spLocks noGrp="1" noChangeArrowheads="1"/>
          </p:cNvSpPr>
          <p:nvPr>
            <p:ph type="title"/>
          </p:nvPr>
        </p:nvSpPr>
        <p:spPr>
          <a:xfrm>
            <a:off x="676275" y="38100"/>
            <a:ext cx="7772400" cy="1143000"/>
          </a:xfrm>
        </p:spPr>
        <p:txBody>
          <a:bodyPr/>
          <a:lstStyle/>
          <a:p>
            <a:r>
              <a:rPr lang="en-US" smtClean="0"/>
              <a:t>Sequence of Shells</a:t>
            </a:r>
          </a:p>
        </p:txBody>
      </p:sp>
      <p:sp>
        <p:nvSpPr>
          <p:cNvPr id="302138" name="AutoShape 1082"/>
          <p:cNvSpPr>
            <a:spLocks noChangeArrowheads="1"/>
          </p:cNvSpPr>
          <p:nvPr/>
        </p:nvSpPr>
        <p:spPr bwMode="auto">
          <a:xfrm>
            <a:off x="5410200" y="6096000"/>
            <a:ext cx="782638" cy="74613"/>
          </a:xfrm>
          <a:prstGeom prst="rightArrow">
            <a:avLst>
              <a:gd name="adj1" fmla="val 50000"/>
              <a:gd name="adj2" fmla="val 2622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2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0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2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2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2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2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0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2" grpId="0" autoUpdateAnimBg="0"/>
      <p:bldP spid="302084" grpId="0" autoUpdateAnimBg="0"/>
      <p:bldP spid="302086" grpId="0" animBg="1"/>
      <p:bldP spid="302131" grpId="0" autoUpdateAnimBg="0"/>
      <p:bldP spid="302132" grpId="0" autoUpdateAnimBg="0"/>
      <p:bldP spid="302133" grpId="0" animBg="1"/>
      <p:bldP spid="302134" grpId="0" autoUpdateAnimBg="0"/>
      <p:bldP spid="302136" grpId="0" autoUpdateAnimBg="0"/>
      <p:bldP spid="30213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49"/>
          <p:cNvGrpSpPr>
            <a:grpSpLocks/>
          </p:cNvGrpSpPr>
          <p:nvPr/>
        </p:nvGrpSpPr>
        <p:grpSpPr bwMode="auto">
          <a:xfrm>
            <a:off x="2438400" y="4191000"/>
            <a:ext cx="4137025" cy="830263"/>
            <a:chOff x="874" y="2717"/>
            <a:chExt cx="2606" cy="523"/>
          </a:xfrm>
        </p:grpSpPr>
        <p:sp>
          <p:nvSpPr>
            <p:cNvPr id="34831" name="Text Box 1040"/>
            <p:cNvSpPr txBox="1">
              <a:spLocks noChangeArrowheads="1"/>
            </p:cNvSpPr>
            <p:nvPr/>
          </p:nvSpPr>
          <p:spPr bwMode="auto">
            <a:xfrm>
              <a:off x="874" y="2717"/>
              <a:ext cx="2606" cy="523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>
                  <a:solidFill>
                    <a:srgbClr val="FFFF66"/>
                  </a:solidFill>
                  <a:latin typeface="Calibri" pitchFamily="34" charset="0"/>
                </a:rPr>
                <a:t>Yellow line</a:t>
              </a:r>
              <a:r>
                <a:rPr lang="en-US" altLang="en-US" sz="2400">
                  <a:solidFill>
                    <a:srgbClr val="FF00FF"/>
                  </a:solidFill>
                  <a:latin typeface="Calibri" pitchFamily="34" charset="0"/>
                </a:rPr>
                <a:t> </a:t>
              </a:r>
              <a:r>
                <a:rPr lang="en-US" altLang="en-US" sz="2400">
                  <a:latin typeface="Calibri" pitchFamily="34" charset="0"/>
                </a:rPr>
                <a:t>of Na flame test is     3p                           3s</a:t>
              </a:r>
            </a:p>
          </p:txBody>
        </p:sp>
        <p:sp>
          <p:nvSpPr>
            <p:cNvPr id="34832" name="Line 1041"/>
            <p:cNvSpPr>
              <a:spLocks noChangeShapeType="1"/>
            </p:cNvSpPr>
            <p:nvPr/>
          </p:nvSpPr>
          <p:spPr bwMode="auto">
            <a:xfrm>
              <a:off x="1880" y="3103"/>
              <a:ext cx="626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8778" name="Text Box 1034"/>
          <p:cNvSpPr txBox="1">
            <a:spLocks noChangeArrowheads="1"/>
          </p:cNvSpPr>
          <p:nvPr/>
        </p:nvSpPr>
        <p:spPr bwMode="auto">
          <a:xfrm>
            <a:off x="1509713" y="1497013"/>
            <a:ext cx="5797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Na</a:t>
            </a:r>
            <a:r>
              <a:rPr lang="en-US" altLang="en-US" sz="2400">
                <a:latin typeface="Calibri" pitchFamily="34" charset="0"/>
              </a:rPr>
              <a:t>                    </a:t>
            </a: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 1s</a:t>
            </a:r>
            <a:r>
              <a:rPr lang="en-US" altLang="en-US" sz="2400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2s</a:t>
            </a:r>
            <a:r>
              <a:rPr lang="en-US" altLang="en-US" sz="2400" baseline="300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2p</a:t>
            </a:r>
            <a:r>
              <a:rPr lang="en-US" altLang="en-US" sz="2400" baseline="30000">
                <a:solidFill>
                  <a:schemeClr val="tx2"/>
                </a:solidFill>
                <a:latin typeface="Calibri" pitchFamily="34" charset="0"/>
              </a:rPr>
              <a:t>6  </a:t>
            </a:r>
            <a:r>
              <a:rPr lang="en-US" altLang="en-US" sz="2400">
                <a:solidFill>
                  <a:srgbClr val="FF0000"/>
                </a:solidFill>
                <a:latin typeface="Calibri" pitchFamily="34" charset="0"/>
              </a:rPr>
              <a:t>3s</a:t>
            </a:r>
            <a:r>
              <a:rPr lang="en-US" altLang="en-US" sz="2400" baseline="3000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en-US" altLang="en-US" sz="2400">
              <a:solidFill>
                <a:schemeClr val="tx2"/>
              </a:solidFill>
              <a:latin typeface="Calibri" pitchFamily="34" charset="0"/>
            </a:endParaRPr>
          </a:p>
        </p:txBody>
      </p:sp>
      <p:grpSp>
        <p:nvGrpSpPr>
          <p:cNvPr id="3" name="Group 1046"/>
          <p:cNvGrpSpPr>
            <a:grpSpLocks/>
          </p:cNvGrpSpPr>
          <p:nvPr/>
        </p:nvGrpSpPr>
        <p:grpSpPr bwMode="auto">
          <a:xfrm>
            <a:off x="3132138" y="1903413"/>
            <a:ext cx="2598737" cy="809625"/>
            <a:chOff x="1973" y="1199"/>
            <a:chExt cx="1637" cy="510"/>
          </a:xfrm>
        </p:grpSpPr>
        <p:sp>
          <p:nvSpPr>
            <p:cNvPr id="34829" name="Text Box 1035"/>
            <p:cNvSpPr txBox="1">
              <a:spLocks noChangeArrowheads="1"/>
            </p:cNvSpPr>
            <p:nvPr/>
          </p:nvSpPr>
          <p:spPr bwMode="auto">
            <a:xfrm>
              <a:off x="1973" y="1418"/>
              <a:ext cx="16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chemeClr val="tx2"/>
                  </a:solidFill>
                  <a:latin typeface="Calibri" pitchFamily="34" charset="0"/>
                </a:rPr>
                <a:t>Neon - like core</a:t>
              </a:r>
              <a:endParaRPr lang="en-US" altLang="en-US" sz="240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  <p:sp>
          <p:nvSpPr>
            <p:cNvPr id="34830" name="AutoShape 1036"/>
            <p:cNvSpPr>
              <a:spLocks/>
            </p:cNvSpPr>
            <p:nvPr/>
          </p:nvSpPr>
          <p:spPr bwMode="auto">
            <a:xfrm rot="-5400000">
              <a:off x="2554" y="789"/>
              <a:ext cx="164" cy="983"/>
            </a:xfrm>
            <a:prstGeom prst="leftBrace">
              <a:avLst>
                <a:gd name="adj1" fmla="val 4994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alibri" pitchFamily="34" charset="0"/>
              </a:endParaRPr>
            </a:p>
          </p:txBody>
        </p:sp>
      </p:grpSp>
      <p:sp>
        <p:nvSpPr>
          <p:cNvPr id="288783" name="Text Box 1039"/>
          <p:cNvSpPr txBox="1">
            <a:spLocks noChangeArrowheads="1"/>
          </p:cNvSpPr>
          <p:nvPr/>
        </p:nvSpPr>
        <p:spPr bwMode="auto">
          <a:xfrm>
            <a:off x="1482725" y="3021013"/>
            <a:ext cx="60166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Many spectral lines of Na are </a:t>
            </a:r>
            <a:r>
              <a:rPr lang="en-US" altLang="en-US" sz="2400">
                <a:solidFill>
                  <a:srgbClr val="FF0000"/>
                </a:solidFill>
                <a:latin typeface="Calibri" pitchFamily="34" charset="0"/>
              </a:rPr>
              <a:t>outer electron</a:t>
            </a:r>
            <a:r>
              <a:rPr lang="en-US" altLang="en-US" sz="2400">
                <a:solidFill>
                  <a:schemeClr val="tx2"/>
                </a:solidFill>
                <a:latin typeface="Calibri" pitchFamily="34" charset="0"/>
              </a:rPr>
              <a:t> making transitions</a:t>
            </a:r>
            <a:endParaRPr lang="en-US" altLang="en-US" sz="2400">
              <a:solidFill>
                <a:schemeClr val="accent2"/>
              </a:solidFill>
              <a:latin typeface="Calibri" pitchFamily="34" charset="0"/>
            </a:endParaRPr>
          </a:p>
        </p:txBody>
      </p:sp>
      <p:grpSp>
        <p:nvGrpSpPr>
          <p:cNvPr id="4" name="Group 1052"/>
          <p:cNvGrpSpPr>
            <a:grpSpLocks/>
          </p:cNvGrpSpPr>
          <p:nvPr/>
        </p:nvGrpSpPr>
        <p:grpSpPr bwMode="auto">
          <a:xfrm>
            <a:off x="5060950" y="1354138"/>
            <a:ext cx="3770313" cy="644525"/>
            <a:chOff x="3188" y="853"/>
            <a:chExt cx="2375" cy="406"/>
          </a:xfrm>
        </p:grpSpPr>
        <p:sp>
          <p:nvSpPr>
            <p:cNvPr id="34826" name="Text Box 1037"/>
            <p:cNvSpPr txBox="1">
              <a:spLocks noChangeArrowheads="1"/>
            </p:cNvSpPr>
            <p:nvPr/>
          </p:nvSpPr>
          <p:spPr bwMode="auto">
            <a:xfrm>
              <a:off x="3737" y="853"/>
              <a:ext cx="182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chemeClr val="tx2"/>
                  </a:solidFill>
                  <a:latin typeface="Calibri" pitchFamily="34" charset="0"/>
                </a:rPr>
                <a:t>Single </a:t>
              </a:r>
              <a:r>
                <a:rPr lang="en-US" altLang="en-US" sz="2400">
                  <a:solidFill>
                    <a:srgbClr val="FF0000"/>
                  </a:solidFill>
                  <a:latin typeface="Calibri" pitchFamily="34" charset="0"/>
                </a:rPr>
                <a:t>outer electron</a:t>
              </a:r>
              <a:endParaRPr lang="en-US" altLang="en-US" sz="240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  <p:sp>
          <p:nvSpPr>
            <p:cNvPr id="34827" name="Oval 1050"/>
            <p:cNvSpPr>
              <a:spLocks noChangeArrowheads="1"/>
            </p:cNvSpPr>
            <p:nvPr/>
          </p:nvSpPr>
          <p:spPr bwMode="auto">
            <a:xfrm>
              <a:off x="3188" y="940"/>
              <a:ext cx="394" cy="31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 sz="2400">
                <a:latin typeface="Calibri" pitchFamily="34" charset="0"/>
              </a:endParaRPr>
            </a:p>
          </p:txBody>
        </p:sp>
        <p:sp>
          <p:nvSpPr>
            <p:cNvPr id="34828" name="Freeform 1051"/>
            <p:cNvSpPr>
              <a:spLocks/>
            </p:cNvSpPr>
            <p:nvPr/>
          </p:nvSpPr>
          <p:spPr bwMode="auto">
            <a:xfrm>
              <a:off x="3564" y="1008"/>
              <a:ext cx="215" cy="59"/>
            </a:xfrm>
            <a:custGeom>
              <a:avLst/>
              <a:gdLst>
                <a:gd name="T0" fmla="*/ 215 w 215"/>
                <a:gd name="T1" fmla="*/ 0 h 59"/>
                <a:gd name="T2" fmla="*/ 65 w 215"/>
                <a:gd name="T3" fmla="*/ 26 h 59"/>
                <a:gd name="T4" fmla="*/ 0 w 215"/>
                <a:gd name="T5" fmla="*/ 59 h 59"/>
                <a:gd name="T6" fmla="*/ 0 60000 65536"/>
                <a:gd name="T7" fmla="*/ 0 60000 65536"/>
                <a:gd name="T8" fmla="*/ 0 60000 65536"/>
                <a:gd name="T9" fmla="*/ 0 w 215"/>
                <a:gd name="T10" fmla="*/ 0 h 59"/>
                <a:gd name="T11" fmla="*/ 215 w 215"/>
                <a:gd name="T12" fmla="*/ 59 h 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" h="59">
                  <a:moveTo>
                    <a:pt x="215" y="0"/>
                  </a:moveTo>
                  <a:cubicBezTo>
                    <a:pt x="164" y="7"/>
                    <a:pt x="111" y="2"/>
                    <a:pt x="65" y="26"/>
                  </a:cubicBezTo>
                  <a:cubicBezTo>
                    <a:pt x="43" y="36"/>
                    <a:pt x="0" y="59"/>
                    <a:pt x="0" y="5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3" name="Rectangle 105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mtClean="0"/>
              <a:t>Sodium</a:t>
            </a:r>
          </a:p>
        </p:txBody>
      </p:sp>
      <p:sp>
        <p:nvSpPr>
          <p:cNvPr id="34824" name="Text Box 1054"/>
          <p:cNvSpPr txBox="1">
            <a:spLocks noChangeArrowheads="1"/>
          </p:cNvSpPr>
          <p:nvPr/>
        </p:nvSpPr>
        <p:spPr bwMode="auto">
          <a:xfrm>
            <a:off x="2584450" y="5759450"/>
            <a:ext cx="3825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alibri" pitchFamily="34" charset="0"/>
                <a:hlinkClick r:id="rId4"/>
              </a:rPr>
              <a:t>www.WebElements.com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34825" name="WordArt 1057"/>
          <p:cNvSpPr>
            <a:spLocks noChangeArrowheads="1" noChangeShapeType="1"/>
          </p:cNvSpPr>
          <p:nvPr/>
        </p:nvSpPr>
        <p:spPr bwMode="auto">
          <a:xfrm>
            <a:off x="342900" y="33655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8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8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8" grpId="0" autoUpdateAnimBg="0"/>
      <p:bldP spid="288783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1143000"/>
          </a:xfrm>
        </p:spPr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038" y="1181100"/>
            <a:ext cx="8494712" cy="4537075"/>
          </a:xfrm>
        </p:spPr>
        <p:txBody>
          <a:bodyPr/>
          <a:lstStyle/>
          <a:p>
            <a:r>
              <a:rPr lang="en-US" smtClean="0"/>
              <a:t>Each electron state labeled by 4 numbers:</a:t>
            </a:r>
            <a:endParaRPr lang="en-US" smtClean="0">
              <a:solidFill>
                <a:schemeClr val="accent2"/>
              </a:solidFill>
            </a:endParaRPr>
          </a:p>
          <a:p>
            <a:pPr lvl="1"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n = principal quantum number (1, 2, 3, …)</a:t>
            </a:r>
          </a:p>
          <a:p>
            <a:pPr lvl="1">
              <a:buFontTx/>
              <a:buNone/>
            </a:pPr>
            <a:r>
              <a:rPr lang="en-US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mtClean="0">
                <a:solidFill>
                  <a:schemeClr val="tx2"/>
                </a:solidFill>
              </a:rPr>
              <a:t> = angular momentum (0, 1, 2, … n-1)</a:t>
            </a:r>
          </a:p>
          <a:p>
            <a:pPr lvl="1"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m</a:t>
            </a:r>
            <a:r>
              <a:rPr lang="en-US" baseline="-2500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mtClean="0">
                <a:solidFill>
                  <a:schemeClr val="tx2"/>
                </a:solidFill>
              </a:rPr>
              <a:t> = component of </a:t>
            </a:r>
            <a:r>
              <a:rPr lang="en-US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mtClean="0">
                <a:solidFill>
                  <a:schemeClr val="tx2"/>
                </a:solidFill>
              </a:rPr>
              <a:t> (-</a:t>
            </a:r>
            <a:r>
              <a:rPr lang="en-US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mtClean="0">
                <a:solidFill>
                  <a:schemeClr val="tx2"/>
                </a:solidFill>
              </a:rPr>
              <a:t> &lt; m</a:t>
            </a:r>
            <a:r>
              <a:rPr lang="en-US" baseline="-2500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mtClean="0">
                <a:solidFill>
                  <a:schemeClr val="tx2"/>
                </a:solidFill>
              </a:rPr>
              <a:t> &lt; </a:t>
            </a:r>
            <a:r>
              <a:rPr lang="en-US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ℓ</a:t>
            </a:r>
            <a:r>
              <a:rPr lang="en-US" smtClean="0">
                <a:solidFill>
                  <a:schemeClr val="tx2"/>
                </a:solidFill>
              </a:rPr>
              <a:t>)</a:t>
            </a:r>
          </a:p>
          <a:p>
            <a:pPr lvl="1"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m</a:t>
            </a:r>
            <a:r>
              <a:rPr lang="en-US" baseline="-25000" smtClean="0">
                <a:solidFill>
                  <a:schemeClr val="tx2"/>
                </a:solidFill>
              </a:rPr>
              <a:t>s</a:t>
            </a:r>
            <a:r>
              <a:rPr lang="en-US" smtClean="0">
                <a:solidFill>
                  <a:schemeClr val="tx2"/>
                </a:solidFill>
              </a:rPr>
              <a:t> = spin (-½ , +½)</a:t>
            </a:r>
            <a:endParaRPr lang="en-US" smtClean="0"/>
          </a:p>
          <a:p>
            <a:r>
              <a:rPr lang="en-US" smtClean="0"/>
              <a:t>Pauli Exclusion Principle explains periodic table</a:t>
            </a:r>
          </a:p>
          <a:p>
            <a:r>
              <a:rPr lang="en-US" smtClean="0"/>
              <a:t>Shells fill in order of lowest energy.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32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32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32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477962"/>
          </a:xfrm>
        </p:spPr>
        <p:txBody>
          <a:bodyPr/>
          <a:lstStyle/>
          <a:p>
            <a:pPr marL="0" indent="0" algn="l" fontAlgn="auto">
              <a:spcAft>
                <a:spcPts val="0"/>
              </a:spcAft>
              <a:defRPr/>
            </a:pPr>
            <a:r>
              <a:rPr lang="en-US" sz="3200" dirty="0"/>
              <a:t>A single electron is orbiting around a nucleus with charge +3. What is its ground state (n=1) energy?  (Recall for charge +1, E= -13.6 </a:t>
            </a:r>
            <a:r>
              <a:rPr lang="en-US" sz="3200" dirty="0" err="1"/>
              <a:t>eV</a:t>
            </a:r>
            <a:r>
              <a:rPr lang="en-US" sz="3200" dirty="0"/>
              <a:t>)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7601579"/>
              </p:ext>
            </p:extLst>
          </p:nvPr>
        </p:nvGraphicFramePr>
        <p:xfrm>
          <a:off x="5615467" y="2312673"/>
          <a:ext cx="3147533" cy="354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615467" y="2312673"/>
                        <a:ext cx="3147533" cy="354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48093" y="2743200"/>
            <a:ext cx="4292600" cy="83185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350799"/>
              </p:ext>
            </p:extLst>
          </p:nvPr>
        </p:nvGraphicFramePr>
        <p:xfrm>
          <a:off x="1452563" y="5029200"/>
          <a:ext cx="2832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8" imgW="2832100" imgH="825500" progId="Equation.3">
                  <p:embed/>
                </p:oleObj>
              </mc:Choice>
              <mc:Fallback>
                <p:oleObj name="Equation" r:id="rId8" imgW="2832100" imgH="825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563" y="5029200"/>
                        <a:ext cx="2832100" cy="8255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662363" y="3386617"/>
            <a:ext cx="1976437" cy="2627313"/>
            <a:chOff x="4421" y="2166"/>
            <a:chExt cx="1245" cy="1655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4421" y="3113"/>
              <a:ext cx="586" cy="708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4614" y="2166"/>
              <a:ext cx="1052" cy="570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3</a:t>
              </a:r>
              <a:r>
                <a:rPr lang="en-US" b="1" baseline="30000">
                  <a:solidFill>
                    <a:schemeClr val="accent2"/>
                  </a:solidFill>
                  <a:latin typeface="Arial Rounded MT Bold" pitchFamily="34" charset="0"/>
                </a:rPr>
                <a:t>2</a:t>
              </a: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/1 = 9</a:t>
              </a:r>
              <a:endParaRPr lang="en-US" b="1" baseline="30000">
                <a:solidFill>
                  <a:schemeClr val="accent2"/>
                </a:solidFill>
                <a:latin typeface="Arial Rounded MT Bold" pitchFamily="34" charset="0"/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>
              <a:off x="4784" y="2736"/>
              <a:ext cx="229" cy="37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79400" y="6065838"/>
            <a:ext cx="8308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Calibri" pitchFamily="34" charset="0"/>
              </a:rPr>
              <a:t>Note: This is LOWER energy since negative!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04800" y="2895600"/>
            <a:ext cx="4114800" cy="29718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solidFill>
                  <a:schemeClr val="tx2"/>
                </a:solidFill>
              </a:rPr>
              <a:t>1)      E </a:t>
            </a:r>
            <a:r>
              <a:rPr lang="en-US" dirty="0">
                <a:solidFill>
                  <a:schemeClr val="tx2"/>
                </a:solidFill>
              </a:rPr>
              <a:t>=  9 (-13.6 </a:t>
            </a:r>
            <a:r>
              <a:rPr lang="en-US" dirty="0" err="1">
                <a:solidFill>
                  <a:schemeClr val="tx2"/>
                </a:solidFill>
              </a:rPr>
              <a:t>eV</a:t>
            </a:r>
            <a:r>
              <a:rPr lang="en-US" dirty="0">
                <a:solidFill>
                  <a:schemeClr val="tx2"/>
                </a:solidFill>
              </a:rPr>
              <a:t>) 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2) 	E = 3 (-13.6 </a:t>
            </a:r>
            <a:r>
              <a:rPr lang="en-US" dirty="0" err="1">
                <a:solidFill>
                  <a:schemeClr val="tx2"/>
                </a:solidFill>
              </a:rPr>
              <a:t>eV</a:t>
            </a:r>
            <a:r>
              <a:rPr lang="en-US" dirty="0">
                <a:solidFill>
                  <a:schemeClr val="tx2"/>
                </a:solidFill>
              </a:rPr>
              <a:t>)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3) 	E = 1 (-13.6 </a:t>
            </a:r>
            <a:r>
              <a:rPr lang="en-US" dirty="0" err="1">
                <a:solidFill>
                  <a:schemeClr val="tx2"/>
                </a:solidFill>
              </a:rPr>
              <a:t>eV</a:t>
            </a:r>
            <a:r>
              <a:rPr lang="en-US" dirty="0">
                <a:solidFill>
                  <a:schemeClr val="tx2"/>
                </a:solidFill>
              </a:rPr>
              <a:t>)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7717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26988"/>
            <a:ext cx="7772400" cy="1143000"/>
          </a:xfrm>
        </p:spPr>
        <p:txBody>
          <a:bodyPr/>
          <a:lstStyle/>
          <a:p>
            <a:pPr algn="l"/>
            <a:r>
              <a:rPr lang="en-US" dirty="0" err="1" smtClean="0"/>
              <a:t>Muon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Checkpoint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86063"/>
            <a:ext cx="8839200" cy="346233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en-US" dirty="0"/>
              <a:t>If the electron in the hydrogen atom was 207 times heavier (a </a:t>
            </a:r>
            <a:r>
              <a:rPr lang="en-US" dirty="0" err="1"/>
              <a:t>muon</a:t>
            </a:r>
            <a:r>
              <a:rPr lang="en-US" dirty="0"/>
              <a:t>), the Bohr radius would be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arenR"/>
              <a:defRPr/>
            </a:pPr>
            <a:r>
              <a:rPr lang="en-US" dirty="0">
                <a:solidFill>
                  <a:schemeClr val="tx2"/>
                </a:solidFill>
              </a:rPr>
              <a:t>207 Times Larger	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arenR"/>
              <a:defRPr/>
            </a:pPr>
            <a:r>
              <a:rPr lang="en-US" dirty="0">
                <a:solidFill>
                  <a:schemeClr val="tx2"/>
                </a:solidFill>
              </a:rPr>
              <a:t>Same Size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arenR"/>
              <a:defRPr/>
            </a:pPr>
            <a:r>
              <a:rPr lang="en-US" dirty="0">
                <a:solidFill>
                  <a:schemeClr val="tx2"/>
                </a:solidFill>
              </a:rPr>
              <a:t>207 Times Smaller</a:t>
            </a: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en-US" dirty="0">
                <a:solidFill>
                  <a:schemeClr val="accent2"/>
                </a:solidFill>
              </a:rPr>
              <a:t>(Z =1 for hydrogen)</a:t>
            </a:r>
          </a:p>
        </p:txBody>
      </p:sp>
      <p:graphicFrame>
        <p:nvGraphicFramePr>
          <p:cNvPr id="33997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385944"/>
              </p:ext>
            </p:extLst>
          </p:nvPr>
        </p:nvGraphicFramePr>
        <p:xfrm>
          <a:off x="762000" y="1320800"/>
          <a:ext cx="50434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5041800" imgH="863280" progId="Equation.3">
                  <p:embed/>
                </p:oleObj>
              </mc:Choice>
              <mc:Fallback>
                <p:oleObj name="Equation" r:id="rId5" imgW="5041800" imgH="8632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20800"/>
                        <a:ext cx="5043488" cy="8636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760788" y="1981200"/>
            <a:ext cx="2370137" cy="804863"/>
            <a:chOff x="3033" y="1248"/>
            <a:chExt cx="1493" cy="507"/>
          </a:xfrm>
        </p:grpSpPr>
        <p:sp>
          <p:nvSpPr>
            <p:cNvPr id="2057" name="Text Box 6"/>
            <p:cNvSpPr txBox="1">
              <a:spLocks noChangeArrowheads="1"/>
            </p:cNvSpPr>
            <p:nvPr/>
          </p:nvSpPr>
          <p:spPr bwMode="auto">
            <a:xfrm>
              <a:off x="3033" y="1467"/>
              <a:ext cx="14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Bohr radius</a:t>
              </a:r>
            </a:p>
          </p:txBody>
        </p:sp>
        <p:sp>
          <p:nvSpPr>
            <p:cNvPr id="2058" name="AutoShape 7"/>
            <p:cNvSpPr>
              <a:spLocks/>
            </p:cNvSpPr>
            <p:nvPr/>
          </p:nvSpPr>
          <p:spPr bwMode="auto">
            <a:xfrm rot="-5400000">
              <a:off x="3372" y="996"/>
              <a:ext cx="314" cy="818"/>
            </a:xfrm>
            <a:prstGeom prst="leftBrace">
              <a:avLst>
                <a:gd name="adj1" fmla="val 21709"/>
                <a:gd name="adj2" fmla="val 50000"/>
              </a:avLst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3" name="AutoShape 13" descr="Student Lo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72605"/>
            <a:ext cx="2762249" cy="207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9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9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26988"/>
            <a:ext cx="7772400" cy="1143000"/>
          </a:xfrm>
        </p:spPr>
        <p:txBody>
          <a:bodyPr/>
          <a:lstStyle/>
          <a:p>
            <a:pPr algn="l"/>
            <a:r>
              <a:rPr lang="en-US" dirty="0" err="1" smtClean="0"/>
              <a:t>Muon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Checkpoint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86063"/>
            <a:ext cx="8839200" cy="3462337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mtClean="0"/>
              <a:t>If the electron in the hydrogen atom was 207 times heavier (a muon), the Bohr radius would be</a:t>
            </a:r>
          </a:p>
          <a:p>
            <a:pPr marL="609600" indent="-609600">
              <a:buFontTx/>
              <a:buAutoNum type="arabicParenR"/>
            </a:pPr>
            <a:r>
              <a:rPr lang="en-US" smtClean="0">
                <a:solidFill>
                  <a:schemeClr val="tx2"/>
                </a:solidFill>
              </a:rPr>
              <a:t>207 Times Larger	</a:t>
            </a:r>
          </a:p>
          <a:p>
            <a:pPr marL="609600" indent="-609600">
              <a:buFontTx/>
              <a:buAutoNum type="arabicParenR"/>
            </a:pPr>
            <a:r>
              <a:rPr lang="en-US" smtClean="0">
                <a:solidFill>
                  <a:schemeClr val="tx2"/>
                </a:solidFill>
              </a:rPr>
              <a:t>Same Size</a:t>
            </a:r>
          </a:p>
          <a:p>
            <a:pPr marL="609600" indent="-609600">
              <a:buFontTx/>
              <a:buAutoNum type="arabicParenR"/>
            </a:pPr>
            <a:r>
              <a:rPr lang="en-US" smtClean="0">
                <a:solidFill>
                  <a:schemeClr val="tx2"/>
                </a:solidFill>
              </a:rPr>
              <a:t>207 Times Smaller</a:t>
            </a:r>
            <a:endParaRPr lang="en-US" smtClean="0">
              <a:solidFill>
                <a:schemeClr val="accent2"/>
              </a:solidFill>
            </a:endParaRPr>
          </a:p>
        </p:txBody>
      </p:sp>
      <p:graphicFrame>
        <p:nvGraphicFramePr>
          <p:cNvPr id="321540" name="Object 2"/>
          <p:cNvGraphicFramePr>
            <a:graphicFrameLocks noChangeAspect="1"/>
          </p:cNvGraphicFramePr>
          <p:nvPr/>
        </p:nvGraphicFramePr>
        <p:xfrm>
          <a:off x="1816100" y="1320800"/>
          <a:ext cx="50434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5" imgW="5041800" imgH="863280" progId="Equation.3">
                  <p:embed/>
                </p:oleObj>
              </mc:Choice>
              <mc:Fallback>
                <p:oleObj name="Equation" r:id="rId5" imgW="5041800" imgH="8632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320800"/>
                        <a:ext cx="5043488" cy="8636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1541" name="Object 3"/>
          <p:cNvGraphicFramePr>
            <a:graphicFrameLocks noChangeAspect="1"/>
          </p:cNvGraphicFramePr>
          <p:nvPr/>
        </p:nvGraphicFramePr>
        <p:xfrm>
          <a:off x="4551363" y="4075113"/>
          <a:ext cx="378777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7" imgW="3784320" imgH="825480" progId="Equation.3">
                  <p:embed/>
                </p:oleObj>
              </mc:Choice>
              <mc:Fallback>
                <p:oleObj name="Equation" r:id="rId7" imgW="3784320" imgH="825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363" y="4075113"/>
                        <a:ext cx="3787775" cy="8255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814888" y="1981200"/>
            <a:ext cx="2370137" cy="804863"/>
            <a:chOff x="3033" y="1248"/>
            <a:chExt cx="1493" cy="507"/>
          </a:xfrm>
        </p:grpSpPr>
        <p:sp>
          <p:nvSpPr>
            <p:cNvPr id="3083" name="Text Box 7"/>
            <p:cNvSpPr txBox="1">
              <a:spLocks noChangeArrowheads="1"/>
            </p:cNvSpPr>
            <p:nvPr/>
          </p:nvSpPr>
          <p:spPr bwMode="auto">
            <a:xfrm>
              <a:off x="3033" y="1467"/>
              <a:ext cx="14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Bohr radius</a:t>
              </a:r>
            </a:p>
          </p:txBody>
        </p:sp>
        <p:sp>
          <p:nvSpPr>
            <p:cNvPr id="3084" name="AutoShape 8"/>
            <p:cNvSpPr>
              <a:spLocks/>
            </p:cNvSpPr>
            <p:nvPr/>
          </p:nvSpPr>
          <p:spPr bwMode="auto">
            <a:xfrm rot="-5400000">
              <a:off x="3372" y="996"/>
              <a:ext cx="314" cy="818"/>
            </a:xfrm>
            <a:prstGeom prst="leftBrace">
              <a:avLst>
                <a:gd name="adj1" fmla="val 21709"/>
                <a:gd name="adj2" fmla="val 50000"/>
              </a:avLst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313363" y="4953000"/>
            <a:ext cx="3449637" cy="1462088"/>
            <a:chOff x="3347" y="3120"/>
            <a:chExt cx="2173" cy="921"/>
          </a:xfrm>
        </p:grpSpPr>
        <p:sp>
          <p:nvSpPr>
            <p:cNvPr id="3081" name="Text Box 10"/>
            <p:cNvSpPr txBox="1">
              <a:spLocks noChangeArrowheads="1"/>
            </p:cNvSpPr>
            <p:nvPr/>
          </p:nvSpPr>
          <p:spPr bwMode="auto">
            <a:xfrm>
              <a:off x="3347" y="3523"/>
              <a:ext cx="2173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accent2"/>
                  </a:solidFill>
                  <a:latin typeface="Calibri" pitchFamily="34" charset="0"/>
                </a:rPr>
                <a:t>This “m” is electron mass, not proton mass!</a:t>
              </a:r>
            </a:p>
          </p:txBody>
        </p:sp>
        <p:cxnSp>
          <p:nvCxnSpPr>
            <p:cNvPr id="3082" name="AutoShape 11"/>
            <p:cNvCxnSpPr>
              <a:cxnSpLocks noChangeShapeType="1"/>
            </p:cNvCxnSpPr>
            <p:nvPr/>
          </p:nvCxnSpPr>
          <p:spPr bwMode="auto">
            <a:xfrm rot="-5400000">
              <a:off x="4416" y="3120"/>
              <a:ext cx="432" cy="432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</p:spPr>
        </p:cxnSp>
      </p:grpSp>
      <p:sp>
        <p:nvSpPr>
          <p:cNvPr id="321548" name="Oval 12"/>
          <p:cNvSpPr>
            <a:spLocks noChangeArrowheads="1"/>
          </p:cNvSpPr>
          <p:nvPr/>
        </p:nvSpPr>
        <p:spPr bwMode="auto">
          <a:xfrm>
            <a:off x="25400" y="4914900"/>
            <a:ext cx="4551363" cy="89217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39" grpId="0" autoUpdateAnimBg="0"/>
      <p:bldP spid="3215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315913"/>
            <a:ext cx="8651875" cy="1143000"/>
          </a:xfrm>
        </p:spPr>
        <p:txBody>
          <a:bodyPr/>
          <a:lstStyle/>
          <a:p>
            <a:r>
              <a:rPr lang="en-US" smtClean="0"/>
              <a:t>Transitions + Energy Conservation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76800"/>
          </a:xfrm>
        </p:spPr>
        <p:txBody>
          <a:bodyPr/>
          <a:lstStyle/>
          <a:p>
            <a:r>
              <a:rPr lang="en-US" smtClean="0"/>
              <a:t>Each orbit has a specific energy: </a:t>
            </a:r>
          </a:p>
          <a:p>
            <a:pPr>
              <a:buFontTx/>
              <a:buNone/>
            </a:pPr>
            <a:endParaRPr lang="en-US" smtClean="0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en-US" smtClean="0"/>
          </a:p>
        </p:txBody>
      </p:sp>
      <p:sp>
        <p:nvSpPr>
          <p:cNvPr id="324613" name="Text Box 5"/>
          <p:cNvSpPr txBox="1">
            <a:spLocks noChangeArrowheads="1"/>
          </p:cNvSpPr>
          <p:nvPr/>
        </p:nvSpPr>
        <p:spPr bwMode="auto">
          <a:xfrm>
            <a:off x="2473325" y="2384425"/>
            <a:ext cx="3671888" cy="66675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tx2"/>
                </a:solidFill>
                <a:latin typeface="Arial Rounded MT Bold" pitchFamily="34" charset="0"/>
              </a:rPr>
              <a:t>E</a:t>
            </a:r>
            <a:r>
              <a:rPr lang="en-US" sz="3600" baseline="-25000">
                <a:solidFill>
                  <a:schemeClr val="tx2"/>
                </a:solidFill>
                <a:latin typeface="Arial Rounded MT Bold" pitchFamily="34" charset="0"/>
              </a:rPr>
              <a:t>n</a:t>
            </a:r>
            <a:r>
              <a:rPr lang="en-US" sz="3600">
                <a:solidFill>
                  <a:schemeClr val="tx2"/>
                </a:solidFill>
                <a:latin typeface="Arial Rounded MT Bold" pitchFamily="34" charset="0"/>
              </a:rPr>
              <a:t>= -13.6 Z</a:t>
            </a:r>
            <a:r>
              <a:rPr lang="en-US" sz="3600" baseline="30000">
                <a:solidFill>
                  <a:schemeClr val="tx2"/>
                </a:solidFill>
                <a:latin typeface="Arial Rounded MT Bold" pitchFamily="34" charset="0"/>
              </a:rPr>
              <a:t>2</a:t>
            </a:r>
            <a:r>
              <a:rPr lang="en-US" sz="3600">
                <a:solidFill>
                  <a:schemeClr val="tx2"/>
                </a:solidFill>
                <a:latin typeface="Arial Rounded MT Bold" pitchFamily="34" charset="0"/>
              </a:rPr>
              <a:t>/n</a:t>
            </a:r>
            <a:r>
              <a:rPr lang="en-US" sz="3600" baseline="30000">
                <a:solidFill>
                  <a:schemeClr val="tx2"/>
                </a:solidFill>
                <a:latin typeface="Arial Rounded MT Bold" pitchFamily="34" charset="0"/>
              </a:rPr>
              <a:t>2</a:t>
            </a:r>
            <a:endParaRPr lang="en-US" sz="3600" b="1">
              <a:latin typeface="Arial Rounded MT Bold" pitchFamily="34" charset="0"/>
            </a:endParaRPr>
          </a:p>
        </p:txBody>
      </p:sp>
      <p:sp>
        <p:nvSpPr>
          <p:cNvPr id="324614" name="Text Box 6"/>
          <p:cNvSpPr txBox="1">
            <a:spLocks noChangeArrowheads="1"/>
          </p:cNvSpPr>
          <p:nvPr/>
        </p:nvSpPr>
        <p:spPr bwMode="auto">
          <a:xfrm>
            <a:off x="1960563" y="5414963"/>
            <a:ext cx="4535487" cy="604837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|</a:t>
            </a:r>
            <a:r>
              <a:rPr lang="en-US" sz="3200">
                <a:solidFill>
                  <a:schemeClr val="tx2"/>
                </a:solidFill>
                <a:latin typeface="Arial Rounded MT Bold" pitchFamily="34" charset="0"/>
              </a:rPr>
              <a:t> E</a:t>
            </a:r>
            <a:r>
              <a:rPr lang="en-US" sz="3200" baseline="-25000">
                <a:solidFill>
                  <a:schemeClr val="tx2"/>
                </a:solidFill>
                <a:latin typeface="Arial Rounded MT Bold" pitchFamily="34" charset="0"/>
              </a:rPr>
              <a:t>1</a:t>
            </a:r>
            <a:r>
              <a:rPr lang="en-US" sz="3200">
                <a:solidFill>
                  <a:schemeClr val="tx2"/>
                </a:solidFill>
                <a:latin typeface="Arial Rounded MT Bold" pitchFamily="34" charset="0"/>
              </a:rPr>
              <a:t> – E</a:t>
            </a:r>
            <a:r>
              <a:rPr lang="en-US" sz="3200" baseline="-25000">
                <a:solidFill>
                  <a:schemeClr val="tx2"/>
                </a:solidFill>
                <a:latin typeface="Arial Rounded MT Bold" pitchFamily="34" charset="0"/>
              </a:rPr>
              <a:t>2</a:t>
            </a:r>
            <a:r>
              <a:rPr lang="en-US" sz="3200">
                <a:solidFill>
                  <a:schemeClr val="tx2"/>
                </a:solidFill>
                <a:latin typeface="Arial Rounded MT Bold" pitchFamily="34" charset="0"/>
              </a:rPr>
              <a:t> </a:t>
            </a:r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|</a:t>
            </a:r>
            <a:r>
              <a:rPr lang="en-US" sz="3200">
                <a:solidFill>
                  <a:schemeClr val="tx2"/>
                </a:solidFill>
                <a:latin typeface="Arial Rounded MT Bold" pitchFamily="34" charset="0"/>
              </a:rPr>
              <a:t> = h f = h c / </a:t>
            </a:r>
            <a:r>
              <a:rPr lang="en-US" sz="3200" b="1">
                <a:solidFill>
                  <a:schemeClr val="tx2"/>
                </a:solidFill>
                <a:latin typeface="Symbol" pitchFamily="18" charset="2"/>
              </a:rPr>
              <a:t>l</a:t>
            </a:r>
            <a:endParaRPr lang="en-US" sz="3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24616" name="Rectangle 8"/>
          <p:cNvSpPr>
            <a:spLocks noChangeArrowheads="1"/>
          </p:cNvSpPr>
          <p:nvPr/>
        </p:nvSpPr>
        <p:spPr bwMode="auto">
          <a:xfrm>
            <a:off x="614363" y="2454275"/>
            <a:ext cx="7772400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440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latin typeface="Times New Roman" pitchFamily="18" charset="0"/>
              </a:rPr>
              <a:t>Photon emitted when electron jumps from high energy to low energy orbit.  Photon absorbed when electron jumps from low energy to high energy:</a:t>
            </a:r>
          </a:p>
          <a:p>
            <a:pPr marL="742950" lvl="1" indent="-285750">
              <a:spcBef>
                <a:spcPct val="20000"/>
              </a:spcBef>
            </a:pPr>
            <a:endParaRPr lang="en-US" sz="2800">
              <a:solidFill>
                <a:schemeClr val="accent2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Times New Roman" pitchFamily="18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685800" y="6211888"/>
            <a:ext cx="6629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  <a:hlinkClick r:id="rId4"/>
              </a:rPr>
              <a:t>http://www.colorado.edu/physics/2000/quantumzone/bohr2.html</a:t>
            </a:r>
            <a:endParaRPr lang="en-US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4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build="p" autoUpdateAnimBg="0"/>
      <p:bldP spid="324613" grpId="0" animBg="1" autoUpdateAnimBg="0"/>
      <p:bldP spid="324614" grpId="0" animBg="1" autoUpdateAnimBg="0"/>
      <p:bldP spid="32461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42963"/>
          </a:xfrm>
        </p:spPr>
        <p:txBody>
          <a:bodyPr/>
          <a:lstStyle/>
          <a:p>
            <a:r>
              <a:rPr lang="en-US" smtClean="0"/>
              <a:t>Line Spectra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04800" y="762000"/>
            <a:ext cx="861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 Rounded MT Bold" pitchFamily="34" charset="0"/>
              </a:rPr>
              <a:t>elements emit a discrete set of wavelengths which show up as lines in a diffraction grating.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2850" y="3200400"/>
            <a:ext cx="274320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" y="1644650"/>
            <a:ext cx="60579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4044950"/>
            <a:ext cx="5791200" cy="281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Photon Emission</a:t>
            </a:r>
            <a:br>
              <a:rPr lang="en-US" dirty="0" smtClean="0"/>
            </a:br>
            <a:r>
              <a:rPr lang="en-US" dirty="0" smtClean="0"/>
              <a:t>Checkpoint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41313" y="1403350"/>
            <a:ext cx="544988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 Rounded MT Bold" pitchFamily="34" charset="0"/>
              </a:rPr>
              <a:t>Electron A falls from energy level 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n=2</a:t>
            </a:r>
            <a:r>
              <a:rPr lang="en-US" dirty="0">
                <a:latin typeface="Arial Rounded MT Bold" pitchFamily="34" charset="0"/>
              </a:rPr>
              <a:t> to energy level 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n=1</a:t>
            </a:r>
            <a:r>
              <a:rPr lang="en-US" dirty="0">
                <a:latin typeface="Arial Rounded MT Bold" pitchFamily="34" charset="0"/>
              </a:rPr>
              <a:t> (ground state), causing a photon to be emitted.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41313" y="2641600"/>
            <a:ext cx="81168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 Rounded MT Bold" pitchFamily="34" charset="0"/>
              </a:rPr>
              <a:t>Electron B falls from energy level </a:t>
            </a:r>
            <a:r>
              <a:rPr lang="en-US">
                <a:solidFill>
                  <a:srgbClr val="FF0000"/>
                </a:solidFill>
                <a:latin typeface="Arial Rounded MT Bold" pitchFamily="34" charset="0"/>
              </a:rPr>
              <a:t>n=3</a:t>
            </a:r>
            <a:r>
              <a:rPr lang="en-US">
                <a:latin typeface="Arial Rounded MT Bold" pitchFamily="34" charset="0"/>
              </a:rPr>
              <a:t> to energy level </a:t>
            </a:r>
            <a:r>
              <a:rPr lang="en-US">
                <a:solidFill>
                  <a:srgbClr val="FF0000"/>
                </a:solidFill>
                <a:latin typeface="Arial Rounded MT Bold" pitchFamily="34" charset="0"/>
              </a:rPr>
              <a:t>n=1</a:t>
            </a:r>
            <a:r>
              <a:rPr lang="en-US">
                <a:latin typeface="Arial Rounded MT Bold" pitchFamily="34" charset="0"/>
              </a:rPr>
              <a:t> (ground state), causing a photon to be emitted. 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341313" y="4002088"/>
            <a:ext cx="5189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 Rounded MT Bold" pitchFamily="34" charset="0"/>
              </a:rPr>
              <a:t>Which photon has more energy?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6003925" y="3663950"/>
            <a:ext cx="2987675" cy="2903538"/>
            <a:chOff x="3782" y="2308"/>
            <a:chExt cx="1882" cy="1829"/>
          </a:xfrm>
        </p:grpSpPr>
        <p:sp>
          <p:nvSpPr>
            <p:cNvPr id="18448" name="Line 8"/>
            <p:cNvSpPr>
              <a:spLocks noChangeShapeType="1"/>
            </p:cNvSpPr>
            <p:nvPr/>
          </p:nvSpPr>
          <p:spPr bwMode="auto">
            <a:xfrm>
              <a:off x="3782" y="4031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Line 9"/>
            <p:cNvSpPr>
              <a:spLocks noChangeShapeType="1"/>
            </p:cNvSpPr>
            <p:nvPr/>
          </p:nvSpPr>
          <p:spPr bwMode="auto">
            <a:xfrm>
              <a:off x="3782" y="2737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Line 10"/>
            <p:cNvSpPr>
              <a:spLocks noChangeShapeType="1"/>
            </p:cNvSpPr>
            <p:nvPr/>
          </p:nvSpPr>
          <p:spPr bwMode="auto">
            <a:xfrm>
              <a:off x="3782" y="2497"/>
              <a:ext cx="777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Text Box 11"/>
            <p:cNvSpPr txBox="1">
              <a:spLocks noChangeArrowheads="1"/>
            </p:cNvSpPr>
            <p:nvPr/>
          </p:nvSpPr>
          <p:spPr bwMode="auto">
            <a:xfrm>
              <a:off x="4559" y="2584"/>
              <a:ext cx="11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n=2</a:t>
              </a:r>
            </a:p>
          </p:txBody>
        </p:sp>
        <p:sp>
          <p:nvSpPr>
            <p:cNvPr id="18452" name="Text Box 12"/>
            <p:cNvSpPr txBox="1">
              <a:spLocks noChangeArrowheads="1"/>
            </p:cNvSpPr>
            <p:nvPr/>
          </p:nvSpPr>
          <p:spPr bwMode="auto">
            <a:xfrm>
              <a:off x="4559" y="2308"/>
              <a:ext cx="11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n=3</a:t>
              </a:r>
            </a:p>
          </p:txBody>
        </p:sp>
        <p:sp>
          <p:nvSpPr>
            <p:cNvPr id="18453" name="Text Box 14"/>
            <p:cNvSpPr txBox="1">
              <a:spLocks noChangeArrowheads="1"/>
            </p:cNvSpPr>
            <p:nvPr/>
          </p:nvSpPr>
          <p:spPr bwMode="auto">
            <a:xfrm>
              <a:off x="4644" y="3849"/>
              <a:ext cx="4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  <a:latin typeface="Arial Rounded MT Bold" pitchFamily="34" charset="0"/>
                </a:rPr>
                <a:t>n=1</a:t>
              </a:r>
            </a:p>
          </p:txBody>
        </p:sp>
      </p:grpSp>
      <p:sp>
        <p:nvSpPr>
          <p:cNvPr id="18439" name="Text Box 17"/>
          <p:cNvSpPr txBox="1">
            <a:spLocks noChangeArrowheads="1"/>
          </p:cNvSpPr>
          <p:nvPr/>
        </p:nvSpPr>
        <p:spPr bwMode="auto">
          <a:xfrm>
            <a:off x="1403350" y="4684713"/>
            <a:ext cx="25146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tx2"/>
                </a:solidFill>
                <a:latin typeface="Arial Rounded MT Bold" pitchFamily="34" charset="0"/>
              </a:rPr>
              <a:t>    Photon 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chemeClr val="tx2"/>
                </a:solidFill>
                <a:latin typeface="Arial Rounded MT Bold" pitchFamily="34" charset="0"/>
              </a:rPr>
              <a:t>    Photon B</a:t>
            </a:r>
            <a:endParaRPr lang="en-US">
              <a:latin typeface="Arial Rounded MT Bold" pitchFamily="34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6042025" y="4344988"/>
            <a:ext cx="454025" cy="2054225"/>
            <a:chOff x="3806" y="2889"/>
            <a:chExt cx="286" cy="1294"/>
          </a:xfrm>
        </p:grpSpPr>
        <p:sp>
          <p:nvSpPr>
            <p:cNvPr id="18446" name="Line 13"/>
            <p:cNvSpPr>
              <a:spLocks noChangeShapeType="1"/>
            </p:cNvSpPr>
            <p:nvPr/>
          </p:nvSpPr>
          <p:spPr bwMode="auto">
            <a:xfrm>
              <a:off x="4024" y="2889"/>
              <a:ext cx="0" cy="129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Text Box 19"/>
            <p:cNvSpPr txBox="1">
              <a:spLocks noChangeArrowheads="1"/>
            </p:cNvSpPr>
            <p:nvPr/>
          </p:nvSpPr>
          <p:spPr bwMode="auto">
            <a:xfrm>
              <a:off x="3806" y="3296"/>
              <a:ext cx="2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  <a:latin typeface="Arial Rounded MT Bold" pitchFamily="34" charset="0"/>
                </a:rPr>
                <a:t>A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821488" y="3963988"/>
            <a:ext cx="454025" cy="2435225"/>
            <a:chOff x="4297" y="2649"/>
            <a:chExt cx="286" cy="1534"/>
          </a:xfrm>
        </p:grpSpPr>
        <p:sp>
          <p:nvSpPr>
            <p:cNvPr id="18444" name="Line 18"/>
            <p:cNvSpPr>
              <a:spLocks noChangeShapeType="1"/>
            </p:cNvSpPr>
            <p:nvPr/>
          </p:nvSpPr>
          <p:spPr bwMode="auto">
            <a:xfrm>
              <a:off x="4327" y="2649"/>
              <a:ext cx="0" cy="153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Text Box 20"/>
            <p:cNvSpPr txBox="1">
              <a:spLocks noChangeArrowheads="1"/>
            </p:cNvSpPr>
            <p:nvPr/>
          </p:nvSpPr>
          <p:spPr bwMode="auto">
            <a:xfrm>
              <a:off x="4297" y="3296"/>
              <a:ext cx="2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  <a:latin typeface="Arial Rounded MT Bold" pitchFamily="34" charset="0"/>
                </a:rPr>
                <a:t>B</a:t>
              </a:r>
            </a:p>
          </p:txBody>
        </p:sp>
      </p:grp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1" y="152598"/>
            <a:ext cx="2863850" cy="214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TPVERSION" val="2008"/>
  <p:tag name="PPVERSION" val="12.0"/>
  <p:tag name="SHOWBARVISIBLE" val="True"/>
  <p:tag name="USESECONDARYMONITOR" val="True"/>
  <p:tag name="SAVECSVWITHSESSION" val="Fals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LUIDIAENABLED" val="False"/>
  <p:tag name="POWERPOINTVERSION" val="14.0"/>
  <p:tag name="EXPANDSHOWBAR" val="True"/>
  <p:tag name="TASKPANEKEY" val="86119698-7eec-4e85-8c86-5f1db23dbf99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DB9B8F7B4AA64ECBAA4DD735E0949C28"/>
  <p:tag name="SLIDEID" val="DB9B8F7B4AA64ECBAA4DD735E0949C28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Compare the wavelength of a photon produced from a transition from n=3 to n=2 with that of a  photon produced from a transition n=2 to n=1."/>
  <p:tag name="ANSWERSALIAS" val="l32 &lt; l21|smicln|l32 = l21|smicln|l32 &gt; l21"/>
  <p:tag name="RESPONSESGATHERED" val="True"/>
  <p:tag name="TOTALRESPONSES" val="19"/>
  <p:tag name="RESPONSECOUNT" val="19"/>
  <p:tag name="SLICED" val="False"/>
  <p:tag name="RESPONSES" val="3;2;3;3;2;1;1;1;3;1;1;1;3;2;-;2;2;1;3;1;"/>
  <p:tag name="CHARTSTRINGSTD" val="8 5 6"/>
  <p:tag name="CHARTSTRINGREV" val="6 5 8"/>
  <p:tag name="CHARTSTRINGSTDPER" val="0.421052631578947 0.263157894736842 0.315789473684211"/>
  <p:tag name="CHARTSTRINGREVPER" val="0.315789473684211 0.263157894736842 0.421052631578947"/>
  <p:tag name="ANONYMOUSTEMP" val="False"/>
  <p:tag name="VALUES" val="No Value|smicln|No Value|smicln|No Val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9"/>
  <p:tag name="FONTSIZE" val="32"/>
  <p:tag name="BULLETTYPE" val="ppBulletArabicPeriod"/>
  <p:tag name="ANSWERTEXT" val="l32 &lt; l21&#10;l32 = l21&#10;l32 &gt; l2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DB9B8F7B4AA64ECBAA4DD735E0949C28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Compare the wavelength of a photon produced from a transition from n=3 to n=2 with that of a  photon produced from a transition n=2 to n=1."/>
  <p:tag name="ANSWERSALIAS" val="l32 &lt; l21|smicln|l32 = l21|smicln|l32 &gt; l21"/>
  <p:tag name="SLIDEORDER" val="2"/>
  <p:tag name="SLIDEGUID" val="DBEE2D517D1644EAA9D08822E9B8ECEC"/>
  <p:tag name="RESPONSESGATHERED" val="True"/>
  <p:tag name="TOTALRESPONSES" val="15"/>
  <p:tag name="RESPONSECOUNT" val="15"/>
  <p:tag name="SLICED" val="False"/>
  <p:tag name="RESPONSES" val="2;-;3;-;1;1;1;1;1;1;1;1;1;1;3;-;3;1;-;-;"/>
  <p:tag name="CHARTSTRINGSTD" val="11 1 3"/>
  <p:tag name="CHARTSTRINGREV" val="3 1 11"/>
  <p:tag name="CHARTSTRINGSTDPER" val="0.733333333333333 0.0666666666666667 0.2"/>
  <p:tag name="CHARTSTRINGREVPER" val="0.2 0.0666666666666667 0.733333333333333"/>
  <p:tag name="ANONYMOUSTEMP" val="False"/>
  <p:tag name="VALUES" val="No Value|smicln|No Value|smicln|No Val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9"/>
  <p:tag name="FONTSIZE" val="32"/>
  <p:tag name="BULLETTYPE" val="ppBulletArabicPeriod"/>
  <p:tag name="ANSWERTEXT" val="l32 &lt; l21&#10;l32 = l21&#10;l32 &gt; l2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693C32C9769742D38BEEB51B587FEBFD"/>
  <p:tag name="SLIDEID" val="693C32C9769742D38BEEB51B587FEBFD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How many unique electron states exist with n=5 and ml = +3?"/>
  <p:tag name="ANSWERSALIAS" val="2|smicln|3|smicln|4|smicln|5"/>
  <p:tag name="RESPONSESGATHERED" val="True"/>
  <p:tag name="TOTALRESPONSES" val="10"/>
  <p:tag name="RESPONSECOUNT" val="10"/>
  <p:tag name="SLICED" val="False"/>
  <p:tag name="RESPONSES" val="1;1;4;4;-;-;4;-;2;3;3;-;2;-;-;-;-;-;3;-;"/>
  <p:tag name="CHARTSTRINGSTD" val="2 2 3 3"/>
  <p:tag name="CHARTSTRINGREV" val="3 3 2 2"/>
  <p:tag name="CHARTSTRINGSTDPER" val="0.2 0.2 0.3 0.3"/>
  <p:tag name="CHARTSTRINGREVPER" val="0.3 0.3 0.2 0.2"/>
  <p:tag name="ANONYMOUSTEMP" val="False"/>
  <p:tag name="VALUES" val="No Value|smicln|No Value|smicln|No Value|smicln|No Val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7"/>
  <p:tag name="FONTSIZE" val="32"/>
  <p:tag name="BULLETTYPE" val="ppBulletArabicPeriod"/>
  <p:tag name="ANSWERTEXT" val="2&#10;3&#10;4&#10;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693C32C9769742D38BEEB51B587FEBFD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How many unique electron states exist with n=5 and ml = +3?"/>
  <p:tag name="ANSWERSALIAS" val="2|smicln|3|smicln|4|smicln|5"/>
  <p:tag name="SLIDEORDER" val="2"/>
  <p:tag name="SLIDEGUID" val="7FC5FD91F9F1414EBB1D9B9D69D22C36"/>
  <p:tag name="RESPONSESGATHERED" val="True"/>
  <p:tag name="TOTALRESPONSES" val="2"/>
  <p:tag name="RESPONSECOUNT" val="2"/>
  <p:tag name="SLICED" val="False"/>
  <p:tag name="RESPONSES" val="-;-;-;-;-;-;-;-;-;3;-;-;-;-;3;-;-;-;-;-;"/>
  <p:tag name="CHARTSTRINGSTD" val="0 0 2 0"/>
  <p:tag name="CHARTSTRINGREV" val="0 2 0 0"/>
  <p:tag name="CHARTSTRINGSTDPER" val="0 0 1 0"/>
  <p:tag name="CHARTSTRINGREVPER" val="0 1 0 0"/>
  <p:tag name="ANONYMOUSTEMP" val="False"/>
  <p:tag name="VALUES" val="No Value|smicln|No Value|smicln|No Value|smicln|No Val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7"/>
  <p:tag name="FONTSIZE" val="32"/>
  <p:tag name="BULLETTYPE" val="ppBulletArabicPeriod"/>
  <p:tag name="ANSWERTEXT" val="2&#10;3&#10;4&#10;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CBE2F768C4084F539E7C88C3D184BD72"/>
  <p:tag name="SLIDEID" val="CBE2F768C4084F539E7C88C3D184BD72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A single electron is orbiting around a nucleus with charge +3. What is its ground state (n=1) energy?  (Recall for charge +1, E= -13.6 eV)"/>
  <p:tag name="RESPONSESGATHERED" val="True"/>
  <p:tag name="TOTALRESPONSES" val="19"/>
  <p:tag name="RESPONSECOUNT" val="19"/>
  <p:tag name="SLICED" val="False"/>
  <p:tag name="RESPONSES" val="2;2;1;1;1;2;2;1;2;2;3;1;1;-;3;1;2;2;1;2;"/>
  <p:tag name="CHARTSTRINGSTD" val="8 9 2"/>
  <p:tag name="CHARTSTRINGREV" val="2 9 8"/>
  <p:tag name="CHARTSTRINGSTDPER" val="0.421052631578947 0.473684210526316 0.105263157894737"/>
  <p:tag name="CHARTSTRINGREVPER" val="0.105263157894737 0.473684210526316 0.421052631578947"/>
  <p:tag name="ANONYMOUSTEMP" val="False"/>
  <p:tag name="ANSWERSALIAS" val="1)      E =  9 (-13.6 eV) |smicln|2)  E = 3 (-13.6 eV)|smicln|3)  E = 1 (-13.6 eV)"/>
  <p:tag name="VALUES" val="No Value|smicln|No Value|smicln|No Valu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68"/>
  <p:tag name="FONTSIZE" val="32"/>
  <p:tag name="BULLETTYPE" val="ppBulletArabicPeriod"/>
  <p:tag name="ANSWERTEXT" val="1)      E =  9 (-13.6 eV) &#10;2)  E = 3 (-13.6 eV)&#10;3)  E = 1 (-13.6 eV)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CBE2F768C4084F539E7C88C3D184BD7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A single electron is orbiting around a nucleus with charge +3. What is its ground state (n=1) energy?  (Recall for charge +1, E= -13.6 eV)"/>
  <p:tag name="SLIDEORDER" val="2"/>
  <p:tag name="SLIDEGUID" val="D032CE3274CE48478EE60F4A03698651"/>
  <p:tag name="RESPONSESGATHERED" val="True"/>
  <p:tag name="TOTALRESPONSES" val="17"/>
  <p:tag name="RESPONSECOUNT" val="17"/>
  <p:tag name="SLICED" val="False"/>
  <p:tag name="RESPONSES" val="2;-;1;1;1;1;1;1;2;2;3;1;1;-;1;-;2;1;1;2;"/>
  <p:tag name="CHARTSTRINGSTD" val="11 5 1"/>
  <p:tag name="CHARTSTRINGREV" val="1 5 11"/>
  <p:tag name="CHARTSTRINGSTDPER" val="0.647058823529412 0.294117647058824 0.0588235294117647"/>
  <p:tag name="CHARTSTRINGREVPER" val="0.0588235294117647 0.294117647058824 0.647058823529412"/>
  <p:tag name="ANONYMOUSTEMP" val="False"/>
  <p:tag name="ANSWERSALIAS" val="1)      E =  9 (-13.6 eV) |smicln|2)  E = 3 (-13.6 eV)|smicln|3)  E = 1 (-13.6 eV)"/>
  <p:tag name="VALUES" val="No Value|smicln|No Value|smicln|No Val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68"/>
  <p:tag name="FONTSIZE" val="32"/>
  <p:tag name="BULLETTYPE" val="ppBulletArabicPeriod"/>
  <p:tag name="ANSWERTEXT" val="1)      E =  9 (-13.6 eV) &#10;2)  E = 3 (-13.6 eV)&#10;3)  E = 1 (-13.6 eV)"/>
</p:tagLst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17843</TotalTime>
  <Words>1572</Words>
  <Application>Microsoft Office PowerPoint</Application>
  <PresentationFormat>On-screen Show (4:3)</PresentationFormat>
  <Paragraphs>317</Paragraphs>
  <Slides>33</Slides>
  <Notes>27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Presentation1</vt:lpstr>
      <vt:lpstr>Equation</vt:lpstr>
      <vt:lpstr>Microsoft Graph Chart</vt:lpstr>
      <vt:lpstr>Chart</vt:lpstr>
      <vt:lpstr>Models of the Atom</vt:lpstr>
      <vt:lpstr>Bohr model works, approximately</vt:lpstr>
      <vt:lpstr>A single electron is orbiting around a nucleus with charge +3. What is its ground state (n=1) energy?  (Recall for charge +1, E= -13.6 eV)</vt:lpstr>
      <vt:lpstr>A single electron is orbiting around a nucleus with charge +3. What is its ground state (n=1) energy?  (Recall for charge +1, E= -13.6 eV)</vt:lpstr>
      <vt:lpstr>Muon Checkpoint</vt:lpstr>
      <vt:lpstr>Muon Checkpoint</vt:lpstr>
      <vt:lpstr>Transitions + Energy Conservation</vt:lpstr>
      <vt:lpstr>Line Spectra</vt:lpstr>
      <vt:lpstr>Photon Emission Checkpoint</vt:lpstr>
      <vt:lpstr>Photon Emission Checkpoint</vt:lpstr>
      <vt:lpstr>Spectral Line Wavelengths</vt:lpstr>
      <vt:lpstr>Compare the wavelength of a photon produced from a transition from n=3 to n=2 with that of a  photon produced from a transition n=2 to n=1.</vt:lpstr>
      <vt:lpstr>Compare the wavelength of a photon produced from a transition from n=3 to n=2 with that of a  photon produced from a transition n=2 to n=1.</vt:lpstr>
      <vt:lpstr>Photon Emission Checkpoint</vt:lpstr>
      <vt:lpstr>Photon Emission Checkpoint</vt:lpstr>
      <vt:lpstr>Bohr’s Theory &amp; Heisenberg Uncertainty Principle Checkpoints </vt:lpstr>
      <vt:lpstr>Quantum Mechanics</vt:lpstr>
      <vt:lpstr>Summary</vt:lpstr>
      <vt:lpstr>Bohr’s Model</vt:lpstr>
      <vt:lpstr>PowerPoint Presentation</vt:lpstr>
      <vt:lpstr>PowerPoint Presentation</vt:lpstr>
      <vt:lpstr>Quantum Numbers</vt:lpstr>
      <vt:lpstr>Nomenclature </vt:lpstr>
      <vt:lpstr>Quantum Numbers</vt:lpstr>
      <vt:lpstr>How many unique electron states exist with n=5 and ml = +3?</vt:lpstr>
      <vt:lpstr>How many unique electron states exist with n=5 and ml = +3?</vt:lpstr>
      <vt:lpstr>Pauli Exclusion Principle</vt:lpstr>
      <vt:lpstr>PowerPoint Presentation</vt:lpstr>
      <vt:lpstr>PowerPoint Presentation</vt:lpstr>
      <vt:lpstr>Electron Configurations</vt:lpstr>
      <vt:lpstr>Sequence of Shells</vt:lpstr>
      <vt:lpstr>Sodium</vt:lpstr>
      <vt:lpstr>Summary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 of the Atom</dc:title>
  <dc:creator>cherie</dc:creator>
  <cp:lastModifiedBy>Lehman, Cherie B.</cp:lastModifiedBy>
  <cp:revision>60</cp:revision>
  <dcterms:created xsi:type="dcterms:W3CDTF">2010-04-14T03:56:17Z</dcterms:created>
  <dcterms:modified xsi:type="dcterms:W3CDTF">2013-04-11T12:00:18Z</dcterms:modified>
</cp:coreProperties>
</file>