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emf" ContentType="image/x-emf"/>
  <Default Extension="rels" ContentType="application/vnd.openxmlformats-package.relationships+xml"/>
  <Default Extension="xml" ContentType="application/xml"/>
  <Default Extension="gif" ContentType="image/gif"/>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tags/tag5.xml" ContentType="application/vnd.openxmlformats-officedocument.presentationml.tags+xml"/>
  <Override PartName="/ppt/notesSlides/notesSlide4.xml" ContentType="application/vnd.openxmlformats-officedocument.presentationml.notesSlide+xml"/>
  <Override PartName="/ppt/tags/tag6.xml" ContentType="application/vnd.openxmlformats-officedocument.presentationml.tags+xml"/>
  <Override PartName="/ppt/notesSlides/notesSlide5.xml" ContentType="application/vnd.openxmlformats-officedocument.presentationml.notesSlide+xml"/>
  <Override PartName="/ppt/tags/tag7.xml" ContentType="application/vnd.openxmlformats-officedocument.presentationml.tags+xml"/>
  <Override PartName="/ppt/notesSlides/notesSlide6.xml" ContentType="application/vnd.openxmlformats-officedocument.presentationml.notesSlide+xml"/>
  <Override PartName="/ppt/tags/tag8.xml" ContentType="application/vnd.openxmlformats-officedocument.presentationml.tags+xml"/>
  <Override PartName="/ppt/notesSlides/notesSlide7.xml" ContentType="application/vnd.openxmlformats-officedocument.presentationml.notesSlide+xml"/>
  <Override PartName="/ppt/ink/ink1.xml" ContentType="application/inkml+xml"/>
  <Override PartName="/ppt/ink/ink2.xml" ContentType="application/inkml+xml"/>
  <Override PartName="/ppt/tags/tag9.xml" ContentType="application/vnd.openxmlformats-officedocument.presentationml.tags+xml"/>
  <Override PartName="/ppt/notesSlides/notesSlide8.xml" ContentType="application/vnd.openxmlformats-officedocument.presentationml.notesSlide+xml"/>
  <Override PartName="/ppt/tags/tag10.xml" ContentType="application/vnd.openxmlformats-officedocument.presentationml.tags+xml"/>
  <Override PartName="/ppt/notesSlides/notesSlide9.xml" ContentType="application/vnd.openxmlformats-officedocument.presentationml.notesSlide+xml"/>
  <Override PartName="/ppt/tags/tag11.xml" ContentType="application/vnd.openxmlformats-officedocument.presentationml.tags+xml"/>
  <Override PartName="/ppt/notesSlides/notesSlide10.xml" ContentType="application/vnd.openxmlformats-officedocument.presentationml.notesSlide+xml"/>
  <Override PartName="/ppt/tags/tag12.xml" ContentType="application/vnd.openxmlformats-officedocument.presentationml.tags+xml"/>
  <Override PartName="/ppt/notesSlides/notesSlide11.xml" ContentType="application/vnd.openxmlformats-officedocument.presentationml.notesSlide+xml"/>
  <Override PartName="/ppt/tags/tag13.xml" ContentType="application/vnd.openxmlformats-officedocument.presentationml.tags+xml"/>
  <Override PartName="/ppt/notesSlides/notesSlide12.xml" ContentType="application/vnd.openxmlformats-officedocument.presentationml.notesSlide+xml"/>
  <Override PartName="/ppt/tags/tag14.xml" ContentType="application/vnd.openxmlformats-officedocument.presentationml.tags+xml"/>
  <Override PartName="/ppt/notesSlides/notesSlide13.xml" ContentType="application/vnd.openxmlformats-officedocument.presentationml.notesSlide+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notesSlides/notesSlide14.xml" ContentType="application/vnd.openxmlformats-officedocument.presentationml.notesSlide+xml"/>
  <Override PartName="/ppt/tags/tag22.xml" ContentType="application/vnd.openxmlformats-officedocument.presentationml.tags+xml"/>
  <Override PartName="/ppt/notesSlides/notesSlide15.xml" ContentType="application/vnd.openxmlformats-officedocument.presentationml.notesSlide+xml"/>
  <Override PartName="/ppt/tags/tag23.xml" ContentType="application/vnd.openxmlformats-officedocument.presentationml.tags+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7" r:id="rId2"/>
    <p:sldId id="259" r:id="rId3"/>
    <p:sldId id="260" r:id="rId4"/>
    <p:sldId id="262" r:id="rId5"/>
    <p:sldId id="263" r:id="rId6"/>
    <p:sldId id="265" r:id="rId7"/>
    <p:sldId id="267" r:id="rId8"/>
    <p:sldId id="268" r:id="rId9"/>
    <p:sldId id="270" r:id="rId10"/>
    <p:sldId id="271" r:id="rId11"/>
    <p:sldId id="272" r:id="rId12"/>
    <p:sldId id="273" r:id="rId13"/>
    <p:sldId id="274" r:id="rId14"/>
    <p:sldId id="284" r:id="rId15"/>
    <p:sldId id="283" r:id="rId16"/>
    <p:sldId id="285" r:id="rId17"/>
    <p:sldId id="288" r:id="rId18"/>
    <p:sldId id="287" r:id="rId19"/>
  </p:sldIdLst>
  <p:sldSz cx="9144000" cy="6858000" type="screen4x3"/>
  <p:notesSz cx="6858000" cy="9144000"/>
  <p:custDataLst>
    <p:tags r:id="rId21"/>
  </p:custDataLst>
  <p:defaultTextStyle>
    <a:defPPr>
      <a:defRPr lang="en-US"/>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5" d="100"/>
          <a:sy n="45" d="100"/>
        </p:scale>
        <p:origin x="-114" y="-6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ags" Target="tags/tag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wmf"/><Relationship Id="rId1" Type="http://schemas.openxmlformats.org/officeDocument/2006/relationships/image" Target="../media/image8.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4.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5.emf"/></Relationships>
</file>

<file path=ppt/ink/ink1.xml><?xml version="1.0" encoding="utf-8"?>
<inkml:ink xmlns:inkml="http://www.w3.org/2003/InkML">
  <inkml:definitions>
    <inkml:context xml:id="ctx0">
      <inkml:inkSource xml:id="inkSrc0">
        <inkml:traceFormat>
          <inkml:channel name="X" type="integer" max="1024" units="cm"/>
          <inkml:channel name="Y" type="integer" max="768" units="cm"/>
        </inkml:traceFormat>
        <inkml:channelProperties>
          <inkml:channelProperty channel="X" name="resolution" value="28.36565" units="1/cm"/>
          <inkml:channelProperty channel="Y" name="resolution" value="28.33948" units="1/cm"/>
        </inkml:channelProperties>
      </inkml:inkSource>
      <inkml:timestamp xml:id="ts0" timeString="2010-11-30T14:49:41.034"/>
    </inkml:context>
    <inkml:brush xml:id="br0">
      <inkml:brushProperty name="width" value="0.03528" units="cm"/>
      <inkml:brushProperty name="height" value="0.03528" units="cm"/>
      <inkml:brushProperty name="fitToCurve" value="1"/>
      <inkml:brushProperty name="ignorePressure" value="1"/>
    </inkml:brush>
  </inkml:definitions>
  <inkml:trace contextRef="#ctx0" brushRef="#br0">2 173,'25'0,"0"0,0 0,0 0,-1 0,1 0,-25 0,25 0,-25 0,25 0,-25-25,25 0,-25 25,0-25,0 25,0-49,0 49,0-25,-25 25,25 0,-25-24,0 24,25 0,-25 0,1 0,24 24,-25-24,25 50,-25-50,25 24,0 26,0-50,0 49,-25 1,25-26,-25 1,25 0,0-1,0-24,0 25,0-25,0 49,25-49,0 25,0-25,0 0,-25 0,24 0,51 0,-75 0,49 0,-24 0,0 0,0 0,-25 0</inkml:trace>
</inkml:ink>
</file>

<file path=ppt/ink/ink2.xml><?xml version="1.0" encoding="utf-8"?>
<inkml:ink xmlns:inkml="http://www.w3.org/2003/InkML">
  <inkml:definitions>
    <inkml:context xml:id="ctx0">
      <inkml:inkSource xml:id="inkSrc0">
        <inkml:traceFormat>
          <inkml:channel name="X" type="integer" max="1024" units="cm"/>
          <inkml:channel name="Y" type="integer" max="768" units="cm"/>
        </inkml:traceFormat>
        <inkml:channelProperties>
          <inkml:channelProperty channel="X" name="resolution" value="28.36565" units="1/cm"/>
          <inkml:channelProperty channel="Y" name="resolution" value="28.33948" units="1/cm"/>
        </inkml:channelProperties>
      </inkml:inkSource>
      <inkml:timestamp xml:id="ts0" timeString="2010-11-30T14:49:44.379"/>
    </inkml:context>
    <inkml:brush xml:id="br0">
      <inkml:brushProperty name="width" value="0.03528" units="cm"/>
      <inkml:brushProperty name="height" value="0.03528" units="cm"/>
      <inkml:brushProperty name="fitToCurve" value="1"/>
      <inkml:brushProperty name="ignorePressure" value="1"/>
    </inkml:brush>
  </inkml:definitions>
  <inkml:trace contextRef="#ctx0" brushRef="#br0">26 0,'-25'0,"25"25,0-25,25 76,-25-51,0 0,0 0,24 0,-24-25,25 50,-1-25,-24-25,0 50,25-50,-25 50,0-50,0 25,24 0,-24 0,0 1,0-26,0 50,25-25,-1 0,1 50,-1-50,-24 0,0 0,0 0,0 0,0-25,0 25,0-25,0 0,0-25,0 0,25 0,-25-25,0 25,0 0,0 25,0-25,0 25,0-50,0-25,24 24,-24 1,25 25,-25 0,0 0,0 0,0 0,0 0,24 0,-24 0,0-50,25 75,-25-25</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287DE29B-81CE-4957-B545-C61EAC63468F}" type="datetimeFigureOut">
              <a:rPr lang="en-US"/>
              <a:pPr>
                <a:defRPr/>
              </a:pPr>
              <a:t>11/27/2012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F1743FDD-8E5F-41B1-8882-E4D1F6A606A2}" type="slidenum">
              <a:rPr lang="en-US"/>
              <a:pPr>
                <a:defRPr/>
              </a:pPr>
              <a:t>‹#›</a:t>
            </a:fld>
            <a:endParaRPr lang="en-US"/>
          </a:p>
        </p:txBody>
      </p:sp>
    </p:spTree>
    <p:extLst>
      <p:ext uri="{BB962C8B-B14F-4D97-AF65-F5344CB8AC3E}">
        <p14:creationId xmlns:p14="http://schemas.microsoft.com/office/powerpoint/2010/main" val="382936357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FC901784-7DE2-4699-93D9-B8921442D367}" type="slidenum">
              <a:rPr lang="en-US" smtClean="0"/>
              <a:pPr fontAlgn="base">
                <a:spcBef>
                  <a:spcPct val="0"/>
                </a:spcBef>
                <a:spcAft>
                  <a:spcPct val="0"/>
                </a:spcAft>
                <a:defRPr/>
              </a:pPr>
              <a:t>1</a:t>
            </a:fld>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EE8E8BA2-0EF6-45FE-B968-6B60A9F0A2A6}" type="slidenum">
              <a:rPr lang="en-US" smtClean="0"/>
              <a:pPr fontAlgn="base">
                <a:spcBef>
                  <a:spcPct val="0"/>
                </a:spcBef>
                <a:spcAft>
                  <a:spcPct val="0"/>
                </a:spcAft>
                <a:defRPr/>
              </a:pPr>
              <a:t>10</a:t>
            </a:fld>
            <a:endParaRPr lang="en-US" smtClean="0"/>
          </a:p>
        </p:txBody>
      </p:sp>
      <p:sp>
        <p:nvSpPr>
          <p:cNvPr id="3379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B7C5D2B1-6D37-461F-B640-F036F696B7BC}" type="slidenum">
              <a:rPr lang="en-US" smtClean="0"/>
              <a:pPr fontAlgn="base">
                <a:spcBef>
                  <a:spcPct val="0"/>
                </a:spcBef>
                <a:spcAft>
                  <a:spcPct val="0"/>
                </a:spcAft>
                <a:defRPr/>
              </a:pPr>
              <a:t>11</a:t>
            </a:fld>
            <a:endParaRPr lang="en-US" smtClean="0"/>
          </a:p>
        </p:txBody>
      </p:sp>
      <p:sp>
        <p:nvSpPr>
          <p:cNvPr id="3481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2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C022A39D-CD66-4D8C-AEE5-F5062385BF9A}" type="slidenum">
              <a:rPr lang="en-US" smtClean="0"/>
              <a:pPr fontAlgn="base">
                <a:spcBef>
                  <a:spcPct val="0"/>
                </a:spcBef>
                <a:spcAft>
                  <a:spcPct val="0"/>
                </a:spcAft>
                <a:defRPr/>
              </a:pPr>
              <a:t>12</a:t>
            </a:fld>
            <a:endParaRPr lang="en-US" smtClean="0"/>
          </a:p>
        </p:txBody>
      </p:sp>
      <p:sp>
        <p:nvSpPr>
          <p:cNvPr id="3584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5F168AB3-56E9-4D53-BAAB-73266E9EDF3E}" type="slidenum">
              <a:rPr lang="en-US" smtClean="0"/>
              <a:pPr fontAlgn="base">
                <a:spcBef>
                  <a:spcPct val="0"/>
                </a:spcBef>
                <a:spcAft>
                  <a:spcPct val="0"/>
                </a:spcAft>
                <a:defRPr/>
              </a:pPr>
              <a:t>13</a:t>
            </a:fld>
            <a:endParaRPr lang="en-US" smtClean="0"/>
          </a:p>
        </p:txBody>
      </p:sp>
      <p:sp>
        <p:nvSpPr>
          <p:cNvPr id="3686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37892"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3C656124-1EBA-4CCB-AC35-1C6BAF8520A6}" type="slidenum">
              <a:rPr lang="en-US" smtClean="0"/>
              <a:pPr fontAlgn="base">
                <a:spcBef>
                  <a:spcPct val="0"/>
                </a:spcBef>
                <a:spcAft>
                  <a:spcPct val="0"/>
                </a:spcAft>
                <a:defRPr/>
              </a:pPr>
              <a:t>16</a:t>
            </a:fld>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38916"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7AC79F8E-BB44-493A-A996-E8E897FBA4B5}" type="slidenum">
              <a:rPr lang="en-US" smtClean="0"/>
              <a:pPr fontAlgn="base">
                <a:spcBef>
                  <a:spcPct val="0"/>
                </a:spcBef>
                <a:spcAft>
                  <a:spcPct val="0"/>
                </a:spcAft>
                <a:defRPr/>
              </a:pPr>
              <a:t>17</a:t>
            </a:fld>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39940"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A427ED92-C2B4-43D5-88F6-FE777008DC2A}" type="slidenum">
              <a:rPr lang="en-US" smtClean="0"/>
              <a:pPr fontAlgn="base">
                <a:spcBef>
                  <a:spcPct val="0"/>
                </a:spcBef>
                <a:spcAft>
                  <a:spcPct val="0"/>
                </a:spcAft>
                <a:defRPr/>
              </a:pPr>
              <a:t>18</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1613D5F6-59FF-47AD-B796-BE6CDEF5083B}" type="slidenum">
              <a:rPr lang="en-US" smtClean="0"/>
              <a:pPr fontAlgn="base">
                <a:spcBef>
                  <a:spcPct val="0"/>
                </a:spcBef>
                <a:spcAft>
                  <a:spcPct val="0"/>
                </a:spcAft>
                <a:defRPr/>
              </a:pPr>
              <a:t>2</a:t>
            </a:fld>
            <a:endParaRPr lang="en-US" smtClean="0"/>
          </a:p>
        </p:txBody>
      </p:sp>
      <p:sp>
        <p:nvSpPr>
          <p:cNvPr id="2560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4A60E6F3-33DA-4280-87D2-0D699F6E11D0}" type="slidenum">
              <a:rPr lang="en-US" smtClean="0"/>
              <a:pPr fontAlgn="base">
                <a:spcBef>
                  <a:spcPct val="0"/>
                </a:spcBef>
                <a:spcAft>
                  <a:spcPct val="0"/>
                </a:spcAft>
                <a:defRPr/>
              </a:pPr>
              <a:t>3</a:t>
            </a:fld>
            <a:endParaRPr lang="en-US" smtClean="0"/>
          </a:p>
        </p:txBody>
      </p:sp>
      <p:sp>
        <p:nvSpPr>
          <p:cNvPr id="2662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F5A94F84-96BA-49FF-9601-35DEACB5E007}" type="slidenum">
              <a:rPr lang="en-US" smtClean="0"/>
              <a:pPr fontAlgn="base">
                <a:spcBef>
                  <a:spcPct val="0"/>
                </a:spcBef>
                <a:spcAft>
                  <a:spcPct val="0"/>
                </a:spcAft>
                <a:defRPr/>
              </a:pPr>
              <a:t>4</a:t>
            </a:fld>
            <a:endParaRPr lang="en-US"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71818513-FDC7-43C9-9777-B94747BE3935}" type="slidenum">
              <a:rPr lang="en-US" smtClean="0"/>
              <a:pPr fontAlgn="base">
                <a:spcBef>
                  <a:spcPct val="0"/>
                </a:spcBef>
                <a:spcAft>
                  <a:spcPct val="0"/>
                </a:spcAft>
                <a:defRPr/>
              </a:pPr>
              <a:t>5</a:t>
            </a:fld>
            <a:endParaRPr lang="en-US"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6FBD0D67-76C0-4A45-9CD6-4A7E7735D73F}" type="slidenum">
              <a:rPr lang="en-US" smtClean="0"/>
              <a:pPr fontAlgn="base">
                <a:spcBef>
                  <a:spcPct val="0"/>
                </a:spcBef>
                <a:spcAft>
                  <a:spcPct val="0"/>
                </a:spcAft>
                <a:defRPr/>
              </a:pPr>
              <a:t>6</a:t>
            </a:fld>
            <a:endParaRPr lang="en-US" smtClean="0"/>
          </a:p>
        </p:txBody>
      </p:sp>
      <p:sp>
        <p:nvSpPr>
          <p:cNvPr id="2969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70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smtClean="0"/>
              <a:t>Students should sketch graph.</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0225CEB6-CED8-4B4E-89C1-E5BEC5E6FF7F}" type="slidenum">
              <a:rPr lang="en-US" smtClean="0"/>
              <a:pPr fontAlgn="base">
                <a:spcBef>
                  <a:spcPct val="0"/>
                </a:spcBef>
                <a:spcAft>
                  <a:spcPct val="0"/>
                </a:spcAft>
                <a:defRPr/>
              </a:pPr>
              <a:t>7</a:t>
            </a:fld>
            <a:endParaRPr lang="en-US" smtClean="0"/>
          </a:p>
        </p:txBody>
      </p:sp>
      <p:sp>
        <p:nvSpPr>
          <p:cNvPr id="3072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7C3E7609-62C7-47D2-A4DF-8595D2FB52AA}" type="slidenum">
              <a:rPr lang="en-US" smtClean="0"/>
              <a:pPr fontAlgn="base">
                <a:spcBef>
                  <a:spcPct val="0"/>
                </a:spcBef>
                <a:spcAft>
                  <a:spcPct val="0"/>
                </a:spcAft>
                <a:defRPr/>
              </a:pPr>
              <a:t>8</a:t>
            </a:fld>
            <a:endParaRPr lang="en-US" smtClean="0"/>
          </a:p>
        </p:txBody>
      </p:sp>
      <p:sp>
        <p:nvSpPr>
          <p:cNvPr id="3174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ADDAE336-AA03-449F-867B-0022459B628F}" type="slidenum">
              <a:rPr lang="en-US" smtClean="0"/>
              <a:pPr fontAlgn="base">
                <a:spcBef>
                  <a:spcPct val="0"/>
                </a:spcBef>
                <a:spcAft>
                  <a:spcPct val="0"/>
                </a:spcAft>
                <a:defRPr/>
              </a:pPr>
              <a:t>9</a:t>
            </a:fld>
            <a:endParaRPr lang="en-US" smtClean="0"/>
          </a:p>
        </p:txBody>
      </p:sp>
      <p:sp>
        <p:nvSpPr>
          <p:cNvPr id="3277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a:solidFill>
                  <a:srgbClr val="0070C0"/>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accent5">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33927070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DD110F57-B686-48AF-B7EE-32C7B869EFF2}" type="datetimeFigureOut">
              <a:rPr lang="en-US"/>
              <a:pPr>
                <a:defRPr/>
              </a:pPr>
              <a:t>11/27/2012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585E052-8A29-40B7-B378-F67820BEF7D7}" type="slidenum">
              <a:rPr lang="en-US"/>
              <a:pPr>
                <a:defRPr/>
              </a:pPr>
              <a:t>‹#›</a:t>
            </a:fld>
            <a:endParaRPr lang="en-US"/>
          </a:p>
        </p:txBody>
      </p:sp>
    </p:spTree>
    <p:extLst>
      <p:ext uri="{BB962C8B-B14F-4D97-AF65-F5344CB8AC3E}">
        <p14:creationId xmlns:p14="http://schemas.microsoft.com/office/powerpoint/2010/main" val="7096657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B26E9950-824E-43C3-B291-F13C8BBFA553}" type="datetimeFigureOut">
              <a:rPr lang="en-US"/>
              <a:pPr>
                <a:defRPr/>
              </a:pPr>
              <a:t>11/27/2012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8C2EC6A-92F7-4909-B216-EFCDF2E5B00F}" type="slidenum">
              <a:rPr lang="en-US"/>
              <a:pPr>
                <a:defRPr/>
              </a:pPr>
              <a:t>‹#›</a:t>
            </a:fld>
            <a:endParaRPr lang="en-US"/>
          </a:p>
        </p:txBody>
      </p:sp>
    </p:spTree>
    <p:extLst>
      <p:ext uri="{BB962C8B-B14F-4D97-AF65-F5344CB8AC3E}">
        <p14:creationId xmlns:p14="http://schemas.microsoft.com/office/powerpoint/2010/main" val="28721350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85800" y="609600"/>
            <a:ext cx="7772400" cy="5486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Footer Placeholder 2"/>
          <p:cNvSpPr>
            <a:spLocks noGrp="1"/>
          </p:cNvSpPr>
          <p:nvPr>
            <p:ph type="ftr" sz="quarter" idx="10"/>
          </p:nvPr>
        </p:nvSpPr>
        <p:spPr>
          <a:xfrm>
            <a:off x="85725" y="6502400"/>
            <a:ext cx="2895600" cy="246063"/>
          </a:xfrm>
        </p:spPr>
        <p:txBody>
          <a:bodyPr/>
          <a:lstStyle>
            <a:lvl1pPr>
              <a:defRPr/>
            </a:lvl1pPr>
          </a:lstStyle>
          <a:p>
            <a:pPr>
              <a:defRPr/>
            </a:pPr>
            <a:r>
              <a:rPr lang="en-US"/>
              <a:t>Physics 1161: Lecture 26, Slide </a:t>
            </a:r>
            <a:fld id="{A9FC7BD3-E247-4CFA-8868-A8D8F650F42E}" type="slidenum">
              <a:rPr lang="en-US"/>
              <a:pPr>
                <a:defRPr/>
              </a:pPr>
              <a:t>‹#›</a:t>
            </a:fld>
            <a:endParaRPr lang="en-US"/>
          </a:p>
        </p:txBody>
      </p:sp>
    </p:spTree>
    <p:extLst>
      <p:ext uri="{BB962C8B-B14F-4D97-AF65-F5344CB8AC3E}">
        <p14:creationId xmlns:p14="http://schemas.microsoft.com/office/powerpoint/2010/main" val="3276004068"/>
      </p:ext>
    </p:extLst>
  </p:cSld>
  <p:clrMapOvr>
    <a:masterClrMapping/>
  </p:clrMapOvr>
  <p:transition>
    <p:random/>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D1E641D7-3E64-46FA-8F00-E88330E0B768}" type="datetimeFigureOut">
              <a:rPr lang="en-US"/>
              <a:pPr>
                <a:defRPr/>
              </a:pPr>
              <a:t>11/27/2012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08C8097-81C7-40AB-8F5F-24B082FBA410}" type="slidenum">
              <a:rPr lang="en-US"/>
              <a:pPr>
                <a:defRPr/>
              </a:pPr>
              <a:t>‹#›</a:t>
            </a:fld>
            <a:endParaRPr lang="en-US"/>
          </a:p>
        </p:txBody>
      </p:sp>
    </p:spTree>
    <p:extLst>
      <p:ext uri="{BB962C8B-B14F-4D97-AF65-F5344CB8AC3E}">
        <p14:creationId xmlns:p14="http://schemas.microsoft.com/office/powerpoint/2010/main" val="30841330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clipArtAndTx">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ClipArt Placeholder 2"/>
          <p:cNvSpPr>
            <a:spLocks noGrp="1"/>
          </p:cNvSpPr>
          <p:nvPr>
            <p:ph type="clipArt" sz="half" idx="1"/>
          </p:nvPr>
        </p:nvSpPr>
        <p:spPr>
          <a:xfrm>
            <a:off x="685800" y="1981200"/>
            <a:ext cx="3810000" cy="4114800"/>
          </a:xfrm>
        </p:spPr>
        <p:txBody>
          <a:bodyPr rtlCol="0">
            <a:normAutofit/>
          </a:bodyPr>
          <a:lstStyle/>
          <a:p>
            <a:pPr lvl="0"/>
            <a:endParaRPr lang="en-US" noProof="0" smtClean="0"/>
          </a:p>
        </p:txBody>
      </p:sp>
      <p:sp>
        <p:nvSpPr>
          <p:cNvPr id="4" name="Text Placeholder 3"/>
          <p:cNvSpPr>
            <a:spLocks noGrp="1"/>
          </p:cNvSpPr>
          <p:nvPr>
            <p:ph type="body" sz="half" idx="2"/>
          </p:nvPr>
        </p:nvSpPr>
        <p:spPr>
          <a:xfrm>
            <a:off x="46482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p:txBody>
          <a:bodyPr/>
          <a:lstStyle>
            <a:lvl1pPr>
              <a:defRPr/>
            </a:lvl1pPr>
          </a:lstStyle>
          <a:p>
            <a:pPr>
              <a:defRPr/>
            </a:pPr>
            <a:endParaRPr lang="en-US"/>
          </a:p>
        </p:txBody>
      </p:sp>
      <p:sp>
        <p:nvSpPr>
          <p:cNvPr id="6" name="Rectangle 5"/>
          <p:cNvSpPr>
            <a:spLocks noGrp="1" noChangeArrowheads="1"/>
          </p:cNvSpPr>
          <p:nvPr>
            <p:ph type="ftr" sz="quarter" idx="11"/>
          </p:nvPr>
        </p:nvSpPr>
        <p:spPr/>
        <p:txBody>
          <a:bodyPr/>
          <a:lstStyle>
            <a:lvl1pPr>
              <a:defRPr/>
            </a:lvl1pPr>
          </a:lstStyle>
          <a:p>
            <a:pPr>
              <a:defRPr/>
            </a:pPr>
            <a:endParaRPr lang="en-US"/>
          </a:p>
        </p:txBody>
      </p:sp>
      <p:sp>
        <p:nvSpPr>
          <p:cNvPr id="7" name="Rectangle 6"/>
          <p:cNvSpPr>
            <a:spLocks noGrp="1" noChangeArrowheads="1"/>
          </p:cNvSpPr>
          <p:nvPr>
            <p:ph type="sldNum" sz="quarter" idx="12"/>
          </p:nvPr>
        </p:nvSpPr>
        <p:spPr/>
        <p:txBody>
          <a:bodyPr/>
          <a:lstStyle>
            <a:lvl1pPr>
              <a:defRPr/>
            </a:lvl1pPr>
          </a:lstStyle>
          <a:p>
            <a:pPr>
              <a:defRPr/>
            </a:pPr>
            <a:fld id="{0F4A8CCB-F878-408B-B1BF-67FFD517B273}" type="slidenum">
              <a:rPr lang="en-US"/>
              <a:pPr>
                <a:defRPr/>
              </a:pPr>
              <a:t>‹#›</a:t>
            </a:fld>
            <a:endParaRPr lang="en-US"/>
          </a:p>
        </p:txBody>
      </p:sp>
    </p:spTree>
    <p:extLst>
      <p:ext uri="{BB962C8B-B14F-4D97-AF65-F5344CB8AC3E}">
        <p14:creationId xmlns:p14="http://schemas.microsoft.com/office/powerpoint/2010/main" val="33324746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A1CE0D7E-9D7F-479F-9AFB-8BA6D196960D}" type="datetimeFigureOut">
              <a:rPr lang="en-US"/>
              <a:pPr>
                <a:defRPr/>
              </a:pPr>
              <a:t>11/27/2012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E521BDF-1693-43D9-911E-216AA4BD6A54}" type="slidenum">
              <a:rPr lang="en-US"/>
              <a:pPr>
                <a:defRPr/>
              </a:pPr>
              <a:t>‹#›</a:t>
            </a:fld>
            <a:endParaRPr lang="en-US"/>
          </a:p>
        </p:txBody>
      </p:sp>
    </p:spTree>
    <p:extLst>
      <p:ext uri="{BB962C8B-B14F-4D97-AF65-F5344CB8AC3E}">
        <p14:creationId xmlns:p14="http://schemas.microsoft.com/office/powerpoint/2010/main" val="38112866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4DC114D4-8B93-482A-95E6-0B53097C4974}" type="datetimeFigureOut">
              <a:rPr lang="en-US"/>
              <a:pPr>
                <a:defRPr/>
              </a:pPr>
              <a:t>11/27/2012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2D8B31C-E998-4C6A-BC67-3E0A179D9BB8}" type="slidenum">
              <a:rPr lang="en-US"/>
              <a:pPr>
                <a:defRPr/>
              </a:pPr>
              <a:t>‹#›</a:t>
            </a:fld>
            <a:endParaRPr lang="en-US"/>
          </a:p>
        </p:txBody>
      </p:sp>
    </p:spTree>
    <p:extLst>
      <p:ext uri="{BB962C8B-B14F-4D97-AF65-F5344CB8AC3E}">
        <p14:creationId xmlns:p14="http://schemas.microsoft.com/office/powerpoint/2010/main" val="32661963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8C7035C8-378E-4448-A8CB-B48633A05805}" type="datetimeFigureOut">
              <a:rPr lang="en-US"/>
              <a:pPr>
                <a:defRPr/>
              </a:pPr>
              <a:t>11/27/2012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51689405-196D-4EFC-8BBC-45E55EDE1DE4}" type="slidenum">
              <a:rPr lang="en-US"/>
              <a:pPr>
                <a:defRPr/>
              </a:pPr>
              <a:t>‹#›</a:t>
            </a:fld>
            <a:endParaRPr lang="en-US"/>
          </a:p>
        </p:txBody>
      </p:sp>
    </p:spTree>
    <p:extLst>
      <p:ext uri="{BB962C8B-B14F-4D97-AF65-F5344CB8AC3E}">
        <p14:creationId xmlns:p14="http://schemas.microsoft.com/office/powerpoint/2010/main" val="19242931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8AD8A80E-C035-44E4-AFBA-58DCE51684F5}" type="datetimeFigureOut">
              <a:rPr lang="en-US"/>
              <a:pPr>
                <a:defRPr/>
              </a:pPr>
              <a:t>11/27/2012</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826CE80D-E5A9-4D15-BC0C-284E3345B0F5}" type="slidenum">
              <a:rPr lang="en-US"/>
              <a:pPr>
                <a:defRPr/>
              </a:pPr>
              <a:t>‹#›</a:t>
            </a:fld>
            <a:endParaRPr lang="en-US"/>
          </a:p>
        </p:txBody>
      </p:sp>
    </p:spTree>
    <p:extLst>
      <p:ext uri="{BB962C8B-B14F-4D97-AF65-F5344CB8AC3E}">
        <p14:creationId xmlns:p14="http://schemas.microsoft.com/office/powerpoint/2010/main" val="8491411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46185BF8-866A-40E6-9974-D39B5956EC9F}" type="datetimeFigureOut">
              <a:rPr lang="en-US"/>
              <a:pPr>
                <a:defRPr/>
              </a:pPr>
              <a:t>11/27/2012</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7525B26E-36A6-4F45-8365-59CACF0ACF5E}" type="slidenum">
              <a:rPr lang="en-US"/>
              <a:pPr>
                <a:defRPr/>
              </a:pPr>
              <a:t>‹#›</a:t>
            </a:fld>
            <a:endParaRPr lang="en-US"/>
          </a:p>
        </p:txBody>
      </p:sp>
    </p:spTree>
    <p:extLst>
      <p:ext uri="{BB962C8B-B14F-4D97-AF65-F5344CB8AC3E}">
        <p14:creationId xmlns:p14="http://schemas.microsoft.com/office/powerpoint/2010/main" val="18106013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CD60AB56-9550-4CC7-B38D-5593427DD709}" type="datetimeFigureOut">
              <a:rPr lang="en-US"/>
              <a:pPr>
                <a:defRPr/>
              </a:pPr>
              <a:t>11/27/2012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0FC6ACA4-F2D1-4072-8714-DCB1DDF2BFC0}" type="slidenum">
              <a:rPr lang="en-US"/>
              <a:pPr>
                <a:defRPr/>
              </a:pPr>
              <a:t>‹#›</a:t>
            </a:fld>
            <a:endParaRPr lang="en-US"/>
          </a:p>
        </p:txBody>
      </p:sp>
    </p:spTree>
    <p:extLst>
      <p:ext uri="{BB962C8B-B14F-4D97-AF65-F5344CB8AC3E}">
        <p14:creationId xmlns:p14="http://schemas.microsoft.com/office/powerpoint/2010/main" val="21145600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FC1FE203-47D2-4E59-9754-A8BA448CFECD}" type="datetimeFigureOut">
              <a:rPr lang="en-US"/>
              <a:pPr>
                <a:defRPr/>
              </a:pPr>
              <a:t>11/27/2012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AD27277-7C24-4CBD-B402-403F23133DA4}" type="slidenum">
              <a:rPr lang="en-US"/>
              <a:pPr>
                <a:defRPr/>
              </a:pPr>
              <a:t>‹#›</a:t>
            </a:fld>
            <a:endParaRPr lang="en-US"/>
          </a:p>
        </p:txBody>
      </p:sp>
    </p:spTree>
    <p:extLst>
      <p:ext uri="{BB962C8B-B14F-4D97-AF65-F5344CB8AC3E}">
        <p14:creationId xmlns:p14="http://schemas.microsoft.com/office/powerpoint/2010/main" val="270609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679E11AD-CD45-49D5-B19E-E79C3E858CFB}" type="datetimeFigureOut">
              <a:rPr lang="en-US"/>
              <a:pPr>
                <a:defRPr/>
              </a:pPr>
              <a:t>11/27/2012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42743CB8-9BA4-4403-AE1F-44E653619C96}" type="slidenum">
              <a:rPr lang="en-US"/>
              <a:pPr>
                <a:defRPr/>
              </a:pPr>
              <a:t>‹#›</a:t>
            </a:fld>
            <a:endParaRPr lang="en-US"/>
          </a:p>
        </p:txBody>
      </p:sp>
    </p:spTree>
    <p:extLst>
      <p:ext uri="{BB962C8B-B14F-4D97-AF65-F5344CB8AC3E}">
        <p14:creationId xmlns:p14="http://schemas.microsoft.com/office/powerpoint/2010/main" val="8536001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75000"/>
          </a:schemeClr>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49C76B81-854C-4ACB-98C5-7B21E7D6F077}" type="datetimeFigureOut">
              <a:rPr lang="en-US"/>
              <a:pPr>
                <a:defRPr/>
              </a:pPr>
              <a:t>11/27/2012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CB40D838-3E91-46BB-AAC8-57119311E59B}"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11"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 id="2147483712" r:id="rId12"/>
    <p:sldLayoutId id="2147483710" r:id="rId13"/>
    <p:sldLayoutId id="2147483713" r:id="rId14"/>
  </p:sldLayoutIdLst>
  <p:timing>
    <p:tnLst>
      <p:par>
        <p:cTn id="1" dur="indefinite" restart="never" nodeType="tmRoot"/>
      </p:par>
    </p:tnLst>
  </p:timing>
  <p:txStyles>
    <p:titleStyle>
      <a:lvl1pPr algn="ctr" rtl="0" eaLnBrk="0" fontAlgn="base" hangingPunct="0">
        <a:spcBef>
          <a:spcPct val="0"/>
        </a:spcBef>
        <a:spcAft>
          <a:spcPct val="0"/>
        </a:spcAft>
        <a:defRPr sz="4400" kern="1200">
          <a:solidFill>
            <a:srgbClr val="558ED5"/>
          </a:solidFill>
          <a:latin typeface="+mj-lt"/>
          <a:ea typeface="+mj-ea"/>
          <a:cs typeface="+mj-cs"/>
        </a:defRPr>
      </a:lvl1pPr>
      <a:lvl2pPr algn="ctr" rtl="0" eaLnBrk="0" fontAlgn="base" hangingPunct="0">
        <a:spcBef>
          <a:spcPct val="0"/>
        </a:spcBef>
        <a:spcAft>
          <a:spcPct val="0"/>
        </a:spcAft>
        <a:defRPr sz="4400">
          <a:solidFill>
            <a:srgbClr val="558ED5"/>
          </a:solidFill>
          <a:latin typeface="Calibri" pitchFamily="34" charset="0"/>
        </a:defRPr>
      </a:lvl2pPr>
      <a:lvl3pPr algn="ctr" rtl="0" eaLnBrk="0" fontAlgn="base" hangingPunct="0">
        <a:spcBef>
          <a:spcPct val="0"/>
        </a:spcBef>
        <a:spcAft>
          <a:spcPct val="0"/>
        </a:spcAft>
        <a:defRPr sz="4400">
          <a:solidFill>
            <a:srgbClr val="558ED5"/>
          </a:solidFill>
          <a:latin typeface="Calibri" pitchFamily="34" charset="0"/>
        </a:defRPr>
      </a:lvl3pPr>
      <a:lvl4pPr algn="ctr" rtl="0" eaLnBrk="0" fontAlgn="base" hangingPunct="0">
        <a:spcBef>
          <a:spcPct val="0"/>
        </a:spcBef>
        <a:spcAft>
          <a:spcPct val="0"/>
        </a:spcAft>
        <a:defRPr sz="4400">
          <a:solidFill>
            <a:srgbClr val="558ED5"/>
          </a:solidFill>
          <a:latin typeface="Calibri" pitchFamily="34" charset="0"/>
        </a:defRPr>
      </a:lvl4pPr>
      <a:lvl5pPr algn="ctr" rtl="0" eaLnBrk="0" fontAlgn="base" hangingPunct="0">
        <a:spcBef>
          <a:spcPct val="0"/>
        </a:spcBef>
        <a:spcAft>
          <a:spcPct val="0"/>
        </a:spcAft>
        <a:defRPr sz="4400">
          <a:solidFill>
            <a:srgbClr val="558ED5"/>
          </a:solidFill>
          <a:latin typeface="Calibri" pitchFamily="34" charset="0"/>
        </a:defRPr>
      </a:lvl5pPr>
      <a:lvl6pPr marL="457200" algn="ctr" rtl="0" fontAlgn="base">
        <a:spcBef>
          <a:spcPct val="0"/>
        </a:spcBef>
        <a:spcAft>
          <a:spcPct val="0"/>
        </a:spcAft>
        <a:defRPr sz="4400">
          <a:solidFill>
            <a:srgbClr val="558ED5"/>
          </a:solidFill>
          <a:latin typeface="Calibri" pitchFamily="34" charset="0"/>
        </a:defRPr>
      </a:lvl6pPr>
      <a:lvl7pPr marL="914400" algn="ctr" rtl="0" fontAlgn="base">
        <a:spcBef>
          <a:spcPct val="0"/>
        </a:spcBef>
        <a:spcAft>
          <a:spcPct val="0"/>
        </a:spcAft>
        <a:defRPr sz="4400">
          <a:solidFill>
            <a:srgbClr val="558ED5"/>
          </a:solidFill>
          <a:latin typeface="Calibri" pitchFamily="34" charset="0"/>
        </a:defRPr>
      </a:lvl7pPr>
      <a:lvl8pPr marL="1371600" algn="ctr" rtl="0" fontAlgn="base">
        <a:spcBef>
          <a:spcPct val="0"/>
        </a:spcBef>
        <a:spcAft>
          <a:spcPct val="0"/>
        </a:spcAft>
        <a:defRPr sz="4400">
          <a:solidFill>
            <a:srgbClr val="558ED5"/>
          </a:solidFill>
          <a:latin typeface="Calibri" pitchFamily="34" charset="0"/>
        </a:defRPr>
      </a:lvl8pPr>
      <a:lvl9pPr marL="1828800" algn="ctr" rtl="0" fontAlgn="base">
        <a:spcBef>
          <a:spcPct val="0"/>
        </a:spcBef>
        <a:spcAft>
          <a:spcPct val="0"/>
        </a:spcAft>
        <a:defRPr sz="4400">
          <a:solidFill>
            <a:srgbClr val="558ED5"/>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rgbClr val="00B0F0"/>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rgbClr val="FF5050"/>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2.xml"/><Relationship Id="rId5" Type="http://schemas.openxmlformats.org/officeDocument/2006/relationships/image" Target="../media/image2.png"/><Relationship Id="rId4" Type="http://schemas.openxmlformats.org/officeDocument/2006/relationships/image" Target="../media/image1.gif"/></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6.xml"/><Relationship Id="rId1" Type="http://schemas.openxmlformats.org/officeDocument/2006/relationships/tags" Target="../tags/tag11.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6.xml"/><Relationship Id="rId1" Type="http://schemas.openxmlformats.org/officeDocument/2006/relationships/tags" Target="../tags/tag12.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6.xml"/><Relationship Id="rId1" Type="http://schemas.openxmlformats.org/officeDocument/2006/relationships/tags" Target="../tags/tag13.xml"/><Relationship Id="rId4" Type="http://schemas.openxmlformats.org/officeDocument/2006/relationships/image" Target="../media/image13.png"/></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6.xml"/><Relationship Id="rId1" Type="http://schemas.openxmlformats.org/officeDocument/2006/relationships/tags" Target="../tags/tag14.xml"/></Relationships>
</file>

<file path=ppt/slides/_rels/slide14.xml.rels><?xml version="1.0" encoding="UTF-8" standalone="yes"?>
<Relationships xmlns="http://schemas.openxmlformats.org/package/2006/relationships"><Relationship Id="rId3" Type="http://schemas.openxmlformats.org/officeDocument/2006/relationships/tags" Target="../tags/tag16.xml"/><Relationship Id="rId7" Type="http://schemas.openxmlformats.org/officeDocument/2006/relationships/image" Target="../media/image14.emf"/><Relationship Id="rId2" Type="http://schemas.openxmlformats.org/officeDocument/2006/relationships/tags" Target="../tags/tag15.xml"/><Relationship Id="rId1" Type="http://schemas.openxmlformats.org/officeDocument/2006/relationships/vmlDrawing" Target="../drawings/vmlDrawing3.vml"/><Relationship Id="rId6" Type="http://schemas.openxmlformats.org/officeDocument/2006/relationships/oleObject" Target="../embeddings/oleObject7.bin"/><Relationship Id="rId5" Type="http://schemas.openxmlformats.org/officeDocument/2006/relationships/slideLayout" Target="../slideLayouts/slideLayout13.xml"/><Relationship Id="rId4" Type="http://schemas.openxmlformats.org/officeDocument/2006/relationships/tags" Target="../tags/tag17.xml"/></Relationships>
</file>

<file path=ppt/slides/_rels/slide15.xml.rels><?xml version="1.0" encoding="UTF-8" standalone="yes"?>
<Relationships xmlns="http://schemas.openxmlformats.org/package/2006/relationships"><Relationship Id="rId3" Type="http://schemas.openxmlformats.org/officeDocument/2006/relationships/tags" Target="../tags/tag19.xml"/><Relationship Id="rId7" Type="http://schemas.openxmlformats.org/officeDocument/2006/relationships/image" Target="../media/image15.emf"/><Relationship Id="rId2" Type="http://schemas.openxmlformats.org/officeDocument/2006/relationships/tags" Target="../tags/tag18.xml"/><Relationship Id="rId1" Type="http://schemas.openxmlformats.org/officeDocument/2006/relationships/vmlDrawing" Target="../drawings/vmlDrawing4.vml"/><Relationship Id="rId6" Type="http://schemas.openxmlformats.org/officeDocument/2006/relationships/oleObject" Target="../embeddings/oleObject8.bin"/><Relationship Id="rId5" Type="http://schemas.openxmlformats.org/officeDocument/2006/relationships/slideLayout" Target="../slideLayouts/slideLayout13.xml"/><Relationship Id="rId4" Type="http://schemas.openxmlformats.org/officeDocument/2006/relationships/tags" Target="../tags/tag20.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14.xml"/><Relationship Id="rId1" Type="http://schemas.openxmlformats.org/officeDocument/2006/relationships/tags" Target="../tags/tag21.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14.xml"/><Relationship Id="rId1" Type="http://schemas.openxmlformats.org/officeDocument/2006/relationships/tags" Target="../tags/tag22.xml"/><Relationship Id="rId4" Type="http://schemas.openxmlformats.org/officeDocument/2006/relationships/image" Target="../media/image16.png"/></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14.xml"/><Relationship Id="rId1" Type="http://schemas.openxmlformats.org/officeDocument/2006/relationships/tags" Target="../tags/tag23.xml"/><Relationship Id="rId4" Type="http://schemas.openxmlformats.org/officeDocument/2006/relationships/image" Target="../media/image17.gif"/></Relationships>
</file>

<file path=ppt/slides/_rels/slide2.xml.rels><?xml version="1.0" encoding="UTF-8" standalone="yes"?>
<Relationships xmlns="http://schemas.openxmlformats.org/package/2006/relationships"><Relationship Id="rId8" Type="http://schemas.openxmlformats.org/officeDocument/2006/relationships/image" Target="../media/image4.wmf"/><Relationship Id="rId3" Type="http://schemas.openxmlformats.org/officeDocument/2006/relationships/slideLayout" Target="../slideLayouts/slideLayout6.xml"/><Relationship Id="rId7" Type="http://schemas.openxmlformats.org/officeDocument/2006/relationships/oleObject" Target="../embeddings/oleObject2.bin"/><Relationship Id="rId12" Type="http://schemas.openxmlformats.org/officeDocument/2006/relationships/image" Target="../media/image7.jpeg"/><Relationship Id="rId2" Type="http://schemas.openxmlformats.org/officeDocument/2006/relationships/tags" Target="../tags/tag3.xml"/><Relationship Id="rId1" Type="http://schemas.openxmlformats.org/officeDocument/2006/relationships/vmlDrawing" Target="../drawings/vmlDrawing1.vml"/><Relationship Id="rId6" Type="http://schemas.openxmlformats.org/officeDocument/2006/relationships/image" Target="../media/image3.wmf"/><Relationship Id="rId11" Type="http://schemas.openxmlformats.org/officeDocument/2006/relationships/image" Target="../media/image6.gif"/><Relationship Id="rId5" Type="http://schemas.openxmlformats.org/officeDocument/2006/relationships/oleObject" Target="../embeddings/oleObject1.bin"/><Relationship Id="rId10" Type="http://schemas.openxmlformats.org/officeDocument/2006/relationships/image" Target="../media/image5.wmf"/><Relationship Id="rId4" Type="http://schemas.openxmlformats.org/officeDocument/2006/relationships/notesSlide" Target="../notesSlides/notesSlide2.xml"/><Relationship Id="rId9" Type="http://schemas.openxmlformats.org/officeDocument/2006/relationships/oleObject" Target="../embeddings/oleObject3.bin"/></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6.xml"/><Relationship Id="rId4" Type="http://schemas.openxmlformats.org/officeDocument/2006/relationships/image" Target="../media/image1.gif"/></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8" Type="http://schemas.openxmlformats.org/officeDocument/2006/relationships/image" Target="../media/image9.wmf"/><Relationship Id="rId13" Type="http://schemas.openxmlformats.org/officeDocument/2006/relationships/customXml" Target="../ink/ink2.xml"/><Relationship Id="rId3" Type="http://schemas.openxmlformats.org/officeDocument/2006/relationships/slideLayout" Target="../slideLayouts/slideLayout6.xml"/><Relationship Id="rId7" Type="http://schemas.openxmlformats.org/officeDocument/2006/relationships/oleObject" Target="../embeddings/oleObject5.bin"/><Relationship Id="rId12" Type="http://schemas.openxmlformats.org/officeDocument/2006/relationships/image" Target="../media/image11.emf"/><Relationship Id="rId2" Type="http://schemas.openxmlformats.org/officeDocument/2006/relationships/tags" Target="../tags/tag8.xml"/><Relationship Id="rId1" Type="http://schemas.openxmlformats.org/officeDocument/2006/relationships/vmlDrawing" Target="../drawings/vmlDrawing2.vml"/><Relationship Id="rId6" Type="http://schemas.openxmlformats.org/officeDocument/2006/relationships/image" Target="../media/image8.wmf"/><Relationship Id="rId11" Type="http://schemas.openxmlformats.org/officeDocument/2006/relationships/customXml" Target="../ink/ink1.xml"/><Relationship Id="rId5" Type="http://schemas.openxmlformats.org/officeDocument/2006/relationships/oleObject" Target="../embeddings/oleObject4.bin"/><Relationship Id="rId10" Type="http://schemas.openxmlformats.org/officeDocument/2006/relationships/image" Target="../media/image10.wmf"/><Relationship Id="rId4" Type="http://schemas.openxmlformats.org/officeDocument/2006/relationships/notesSlide" Target="../notesSlides/notesSlide7.xml"/><Relationship Id="rId9" Type="http://schemas.openxmlformats.org/officeDocument/2006/relationships/oleObject" Target="../embeddings/oleObject6.bin"/><Relationship Id="rId14" Type="http://schemas.openxmlformats.org/officeDocument/2006/relationships/image" Target="../media/image12.emf"/></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6.xml"/><Relationship Id="rId1" Type="http://schemas.openxmlformats.org/officeDocument/2006/relationships/tags" Target="../tags/tag9.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12.xml"/><Relationship Id="rId1" Type="http://schemas.openxmlformats.org/officeDocument/2006/relationships/tags" Target="../tags/tag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685800" y="931863"/>
            <a:ext cx="7467600" cy="973137"/>
          </a:xfrm>
        </p:spPr>
        <p:txBody>
          <a:bodyPr lIns="90488" tIns="44450" rIns="90488" bIns="44450"/>
          <a:lstStyle/>
          <a:p>
            <a:pPr eaLnBrk="1" hangingPunct="1"/>
            <a:r>
              <a:rPr lang="en-US" altLang="en-US" smtClean="0"/>
              <a:t>X-rays &amp; LASERs</a:t>
            </a:r>
          </a:p>
        </p:txBody>
      </p:sp>
      <p:sp>
        <p:nvSpPr>
          <p:cNvPr id="6147" name="Rectangle 3"/>
          <p:cNvSpPr>
            <a:spLocks noGrp="1" noChangeArrowheads="1"/>
          </p:cNvSpPr>
          <p:nvPr>
            <p:ph type="body" idx="1"/>
          </p:nvPr>
        </p:nvSpPr>
        <p:spPr>
          <a:xfrm>
            <a:off x="2667000" y="1828800"/>
            <a:ext cx="3063875" cy="455613"/>
          </a:xfrm>
        </p:spPr>
        <p:txBody>
          <a:bodyPr lIns="90488" tIns="44450" rIns="90488" bIns="44450" rtlCol="0">
            <a:normAutofit fontScale="92500" lnSpcReduction="10000"/>
          </a:bodyPr>
          <a:lstStyle/>
          <a:p>
            <a:pPr eaLnBrk="1" fontAlgn="auto" hangingPunct="1">
              <a:spcAft>
                <a:spcPts val="0"/>
              </a:spcAft>
              <a:defRPr/>
            </a:pPr>
            <a:r>
              <a:rPr lang="en-US" altLang="en-US" sz="2800" dirty="0" smtClean="0">
                <a:solidFill>
                  <a:schemeClr val="accent1"/>
                </a:solidFill>
              </a:rPr>
              <a:t>Section </a:t>
            </a:r>
            <a:r>
              <a:rPr lang="en-US" altLang="en-US" sz="2800" dirty="0">
                <a:solidFill>
                  <a:schemeClr val="accent1"/>
                </a:solidFill>
              </a:rPr>
              <a:t>31-7</a:t>
            </a:r>
            <a:endParaRPr lang="en-US" altLang="en-US" sz="2800" dirty="0">
              <a:solidFill>
                <a:srgbClr val="FF0000"/>
              </a:solidFill>
            </a:endParaRPr>
          </a:p>
        </p:txBody>
      </p:sp>
      <p:sp>
        <p:nvSpPr>
          <p:cNvPr id="5124" name="Rectangle 4"/>
          <p:cNvSpPr>
            <a:spLocks noChangeArrowheads="1"/>
          </p:cNvSpPr>
          <p:nvPr/>
        </p:nvSpPr>
        <p:spPr bwMode="auto">
          <a:xfrm>
            <a:off x="1241425" y="228600"/>
            <a:ext cx="6494463"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p>
            <a:r>
              <a:rPr lang="en-US" altLang="en-US" sz="3600">
                <a:solidFill>
                  <a:schemeClr val="accent1"/>
                </a:solidFill>
                <a:latin typeface="Calibri" pitchFamily="34" charset="0"/>
              </a:rPr>
              <a:t>Physics 1161: </a:t>
            </a:r>
            <a:r>
              <a:rPr lang="en-US" altLang="en-US" sz="3600">
                <a:latin typeface="Calibri" pitchFamily="34" charset="0"/>
              </a:rPr>
              <a:t> </a:t>
            </a:r>
            <a:r>
              <a:rPr lang="en-US" altLang="en-US" sz="3600">
                <a:solidFill>
                  <a:schemeClr val="accent2"/>
                </a:solidFill>
                <a:latin typeface="Calibri" pitchFamily="34" charset="0"/>
              </a:rPr>
              <a:t>Lecture 24</a:t>
            </a:r>
          </a:p>
        </p:txBody>
      </p:sp>
      <p:pic>
        <p:nvPicPr>
          <p:cNvPr id="5125" name="Picture 10" descr="xray_anim"/>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2514600" y="2286000"/>
            <a:ext cx="4605338" cy="2582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6" name="Text Box 11"/>
          <p:cNvSpPr txBox="1">
            <a:spLocks noChangeArrowheads="1"/>
          </p:cNvSpPr>
          <p:nvPr/>
        </p:nvSpPr>
        <p:spPr bwMode="auto">
          <a:xfrm>
            <a:off x="379413" y="5610225"/>
            <a:ext cx="811212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en-US">
              <a:latin typeface="Calibri" pitchFamily="34" charset="0"/>
            </a:endParaRPr>
          </a:p>
          <a:p>
            <a:pPr eaLnBrk="1" hangingPunct="1"/>
            <a:endParaRPr lang="en-US">
              <a:latin typeface="Calibri" pitchFamily="34" charset="0"/>
            </a:endParaRPr>
          </a:p>
        </p:txBody>
      </p:sp>
      <p:pic>
        <p:nvPicPr>
          <p:cNvPr id="5127"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8200" y="5181600"/>
            <a:ext cx="7494588"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692150" y="0"/>
            <a:ext cx="7772400" cy="1143000"/>
          </a:xfrm>
        </p:spPr>
        <p:txBody>
          <a:bodyPr/>
          <a:lstStyle/>
          <a:p>
            <a:pPr eaLnBrk="1" hangingPunct="1"/>
            <a:r>
              <a:rPr lang="en-US" smtClean="0"/>
              <a:t>K</a:t>
            </a:r>
            <a:r>
              <a:rPr lang="en-US" baseline="-25000" smtClean="0">
                <a:latin typeface="Symbol" pitchFamily="18" charset="2"/>
              </a:rPr>
              <a:t>b</a:t>
            </a:r>
            <a:r>
              <a:rPr lang="en-US" smtClean="0">
                <a:latin typeface="Times (PCL6)"/>
              </a:rPr>
              <a:t> X-Rays</a:t>
            </a:r>
            <a:endParaRPr lang="en-US" smtClean="0"/>
          </a:p>
        </p:txBody>
      </p:sp>
      <p:sp>
        <p:nvSpPr>
          <p:cNvPr id="348167" name="Text Box 7"/>
          <p:cNvSpPr txBox="1">
            <a:spLocks noChangeArrowheads="1"/>
          </p:cNvSpPr>
          <p:nvPr/>
        </p:nvSpPr>
        <p:spPr bwMode="auto">
          <a:xfrm>
            <a:off x="692150" y="2298700"/>
            <a:ext cx="7772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a:latin typeface="Calibri" pitchFamily="34" charset="0"/>
              </a:rPr>
              <a:t>Not as likely, but possible.</a:t>
            </a:r>
            <a:r>
              <a:rPr lang="en-US">
                <a:solidFill>
                  <a:schemeClr val="tx2"/>
                </a:solidFill>
                <a:latin typeface="Calibri" pitchFamily="34" charset="0"/>
              </a:rPr>
              <a:t>  Produces K</a:t>
            </a:r>
            <a:r>
              <a:rPr lang="en-US" baseline="-25000">
                <a:solidFill>
                  <a:schemeClr val="tx2"/>
                </a:solidFill>
                <a:latin typeface="Symbol" pitchFamily="18" charset="2"/>
              </a:rPr>
              <a:t>b</a:t>
            </a:r>
            <a:r>
              <a:rPr lang="en-US">
                <a:solidFill>
                  <a:schemeClr val="tx2"/>
                </a:solidFill>
                <a:latin typeface="Calibri" pitchFamily="34" charset="0"/>
              </a:rPr>
              <a:t> X-Rays!</a:t>
            </a:r>
            <a:r>
              <a:rPr lang="en-US">
                <a:latin typeface="Calibri" pitchFamily="34" charset="0"/>
              </a:rPr>
              <a:t> </a:t>
            </a:r>
          </a:p>
        </p:txBody>
      </p:sp>
      <p:grpSp>
        <p:nvGrpSpPr>
          <p:cNvPr id="14340" name="Group 14"/>
          <p:cNvGrpSpPr>
            <a:grpSpLocks/>
          </p:cNvGrpSpPr>
          <p:nvPr/>
        </p:nvGrpSpPr>
        <p:grpSpPr bwMode="auto">
          <a:xfrm>
            <a:off x="692150" y="1079500"/>
            <a:ext cx="7772400" cy="1066800"/>
            <a:chOff x="436" y="680"/>
            <a:chExt cx="4896" cy="672"/>
          </a:xfrm>
        </p:grpSpPr>
        <p:grpSp>
          <p:nvGrpSpPr>
            <p:cNvPr id="14357" name="Group 12"/>
            <p:cNvGrpSpPr>
              <a:grpSpLocks/>
            </p:cNvGrpSpPr>
            <p:nvPr/>
          </p:nvGrpSpPr>
          <p:grpSpPr bwMode="auto">
            <a:xfrm>
              <a:off x="436" y="680"/>
              <a:ext cx="4896" cy="288"/>
              <a:chOff x="436" y="680"/>
              <a:chExt cx="4896" cy="288"/>
            </a:xfrm>
          </p:grpSpPr>
          <p:sp>
            <p:nvSpPr>
              <p:cNvPr id="14361" name="Text Box 5"/>
              <p:cNvSpPr txBox="1">
                <a:spLocks noChangeArrowheads="1"/>
              </p:cNvSpPr>
              <p:nvPr/>
            </p:nvSpPr>
            <p:spPr bwMode="auto">
              <a:xfrm>
                <a:off x="436" y="680"/>
                <a:ext cx="489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a:latin typeface="Calibri" pitchFamily="34" charset="0"/>
                  </a:rPr>
                  <a:t>K</a:t>
                </a:r>
                <a:r>
                  <a:rPr lang="en-US" baseline="-25000">
                    <a:latin typeface="Symbol" pitchFamily="18" charset="2"/>
                  </a:rPr>
                  <a:t>a</a:t>
                </a:r>
                <a:r>
                  <a:rPr lang="en-US">
                    <a:latin typeface="Calibri" pitchFamily="34" charset="0"/>
                  </a:rPr>
                  <a:t> X-rays come from n=2           n=1 transition.</a:t>
                </a:r>
                <a:endParaRPr lang="en-US">
                  <a:solidFill>
                    <a:schemeClr val="accent2"/>
                  </a:solidFill>
                  <a:latin typeface="Calibri" pitchFamily="34" charset="0"/>
                </a:endParaRPr>
              </a:p>
            </p:txBody>
          </p:sp>
          <p:sp>
            <p:nvSpPr>
              <p:cNvPr id="14362" name="Line 10"/>
              <p:cNvSpPr>
                <a:spLocks noChangeShapeType="1"/>
              </p:cNvSpPr>
              <p:nvPr/>
            </p:nvSpPr>
            <p:spPr bwMode="auto">
              <a:xfrm>
                <a:off x="2816" y="831"/>
                <a:ext cx="239"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14358" name="Group 13"/>
            <p:cNvGrpSpPr>
              <a:grpSpLocks/>
            </p:cNvGrpSpPr>
            <p:nvPr/>
          </p:nvGrpSpPr>
          <p:grpSpPr bwMode="auto">
            <a:xfrm>
              <a:off x="867" y="1064"/>
              <a:ext cx="3525" cy="288"/>
              <a:chOff x="867" y="1064"/>
              <a:chExt cx="3525" cy="288"/>
            </a:xfrm>
          </p:grpSpPr>
          <p:sp>
            <p:nvSpPr>
              <p:cNvPr id="14359" name="Text Box 6"/>
              <p:cNvSpPr txBox="1">
                <a:spLocks noChangeArrowheads="1"/>
              </p:cNvSpPr>
              <p:nvPr/>
            </p:nvSpPr>
            <p:spPr bwMode="auto">
              <a:xfrm>
                <a:off x="867" y="1064"/>
                <a:ext cx="3525"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a:solidFill>
                      <a:schemeClr val="tx2"/>
                    </a:solidFill>
                    <a:latin typeface="Calibri" pitchFamily="34" charset="0"/>
                  </a:rPr>
                  <a:t>What about n=3         n=1 transition?</a:t>
                </a:r>
                <a:endParaRPr lang="en-US">
                  <a:solidFill>
                    <a:schemeClr val="accent2"/>
                  </a:solidFill>
                  <a:latin typeface="Calibri" pitchFamily="34" charset="0"/>
                </a:endParaRPr>
              </a:p>
            </p:txBody>
          </p:sp>
          <p:sp>
            <p:nvSpPr>
              <p:cNvPr id="14360" name="Line 11"/>
              <p:cNvSpPr>
                <a:spLocks noChangeShapeType="1"/>
              </p:cNvSpPr>
              <p:nvPr/>
            </p:nvSpPr>
            <p:spPr bwMode="auto">
              <a:xfrm>
                <a:off x="1920" y="1210"/>
                <a:ext cx="239" cy="0"/>
              </a:xfrm>
              <a:prstGeom prst="line">
                <a:avLst/>
              </a:prstGeom>
              <a:noFill/>
              <a:ln w="9525">
                <a:solidFill>
                  <a:schemeClr val="tx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grpSp>
      </p:grpSp>
      <p:grpSp>
        <p:nvGrpSpPr>
          <p:cNvPr id="5" name="Group 38"/>
          <p:cNvGrpSpPr>
            <a:grpSpLocks/>
          </p:cNvGrpSpPr>
          <p:nvPr/>
        </p:nvGrpSpPr>
        <p:grpSpPr bwMode="auto">
          <a:xfrm>
            <a:off x="692150" y="2921000"/>
            <a:ext cx="7281863" cy="2643188"/>
            <a:chOff x="436" y="1840"/>
            <a:chExt cx="4587" cy="1665"/>
          </a:xfrm>
        </p:grpSpPr>
        <p:sp>
          <p:nvSpPr>
            <p:cNvPr id="14353" name="Text Box 9"/>
            <p:cNvSpPr txBox="1">
              <a:spLocks noChangeArrowheads="1"/>
            </p:cNvSpPr>
            <p:nvPr/>
          </p:nvSpPr>
          <p:spPr bwMode="auto">
            <a:xfrm>
              <a:off x="436" y="1840"/>
              <a:ext cx="4587" cy="5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a:latin typeface="Calibri" pitchFamily="34" charset="0"/>
                </a:rPr>
                <a:t>K</a:t>
              </a:r>
              <a:r>
                <a:rPr lang="en-US" baseline="-25000">
                  <a:latin typeface="Symbol" pitchFamily="18" charset="2"/>
                </a:rPr>
                <a:t>b</a:t>
              </a:r>
              <a:r>
                <a:rPr lang="en-US">
                  <a:latin typeface="Calibri" pitchFamily="34" charset="0"/>
                </a:rPr>
                <a:t> X-Rays are higher energy (lower </a:t>
              </a:r>
              <a:r>
                <a:rPr lang="en-US">
                  <a:latin typeface="Symbol" pitchFamily="18" charset="2"/>
                </a:rPr>
                <a:t>l</a:t>
              </a:r>
              <a:r>
                <a:rPr lang="en-US">
                  <a:latin typeface="Calibri" pitchFamily="34" charset="0"/>
                </a:rPr>
                <a:t>) than K</a:t>
              </a:r>
              <a:r>
                <a:rPr lang="en-US" baseline="-25000">
                  <a:latin typeface="Symbol" pitchFamily="18" charset="2"/>
                </a:rPr>
                <a:t>a</a:t>
              </a:r>
              <a:r>
                <a:rPr lang="en-US">
                  <a:latin typeface="Symbol" pitchFamily="18" charset="2"/>
                </a:rPr>
                <a:t>.</a:t>
              </a:r>
              <a:r>
                <a:rPr lang="en-US">
                  <a:latin typeface="Calibri" pitchFamily="34" charset="0"/>
                </a:rPr>
                <a:t> 	</a:t>
              </a:r>
              <a:r>
                <a:rPr lang="en-US">
                  <a:solidFill>
                    <a:schemeClr val="tx2"/>
                  </a:solidFill>
                  <a:latin typeface="Calibri" pitchFamily="34" charset="0"/>
                </a:rPr>
                <a:t>(and lower intensity)</a:t>
              </a:r>
              <a:endParaRPr lang="en-US">
                <a:latin typeface="Calibri" pitchFamily="34" charset="0"/>
              </a:endParaRPr>
            </a:p>
          </p:txBody>
        </p:sp>
        <p:grpSp>
          <p:nvGrpSpPr>
            <p:cNvPr id="14354" name="Group 35"/>
            <p:cNvGrpSpPr>
              <a:grpSpLocks/>
            </p:cNvGrpSpPr>
            <p:nvPr/>
          </p:nvGrpSpPr>
          <p:grpSpPr bwMode="auto">
            <a:xfrm>
              <a:off x="2213" y="2573"/>
              <a:ext cx="573" cy="932"/>
              <a:chOff x="2213" y="2830"/>
              <a:chExt cx="573" cy="932"/>
            </a:xfrm>
          </p:grpSpPr>
          <p:sp>
            <p:nvSpPr>
              <p:cNvPr id="14355" name="Freeform 31"/>
              <p:cNvSpPr>
                <a:spLocks/>
              </p:cNvSpPr>
              <p:nvPr/>
            </p:nvSpPr>
            <p:spPr bwMode="auto">
              <a:xfrm>
                <a:off x="2213" y="2974"/>
                <a:ext cx="392" cy="788"/>
              </a:xfrm>
              <a:custGeom>
                <a:avLst/>
                <a:gdLst>
                  <a:gd name="T0" fmla="*/ 0 w 393"/>
                  <a:gd name="T1" fmla="*/ 724 h 850"/>
                  <a:gd name="T2" fmla="*/ 85 w 393"/>
                  <a:gd name="T3" fmla="*/ 644 h 850"/>
                  <a:gd name="T4" fmla="*/ 154 w 393"/>
                  <a:gd name="T5" fmla="*/ 433 h 850"/>
                  <a:gd name="T6" fmla="*/ 185 w 393"/>
                  <a:gd name="T7" fmla="*/ 175 h 850"/>
                  <a:gd name="T8" fmla="*/ 193 w 393"/>
                  <a:gd name="T9" fmla="*/ 4 h 850"/>
                  <a:gd name="T10" fmla="*/ 214 w 393"/>
                  <a:gd name="T11" fmla="*/ 156 h 850"/>
                  <a:gd name="T12" fmla="*/ 237 w 393"/>
                  <a:gd name="T13" fmla="*/ 393 h 850"/>
                  <a:gd name="T14" fmla="*/ 291 w 393"/>
                  <a:gd name="T15" fmla="*/ 605 h 850"/>
                  <a:gd name="T16" fmla="*/ 337 w 393"/>
                  <a:gd name="T17" fmla="*/ 704 h 850"/>
                  <a:gd name="T18" fmla="*/ 391 w 393"/>
                  <a:gd name="T19" fmla="*/ 731 h 85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393"/>
                  <a:gd name="T31" fmla="*/ 0 h 850"/>
                  <a:gd name="T32" fmla="*/ 393 w 393"/>
                  <a:gd name="T33" fmla="*/ 850 h 850"/>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393" h="850">
                    <a:moveTo>
                      <a:pt x="0" y="842"/>
                    </a:moveTo>
                    <a:cubicBezTo>
                      <a:pt x="29" y="824"/>
                      <a:pt x="59" y="806"/>
                      <a:pt x="85" y="750"/>
                    </a:cubicBezTo>
                    <a:cubicBezTo>
                      <a:pt x="111" y="694"/>
                      <a:pt x="137" y="595"/>
                      <a:pt x="154" y="504"/>
                    </a:cubicBezTo>
                    <a:cubicBezTo>
                      <a:pt x="171" y="413"/>
                      <a:pt x="179" y="287"/>
                      <a:pt x="185" y="204"/>
                    </a:cubicBezTo>
                    <a:cubicBezTo>
                      <a:pt x="191" y="121"/>
                      <a:pt x="188" y="8"/>
                      <a:pt x="193" y="4"/>
                    </a:cubicBezTo>
                    <a:cubicBezTo>
                      <a:pt x="198" y="0"/>
                      <a:pt x="208" y="106"/>
                      <a:pt x="216" y="181"/>
                    </a:cubicBezTo>
                    <a:cubicBezTo>
                      <a:pt x="224" y="256"/>
                      <a:pt x="226" y="370"/>
                      <a:pt x="239" y="457"/>
                    </a:cubicBezTo>
                    <a:cubicBezTo>
                      <a:pt x="252" y="544"/>
                      <a:pt x="276" y="644"/>
                      <a:pt x="293" y="704"/>
                    </a:cubicBezTo>
                    <a:cubicBezTo>
                      <a:pt x="310" y="764"/>
                      <a:pt x="322" y="795"/>
                      <a:pt x="339" y="819"/>
                    </a:cubicBezTo>
                    <a:cubicBezTo>
                      <a:pt x="356" y="843"/>
                      <a:pt x="374" y="846"/>
                      <a:pt x="393" y="850"/>
                    </a:cubicBezTo>
                  </a:path>
                </a:pathLst>
              </a:custGeom>
              <a:solidFill>
                <a:schemeClr val="accent2"/>
              </a:solidFill>
              <a:ln w="9525">
                <a:solidFill>
                  <a:schemeClr val="accent2"/>
                </a:solidFill>
                <a:round/>
                <a:headEnd/>
                <a:tailEnd/>
              </a:ln>
            </p:spPr>
            <p:txBody>
              <a:bodyPr wrap="none" anchor="ctr"/>
              <a:lstStyle/>
              <a:p>
                <a:endParaRPr lang="en-US"/>
              </a:p>
            </p:txBody>
          </p:sp>
          <p:sp>
            <p:nvSpPr>
              <p:cNvPr id="14356" name="Text Box 32"/>
              <p:cNvSpPr txBox="1">
                <a:spLocks noChangeArrowheads="1"/>
              </p:cNvSpPr>
              <p:nvPr/>
            </p:nvSpPr>
            <p:spPr bwMode="auto">
              <a:xfrm>
                <a:off x="2394" y="2830"/>
                <a:ext cx="39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altLang="en-US">
                    <a:solidFill>
                      <a:schemeClr val="tx2"/>
                    </a:solidFill>
                    <a:latin typeface="Calibri" pitchFamily="34" charset="0"/>
                    <a:sym typeface="Symbol" pitchFamily="18" charset="2"/>
                  </a:rPr>
                  <a:t>K</a:t>
                </a:r>
                <a:r>
                  <a:rPr lang="en-US" altLang="en-US" baseline="-25000">
                    <a:solidFill>
                      <a:schemeClr val="tx2"/>
                    </a:solidFill>
                    <a:latin typeface="Symbol" pitchFamily="18" charset="2"/>
                    <a:sym typeface="Symbol" pitchFamily="18" charset="2"/>
                  </a:rPr>
                  <a:t>b</a:t>
                </a:r>
                <a:endParaRPr lang="en-US" altLang="en-US">
                  <a:solidFill>
                    <a:schemeClr val="accent2"/>
                  </a:solidFill>
                  <a:latin typeface="Calibri" pitchFamily="34" charset="0"/>
                </a:endParaRPr>
              </a:p>
            </p:txBody>
          </p:sp>
        </p:grpSp>
      </p:grpSp>
      <p:grpSp>
        <p:nvGrpSpPr>
          <p:cNvPr id="14342" name="Group 37"/>
          <p:cNvGrpSpPr>
            <a:grpSpLocks/>
          </p:cNvGrpSpPr>
          <p:nvPr/>
        </p:nvGrpSpPr>
        <p:grpSpPr bwMode="auto">
          <a:xfrm>
            <a:off x="2185988" y="3743325"/>
            <a:ext cx="4391025" cy="1833563"/>
            <a:chOff x="1377" y="2615"/>
            <a:chExt cx="2766" cy="1155"/>
          </a:xfrm>
        </p:grpSpPr>
        <p:sp>
          <p:nvSpPr>
            <p:cNvPr id="14345" name="Text Box 25"/>
            <p:cNvSpPr txBox="1">
              <a:spLocks noChangeArrowheads="1"/>
            </p:cNvSpPr>
            <p:nvPr/>
          </p:nvSpPr>
          <p:spPr bwMode="auto">
            <a:xfrm>
              <a:off x="3886" y="3474"/>
              <a:ext cx="257"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altLang="en-US">
                  <a:latin typeface="Calibri" pitchFamily="34" charset="0"/>
                  <a:sym typeface="Symbol" pitchFamily="18" charset="2"/>
                </a:rPr>
                <a:t></a:t>
              </a:r>
              <a:endParaRPr lang="en-US" altLang="en-US">
                <a:solidFill>
                  <a:schemeClr val="accent2"/>
                </a:solidFill>
                <a:latin typeface="Calibri" pitchFamily="34" charset="0"/>
              </a:endParaRPr>
            </a:p>
          </p:txBody>
        </p:sp>
        <p:grpSp>
          <p:nvGrpSpPr>
            <p:cNvPr id="14346" name="Group 34"/>
            <p:cNvGrpSpPr>
              <a:grpSpLocks/>
            </p:cNvGrpSpPr>
            <p:nvPr/>
          </p:nvGrpSpPr>
          <p:grpSpPr bwMode="auto">
            <a:xfrm>
              <a:off x="1377" y="2615"/>
              <a:ext cx="2766" cy="1155"/>
              <a:chOff x="1377" y="2615"/>
              <a:chExt cx="2766" cy="1155"/>
            </a:xfrm>
          </p:grpSpPr>
          <p:sp>
            <p:nvSpPr>
              <p:cNvPr id="14347" name="Text Box 27"/>
              <p:cNvSpPr txBox="1">
                <a:spLocks noChangeArrowheads="1"/>
              </p:cNvSpPr>
              <p:nvPr/>
            </p:nvSpPr>
            <p:spPr bwMode="auto">
              <a:xfrm>
                <a:off x="2888" y="2630"/>
                <a:ext cx="39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altLang="en-US">
                    <a:solidFill>
                      <a:schemeClr val="tx2"/>
                    </a:solidFill>
                    <a:latin typeface="Calibri" pitchFamily="34" charset="0"/>
                    <a:sym typeface="Symbol" pitchFamily="18" charset="2"/>
                  </a:rPr>
                  <a:t>K</a:t>
                </a:r>
                <a:r>
                  <a:rPr lang="en-US" altLang="en-US" baseline="-25000">
                    <a:solidFill>
                      <a:schemeClr val="tx2"/>
                    </a:solidFill>
                    <a:latin typeface="Symbol" pitchFamily="18" charset="2"/>
                    <a:sym typeface="Symbol" pitchFamily="18" charset="2"/>
                  </a:rPr>
                  <a:t>a</a:t>
                </a:r>
                <a:endParaRPr lang="en-US" altLang="en-US">
                  <a:solidFill>
                    <a:schemeClr val="accent2"/>
                  </a:solidFill>
                  <a:latin typeface="Calibri" pitchFamily="34" charset="0"/>
                </a:endParaRPr>
              </a:p>
            </p:txBody>
          </p:sp>
          <p:grpSp>
            <p:nvGrpSpPr>
              <p:cNvPr id="14348" name="Group 33"/>
              <p:cNvGrpSpPr>
                <a:grpSpLocks/>
              </p:cNvGrpSpPr>
              <p:nvPr/>
            </p:nvGrpSpPr>
            <p:grpSpPr bwMode="auto">
              <a:xfrm>
                <a:off x="1377" y="2615"/>
                <a:ext cx="2766" cy="1155"/>
                <a:chOff x="1377" y="2615"/>
                <a:chExt cx="2766" cy="1155"/>
              </a:xfrm>
            </p:grpSpPr>
            <p:sp>
              <p:nvSpPr>
                <p:cNvPr id="14349" name="Line 24"/>
                <p:cNvSpPr>
                  <a:spLocks noChangeShapeType="1"/>
                </p:cNvSpPr>
                <p:nvPr/>
              </p:nvSpPr>
              <p:spPr bwMode="auto">
                <a:xfrm flipV="1">
                  <a:off x="1659" y="2615"/>
                  <a:ext cx="0" cy="1155"/>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4350" name="Text Box 26"/>
                <p:cNvSpPr txBox="1">
                  <a:spLocks noChangeArrowheads="1"/>
                </p:cNvSpPr>
                <p:nvPr/>
              </p:nvSpPr>
              <p:spPr bwMode="auto">
                <a:xfrm rot="-5400000">
                  <a:off x="1048" y="3108"/>
                  <a:ext cx="94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altLang="en-US">
                      <a:latin typeface="Calibri" pitchFamily="34" charset="0"/>
                    </a:rPr>
                    <a:t>intensity</a:t>
                  </a:r>
                  <a:endParaRPr lang="en-US" altLang="en-US">
                    <a:solidFill>
                      <a:schemeClr val="accent2"/>
                    </a:solidFill>
                    <a:latin typeface="Calibri" pitchFamily="34" charset="0"/>
                  </a:endParaRPr>
                </a:p>
              </p:txBody>
            </p:sp>
            <p:sp>
              <p:nvSpPr>
                <p:cNvPr id="14351" name="Freeform 28"/>
                <p:cNvSpPr>
                  <a:spLocks/>
                </p:cNvSpPr>
                <p:nvPr/>
              </p:nvSpPr>
              <p:spPr bwMode="auto">
                <a:xfrm>
                  <a:off x="2605" y="2620"/>
                  <a:ext cx="563" cy="1142"/>
                </a:xfrm>
                <a:custGeom>
                  <a:avLst/>
                  <a:gdLst>
                    <a:gd name="T0" fmla="*/ 0 w 393"/>
                    <a:gd name="T1" fmla="*/ 1520 h 850"/>
                    <a:gd name="T2" fmla="*/ 175 w 393"/>
                    <a:gd name="T3" fmla="*/ 1354 h 850"/>
                    <a:gd name="T4" fmla="*/ 317 w 393"/>
                    <a:gd name="T5" fmla="*/ 910 h 850"/>
                    <a:gd name="T6" fmla="*/ 380 w 393"/>
                    <a:gd name="T7" fmla="*/ 368 h 850"/>
                    <a:gd name="T8" fmla="*/ 395 w 393"/>
                    <a:gd name="T9" fmla="*/ 7 h 850"/>
                    <a:gd name="T10" fmla="*/ 443 w 393"/>
                    <a:gd name="T11" fmla="*/ 326 h 850"/>
                    <a:gd name="T12" fmla="*/ 490 w 393"/>
                    <a:gd name="T13" fmla="*/ 825 h 850"/>
                    <a:gd name="T14" fmla="*/ 602 w 393"/>
                    <a:gd name="T15" fmla="*/ 1271 h 850"/>
                    <a:gd name="T16" fmla="*/ 696 w 393"/>
                    <a:gd name="T17" fmla="*/ 1478 h 850"/>
                    <a:gd name="T18" fmla="*/ 807 w 393"/>
                    <a:gd name="T19" fmla="*/ 1534 h 85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393"/>
                    <a:gd name="T31" fmla="*/ 0 h 850"/>
                    <a:gd name="T32" fmla="*/ 393 w 393"/>
                    <a:gd name="T33" fmla="*/ 850 h 850"/>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393" h="850">
                      <a:moveTo>
                        <a:pt x="0" y="842"/>
                      </a:moveTo>
                      <a:cubicBezTo>
                        <a:pt x="29" y="824"/>
                        <a:pt x="59" y="806"/>
                        <a:pt x="85" y="750"/>
                      </a:cubicBezTo>
                      <a:cubicBezTo>
                        <a:pt x="111" y="694"/>
                        <a:pt x="137" y="595"/>
                        <a:pt x="154" y="504"/>
                      </a:cubicBezTo>
                      <a:cubicBezTo>
                        <a:pt x="171" y="413"/>
                        <a:pt x="179" y="287"/>
                        <a:pt x="185" y="204"/>
                      </a:cubicBezTo>
                      <a:cubicBezTo>
                        <a:pt x="191" y="121"/>
                        <a:pt x="188" y="8"/>
                        <a:pt x="193" y="4"/>
                      </a:cubicBezTo>
                      <a:cubicBezTo>
                        <a:pt x="198" y="0"/>
                        <a:pt x="208" y="106"/>
                        <a:pt x="216" y="181"/>
                      </a:cubicBezTo>
                      <a:cubicBezTo>
                        <a:pt x="224" y="256"/>
                        <a:pt x="226" y="370"/>
                        <a:pt x="239" y="457"/>
                      </a:cubicBezTo>
                      <a:cubicBezTo>
                        <a:pt x="252" y="544"/>
                        <a:pt x="276" y="644"/>
                        <a:pt x="293" y="704"/>
                      </a:cubicBezTo>
                      <a:cubicBezTo>
                        <a:pt x="310" y="764"/>
                        <a:pt x="322" y="795"/>
                        <a:pt x="339" y="819"/>
                      </a:cubicBezTo>
                      <a:cubicBezTo>
                        <a:pt x="356" y="843"/>
                        <a:pt x="374" y="846"/>
                        <a:pt x="393" y="850"/>
                      </a:cubicBezTo>
                    </a:path>
                  </a:pathLst>
                </a:custGeom>
                <a:solidFill>
                  <a:schemeClr val="accent2"/>
                </a:solidFill>
                <a:ln w="9525">
                  <a:solidFill>
                    <a:schemeClr val="accent2"/>
                  </a:solidFill>
                  <a:round/>
                  <a:headEnd/>
                  <a:tailEnd/>
                </a:ln>
              </p:spPr>
              <p:txBody>
                <a:bodyPr wrap="none" anchor="ctr"/>
                <a:lstStyle/>
                <a:p>
                  <a:endParaRPr lang="en-US"/>
                </a:p>
              </p:txBody>
            </p:sp>
            <p:sp>
              <p:nvSpPr>
                <p:cNvPr id="14352" name="Line 29"/>
                <p:cNvSpPr>
                  <a:spLocks noChangeShapeType="1"/>
                </p:cNvSpPr>
                <p:nvPr/>
              </p:nvSpPr>
              <p:spPr bwMode="auto">
                <a:xfrm>
                  <a:off x="1665" y="3770"/>
                  <a:ext cx="2478"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grpSp>
        </p:grpSp>
      </p:grpSp>
      <p:sp>
        <p:nvSpPr>
          <p:cNvPr id="348199" name="Text Box 39"/>
          <p:cNvSpPr txBox="1">
            <a:spLocks noChangeArrowheads="1"/>
          </p:cNvSpPr>
          <p:nvPr/>
        </p:nvSpPr>
        <p:spPr bwMode="auto">
          <a:xfrm>
            <a:off x="692150" y="6013450"/>
            <a:ext cx="84518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a:latin typeface="Calibri" pitchFamily="34" charset="0"/>
              </a:rPr>
              <a:t>Different elements have different Characteristic X-Rays </a:t>
            </a:r>
          </a:p>
        </p:txBody>
      </p:sp>
      <p:sp>
        <p:nvSpPr>
          <p:cNvPr id="14344" name="Line 11"/>
          <p:cNvSpPr>
            <a:spLocks noChangeShapeType="1"/>
          </p:cNvSpPr>
          <p:nvPr/>
        </p:nvSpPr>
        <p:spPr bwMode="auto">
          <a:xfrm>
            <a:off x="3178175" y="1287463"/>
            <a:ext cx="379413" cy="0"/>
          </a:xfrm>
          <a:prstGeom prst="line">
            <a:avLst/>
          </a:prstGeom>
          <a:noFill/>
          <a:ln w="9525">
            <a:solidFill>
              <a:schemeClr val="tx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Tree>
    <p:custDataLst>
      <p:tags r:id="rId1"/>
    </p:custData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48167"/>
                                        </p:tgtEl>
                                        <p:attrNameLst>
                                          <p:attrName>style.visibility</p:attrName>
                                        </p:attrNameLst>
                                      </p:cBhvr>
                                      <p:to>
                                        <p:strVal val="visible"/>
                                      </p:to>
                                    </p:set>
                                    <p:anim calcmode="lin" valueType="num">
                                      <p:cBhvr additive="base">
                                        <p:cTn id="7" dur="500" fill="hold"/>
                                        <p:tgtEl>
                                          <p:spTgt spid="348167"/>
                                        </p:tgtEl>
                                        <p:attrNameLst>
                                          <p:attrName>ppt_x</p:attrName>
                                        </p:attrNameLst>
                                      </p:cBhvr>
                                      <p:tavLst>
                                        <p:tav tm="0">
                                          <p:val>
                                            <p:strVal val="0-#ppt_w/2"/>
                                          </p:val>
                                        </p:tav>
                                        <p:tav tm="100000">
                                          <p:val>
                                            <p:strVal val="#ppt_x"/>
                                          </p:val>
                                        </p:tav>
                                      </p:tavLst>
                                    </p:anim>
                                    <p:anim calcmode="lin" valueType="num">
                                      <p:cBhvr additive="base">
                                        <p:cTn id="8" dur="500" fill="hold"/>
                                        <p:tgtEl>
                                          <p:spTgt spid="348167"/>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9" presetClass="entr" presetSubtype="0"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dissolve">
                                      <p:cBhvr>
                                        <p:cTn id="13" dur="500"/>
                                        <p:tgtEl>
                                          <p:spTgt spid="5"/>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8" fill="hold" grpId="0" nodeType="clickEffect">
                                  <p:stCondLst>
                                    <p:cond delay="0"/>
                                  </p:stCondLst>
                                  <p:childTnLst>
                                    <p:set>
                                      <p:cBhvr>
                                        <p:cTn id="17" dur="1" fill="hold">
                                          <p:stCondLst>
                                            <p:cond delay="0"/>
                                          </p:stCondLst>
                                        </p:cTn>
                                        <p:tgtEl>
                                          <p:spTgt spid="348199"/>
                                        </p:tgtEl>
                                        <p:attrNameLst>
                                          <p:attrName>style.visibility</p:attrName>
                                        </p:attrNameLst>
                                      </p:cBhvr>
                                      <p:to>
                                        <p:strVal val="visible"/>
                                      </p:to>
                                    </p:set>
                                    <p:anim calcmode="lin" valueType="num">
                                      <p:cBhvr additive="base">
                                        <p:cTn id="18" dur="500" fill="hold"/>
                                        <p:tgtEl>
                                          <p:spTgt spid="348199"/>
                                        </p:tgtEl>
                                        <p:attrNameLst>
                                          <p:attrName>ppt_x</p:attrName>
                                        </p:attrNameLst>
                                      </p:cBhvr>
                                      <p:tavLst>
                                        <p:tav tm="0">
                                          <p:val>
                                            <p:strVal val="0-#ppt_w/2"/>
                                          </p:val>
                                        </p:tav>
                                        <p:tav tm="100000">
                                          <p:val>
                                            <p:strVal val="#ppt_x"/>
                                          </p:val>
                                        </p:tav>
                                      </p:tavLst>
                                    </p:anim>
                                    <p:anim calcmode="lin" valueType="num">
                                      <p:cBhvr additive="base">
                                        <p:cTn id="19" dur="500" fill="hold"/>
                                        <p:tgtEl>
                                          <p:spTgt spid="34819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67" grpId="0" autoUpdateAnimBg="0"/>
      <p:bldP spid="348199" grpId="0"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692150" y="0"/>
            <a:ext cx="7772400" cy="1143000"/>
          </a:xfrm>
        </p:spPr>
        <p:txBody>
          <a:bodyPr/>
          <a:lstStyle/>
          <a:p>
            <a:pPr eaLnBrk="1" hangingPunct="1"/>
            <a:r>
              <a:rPr lang="en-US" smtClean="0"/>
              <a:t>All Together Now...</a:t>
            </a:r>
          </a:p>
        </p:txBody>
      </p:sp>
      <p:sp>
        <p:nvSpPr>
          <p:cNvPr id="15363" name="Text Box 6"/>
          <p:cNvSpPr txBox="1">
            <a:spLocks noChangeArrowheads="1"/>
          </p:cNvSpPr>
          <p:nvPr/>
        </p:nvSpPr>
        <p:spPr bwMode="auto">
          <a:xfrm>
            <a:off x="692150" y="1079500"/>
            <a:ext cx="7772400"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altLang="en-US" sz="2800">
                <a:solidFill>
                  <a:schemeClr val="tx2"/>
                </a:solidFill>
                <a:latin typeface="Calibri" pitchFamily="34" charset="0"/>
              </a:rPr>
              <a:t>Brehmsstrahlung </a:t>
            </a:r>
            <a:r>
              <a:rPr lang="en-US" altLang="en-US" sz="2800">
                <a:latin typeface="Calibri" pitchFamily="34" charset="0"/>
              </a:rPr>
              <a:t>X-Rays and </a:t>
            </a:r>
            <a:r>
              <a:rPr lang="en-US" altLang="en-US" sz="2800">
                <a:solidFill>
                  <a:schemeClr val="tx2"/>
                </a:solidFill>
                <a:latin typeface="Calibri" pitchFamily="34" charset="0"/>
              </a:rPr>
              <a:t>Characteristic</a:t>
            </a:r>
            <a:r>
              <a:rPr lang="en-US" altLang="en-US" sz="2800">
                <a:latin typeface="Calibri" pitchFamily="34" charset="0"/>
              </a:rPr>
              <a:t> X-Rays both occur at the same time.</a:t>
            </a:r>
            <a:endParaRPr lang="en-US" sz="2800">
              <a:latin typeface="Times New Roman" pitchFamily="18" charset="0"/>
            </a:endParaRPr>
          </a:p>
        </p:txBody>
      </p:sp>
      <p:sp>
        <p:nvSpPr>
          <p:cNvPr id="15364" name="Text Box 32"/>
          <p:cNvSpPr txBox="1">
            <a:spLocks noChangeArrowheads="1"/>
          </p:cNvSpPr>
          <p:nvPr/>
        </p:nvSpPr>
        <p:spPr bwMode="auto">
          <a:xfrm>
            <a:off x="1166813" y="3756025"/>
            <a:ext cx="614362"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altLang="en-US" b="1">
                <a:solidFill>
                  <a:schemeClr val="tx2"/>
                </a:solidFill>
                <a:latin typeface="Calibri" pitchFamily="34" charset="0"/>
                <a:sym typeface="Symbol" pitchFamily="18" charset="2"/>
              </a:rPr>
              <a:t></a:t>
            </a:r>
            <a:r>
              <a:rPr lang="en-US" altLang="en-US" b="1" baseline="-25000">
                <a:solidFill>
                  <a:schemeClr val="tx2"/>
                </a:solidFill>
                <a:latin typeface="Calibri" pitchFamily="34" charset="0"/>
                <a:sym typeface="Symbol" pitchFamily="18" charset="2"/>
              </a:rPr>
              <a:t>0</a:t>
            </a:r>
            <a:endParaRPr lang="en-US" altLang="en-US" b="1">
              <a:solidFill>
                <a:schemeClr val="tx2"/>
              </a:solidFill>
              <a:latin typeface="Calibri" pitchFamily="34" charset="0"/>
            </a:endParaRPr>
          </a:p>
        </p:txBody>
      </p:sp>
      <p:cxnSp>
        <p:nvCxnSpPr>
          <p:cNvPr id="15365" name="AutoShape 33"/>
          <p:cNvCxnSpPr>
            <a:cxnSpLocks noChangeShapeType="1"/>
          </p:cNvCxnSpPr>
          <p:nvPr/>
        </p:nvCxnSpPr>
        <p:spPr bwMode="auto">
          <a:xfrm rot="10800000">
            <a:off x="854075" y="3643313"/>
            <a:ext cx="312738" cy="328612"/>
          </a:xfrm>
          <a:prstGeom prst="curvedConnector2">
            <a:avLst/>
          </a:prstGeom>
          <a:noFill/>
          <a:ln w="9525">
            <a:solidFill>
              <a:schemeClr val="tx2"/>
            </a:solidFill>
            <a:round/>
            <a:headEnd/>
            <a:tailEnd type="triangle" w="med" len="med"/>
          </a:ln>
          <a:extLst>
            <a:ext uri="{909E8E84-426E-40DD-AFC4-6F175D3DCCD1}">
              <a14:hiddenFill xmlns:a14="http://schemas.microsoft.com/office/drawing/2010/main">
                <a:noFill/>
              </a14:hiddenFill>
            </a:ext>
          </a:extLst>
        </p:spPr>
      </p:cxnSp>
      <p:sp>
        <p:nvSpPr>
          <p:cNvPr id="15366" name="Text Box 17"/>
          <p:cNvSpPr txBox="1">
            <a:spLocks noChangeArrowheads="1"/>
          </p:cNvSpPr>
          <p:nvPr/>
        </p:nvSpPr>
        <p:spPr bwMode="auto">
          <a:xfrm>
            <a:off x="3470275" y="3295650"/>
            <a:ext cx="334963"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altLang="en-US">
                <a:latin typeface="Calibri" pitchFamily="34" charset="0"/>
                <a:sym typeface="Symbol" pitchFamily="18" charset="2"/>
              </a:rPr>
              <a:t></a:t>
            </a:r>
            <a:endParaRPr lang="en-US" altLang="en-US">
              <a:solidFill>
                <a:schemeClr val="accent2"/>
              </a:solidFill>
              <a:latin typeface="Calibri" pitchFamily="34" charset="0"/>
            </a:endParaRPr>
          </a:p>
        </p:txBody>
      </p:sp>
      <p:sp>
        <p:nvSpPr>
          <p:cNvPr id="15367" name="Line 21"/>
          <p:cNvSpPr>
            <a:spLocks noChangeShapeType="1"/>
          </p:cNvSpPr>
          <p:nvPr/>
        </p:nvSpPr>
        <p:spPr bwMode="auto">
          <a:xfrm flipV="1">
            <a:off x="566738" y="2284413"/>
            <a:ext cx="0" cy="1357312"/>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5368" name="Text Box 22"/>
          <p:cNvSpPr txBox="1">
            <a:spLocks noChangeArrowheads="1"/>
          </p:cNvSpPr>
          <p:nvPr/>
        </p:nvSpPr>
        <p:spPr bwMode="auto">
          <a:xfrm rot="-5400000">
            <a:off x="-275431" y="2728119"/>
            <a:ext cx="1317625"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altLang="en-US">
                <a:latin typeface="Calibri" pitchFamily="34" charset="0"/>
              </a:rPr>
              <a:t>intensity</a:t>
            </a:r>
            <a:endParaRPr lang="en-US" altLang="en-US">
              <a:solidFill>
                <a:schemeClr val="accent2"/>
              </a:solidFill>
              <a:latin typeface="Calibri" pitchFamily="34" charset="0"/>
            </a:endParaRPr>
          </a:p>
        </p:txBody>
      </p:sp>
      <p:sp>
        <p:nvSpPr>
          <p:cNvPr id="15369" name="Line 24"/>
          <p:cNvSpPr>
            <a:spLocks noChangeShapeType="1"/>
          </p:cNvSpPr>
          <p:nvPr/>
        </p:nvSpPr>
        <p:spPr bwMode="auto">
          <a:xfrm>
            <a:off x="573088" y="3641725"/>
            <a:ext cx="3232150"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5370" name="Freeform 34"/>
          <p:cNvSpPr>
            <a:spLocks/>
          </p:cNvSpPr>
          <p:nvPr/>
        </p:nvSpPr>
        <p:spPr bwMode="auto">
          <a:xfrm>
            <a:off x="854075" y="3314700"/>
            <a:ext cx="2647950" cy="314325"/>
          </a:xfrm>
          <a:custGeom>
            <a:avLst/>
            <a:gdLst>
              <a:gd name="T0" fmla="*/ 0 w 2030"/>
              <a:gd name="T1" fmla="*/ 368657484 h 268"/>
              <a:gd name="T2" fmla="*/ 90179003 w 2030"/>
              <a:gd name="T3" fmla="*/ 188455430 h 268"/>
              <a:gd name="T4" fmla="*/ 313072477 w 2030"/>
              <a:gd name="T5" fmla="*/ 30263164 h 268"/>
              <a:gd name="T6" fmla="*/ 731637716 w 2030"/>
              <a:gd name="T7" fmla="*/ 8253377 h 268"/>
              <a:gd name="T8" fmla="*/ 1635124778 w 2030"/>
              <a:gd name="T9" fmla="*/ 30263164 h 268"/>
              <a:gd name="T10" fmla="*/ 2147483647 w 2030"/>
              <a:gd name="T11" fmla="*/ 114173865 h 268"/>
              <a:gd name="T12" fmla="*/ 2147483647 w 2030"/>
              <a:gd name="T13" fmla="*/ 240728382 h 268"/>
              <a:gd name="T14" fmla="*/ 2147483647 w 2030"/>
              <a:gd name="T15" fmla="*/ 337018561 h 268"/>
              <a:gd name="T16" fmla="*/ 2147483647 w 2030"/>
              <a:gd name="T17" fmla="*/ 368657484 h 26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030"/>
              <a:gd name="T28" fmla="*/ 0 h 268"/>
              <a:gd name="T29" fmla="*/ 2030 w 2030"/>
              <a:gd name="T30" fmla="*/ 268 h 268"/>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030" h="268">
                <a:moveTo>
                  <a:pt x="0" y="268"/>
                </a:moveTo>
                <a:cubicBezTo>
                  <a:pt x="11" y="223"/>
                  <a:pt x="22" y="178"/>
                  <a:pt x="53" y="137"/>
                </a:cubicBezTo>
                <a:cubicBezTo>
                  <a:pt x="84" y="96"/>
                  <a:pt x="121" y="44"/>
                  <a:pt x="184" y="22"/>
                </a:cubicBezTo>
                <a:cubicBezTo>
                  <a:pt x="247" y="0"/>
                  <a:pt x="301" y="6"/>
                  <a:pt x="430" y="6"/>
                </a:cubicBezTo>
                <a:cubicBezTo>
                  <a:pt x="559" y="6"/>
                  <a:pt x="817" y="9"/>
                  <a:pt x="961" y="22"/>
                </a:cubicBezTo>
                <a:cubicBezTo>
                  <a:pt x="1105" y="35"/>
                  <a:pt x="1190" y="58"/>
                  <a:pt x="1292" y="83"/>
                </a:cubicBezTo>
                <a:cubicBezTo>
                  <a:pt x="1394" y="108"/>
                  <a:pt x="1481" y="148"/>
                  <a:pt x="1576" y="175"/>
                </a:cubicBezTo>
                <a:cubicBezTo>
                  <a:pt x="1671" y="202"/>
                  <a:pt x="1785" y="230"/>
                  <a:pt x="1861" y="245"/>
                </a:cubicBezTo>
                <a:cubicBezTo>
                  <a:pt x="1937" y="260"/>
                  <a:pt x="1983" y="264"/>
                  <a:pt x="2030" y="268"/>
                </a:cubicBezTo>
              </a:path>
            </a:pathLst>
          </a:custGeom>
          <a:solidFill>
            <a:schemeClr val="accent2"/>
          </a:solidFill>
          <a:ln w="9525">
            <a:solidFill>
              <a:schemeClr val="accent2"/>
            </a:solidFill>
            <a:round/>
            <a:headEnd/>
            <a:tailEnd/>
          </a:ln>
        </p:spPr>
        <p:txBody>
          <a:bodyPr wrap="none" anchor="ctr"/>
          <a:lstStyle/>
          <a:p>
            <a:endParaRPr lang="en-US"/>
          </a:p>
        </p:txBody>
      </p:sp>
      <p:grpSp>
        <p:nvGrpSpPr>
          <p:cNvPr id="15371" name="Group 69"/>
          <p:cNvGrpSpPr>
            <a:grpSpLocks/>
          </p:cNvGrpSpPr>
          <p:nvPr/>
        </p:nvGrpSpPr>
        <p:grpSpPr bwMode="auto">
          <a:xfrm>
            <a:off x="198438" y="4764088"/>
            <a:ext cx="3609975" cy="1417637"/>
            <a:chOff x="433" y="3001"/>
            <a:chExt cx="2512" cy="893"/>
          </a:xfrm>
        </p:grpSpPr>
        <p:sp>
          <p:nvSpPr>
            <p:cNvPr id="15397" name="Freeform 37"/>
            <p:cNvSpPr>
              <a:spLocks/>
            </p:cNvSpPr>
            <p:nvPr/>
          </p:nvSpPr>
          <p:spPr bwMode="auto">
            <a:xfrm>
              <a:off x="1194" y="3270"/>
              <a:ext cx="356" cy="590"/>
            </a:xfrm>
            <a:custGeom>
              <a:avLst/>
              <a:gdLst>
                <a:gd name="T0" fmla="*/ 0 w 393"/>
                <a:gd name="T1" fmla="*/ 405 h 850"/>
                <a:gd name="T2" fmla="*/ 70 w 393"/>
                <a:gd name="T3" fmla="*/ 362 h 850"/>
                <a:gd name="T4" fmla="*/ 127 w 393"/>
                <a:gd name="T5" fmla="*/ 243 h 850"/>
                <a:gd name="T6" fmla="*/ 152 w 393"/>
                <a:gd name="T7" fmla="*/ 99 h 850"/>
                <a:gd name="T8" fmla="*/ 159 w 393"/>
                <a:gd name="T9" fmla="*/ 2 h 850"/>
                <a:gd name="T10" fmla="*/ 178 w 393"/>
                <a:gd name="T11" fmla="*/ 87 h 850"/>
                <a:gd name="T12" fmla="*/ 196 w 393"/>
                <a:gd name="T13" fmla="*/ 220 h 850"/>
                <a:gd name="T14" fmla="*/ 240 w 393"/>
                <a:gd name="T15" fmla="*/ 339 h 850"/>
                <a:gd name="T16" fmla="*/ 278 w 393"/>
                <a:gd name="T17" fmla="*/ 394 h 850"/>
                <a:gd name="T18" fmla="*/ 322 w 393"/>
                <a:gd name="T19" fmla="*/ 410 h 85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393"/>
                <a:gd name="T31" fmla="*/ 0 h 850"/>
                <a:gd name="T32" fmla="*/ 393 w 393"/>
                <a:gd name="T33" fmla="*/ 850 h 850"/>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393" h="850">
                  <a:moveTo>
                    <a:pt x="0" y="842"/>
                  </a:moveTo>
                  <a:cubicBezTo>
                    <a:pt x="29" y="824"/>
                    <a:pt x="59" y="806"/>
                    <a:pt x="85" y="750"/>
                  </a:cubicBezTo>
                  <a:cubicBezTo>
                    <a:pt x="111" y="694"/>
                    <a:pt x="137" y="595"/>
                    <a:pt x="154" y="504"/>
                  </a:cubicBezTo>
                  <a:cubicBezTo>
                    <a:pt x="171" y="413"/>
                    <a:pt x="179" y="287"/>
                    <a:pt x="185" y="204"/>
                  </a:cubicBezTo>
                  <a:cubicBezTo>
                    <a:pt x="191" y="121"/>
                    <a:pt x="188" y="8"/>
                    <a:pt x="193" y="4"/>
                  </a:cubicBezTo>
                  <a:cubicBezTo>
                    <a:pt x="198" y="0"/>
                    <a:pt x="208" y="106"/>
                    <a:pt x="216" y="181"/>
                  </a:cubicBezTo>
                  <a:cubicBezTo>
                    <a:pt x="224" y="256"/>
                    <a:pt x="226" y="370"/>
                    <a:pt x="239" y="457"/>
                  </a:cubicBezTo>
                  <a:cubicBezTo>
                    <a:pt x="252" y="544"/>
                    <a:pt x="276" y="644"/>
                    <a:pt x="293" y="704"/>
                  </a:cubicBezTo>
                  <a:cubicBezTo>
                    <a:pt x="310" y="764"/>
                    <a:pt x="322" y="795"/>
                    <a:pt x="339" y="819"/>
                  </a:cubicBezTo>
                  <a:cubicBezTo>
                    <a:pt x="356" y="843"/>
                    <a:pt x="374" y="846"/>
                    <a:pt x="393" y="850"/>
                  </a:cubicBezTo>
                </a:path>
              </a:pathLst>
            </a:custGeom>
            <a:solidFill>
              <a:schemeClr val="accent2"/>
            </a:solidFill>
            <a:ln w="9525">
              <a:solidFill>
                <a:schemeClr val="accent2"/>
              </a:solidFill>
              <a:round/>
              <a:headEnd/>
              <a:tailEnd/>
            </a:ln>
          </p:spPr>
          <p:txBody>
            <a:bodyPr wrap="none" anchor="ctr"/>
            <a:lstStyle/>
            <a:p>
              <a:endParaRPr lang="en-US"/>
            </a:p>
          </p:txBody>
        </p:sp>
        <p:sp>
          <p:nvSpPr>
            <p:cNvPr id="15398" name="Text Box 38"/>
            <p:cNvSpPr txBox="1">
              <a:spLocks noChangeArrowheads="1"/>
            </p:cNvSpPr>
            <p:nvPr/>
          </p:nvSpPr>
          <p:spPr bwMode="auto">
            <a:xfrm>
              <a:off x="1356" y="3162"/>
              <a:ext cx="358"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altLang="en-US" sz="2000">
                  <a:solidFill>
                    <a:schemeClr val="tx2"/>
                  </a:solidFill>
                  <a:latin typeface="Calibri" pitchFamily="34" charset="0"/>
                  <a:sym typeface="Symbol" pitchFamily="18" charset="2"/>
                </a:rPr>
                <a:t>K</a:t>
              </a:r>
              <a:r>
                <a:rPr lang="en-US" altLang="en-US" sz="2000" baseline="-25000">
                  <a:solidFill>
                    <a:schemeClr val="tx2"/>
                  </a:solidFill>
                  <a:latin typeface="Symbol" pitchFamily="18" charset="2"/>
                  <a:sym typeface="Symbol" pitchFamily="18" charset="2"/>
                </a:rPr>
                <a:t>b</a:t>
              </a:r>
              <a:endParaRPr lang="en-US" altLang="en-US" sz="2000">
                <a:solidFill>
                  <a:schemeClr val="tx2"/>
                </a:solidFill>
                <a:latin typeface="Calibri" pitchFamily="34" charset="0"/>
              </a:endParaRPr>
            </a:p>
          </p:txBody>
        </p:sp>
        <p:sp>
          <p:nvSpPr>
            <p:cNvPr id="15399" name="Text Box 40"/>
            <p:cNvSpPr txBox="1">
              <a:spLocks noChangeArrowheads="1"/>
            </p:cNvSpPr>
            <p:nvPr/>
          </p:nvSpPr>
          <p:spPr bwMode="auto">
            <a:xfrm>
              <a:off x="2712" y="3644"/>
              <a:ext cx="233"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altLang="en-US" sz="2000">
                  <a:latin typeface="Calibri" pitchFamily="34" charset="0"/>
                  <a:sym typeface="Symbol" pitchFamily="18" charset="2"/>
                </a:rPr>
                <a:t></a:t>
              </a:r>
              <a:endParaRPr lang="en-US" altLang="en-US" sz="2000">
                <a:solidFill>
                  <a:schemeClr val="accent2"/>
                </a:solidFill>
                <a:latin typeface="Calibri" pitchFamily="34" charset="0"/>
              </a:endParaRPr>
            </a:p>
          </p:txBody>
        </p:sp>
        <p:sp>
          <p:nvSpPr>
            <p:cNvPr id="15400" name="Text Box 42"/>
            <p:cNvSpPr txBox="1">
              <a:spLocks noChangeArrowheads="1"/>
            </p:cNvSpPr>
            <p:nvPr/>
          </p:nvSpPr>
          <p:spPr bwMode="auto">
            <a:xfrm>
              <a:off x="1807" y="3012"/>
              <a:ext cx="355"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altLang="en-US" sz="2000">
                  <a:solidFill>
                    <a:schemeClr val="tx2"/>
                  </a:solidFill>
                  <a:latin typeface="Calibri" pitchFamily="34" charset="0"/>
                  <a:sym typeface="Symbol" pitchFamily="18" charset="2"/>
                </a:rPr>
                <a:t>K</a:t>
              </a:r>
              <a:r>
                <a:rPr lang="en-US" altLang="en-US" sz="2000" baseline="-25000">
                  <a:solidFill>
                    <a:schemeClr val="tx2"/>
                  </a:solidFill>
                  <a:latin typeface="Symbol" pitchFamily="18" charset="2"/>
                  <a:sym typeface="Symbol" pitchFamily="18" charset="2"/>
                </a:rPr>
                <a:t>a</a:t>
              </a:r>
              <a:endParaRPr lang="en-US" altLang="en-US" sz="2000">
                <a:solidFill>
                  <a:schemeClr val="accent2"/>
                </a:solidFill>
                <a:latin typeface="Calibri" pitchFamily="34" charset="0"/>
              </a:endParaRPr>
            </a:p>
          </p:txBody>
        </p:sp>
        <p:sp>
          <p:nvSpPr>
            <p:cNvPr id="15401" name="Line 44"/>
            <p:cNvSpPr>
              <a:spLocks noChangeShapeType="1"/>
            </p:cNvSpPr>
            <p:nvPr/>
          </p:nvSpPr>
          <p:spPr bwMode="auto">
            <a:xfrm flipV="1">
              <a:off x="692" y="3001"/>
              <a:ext cx="0" cy="865"/>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5402" name="Text Box 45"/>
            <p:cNvSpPr txBox="1">
              <a:spLocks noChangeArrowheads="1"/>
            </p:cNvSpPr>
            <p:nvPr/>
          </p:nvSpPr>
          <p:spPr bwMode="auto">
            <a:xfrm rot="-5400000">
              <a:off x="163" y="3278"/>
              <a:ext cx="816" cy="2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altLang="en-US" sz="2000">
                  <a:latin typeface="Calibri" pitchFamily="34" charset="0"/>
                </a:rPr>
                <a:t>intensity</a:t>
              </a:r>
              <a:endParaRPr lang="en-US" altLang="en-US" sz="2000">
                <a:solidFill>
                  <a:schemeClr val="accent2"/>
                </a:solidFill>
                <a:latin typeface="Calibri" pitchFamily="34" charset="0"/>
              </a:endParaRPr>
            </a:p>
          </p:txBody>
        </p:sp>
        <p:sp>
          <p:nvSpPr>
            <p:cNvPr id="15403" name="Freeform 46"/>
            <p:cNvSpPr>
              <a:spLocks/>
            </p:cNvSpPr>
            <p:nvPr/>
          </p:nvSpPr>
          <p:spPr bwMode="auto">
            <a:xfrm>
              <a:off x="1550" y="3005"/>
              <a:ext cx="511" cy="855"/>
            </a:xfrm>
            <a:custGeom>
              <a:avLst/>
              <a:gdLst>
                <a:gd name="T0" fmla="*/ 0 w 393"/>
                <a:gd name="T1" fmla="*/ 852 h 850"/>
                <a:gd name="T2" fmla="*/ 144 w 393"/>
                <a:gd name="T3" fmla="*/ 758 h 850"/>
                <a:gd name="T4" fmla="*/ 260 w 393"/>
                <a:gd name="T5" fmla="*/ 510 h 850"/>
                <a:gd name="T6" fmla="*/ 313 w 393"/>
                <a:gd name="T7" fmla="*/ 206 h 850"/>
                <a:gd name="T8" fmla="*/ 326 w 393"/>
                <a:gd name="T9" fmla="*/ 4 h 850"/>
                <a:gd name="T10" fmla="*/ 365 w 393"/>
                <a:gd name="T11" fmla="*/ 183 h 850"/>
                <a:gd name="T12" fmla="*/ 404 w 393"/>
                <a:gd name="T13" fmla="*/ 463 h 850"/>
                <a:gd name="T14" fmla="*/ 495 w 393"/>
                <a:gd name="T15" fmla="*/ 712 h 850"/>
                <a:gd name="T16" fmla="*/ 573 w 393"/>
                <a:gd name="T17" fmla="*/ 829 h 850"/>
                <a:gd name="T18" fmla="*/ 664 w 393"/>
                <a:gd name="T19" fmla="*/ 860 h 85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393"/>
                <a:gd name="T31" fmla="*/ 0 h 850"/>
                <a:gd name="T32" fmla="*/ 393 w 393"/>
                <a:gd name="T33" fmla="*/ 850 h 850"/>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393" h="850">
                  <a:moveTo>
                    <a:pt x="0" y="842"/>
                  </a:moveTo>
                  <a:cubicBezTo>
                    <a:pt x="29" y="824"/>
                    <a:pt x="59" y="806"/>
                    <a:pt x="85" y="750"/>
                  </a:cubicBezTo>
                  <a:cubicBezTo>
                    <a:pt x="111" y="694"/>
                    <a:pt x="137" y="595"/>
                    <a:pt x="154" y="504"/>
                  </a:cubicBezTo>
                  <a:cubicBezTo>
                    <a:pt x="171" y="413"/>
                    <a:pt x="179" y="287"/>
                    <a:pt x="185" y="204"/>
                  </a:cubicBezTo>
                  <a:cubicBezTo>
                    <a:pt x="191" y="121"/>
                    <a:pt x="188" y="8"/>
                    <a:pt x="193" y="4"/>
                  </a:cubicBezTo>
                  <a:cubicBezTo>
                    <a:pt x="198" y="0"/>
                    <a:pt x="208" y="106"/>
                    <a:pt x="216" y="181"/>
                  </a:cubicBezTo>
                  <a:cubicBezTo>
                    <a:pt x="224" y="256"/>
                    <a:pt x="226" y="370"/>
                    <a:pt x="239" y="457"/>
                  </a:cubicBezTo>
                  <a:cubicBezTo>
                    <a:pt x="252" y="544"/>
                    <a:pt x="276" y="644"/>
                    <a:pt x="293" y="704"/>
                  </a:cubicBezTo>
                  <a:cubicBezTo>
                    <a:pt x="310" y="764"/>
                    <a:pt x="322" y="795"/>
                    <a:pt x="339" y="819"/>
                  </a:cubicBezTo>
                  <a:cubicBezTo>
                    <a:pt x="356" y="843"/>
                    <a:pt x="374" y="846"/>
                    <a:pt x="393" y="850"/>
                  </a:cubicBezTo>
                </a:path>
              </a:pathLst>
            </a:custGeom>
            <a:solidFill>
              <a:schemeClr val="accent2"/>
            </a:solidFill>
            <a:ln w="9525">
              <a:solidFill>
                <a:schemeClr val="accent2"/>
              </a:solidFill>
              <a:round/>
              <a:headEnd/>
              <a:tailEnd/>
            </a:ln>
          </p:spPr>
          <p:txBody>
            <a:bodyPr wrap="none" anchor="ctr"/>
            <a:lstStyle/>
            <a:p>
              <a:endParaRPr lang="en-US"/>
            </a:p>
          </p:txBody>
        </p:sp>
        <p:sp>
          <p:nvSpPr>
            <p:cNvPr id="15404" name="Line 47"/>
            <p:cNvSpPr>
              <a:spLocks noChangeShapeType="1"/>
            </p:cNvSpPr>
            <p:nvPr/>
          </p:nvSpPr>
          <p:spPr bwMode="auto">
            <a:xfrm>
              <a:off x="697" y="3866"/>
              <a:ext cx="2248"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3" name="Group 76"/>
          <p:cNvGrpSpPr>
            <a:grpSpLocks/>
          </p:cNvGrpSpPr>
          <p:nvPr/>
        </p:nvGrpSpPr>
        <p:grpSpPr bwMode="auto">
          <a:xfrm>
            <a:off x="4003675" y="2252663"/>
            <a:ext cx="4892675" cy="4097337"/>
            <a:chOff x="2522" y="1419"/>
            <a:chExt cx="3082" cy="2581"/>
          </a:xfrm>
        </p:grpSpPr>
        <p:grpSp>
          <p:nvGrpSpPr>
            <p:cNvPr id="15384" name="Group 72"/>
            <p:cNvGrpSpPr>
              <a:grpSpLocks/>
            </p:cNvGrpSpPr>
            <p:nvPr/>
          </p:nvGrpSpPr>
          <p:grpSpPr bwMode="auto">
            <a:xfrm>
              <a:off x="3331" y="2101"/>
              <a:ext cx="2273" cy="1185"/>
              <a:chOff x="2923" y="1939"/>
              <a:chExt cx="2273" cy="1185"/>
            </a:xfrm>
          </p:grpSpPr>
          <p:sp>
            <p:nvSpPr>
              <p:cNvPr id="15386" name="Freeform 50"/>
              <p:cNvSpPr>
                <a:spLocks/>
              </p:cNvSpPr>
              <p:nvPr/>
            </p:nvSpPr>
            <p:spPr bwMode="auto">
              <a:xfrm>
                <a:off x="3612" y="2207"/>
                <a:ext cx="322" cy="589"/>
              </a:xfrm>
              <a:custGeom>
                <a:avLst/>
                <a:gdLst>
                  <a:gd name="T0" fmla="*/ 0 w 393"/>
                  <a:gd name="T1" fmla="*/ 404 h 850"/>
                  <a:gd name="T2" fmla="*/ 57 w 393"/>
                  <a:gd name="T3" fmla="*/ 360 h 850"/>
                  <a:gd name="T4" fmla="*/ 103 w 393"/>
                  <a:gd name="T5" fmla="*/ 242 h 850"/>
                  <a:gd name="T6" fmla="*/ 125 w 393"/>
                  <a:gd name="T7" fmla="*/ 98 h 850"/>
                  <a:gd name="T8" fmla="*/ 129 w 393"/>
                  <a:gd name="T9" fmla="*/ 2 h 850"/>
                  <a:gd name="T10" fmla="*/ 145 w 393"/>
                  <a:gd name="T11" fmla="*/ 87 h 850"/>
                  <a:gd name="T12" fmla="*/ 161 w 393"/>
                  <a:gd name="T13" fmla="*/ 220 h 850"/>
                  <a:gd name="T14" fmla="*/ 197 w 393"/>
                  <a:gd name="T15" fmla="*/ 338 h 850"/>
                  <a:gd name="T16" fmla="*/ 228 w 393"/>
                  <a:gd name="T17" fmla="*/ 394 h 850"/>
                  <a:gd name="T18" fmla="*/ 264 w 393"/>
                  <a:gd name="T19" fmla="*/ 408 h 85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393"/>
                  <a:gd name="T31" fmla="*/ 0 h 850"/>
                  <a:gd name="T32" fmla="*/ 393 w 393"/>
                  <a:gd name="T33" fmla="*/ 850 h 850"/>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393" h="850">
                    <a:moveTo>
                      <a:pt x="0" y="842"/>
                    </a:moveTo>
                    <a:cubicBezTo>
                      <a:pt x="29" y="824"/>
                      <a:pt x="59" y="806"/>
                      <a:pt x="85" y="750"/>
                    </a:cubicBezTo>
                    <a:cubicBezTo>
                      <a:pt x="111" y="694"/>
                      <a:pt x="137" y="595"/>
                      <a:pt x="154" y="504"/>
                    </a:cubicBezTo>
                    <a:cubicBezTo>
                      <a:pt x="171" y="413"/>
                      <a:pt x="179" y="287"/>
                      <a:pt x="185" y="204"/>
                    </a:cubicBezTo>
                    <a:cubicBezTo>
                      <a:pt x="191" y="121"/>
                      <a:pt x="188" y="8"/>
                      <a:pt x="193" y="4"/>
                    </a:cubicBezTo>
                    <a:cubicBezTo>
                      <a:pt x="198" y="0"/>
                      <a:pt x="208" y="106"/>
                      <a:pt x="216" y="181"/>
                    </a:cubicBezTo>
                    <a:cubicBezTo>
                      <a:pt x="224" y="256"/>
                      <a:pt x="226" y="370"/>
                      <a:pt x="239" y="457"/>
                    </a:cubicBezTo>
                    <a:cubicBezTo>
                      <a:pt x="252" y="544"/>
                      <a:pt x="276" y="644"/>
                      <a:pt x="293" y="704"/>
                    </a:cubicBezTo>
                    <a:cubicBezTo>
                      <a:pt x="310" y="764"/>
                      <a:pt x="322" y="795"/>
                      <a:pt x="339" y="819"/>
                    </a:cubicBezTo>
                    <a:cubicBezTo>
                      <a:pt x="356" y="843"/>
                      <a:pt x="374" y="846"/>
                      <a:pt x="393" y="850"/>
                    </a:cubicBez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5387" name="Text Box 51"/>
              <p:cNvSpPr txBox="1">
                <a:spLocks noChangeArrowheads="1"/>
              </p:cNvSpPr>
              <p:nvPr/>
            </p:nvSpPr>
            <p:spPr bwMode="auto">
              <a:xfrm>
                <a:off x="3760" y="2100"/>
                <a:ext cx="322"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endParaRPr lang="en-US" altLang="en-US" sz="2000">
                  <a:solidFill>
                    <a:schemeClr val="tx2"/>
                  </a:solidFill>
                  <a:latin typeface="Calibri" pitchFamily="34" charset="0"/>
                </a:endParaRPr>
              </a:p>
            </p:txBody>
          </p:sp>
          <p:sp>
            <p:nvSpPr>
              <p:cNvPr id="15388" name="Text Box 53"/>
              <p:cNvSpPr txBox="1">
                <a:spLocks noChangeArrowheads="1"/>
              </p:cNvSpPr>
              <p:nvPr/>
            </p:nvSpPr>
            <p:spPr bwMode="auto">
              <a:xfrm>
                <a:off x="4985" y="2581"/>
                <a:ext cx="211"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altLang="en-US" sz="2000">
                    <a:latin typeface="Calibri" pitchFamily="34" charset="0"/>
                    <a:sym typeface="Symbol" pitchFamily="18" charset="2"/>
                  </a:rPr>
                  <a:t></a:t>
                </a:r>
                <a:endParaRPr lang="en-US" altLang="en-US" sz="2000">
                  <a:solidFill>
                    <a:schemeClr val="accent2"/>
                  </a:solidFill>
                  <a:latin typeface="Calibri" pitchFamily="34" charset="0"/>
                </a:endParaRPr>
              </a:p>
            </p:txBody>
          </p:sp>
          <p:sp>
            <p:nvSpPr>
              <p:cNvPr id="15389" name="Text Box 55"/>
              <p:cNvSpPr txBox="1">
                <a:spLocks noChangeArrowheads="1"/>
              </p:cNvSpPr>
              <p:nvPr/>
            </p:nvSpPr>
            <p:spPr bwMode="auto">
              <a:xfrm>
                <a:off x="4167" y="1951"/>
                <a:ext cx="321"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endParaRPr lang="en-US" altLang="en-US" sz="2000">
                  <a:solidFill>
                    <a:schemeClr val="accent2"/>
                  </a:solidFill>
                  <a:latin typeface="Calibri" pitchFamily="34" charset="0"/>
                </a:endParaRPr>
              </a:p>
            </p:txBody>
          </p:sp>
          <p:sp>
            <p:nvSpPr>
              <p:cNvPr id="15390" name="Line 57"/>
              <p:cNvSpPr>
                <a:spLocks noChangeShapeType="1"/>
              </p:cNvSpPr>
              <p:nvPr/>
            </p:nvSpPr>
            <p:spPr bwMode="auto">
              <a:xfrm flipV="1">
                <a:off x="3157" y="1939"/>
                <a:ext cx="0" cy="863"/>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5391" name="Text Box 58"/>
              <p:cNvSpPr txBox="1">
                <a:spLocks noChangeArrowheads="1"/>
              </p:cNvSpPr>
              <p:nvPr/>
            </p:nvSpPr>
            <p:spPr bwMode="auto">
              <a:xfrm rot="-5400000">
                <a:off x="2641" y="2232"/>
                <a:ext cx="814"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altLang="en-US" sz="2000">
                    <a:latin typeface="Calibri" pitchFamily="34" charset="0"/>
                  </a:rPr>
                  <a:t>intensity</a:t>
                </a:r>
                <a:endParaRPr lang="en-US" altLang="en-US" sz="2000">
                  <a:solidFill>
                    <a:schemeClr val="accent2"/>
                  </a:solidFill>
                  <a:latin typeface="Calibri" pitchFamily="34" charset="0"/>
                </a:endParaRPr>
              </a:p>
            </p:txBody>
          </p:sp>
          <p:sp>
            <p:nvSpPr>
              <p:cNvPr id="15392" name="Freeform 59"/>
              <p:cNvSpPr>
                <a:spLocks/>
              </p:cNvSpPr>
              <p:nvPr/>
            </p:nvSpPr>
            <p:spPr bwMode="auto">
              <a:xfrm>
                <a:off x="3934" y="1943"/>
                <a:ext cx="462" cy="853"/>
              </a:xfrm>
              <a:custGeom>
                <a:avLst/>
                <a:gdLst>
                  <a:gd name="T0" fmla="*/ 0 w 393"/>
                  <a:gd name="T1" fmla="*/ 848 h 850"/>
                  <a:gd name="T2" fmla="*/ 118 w 393"/>
                  <a:gd name="T3" fmla="*/ 756 h 850"/>
                  <a:gd name="T4" fmla="*/ 213 w 393"/>
                  <a:gd name="T5" fmla="*/ 508 h 850"/>
                  <a:gd name="T6" fmla="*/ 255 w 393"/>
                  <a:gd name="T7" fmla="*/ 206 h 850"/>
                  <a:gd name="T8" fmla="*/ 267 w 393"/>
                  <a:gd name="T9" fmla="*/ 4 h 850"/>
                  <a:gd name="T10" fmla="*/ 299 w 393"/>
                  <a:gd name="T11" fmla="*/ 183 h 850"/>
                  <a:gd name="T12" fmla="*/ 330 w 393"/>
                  <a:gd name="T13" fmla="*/ 461 h 850"/>
                  <a:gd name="T14" fmla="*/ 404 w 393"/>
                  <a:gd name="T15" fmla="*/ 708 h 850"/>
                  <a:gd name="T16" fmla="*/ 469 w 393"/>
                  <a:gd name="T17" fmla="*/ 825 h 850"/>
                  <a:gd name="T18" fmla="*/ 543 w 393"/>
                  <a:gd name="T19" fmla="*/ 856 h 85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393"/>
                  <a:gd name="T31" fmla="*/ 0 h 850"/>
                  <a:gd name="T32" fmla="*/ 393 w 393"/>
                  <a:gd name="T33" fmla="*/ 850 h 850"/>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393" h="850">
                    <a:moveTo>
                      <a:pt x="0" y="842"/>
                    </a:moveTo>
                    <a:cubicBezTo>
                      <a:pt x="29" y="824"/>
                      <a:pt x="59" y="806"/>
                      <a:pt x="85" y="750"/>
                    </a:cubicBezTo>
                    <a:cubicBezTo>
                      <a:pt x="111" y="694"/>
                      <a:pt x="137" y="595"/>
                      <a:pt x="154" y="504"/>
                    </a:cubicBezTo>
                    <a:cubicBezTo>
                      <a:pt x="171" y="413"/>
                      <a:pt x="179" y="287"/>
                      <a:pt x="185" y="204"/>
                    </a:cubicBezTo>
                    <a:cubicBezTo>
                      <a:pt x="191" y="121"/>
                      <a:pt x="188" y="8"/>
                      <a:pt x="193" y="4"/>
                    </a:cubicBezTo>
                    <a:cubicBezTo>
                      <a:pt x="198" y="0"/>
                      <a:pt x="208" y="106"/>
                      <a:pt x="216" y="181"/>
                    </a:cubicBezTo>
                    <a:cubicBezTo>
                      <a:pt x="224" y="256"/>
                      <a:pt x="226" y="370"/>
                      <a:pt x="239" y="457"/>
                    </a:cubicBezTo>
                    <a:cubicBezTo>
                      <a:pt x="252" y="544"/>
                      <a:pt x="276" y="644"/>
                      <a:pt x="293" y="704"/>
                    </a:cubicBezTo>
                    <a:cubicBezTo>
                      <a:pt x="310" y="764"/>
                      <a:pt x="322" y="795"/>
                      <a:pt x="339" y="819"/>
                    </a:cubicBezTo>
                    <a:cubicBezTo>
                      <a:pt x="356" y="843"/>
                      <a:pt x="374" y="846"/>
                      <a:pt x="393" y="850"/>
                    </a:cubicBez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5393" name="Line 60"/>
              <p:cNvSpPr>
                <a:spLocks noChangeShapeType="1"/>
              </p:cNvSpPr>
              <p:nvPr/>
            </p:nvSpPr>
            <p:spPr bwMode="auto">
              <a:xfrm>
                <a:off x="3162" y="2802"/>
                <a:ext cx="2034"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5394" name="Text Box 64"/>
              <p:cNvSpPr txBox="1">
                <a:spLocks noChangeArrowheads="1"/>
              </p:cNvSpPr>
              <p:nvPr/>
            </p:nvSpPr>
            <p:spPr bwMode="auto">
              <a:xfrm>
                <a:off x="3663" y="2874"/>
                <a:ext cx="386"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endParaRPr lang="en-US" altLang="en-US" sz="2000" b="1">
                  <a:solidFill>
                    <a:schemeClr val="tx2"/>
                  </a:solidFill>
                  <a:latin typeface="Calibri" pitchFamily="34" charset="0"/>
                </a:endParaRPr>
              </a:p>
            </p:txBody>
          </p:sp>
          <p:cxnSp>
            <p:nvCxnSpPr>
              <p:cNvPr id="15395" name="AutoShape 65"/>
              <p:cNvCxnSpPr>
                <a:cxnSpLocks noChangeShapeType="1"/>
              </p:cNvCxnSpPr>
              <p:nvPr/>
            </p:nvCxnSpPr>
            <p:spPr bwMode="auto">
              <a:xfrm rot="10800000">
                <a:off x="3466" y="2802"/>
                <a:ext cx="197" cy="208"/>
              </a:xfrm>
              <a:prstGeom prst="curvedConnector2">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type="triangle" w="med" len="med"/>
                  </a14:hiddenLine>
                </a:ext>
              </a:extLst>
            </p:spPr>
          </p:cxnSp>
          <p:sp>
            <p:nvSpPr>
              <p:cNvPr id="15396" name="Freeform 70"/>
              <p:cNvSpPr>
                <a:spLocks/>
              </p:cNvSpPr>
              <p:nvPr/>
            </p:nvSpPr>
            <p:spPr bwMode="auto">
              <a:xfrm>
                <a:off x="3470" y="2573"/>
                <a:ext cx="1568" cy="216"/>
              </a:xfrm>
              <a:custGeom>
                <a:avLst/>
                <a:gdLst>
                  <a:gd name="T0" fmla="*/ 0 w 2030"/>
                  <a:gd name="T1" fmla="*/ 174 h 268"/>
                  <a:gd name="T2" fmla="*/ 32 w 2030"/>
                  <a:gd name="T3" fmla="*/ 89 h 268"/>
                  <a:gd name="T4" fmla="*/ 110 w 2030"/>
                  <a:gd name="T5" fmla="*/ 15 h 268"/>
                  <a:gd name="T6" fmla="*/ 256 w 2030"/>
                  <a:gd name="T7" fmla="*/ 4 h 268"/>
                  <a:gd name="T8" fmla="*/ 573 w 2030"/>
                  <a:gd name="T9" fmla="*/ 15 h 268"/>
                  <a:gd name="T10" fmla="*/ 771 w 2030"/>
                  <a:gd name="T11" fmla="*/ 54 h 268"/>
                  <a:gd name="T12" fmla="*/ 940 w 2030"/>
                  <a:gd name="T13" fmla="*/ 114 h 268"/>
                  <a:gd name="T14" fmla="*/ 1110 w 2030"/>
                  <a:gd name="T15" fmla="*/ 159 h 268"/>
                  <a:gd name="T16" fmla="*/ 1211 w 2030"/>
                  <a:gd name="T17" fmla="*/ 174 h 26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030"/>
                  <a:gd name="T28" fmla="*/ 0 h 268"/>
                  <a:gd name="T29" fmla="*/ 2030 w 2030"/>
                  <a:gd name="T30" fmla="*/ 268 h 268"/>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030" h="268">
                    <a:moveTo>
                      <a:pt x="0" y="268"/>
                    </a:moveTo>
                    <a:cubicBezTo>
                      <a:pt x="11" y="223"/>
                      <a:pt x="22" y="178"/>
                      <a:pt x="53" y="137"/>
                    </a:cubicBezTo>
                    <a:cubicBezTo>
                      <a:pt x="84" y="96"/>
                      <a:pt x="121" y="44"/>
                      <a:pt x="184" y="22"/>
                    </a:cubicBezTo>
                    <a:cubicBezTo>
                      <a:pt x="247" y="0"/>
                      <a:pt x="301" y="6"/>
                      <a:pt x="430" y="6"/>
                    </a:cubicBezTo>
                    <a:cubicBezTo>
                      <a:pt x="559" y="6"/>
                      <a:pt x="817" y="9"/>
                      <a:pt x="961" y="22"/>
                    </a:cubicBezTo>
                    <a:cubicBezTo>
                      <a:pt x="1105" y="35"/>
                      <a:pt x="1190" y="58"/>
                      <a:pt x="1292" y="83"/>
                    </a:cubicBezTo>
                    <a:cubicBezTo>
                      <a:pt x="1394" y="108"/>
                      <a:pt x="1481" y="148"/>
                      <a:pt x="1576" y="175"/>
                    </a:cubicBezTo>
                    <a:cubicBezTo>
                      <a:pt x="1671" y="202"/>
                      <a:pt x="1785" y="230"/>
                      <a:pt x="1861" y="245"/>
                    </a:cubicBezTo>
                    <a:cubicBezTo>
                      <a:pt x="1937" y="260"/>
                      <a:pt x="1983" y="264"/>
                      <a:pt x="2030" y="268"/>
                    </a:cubicBez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sp>
          <p:nvSpPr>
            <p:cNvPr id="15385" name="AutoShape 73"/>
            <p:cNvSpPr>
              <a:spLocks/>
            </p:cNvSpPr>
            <p:nvPr/>
          </p:nvSpPr>
          <p:spPr bwMode="auto">
            <a:xfrm>
              <a:off x="2522" y="1419"/>
              <a:ext cx="647" cy="2581"/>
            </a:xfrm>
            <a:prstGeom prst="rightBrace">
              <a:avLst>
                <a:gd name="adj1" fmla="val 33243"/>
                <a:gd name="adj2" fmla="val 50000"/>
              </a:avLst>
            </a:prstGeom>
            <a:noFill/>
            <a:ln w="31750">
              <a:solidFill>
                <a:schemeClr val="tx2"/>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latin typeface="Calibri" pitchFamily="34" charset="0"/>
              </a:endParaRPr>
            </a:p>
          </p:txBody>
        </p:sp>
      </p:grpSp>
      <p:grpSp>
        <p:nvGrpSpPr>
          <p:cNvPr id="5" name="Group 45"/>
          <p:cNvGrpSpPr>
            <a:grpSpLocks/>
          </p:cNvGrpSpPr>
          <p:nvPr/>
        </p:nvGrpSpPr>
        <p:grpSpPr bwMode="auto">
          <a:xfrm>
            <a:off x="5303838" y="3330575"/>
            <a:ext cx="3622675" cy="1417638"/>
            <a:chOff x="5303137" y="3330387"/>
            <a:chExt cx="3622909" cy="1417637"/>
          </a:xfrm>
        </p:grpSpPr>
        <p:grpSp>
          <p:nvGrpSpPr>
            <p:cNvPr id="15374" name="Group 69"/>
            <p:cNvGrpSpPr>
              <a:grpSpLocks/>
            </p:cNvGrpSpPr>
            <p:nvPr/>
          </p:nvGrpSpPr>
          <p:grpSpPr bwMode="auto">
            <a:xfrm>
              <a:off x="5303137" y="3330387"/>
              <a:ext cx="3622909" cy="1417637"/>
              <a:chOff x="424" y="3001"/>
              <a:chExt cx="2521" cy="893"/>
            </a:xfrm>
          </p:grpSpPr>
          <p:sp>
            <p:nvSpPr>
              <p:cNvPr id="15376" name="Freeform 37"/>
              <p:cNvSpPr>
                <a:spLocks/>
              </p:cNvSpPr>
              <p:nvPr/>
            </p:nvSpPr>
            <p:spPr bwMode="auto">
              <a:xfrm>
                <a:off x="1194" y="3270"/>
                <a:ext cx="356" cy="590"/>
              </a:xfrm>
              <a:custGeom>
                <a:avLst/>
                <a:gdLst>
                  <a:gd name="T0" fmla="*/ 0 w 393"/>
                  <a:gd name="T1" fmla="*/ 405 h 850"/>
                  <a:gd name="T2" fmla="*/ 70 w 393"/>
                  <a:gd name="T3" fmla="*/ 362 h 850"/>
                  <a:gd name="T4" fmla="*/ 127 w 393"/>
                  <a:gd name="T5" fmla="*/ 243 h 850"/>
                  <a:gd name="T6" fmla="*/ 152 w 393"/>
                  <a:gd name="T7" fmla="*/ 99 h 850"/>
                  <a:gd name="T8" fmla="*/ 159 w 393"/>
                  <a:gd name="T9" fmla="*/ 2 h 850"/>
                  <a:gd name="T10" fmla="*/ 178 w 393"/>
                  <a:gd name="T11" fmla="*/ 87 h 850"/>
                  <a:gd name="T12" fmla="*/ 196 w 393"/>
                  <a:gd name="T13" fmla="*/ 220 h 850"/>
                  <a:gd name="T14" fmla="*/ 240 w 393"/>
                  <a:gd name="T15" fmla="*/ 339 h 850"/>
                  <a:gd name="T16" fmla="*/ 278 w 393"/>
                  <a:gd name="T17" fmla="*/ 394 h 850"/>
                  <a:gd name="T18" fmla="*/ 322 w 393"/>
                  <a:gd name="T19" fmla="*/ 410 h 85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393"/>
                  <a:gd name="T31" fmla="*/ 0 h 850"/>
                  <a:gd name="T32" fmla="*/ 393 w 393"/>
                  <a:gd name="T33" fmla="*/ 850 h 850"/>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393" h="850">
                    <a:moveTo>
                      <a:pt x="0" y="842"/>
                    </a:moveTo>
                    <a:cubicBezTo>
                      <a:pt x="29" y="824"/>
                      <a:pt x="59" y="806"/>
                      <a:pt x="85" y="750"/>
                    </a:cubicBezTo>
                    <a:cubicBezTo>
                      <a:pt x="111" y="694"/>
                      <a:pt x="137" y="595"/>
                      <a:pt x="154" y="504"/>
                    </a:cubicBezTo>
                    <a:cubicBezTo>
                      <a:pt x="171" y="413"/>
                      <a:pt x="179" y="287"/>
                      <a:pt x="185" y="204"/>
                    </a:cubicBezTo>
                    <a:cubicBezTo>
                      <a:pt x="191" y="121"/>
                      <a:pt x="188" y="8"/>
                      <a:pt x="193" y="4"/>
                    </a:cubicBezTo>
                    <a:cubicBezTo>
                      <a:pt x="198" y="0"/>
                      <a:pt x="208" y="106"/>
                      <a:pt x="216" y="181"/>
                    </a:cubicBezTo>
                    <a:cubicBezTo>
                      <a:pt x="224" y="256"/>
                      <a:pt x="226" y="370"/>
                      <a:pt x="239" y="457"/>
                    </a:cubicBezTo>
                    <a:cubicBezTo>
                      <a:pt x="252" y="544"/>
                      <a:pt x="276" y="644"/>
                      <a:pt x="293" y="704"/>
                    </a:cubicBezTo>
                    <a:cubicBezTo>
                      <a:pt x="310" y="764"/>
                      <a:pt x="322" y="795"/>
                      <a:pt x="339" y="819"/>
                    </a:cubicBezTo>
                    <a:cubicBezTo>
                      <a:pt x="356" y="843"/>
                      <a:pt x="374" y="846"/>
                      <a:pt x="393" y="850"/>
                    </a:cubicBezTo>
                  </a:path>
                </a:pathLst>
              </a:custGeom>
              <a:solidFill>
                <a:schemeClr val="accent2"/>
              </a:solidFill>
              <a:ln w="9525">
                <a:solidFill>
                  <a:schemeClr val="accent2"/>
                </a:solidFill>
                <a:round/>
                <a:headEnd/>
                <a:tailEnd/>
              </a:ln>
            </p:spPr>
            <p:txBody>
              <a:bodyPr wrap="none" anchor="ctr"/>
              <a:lstStyle/>
              <a:p>
                <a:endParaRPr lang="en-US"/>
              </a:p>
            </p:txBody>
          </p:sp>
          <p:sp>
            <p:nvSpPr>
              <p:cNvPr id="15377" name="Text Box 38"/>
              <p:cNvSpPr txBox="1">
                <a:spLocks noChangeArrowheads="1"/>
              </p:cNvSpPr>
              <p:nvPr/>
            </p:nvSpPr>
            <p:spPr bwMode="auto">
              <a:xfrm>
                <a:off x="1356" y="3162"/>
                <a:ext cx="358"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altLang="en-US" sz="2000">
                    <a:solidFill>
                      <a:schemeClr val="tx2"/>
                    </a:solidFill>
                    <a:latin typeface="Calibri" pitchFamily="34" charset="0"/>
                    <a:sym typeface="Symbol" pitchFamily="18" charset="2"/>
                  </a:rPr>
                  <a:t>K</a:t>
                </a:r>
                <a:r>
                  <a:rPr lang="en-US" altLang="en-US" sz="2000" baseline="-25000">
                    <a:solidFill>
                      <a:schemeClr val="tx2"/>
                    </a:solidFill>
                    <a:latin typeface="Symbol" pitchFamily="18" charset="2"/>
                    <a:sym typeface="Symbol" pitchFamily="18" charset="2"/>
                  </a:rPr>
                  <a:t>b</a:t>
                </a:r>
                <a:endParaRPr lang="en-US" altLang="en-US" sz="2000">
                  <a:solidFill>
                    <a:schemeClr val="tx2"/>
                  </a:solidFill>
                  <a:latin typeface="Calibri" pitchFamily="34" charset="0"/>
                </a:endParaRPr>
              </a:p>
            </p:txBody>
          </p:sp>
          <p:sp>
            <p:nvSpPr>
              <p:cNvPr id="15378" name="Text Box 40"/>
              <p:cNvSpPr txBox="1">
                <a:spLocks noChangeArrowheads="1"/>
              </p:cNvSpPr>
              <p:nvPr/>
            </p:nvSpPr>
            <p:spPr bwMode="auto">
              <a:xfrm>
                <a:off x="2685" y="3644"/>
                <a:ext cx="233"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altLang="en-US" sz="2000">
                    <a:latin typeface="Calibri" pitchFamily="34" charset="0"/>
                    <a:sym typeface="Symbol" pitchFamily="18" charset="2"/>
                  </a:rPr>
                  <a:t></a:t>
                </a:r>
                <a:endParaRPr lang="en-US" altLang="en-US" sz="2000">
                  <a:solidFill>
                    <a:schemeClr val="accent2"/>
                  </a:solidFill>
                  <a:latin typeface="Calibri" pitchFamily="34" charset="0"/>
                </a:endParaRPr>
              </a:p>
            </p:txBody>
          </p:sp>
          <p:sp>
            <p:nvSpPr>
              <p:cNvPr id="15379" name="Text Box 42"/>
              <p:cNvSpPr txBox="1">
                <a:spLocks noChangeArrowheads="1"/>
              </p:cNvSpPr>
              <p:nvPr/>
            </p:nvSpPr>
            <p:spPr bwMode="auto">
              <a:xfrm>
                <a:off x="1807" y="3012"/>
                <a:ext cx="355"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altLang="en-US" sz="2000">
                    <a:solidFill>
                      <a:schemeClr val="tx2"/>
                    </a:solidFill>
                    <a:latin typeface="Calibri" pitchFamily="34" charset="0"/>
                    <a:sym typeface="Symbol" pitchFamily="18" charset="2"/>
                  </a:rPr>
                  <a:t>K</a:t>
                </a:r>
                <a:r>
                  <a:rPr lang="en-US" altLang="en-US" sz="2000" baseline="-25000">
                    <a:solidFill>
                      <a:schemeClr val="tx2"/>
                    </a:solidFill>
                    <a:latin typeface="Symbol" pitchFamily="18" charset="2"/>
                    <a:sym typeface="Symbol" pitchFamily="18" charset="2"/>
                  </a:rPr>
                  <a:t>a</a:t>
                </a:r>
                <a:endParaRPr lang="en-US" altLang="en-US" sz="2000">
                  <a:solidFill>
                    <a:schemeClr val="accent2"/>
                  </a:solidFill>
                  <a:latin typeface="Calibri" pitchFamily="34" charset="0"/>
                </a:endParaRPr>
              </a:p>
            </p:txBody>
          </p:sp>
          <p:sp>
            <p:nvSpPr>
              <p:cNvPr id="15380" name="Line 44"/>
              <p:cNvSpPr>
                <a:spLocks noChangeShapeType="1"/>
              </p:cNvSpPr>
              <p:nvPr/>
            </p:nvSpPr>
            <p:spPr bwMode="auto">
              <a:xfrm flipV="1">
                <a:off x="692" y="3001"/>
                <a:ext cx="0" cy="865"/>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5381" name="Text Box 45"/>
              <p:cNvSpPr txBox="1">
                <a:spLocks noChangeArrowheads="1"/>
              </p:cNvSpPr>
              <p:nvPr/>
            </p:nvSpPr>
            <p:spPr bwMode="auto">
              <a:xfrm rot="-5400000">
                <a:off x="154" y="3278"/>
                <a:ext cx="816" cy="2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altLang="en-US" sz="2000">
                    <a:latin typeface="Calibri" pitchFamily="34" charset="0"/>
                  </a:rPr>
                  <a:t>intensity</a:t>
                </a:r>
                <a:endParaRPr lang="en-US" altLang="en-US" sz="2000">
                  <a:solidFill>
                    <a:schemeClr val="accent2"/>
                  </a:solidFill>
                  <a:latin typeface="Calibri" pitchFamily="34" charset="0"/>
                </a:endParaRPr>
              </a:p>
            </p:txBody>
          </p:sp>
          <p:sp>
            <p:nvSpPr>
              <p:cNvPr id="15382" name="Freeform 46"/>
              <p:cNvSpPr>
                <a:spLocks/>
              </p:cNvSpPr>
              <p:nvPr/>
            </p:nvSpPr>
            <p:spPr bwMode="auto">
              <a:xfrm>
                <a:off x="1550" y="3005"/>
                <a:ext cx="511" cy="855"/>
              </a:xfrm>
              <a:custGeom>
                <a:avLst/>
                <a:gdLst>
                  <a:gd name="T0" fmla="*/ 0 w 393"/>
                  <a:gd name="T1" fmla="*/ 852 h 850"/>
                  <a:gd name="T2" fmla="*/ 144 w 393"/>
                  <a:gd name="T3" fmla="*/ 758 h 850"/>
                  <a:gd name="T4" fmla="*/ 260 w 393"/>
                  <a:gd name="T5" fmla="*/ 510 h 850"/>
                  <a:gd name="T6" fmla="*/ 313 w 393"/>
                  <a:gd name="T7" fmla="*/ 206 h 850"/>
                  <a:gd name="T8" fmla="*/ 326 w 393"/>
                  <a:gd name="T9" fmla="*/ 4 h 850"/>
                  <a:gd name="T10" fmla="*/ 365 w 393"/>
                  <a:gd name="T11" fmla="*/ 183 h 850"/>
                  <a:gd name="T12" fmla="*/ 404 w 393"/>
                  <a:gd name="T13" fmla="*/ 463 h 850"/>
                  <a:gd name="T14" fmla="*/ 495 w 393"/>
                  <a:gd name="T15" fmla="*/ 712 h 850"/>
                  <a:gd name="T16" fmla="*/ 573 w 393"/>
                  <a:gd name="T17" fmla="*/ 829 h 850"/>
                  <a:gd name="T18" fmla="*/ 664 w 393"/>
                  <a:gd name="T19" fmla="*/ 860 h 85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393"/>
                  <a:gd name="T31" fmla="*/ 0 h 850"/>
                  <a:gd name="T32" fmla="*/ 393 w 393"/>
                  <a:gd name="T33" fmla="*/ 850 h 850"/>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393" h="850">
                    <a:moveTo>
                      <a:pt x="0" y="842"/>
                    </a:moveTo>
                    <a:cubicBezTo>
                      <a:pt x="29" y="824"/>
                      <a:pt x="59" y="806"/>
                      <a:pt x="85" y="750"/>
                    </a:cubicBezTo>
                    <a:cubicBezTo>
                      <a:pt x="111" y="694"/>
                      <a:pt x="137" y="595"/>
                      <a:pt x="154" y="504"/>
                    </a:cubicBezTo>
                    <a:cubicBezTo>
                      <a:pt x="171" y="413"/>
                      <a:pt x="179" y="287"/>
                      <a:pt x="185" y="204"/>
                    </a:cubicBezTo>
                    <a:cubicBezTo>
                      <a:pt x="191" y="121"/>
                      <a:pt x="188" y="8"/>
                      <a:pt x="193" y="4"/>
                    </a:cubicBezTo>
                    <a:cubicBezTo>
                      <a:pt x="198" y="0"/>
                      <a:pt x="208" y="106"/>
                      <a:pt x="216" y="181"/>
                    </a:cubicBezTo>
                    <a:cubicBezTo>
                      <a:pt x="224" y="256"/>
                      <a:pt x="226" y="370"/>
                      <a:pt x="239" y="457"/>
                    </a:cubicBezTo>
                    <a:cubicBezTo>
                      <a:pt x="252" y="544"/>
                      <a:pt x="276" y="644"/>
                      <a:pt x="293" y="704"/>
                    </a:cubicBezTo>
                    <a:cubicBezTo>
                      <a:pt x="310" y="764"/>
                      <a:pt x="322" y="795"/>
                      <a:pt x="339" y="819"/>
                    </a:cubicBezTo>
                    <a:cubicBezTo>
                      <a:pt x="356" y="843"/>
                      <a:pt x="374" y="846"/>
                      <a:pt x="393" y="850"/>
                    </a:cubicBezTo>
                  </a:path>
                </a:pathLst>
              </a:custGeom>
              <a:solidFill>
                <a:schemeClr val="accent2"/>
              </a:solidFill>
              <a:ln w="9525">
                <a:solidFill>
                  <a:schemeClr val="accent2"/>
                </a:solidFill>
                <a:round/>
                <a:headEnd/>
                <a:tailEnd/>
              </a:ln>
            </p:spPr>
            <p:txBody>
              <a:bodyPr wrap="none" anchor="ctr"/>
              <a:lstStyle/>
              <a:p>
                <a:endParaRPr lang="en-US"/>
              </a:p>
            </p:txBody>
          </p:sp>
          <p:sp>
            <p:nvSpPr>
              <p:cNvPr id="15383" name="Line 47"/>
              <p:cNvSpPr>
                <a:spLocks noChangeShapeType="1"/>
              </p:cNvSpPr>
              <p:nvPr/>
            </p:nvSpPr>
            <p:spPr bwMode="auto">
              <a:xfrm>
                <a:off x="697" y="3866"/>
                <a:ext cx="2248"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grpSp>
        <p:sp>
          <p:nvSpPr>
            <p:cNvPr id="15375" name="Freeform 34"/>
            <p:cNvSpPr>
              <a:spLocks/>
            </p:cNvSpPr>
            <p:nvPr/>
          </p:nvSpPr>
          <p:spPr bwMode="auto">
            <a:xfrm>
              <a:off x="5983942" y="4394200"/>
              <a:ext cx="2647950" cy="314325"/>
            </a:xfrm>
            <a:custGeom>
              <a:avLst/>
              <a:gdLst>
                <a:gd name="T0" fmla="*/ 0 w 2030"/>
                <a:gd name="T1" fmla="*/ 368657484 h 268"/>
                <a:gd name="T2" fmla="*/ 90179003 w 2030"/>
                <a:gd name="T3" fmla="*/ 188455430 h 268"/>
                <a:gd name="T4" fmla="*/ 313072477 w 2030"/>
                <a:gd name="T5" fmla="*/ 30263164 h 268"/>
                <a:gd name="T6" fmla="*/ 731637716 w 2030"/>
                <a:gd name="T7" fmla="*/ 8253377 h 268"/>
                <a:gd name="T8" fmla="*/ 1635124778 w 2030"/>
                <a:gd name="T9" fmla="*/ 30263164 h 268"/>
                <a:gd name="T10" fmla="*/ 2147483647 w 2030"/>
                <a:gd name="T11" fmla="*/ 114173865 h 268"/>
                <a:gd name="T12" fmla="*/ 2147483647 w 2030"/>
                <a:gd name="T13" fmla="*/ 240728382 h 268"/>
                <a:gd name="T14" fmla="*/ 2147483647 w 2030"/>
                <a:gd name="T15" fmla="*/ 337018561 h 268"/>
                <a:gd name="T16" fmla="*/ 2147483647 w 2030"/>
                <a:gd name="T17" fmla="*/ 368657484 h 26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030"/>
                <a:gd name="T28" fmla="*/ 0 h 268"/>
                <a:gd name="T29" fmla="*/ 2030 w 2030"/>
                <a:gd name="T30" fmla="*/ 268 h 268"/>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030" h="268">
                  <a:moveTo>
                    <a:pt x="0" y="268"/>
                  </a:moveTo>
                  <a:cubicBezTo>
                    <a:pt x="11" y="223"/>
                    <a:pt x="22" y="178"/>
                    <a:pt x="53" y="137"/>
                  </a:cubicBezTo>
                  <a:cubicBezTo>
                    <a:pt x="84" y="96"/>
                    <a:pt x="121" y="44"/>
                    <a:pt x="184" y="22"/>
                  </a:cubicBezTo>
                  <a:cubicBezTo>
                    <a:pt x="247" y="0"/>
                    <a:pt x="301" y="6"/>
                    <a:pt x="430" y="6"/>
                  </a:cubicBezTo>
                  <a:cubicBezTo>
                    <a:pt x="559" y="6"/>
                    <a:pt x="817" y="9"/>
                    <a:pt x="961" y="22"/>
                  </a:cubicBezTo>
                  <a:cubicBezTo>
                    <a:pt x="1105" y="35"/>
                    <a:pt x="1190" y="58"/>
                    <a:pt x="1292" y="83"/>
                  </a:cubicBezTo>
                  <a:cubicBezTo>
                    <a:pt x="1394" y="108"/>
                    <a:pt x="1481" y="148"/>
                    <a:pt x="1576" y="175"/>
                  </a:cubicBezTo>
                  <a:cubicBezTo>
                    <a:pt x="1671" y="202"/>
                    <a:pt x="1785" y="230"/>
                    <a:pt x="1861" y="245"/>
                  </a:cubicBezTo>
                  <a:cubicBezTo>
                    <a:pt x="1937" y="260"/>
                    <a:pt x="1983" y="264"/>
                    <a:pt x="2030" y="268"/>
                  </a:cubicBezTo>
                </a:path>
              </a:pathLst>
            </a:custGeom>
            <a:solidFill>
              <a:schemeClr val="accent2"/>
            </a:solidFill>
            <a:ln w="9525">
              <a:solidFill>
                <a:schemeClr val="accent2"/>
              </a:solidFill>
              <a:round/>
              <a:headEnd/>
              <a:tailEnd/>
            </a:ln>
          </p:spPr>
          <p:txBody>
            <a:bodyPr wrap="none" anchor="ctr"/>
            <a:lstStyle/>
            <a:p>
              <a:endParaRPr lang="en-US"/>
            </a:p>
          </p:txBody>
        </p:sp>
      </p:grpSp>
    </p:spTree>
    <p:custDataLst>
      <p:tags r:id="rId1"/>
    </p:custData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1234" name="Text Box 2"/>
          <p:cNvSpPr txBox="1">
            <a:spLocks noChangeArrowheads="1"/>
          </p:cNvSpPr>
          <p:nvPr/>
        </p:nvSpPr>
        <p:spPr bwMode="auto">
          <a:xfrm>
            <a:off x="231775" y="3735388"/>
            <a:ext cx="85455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altLang="en-US">
                <a:latin typeface="Calibri" pitchFamily="34" charset="0"/>
              </a:rPr>
              <a:t>These two plots correspond to X-Ray tubes that:  </a:t>
            </a:r>
            <a:endParaRPr lang="en-US" altLang="en-US">
              <a:solidFill>
                <a:schemeClr val="accent2"/>
              </a:solidFill>
              <a:latin typeface="Calibri" pitchFamily="34" charset="0"/>
            </a:endParaRPr>
          </a:p>
        </p:txBody>
      </p:sp>
      <p:sp>
        <p:nvSpPr>
          <p:cNvPr id="351235" name="Text Box 3"/>
          <p:cNvSpPr txBox="1">
            <a:spLocks noChangeArrowheads="1"/>
          </p:cNvSpPr>
          <p:nvPr/>
        </p:nvSpPr>
        <p:spPr bwMode="auto">
          <a:xfrm>
            <a:off x="1130300" y="4284663"/>
            <a:ext cx="7646988" cy="210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altLang="en-US">
                <a:solidFill>
                  <a:schemeClr val="tx2"/>
                </a:solidFill>
                <a:latin typeface="Calibri" pitchFamily="34" charset="0"/>
              </a:rPr>
              <a:t>(1)  Are operating at different voltages</a:t>
            </a:r>
          </a:p>
          <a:p>
            <a:pPr eaLnBrk="1" hangingPunct="1">
              <a:spcBef>
                <a:spcPct val="50000"/>
              </a:spcBef>
            </a:pPr>
            <a:r>
              <a:rPr lang="en-US" altLang="en-US">
                <a:solidFill>
                  <a:schemeClr val="tx2"/>
                </a:solidFill>
                <a:latin typeface="Calibri" pitchFamily="34" charset="0"/>
              </a:rPr>
              <a:t>(2)  Contain different elements</a:t>
            </a:r>
          </a:p>
          <a:p>
            <a:pPr eaLnBrk="1" hangingPunct="1">
              <a:spcBef>
                <a:spcPct val="50000"/>
              </a:spcBef>
            </a:pPr>
            <a:r>
              <a:rPr lang="en-US" altLang="en-US">
                <a:solidFill>
                  <a:schemeClr val="tx2"/>
                </a:solidFill>
                <a:latin typeface="Calibri" pitchFamily="34" charset="0"/>
              </a:rPr>
              <a:t>(3)  Both</a:t>
            </a:r>
          </a:p>
          <a:p>
            <a:pPr eaLnBrk="1" hangingPunct="1">
              <a:spcBef>
                <a:spcPct val="50000"/>
              </a:spcBef>
            </a:pPr>
            <a:r>
              <a:rPr lang="en-US" altLang="en-US">
                <a:solidFill>
                  <a:schemeClr val="tx2"/>
                </a:solidFill>
                <a:latin typeface="Calibri" pitchFamily="34" charset="0"/>
              </a:rPr>
              <a:t>(4)  Neither</a:t>
            </a:r>
            <a:endParaRPr lang="en-US" altLang="en-US">
              <a:solidFill>
                <a:schemeClr val="hlink"/>
              </a:solidFill>
              <a:latin typeface="Calibri" pitchFamily="34" charset="0"/>
            </a:endParaRPr>
          </a:p>
        </p:txBody>
      </p:sp>
      <p:sp>
        <p:nvSpPr>
          <p:cNvPr id="16388" name="Text Box 4"/>
          <p:cNvSpPr txBox="1">
            <a:spLocks noChangeArrowheads="1"/>
          </p:cNvSpPr>
          <p:nvPr/>
        </p:nvSpPr>
        <p:spPr bwMode="auto">
          <a:xfrm>
            <a:off x="6675438" y="3360738"/>
            <a:ext cx="7413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endParaRPr lang="en-US" altLang="en-US">
              <a:latin typeface="Calibri" pitchFamily="34" charset="0"/>
            </a:endParaRPr>
          </a:p>
        </p:txBody>
      </p:sp>
      <p:sp>
        <p:nvSpPr>
          <p:cNvPr id="16389" name="Line 7"/>
          <p:cNvSpPr>
            <a:spLocks noChangeShapeType="1"/>
          </p:cNvSpPr>
          <p:nvPr/>
        </p:nvSpPr>
        <p:spPr bwMode="auto">
          <a:xfrm flipH="1" flipV="1">
            <a:off x="893763" y="2863850"/>
            <a:ext cx="4762" cy="390525"/>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6390" name="Text Box 8"/>
          <p:cNvSpPr txBox="1">
            <a:spLocks noChangeArrowheads="1"/>
          </p:cNvSpPr>
          <p:nvPr/>
        </p:nvSpPr>
        <p:spPr bwMode="auto">
          <a:xfrm>
            <a:off x="708025" y="3182938"/>
            <a:ext cx="6937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altLang="en-US">
                <a:latin typeface="Calibri" pitchFamily="34" charset="0"/>
                <a:sym typeface="Symbol" pitchFamily="18" charset="2"/>
              </a:rPr>
              <a:t></a:t>
            </a:r>
            <a:r>
              <a:rPr lang="en-US" altLang="en-US" baseline="-25000">
                <a:latin typeface="Calibri" pitchFamily="34" charset="0"/>
                <a:sym typeface="Symbol" pitchFamily="18" charset="2"/>
              </a:rPr>
              <a:t>0</a:t>
            </a:r>
            <a:endParaRPr lang="en-US" altLang="en-US">
              <a:latin typeface="Calibri" pitchFamily="34" charset="0"/>
            </a:endParaRPr>
          </a:p>
        </p:txBody>
      </p:sp>
      <p:sp>
        <p:nvSpPr>
          <p:cNvPr id="16391" name="Line 10"/>
          <p:cNvSpPr>
            <a:spLocks noChangeShapeType="1"/>
          </p:cNvSpPr>
          <p:nvPr/>
        </p:nvSpPr>
        <p:spPr bwMode="auto">
          <a:xfrm flipH="1" flipV="1">
            <a:off x="6111875" y="2855913"/>
            <a:ext cx="4763" cy="390525"/>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6392" name="Text Box 11"/>
          <p:cNvSpPr txBox="1">
            <a:spLocks noChangeArrowheads="1"/>
          </p:cNvSpPr>
          <p:nvPr/>
        </p:nvSpPr>
        <p:spPr bwMode="auto">
          <a:xfrm>
            <a:off x="5822950" y="3089275"/>
            <a:ext cx="6937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altLang="en-US">
                <a:latin typeface="Calibri" pitchFamily="34" charset="0"/>
                <a:sym typeface="Symbol" pitchFamily="18" charset="2"/>
              </a:rPr>
              <a:t></a:t>
            </a:r>
            <a:r>
              <a:rPr lang="en-US" altLang="en-US" baseline="-25000">
                <a:latin typeface="Calibri" pitchFamily="34" charset="0"/>
                <a:sym typeface="Symbol" pitchFamily="18" charset="2"/>
              </a:rPr>
              <a:t>0</a:t>
            </a:r>
            <a:endParaRPr lang="en-US" altLang="en-US">
              <a:latin typeface="Calibri" pitchFamily="34" charset="0"/>
            </a:endParaRPr>
          </a:p>
        </p:txBody>
      </p:sp>
      <p:sp>
        <p:nvSpPr>
          <p:cNvPr id="16393" name="Rectangle 13"/>
          <p:cNvSpPr>
            <a:spLocks noGrp="1" noChangeArrowheads="1"/>
          </p:cNvSpPr>
          <p:nvPr>
            <p:ph type="title"/>
          </p:nvPr>
        </p:nvSpPr>
        <p:spPr>
          <a:xfrm>
            <a:off x="685800" y="38100"/>
            <a:ext cx="3276600" cy="1143000"/>
          </a:xfrm>
        </p:spPr>
        <p:txBody>
          <a:bodyPr/>
          <a:lstStyle/>
          <a:p>
            <a:pPr algn="l" eaLnBrk="1" hangingPunct="1"/>
            <a:r>
              <a:rPr lang="en-US" sz="4000" smtClean="0"/>
              <a:t>X-Rays</a:t>
            </a:r>
            <a:br>
              <a:rPr lang="en-US" sz="4000" smtClean="0"/>
            </a:br>
            <a:r>
              <a:rPr lang="en-US" sz="4000" smtClean="0"/>
              <a:t>Checkpoint</a:t>
            </a:r>
          </a:p>
        </p:txBody>
      </p:sp>
      <p:sp>
        <p:nvSpPr>
          <p:cNvPr id="16394" name="Line 19"/>
          <p:cNvSpPr>
            <a:spLocks noChangeShapeType="1"/>
          </p:cNvSpPr>
          <p:nvPr/>
        </p:nvSpPr>
        <p:spPr bwMode="auto">
          <a:xfrm flipV="1">
            <a:off x="539750" y="1568450"/>
            <a:ext cx="0" cy="129540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6395" name="Text Box 20"/>
          <p:cNvSpPr txBox="1">
            <a:spLocks noChangeArrowheads="1"/>
          </p:cNvSpPr>
          <p:nvPr/>
        </p:nvSpPr>
        <p:spPr bwMode="auto">
          <a:xfrm>
            <a:off x="4192588" y="2903538"/>
            <a:ext cx="40798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altLang="en-US">
                <a:latin typeface="Calibri" pitchFamily="34" charset="0"/>
                <a:sym typeface="Symbol" pitchFamily="18" charset="2"/>
              </a:rPr>
              <a:t></a:t>
            </a:r>
            <a:endParaRPr lang="en-US" altLang="en-US">
              <a:latin typeface="Calibri" pitchFamily="34" charset="0"/>
            </a:endParaRPr>
          </a:p>
        </p:txBody>
      </p:sp>
      <p:sp>
        <p:nvSpPr>
          <p:cNvPr id="16396" name="Text Box 21"/>
          <p:cNvSpPr txBox="1">
            <a:spLocks noChangeArrowheads="1"/>
          </p:cNvSpPr>
          <p:nvPr/>
        </p:nvSpPr>
        <p:spPr bwMode="auto">
          <a:xfrm>
            <a:off x="8777288" y="2878138"/>
            <a:ext cx="40798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altLang="en-US">
                <a:latin typeface="Calibri" pitchFamily="34" charset="0"/>
                <a:sym typeface="Symbol" pitchFamily="18" charset="2"/>
              </a:rPr>
              <a:t></a:t>
            </a:r>
            <a:endParaRPr lang="en-US" altLang="en-US">
              <a:latin typeface="Calibri" pitchFamily="34" charset="0"/>
            </a:endParaRPr>
          </a:p>
        </p:txBody>
      </p:sp>
      <p:sp>
        <p:nvSpPr>
          <p:cNvPr id="16397" name="Text Box 22"/>
          <p:cNvSpPr txBox="1">
            <a:spLocks noChangeArrowheads="1"/>
          </p:cNvSpPr>
          <p:nvPr/>
        </p:nvSpPr>
        <p:spPr bwMode="auto">
          <a:xfrm rot="-5351311">
            <a:off x="-508000" y="1868488"/>
            <a:ext cx="15017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altLang="en-US">
                <a:latin typeface="Calibri" pitchFamily="34" charset="0"/>
              </a:rPr>
              <a:t>intensity</a:t>
            </a:r>
          </a:p>
        </p:txBody>
      </p:sp>
      <p:sp>
        <p:nvSpPr>
          <p:cNvPr id="16398" name="Freeform 24"/>
          <p:cNvSpPr>
            <a:spLocks/>
          </p:cNvSpPr>
          <p:nvPr/>
        </p:nvSpPr>
        <p:spPr bwMode="auto">
          <a:xfrm>
            <a:off x="1531938" y="1885950"/>
            <a:ext cx="639762" cy="939800"/>
          </a:xfrm>
          <a:custGeom>
            <a:avLst/>
            <a:gdLst>
              <a:gd name="T0" fmla="*/ 0 w 393"/>
              <a:gd name="T1" fmla="*/ 1029307658 h 850"/>
              <a:gd name="T2" fmla="*/ 225253200 w 393"/>
              <a:gd name="T3" fmla="*/ 916841239 h 850"/>
              <a:gd name="T4" fmla="*/ 408106296 w 393"/>
              <a:gd name="T5" fmla="*/ 616117401 h 850"/>
              <a:gd name="T6" fmla="*/ 490256295 w 393"/>
              <a:gd name="T7" fmla="*/ 249380905 h 850"/>
              <a:gd name="T8" fmla="*/ 511456347 w 393"/>
              <a:gd name="T9" fmla="*/ 4890277 h 850"/>
              <a:gd name="T10" fmla="*/ 572407922 w 393"/>
              <a:gd name="T11" fmla="*/ 221264301 h 850"/>
              <a:gd name="T12" fmla="*/ 633357868 w 393"/>
              <a:gd name="T13" fmla="*/ 558662452 h 850"/>
              <a:gd name="T14" fmla="*/ 776461070 w 393"/>
              <a:gd name="T15" fmla="*/ 860609135 h 850"/>
              <a:gd name="T16" fmla="*/ 898362591 w 393"/>
              <a:gd name="T17" fmla="*/ 1001191053 h 850"/>
              <a:gd name="T18" fmla="*/ 1041464164 w 393"/>
              <a:gd name="T19" fmla="*/ 1039087106 h 85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393"/>
              <a:gd name="T31" fmla="*/ 0 h 850"/>
              <a:gd name="T32" fmla="*/ 393 w 393"/>
              <a:gd name="T33" fmla="*/ 850 h 850"/>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393" h="850">
                <a:moveTo>
                  <a:pt x="0" y="842"/>
                </a:moveTo>
                <a:cubicBezTo>
                  <a:pt x="29" y="824"/>
                  <a:pt x="59" y="806"/>
                  <a:pt x="85" y="750"/>
                </a:cubicBezTo>
                <a:cubicBezTo>
                  <a:pt x="111" y="694"/>
                  <a:pt x="137" y="595"/>
                  <a:pt x="154" y="504"/>
                </a:cubicBezTo>
                <a:cubicBezTo>
                  <a:pt x="171" y="413"/>
                  <a:pt x="179" y="287"/>
                  <a:pt x="185" y="204"/>
                </a:cubicBezTo>
                <a:cubicBezTo>
                  <a:pt x="191" y="121"/>
                  <a:pt x="188" y="8"/>
                  <a:pt x="193" y="4"/>
                </a:cubicBezTo>
                <a:cubicBezTo>
                  <a:pt x="198" y="0"/>
                  <a:pt x="208" y="106"/>
                  <a:pt x="216" y="181"/>
                </a:cubicBezTo>
                <a:cubicBezTo>
                  <a:pt x="224" y="256"/>
                  <a:pt x="226" y="370"/>
                  <a:pt x="239" y="457"/>
                </a:cubicBezTo>
                <a:cubicBezTo>
                  <a:pt x="252" y="544"/>
                  <a:pt x="276" y="644"/>
                  <a:pt x="293" y="704"/>
                </a:cubicBezTo>
                <a:cubicBezTo>
                  <a:pt x="310" y="764"/>
                  <a:pt x="322" y="795"/>
                  <a:pt x="339" y="819"/>
                </a:cubicBezTo>
                <a:cubicBezTo>
                  <a:pt x="356" y="843"/>
                  <a:pt x="374" y="846"/>
                  <a:pt x="393" y="850"/>
                </a:cubicBezTo>
              </a:path>
            </a:pathLst>
          </a:custGeom>
          <a:solidFill>
            <a:schemeClr val="accent2"/>
          </a:solidFill>
          <a:ln w="9525">
            <a:solidFill>
              <a:schemeClr val="accent2"/>
            </a:solidFill>
            <a:round/>
            <a:headEnd/>
            <a:tailEnd/>
          </a:ln>
        </p:spPr>
        <p:txBody>
          <a:bodyPr wrap="none" anchor="ctr"/>
          <a:lstStyle/>
          <a:p>
            <a:endParaRPr lang="en-US"/>
          </a:p>
        </p:txBody>
      </p:sp>
      <p:sp>
        <p:nvSpPr>
          <p:cNvPr id="16399" name="Freeform 25"/>
          <p:cNvSpPr>
            <a:spLocks/>
          </p:cNvSpPr>
          <p:nvPr/>
        </p:nvSpPr>
        <p:spPr bwMode="auto">
          <a:xfrm>
            <a:off x="1931988" y="1301750"/>
            <a:ext cx="842962" cy="1524000"/>
          </a:xfrm>
          <a:custGeom>
            <a:avLst/>
            <a:gdLst>
              <a:gd name="T0" fmla="*/ 0 w 393"/>
              <a:gd name="T1" fmla="*/ 2147483647 h 850"/>
              <a:gd name="T2" fmla="*/ 391065730 w 393"/>
              <a:gd name="T3" fmla="*/ 2147483647 h 850"/>
              <a:gd name="T4" fmla="*/ 708519213 w 393"/>
              <a:gd name="T5" fmla="*/ 1620176951 h 850"/>
              <a:gd name="T6" fmla="*/ 851142807 w 393"/>
              <a:gd name="T7" fmla="*/ 655786165 h 850"/>
              <a:gd name="T8" fmla="*/ 887950003 w 393"/>
              <a:gd name="T9" fmla="*/ 12858974 h 850"/>
              <a:gd name="T10" fmla="*/ 993766400 w 393"/>
              <a:gd name="T11" fmla="*/ 581848856 h 850"/>
              <a:gd name="T12" fmla="*/ 1099584943 w 393"/>
              <a:gd name="T13" fmla="*/ 1469089384 h 850"/>
              <a:gd name="T14" fmla="*/ 1348027079 w 393"/>
              <a:gd name="T15" fmla="*/ 2147483647 h 850"/>
              <a:gd name="T16" fmla="*/ 1559662020 w 393"/>
              <a:gd name="T17" fmla="*/ 2147483647 h 850"/>
              <a:gd name="T18" fmla="*/ 1808104156 w 393"/>
              <a:gd name="T19" fmla="*/ 2147483647 h 85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393"/>
              <a:gd name="T31" fmla="*/ 0 h 850"/>
              <a:gd name="T32" fmla="*/ 393 w 393"/>
              <a:gd name="T33" fmla="*/ 850 h 850"/>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393" h="850">
                <a:moveTo>
                  <a:pt x="0" y="842"/>
                </a:moveTo>
                <a:cubicBezTo>
                  <a:pt x="29" y="824"/>
                  <a:pt x="59" y="806"/>
                  <a:pt x="85" y="750"/>
                </a:cubicBezTo>
                <a:cubicBezTo>
                  <a:pt x="111" y="694"/>
                  <a:pt x="137" y="595"/>
                  <a:pt x="154" y="504"/>
                </a:cubicBezTo>
                <a:cubicBezTo>
                  <a:pt x="171" y="413"/>
                  <a:pt x="179" y="287"/>
                  <a:pt x="185" y="204"/>
                </a:cubicBezTo>
                <a:cubicBezTo>
                  <a:pt x="191" y="121"/>
                  <a:pt x="188" y="8"/>
                  <a:pt x="193" y="4"/>
                </a:cubicBezTo>
                <a:cubicBezTo>
                  <a:pt x="198" y="0"/>
                  <a:pt x="208" y="106"/>
                  <a:pt x="216" y="181"/>
                </a:cubicBezTo>
                <a:cubicBezTo>
                  <a:pt x="224" y="256"/>
                  <a:pt x="226" y="370"/>
                  <a:pt x="239" y="457"/>
                </a:cubicBezTo>
                <a:cubicBezTo>
                  <a:pt x="252" y="544"/>
                  <a:pt x="276" y="644"/>
                  <a:pt x="293" y="704"/>
                </a:cubicBezTo>
                <a:cubicBezTo>
                  <a:pt x="310" y="764"/>
                  <a:pt x="322" y="795"/>
                  <a:pt x="339" y="819"/>
                </a:cubicBezTo>
                <a:cubicBezTo>
                  <a:pt x="356" y="843"/>
                  <a:pt x="374" y="846"/>
                  <a:pt x="393" y="850"/>
                </a:cubicBezTo>
              </a:path>
            </a:pathLst>
          </a:custGeom>
          <a:solidFill>
            <a:schemeClr val="accent2"/>
          </a:solidFill>
          <a:ln w="9525">
            <a:solidFill>
              <a:schemeClr val="accent2"/>
            </a:solidFill>
            <a:round/>
            <a:headEnd/>
            <a:tailEnd/>
          </a:ln>
        </p:spPr>
        <p:txBody>
          <a:bodyPr wrap="none" anchor="ctr"/>
          <a:lstStyle/>
          <a:p>
            <a:endParaRPr lang="en-US"/>
          </a:p>
        </p:txBody>
      </p:sp>
      <p:sp>
        <p:nvSpPr>
          <p:cNvPr id="16400" name="Freeform 26"/>
          <p:cNvSpPr>
            <a:spLocks/>
          </p:cNvSpPr>
          <p:nvPr/>
        </p:nvSpPr>
        <p:spPr bwMode="auto">
          <a:xfrm>
            <a:off x="893763" y="2465388"/>
            <a:ext cx="2900362" cy="385762"/>
          </a:xfrm>
          <a:custGeom>
            <a:avLst/>
            <a:gdLst>
              <a:gd name="T0" fmla="*/ 0 w 2030"/>
              <a:gd name="T1" fmla="*/ 555269853 h 268"/>
              <a:gd name="T2" fmla="*/ 108190646 w 2030"/>
              <a:gd name="T3" fmla="*/ 283850301 h 268"/>
              <a:gd name="T4" fmla="*/ 375604023 w 2030"/>
              <a:gd name="T5" fmla="*/ 45581811 h 268"/>
              <a:gd name="T6" fmla="*/ 877769556 w 2030"/>
              <a:gd name="T7" fmla="*/ 12430749 h 268"/>
              <a:gd name="T8" fmla="*/ 1961714846 w 2030"/>
              <a:gd name="T9" fmla="*/ 45581811 h 268"/>
              <a:gd name="T10" fmla="*/ 2147483647 w 2030"/>
              <a:gd name="T11" fmla="*/ 171967806 h 268"/>
              <a:gd name="T12" fmla="*/ 2147483647 w 2030"/>
              <a:gd name="T13" fmla="*/ 362583174 h 268"/>
              <a:gd name="T14" fmla="*/ 2147483647 w 2030"/>
              <a:gd name="T15" fmla="*/ 507616731 h 268"/>
              <a:gd name="T16" fmla="*/ 2147483647 w 2030"/>
              <a:gd name="T17" fmla="*/ 555269853 h 26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030"/>
              <a:gd name="T28" fmla="*/ 0 h 268"/>
              <a:gd name="T29" fmla="*/ 2030 w 2030"/>
              <a:gd name="T30" fmla="*/ 268 h 268"/>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030" h="268">
                <a:moveTo>
                  <a:pt x="0" y="268"/>
                </a:moveTo>
                <a:cubicBezTo>
                  <a:pt x="11" y="223"/>
                  <a:pt x="22" y="178"/>
                  <a:pt x="53" y="137"/>
                </a:cubicBezTo>
                <a:cubicBezTo>
                  <a:pt x="84" y="96"/>
                  <a:pt x="121" y="44"/>
                  <a:pt x="184" y="22"/>
                </a:cubicBezTo>
                <a:cubicBezTo>
                  <a:pt x="247" y="0"/>
                  <a:pt x="301" y="6"/>
                  <a:pt x="430" y="6"/>
                </a:cubicBezTo>
                <a:cubicBezTo>
                  <a:pt x="559" y="6"/>
                  <a:pt x="817" y="9"/>
                  <a:pt x="961" y="22"/>
                </a:cubicBezTo>
                <a:cubicBezTo>
                  <a:pt x="1105" y="35"/>
                  <a:pt x="1190" y="58"/>
                  <a:pt x="1292" y="83"/>
                </a:cubicBezTo>
                <a:cubicBezTo>
                  <a:pt x="1394" y="108"/>
                  <a:pt x="1481" y="148"/>
                  <a:pt x="1576" y="175"/>
                </a:cubicBezTo>
                <a:cubicBezTo>
                  <a:pt x="1671" y="202"/>
                  <a:pt x="1785" y="230"/>
                  <a:pt x="1861" y="245"/>
                </a:cubicBezTo>
                <a:cubicBezTo>
                  <a:pt x="1937" y="260"/>
                  <a:pt x="1983" y="264"/>
                  <a:pt x="2030" y="268"/>
                </a:cubicBezTo>
              </a:path>
            </a:pathLst>
          </a:custGeom>
          <a:solidFill>
            <a:schemeClr val="accent2"/>
          </a:solidFill>
          <a:ln w="9525">
            <a:solidFill>
              <a:schemeClr val="accent2"/>
            </a:solidFill>
            <a:round/>
            <a:headEnd/>
            <a:tailEnd/>
          </a:ln>
        </p:spPr>
        <p:txBody>
          <a:bodyPr wrap="none" anchor="ctr"/>
          <a:lstStyle/>
          <a:p>
            <a:endParaRPr lang="en-US"/>
          </a:p>
        </p:txBody>
      </p:sp>
      <p:sp>
        <p:nvSpPr>
          <p:cNvPr id="16401" name="Freeform 27"/>
          <p:cNvSpPr>
            <a:spLocks/>
          </p:cNvSpPr>
          <p:nvPr/>
        </p:nvSpPr>
        <p:spPr bwMode="auto">
          <a:xfrm>
            <a:off x="6116638" y="1881188"/>
            <a:ext cx="635000" cy="950912"/>
          </a:xfrm>
          <a:custGeom>
            <a:avLst/>
            <a:gdLst>
              <a:gd name="T0" fmla="*/ 0 w 393"/>
              <a:gd name="T1" fmla="*/ 1053791729 h 850"/>
              <a:gd name="T2" fmla="*/ 221912303 w 393"/>
              <a:gd name="T3" fmla="*/ 938650829 h 850"/>
              <a:gd name="T4" fmla="*/ 402053562 w 393"/>
              <a:gd name="T5" fmla="*/ 630773491 h 850"/>
              <a:gd name="T6" fmla="*/ 482986170 w 393"/>
              <a:gd name="T7" fmla="*/ 255313160 h 850"/>
              <a:gd name="T8" fmla="*/ 503871692 w 393"/>
              <a:gd name="T9" fmla="*/ 5006272 h 850"/>
              <a:gd name="T10" fmla="*/ 563918779 w 393"/>
              <a:gd name="T11" fmla="*/ 226527375 h 850"/>
              <a:gd name="T12" fmla="*/ 623964249 w 393"/>
              <a:gd name="T13" fmla="*/ 571951194 h 850"/>
              <a:gd name="T14" fmla="*/ 764943944 w 393"/>
              <a:gd name="T15" fmla="*/ 881080379 h 850"/>
              <a:gd name="T16" fmla="*/ 885038117 w 393"/>
              <a:gd name="T17" fmla="*/ 1025007063 h 850"/>
              <a:gd name="T18" fmla="*/ 1026017812 w 393"/>
              <a:gd name="T19" fmla="*/ 1063804273 h 85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393"/>
              <a:gd name="T31" fmla="*/ 0 h 850"/>
              <a:gd name="T32" fmla="*/ 393 w 393"/>
              <a:gd name="T33" fmla="*/ 850 h 850"/>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393" h="850">
                <a:moveTo>
                  <a:pt x="0" y="842"/>
                </a:moveTo>
                <a:cubicBezTo>
                  <a:pt x="29" y="824"/>
                  <a:pt x="59" y="806"/>
                  <a:pt x="85" y="750"/>
                </a:cubicBezTo>
                <a:cubicBezTo>
                  <a:pt x="111" y="694"/>
                  <a:pt x="137" y="595"/>
                  <a:pt x="154" y="504"/>
                </a:cubicBezTo>
                <a:cubicBezTo>
                  <a:pt x="171" y="413"/>
                  <a:pt x="179" y="287"/>
                  <a:pt x="185" y="204"/>
                </a:cubicBezTo>
                <a:cubicBezTo>
                  <a:pt x="191" y="121"/>
                  <a:pt x="188" y="8"/>
                  <a:pt x="193" y="4"/>
                </a:cubicBezTo>
                <a:cubicBezTo>
                  <a:pt x="198" y="0"/>
                  <a:pt x="208" y="106"/>
                  <a:pt x="216" y="181"/>
                </a:cubicBezTo>
                <a:cubicBezTo>
                  <a:pt x="224" y="256"/>
                  <a:pt x="226" y="370"/>
                  <a:pt x="239" y="457"/>
                </a:cubicBezTo>
                <a:cubicBezTo>
                  <a:pt x="252" y="544"/>
                  <a:pt x="276" y="644"/>
                  <a:pt x="293" y="704"/>
                </a:cubicBezTo>
                <a:cubicBezTo>
                  <a:pt x="310" y="764"/>
                  <a:pt x="322" y="795"/>
                  <a:pt x="339" y="819"/>
                </a:cubicBezTo>
                <a:cubicBezTo>
                  <a:pt x="356" y="843"/>
                  <a:pt x="374" y="846"/>
                  <a:pt x="393" y="850"/>
                </a:cubicBezTo>
              </a:path>
            </a:pathLst>
          </a:custGeom>
          <a:solidFill>
            <a:schemeClr val="accent2"/>
          </a:solidFill>
          <a:ln w="9525">
            <a:solidFill>
              <a:schemeClr val="accent2"/>
            </a:solidFill>
            <a:round/>
            <a:headEnd/>
            <a:tailEnd/>
          </a:ln>
        </p:spPr>
        <p:txBody>
          <a:bodyPr wrap="none" anchor="ctr"/>
          <a:lstStyle/>
          <a:p>
            <a:endParaRPr lang="en-US"/>
          </a:p>
        </p:txBody>
      </p:sp>
      <p:sp>
        <p:nvSpPr>
          <p:cNvPr id="16402" name="Freeform 28"/>
          <p:cNvSpPr>
            <a:spLocks/>
          </p:cNvSpPr>
          <p:nvPr/>
        </p:nvSpPr>
        <p:spPr bwMode="auto">
          <a:xfrm>
            <a:off x="6529388" y="1293813"/>
            <a:ext cx="842962" cy="1524000"/>
          </a:xfrm>
          <a:custGeom>
            <a:avLst/>
            <a:gdLst>
              <a:gd name="T0" fmla="*/ 0 w 393"/>
              <a:gd name="T1" fmla="*/ 2147483647 h 850"/>
              <a:gd name="T2" fmla="*/ 391065730 w 393"/>
              <a:gd name="T3" fmla="*/ 2147483647 h 850"/>
              <a:gd name="T4" fmla="*/ 708519213 w 393"/>
              <a:gd name="T5" fmla="*/ 1620176951 h 850"/>
              <a:gd name="T6" fmla="*/ 851142807 w 393"/>
              <a:gd name="T7" fmla="*/ 655786165 h 850"/>
              <a:gd name="T8" fmla="*/ 887950003 w 393"/>
              <a:gd name="T9" fmla="*/ 12858974 h 850"/>
              <a:gd name="T10" fmla="*/ 993766400 w 393"/>
              <a:gd name="T11" fmla="*/ 581848856 h 850"/>
              <a:gd name="T12" fmla="*/ 1099584943 w 393"/>
              <a:gd name="T13" fmla="*/ 1469089384 h 850"/>
              <a:gd name="T14" fmla="*/ 1348027079 w 393"/>
              <a:gd name="T15" fmla="*/ 2147483647 h 850"/>
              <a:gd name="T16" fmla="*/ 1559662020 w 393"/>
              <a:gd name="T17" fmla="*/ 2147483647 h 850"/>
              <a:gd name="T18" fmla="*/ 1808104156 w 393"/>
              <a:gd name="T19" fmla="*/ 2147483647 h 85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393"/>
              <a:gd name="T31" fmla="*/ 0 h 850"/>
              <a:gd name="T32" fmla="*/ 393 w 393"/>
              <a:gd name="T33" fmla="*/ 850 h 850"/>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393" h="850">
                <a:moveTo>
                  <a:pt x="0" y="842"/>
                </a:moveTo>
                <a:cubicBezTo>
                  <a:pt x="29" y="824"/>
                  <a:pt x="59" y="806"/>
                  <a:pt x="85" y="750"/>
                </a:cubicBezTo>
                <a:cubicBezTo>
                  <a:pt x="111" y="694"/>
                  <a:pt x="137" y="595"/>
                  <a:pt x="154" y="504"/>
                </a:cubicBezTo>
                <a:cubicBezTo>
                  <a:pt x="171" y="413"/>
                  <a:pt x="179" y="287"/>
                  <a:pt x="185" y="204"/>
                </a:cubicBezTo>
                <a:cubicBezTo>
                  <a:pt x="191" y="121"/>
                  <a:pt x="188" y="8"/>
                  <a:pt x="193" y="4"/>
                </a:cubicBezTo>
                <a:cubicBezTo>
                  <a:pt x="198" y="0"/>
                  <a:pt x="208" y="106"/>
                  <a:pt x="216" y="181"/>
                </a:cubicBezTo>
                <a:cubicBezTo>
                  <a:pt x="224" y="256"/>
                  <a:pt x="226" y="370"/>
                  <a:pt x="239" y="457"/>
                </a:cubicBezTo>
                <a:cubicBezTo>
                  <a:pt x="252" y="544"/>
                  <a:pt x="276" y="644"/>
                  <a:pt x="293" y="704"/>
                </a:cubicBezTo>
                <a:cubicBezTo>
                  <a:pt x="310" y="764"/>
                  <a:pt x="322" y="795"/>
                  <a:pt x="339" y="819"/>
                </a:cubicBezTo>
                <a:cubicBezTo>
                  <a:pt x="356" y="843"/>
                  <a:pt x="374" y="846"/>
                  <a:pt x="393" y="850"/>
                </a:cubicBezTo>
              </a:path>
            </a:pathLst>
          </a:custGeom>
          <a:solidFill>
            <a:schemeClr val="accent2"/>
          </a:solidFill>
          <a:ln w="9525">
            <a:solidFill>
              <a:schemeClr val="accent2"/>
            </a:solidFill>
            <a:round/>
            <a:headEnd/>
            <a:tailEnd/>
          </a:ln>
        </p:spPr>
        <p:txBody>
          <a:bodyPr wrap="none" anchor="ctr"/>
          <a:lstStyle/>
          <a:p>
            <a:endParaRPr lang="en-US"/>
          </a:p>
        </p:txBody>
      </p:sp>
      <p:sp>
        <p:nvSpPr>
          <p:cNvPr id="16403" name="Freeform 29"/>
          <p:cNvSpPr>
            <a:spLocks/>
          </p:cNvSpPr>
          <p:nvPr/>
        </p:nvSpPr>
        <p:spPr bwMode="auto">
          <a:xfrm>
            <a:off x="6116638" y="2457450"/>
            <a:ext cx="2262187" cy="385763"/>
          </a:xfrm>
          <a:custGeom>
            <a:avLst/>
            <a:gdLst>
              <a:gd name="T0" fmla="*/ 0 w 2030"/>
              <a:gd name="T1" fmla="*/ 555272732 h 268"/>
              <a:gd name="T2" fmla="*/ 65817384 w 2030"/>
              <a:gd name="T3" fmla="*/ 283852476 h 268"/>
              <a:gd name="T4" fmla="*/ 228498717 w 2030"/>
              <a:gd name="T5" fmla="*/ 45581929 h 268"/>
              <a:gd name="T6" fmla="*/ 533989799 w 2030"/>
              <a:gd name="T7" fmla="*/ 12430781 h 268"/>
              <a:gd name="T8" fmla="*/ 1193406165 w 2030"/>
              <a:gd name="T9" fmla="*/ 45581929 h 268"/>
              <a:gd name="T10" fmla="*/ 1604454458 w 2030"/>
              <a:gd name="T11" fmla="*/ 171968251 h 268"/>
              <a:gd name="T12" fmla="*/ 1957136098 w 2030"/>
              <a:gd name="T13" fmla="*/ 362584113 h 268"/>
              <a:gd name="T14" fmla="*/ 2147483647 w 2030"/>
              <a:gd name="T15" fmla="*/ 507618047 h 268"/>
              <a:gd name="T16" fmla="*/ 2147483647 w 2030"/>
              <a:gd name="T17" fmla="*/ 555272732 h 26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030"/>
              <a:gd name="T28" fmla="*/ 0 h 268"/>
              <a:gd name="T29" fmla="*/ 2030 w 2030"/>
              <a:gd name="T30" fmla="*/ 268 h 268"/>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030" h="268">
                <a:moveTo>
                  <a:pt x="0" y="268"/>
                </a:moveTo>
                <a:cubicBezTo>
                  <a:pt x="11" y="223"/>
                  <a:pt x="22" y="178"/>
                  <a:pt x="53" y="137"/>
                </a:cubicBezTo>
                <a:cubicBezTo>
                  <a:pt x="84" y="96"/>
                  <a:pt x="121" y="44"/>
                  <a:pt x="184" y="22"/>
                </a:cubicBezTo>
                <a:cubicBezTo>
                  <a:pt x="247" y="0"/>
                  <a:pt x="301" y="6"/>
                  <a:pt x="430" y="6"/>
                </a:cubicBezTo>
                <a:cubicBezTo>
                  <a:pt x="559" y="6"/>
                  <a:pt x="817" y="9"/>
                  <a:pt x="961" y="22"/>
                </a:cubicBezTo>
                <a:cubicBezTo>
                  <a:pt x="1105" y="35"/>
                  <a:pt x="1190" y="58"/>
                  <a:pt x="1292" y="83"/>
                </a:cubicBezTo>
                <a:cubicBezTo>
                  <a:pt x="1394" y="108"/>
                  <a:pt x="1481" y="148"/>
                  <a:pt x="1576" y="175"/>
                </a:cubicBezTo>
                <a:cubicBezTo>
                  <a:pt x="1671" y="202"/>
                  <a:pt x="1785" y="230"/>
                  <a:pt x="1861" y="245"/>
                </a:cubicBezTo>
                <a:cubicBezTo>
                  <a:pt x="1937" y="260"/>
                  <a:pt x="1983" y="264"/>
                  <a:pt x="2030" y="268"/>
                </a:cubicBezTo>
              </a:path>
            </a:pathLst>
          </a:custGeom>
          <a:solidFill>
            <a:schemeClr val="accent2"/>
          </a:solidFill>
          <a:ln w="9525">
            <a:solidFill>
              <a:schemeClr val="accent2"/>
            </a:solidFill>
            <a:round/>
            <a:headEnd/>
            <a:tailEnd/>
          </a:ln>
        </p:spPr>
        <p:txBody>
          <a:bodyPr wrap="none" anchor="ctr"/>
          <a:lstStyle/>
          <a:p>
            <a:endParaRPr lang="en-US"/>
          </a:p>
        </p:txBody>
      </p:sp>
      <p:sp>
        <p:nvSpPr>
          <p:cNvPr id="16404" name="Line 30"/>
          <p:cNvSpPr>
            <a:spLocks noChangeShapeType="1"/>
          </p:cNvSpPr>
          <p:nvPr/>
        </p:nvSpPr>
        <p:spPr bwMode="auto">
          <a:xfrm flipV="1">
            <a:off x="5111750" y="1557338"/>
            <a:ext cx="0" cy="129540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6405" name="Rectangle 33"/>
          <p:cNvSpPr>
            <a:spLocks noChangeArrowheads="1"/>
          </p:cNvSpPr>
          <p:nvPr/>
        </p:nvSpPr>
        <p:spPr bwMode="auto">
          <a:xfrm>
            <a:off x="2443163" y="1052513"/>
            <a:ext cx="51593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tLang="en-US">
                <a:latin typeface="Calibri" pitchFamily="34" charset="0"/>
              </a:rPr>
              <a:t>K</a:t>
            </a:r>
            <a:r>
              <a:rPr lang="en-US" altLang="en-US" baseline="-25000">
                <a:latin typeface="Calibri" pitchFamily="34" charset="0"/>
                <a:sym typeface="Symbol" pitchFamily="18" charset="2"/>
              </a:rPr>
              <a:t></a:t>
            </a:r>
            <a:endParaRPr lang="en-US" altLang="en-US" baseline="-25000">
              <a:solidFill>
                <a:schemeClr val="accent2"/>
              </a:solidFill>
              <a:latin typeface="Calibri" pitchFamily="34" charset="0"/>
              <a:sym typeface="Symbol" pitchFamily="18" charset="2"/>
            </a:endParaRPr>
          </a:p>
        </p:txBody>
      </p:sp>
      <p:sp>
        <p:nvSpPr>
          <p:cNvPr id="16406" name="Freeform 34"/>
          <p:cNvSpPr>
            <a:spLocks/>
          </p:cNvSpPr>
          <p:nvPr/>
        </p:nvSpPr>
        <p:spPr bwMode="auto">
          <a:xfrm>
            <a:off x="2478088" y="1468438"/>
            <a:ext cx="254000" cy="233362"/>
          </a:xfrm>
          <a:custGeom>
            <a:avLst/>
            <a:gdLst>
              <a:gd name="T0" fmla="*/ 403225000 w 160"/>
              <a:gd name="T1" fmla="*/ 0 h 147"/>
              <a:gd name="T2" fmla="*/ 322580000 w 160"/>
              <a:gd name="T3" fmla="*/ 194050822 h 147"/>
              <a:gd name="T4" fmla="*/ 0 w 160"/>
              <a:gd name="T5" fmla="*/ 370461381 h 147"/>
              <a:gd name="T6" fmla="*/ 0 60000 65536"/>
              <a:gd name="T7" fmla="*/ 0 60000 65536"/>
              <a:gd name="T8" fmla="*/ 0 60000 65536"/>
              <a:gd name="T9" fmla="*/ 0 w 160"/>
              <a:gd name="T10" fmla="*/ 0 h 147"/>
              <a:gd name="T11" fmla="*/ 160 w 160"/>
              <a:gd name="T12" fmla="*/ 147 h 147"/>
            </a:gdLst>
            <a:ahLst/>
            <a:cxnLst>
              <a:cxn ang="T6">
                <a:pos x="T0" y="T1"/>
              </a:cxn>
              <a:cxn ang="T7">
                <a:pos x="T2" y="T3"/>
              </a:cxn>
              <a:cxn ang="T8">
                <a:pos x="T4" y="T5"/>
              </a:cxn>
            </a:cxnLst>
            <a:rect l="T9" t="T10" r="T11" b="T12"/>
            <a:pathLst>
              <a:path w="160" h="147">
                <a:moveTo>
                  <a:pt x="160" y="0"/>
                </a:moveTo>
                <a:cubicBezTo>
                  <a:pt x="151" y="21"/>
                  <a:pt x="142" y="58"/>
                  <a:pt x="128" y="77"/>
                </a:cubicBezTo>
                <a:cubicBezTo>
                  <a:pt x="98" y="114"/>
                  <a:pt x="49" y="147"/>
                  <a:pt x="0" y="147"/>
                </a:cubicBezTo>
              </a:path>
            </a:pathLst>
          </a:custGeom>
          <a:noFill/>
          <a:ln w="9525">
            <a:solidFill>
              <a:schemeClr val="tx1"/>
            </a:solidFill>
            <a:round/>
            <a:headEnd type="none" w="med" len="med"/>
            <a:tailEnd type="triangle" w="med" len="me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6407" name="Rectangle 36"/>
          <p:cNvSpPr>
            <a:spLocks noChangeArrowheads="1"/>
          </p:cNvSpPr>
          <p:nvPr/>
        </p:nvSpPr>
        <p:spPr bwMode="auto">
          <a:xfrm>
            <a:off x="1238250" y="1301750"/>
            <a:ext cx="498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tLang="en-US">
                <a:latin typeface="Calibri" pitchFamily="34" charset="0"/>
              </a:rPr>
              <a:t>K</a:t>
            </a:r>
            <a:r>
              <a:rPr lang="en-US" altLang="en-US" b="1" baseline="-25000">
                <a:latin typeface="Symbol" pitchFamily="18" charset="2"/>
              </a:rPr>
              <a:t>b</a:t>
            </a:r>
          </a:p>
        </p:txBody>
      </p:sp>
      <p:sp>
        <p:nvSpPr>
          <p:cNvPr id="16408" name="Freeform 37"/>
          <p:cNvSpPr>
            <a:spLocks/>
          </p:cNvSpPr>
          <p:nvPr/>
        </p:nvSpPr>
        <p:spPr bwMode="auto">
          <a:xfrm>
            <a:off x="1457325" y="1701800"/>
            <a:ext cx="323850" cy="184150"/>
          </a:xfrm>
          <a:custGeom>
            <a:avLst/>
            <a:gdLst>
              <a:gd name="T0" fmla="*/ 45362813 w 204"/>
              <a:gd name="T1" fmla="*/ 0 h 116"/>
              <a:gd name="T2" fmla="*/ 110886875 w 204"/>
              <a:gd name="T3" fmla="*/ 259576888 h 116"/>
              <a:gd name="T4" fmla="*/ 272176875 w 204"/>
              <a:gd name="T5" fmla="*/ 292338125 h 116"/>
              <a:gd name="T6" fmla="*/ 514111875 w 204"/>
              <a:gd name="T7" fmla="*/ 259576888 h 116"/>
              <a:gd name="T8" fmla="*/ 0 60000 65536"/>
              <a:gd name="T9" fmla="*/ 0 60000 65536"/>
              <a:gd name="T10" fmla="*/ 0 60000 65536"/>
              <a:gd name="T11" fmla="*/ 0 60000 65536"/>
              <a:gd name="T12" fmla="*/ 0 w 204"/>
              <a:gd name="T13" fmla="*/ 0 h 116"/>
              <a:gd name="T14" fmla="*/ 204 w 204"/>
              <a:gd name="T15" fmla="*/ 116 h 116"/>
            </a:gdLst>
            <a:ahLst/>
            <a:cxnLst>
              <a:cxn ang="T8">
                <a:pos x="T0" y="T1"/>
              </a:cxn>
              <a:cxn ang="T9">
                <a:pos x="T2" y="T3"/>
              </a:cxn>
              <a:cxn ang="T10">
                <a:pos x="T4" y="T5"/>
              </a:cxn>
              <a:cxn ang="T11">
                <a:pos x="T6" y="T7"/>
              </a:cxn>
            </a:cxnLst>
            <a:rect l="T12" t="T13" r="T14" b="T15"/>
            <a:pathLst>
              <a:path w="204" h="116">
                <a:moveTo>
                  <a:pt x="18" y="0"/>
                </a:moveTo>
                <a:cubicBezTo>
                  <a:pt x="13" y="34"/>
                  <a:pt x="0" y="84"/>
                  <a:pt x="44" y="103"/>
                </a:cubicBezTo>
                <a:cubicBezTo>
                  <a:pt x="63" y="111"/>
                  <a:pt x="86" y="111"/>
                  <a:pt x="108" y="116"/>
                </a:cubicBezTo>
                <a:cubicBezTo>
                  <a:pt x="142" y="110"/>
                  <a:pt x="169" y="103"/>
                  <a:pt x="204" y="103"/>
                </a:cubicBezTo>
              </a:path>
            </a:pathLst>
          </a:custGeom>
          <a:noFill/>
          <a:ln w="9525">
            <a:solidFill>
              <a:schemeClr val="tx1"/>
            </a:solidFill>
            <a:round/>
            <a:headEnd type="none" w="med" len="med"/>
            <a:tailEnd type="triangle" w="med" len="me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6409" name="Rectangle 39"/>
          <p:cNvSpPr>
            <a:spLocks noChangeArrowheads="1"/>
          </p:cNvSpPr>
          <p:nvPr/>
        </p:nvSpPr>
        <p:spPr bwMode="auto">
          <a:xfrm>
            <a:off x="7027863" y="1293813"/>
            <a:ext cx="51593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tLang="en-US">
                <a:latin typeface="Calibri" pitchFamily="34" charset="0"/>
              </a:rPr>
              <a:t>K</a:t>
            </a:r>
            <a:r>
              <a:rPr lang="en-US" altLang="en-US" baseline="-25000">
                <a:latin typeface="Calibri" pitchFamily="34" charset="0"/>
                <a:sym typeface="Symbol" pitchFamily="18" charset="2"/>
              </a:rPr>
              <a:t></a:t>
            </a:r>
            <a:endParaRPr lang="en-US" altLang="en-US" baseline="-25000">
              <a:solidFill>
                <a:schemeClr val="accent2"/>
              </a:solidFill>
              <a:latin typeface="Calibri" pitchFamily="34" charset="0"/>
              <a:sym typeface="Symbol" pitchFamily="18" charset="2"/>
            </a:endParaRPr>
          </a:p>
        </p:txBody>
      </p:sp>
      <p:sp>
        <p:nvSpPr>
          <p:cNvPr id="16410" name="Freeform 40"/>
          <p:cNvSpPr>
            <a:spLocks/>
          </p:cNvSpPr>
          <p:nvPr/>
        </p:nvSpPr>
        <p:spPr bwMode="auto">
          <a:xfrm>
            <a:off x="7062788" y="1709738"/>
            <a:ext cx="254000" cy="233362"/>
          </a:xfrm>
          <a:custGeom>
            <a:avLst/>
            <a:gdLst>
              <a:gd name="T0" fmla="*/ 403225000 w 160"/>
              <a:gd name="T1" fmla="*/ 0 h 147"/>
              <a:gd name="T2" fmla="*/ 322580000 w 160"/>
              <a:gd name="T3" fmla="*/ 194050822 h 147"/>
              <a:gd name="T4" fmla="*/ 0 w 160"/>
              <a:gd name="T5" fmla="*/ 370461381 h 147"/>
              <a:gd name="T6" fmla="*/ 0 60000 65536"/>
              <a:gd name="T7" fmla="*/ 0 60000 65536"/>
              <a:gd name="T8" fmla="*/ 0 60000 65536"/>
              <a:gd name="T9" fmla="*/ 0 w 160"/>
              <a:gd name="T10" fmla="*/ 0 h 147"/>
              <a:gd name="T11" fmla="*/ 160 w 160"/>
              <a:gd name="T12" fmla="*/ 147 h 147"/>
            </a:gdLst>
            <a:ahLst/>
            <a:cxnLst>
              <a:cxn ang="T6">
                <a:pos x="T0" y="T1"/>
              </a:cxn>
              <a:cxn ang="T7">
                <a:pos x="T2" y="T3"/>
              </a:cxn>
              <a:cxn ang="T8">
                <a:pos x="T4" y="T5"/>
              </a:cxn>
            </a:cxnLst>
            <a:rect l="T9" t="T10" r="T11" b="T12"/>
            <a:pathLst>
              <a:path w="160" h="147">
                <a:moveTo>
                  <a:pt x="160" y="0"/>
                </a:moveTo>
                <a:cubicBezTo>
                  <a:pt x="151" y="21"/>
                  <a:pt x="142" y="58"/>
                  <a:pt x="128" y="77"/>
                </a:cubicBezTo>
                <a:cubicBezTo>
                  <a:pt x="98" y="114"/>
                  <a:pt x="49" y="147"/>
                  <a:pt x="0" y="147"/>
                </a:cubicBezTo>
              </a:path>
            </a:pathLst>
          </a:custGeom>
          <a:noFill/>
          <a:ln w="9525">
            <a:solidFill>
              <a:schemeClr val="tx1"/>
            </a:solidFill>
            <a:round/>
            <a:headEnd type="none" w="med" len="med"/>
            <a:tailEnd type="triangle" w="med" len="me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6411" name="Rectangle 42"/>
          <p:cNvSpPr>
            <a:spLocks noChangeArrowheads="1"/>
          </p:cNvSpPr>
          <p:nvPr/>
        </p:nvSpPr>
        <p:spPr bwMode="auto">
          <a:xfrm>
            <a:off x="5822950" y="1543050"/>
            <a:ext cx="498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tLang="en-US">
                <a:latin typeface="Calibri" pitchFamily="34" charset="0"/>
              </a:rPr>
              <a:t>K</a:t>
            </a:r>
            <a:r>
              <a:rPr lang="en-US" altLang="en-US" b="1" baseline="-25000">
                <a:latin typeface="Symbol" pitchFamily="18" charset="2"/>
              </a:rPr>
              <a:t>b</a:t>
            </a:r>
          </a:p>
        </p:txBody>
      </p:sp>
      <p:sp>
        <p:nvSpPr>
          <p:cNvPr id="16412" name="Freeform 43"/>
          <p:cNvSpPr>
            <a:spLocks/>
          </p:cNvSpPr>
          <p:nvPr/>
        </p:nvSpPr>
        <p:spPr bwMode="auto">
          <a:xfrm>
            <a:off x="6042025" y="1943100"/>
            <a:ext cx="323850" cy="184150"/>
          </a:xfrm>
          <a:custGeom>
            <a:avLst/>
            <a:gdLst>
              <a:gd name="T0" fmla="*/ 45362813 w 204"/>
              <a:gd name="T1" fmla="*/ 0 h 116"/>
              <a:gd name="T2" fmla="*/ 110886875 w 204"/>
              <a:gd name="T3" fmla="*/ 259576888 h 116"/>
              <a:gd name="T4" fmla="*/ 272176875 w 204"/>
              <a:gd name="T5" fmla="*/ 292338125 h 116"/>
              <a:gd name="T6" fmla="*/ 514111875 w 204"/>
              <a:gd name="T7" fmla="*/ 259576888 h 116"/>
              <a:gd name="T8" fmla="*/ 0 60000 65536"/>
              <a:gd name="T9" fmla="*/ 0 60000 65536"/>
              <a:gd name="T10" fmla="*/ 0 60000 65536"/>
              <a:gd name="T11" fmla="*/ 0 60000 65536"/>
              <a:gd name="T12" fmla="*/ 0 w 204"/>
              <a:gd name="T13" fmla="*/ 0 h 116"/>
              <a:gd name="T14" fmla="*/ 204 w 204"/>
              <a:gd name="T15" fmla="*/ 116 h 116"/>
            </a:gdLst>
            <a:ahLst/>
            <a:cxnLst>
              <a:cxn ang="T8">
                <a:pos x="T0" y="T1"/>
              </a:cxn>
              <a:cxn ang="T9">
                <a:pos x="T2" y="T3"/>
              </a:cxn>
              <a:cxn ang="T10">
                <a:pos x="T4" y="T5"/>
              </a:cxn>
              <a:cxn ang="T11">
                <a:pos x="T6" y="T7"/>
              </a:cxn>
            </a:cxnLst>
            <a:rect l="T12" t="T13" r="T14" b="T15"/>
            <a:pathLst>
              <a:path w="204" h="116">
                <a:moveTo>
                  <a:pt x="18" y="0"/>
                </a:moveTo>
                <a:cubicBezTo>
                  <a:pt x="13" y="34"/>
                  <a:pt x="0" y="84"/>
                  <a:pt x="44" y="103"/>
                </a:cubicBezTo>
                <a:cubicBezTo>
                  <a:pt x="63" y="111"/>
                  <a:pt x="86" y="111"/>
                  <a:pt x="108" y="116"/>
                </a:cubicBezTo>
                <a:cubicBezTo>
                  <a:pt x="142" y="110"/>
                  <a:pt x="169" y="103"/>
                  <a:pt x="204" y="103"/>
                </a:cubicBezTo>
              </a:path>
            </a:pathLst>
          </a:custGeom>
          <a:noFill/>
          <a:ln w="9525">
            <a:solidFill>
              <a:schemeClr val="tx1"/>
            </a:solidFill>
            <a:round/>
            <a:headEnd type="none" w="med" len="med"/>
            <a:tailEnd type="triangle" w="med" len="me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6413" name="Text Box 45"/>
          <p:cNvSpPr txBox="1">
            <a:spLocks noChangeArrowheads="1"/>
          </p:cNvSpPr>
          <p:nvPr/>
        </p:nvSpPr>
        <p:spPr bwMode="auto">
          <a:xfrm rot="-5351311">
            <a:off x="4076700" y="1916113"/>
            <a:ext cx="15017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altLang="en-US">
                <a:latin typeface="Calibri" pitchFamily="34" charset="0"/>
              </a:rPr>
              <a:t>intensity</a:t>
            </a:r>
          </a:p>
        </p:txBody>
      </p:sp>
      <p:sp>
        <p:nvSpPr>
          <p:cNvPr id="16414" name="Line 18"/>
          <p:cNvSpPr>
            <a:spLocks noChangeShapeType="1"/>
          </p:cNvSpPr>
          <p:nvPr/>
        </p:nvSpPr>
        <p:spPr bwMode="auto">
          <a:xfrm>
            <a:off x="5102225" y="2846388"/>
            <a:ext cx="3933825"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6415" name="Line 17"/>
          <p:cNvSpPr>
            <a:spLocks noChangeShapeType="1"/>
          </p:cNvSpPr>
          <p:nvPr/>
        </p:nvSpPr>
        <p:spPr bwMode="auto">
          <a:xfrm>
            <a:off x="536575" y="2863850"/>
            <a:ext cx="3933825"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6416" name="AutoShape 33" descr="Student Logs"/>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pic>
        <p:nvPicPr>
          <p:cNvPr id="16417" name="Picture 3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89538" y="3732213"/>
            <a:ext cx="3810000" cy="285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51234"/>
                                        </p:tgtEl>
                                        <p:attrNameLst>
                                          <p:attrName>style.visibility</p:attrName>
                                        </p:attrNameLst>
                                      </p:cBhvr>
                                      <p:to>
                                        <p:strVal val="visible"/>
                                      </p:to>
                                    </p:set>
                                    <p:anim calcmode="lin" valueType="num">
                                      <p:cBhvr additive="base">
                                        <p:cTn id="7" dur="500" fill="hold"/>
                                        <p:tgtEl>
                                          <p:spTgt spid="351234"/>
                                        </p:tgtEl>
                                        <p:attrNameLst>
                                          <p:attrName>ppt_x</p:attrName>
                                        </p:attrNameLst>
                                      </p:cBhvr>
                                      <p:tavLst>
                                        <p:tav tm="0">
                                          <p:val>
                                            <p:strVal val="0-#ppt_w/2"/>
                                          </p:val>
                                        </p:tav>
                                        <p:tav tm="100000">
                                          <p:val>
                                            <p:strVal val="#ppt_x"/>
                                          </p:val>
                                        </p:tav>
                                      </p:tavLst>
                                    </p:anim>
                                    <p:anim calcmode="lin" valueType="num">
                                      <p:cBhvr additive="base">
                                        <p:cTn id="8" dur="500" fill="hold"/>
                                        <p:tgtEl>
                                          <p:spTgt spid="351234"/>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51235"/>
                                        </p:tgtEl>
                                        <p:attrNameLst>
                                          <p:attrName>style.visibility</p:attrName>
                                        </p:attrNameLst>
                                      </p:cBhvr>
                                      <p:to>
                                        <p:strVal val="visible"/>
                                      </p:to>
                                    </p:set>
                                    <p:anim calcmode="lin" valueType="num">
                                      <p:cBhvr additive="base">
                                        <p:cTn id="13" dur="500" fill="hold"/>
                                        <p:tgtEl>
                                          <p:spTgt spid="351235"/>
                                        </p:tgtEl>
                                        <p:attrNameLst>
                                          <p:attrName>ppt_x</p:attrName>
                                        </p:attrNameLst>
                                      </p:cBhvr>
                                      <p:tavLst>
                                        <p:tav tm="0">
                                          <p:val>
                                            <p:strVal val="#ppt_x"/>
                                          </p:val>
                                        </p:tav>
                                        <p:tav tm="100000">
                                          <p:val>
                                            <p:strVal val="#ppt_x"/>
                                          </p:val>
                                        </p:tav>
                                      </p:tavLst>
                                    </p:anim>
                                    <p:anim calcmode="lin" valueType="num">
                                      <p:cBhvr additive="base">
                                        <p:cTn id="14" dur="500" fill="hold"/>
                                        <p:tgtEl>
                                          <p:spTgt spid="35123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1234" grpId="0" autoUpdateAnimBg="0"/>
      <p:bldP spid="351235" grpId="0"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1714" name="Text Box 2"/>
          <p:cNvSpPr txBox="1">
            <a:spLocks noChangeArrowheads="1"/>
          </p:cNvSpPr>
          <p:nvPr/>
        </p:nvSpPr>
        <p:spPr bwMode="auto">
          <a:xfrm>
            <a:off x="231775" y="3790950"/>
            <a:ext cx="85455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altLang="en-US">
                <a:latin typeface="Calibri" pitchFamily="34" charset="0"/>
              </a:rPr>
              <a:t>These two plots correspond to X-Ray tubes that:  </a:t>
            </a:r>
            <a:endParaRPr lang="en-US" altLang="en-US">
              <a:solidFill>
                <a:schemeClr val="accent2"/>
              </a:solidFill>
              <a:latin typeface="Calibri" pitchFamily="34" charset="0"/>
            </a:endParaRPr>
          </a:p>
        </p:txBody>
      </p:sp>
      <p:sp>
        <p:nvSpPr>
          <p:cNvPr id="371715" name="Text Box 3"/>
          <p:cNvSpPr txBox="1">
            <a:spLocks noChangeArrowheads="1"/>
          </p:cNvSpPr>
          <p:nvPr/>
        </p:nvSpPr>
        <p:spPr bwMode="auto">
          <a:xfrm>
            <a:off x="1130300" y="4340225"/>
            <a:ext cx="7646988" cy="210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altLang="en-US">
                <a:solidFill>
                  <a:schemeClr val="tx2"/>
                </a:solidFill>
                <a:latin typeface="Calibri" pitchFamily="34" charset="0"/>
              </a:rPr>
              <a:t>(1)  Are operating at different voltages</a:t>
            </a:r>
          </a:p>
          <a:p>
            <a:pPr eaLnBrk="1" hangingPunct="1">
              <a:spcBef>
                <a:spcPct val="50000"/>
              </a:spcBef>
            </a:pPr>
            <a:r>
              <a:rPr lang="en-US" altLang="en-US">
                <a:solidFill>
                  <a:schemeClr val="tx2"/>
                </a:solidFill>
                <a:latin typeface="Calibri" pitchFamily="34" charset="0"/>
              </a:rPr>
              <a:t>(2)  Contain different elements</a:t>
            </a:r>
          </a:p>
          <a:p>
            <a:pPr eaLnBrk="1" hangingPunct="1">
              <a:spcBef>
                <a:spcPct val="50000"/>
              </a:spcBef>
            </a:pPr>
            <a:r>
              <a:rPr lang="en-US" altLang="en-US">
                <a:solidFill>
                  <a:schemeClr val="tx2"/>
                </a:solidFill>
                <a:latin typeface="Calibri" pitchFamily="34" charset="0"/>
              </a:rPr>
              <a:t>(3)  Both</a:t>
            </a:r>
          </a:p>
          <a:p>
            <a:pPr eaLnBrk="1" hangingPunct="1">
              <a:spcBef>
                <a:spcPct val="50000"/>
              </a:spcBef>
            </a:pPr>
            <a:r>
              <a:rPr lang="en-US" altLang="en-US">
                <a:solidFill>
                  <a:schemeClr val="tx2"/>
                </a:solidFill>
                <a:latin typeface="Calibri" pitchFamily="34" charset="0"/>
              </a:rPr>
              <a:t>(4)  Neither</a:t>
            </a:r>
            <a:endParaRPr lang="en-US" altLang="en-US">
              <a:solidFill>
                <a:schemeClr val="hlink"/>
              </a:solidFill>
              <a:latin typeface="Calibri" pitchFamily="34" charset="0"/>
            </a:endParaRPr>
          </a:p>
        </p:txBody>
      </p:sp>
      <p:sp>
        <p:nvSpPr>
          <p:cNvPr id="17412" name="Text Box 4"/>
          <p:cNvSpPr txBox="1">
            <a:spLocks noChangeArrowheads="1"/>
          </p:cNvSpPr>
          <p:nvPr/>
        </p:nvSpPr>
        <p:spPr bwMode="auto">
          <a:xfrm>
            <a:off x="6675438" y="3416300"/>
            <a:ext cx="7413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endParaRPr lang="en-US" altLang="en-US">
              <a:latin typeface="Calibri" pitchFamily="34" charset="0"/>
            </a:endParaRPr>
          </a:p>
        </p:txBody>
      </p:sp>
      <p:sp>
        <p:nvSpPr>
          <p:cNvPr id="17413" name="Line 5"/>
          <p:cNvSpPr>
            <a:spLocks noChangeShapeType="1"/>
          </p:cNvSpPr>
          <p:nvPr/>
        </p:nvSpPr>
        <p:spPr bwMode="auto">
          <a:xfrm flipH="1" flipV="1">
            <a:off x="893763" y="2919413"/>
            <a:ext cx="4762" cy="390525"/>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7414" name="Text Box 6"/>
          <p:cNvSpPr txBox="1">
            <a:spLocks noChangeArrowheads="1"/>
          </p:cNvSpPr>
          <p:nvPr/>
        </p:nvSpPr>
        <p:spPr bwMode="auto">
          <a:xfrm>
            <a:off x="708025" y="3238500"/>
            <a:ext cx="6937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altLang="en-US">
                <a:latin typeface="Calibri" pitchFamily="34" charset="0"/>
                <a:sym typeface="Symbol" pitchFamily="18" charset="2"/>
              </a:rPr>
              <a:t></a:t>
            </a:r>
            <a:r>
              <a:rPr lang="en-US" altLang="en-US" baseline="-25000">
                <a:latin typeface="Calibri" pitchFamily="34" charset="0"/>
                <a:sym typeface="Symbol" pitchFamily="18" charset="2"/>
              </a:rPr>
              <a:t>0</a:t>
            </a:r>
            <a:endParaRPr lang="en-US" altLang="en-US">
              <a:latin typeface="Calibri" pitchFamily="34" charset="0"/>
            </a:endParaRPr>
          </a:p>
        </p:txBody>
      </p:sp>
      <p:sp>
        <p:nvSpPr>
          <p:cNvPr id="17415" name="Line 7"/>
          <p:cNvSpPr>
            <a:spLocks noChangeShapeType="1"/>
          </p:cNvSpPr>
          <p:nvPr/>
        </p:nvSpPr>
        <p:spPr bwMode="auto">
          <a:xfrm flipH="1" flipV="1">
            <a:off x="6111875" y="2911475"/>
            <a:ext cx="4763" cy="390525"/>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7416" name="Text Box 8"/>
          <p:cNvSpPr txBox="1">
            <a:spLocks noChangeArrowheads="1"/>
          </p:cNvSpPr>
          <p:nvPr/>
        </p:nvSpPr>
        <p:spPr bwMode="auto">
          <a:xfrm>
            <a:off x="5822950" y="3144838"/>
            <a:ext cx="6937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altLang="en-US">
                <a:latin typeface="Calibri" pitchFamily="34" charset="0"/>
                <a:sym typeface="Symbol" pitchFamily="18" charset="2"/>
              </a:rPr>
              <a:t></a:t>
            </a:r>
            <a:r>
              <a:rPr lang="en-US" altLang="en-US" baseline="-25000">
                <a:latin typeface="Calibri" pitchFamily="34" charset="0"/>
                <a:sym typeface="Symbol" pitchFamily="18" charset="2"/>
              </a:rPr>
              <a:t>0</a:t>
            </a:r>
            <a:endParaRPr lang="en-US" altLang="en-US">
              <a:latin typeface="Calibri" pitchFamily="34" charset="0"/>
            </a:endParaRPr>
          </a:p>
        </p:txBody>
      </p:sp>
      <p:sp>
        <p:nvSpPr>
          <p:cNvPr id="17417" name="Rectangle 9"/>
          <p:cNvSpPr>
            <a:spLocks noGrp="1" noChangeArrowheads="1"/>
          </p:cNvSpPr>
          <p:nvPr>
            <p:ph type="title"/>
          </p:nvPr>
        </p:nvSpPr>
        <p:spPr>
          <a:xfrm>
            <a:off x="685800" y="38100"/>
            <a:ext cx="7772400" cy="1143000"/>
          </a:xfrm>
        </p:spPr>
        <p:txBody>
          <a:bodyPr/>
          <a:lstStyle/>
          <a:p>
            <a:pPr algn="l" eaLnBrk="1" hangingPunct="1"/>
            <a:r>
              <a:rPr lang="en-US" smtClean="0"/>
              <a:t>X-Rays</a:t>
            </a:r>
            <a:br>
              <a:rPr lang="en-US" smtClean="0"/>
            </a:br>
            <a:r>
              <a:rPr lang="en-US" smtClean="0"/>
              <a:t>Checkpoint</a:t>
            </a:r>
          </a:p>
        </p:txBody>
      </p:sp>
      <p:sp>
        <p:nvSpPr>
          <p:cNvPr id="371722" name="Oval 10"/>
          <p:cNvSpPr>
            <a:spLocks noChangeArrowheads="1"/>
          </p:cNvSpPr>
          <p:nvPr/>
        </p:nvSpPr>
        <p:spPr bwMode="auto">
          <a:xfrm>
            <a:off x="471488" y="4268788"/>
            <a:ext cx="7027862" cy="622300"/>
          </a:xfrm>
          <a:prstGeom prst="ellipse">
            <a:avLst/>
          </a:prstGeom>
          <a:noFill/>
          <a:ln w="38100">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latin typeface="Calibri" pitchFamily="34" charset="0"/>
            </a:endParaRPr>
          </a:p>
        </p:txBody>
      </p:sp>
      <p:sp>
        <p:nvSpPr>
          <p:cNvPr id="17419" name="Line 11"/>
          <p:cNvSpPr>
            <a:spLocks noChangeShapeType="1"/>
          </p:cNvSpPr>
          <p:nvPr/>
        </p:nvSpPr>
        <p:spPr bwMode="auto">
          <a:xfrm flipV="1">
            <a:off x="539750" y="1624013"/>
            <a:ext cx="0" cy="129540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7420" name="Text Box 12"/>
          <p:cNvSpPr txBox="1">
            <a:spLocks noChangeArrowheads="1"/>
          </p:cNvSpPr>
          <p:nvPr/>
        </p:nvSpPr>
        <p:spPr bwMode="auto">
          <a:xfrm>
            <a:off x="4192588" y="2959100"/>
            <a:ext cx="40798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altLang="en-US">
                <a:latin typeface="Calibri" pitchFamily="34" charset="0"/>
                <a:sym typeface="Symbol" pitchFamily="18" charset="2"/>
              </a:rPr>
              <a:t></a:t>
            </a:r>
            <a:endParaRPr lang="en-US" altLang="en-US">
              <a:latin typeface="Calibri" pitchFamily="34" charset="0"/>
            </a:endParaRPr>
          </a:p>
        </p:txBody>
      </p:sp>
      <p:sp>
        <p:nvSpPr>
          <p:cNvPr id="17421" name="Text Box 13"/>
          <p:cNvSpPr txBox="1">
            <a:spLocks noChangeArrowheads="1"/>
          </p:cNvSpPr>
          <p:nvPr/>
        </p:nvSpPr>
        <p:spPr bwMode="auto">
          <a:xfrm>
            <a:off x="8777288" y="2933700"/>
            <a:ext cx="40798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altLang="en-US">
                <a:latin typeface="Calibri" pitchFamily="34" charset="0"/>
                <a:sym typeface="Symbol" pitchFamily="18" charset="2"/>
              </a:rPr>
              <a:t></a:t>
            </a:r>
            <a:endParaRPr lang="en-US" altLang="en-US">
              <a:latin typeface="Calibri" pitchFamily="34" charset="0"/>
            </a:endParaRPr>
          </a:p>
        </p:txBody>
      </p:sp>
      <p:sp>
        <p:nvSpPr>
          <p:cNvPr id="17422" name="Text Box 14"/>
          <p:cNvSpPr txBox="1">
            <a:spLocks noChangeArrowheads="1"/>
          </p:cNvSpPr>
          <p:nvPr/>
        </p:nvSpPr>
        <p:spPr bwMode="auto">
          <a:xfrm rot="-5351311">
            <a:off x="-508000" y="1924051"/>
            <a:ext cx="15017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altLang="en-US">
                <a:latin typeface="Calibri" pitchFamily="34" charset="0"/>
              </a:rPr>
              <a:t>intensity</a:t>
            </a:r>
          </a:p>
        </p:txBody>
      </p:sp>
      <p:sp>
        <p:nvSpPr>
          <p:cNvPr id="17423" name="Freeform 15"/>
          <p:cNvSpPr>
            <a:spLocks/>
          </p:cNvSpPr>
          <p:nvPr/>
        </p:nvSpPr>
        <p:spPr bwMode="auto">
          <a:xfrm>
            <a:off x="1531938" y="1941513"/>
            <a:ext cx="639762" cy="939800"/>
          </a:xfrm>
          <a:custGeom>
            <a:avLst/>
            <a:gdLst>
              <a:gd name="T0" fmla="*/ 0 w 393"/>
              <a:gd name="T1" fmla="*/ 1029307658 h 850"/>
              <a:gd name="T2" fmla="*/ 225253200 w 393"/>
              <a:gd name="T3" fmla="*/ 916841239 h 850"/>
              <a:gd name="T4" fmla="*/ 408106296 w 393"/>
              <a:gd name="T5" fmla="*/ 616117401 h 850"/>
              <a:gd name="T6" fmla="*/ 490256295 w 393"/>
              <a:gd name="T7" fmla="*/ 249380905 h 850"/>
              <a:gd name="T8" fmla="*/ 511456347 w 393"/>
              <a:gd name="T9" fmla="*/ 4890277 h 850"/>
              <a:gd name="T10" fmla="*/ 572407922 w 393"/>
              <a:gd name="T11" fmla="*/ 221264301 h 850"/>
              <a:gd name="T12" fmla="*/ 633357868 w 393"/>
              <a:gd name="T13" fmla="*/ 558662452 h 850"/>
              <a:gd name="T14" fmla="*/ 776461070 w 393"/>
              <a:gd name="T15" fmla="*/ 860609135 h 850"/>
              <a:gd name="T16" fmla="*/ 898362591 w 393"/>
              <a:gd name="T17" fmla="*/ 1001191053 h 850"/>
              <a:gd name="T18" fmla="*/ 1041464164 w 393"/>
              <a:gd name="T19" fmla="*/ 1039087106 h 85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393"/>
              <a:gd name="T31" fmla="*/ 0 h 850"/>
              <a:gd name="T32" fmla="*/ 393 w 393"/>
              <a:gd name="T33" fmla="*/ 850 h 850"/>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393" h="850">
                <a:moveTo>
                  <a:pt x="0" y="842"/>
                </a:moveTo>
                <a:cubicBezTo>
                  <a:pt x="29" y="824"/>
                  <a:pt x="59" y="806"/>
                  <a:pt x="85" y="750"/>
                </a:cubicBezTo>
                <a:cubicBezTo>
                  <a:pt x="111" y="694"/>
                  <a:pt x="137" y="595"/>
                  <a:pt x="154" y="504"/>
                </a:cubicBezTo>
                <a:cubicBezTo>
                  <a:pt x="171" y="413"/>
                  <a:pt x="179" y="287"/>
                  <a:pt x="185" y="204"/>
                </a:cubicBezTo>
                <a:cubicBezTo>
                  <a:pt x="191" y="121"/>
                  <a:pt x="188" y="8"/>
                  <a:pt x="193" y="4"/>
                </a:cubicBezTo>
                <a:cubicBezTo>
                  <a:pt x="198" y="0"/>
                  <a:pt x="208" y="106"/>
                  <a:pt x="216" y="181"/>
                </a:cubicBezTo>
                <a:cubicBezTo>
                  <a:pt x="224" y="256"/>
                  <a:pt x="226" y="370"/>
                  <a:pt x="239" y="457"/>
                </a:cubicBezTo>
                <a:cubicBezTo>
                  <a:pt x="252" y="544"/>
                  <a:pt x="276" y="644"/>
                  <a:pt x="293" y="704"/>
                </a:cubicBezTo>
                <a:cubicBezTo>
                  <a:pt x="310" y="764"/>
                  <a:pt x="322" y="795"/>
                  <a:pt x="339" y="819"/>
                </a:cubicBezTo>
                <a:cubicBezTo>
                  <a:pt x="356" y="843"/>
                  <a:pt x="374" y="846"/>
                  <a:pt x="393" y="850"/>
                </a:cubicBezTo>
              </a:path>
            </a:pathLst>
          </a:custGeom>
          <a:solidFill>
            <a:schemeClr val="accent2"/>
          </a:solidFill>
          <a:ln w="9525">
            <a:solidFill>
              <a:schemeClr val="accent2"/>
            </a:solidFill>
            <a:round/>
            <a:headEnd/>
            <a:tailEnd/>
          </a:ln>
        </p:spPr>
        <p:txBody>
          <a:bodyPr wrap="none" anchor="ctr"/>
          <a:lstStyle/>
          <a:p>
            <a:endParaRPr lang="en-US"/>
          </a:p>
        </p:txBody>
      </p:sp>
      <p:sp>
        <p:nvSpPr>
          <p:cNvPr id="17424" name="Freeform 16"/>
          <p:cNvSpPr>
            <a:spLocks/>
          </p:cNvSpPr>
          <p:nvPr/>
        </p:nvSpPr>
        <p:spPr bwMode="auto">
          <a:xfrm>
            <a:off x="1931988" y="1357313"/>
            <a:ext cx="842962" cy="1524000"/>
          </a:xfrm>
          <a:custGeom>
            <a:avLst/>
            <a:gdLst>
              <a:gd name="T0" fmla="*/ 0 w 393"/>
              <a:gd name="T1" fmla="*/ 2147483647 h 850"/>
              <a:gd name="T2" fmla="*/ 391065730 w 393"/>
              <a:gd name="T3" fmla="*/ 2147483647 h 850"/>
              <a:gd name="T4" fmla="*/ 708519213 w 393"/>
              <a:gd name="T5" fmla="*/ 1620176951 h 850"/>
              <a:gd name="T6" fmla="*/ 851142807 w 393"/>
              <a:gd name="T7" fmla="*/ 655786165 h 850"/>
              <a:gd name="T8" fmla="*/ 887950003 w 393"/>
              <a:gd name="T9" fmla="*/ 12858974 h 850"/>
              <a:gd name="T10" fmla="*/ 993766400 w 393"/>
              <a:gd name="T11" fmla="*/ 581848856 h 850"/>
              <a:gd name="T12" fmla="*/ 1099584943 w 393"/>
              <a:gd name="T13" fmla="*/ 1469089384 h 850"/>
              <a:gd name="T14" fmla="*/ 1348027079 w 393"/>
              <a:gd name="T15" fmla="*/ 2147483647 h 850"/>
              <a:gd name="T16" fmla="*/ 1559662020 w 393"/>
              <a:gd name="T17" fmla="*/ 2147483647 h 850"/>
              <a:gd name="T18" fmla="*/ 1808104156 w 393"/>
              <a:gd name="T19" fmla="*/ 2147483647 h 85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393"/>
              <a:gd name="T31" fmla="*/ 0 h 850"/>
              <a:gd name="T32" fmla="*/ 393 w 393"/>
              <a:gd name="T33" fmla="*/ 850 h 850"/>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393" h="850">
                <a:moveTo>
                  <a:pt x="0" y="842"/>
                </a:moveTo>
                <a:cubicBezTo>
                  <a:pt x="29" y="824"/>
                  <a:pt x="59" y="806"/>
                  <a:pt x="85" y="750"/>
                </a:cubicBezTo>
                <a:cubicBezTo>
                  <a:pt x="111" y="694"/>
                  <a:pt x="137" y="595"/>
                  <a:pt x="154" y="504"/>
                </a:cubicBezTo>
                <a:cubicBezTo>
                  <a:pt x="171" y="413"/>
                  <a:pt x="179" y="287"/>
                  <a:pt x="185" y="204"/>
                </a:cubicBezTo>
                <a:cubicBezTo>
                  <a:pt x="191" y="121"/>
                  <a:pt x="188" y="8"/>
                  <a:pt x="193" y="4"/>
                </a:cubicBezTo>
                <a:cubicBezTo>
                  <a:pt x="198" y="0"/>
                  <a:pt x="208" y="106"/>
                  <a:pt x="216" y="181"/>
                </a:cubicBezTo>
                <a:cubicBezTo>
                  <a:pt x="224" y="256"/>
                  <a:pt x="226" y="370"/>
                  <a:pt x="239" y="457"/>
                </a:cubicBezTo>
                <a:cubicBezTo>
                  <a:pt x="252" y="544"/>
                  <a:pt x="276" y="644"/>
                  <a:pt x="293" y="704"/>
                </a:cubicBezTo>
                <a:cubicBezTo>
                  <a:pt x="310" y="764"/>
                  <a:pt x="322" y="795"/>
                  <a:pt x="339" y="819"/>
                </a:cubicBezTo>
                <a:cubicBezTo>
                  <a:pt x="356" y="843"/>
                  <a:pt x="374" y="846"/>
                  <a:pt x="393" y="850"/>
                </a:cubicBezTo>
              </a:path>
            </a:pathLst>
          </a:custGeom>
          <a:solidFill>
            <a:schemeClr val="accent2"/>
          </a:solidFill>
          <a:ln w="9525">
            <a:solidFill>
              <a:schemeClr val="accent2"/>
            </a:solidFill>
            <a:round/>
            <a:headEnd/>
            <a:tailEnd/>
          </a:ln>
        </p:spPr>
        <p:txBody>
          <a:bodyPr wrap="none" anchor="ctr"/>
          <a:lstStyle/>
          <a:p>
            <a:endParaRPr lang="en-US"/>
          </a:p>
        </p:txBody>
      </p:sp>
      <p:sp>
        <p:nvSpPr>
          <p:cNvPr id="17425" name="Freeform 17"/>
          <p:cNvSpPr>
            <a:spLocks/>
          </p:cNvSpPr>
          <p:nvPr/>
        </p:nvSpPr>
        <p:spPr bwMode="auto">
          <a:xfrm>
            <a:off x="893763" y="2520950"/>
            <a:ext cx="2900362" cy="385763"/>
          </a:xfrm>
          <a:custGeom>
            <a:avLst/>
            <a:gdLst>
              <a:gd name="T0" fmla="*/ 0 w 2030"/>
              <a:gd name="T1" fmla="*/ 555272732 h 268"/>
              <a:gd name="T2" fmla="*/ 108190646 w 2030"/>
              <a:gd name="T3" fmla="*/ 283852476 h 268"/>
              <a:gd name="T4" fmla="*/ 375604023 w 2030"/>
              <a:gd name="T5" fmla="*/ 45581929 h 268"/>
              <a:gd name="T6" fmla="*/ 877769556 w 2030"/>
              <a:gd name="T7" fmla="*/ 12430781 h 268"/>
              <a:gd name="T8" fmla="*/ 1961714846 w 2030"/>
              <a:gd name="T9" fmla="*/ 45581929 h 268"/>
              <a:gd name="T10" fmla="*/ 2147483647 w 2030"/>
              <a:gd name="T11" fmla="*/ 171968251 h 268"/>
              <a:gd name="T12" fmla="*/ 2147483647 w 2030"/>
              <a:gd name="T13" fmla="*/ 362584113 h 268"/>
              <a:gd name="T14" fmla="*/ 2147483647 w 2030"/>
              <a:gd name="T15" fmla="*/ 507618047 h 268"/>
              <a:gd name="T16" fmla="*/ 2147483647 w 2030"/>
              <a:gd name="T17" fmla="*/ 555272732 h 26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030"/>
              <a:gd name="T28" fmla="*/ 0 h 268"/>
              <a:gd name="T29" fmla="*/ 2030 w 2030"/>
              <a:gd name="T30" fmla="*/ 268 h 268"/>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030" h="268">
                <a:moveTo>
                  <a:pt x="0" y="268"/>
                </a:moveTo>
                <a:cubicBezTo>
                  <a:pt x="11" y="223"/>
                  <a:pt x="22" y="178"/>
                  <a:pt x="53" y="137"/>
                </a:cubicBezTo>
                <a:cubicBezTo>
                  <a:pt x="84" y="96"/>
                  <a:pt x="121" y="44"/>
                  <a:pt x="184" y="22"/>
                </a:cubicBezTo>
                <a:cubicBezTo>
                  <a:pt x="247" y="0"/>
                  <a:pt x="301" y="6"/>
                  <a:pt x="430" y="6"/>
                </a:cubicBezTo>
                <a:cubicBezTo>
                  <a:pt x="559" y="6"/>
                  <a:pt x="817" y="9"/>
                  <a:pt x="961" y="22"/>
                </a:cubicBezTo>
                <a:cubicBezTo>
                  <a:pt x="1105" y="35"/>
                  <a:pt x="1190" y="58"/>
                  <a:pt x="1292" y="83"/>
                </a:cubicBezTo>
                <a:cubicBezTo>
                  <a:pt x="1394" y="108"/>
                  <a:pt x="1481" y="148"/>
                  <a:pt x="1576" y="175"/>
                </a:cubicBezTo>
                <a:cubicBezTo>
                  <a:pt x="1671" y="202"/>
                  <a:pt x="1785" y="230"/>
                  <a:pt x="1861" y="245"/>
                </a:cubicBezTo>
                <a:cubicBezTo>
                  <a:pt x="1937" y="260"/>
                  <a:pt x="1983" y="264"/>
                  <a:pt x="2030" y="268"/>
                </a:cubicBezTo>
              </a:path>
            </a:pathLst>
          </a:custGeom>
          <a:solidFill>
            <a:schemeClr val="accent2"/>
          </a:solidFill>
          <a:ln w="9525">
            <a:solidFill>
              <a:schemeClr val="accent2"/>
            </a:solidFill>
            <a:round/>
            <a:headEnd/>
            <a:tailEnd/>
          </a:ln>
        </p:spPr>
        <p:txBody>
          <a:bodyPr wrap="none" anchor="ctr"/>
          <a:lstStyle/>
          <a:p>
            <a:endParaRPr lang="en-US"/>
          </a:p>
        </p:txBody>
      </p:sp>
      <p:sp>
        <p:nvSpPr>
          <p:cNvPr id="17426" name="Freeform 18"/>
          <p:cNvSpPr>
            <a:spLocks/>
          </p:cNvSpPr>
          <p:nvPr/>
        </p:nvSpPr>
        <p:spPr bwMode="auto">
          <a:xfrm>
            <a:off x="6116638" y="1936750"/>
            <a:ext cx="635000" cy="950913"/>
          </a:xfrm>
          <a:custGeom>
            <a:avLst/>
            <a:gdLst>
              <a:gd name="T0" fmla="*/ 0 w 393"/>
              <a:gd name="T1" fmla="*/ 1053793956 h 850"/>
              <a:gd name="T2" fmla="*/ 221912303 w 393"/>
              <a:gd name="T3" fmla="*/ 938652935 h 850"/>
              <a:gd name="T4" fmla="*/ 402053562 w 393"/>
              <a:gd name="T5" fmla="*/ 630774155 h 850"/>
              <a:gd name="T6" fmla="*/ 482986170 w 393"/>
              <a:gd name="T7" fmla="*/ 255313428 h 850"/>
              <a:gd name="T8" fmla="*/ 503871692 w 393"/>
              <a:gd name="T9" fmla="*/ 5006277 h 850"/>
              <a:gd name="T10" fmla="*/ 563918779 w 393"/>
              <a:gd name="T11" fmla="*/ 226528732 h 850"/>
              <a:gd name="T12" fmla="*/ 623964249 w 393"/>
              <a:gd name="T13" fmla="*/ 571952914 h 850"/>
              <a:gd name="T14" fmla="*/ 764943944 w 393"/>
              <a:gd name="T15" fmla="*/ 881082424 h 850"/>
              <a:gd name="T16" fmla="*/ 885038117 w 393"/>
              <a:gd name="T17" fmla="*/ 1025009260 h 850"/>
              <a:gd name="T18" fmla="*/ 1026017812 w 393"/>
              <a:gd name="T19" fmla="*/ 1063806510 h 85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393"/>
              <a:gd name="T31" fmla="*/ 0 h 850"/>
              <a:gd name="T32" fmla="*/ 393 w 393"/>
              <a:gd name="T33" fmla="*/ 850 h 850"/>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393" h="850">
                <a:moveTo>
                  <a:pt x="0" y="842"/>
                </a:moveTo>
                <a:cubicBezTo>
                  <a:pt x="29" y="824"/>
                  <a:pt x="59" y="806"/>
                  <a:pt x="85" y="750"/>
                </a:cubicBezTo>
                <a:cubicBezTo>
                  <a:pt x="111" y="694"/>
                  <a:pt x="137" y="595"/>
                  <a:pt x="154" y="504"/>
                </a:cubicBezTo>
                <a:cubicBezTo>
                  <a:pt x="171" y="413"/>
                  <a:pt x="179" y="287"/>
                  <a:pt x="185" y="204"/>
                </a:cubicBezTo>
                <a:cubicBezTo>
                  <a:pt x="191" y="121"/>
                  <a:pt x="188" y="8"/>
                  <a:pt x="193" y="4"/>
                </a:cubicBezTo>
                <a:cubicBezTo>
                  <a:pt x="198" y="0"/>
                  <a:pt x="208" y="106"/>
                  <a:pt x="216" y="181"/>
                </a:cubicBezTo>
                <a:cubicBezTo>
                  <a:pt x="224" y="256"/>
                  <a:pt x="226" y="370"/>
                  <a:pt x="239" y="457"/>
                </a:cubicBezTo>
                <a:cubicBezTo>
                  <a:pt x="252" y="544"/>
                  <a:pt x="276" y="644"/>
                  <a:pt x="293" y="704"/>
                </a:cubicBezTo>
                <a:cubicBezTo>
                  <a:pt x="310" y="764"/>
                  <a:pt x="322" y="795"/>
                  <a:pt x="339" y="819"/>
                </a:cubicBezTo>
                <a:cubicBezTo>
                  <a:pt x="356" y="843"/>
                  <a:pt x="374" y="846"/>
                  <a:pt x="393" y="850"/>
                </a:cubicBezTo>
              </a:path>
            </a:pathLst>
          </a:custGeom>
          <a:solidFill>
            <a:schemeClr val="accent2"/>
          </a:solidFill>
          <a:ln w="9525">
            <a:solidFill>
              <a:schemeClr val="accent2"/>
            </a:solidFill>
            <a:round/>
            <a:headEnd/>
            <a:tailEnd/>
          </a:ln>
        </p:spPr>
        <p:txBody>
          <a:bodyPr wrap="none" anchor="ctr"/>
          <a:lstStyle/>
          <a:p>
            <a:endParaRPr lang="en-US"/>
          </a:p>
        </p:txBody>
      </p:sp>
      <p:sp>
        <p:nvSpPr>
          <p:cNvPr id="17427" name="Freeform 19"/>
          <p:cNvSpPr>
            <a:spLocks/>
          </p:cNvSpPr>
          <p:nvPr/>
        </p:nvSpPr>
        <p:spPr bwMode="auto">
          <a:xfrm>
            <a:off x="6529388" y="1349375"/>
            <a:ext cx="842962" cy="1524000"/>
          </a:xfrm>
          <a:custGeom>
            <a:avLst/>
            <a:gdLst>
              <a:gd name="T0" fmla="*/ 0 w 393"/>
              <a:gd name="T1" fmla="*/ 2147483647 h 850"/>
              <a:gd name="T2" fmla="*/ 391065730 w 393"/>
              <a:gd name="T3" fmla="*/ 2147483647 h 850"/>
              <a:gd name="T4" fmla="*/ 708519213 w 393"/>
              <a:gd name="T5" fmla="*/ 1620176951 h 850"/>
              <a:gd name="T6" fmla="*/ 851142807 w 393"/>
              <a:gd name="T7" fmla="*/ 655786165 h 850"/>
              <a:gd name="T8" fmla="*/ 887950003 w 393"/>
              <a:gd name="T9" fmla="*/ 12858974 h 850"/>
              <a:gd name="T10" fmla="*/ 993766400 w 393"/>
              <a:gd name="T11" fmla="*/ 581848856 h 850"/>
              <a:gd name="T12" fmla="*/ 1099584943 w 393"/>
              <a:gd name="T13" fmla="*/ 1469089384 h 850"/>
              <a:gd name="T14" fmla="*/ 1348027079 w 393"/>
              <a:gd name="T15" fmla="*/ 2147483647 h 850"/>
              <a:gd name="T16" fmla="*/ 1559662020 w 393"/>
              <a:gd name="T17" fmla="*/ 2147483647 h 850"/>
              <a:gd name="T18" fmla="*/ 1808104156 w 393"/>
              <a:gd name="T19" fmla="*/ 2147483647 h 85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393"/>
              <a:gd name="T31" fmla="*/ 0 h 850"/>
              <a:gd name="T32" fmla="*/ 393 w 393"/>
              <a:gd name="T33" fmla="*/ 850 h 850"/>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393" h="850">
                <a:moveTo>
                  <a:pt x="0" y="842"/>
                </a:moveTo>
                <a:cubicBezTo>
                  <a:pt x="29" y="824"/>
                  <a:pt x="59" y="806"/>
                  <a:pt x="85" y="750"/>
                </a:cubicBezTo>
                <a:cubicBezTo>
                  <a:pt x="111" y="694"/>
                  <a:pt x="137" y="595"/>
                  <a:pt x="154" y="504"/>
                </a:cubicBezTo>
                <a:cubicBezTo>
                  <a:pt x="171" y="413"/>
                  <a:pt x="179" y="287"/>
                  <a:pt x="185" y="204"/>
                </a:cubicBezTo>
                <a:cubicBezTo>
                  <a:pt x="191" y="121"/>
                  <a:pt x="188" y="8"/>
                  <a:pt x="193" y="4"/>
                </a:cubicBezTo>
                <a:cubicBezTo>
                  <a:pt x="198" y="0"/>
                  <a:pt x="208" y="106"/>
                  <a:pt x="216" y="181"/>
                </a:cubicBezTo>
                <a:cubicBezTo>
                  <a:pt x="224" y="256"/>
                  <a:pt x="226" y="370"/>
                  <a:pt x="239" y="457"/>
                </a:cubicBezTo>
                <a:cubicBezTo>
                  <a:pt x="252" y="544"/>
                  <a:pt x="276" y="644"/>
                  <a:pt x="293" y="704"/>
                </a:cubicBezTo>
                <a:cubicBezTo>
                  <a:pt x="310" y="764"/>
                  <a:pt x="322" y="795"/>
                  <a:pt x="339" y="819"/>
                </a:cubicBezTo>
                <a:cubicBezTo>
                  <a:pt x="356" y="843"/>
                  <a:pt x="374" y="846"/>
                  <a:pt x="393" y="850"/>
                </a:cubicBezTo>
              </a:path>
            </a:pathLst>
          </a:custGeom>
          <a:solidFill>
            <a:schemeClr val="accent2"/>
          </a:solidFill>
          <a:ln w="9525">
            <a:solidFill>
              <a:schemeClr val="accent2"/>
            </a:solidFill>
            <a:round/>
            <a:headEnd/>
            <a:tailEnd/>
          </a:ln>
        </p:spPr>
        <p:txBody>
          <a:bodyPr wrap="none" anchor="ctr"/>
          <a:lstStyle/>
          <a:p>
            <a:endParaRPr lang="en-US"/>
          </a:p>
        </p:txBody>
      </p:sp>
      <p:sp>
        <p:nvSpPr>
          <p:cNvPr id="17428" name="Freeform 20"/>
          <p:cNvSpPr>
            <a:spLocks/>
          </p:cNvSpPr>
          <p:nvPr/>
        </p:nvSpPr>
        <p:spPr bwMode="auto">
          <a:xfrm>
            <a:off x="6116638" y="2513013"/>
            <a:ext cx="2262187" cy="385762"/>
          </a:xfrm>
          <a:custGeom>
            <a:avLst/>
            <a:gdLst>
              <a:gd name="T0" fmla="*/ 0 w 2030"/>
              <a:gd name="T1" fmla="*/ 555269853 h 268"/>
              <a:gd name="T2" fmla="*/ 65817384 w 2030"/>
              <a:gd name="T3" fmla="*/ 283850301 h 268"/>
              <a:gd name="T4" fmla="*/ 228498717 w 2030"/>
              <a:gd name="T5" fmla="*/ 45581811 h 268"/>
              <a:gd name="T6" fmla="*/ 533989799 w 2030"/>
              <a:gd name="T7" fmla="*/ 12430749 h 268"/>
              <a:gd name="T8" fmla="*/ 1193406165 w 2030"/>
              <a:gd name="T9" fmla="*/ 45581811 h 268"/>
              <a:gd name="T10" fmla="*/ 1604454458 w 2030"/>
              <a:gd name="T11" fmla="*/ 171967806 h 268"/>
              <a:gd name="T12" fmla="*/ 1957136098 w 2030"/>
              <a:gd name="T13" fmla="*/ 362583174 h 268"/>
              <a:gd name="T14" fmla="*/ 2147483647 w 2030"/>
              <a:gd name="T15" fmla="*/ 507616731 h 268"/>
              <a:gd name="T16" fmla="*/ 2147483647 w 2030"/>
              <a:gd name="T17" fmla="*/ 555269853 h 26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030"/>
              <a:gd name="T28" fmla="*/ 0 h 268"/>
              <a:gd name="T29" fmla="*/ 2030 w 2030"/>
              <a:gd name="T30" fmla="*/ 268 h 268"/>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030" h="268">
                <a:moveTo>
                  <a:pt x="0" y="268"/>
                </a:moveTo>
                <a:cubicBezTo>
                  <a:pt x="11" y="223"/>
                  <a:pt x="22" y="178"/>
                  <a:pt x="53" y="137"/>
                </a:cubicBezTo>
                <a:cubicBezTo>
                  <a:pt x="84" y="96"/>
                  <a:pt x="121" y="44"/>
                  <a:pt x="184" y="22"/>
                </a:cubicBezTo>
                <a:cubicBezTo>
                  <a:pt x="247" y="0"/>
                  <a:pt x="301" y="6"/>
                  <a:pt x="430" y="6"/>
                </a:cubicBezTo>
                <a:cubicBezTo>
                  <a:pt x="559" y="6"/>
                  <a:pt x="817" y="9"/>
                  <a:pt x="961" y="22"/>
                </a:cubicBezTo>
                <a:cubicBezTo>
                  <a:pt x="1105" y="35"/>
                  <a:pt x="1190" y="58"/>
                  <a:pt x="1292" y="83"/>
                </a:cubicBezTo>
                <a:cubicBezTo>
                  <a:pt x="1394" y="108"/>
                  <a:pt x="1481" y="148"/>
                  <a:pt x="1576" y="175"/>
                </a:cubicBezTo>
                <a:cubicBezTo>
                  <a:pt x="1671" y="202"/>
                  <a:pt x="1785" y="230"/>
                  <a:pt x="1861" y="245"/>
                </a:cubicBezTo>
                <a:cubicBezTo>
                  <a:pt x="1937" y="260"/>
                  <a:pt x="1983" y="264"/>
                  <a:pt x="2030" y="268"/>
                </a:cubicBezTo>
              </a:path>
            </a:pathLst>
          </a:custGeom>
          <a:solidFill>
            <a:schemeClr val="accent2"/>
          </a:solidFill>
          <a:ln w="9525">
            <a:solidFill>
              <a:schemeClr val="accent2"/>
            </a:solidFill>
            <a:round/>
            <a:headEnd/>
            <a:tailEnd/>
          </a:ln>
        </p:spPr>
        <p:txBody>
          <a:bodyPr wrap="none" anchor="ctr"/>
          <a:lstStyle/>
          <a:p>
            <a:endParaRPr lang="en-US"/>
          </a:p>
        </p:txBody>
      </p:sp>
      <p:sp>
        <p:nvSpPr>
          <p:cNvPr id="17429" name="Line 21"/>
          <p:cNvSpPr>
            <a:spLocks noChangeShapeType="1"/>
          </p:cNvSpPr>
          <p:nvPr/>
        </p:nvSpPr>
        <p:spPr bwMode="auto">
          <a:xfrm flipV="1">
            <a:off x="5111750" y="1612900"/>
            <a:ext cx="0" cy="129540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7430" name="Rectangle 22"/>
          <p:cNvSpPr>
            <a:spLocks noChangeArrowheads="1"/>
          </p:cNvSpPr>
          <p:nvPr/>
        </p:nvSpPr>
        <p:spPr bwMode="auto">
          <a:xfrm>
            <a:off x="2443163" y="1108075"/>
            <a:ext cx="51593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tLang="en-US">
                <a:latin typeface="Calibri" pitchFamily="34" charset="0"/>
              </a:rPr>
              <a:t>K</a:t>
            </a:r>
            <a:r>
              <a:rPr lang="en-US" altLang="en-US" baseline="-25000">
                <a:latin typeface="Calibri" pitchFamily="34" charset="0"/>
                <a:sym typeface="Symbol" pitchFamily="18" charset="2"/>
              </a:rPr>
              <a:t></a:t>
            </a:r>
            <a:endParaRPr lang="en-US" altLang="en-US" baseline="-25000">
              <a:solidFill>
                <a:schemeClr val="accent2"/>
              </a:solidFill>
              <a:latin typeface="Calibri" pitchFamily="34" charset="0"/>
              <a:sym typeface="Symbol" pitchFamily="18" charset="2"/>
            </a:endParaRPr>
          </a:p>
        </p:txBody>
      </p:sp>
      <p:sp>
        <p:nvSpPr>
          <p:cNvPr id="17431" name="Freeform 23"/>
          <p:cNvSpPr>
            <a:spLocks/>
          </p:cNvSpPr>
          <p:nvPr/>
        </p:nvSpPr>
        <p:spPr bwMode="auto">
          <a:xfrm>
            <a:off x="2478088" y="1524000"/>
            <a:ext cx="254000" cy="233363"/>
          </a:xfrm>
          <a:custGeom>
            <a:avLst/>
            <a:gdLst>
              <a:gd name="T0" fmla="*/ 403225000 w 160"/>
              <a:gd name="T1" fmla="*/ 0 h 147"/>
              <a:gd name="T2" fmla="*/ 322580000 w 160"/>
              <a:gd name="T3" fmla="*/ 194053241 h 147"/>
              <a:gd name="T4" fmla="*/ 0 w 160"/>
              <a:gd name="T5" fmla="*/ 370464556 h 147"/>
              <a:gd name="T6" fmla="*/ 0 60000 65536"/>
              <a:gd name="T7" fmla="*/ 0 60000 65536"/>
              <a:gd name="T8" fmla="*/ 0 60000 65536"/>
              <a:gd name="T9" fmla="*/ 0 w 160"/>
              <a:gd name="T10" fmla="*/ 0 h 147"/>
              <a:gd name="T11" fmla="*/ 160 w 160"/>
              <a:gd name="T12" fmla="*/ 147 h 147"/>
            </a:gdLst>
            <a:ahLst/>
            <a:cxnLst>
              <a:cxn ang="T6">
                <a:pos x="T0" y="T1"/>
              </a:cxn>
              <a:cxn ang="T7">
                <a:pos x="T2" y="T3"/>
              </a:cxn>
              <a:cxn ang="T8">
                <a:pos x="T4" y="T5"/>
              </a:cxn>
            </a:cxnLst>
            <a:rect l="T9" t="T10" r="T11" b="T12"/>
            <a:pathLst>
              <a:path w="160" h="147">
                <a:moveTo>
                  <a:pt x="160" y="0"/>
                </a:moveTo>
                <a:cubicBezTo>
                  <a:pt x="151" y="21"/>
                  <a:pt x="142" y="58"/>
                  <a:pt x="128" y="77"/>
                </a:cubicBezTo>
                <a:cubicBezTo>
                  <a:pt x="98" y="114"/>
                  <a:pt x="49" y="147"/>
                  <a:pt x="0" y="147"/>
                </a:cubicBezTo>
              </a:path>
            </a:pathLst>
          </a:custGeom>
          <a:noFill/>
          <a:ln w="9525">
            <a:solidFill>
              <a:schemeClr val="tx1"/>
            </a:solidFill>
            <a:round/>
            <a:headEnd type="none" w="med" len="med"/>
            <a:tailEnd type="triangle" w="med" len="me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7432" name="Rectangle 24"/>
          <p:cNvSpPr>
            <a:spLocks noChangeArrowheads="1"/>
          </p:cNvSpPr>
          <p:nvPr/>
        </p:nvSpPr>
        <p:spPr bwMode="auto">
          <a:xfrm>
            <a:off x="1238250" y="1357313"/>
            <a:ext cx="498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tLang="en-US">
                <a:latin typeface="Calibri" pitchFamily="34" charset="0"/>
              </a:rPr>
              <a:t>K</a:t>
            </a:r>
            <a:r>
              <a:rPr lang="en-US" altLang="en-US" b="1" baseline="-25000">
                <a:latin typeface="Symbol" pitchFamily="18" charset="2"/>
              </a:rPr>
              <a:t>b</a:t>
            </a:r>
          </a:p>
        </p:txBody>
      </p:sp>
      <p:sp>
        <p:nvSpPr>
          <p:cNvPr id="17433" name="Freeform 25"/>
          <p:cNvSpPr>
            <a:spLocks/>
          </p:cNvSpPr>
          <p:nvPr/>
        </p:nvSpPr>
        <p:spPr bwMode="auto">
          <a:xfrm>
            <a:off x="1457325" y="1757363"/>
            <a:ext cx="323850" cy="184150"/>
          </a:xfrm>
          <a:custGeom>
            <a:avLst/>
            <a:gdLst>
              <a:gd name="T0" fmla="*/ 45362813 w 204"/>
              <a:gd name="T1" fmla="*/ 0 h 116"/>
              <a:gd name="T2" fmla="*/ 110886875 w 204"/>
              <a:gd name="T3" fmla="*/ 259576888 h 116"/>
              <a:gd name="T4" fmla="*/ 272176875 w 204"/>
              <a:gd name="T5" fmla="*/ 292338125 h 116"/>
              <a:gd name="T6" fmla="*/ 514111875 w 204"/>
              <a:gd name="T7" fmla="*/ 259576888 h 116"/>
              <a:gd name="T8" fmla="*/ 0 60000 65536"/>
              <a:gd name="T9" fmla="*/ 0 60000 65536"/>
              <a:gd name="T10" fmla="*/ 0 60000 65536"/>
              <a:gd name="T11" fmla="*/ 0 60000 65536"/>
              <a:gd name="T12" fmla="*/ 0 w 204"/>
              <a:gd name="T13" fmla="*/ 0 h 116"/>
              <a:gd name="T14" fmla="*/ 204 w 204"/>
              <a:gd name="T15" fmla="*/ 116 h 116"/>
            </a:gdLst>
            <a:ahLst/>
            <a:cxnLst>
              <a:cxn ang="T8">
                <a:pos x="T0" y="T1"/>
              </a:cxn>
              <a:cxn ang="T9">
                <a:pos x="T2" y="T3"/>
              </a:cxn>
              <a:cxn ang="T10">
                <a:pos x="T4" y="T5"/>
              </a:cxn>
              <a:cxn ang="T11">
                <a:pos x="T6" y="T7"/>
              </a:cxn>
            </a:cxnLst>
            <a:rect l="T12" t="T13" r="T14" b="T15"/>
            <a:pathLst>
              <a:path w="204" h="116">
                <a:moveTo>
                  <a:pt x="18" y="0"/>
                </a:moveTo>
                <a:cubicBezTo>
                  <a:pt x="13" y="34"/>
                  <a:pt x="0" y="84"/>
                  <a:pt x="44" y="103"/>
                </a:cubicBezTo>
                <a:cubicBezTo>
                  <a:pt x="63" y="111"/>
                  <a:pt x="86" y="111"/>
                  <a:pt x="108" y="116"/>
                </a:cubicBezTo>
                <a:cubicBezTo>
                  <a:pt x="142" y="110"/>
                  <a:pt x="169" y="103"/>
                  <a:pt x="204" y="103"/>
                </a:cubicBezTo>
              </a:path>
            </a:pathLst>
          </a:custGeom>
          <a:noFill/>
          <a:ln w="9525">
            <a:solidFill>
              <a:schemeClr val="tx1"/>
            </a:solidFill>
            <a:round/>
            <a:headEnd type="none" w="med" len="med"/>
            <a:tailEnd type="triangle" w="med" len="me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7434" name="Rectangle 26"/>
          <p:cNvSpPr>
            <a:spLocks noChangeArrowheads="1"/>
          </p:cNvSpPr>
          <p:nvPr/>
        </p:nvSpPr>
        <p:spPr bwMode="auto">
          <a:xfrm>
            <a:off x="7027863" y="1349375"/>
            <a:ext cx="51593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tLang="en-US">
                <a:latin typeface="Calibri" pitchFamily="34" charset="0"/>
              </a:rPr>
              <a:t>K</a:t>
            </a:r>
            <a:r>
              <a:rPr lang="en-US" altLang="en-US" baseline="-25000">
                <a:latin typeface="Calibri" pitchFamily="34" charset="0"/>
                <a:sym typeface="Symbol" pitchFamily="18" charset="2"/>
              </a:rPr>
              <a:t></a:t>
            </a:r>
            <a:endParaRPr lang="en-US" altLang="en-US" baseline="-25000">
              <a:solidFill>
                <a:schemeClr val="accent2"/>
              </a:solidFill>
              <a:latin typeface="Calibri" pitchFamily="34" charset="0"/>
              <a:sym typeface="Symbol" pitchFamily="18" charset="2"/>
            </a:endParaRPr>
          </a:p>
        </p:txBody>
      </p:sp>
      <p:sp>
        <p:nvSpPr>
          <p:cNvPr id="17435" name="Freeform 27"/>
          <p:cNvSpPr>
            <a:spLocks/>
          </p:cNvSpPr>
          <p:nvPr/>
        </p:nvSpPr>
        <p:spPr bwMode="auto">
          <a:xfrm>
            <a:off x="7062788" y="1765300"/>
            <a:ext cx="254000" cy="233363"/>
          </a:xfrm>
          <a:custGeom>
            <a:avLst/>
            <a:gdLst>
              <a:gd name="T0" fmla="*/ 403225000 w 160"/>
              <a:gd name="T1" fmla="*/ 0 h 147"/>
              <a:gd name="T2" fmla="*/ 322580000 w 160"/>
              <a:gd name="T3" fmla="*/ 194053241 h 147"/>
              <a:gd name="T4" fmla="*/ 0 w 160"/>
              <a:gd name="T5" fmla="*/ 370464556 h 147"/>
              <a:gd name="T6" fmla="*/ 0 60000 65536"/>
              <a:gd name="T7" fmla="*/ 0 60000 65536"/>
              <a:gd name="T8" fmla="*/ 0 60000 65536"/>
              <a:gd name="T9" fmla="*/ 0 w 160"/>
              <a:gd name="T10" fmla="*/ 0 h 147"/>
              <a:gd name="T11" fmla="*/ 160 w 160"/>
              <a:gd name="T12" fmla="*/ 147 h 147"/>
            </a:gdLst>
            <a:ahLst/>
            <a:cxnLst>
              <a:cxn ang="T6">
                <a:pos x="T0" y="T1"/>
              </a:cxn>
              <a:cxn ang="T7">
                <a:pos x="T2" y="T3"/>
              </a:cxn>
              <a:cxn ang="T8">
                <a:pos x="T4" y="T5"/>
              </a:cxn>
            </a:cxnLst>
            <a:rect l="T9" t="T10" r="T11" b="T12"/>
            <a:pathLst>
              <a:path w="160" h="147">
                <a:moveTo>
                  <a:pt x="160" y="0"/>
                </a:moveTo>
                <a:cubicBezTo>
                  <a:pt x="151" y="21"/>
                  <a:pt x="142" y="58"/>
                  <a:pt x="128" y="77"/>
                </a:cubicBezTo>
                <a:cubicBezTo>
                  <a:pt x="98" y="114"/>
                  <a:pt x="49" y="147"/>
                  <a:pt x="0" y="147"/>
                </a:cubicBezTo>
              </a:path>
            </a:pathLst>
          </a:custGeom>
          <a:noFill/>
          <a:ln w="9525">
            <a:solidFill>
              <a:schemeClr val="tx1"/>
            </a:solidFill>
            <a:round/>
            <a:headEnd type="none" w="med" len="med"/>
            <a:tailEnd type="triangle" w="med" len="me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7436" name="Rectangle 28"/>
          <p:cNvSpPr>
            <a:spLocks noChangeArrowheads="1"/>
          </p:cNvSpPr>
          <p:nvPr/>
        </p:nvSpPr>
        <p:spPr bwMode="auto">
          <a:xfrm>
            <a:off x="5822950" y="1598613"/>
            <a:ext cx="498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tLang="en-US">
                <a:latin typeface="Calibri" pitchFamily="34" charset="0"/>
              </a:rPr>
              <a:t>K</a:t>
            </a:r>
            <a:r>
              <a:rPr lang="en-US" altLang="en-US" b="1" baseline="-25000">
                <a:latin typeface="Symbol" pitchFamily="18" charset="2"/>
              </a:rPr>
              <a:t>b</a:t>
            </a:r>
          </a:p>
        </p:txBody>
      </p:sp>
      <p:sp>
        <p:nvSpPr>
          <p:cNvPr id="17437" name="Freeform 29"/>
          <p:cNvSpPr>
            <a:spLocks/>
          </p:cNvSpPr>
          <p:nvPr/>
        </p:nvSpPr>
        <p:spPr bwMode="auto">
          <a:xfrm>
            <a:off x="6042025" y="1998663"/>
            <a:ext cx="323850" cy="184150"/>
          </a:xfrm>
          <a:custGeom>
            <a:avLst/>
            <a:gdLst>
              <a:gd name="T0" fmla="*/ 45362813 w 204"/>
              <a:gd name="T1" fmla="*/ 0 h 116"/>
              <a:gd name="T2" fmla="*/ 110886875 w 204"/>
              <a:gd name="T3" fmla="*/ 259576888 h 116"/>
              <a:gd name="T4" fmla="*/ 272176875 w 204"/>
              <a:gd name="T5" fmla="*/ 292338125 h 116"/>
              <a:gd name="T6" fmla="*/ 514111875 w 204"/>
              <a:gd name="T7" fmla="*/ 259576888 h 116"/>
              <a:gd name="T8" fmla="*/ 0 60000 65536"/>
              <a:gd name="T9" fmla="*/ 0 60000 65536"/>
              <a:gd name="T10" fmla="*/ 0 60000 65536"/>
              <a:gd name="T11" fmla="*/ 0 60000 65536"/>
              <a:gd name="T12" fmla="*/ 0 w 204"/>
              <a:gd name="T13" fmla="*/ 0 h 116"/>
              <a:gd name="T14" fmla="*/ 204 w 204"/>
              <a:gd name="T15" fmla="*/ 116 h 116"/>
            </a:gdLst>
            <a:ahLst/>
            <a:cxnLst>
              <a:cxn ang="T8">
                <a:pos x="T0" y="T1"/>
              </a:cxn>
              <a:cxn ang="T9">
                <a:pos x="T2" y="T3"/>
              </a:cxn>
              <a:cxn ang="T10">
                <a:pos x="T4" y="T5"/>
              </a:cxn>
              <a:cxn ang="T11">
                <a:pos x="T6" y="T7"/>
              </a:cxn>
            </a:cxnLst>
            <a:rect l="T12" t="T13" r="T14" b="T15"/>
            <a:pathLst>
              <a:path w="204" h="116">
                <a:moveTo>
                  <a:pt x="18" y="0"/>
                </a:moveTo>
                <a:cubicBezTo>
                  <a:pt x="13" y="34"/>
                  <a:pt x="0" y="84"/>
                  <a:pt x="44" y="103"/>
                </a:cubicBezTo>
                <a:cubicBezTo>
                  <a:pt x="63" y="111"/>
                  <a:pt x="86" y="111"/>
                  <a:pt x="108" y="116"/>
                </a:cubicBezTo>
                <a:cubicBezTo>
                  <a:pt x="142" y="110"/>
                  <a:pt x="169" y="103"/>
                  <a:pt x="204" y="103"/>
                </a:cubicBezTo>
              </a:path>
            </a:pathLst>
          </a:custGeom>
          <a:noFill/>
          <a:ln w="9525">
            <a:solidFill>
              <a:schemeClr val="tx1"/>
            </a:solidFill>
            <a:round/>
            <a:headEnd type="none" w="med" len="med"/>
            <a:tailEnd type="triangle" w="med" len="me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371742" name="Text Box 30"/>
          <p:cNvSpPr txBox="1">
            <a:spLocks noChangeArrowheads="1"/>
          </p:cNvSpPr>
          <p:nvPr/>
        </p:nvSpPr>
        <p:spPr bwMode="auto">
          <a:xfrm>
            <a:off x="4192588" y="5618163"/>
            <a:ext cx="414178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altLang="en-US">
                <a:solidFill>
                  <a:schemeClr val="hlink"/>
                </a:solidFill>
                <a:latin typeface="Calibri" pitchFamily="34" charset="0"/>
              </a:rPr>
              <a:t>K</a:t>
            </a:r>
            <a:r>
              <a:rPr lang="en-US" altLang="en-US" baseline="-25000">
                <a:solidFill>
                  <a:schemeClr val="hlink"/>
                </a:solidFill>
                <a:latin typeface="Symbol" pitchFamily="18" charset="2"/>
              </a:rPr>
              <a:t>a</a:t>
            </a:r>
            <a:r>
              <a:rPr lang="en-US" altLang="en-US">
                <a:solidFill>
                  <a:schemeClr val="hlink"/>
                </a:solidFill>
                <a:latin typeface="Calibri" pitchFamily="34" charset="0"/>
              </a:rPr>
              <a:t> and K</a:t>
            </a:r>
            <a:r>
              <a:rPr lang="en-US" altLang="en-US" baseline="-25000">
                <a:solidFill>
                  <a:schemeClr val="hlink"/>
                </a:solidFill>
                <a:latin typeface="Symbol" pitchFamily="18" charset="2"/>
              </a:rPr>
              <a:t>b</a:t>
            </a:r>
            <a:r>
              <a:rPr lang="en-US" altLang="en-US">
                <a:solidFill>
                  <a:schemeClr val="hlink"/>
                </a:solidFill>
                <a:latin typeface="Calibri" pitchFamily="34" charset="0"/>
              </a:rPr>
              <a:t> are the same</a:t>
            </a:r>
            <a:endParaRPr lang="en-US" altLang="en-US" sz="2800" b="1">
              <a:solidFill>
                <a:schemeClr val="hlink"/>
              </a:solidFill>
              <a:latin typeface="Calibri" pitchFamily="34" charset="0"/>
            </a:endParaRPr>
          </a:p>
        </p:txBody>
      </p:sp>
      <p:sp>
        <p:nvSpPr>
          <p:cNvPr id="17439" name="Text Box 31"/>
          <p:cNvSpPr txBox="1">
            <a:spLocks noChangeArrowheads="1"/>
          </p:cNvSpPr>
          <p:nvPr/>
        </p:nvSpPr>
        <p:spPr bwMode="auto">
          <a:xfrm rot="-5351311">
            <a:off x="4076700" y="1971676"/>
            <a:ext cx="15017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altLang="en-US">
                <a:latin typeface="Calibri" pitchFamily="34" charset="0"/>
              </a:rPr>
              <a:t>intensity</a:t>
            </a:r>
          </a:p>
        </p:txBody>
      </p:sp>
      <p:sp>
        <p:nvSpPr>
          <p:cNvPr id="371744" name="Rectangle 32"/>
          <p:cNvSpPr>
            <a:spLocks noChangeArrowheads="1"/>
          </p:cNvSpPr>
          <p:nvPr/>
        </p:nvSpPr>
        <p:spPr bwMode="auto">
          <a:xfrm>
            <a:off x="4789488" y="6165850"/>
            <a:ext cx="195421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tLang="en-US" b="1">
                <a:solidFill>
                  <a:schemeClr val="hlink"/>
                </a:solidFill>
                <a:latin typeface="Symbol" pitchFamily="18" charset="2"/>
              </a:rPr>
              <a:t>l</a:t>
            </a:r>
            <a:r>
              <a:rPr lang="en-US" altLang="en-US" baseline="-25000">
                <a:solidFill>
                  <a:schemeClr val="hlink"/>
                </a:solidFill>
                <a:latin typeface="Calibri" pitchFamily="34" charset="0"/>
              </a:rPr>
              <a:t>o</a:t>
            </a:r>
            <a:r>
              <a:rPr lang="en-US" altLang="en-US">
                <a:solidFill>
                  <a:schemeClr val="hlink"/>
                </a:solidFill>
                <a:latin typeface="Calibri" pitchFamily="34" charset="0"/>
              </a:rPr>
              <a:t> is different</a:t>
            </a:r>
            <a:endParaRPr lang="en-US">
              <a:solidFill>
                <a:schemeClr val="hlink"/>
              </a:solidFill>
              <a:latin typeface="Calibri" pitchFamily="34" charset="0"/>
            </a:endParaRPr>
          </a:p>
        </p:txBody>
      </p:sp>
      <p:sp>
        <p:nvSpPr>
          <p:cNvPr id="17441" name="Line 33"/>
          <p:cNvSpPr>
            <a:spLocks noChangeShapeType="1"/>
          </p:cNvSpPr>
          <p:nvPr/>
        </p:nvSpPr>
        <p:spPr bwMode="auto">
          <a:xfrm>
            <a:off x="5102225" y="2901950"/>
            <a:ext cx="3933825"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7442" name="Line 34"/>
          <p:cNvSpPr>
            <a:spLocks noChangeShapeType="1"/>
          </p:cNvSpPr>
          <p:nvPr/>
        </p:nvSpPr>
        <p:spPr bwMode="auto">
          <a:xfrm>
            <a:off x="536575" y="2919413"/>
            <a:ext cx="3933825"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Tree>
    <p:custDataLst>
      <p:tags r:id="rId1"/>
    </p:custData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71714"/>
                                        </p:tgtEl>
                                        <p:attrNameLst>
                                          <p:attrName>style.visibility</p:attrName>
                                        </p:attrNameLst>
                                      </p:cBhvr>
                                      <p:to>
                                        <p:strVal val="visible"/>
                                      </p:to>
                                    </p:set>
                                    <p:anim calcmode="lin" valueType="num">
                                      <p:cBhvr additive="base">
                                        <p:cTn id="7" dur="500" fill="hold"/>
                                        <p:tgtEl>
                                          <p:spTgt spid="371714"/>
                                        </p:tgtEl>
                                        <p:attrNameLst>
                                          <p:attrName>ppt_x</p:attrName>
                                        </p:attrNameLst>
                                      </p:cBhvr>
                                      <p:tavLst>
                                        <p:tav tm="0">
                                          <p:val>
                                            <p:strVal val="0-#ppt_w/2"/>
                                          </p:val>
                                        </p:tav>
                                        <p:tav tm="100000">
                                          <p:val>
                                            <p:strVal val="#ppt_x"/>
                                          </p:val>
                                        </p:tav>
                                      </p:tavLst>
                                    </p:anim>
                                    <p:anim calcmode="lin" valueType="num">
                                      <p:cBhvr additive="base">
                                        <p:cTn id="8" dur="500" fill="hold"/>
                                        <p:tgtEl>
                                          <p:spTgt spid="371714"/>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71715"/>
                                        </p:tgtEl>
                                        <p:attrNameLst>
                                          <p:attrName>style.visibility</p:attrName>
                                        </p:attrNameLst>
                                      </p:cBhvr>
                                      <p:to>
                                        <p:strVal val="visible"/>
                                      </p:to>
                                    </p:set>
                                    <p:anim calcmode="lin" valueType="num">
                                      <p:cBhvr additive="base">
                                        <p:cTn id="13" dur="500" fill="hold"/>
                                        <p:tgtEl>
                                          <p:spTgt spid="371715"/>
                                        </p:tgtEl>
                                        <p:attrNameLst>
                                          <p:attrName>ppt_x</p:attrName>
                                        </p:attrNameLst>
                                      </p:cBhvr>
                                      <p:tavLst>
                                        <p:tav tm="0">
                                          <p:val>
                                            <p:strVal val="#ppt_x"/>
                                          </p:val>
                                        </p:tav>
                                        <p:tav tm="100000">
                                          <p:val>
                                            <p:strVal val="#ppt_x"/>
                                          </p:val>
                                        </p:tav>
                                      </p:tavLst>
                                    </p:anim>
                                    <p:anim calcmode="lin" valueType="num">
                                      <p:cBhvr additive="base">
                                        <p:cTn id="14" dur="500" fill="hold"/>
                                        <p:tgtEl>
                                          <p:spTgt spid="371715"/>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71722"/>
                                        </p:tgtEl>
                                        <p:attrNameLst>
                                          <p:attrName>style.visibility</p:attrName>
                                        </p:attrNameLst>
                                      </p:cBhvr>
                                      <p:to>
                                        <p:strVal val="visible"/>
                                      </p:to>
                                    </p:set>
                                    <p:anim calcmode="lin" valueType="num">
                                      <p:cBhvr additive="base">
                                        <p:cTn id="19" dur="500" fill="hold"/>
                                        <p:tgtEl>
                                          <p:spTgt spid="371722"/>
                                        </p:tgtEl>
                                        <p:attrNameLst>
                                          <p:attrName>ppt_x</p:attrName>
                                        </p:attrNameLst>
                                      </p:cBhvr>
                                      <p:tavLst>
                                        <p:tav tm="0">
                                          <p:val>
                                            <p:strVal val="0-#ppt_w/2"/>
                                          </p:val>
                                        </p:tav>
                                        <p:tav tm="100000">
                                          <p:val>
                                            <p:strVal val="#ppt_x"/>
                                          </p:val>
                                        </p:tav>
                                      </p:tavLst>
                                    </p:anim>
                                    <p:anim calcmode="lin" valueType="num">
                                      <p:cBhvr additive="base">
                                        <p:cTn id="20" dur="500" fill="hold"/>
                                        <p:tgtEl>
                                          <p:spTgt spid="371722"/>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71742"/>
                                        </p:tgtEl>
                                        <p:attrNameLst>
                                          <p:attrName>style.visibility</p:attrName>
                                        </p:attrNameLst>
                                      </p:cBhvr>
                                      <p:to>
                                        <p:strVal val="visible"/>
                                      </p:to>
                                    </p:set>
                                    <p:anim calcmode="lin" valueType="num">
                                      <p:cBhvr additive="base">
                                        <p:cTn id="25" dur="500" fill="hold"/>
                                        <p:tgtEl>
                                          <p:spTgt spid="371742"/>
                                        </p:tgtEl>
                                        <p:attrNameLst>
                                          <p:attrName>ppt_x</p:attrName>
                                        </p:attrNameLst>
                                      </p:cBhvr>
                                      <p:tavLst>
                                        <p:tav tm="0">
                                          <p:val>
                                            <p:strVal val="#ppt_x"/>
                                          </p:val>
                                        </p:tav>
                                        <p:tav tm="100000">
                                          <p:val>
                                            <p:strVal val="#ppt_x"/>
                                          </p:val>
                                        </p:tav>
                                      </p:tavLst>
                                    </p:anim>
                                    <p:anim calcmode="lin" valueType="num">
                                      <p:cBhvr additive="base">
                                        <p:cTn id="26" dur="500" fill="hold"/>
                                        <p:tgtEl>
                                          <p:spTgt spid="371742"/>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371744"/>
                                        </p:tgtEl>
                                        <p:attrNameLst>
                                          <p:attrName>style.visibility</p:attrName>
                                        </p:attrNameLst>
                                      </p:cBhvr>
                                      <p:to>
                                        <p:strVal val="visible"/>
                                      </p:to>
                                    </p:set>
                                    <p:anim calcmode="lin" valueType="num">
                                      <p:cBhvr additive="base">
                                        <p:cTn id="29" dur="500" fill="hold"/>
                                        <p:tgtEl>
                                          <p:spTgt spid="371744"/>
                                        </p:tgtEl>
                                        <p:attrNameLst>
                                          <p:attrName>ppt_x</p:attrName>
                                        </p:attrNameLst>
                                      </p:cBhvr>
                                      <p:tavLst>
                                        <p:tav tm="0">
                                          <p:val>
                                            <p:strVal val="#ppt_x"/>
                                          </p:val>
                                        </p:tav>
                                        <p:tav tm="100000">
                                          <p:val>
                                            <p:strVal val="#ppt_x"/>
                                          </p:val>
                                        </p:tav>
                                      </p:tavLst>
                                    </p:anim>
                                    <p:anim calcmode="lin" valueType="num">
                                      <p:cBhvr additive="base">
                                        <p:cTn id="30" dur="500" fill="hold"/>
                                        <p:tgtEl>
                                          <p:spTgt spid="37174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1714" grpId="0" autoUpdateAnimBg="0"/>
      <p:bldP spid="371715" grpId="0" autoUpdateAnimBg="0"/>
      <p:bldP spid="371722" grpId="0" animBg="1"/>
      <p:bldP spid="371742" grpId="0"/>
      <p:bldP spid="37174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PQuestion"/>
          <p:cNvSpPr>
            <a:spLocks noGrp="1"/>
          </p:cNvSpPr>
          <p:nvPr>
            <p:ph type="title"/>
          </p:nvPr>
        </p:nvSpPr>
        <p:spPr/>
        <p:txBody>
          <a:bodyPr rtlCol="0">
            <a:normAutofit fontScale="90000"/>
          </a:bodyPr>
          <a:lstStyle/>
          <a:p>
            <a:pPr eaLnBrk="1" fontAlgn="auto" hangingPunct="1">
              <a:spcBef>
                <a:spcPct val="50000"/>
              </a:spcBef>
              <a:spcAft>
                <a:spcPts val="0"/>
              </a:spcAft>
              <a:defRPr/>
            </a:pPr>
            <a:r>
              <a:rPr lang="en-US" altLang="en-US" dirty="0" smtClean="0">
                <a:solidFill>
                  <a:schemeClr val="tx2">
                    <a:lumMod val="60000"/>
                    <a:lumOff val="40000"/>
                  </a:schemeClr>
                </a:solidFill>
              </a:rPr>
              <a:t>Which graph corresponds to the tube being operated at the higher voltage?</a:t>
            </a:r>
            <a:endParaRPr lang="en-US" altLang="en-US" dirty="0">
              <a:solidFill>
                <a:schemeClr val="accent2"/>
              </a:solidFill>
            </a:endParaRPr>
          </a:p>
        </p:txBody>
      </p:sp>
      <p:graphicFrame>
        <p:nvGraphicFramePr>
          <p:cNvPr id="4" name="TPChart"/>
          <p:cNvGraphicFramePr>
            <a:graphicFrameLocks noChangeAspect="1"/>
          </p:cNvGraphicFramePr>
          <p:nvPr>
            <p:custDataLst>
              <p:tags r:id="rId3"/>
            </p:custDataLst>
            <p:extLst>
              <p:ext uri="{D42A27DB-BD31-4B8C-83A1-F6EECF244321}">
                <p14:modId xmlns:p14="http://schemas.microsoft.com/office/powerpoint/2010/main" val="3693029629"/>
              </p:ext>
            </p:extLst>
          </p:nvPr>
        </p:nvGraphicFramePr>
        <p:xfrm>
          <a:off x="6324600" y="3694113"/>
          <a:ext cx="2755900" cy="3100387"/>
        </p:xfrm>
        <a:graphic>
          <a:graphicData uri="http://schemas.openxmlformats.org/presentationml/2006/ole">
            <mc:AlternateContent xmlns:mc="http://schemas.openxmlformats.org/markup-compatibility/2006">
              <mc:Choice xmlns:v="urn:schemas-microsoft-com:vml" Requires="v">
                <p:oleObj spid="_x0000_s18464" name="Chart" r:id="rId6" imgW="4572000" imgH="5143500" progId="MSGraph.Chart.8">
                  <p:embed followColorScheme="full"/>
                </p:oleObj>
              </mc:Choice>
              <mc:Fallback>
                <p:oleObj name="Chart" r:id="rId6" imgW="4572000" imgH="5143500" progId="MSGraph.Chart.8">
                  <p:embed followColorScheme="full"/>
                  <p:pic>
                    <p:nvPicPr>
                      <p:cNvPr id="0" name="TPChart"/>
                      <p:cNvPicPr>
                        <a:picLocks noChangeAspect="1" noChangeArrowheads="1"/>
                      </p:cNvPicPr>
                      <p:nvPr/>
                    </p:nvPicPr>
                    <p:blipFill>
                      <a:blip r:embed="rId7"/>
                      <a:srcRect/>
                      <a:stretch>
                        <a:fillRect/>
                      </a:stretch>
                    </p:blipFill>
                    <p:spPr bwMode="auto">
                      <a:xfrm>
                        <a:off x="6324600" y="3694113"/>
                        <a:ext cx="2755900" cy="3100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8436" name="TPAnswers"/>
          <p:cNvSpPr>
            <a:spLocks noGrp="1"/>
          </p:cNvSpPr>
          <p:nvPr>
            <p:ph type="body" idx="1"/>
            <p:custDataLst>
              <p:tags r:id="rId4"/>
            </p:custDataLst>
          </p:nvPr>
        </p:nvSpPr>
        <p:spPr>
          <a:xfrm>
            <a:off x="457200" y="1600200"/>
            <a:ext cx="4114800" cy="4525963"/>
          </a:xfrm>
        </p:spPr>
        <p:txBody>
          <a:bodyPr/>
          <a:lstStyle/>
          <a:p>
            <a:pPr marL="514350" indent="-514350" eaLnBrk="1" hangingPunct="1">
              <a:buFont typeface="Arial" pitchFamily="34" charset="0"/>
              <a:buAutoNum type="arabicPeriod"/>
            </a:pPr>
            <a:r>
              <a:rPr lang="en-US" smtClean="0"/>
              <a:t>Top</a:t>
            </a:r>
          </a:p>
          <a:p>
            <a:pPr marL="514350" indent="-514350" eaLnBrk="1" hangingPunct="1">
              <a:buFont typeface="Arial" pitchFamily="34" charset="0"/>
              <a:buAutoNum type="arabicPeriod"/>
            </a:pPr>
            <a:r>
              <a:rPr lang="en-US" smtClean="0"/>
              <a:t>Bottom</a:t>
            </a:r>
          </a:p>
        </p:txBody>
      </p:sp>
      <p:grpSp>
        <p:nvGrpSpPr>
          <p:cNvPr id="18437" name="Group 79"/>
          <p:cNvGrpSpPr>
            <a:grpSpLocks/>
          </p:cNvGrpSpPr>
          <p:nvPr/>
        </p:nvGrpSpPr>
        <p:grpSpPr bwMode="auto">
          <a:xfrm>
            <a:off x="304800" y="2917825"/>
            <a:ext cx="5584825" cy="3787775"/>
            <a:chOff x="134" y="858"/>
            <a:chExt cx="3518" cy="2386"/>
          </a:xfrm>
        </p:grpSpPr>
        <p:sp>
          <p:nvSpPr>
            <p:cNvPr id="18446" name="Line 3"/>
            <p:cNvSpPr>
              <a:spLocks noChangeShapeType="1"/>
            </p:cNvSpPr>
            <p:nvPr/>
          </p:nvSpPr>
          <p:spPr bwMode="auto">
            <a:xfrm>
              <a:off x="1092" y="1842"/>
              <a:ext cx="2478"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8447" name="Line 4"/>
            <p:cNvSpPr>
              <a:spLocks noChangeShapeType="1"/>
            </p:cNvSpPr>
            <p:nvPr/>
          </p:nvSpPr>
          <p:spPr bwMode="auto">
            <a:xfrm>
              <a:off x="1080" y="2936"/>
              <a:ext cx="2478"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8448" name="Line 11"/>
            <p:cNvSpPr>
              <a:spLocks noChangeShapeType="1"/>
            </p:cNvSpPr>
            <p:nvPr/>
          </p:nvSpPr>
          <p:spPr bwMode="auto">
            <a:xfrm flipV="1">
              <a:off x="1094" y="1026"/>
              <a:ext cx="0" cy="816"/>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8449" name="Text Box 13"/>
            <p:cNvSpPr txBox="1">
              <a:spLocks noChangeArrowheads="1"/>
            </p:cNvSpPr>
            <p:nvPr/>
          </p:nvSpPr>
          <p:spPr bwMode="auto">
            <a:xfrm>
              <a:off x="3395" y="1867"/>
              <a:ext cx="257"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altLang="en-US">
                  <a:latin typeface="Calibri" pitchFamily="34" charset="0"/>
                  <a:sym typeface="Symbol" pitchFamily="18" charset="2"/>
                </a:rPr>
                <a:t></a:t>
              </a:r>
              <a:endParaRPr lang="en-US" altLang="en-US">
                <a:latin typeface="Calibri" pitchFamily="34" charset="0"/>
              </a:endParaRPr>
            </a:p>
          </p:txBody>
        </p:sp>
        <p:sp>
          <p:nvSpPr>
            <p:cNvPr id="18450" name="Text Box 14"/>
            <p:cNvSpPr txBox="1">
              <a:spLocks noChangeArrowheads="1"/>
            </p:cNvSpPr>
            <p:nvPr/>
          </p:nvSpPr>
          <p:spPr bwMode="auto">
            <a:xfrm>
              <a:off x="3395" y="2956"/>
              <a:ext cx="257"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altLang="en-US">
                  <a:latin typeface="Calibri" pitchFamily="34" charset="0"/>
                  <a:sym typeface="Symbol" pitchFamily="18" charset="2"/>
                </a:rPr>
                <a:t></a:t>
              </a:r>
              <a:endParaRPr lang="en-US" altLang="en-US">
                <a:latin typeface="Calibri" pitchFamily="34" charset="0"/>
              </a:endParaRPr>
            </a:p>
          </p:txBody>
        </p:sp>
        <p:sp>
          <p:nvSpPr>
            <p:cNvPr id="18451" name="Text Box 15"/>
            <p:cNvSpPr txBox="1">
              <a:spLocks noChangeArrowheads="1"/>
            </p:cNvSpPr>
            <p:nvPr/>
          </p:nvSpPr>
          <p:spPr bwMode="auto">
            <a:xfrm>
              <a:off x="146" y="1056"/>
              <a:ext cx="94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altLang="en-US">
                  <a:latin typeface="Calibri" pitchFamily="34" charset="0"/>
                </a:rPr>
                <a:t>intensity</a:t>
              </a:r>
            </a:p>
          </p:txBody>
        </p:sp>
        <p:sp>
          <p:nvSpPr>
            <p:cNvPr id="18452" name="Text Box 16"/>
            <p:cNvSpPr txBox="1">
              <a:spLocks noChangeArrowheads="1"/>
            </p:cNvSpPr>
            <p:nvPr/>
          </p:nvSpPr>
          <p:spPr bwMode="auto">
            <a:xfrm>
              <a:off x="134" y="2144"/>
              <a:ext cx="94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altLang="en-US">
                  <a:latin typeface="Calibri" pitchFamily="34" charset="0"/>
                </a:rPr>
                <a:t>intensity</a:t>
              </a:r>
            </a:p>
          </p:txBody>
        </p:sp>
        <p:sp>
          <p:nvSpPr>
            <p:cNvPr id="18453" name="Freeform 61"/>
            <p:cNvSpPr>
              <a:spLocks/>
            </p:cNvSpPr>
            <p:nvPr/>
          </p:nvSpPr>
          <p:spPr bwMode="auto">
            <a:xfrm>
              <a:off x="1719" y="1226"/>
              <a:ext cx="403" cy="592"/>
            </a:xfrm>
            <a:custGeom>
              <a:avLst/>
              <a:gdLst>
                <a:gd name="T0" fmla="*/ 0 w 393"/>
                <a:gd name="T1" fmla="*/ 408 h 850"/>
                <a:gd name="T2" fmla="*/ 89 w 393"/>
                <a:gd name="T3" fmla="*/ 364 h 850"/>
                <a:gd name="T4" fmla="*/ 162 w 393"/>
                <a:gd name="T5" fmla="*/ 244 h 850"/>
                <a:gd name="T6" fmla="*/ 195 w 393"/>
                <a:gd name="T7" fmla="*/ 99 h 850"/>
                <a:gd name="T8" fmla="*/ 203 w 393"/>
                <a:gd name="T9" fmla="*/ 2 h 850"/>
                <a:gd name="T10" fmla="*/ 227 w 393"/>
                <a:gd name="T11" fmla="*/ 88 h 850"/>
                <a:gd name="T12" fmla="*/ 251 w 393"/>
                <a:gd name="T13" fmla="*/ 221 h 850"/>
                <a:gd name="T14" fmla="*/ 308 w 393"/>
                <a:gd name="T15" fmla="*/ 341 h 850"/>
                <a:gd name="T16" fmla="*/ 357 w 393"/>
                <a:gd name="T17" fmla="*/ 397 h 850"/>
                <a:gd name="T18" fmla="*/ 413 w 393"/>
                <a:gd name="T19" fmla="*/ 412 h 85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393"/>
                <a:gd name="T31" fmla="*/ 0 h 850"/>
                <a:gd name="T32" fmla="*/ 393 w 393"/>
                <a:gd name="T33" fmla="*/ 850 h 850"/>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393" h="850">
                  <a:moveTo>
                    <a:pt x="0" y="842"/>
                  </a:moveTo>
                  <a:cubicBezTo>
                    <a:pt x="29" y="824"/>
                    <a:pt x="59" y="806"/>
                    <a:pt x="85" y="750"/>
                  </a:cubicBezTo>
                  <a:cubicBezTo>
                    <a:pt x="111" y="694"/>
                    <a:pt x="137" y="595"/>
                    <a:pt x="154" y="504"/>
                  </a:cubicBezTo>
                  <a:cubicBezTo>
                    <a:pt x="171" y="413"/>
                    <a:pt x="179" y="287"/>
                    <a:pt x="185" y="204"/>
                  </a:cubicBezTo>
                  <a:cubicBezTo>
                    <a:pt x="191" y="121"/>
                    <a:pt x="188" y="8"/>
                    <a:pt x="193" y="4"/>
                  </a:cubicBezTo>
                  <a:cubicBezTo>
                    <a:pt x="198" y="0"/>
                    <a:pt x="208" y="106"/>
                    <a:pt x="216" y="181"/>
                  </a:cubicBezTo>
                  <a:cubicBezTo>
                    <a:pt x="224" y="256"/>
                    <a:pt x="226" y="370"/>
                    <a:pt x="239" y="457"/>
                  </a:cubicBezTo>
                  <a:cubicBezTo>
                    <a:pt x="252" y="544"/>
                    <a:pt x="276" y="644"/>
                    <a:pt x="293" y="704"/>
                  </a:cubicBezTo>
                  <a:cubicBezTo>
                    <a:pt x="310" y="764"/>
                    <a:pt x="322" y="795"/>
                    <a:pt x="339" y="819"/>
                  </a:cubicBezTo>
                  <a:cubicBezTo>
                    <a:pt x="356" y="843"/>
                    <a:pt x="374" y="846"/>
                    <a:pt x="393" y="850"/>
                  </a:cubicBezTo>
                </a:path>
              </a:pathLst>
            </a:custGeom>
            <a:solidFill>
              <a:schemeClr val="accent2"/>
            </a:solidFill>
            <a:ln w="9525">
              <a:solidFill>
                <a:schemeClr val="accent2"/>
              </a:solidFill>
              <a:round/>
              <a:headEnd/>
              <a:tailEnd/>
            </a:ln>
          </p:spPr>
          <p:txBody>
            <a:bodyPr wrap="none" anchor="ctr"/>
            <a:lstStyle/>
            <a:p>
              <a:endParaRPr lang="en-US"/>
            </a:p>
          </p:txBody>
        </p:sp>
        <p:sp>
          <p:nvSpPr>
            <p:cNvPr id="18454" name="Freeform 62"/>
            <p:cNvSpPr>
              <a:spLocks/>
            </p:cNvSpPr>
            <p:nvPr/>
          </p:nvSpPr>
          <p:spPr bwMode="auto">
            <a:xfrm>
              <a:off x="1971" y="858"/>
              <a:ext cx="531" cy="960"/>
            </a:xfrm>
            <a:custGeom>
              <a:avLst/>
              <a:gdLst>
                <a:gd name="T0" fmla="*/ 0 w 393"/>
                <a:gd name="T1" fmla="*/ 1074 h 850"/>
                <a:gd name="T2" fmla="*/ 155 w 393"/>
                <a:gd name="T3" fmla="*/ 957 h 850"/>
                <a:gd name="T4" fmla="*/ 281 w 393"/>
                <a:gd name="T5" fmla="*/ 643 h 850"/>
                <a:gd name="T6" fmla="*/ 338 w 393"/>
                <a:gd name="T7" fmla="*/ 260 h 850"/>
                <a:gd name="T8" fmla="*/ 353 w 393"/>
                <a:gd name="T9" fmla="*/ 6 h 850"/>
                <a:gd name="T10" fmla="*/ 395 w 393"/>
                <a:gd name="T11" fmla="*/ 230 h 850"/>
                <a:gd name="T12" fmla="*/ 436 w 393"/>
                <a:gd name="T13" fmla="*/ 583 h 850"/>
                <a:gd name="T14" fmla="*/ 535 w 393"/>
                <a:gd name="T15" fmla="*/ 898 h 850"/>
                <a:gd name="T16" fmla="*/ 619 w 393"/>
                <a:gd name="T17" fmla="*/ 1045 h 850"/>
                <a:gd name="T18" fmla="*/ 717 w 393"/>
                <a:gd name="T19" fmla="*/ 1084 h 85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393"/>
                <a:gd name="T31" fmla="*/ 0 h 850"/>
                <a:gd name="T32" fmla="*/ 393 w 393"/>
                <a:gd name="T33" fmla="*/ 850 h 850"/>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393" h="850">
                  <a:moveTo>
                    <a:pt x="0" y="842"/>
                  </a:moveTo>
                  <a:cubicBezTo>
                    <a:pt x="29" y="824"/>
                    <a:pt x="59" y="806"/>
                    <a:pt x="85" y="750"/>
                  </a:cubicBezTo>
                  <a:cubicBezTo>
                    <a:pt x="111" y="694"/>
                    <a:pt x="137" y="595"/>
                    <a:pt x="154" y="504"/>
                  </a:cubicBezTo>
                  <a:cubicBezTo>
                    <a:pt x="171" y="413"/>
                    <a:pt x="179" y="287"/>
                    <a:pt x="185" y="204"/>
                  </a:cubicBezTo>
                  <a:cubicBezTo>
                    <a:pt x="191" y="121"/>
                    <a:pt x="188" y="8"/>
                    <a:pt x="193" y="4"/>
                  </a:cubicBezTo>
                  <a:cubicBezTo>
                    <a:pt x="198" y="0"/>
                    <a:pt x="208" y="106"/>
                    <a:pt x="216" y="181"/>
                  </a:cubicBezTo>
                  <a:cubicBezTo>
                    <a:pt x="224" y="256"/>
                    <a:pt x="226" y="370"/>
                    <a:pt x="239" y="457"/>
                  </a:cubicBezTo>
                  <a:cubicBezTo>
                    <a:pt x="252" y="544"/>
                    <a:pt x="276" y="644"/>
                    <a:pt x="293" y="704"/>
                  </a:cubicBezTo>
                  <a:cubicBezTo>
                    <a:pt x="310" y="764"/>
                    <a:pt x="322" y="795"/>
                    <a:pt x="339" y="819"/>
                  </a:cubicBezTo>
                  <a:cubicBezTo>
                    <a:pt x="356" y="843"/>
                    <a:pt x="374" y="846"/>
                    <a:pt x="393" y="850"/>
                  </a:cubicBezTo>
                </a:path>
              </a:pathLst>
            </a:custGeom>
            <a:solidFill>
              <a:schemeClr val="accent2"/>
            </a:solidFill>
            <a:ln w="9525">
              <a:solidFill>
                <a:schemeClr val="accent2"/>
              </a:solidFill>
              <a:round/>
              <a:headEnd/>
              <a:tailEnd/>
            </a:ln>
          </p:spPr>
          <p:txBody>
            <a:bodyPr wrap="none" anchor="ctr"/>
            <a:lstStyle/>
            <a:p>
              <a:endParaRPr lang="en-US"/>
            </a:p>
          </p:txBody>
        </p:sp>
        <p:sp>
          <p:nvSpPr>
            <p:cNvPr id="18455" name="Freeform 63"/>
            <p:cNvSpPr>
              <a:spLocks/>
            </p:cNvSpPr>
            <p:nvPr/>
          </p:nvSpPr>
          <p:spPr bwMode="auto">
            <a:xfrm>
              <a:off x="1317" y="1584"/>
              <a:ext cx="1827" cy="243"/>
            </a:xfrm>
            <a:custGeom>
              <a:avLst/>
              <a:gdLst>
                <a:gd name="T0" fmla="*/ 0 w 2030"/>
                <a:gd name="T1" fmla="*/ 220 h 268"/>
                <a:gd name="T2" fmla="*/ 43 w 2030"/>
                <a:gd name="T3" fmla="*/ 112 h 268"/>
                <a:gd name="T4" fmla="*/ 149 w 2030"/>
                <a:gd name="T5" fmla="*/ 18 h 268"/>
                <a:gd name="T6" fmla="*/ 348 w 2030"/>
                <a:gd name="T7" fmla="*/ 5 h 268"/>
                <a:gd name="T8" fmla="*/ 779 w 2030"/>
                <a:gd name="T9" fmla="*/ 18 h 268"/>
                <a:gd name="T10" fmla="*/ 1047 w 2030"/>
                <a:gd name="T11" fmla="*/ 68 h 268"/>
                <a:gd name="T12" fmla="*/ 1276 w 2030"/>
                <a:gd name="T13" fmla="*/ 144 h 268"/>
                <a:gd name="T14" fmla="*/ 1508 w 2030"/>
                <a:gd name="T15" fmla="*/ 201 h 268"/>
                <a:gd name="T16" fmla="*/ 1644 w 2030"/>
                <a:gd name="T17" fmla="*/ 220 h 26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030"/>
                <a:gd name="T28" fmla="*/ 0 h 268"/>
                <a:gd name="T29" fmla="*/ 2030 w 2030"/>
                <a:gd name="T30" fmla="*/ 268 h 268"/>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030" h="268">
                  <a:moveTo>
                    <a:pt x="0" y="268"/>
                  </a:moveTo>
                  <a:cubicBezTo>
                    <a:pt x="11" y="223"/>
                    <a:pt x="22" y="178"/>
                    <a:pt x="53" y="137"/>
                  </a:cubicBezTo>
                  <a:cubicBezTo>
                    <a:pt x="84" y="96"/>
                    <a:pt x="121" y="44"/>
                    <a:pt x="184" y="22"/>
                  </a:cubicBezTo>
                  <a:cubicBezTo>
                    <a:pt x="247" y="0"/>
                    <a:pt x="301" y="6"/>
                    <a:pt x="430" y="6"/>
                  </a:cubicBezTo>
                  <a:cubicBezTo>
                    <a:pt x="559" y="6"/>
                    <a:pt x="817" y="9"/>
                    <a:pt x="961" y="22"/>
                  </a:cubicBezTo>
                  <a:cubicBezTo>
                    <a:pt x="1105" y="35"/>
                    <a:pt x="1190" y="58"/>
                    <a:pt x="1292" y="83"/>
                  </a:cubicBezTo>
                  <a:cubicBezTo>
                    <a:pt x="1394" y="108"/>
                    <a:pt x="1481" y="148"/>
                    <a:pt x="1576" y="175"/>
                  </a:cubicBezTo>
                  <a:cubicBezTo>
                    <a:pt x="1671" y="202"/>
                    <a:pt x="1785" y="230"/>
                    <a:pt x="1861" y="245"/>
                  </a:cubicBezTo>
                  <a:cubicBezTo>
                    <a:pt x="1937" y="260"/>
                    <a:pt x="1983" y="264"/>
                    <a:pt x="2030" y="268"/>
                  </a:cubicBezTo>
                </a:path>
              </a:pathLst>
            </a:custGeom>
            <a:solidFill>
              <a:schemeClr val="accent2"/>
            </a:solidFill>
            <a:ln w="9525">
              <a:solidFill>
                <a:schemeClr val="accent2"/>
              </a:solidFill>
              <a:round/>
              <a:headEnd/>
              <a:tailEnd/>
            </a:ln>
          </p:spPr>
          <p:txBody>
            <a:bodyPr wrap="none" anchor="ctr"/>
            <a:lstStyle/>
            <a:p>
              <a:endParaRPr lang="en-US"/>
            </a:p>
          </p:txBody>
        </p:sp>
        <p:sp>
          <p:nvSpPr>
            <p:cNvPr id="18456" name="Freeform 64"/>
            <p:cNvSpPr>
              <a:spLocks/>
            </p:cNvSpPr>
            <p:nvPr/>
          </p:nvSpPr>
          <p:spPr bwMode="auto">
            <a:xfrm>
              <a:off x="1719" y="2328"/>
              <a:ext cx="400" cy="599"/>
            </a:xfrm>
            <a:custGeom>
              <a:avLst/>
              <a:gdLst>
                <a:gd name="T0" fmla="*/ 0 w 393"/>
                <a:gd name="T1" fmla="*/ 418 h 850"/>
                <a:gd name="T2" fmla="*/ 89 w 393"/>
                <a:gd name="T3" fmla="*/ 373 h 850"/>
                <a:gd name="T4" fmla="*/ 160 w 393"/>
                <a:gd name="T5" fmla="*/ 250 h 850"/>
                <a:gd name="T6" fmla="*/ 191 w 393"/>
                <a:gd name="T7" fmla="*/ 101 h 850"/>
                <a:gd name="T8" fmla="*/ 199 w 393"/>
                <a:gd name="T9" fmla="*/ 2 h 850"/>
                <a:gd name="T10" fmla="*/ 224 w 393"/>
                <a:gd name="T11" fmla="*/ 90 h 850"/>
                <a:gd name="T12" fmla="*/ 247 w 393"/>
                <a:gd name="T13" fmla="*/ 227 h 850"/>
                <a:gd name="T14" fmla="*/ 303 w 393"/>
                <a:gd name="T15" fmla="*/ 350 h 850"/>
                <a:gd name="T16" fmla="*/ 351 w 393"/>
                <a:gd name="T17" fmla="*/ 407 h 850"/>
                <a:gd name="T18" fmla="*/ 407 w 393"/>
                <a:gd name="T19" fmla="*/ 422 h 85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393"/>
                <a:gd name="T31" fmla="*/ 0 h 850"/>
                <a:gd name="T32" fmla="*/ 393 w 393"/>
                <a:gd name="T33" fmla="*/ 850 h 850"/>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393" h="850">
                  <a:moveTo>
                    <a:pt x="0" y="842"/>
                  </a:moveTo>
                  <a:cubicBezTo>
                    <a:pt x="29" y="824"/>
                    <a:pt x="59" y="806"/>
                    <a:pt x="85" y="750"/>
                  </a:cubicBezTo>
                  <a:cubicBezTo>
                    <a:pt x="111" y="694"/>
                    <a:pt x="137" y="595"/>
                    <a:pt x="154" y="504"/>
                  </a:cubicBezTo>
                  <a:cubicBezTo>
                    <a:pt x="171" y="413"/>
                    <a:pt x="179" y="287"/>
                    <a:pt x="185" y="204"/>
                  </a:cubicBezTo>
                  <a:cubicBezTo>
                    <a:pt x="191" y="121"/>
                    <a:pt x="188" y="8"/>
                    <a:pt x="193" y="4"/>
                  </a:cubicBezTo>
                  <a:cubicBezTo>
                    <a:pt x="198" y="0"/>
                    <a:pt x="208" y="106"/>
                    <a:pt x="216" y="181"/>
                  </a:cubicBezTo>
                  <a:cubicBezTo>
                    <a:pt x="224" y="256"/>
                    <a:pt x="226" y="370"/>
                    <a:pt x="239" y="457"/>
                  </a:cubicBezTo>
                  <a:cubicBezTo>
                    <a:pt x="252" y="544"/>
                    <a:pt x="276" y="644"/>
                    <a:pt x="293" y="704"/>
                  </a:cubicBezTo>
                  <a:cubicBezTo>
                    <a:pt x="310" y="764"/>
                    <a:pt x="322" y="795"/>
                    <a:pt x="339" y="819"/>
                  </a:cubicBezTo>
                  <a:cubicBezTo>
                    <a:pt x="356" y="843"/>
                    <a:pt x="374" y="846"/>
                    <a:pt x="393" y="850"/>
                  </a:cubicBezTo>
                </a:path>
              </a:pathLst>
            </a:custGeom>
            <a:solidFill>
              <a:schemeClr val="accent2"/>
            </a:solidFill>
            <a:ln w="9525">
              <a:solidFill>
                <a:schemeClr val="accent2"/>
              </a:solidFill>
              <a:round/>
              <a:headEnd/>
              <a:tailEnd/>
            </a:ln>
          </p:spPr>
          <p:txBody>
            <a:bodyPr wrap="none" anchor="ctr"/>
            <a:lstStyle/>
            <a:p>
              <a:endParaRPr lang="en-US"/>
            </a:p>
          </p:txBody>
        </p:sp>
        <p:sp>
          <p:nvSpPr>
            <p:cNvPr id="18457" name="Freeform 65"/>
            <p:cNvSpPr>
              <a:spLocks/>
            </p:cNvSpPr>
            <p:nvPr/>
          </p:nvSpPr>
          <p:spPr bwMode="auto">
            <a:xfrm>
              <a:off x="1979" y="1958"/>
              <a:ext cx="531" cy="960"/>
            </a:xfrm>
            <a:custGeom>
              <a:avLst/>
              <a:gdLst>
                <a:gd name="T0" fmla="*/ 0 w 393"/>
                <a:gd name="T1" fmla="*/ 1074 h 850"/>
                <a:gd name="T2" fmla="*/ 155 w 393"/>
                <a:gd name="T3" fmla="*/ 957 h 850"/>
                <a:gd name="T4" fmla="*/ 281 w 393"/>
                <a:gd name="T5" fmla="*/ 643 h 850"/>
                <a:gd name="T6" fmla="*/ 338 w 393"/>
                <a:gd name="T7" fmla="*/ 260 h 850"/>
                <a:gd name="T8" fmla="*/ 353 w 393"/>
                <a:gd name="T9" fmla="*/ 6 h 850"/>
                <a:gd name="T10" fmla="*/ 395 w 393"/>
                <a:gd name="T11" fmla="*/ 230 h 850"/>
                <a:gd name="T12" fmla="*/ 436 w 393"/>
                <a:gd name="T13" fmla="*/ 583 h 850"/>
                <a:gd name="T14" fmla="*/ 535 w 393"/>
                <a:gd name="T15" fmla="*/ 898 h 850"/>
                <a:gd name="T16" fmla="*/ 619 w 393"/>
                <a:gd name="T17" fmla="*/ 1045 h 850"/>
                <a:gd name="T18" fmla="*/ 717 w 393"/>
                <a:gd name="T19" fmla="*/ 1084 h 85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393"/>
                <a:gd name="T31" fmla="*/ 0 h 850"/>
                <a:gd name="T32" fmla="*/ 393 w 393"/>
                <a:gd name="T33" fmla="*/ 850 h 850"/>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393" h="850">
                  <a:moveTo>
                    <a:pt x="0" y="842"/>
                  </a:moveTo>
                  <a:cubicBezTo>
                    <a:pt x="29" y="824"/>
                    <a:pt x="59" y="806"/>
                    <a:pt x="85" y="750"/>
                  </a:cubicBezTo>
                  <a:cubicBezTo>
                    <a:pt x="111" y="694"/>
                    <a:pt x="137" y="595"/>
                    <a:pt x="154" y="504"/>
                  </a:cubicBezTo>
                  <a:cubicBezTo>
                    <a:pt x="171" y="413"/>
                    <a:pt x="179" y="287"/>
                    <a:pt x="185" y="204"/>
                  </a:cubicBezTo>
                  <a:cubicBezTo>
                    <a:pt x="191" y="121"/>
                    <a:pt x="188" y="8"/>
                    <a:pt x="193" y="4"/>
                  </a:cubicBezTo>
                  <a:cubicBezTo>
                    <a:pt x="198" y="0"/>
                    <a:pt x="208" y="106"/>
                    <a:pt x="216" y="181"/>
                  </a:cubicBezTo>
                  <a:cubicBezTo>
                    <a:pt x="224" y="256"/>
                    <a:pt x="226" y="370"/>
                    <a:pt x="239" y="457"/>
                  </a:cubicBezTo>
                  <a:cubicBezTo>
                    <a:pt x="252" y="544"/>
                    <a:pt x="276" y="644"/>
                    <a:pt x="293" y="704"/>
                  </a:cubicBezTo>
                  <a:cubicBezTo>
                    <a:pt x="310" y="764"/>
                    <a:pt x="322" y="795"/>
                    <a:pt x="339" y="819"/>
                  </a:cubicBezTo>
                  <a:cubicBezTo>
                    <a:pt x="356" y="843"/>
                    <a:pt x="374" y="846"/>
                    <a:pt x="393" y="850"/>
                  </a:cubicBezTo>
                </a:path>
              </a:pathLst>
            </a:custGeom>
            <a:solidFill>
              <a:schemeClr val="accent2"/>
            </a:solidFill>
            <a:ln w="9525">
              <a:solidFill>
                <a:schemeClr val="accent2"/>
              </a:solidFill>
              <a:round/>
              <a:headEnd/>
              <a:tailEnd/>
            </a:ln>
          </p:spPr>
          <p:txBody>
            <a:bodyPr wrap="none" anchor="ctr"/>
            <a:lstStyle/>
            <a:p>
              <a:endParaRPr lang="en-US"/>
            </a:p>
          </p:txBody>
        </p:sp>
        <p:sp>
          <p:nvSpPr>
            <p:cNvPr id="18458" name="Freeform 66"/>
            <p:cNvSpPr>
              <a:spLocks/>
            </p:cNvSpPr>
            <p:nvPr/>
          </p:nvSpPr>
          <p:spPr bwMode="auto">
            <a:xfrm>
              <a:off x="1719" y="2684"/>
              <a:ext cx="1425" cy="243"/>
            </a:xfrm>
            <a:custGeom>
              <a:avLst/>
              <a:gdLst>
                <a:gd name="T0" fmla="*/ 0 w 2030"/>
                <a:gd name="T1" fmla="*/ 220 h 268"/>
                <a:gd name="T2" fmla="*/ 26 w 2030"/>
                <a:gd name="T3" fmla="*/ 112 h 268"/>
                <a:gd name="T4" fmla="*/ 91 w 2030"/>
                <a:gd name="T5" fmla="*/ 18 h 268"/>
                <a:gd name="T6" fmla="*/ 212 w 2030"/>
                <a:gd name="T7" fmla="*/ 5 h 268"/>
                <a:gd name="T8" fmla="*/ 474 w 2030"/>
                <a:gd name="T9" fmla="*/ 18 h 268"/>
                <a:gd name="T10" fmla="*/ 637 w 2030"/>
                <a:gd name="T11" fmla="*/ 68 h 268"/>
                <a:gd name="T12" fmla="*/ 776 w 2030"/>
                <a:gd name="T13" fmla="*/ 144 h 268"/>
                <a:gd name="T14" fmla="*/ 917 w 2030"/>
                <a:gd name="T15" fmla="*/ 201 h 268"/>
                <a:gd name="T16" fmla="*/ 1000 w 2030"/>
                <a:gd name="T17" fmla="*/ 220 h 26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030"/>
                <a:gd name="T28" fmla="*/ 0 h 268"/>
                <a:gd name="T29" fmla="*/ 2030 w 2030"/>
                <a:gd name="T30" fmla="*/ 268 h 268"/>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030" h="268">
                  <a:moveTo>
                    <a:pt x="0" y="268"/>
                  </a:moveTo>
                  <a:cubicBezTo>
                    <a:pt x="11" y="223"/>
                    <a:pt x="22" y="178"/>
                    <a:pt x="53" y="137"/>
                  </a:cubicBezTo>
                  <a:cubicBezTo>
                    <a:pt x="84" y="96"/>
                    <a:pt x="121" y="44"/>
                    <a:pt x="184" y="22"/>
                  </a:cubicBezTo>
                  <a:cubicBezTo>
                    <a:pt x="247" y="0"/>
                    <a:pt x="301" y="6"/>
                    <a:pt x="430" y="6"/>
                  </a:cubicBezTo>
                  <a:cubicBezTo>
                    <a:pt x="559" y="6"/>
                    <a:pt x="817" y="9"/>
                    <a:pt x="961" y="22"/>
                  </a:cubicBezTo>
                  <a:cubicBezTo>
                    <a:pt x="1105" y="35"/>
                    <a:pt x="1190" y="58"/>
                    <a:pt x="1292" y="83"/>
                  </a:cubicBezTo>
                  <a:cubicBezTo>
                    <a:pt x="1394" y="108"/>
                    <a:pt x="1481" y="148"/>
                    <a:pt x="1576" y="175"/>
                  </a:cubicBezTo>
                  <a:cubicBezTo>
                    <a:pt x="1671" y="202"/>
                    <a:pt x="1785" y="230"/>
                    <a:pt x="1861" y="245"/>
                  </a:cubicBezTo>
                  <a:cubicBezTo>
                    <a:pt x="1937" y="260"/>
                    <a:pt x="1983" y="264"/>
                    <a:pt x="2030" y="268"/>
                  </a:cubicBezTo>
                </a:path>
              </a:pathLst>
            </a:custGeom>
            <a:solidFill>
              <a:schemeClr val="accent2"/>
            </a:solidFill>
            <a:ln w="9525">
              <a:solidFill>
                <a:schemeClr val="accent2"/>
              </a:solidFill>
              <a:round/>
              <a:headEnd/>
              <a:tailEnd/>
            </a:ln>
          </p:spPr>
          <p:txBody>
            <a:bodyPr wrap="none" anchor="ctr"/>
            <a:lstStyle/>
            <a:p>
              <a:endParaRPr lang="en-US"/>
            </a:p>
          </p:txBody>
        </p:sp>
        <p:sp>
          <p:nvSpPr>
            <p:cNvPr id="18459" name="Line 73"/>
            <p:cNvSpPr>
              <a:spLocks noChangeShapeType="1"/>
            </p:cNvSpPr>
            <p:nvPr/>
          </p:nvSpPr>
          <p:spPr bwMode="auto">
            <a:xfrm flipV="1">
              <a:off x="1086" y="2124"/>
              <a:ext cx="0" cy="816"/>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grpSp>
      <p:sp>
        <p:nvSpPr>
          <p:cNvPr id="18438" name="Rectangle 32"/>
          <p:cNvSpPr>
            <a:spLocks noChangeArrowheads="1"/>
          </p:cNvSpPr>
          <p:nvPr/>
        </p:nvSpPr>
        <p:spPr bwMode="auto">
          <a:xfrm>
            <a:off x="3733800" y="2728913"/>
            <a:ext cx="5159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tLang="en-US">
                <a:latin typeface="Calibri" pitchFamily="34" charset="0"/>
              </a:rPr>
              <a:t>K</a:t>
            </a:r>
            <a:r>
              <a:rPr lang="en-US" altLang="en-US" baseline="-25000">
                <a:latin typeface="Calibri" pitchFamily="34" charset="0"/>
                <a:sym typeface="Symbol" pitchFamily="18" charset="2"/>
              </a:rPr>
              <a:t></a:t>
            </a:r>
            <a:endParaRPr lang="en-US" altLang="en-US" baseline="-25000">
              <a:solidFill>
                <a:schemeClr val="accent2"/>
              </a:solidFill>
              <a:latin typeface="Calibri" pitchFamily="34" charset="0"/>
              <a:sym typeface="Symbol" pitchFamily="18" charset="2"/>
            </a:endParaRPr>
          </a:p>
        </p:txBody>
      </p:sp>
      <p:sp>
        <p:nvSpPr>
          <p:cNvPr id="18439" name="Freeform 33"/>
          <p:cNvSpPr>
            <a:spLocks/>
          </p:cNvSpPr>
          <p:nvPr/>
        </p:nvSpPr>
        <p:spPr bwMode="auto">
          <a:xfrm>
            <a:off x="3768725" y="3144838"/>
            <a:ext cx="254000" cy="233362"/>
          </a:xfrm>
          <a:custGeom>
            <a:avLst/>
            <a:gdLst>
              <a:gd name="T0" fmla="*/ 403225000 w 160"/>
              <a:gd name="T1" fmla="*/ 0 h 147"/>
              <a:gd name="T2" fmla="*/ 322580000 w 160"/>
              <a:gd name="T3" fmla="*/ 194050822 h 147"/>
              <a:gd name="T4" fmla="*/ 0 w 160"/>
              <a:gd name="T5" fmla="*/ 370461381 h 147"/>
              <a:gd name="T6" fmla="*/ 0 60000 65536"/>
              <a:gd name="T7" fmla="*/ 0 60000 65536"/>
              <a:gd name="T8" fmla="*/ 0 60000 65536"/>
              <a:gd name="T9" fmla="*/ 0 w 160"/>
              <a:gd name="T10" fmla="*/ 0 h 147"/>
              <a:gd name="T11" fmla="*/ 160 w 160"/>
              <a:gd name="T12" fmla="*/ 147 h 147"/>
            </a:gdLst>
            <a:ahLst/>
            <a:cxnLst>
              <a:cxn ang="T6">
                <a:pos x="T0" y="T1"/>
              </a:cxn>
              <a:cxn ang="T7">
                <a:pos x="T2" y="T3"/>
              </a:cxn>
              <a:cxn ang="T8">
                <a:pos x="T4" y="T5"/>
              </a:cxn>
            </a:cxnLst>
            <a:rect l="T9" t="T10" r="T11" b="T12"/>
            <a:pathLst>
              <a:path w="160" h="147">
                <a:moveTo>
                  <a:pt x="160" y="0"/>
                </a:moveTo>
                <a:cubicBezTo>
                  <a:pt x="151" y="21"/>
                  <a:pt x="142" y="58"/>
                  <a:pt x="128" y="77"/>
                </a:cubicBezTo>
                <a:cubicBezTo>
                  <a:pt x="98" y="114"/>
                  <a:pt x="49" y="147"/>
                  <a:pt x="0" y="147"/>
                </a:cubicBezTo>
              </a:path>
            </a:pathLst>
          </a:custGeom>
          <a:noFill/>
          <a:ln w="9525">
            <a:solidFill>
              <a:schemeClr val="tx1"/>
            </a:solidFill>
            <a:round/>
            <a:headEnd type="none" w="med" len="med"/>
            <a:tailEnd type="triangle" w="med" len="me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8440" name="Rectangle 35"/>
          <p:cNvSpPr>
            <a:spLocks noChangeArrowheads="1"/>
          </p:cNvSpPr>
          <p:nvPr/>
        </p:nvSpPr>
        <p:spPr bwMode="auto">
          <a:xfrm>
            <a:off x="2528888" y="2978150"/>
            <a:ext cx="498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tLang="en-US">
                <a:latin typeface="Calibri" pitchFamily="34" charset="0"/>
              </a:rPr>
              <a:t>K</a:t>
            </a:r>
            <a:r>
              <a:rPr lang="en-US" altLang="en-US" b="1" baseline="-25000">
                <a:latin typeface="Symbol" pitchFamily="18" charset="2"/>
              </a:rPr>
              <a:t>b</a:t>
            </a:r>
          </a:p>
        </p:txBody>
      </p:sp>
      <p:sp>
        <p:nvSpPr>
          <p:cNvPr id="18441" name="Freeform 36"/>
          <p:cNvSpPr>
            <a:spLocks/>
          </p:cNvSpPr>
          <p:nvPr/>
        </p:nvSpPr>
        <p:spPr bwMode="auto">
          <a:xfrm>
            <a:off x="2747963" y="3378200"/>
            <a:ext cx="323850" cy="184150"/>
          </a:xfrm>
          <a:custGeom>
            <a:avLst/>
            <a:gdLst>
              <a:gd name="T0" fmla="*/ 45362813 w 204"/>
              <a:gd name="T1" fmla="*/ 0 h 116"/>
              <a:gd name="T2" fmla="*/ 110886875 w 204"/>
              <a:gd name="T3" fmla="*/ 259576888 h 116"/>
              <a:gd name="T4" fmla="*/ 272176875 w 204"/>
              <a:gd name="T5" fmla="*/ 292338125 h 116"/>
              <a:gd name="T6" fmla="*/ 514111875 w 204"/>
              <a:gd name="T7" fmla="*/ 259576888 h 116"/>
              <a:gd name="T8" fmla="*/ 0 60000 65536"/>
              <a:gd name="T9" fmla="*/ 0 60000 65536"/>
              <a:gd name="T10" fmla="*/ 0 60000 65536"/>
              <a:gd name="T11" fmla="*/ 0 60000 65536"/>
              <a:gd name="T12" fmla="*/ 0 w 204"/>
              <a:gd name="T13" fmla="*/ 0 h 116"/>
              <a:gd name="T14" fmla="*/ 204 w 204"/>
              <a:gd name="T15" fmla="*/ 116 h 116"/>
            </a:gdLst>
            <a:ahLst/>
            <a:cxnLst>
              <a:cxn ang="T8">
                <a:pos x="T0" y="T1"/>
              </a:cxn>
              <a:cxn ang="T9">
                <a:pos x="T2" y="T3"/>
              </a:cxn>
              <a:cxn ang="T10">
                <a:pos x="T4" y="T5"/>
              </a:cxn>
              <a:cxn ang="T11">
                <a:pos x="T6" y="T7"/>
              </a:cxn>
            </a:cxnLst>
            <a:rect l="T12" t="T13" r="T14" b="T15"/>
            <a:pathLst>
              <a:path w="204" h="116">
                <a:moveTo>
                  <a:pt x="18" y="0"/>
                </a:moveTo>
                <a:cubicBezTo>
                  <a:pt x="13" y="34"/>
                  <a:pt x="0" y="84"/>
                  <a:pt x="44" y="103"/>
                </a:cubicBezTo>
                <a:cubicBezTo>
                  <a:pt x="63" y="111"/>
                  <a:pt x="86" y="111"/>
                  <a:pt x="108" y="116"/>
                </a:cubicBezTo>
                <a:cubicBezTo>
                  <a:pt x="142" y="110"/>
                  <a:pt x="169" y="103"/>
                  <a:pt x="204" y="103"/>
                </a:cubicBezTo>
              </a:path>
            </a:pathLst>
          </a:custGeom>
          <a:noFill/>
          <a:ln w="9525">
            <a:solidFill>
              <a:schemeClr val="tx1"/>
            </a:solidFill>
            <a:round/>
            <a:headEnd type="none" w="med" len="med"/>
            <a:tailEnd type="triangle" w="med" len="me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8442" name="Rectangle 38"/>
          <p:cNvSpPr>
            <a:spLocks noChangeArrowheads="1"/>
          </p:cNvSpPr>
          <p:nvPr/>
        </p:nvSpPr>
        <p:spPr bwMode="auto">
          <a:xfrm>
            <a:off x="3733800" y="4724400"/>
            <a:ext cx="5159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tLang="en-US">
                <a:latin typeface="Calibri" pitchFamily="34" charset="0"/>
              </a:rPr>
              <a:t>K</a:t>
            </a:r>
            <a:r>
              <a:rPr lang="en-US" altLang="en-US" baseline="-25000">
                <a:latin typeface="Calibri" pitchFamily="34" charset="0"/>
                <a:sym typeface="Symbol" pitchFamily="18" charset="2"/>
              </a:rPr>
              <a:t></a:t>
            </a:r>
            <a:endParaRPr lang="en-US" altLang="en-US" baseline="-25000">
              <a:solidFill>
                <a:schemeClr val="accent2"/>
              </a:solidFill>
              <a:latin typeface="Calibri" pitchFamily="34" charset="0"/>
              <a:sym typeface="Symbol" pitchFamily="18" charset="2"/>
            </a:endParaRPr>
          </a:p>
        </p:txBody>
      </p:sp>
      <p:sp>
        <p:nvSpPr>
          <p:cNvPr id="18443" name="Freeform 39"/>
          <p:cNvSpPr>
            <a:spLocks/>
          </p:cNvSpPr>
          <p:nvPr/>
        </p:nvSpPr>
        <p:spPr bwMode="auto">
          <a:xfrm>
            <a:off x="3768725" y="5140325"/>
            <a:ext cx="254000" cy="233363"/>
          </a:xfrm>
          <a:custGeom>
            <a:avLst/>
            <a:gdLst>
              <a:gd name="T0" fmla="*/ 403225000 w 160"/>
              <a:gd name="T1" fmla="*/ 0 h 147"/>
              <a:gd name="T2" fmla="*/ 322580000 w 160"/>
              <a:gd name="T3" fmla="*/ 194053241 h 147"/>
              <a:gd name="T4" fmla="*/ 0 w 160"/>
              <a:gd name="T5" fmla="*/ 370464556 h 147"/>
              <a:gd name="T6" fmla="*/ 0 60000 65536"/>
              <a:gd name="T7" fmla="*/ 0 60000 65536"/>
              <a:gd name="T8" fmla="*/ 0 60000 65536"/>
              <a:gd name="T9" fmla="*/ 0 w 160"/>
              <a:gd name="T10" fmla="*/ 0 h 147"/>
              <a:gd name="T11" fmla="*/ 160 w 160"/>
              <a:gd name="T12" fmla="*/ 147 h 147"/>
            </a:gdLst>
            <a:ahLst/>
            <a:cxnLst>
              <a:cxn ang="T6">
                <a:pos x="T0" y="T1"/>
              </a:cxn>
              <a:cxn ang="T7">
                <a:pos x="T2" y="T3"/>
              </a:cxn>
              <a:cxn ang="T8">
                <a:pos x="T4" y="T5"/>
              </a:cxn>
            </a:cxnLst>
            <a:rect l="T9" t="T10" r="T11" b="T12"/>
            <a:pathLst>
              <a:path w="160" h="147">
                <a:moveTo>
                  <a:pt x="160" y="0"/>
                </a:moveTo>
                <a:cubicBezTo>
                  <a:pt x="151" y="21"/>
                  <a:pt x="142" y="58"/>
                  <a:pt x="128" y="77"/>
                </a:cubicBezTo>
                <a:cubicBezTo>
                  <a:pt x="98" y="114"/>
                  <a:pt x="49" y="147"/>
                  <a:pt x="0" y="147"/>
                </a:cubicBezTo>
              </a:path>
            </a:pathLst>
          </a:custGeom>
          <a:noFill/>
          <a:ln w="9525">
            <a:solidFill>
              <a:schemeClr val="tx1"/>
            </a:solidFill>
            <a:round/>
            <a:headEnd type="none" w="med" len="med"/>
            <a:tailEnd type="triangle" w="med" len="me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8444" name="Rectangle 41"/>
          <p:cNvSpPr>
            <a:spLocks noChangeArrowheads="1"/>
          </p:cNvSpPr>
          <p:nvPr/>
        </p:nvSpPr>
        <p:spPr bwMode="auto">
          <a:xfrm>
            <a:off x="2528888" y="4973638"/>
            <a:ext cx="498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tLang="en-US">
                <a:latin typeface="Calibri" pitchFamily="34" charset="0"/>
              </a:rPr>
              <a:t>K</a:t>
            </a:r>
            <a:r>
              <a:rPr lang="en-US" altLang="en-US" b="1" baseline="-25000">
                <a:latin typeface="Symbol" pitchFamily="18" charset="2"/>
              </a:rPr>
              <a:t>b</a:t>
            </a:r>
          </a:p>
        </p:txBody>
      </p:sp>
      <p:sp>
        <p:nvSpPr>
          <p:cNvPr id="18445" name="Freeform 42"/>
          <p:cNvSpPr>
            <a:spLocks/>
          </p:cNvSpPr>
          <p:nvPr/>
        </p:nvSpPr>
        <p:spPr bwMode="auto">
          <a:xfrm>
            <a:off x="2747963" y="5373688"/>
            <a:ext cx="323850" cy="184150"/>
          </a:xfrm>
          <a:custGeom>
            <a:avLst/>
            <a:gdLst>
              <a:gd name="T0" fmla="*/ 45362813 w 204"/>
              <a:gd name="T1" fmla="*/ 0 h 116"/>
              <a:gd name="T2" fmla="*/ 110886875 w 204"/>
              <a:gd name="T3" fmla="*/ 259576888 h 116"/>
              <a:gd name="T4" fmla="*/ 272176875 w 204"/>
              <a:gd name="T5" fmla="*/ 292338125 h 116"/>
              <a:gd name="T6" fmla="*/ 514111875 w 204"/>
              <a:gd name="T7" fmla="*/ 259576888 h 116"/>
              <a:gd name="T8" fmla="*/ 0 60000 65536"/>
              <a:gd name="T9" fmla="*/ 0 60000 65536"/>
              <a:gd name="T10" fmla="*/ 0 60000 65536"/>
              <a:gd name="T11" fmla="*/ 0 60000 65536"/>
              <a:gd name="T12" fmla="*/ 0 w 204"/>
              <a:gd name="T13" fmla="*/ 0 h 116"/>
              <a:gd name="T14" fmla="*/ 204 w 204"/>
              <a:gd name="T15" fmla="*/ 116 h 116"/>
            </a:gdLst>
            <a:ahLst/>
            <a:cxnLst>
              <a:cxn ang="T8">
                <a:pos x="T0" y="T1"/>
              </a:cxn>
              <a:cxn ang="T9">
                <a:pos x="T2" y="T3"/>
              </a:cxn>
              <a:cxn ang="T10">
                <a:pos x="T4" y="T5"/>
              </a:cxn>
              <a:cxn ang="T11">
                <a:pos x="T6" y="T7"/>
              </a:cxn>
            </a:cxnLst>
            <a:rect l="T12" t="T13" r="T14" b="T15"/>
            <a:pathLst>
              <a:path w="204" h="116">
                <a:moveTo>
                  <a:pt x="18" y="0"/>
                </a:moveTo>
                <a:cubicBezTo>
                  <a:pt x="13" y="34"/>
                  <a:pt x="0" y="84"/>
                  <a:pt x="44" y="103"/>
                </a:cubicBezTo>
                <a:cubicBezTo>
                  <a:pt x="63" y="111"/>
                  <a:pt x="86" y="111"/>
                  <a:pt x="108" y="116"/>
                </a:cubicBezTo>
                <a:cubicBezTo>
                  <a:pt x="142" y="110"/>
                  <a:pt x="169" y="103"/>
                  <a:pt x="204" y="103"/>
                </a:cubicBezTo>
              </a:path>
            </a:pathLst>
          </a:custGeom>
          <a:noFill/>
          <a:ln w="9525">
            <a:solidFill>
              <a:schemeClr val="tx1"/>
            </a:solidFill>
            <a:round/>
            <a:headEnd type="none" w="med" len="med"/>
            <a:tailEnd type="triangle" w="med" len="me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repeatDur="0" restart="never"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PQuestion"/>
          <p:cNvSpPr>
            <a:spLocks noGrp="1"/>
          </p:cNvSpPr>
          <p:nvPr>
            <p:ph type="title"/>
          </p:nvPr>
        </p:nvSpPr>
        <p:spPr/>
        <p:txBody>
          <a:bodyPr rtlCol="0">
            <a:normAutofit fontScale="90000"/>
          </a:bodyPr>
          <a:lstStyle/>
          <a:p>
            <a:pPr eaLnBrk="1" fontAlgn="auto" hangingPunct="1">
              <a:spcBef>
                <a:spcPct val="50000"/>
              </a:spcBef>
              <a:spcAft>
                <a:spcPts val="0"/>
              </a:spcAft>
              <a:defRPr/>
            </a:pPr>
            <a:r>
              <a:rPr lang="en-US" altLang="en-US" dirty="0" smtClean="0">
                <a:solidFill>
                  <a:schemeClr val="tx2">
                    <a:lumMod val="60000"/>
                    <a:lumOff val="40000"/>
                  </a:schemeClr>
                </a:solidFill>
              </a:rPr>
              <a:t>Which graph corresponds to the tube being operated at the higher voltage?</a:t>
            </a:r>
            <a:endParaRPr lang="en-US" altLang="en-US" dirty="0">
              <a:solidFill>
                <a:schemeClr val="accent2"/>
              </a:solidFill>
            </a:endParaRPr>
          </a:p>
        </p:txBody>
      </p:sp>
      <p:graphicFrame>
        <p:nvGraphicFramePr>
          <p:cNvPr id="4" name="TPChart"/>
          <p:cNvGraphicFramePr>
            <a:graphicFrameLocks noChangeAspect="1"/>
          </p:cNvGraphicFramePr>
          <p:nvPr>
            <p:custDataLst>
              <p:tags r:id="rId3"/>
            </p:custDataLst>
            <p:extLst>
              <p:ext uri="{D42A27DB-BD31-4B8C-83A1-F6EECF244321}">
                <p14:modId xmlns:p14="http://schemas.microsoft.com/office/powerpoint/2010/main" val="3687116822"/>
              </p:ext>
            </p:extLst>
          </p:nvPr>
        </p:nvGraphicFramePr>
        <p:xfrm>
          <a:off x="6324600" y="3694113"/>
          <a:ext cx="2755900" cy="3100387"/>
        </p:xfrm>
        <a:graphic>
          <a:graphicData uri="http://schemas.openxmlformats.org/presentationml/2006/ole">
            <mc:AlternateContent xmlns:mc="http://schemas.openxmlformats.org/markup-compatibility/2006">
              <mc:Choice xmlns:v="urn:schemas-microsoft-com:vml" Requires="v">
                <p:oleObj spid="_x0000_s19491" name="Chart" r:id="rId6" imgW="4572000" imgH="5143500" progId="MSGraph.Chart.8">
                  <p:embed followColorScheme="full"/>
                </p:oleObj>
              </mc:Choice>
              <mc:Fallback>
                <p:oleObj name="Chart" r:id="rId6" imgW="4572000" imgH="5143500" progId="MSGraph.Chart.8">
                  <p:embed followColorScheme="full"/>
                  <p:pic>
                    <p:nvPicPr>
                      <p:cNvPr id="0" name="TPChart"/>
                      <p:cNvPicPr>
                        <a:picLocks noChangeAspect="1" noChangeArrowheads="1"/>
                      </p:cNvPicPr>
                      <p:nvPr/>
                    </p:nvPicPr>
                    <p:blipFill>
                      <a:blip r:embed="rId7"/>
                      <a:srcRect/>
                      <a:stretch>
                        <a:fillRect/>
                      </a:stretch>
                    </p:blipFill>
                    <p:spPr bwMode="auto">
                      <a:xfrm>
                        <a:off x="6324600" y="3694113"/>
                        <a:ext cx="2755900" cy="3100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9460" name="TPAnswers"/>
          <p:cNvSpPr>
            <a:spLocks noGrp="1"/>
          </p:cNvSpPr>
          <p:nvPr>
            <p:ph type="body" idx="1"/>
            <p:custDataLst>
              <p:tags r:id="rId4"/>
            </p:custDataLst>
          </p:nvPr>
        </p:nvSpPr>
        <p:spPr>
          <a:xfrm>
            <a:off x="457200" y="1600200"/>
            <a:ext cx="4114800" cy="4525963"/>
          </a:xfrm>
        </p:spPr>
        <p:txBody>
          <a:bodyPr/>
          <a:lstStyle/>
          <a:p>
            <a:pPr marL="514350" indent="-514350" eaLnBrk="1" hangingPunct="1">
              <a:buFont typeface="Arial" pitchFamily="34" charset="0"/>
              <a:buAutoNum type="arabicPeriod"/>
            </a:pPr>
            <a:r>
              <a:rPr lang="en-US" smtClean="0"/>
              <a:t>Top</a:t>
            </a:r>
          </a:p>
          <a:p>
            <a:pPr marL="514350" indent="-514350" eaLnBrk="1" hangingPunct="1">
              <a:buFont typeface="Arial" pitchFamily="34" charset="0"/>
              <a:buAutoNum type="arabicPeriod"/>
            </a:pPr>
            <a:r>
              <a:rPr lang="en-US" smtClean="0"/>
              <a:t>Bottom</a:t>
            </a:r>
          </a:p>
        </p:txBody>
      </p:sp>
      <p:grpSp>
        <p:nvGrpSpPr>
          <p:cNvPr id="19461" name="Group 79"/>
          <p:cNvGrpSpPr>
            <a:grpSpLocks/>
          </p:cNvGrpSpPr>
          <p:nvPr/>
        </p:nvGrpSpPr>
        <p:grpSpPr bwMode="auto">
          <a:xfrm>
            <a:off x="304800" y="2917825"/>
            <a:ext cx="5584825" cy="3787775"/>
            <a:chOff x="134" y="858"/>
            <a:chExt cx="3518" cy="2386"/>
          </a:xfrm>
        </p:grpSpPr>
        <p:sp>
          <p:nvSpPr>
            <p:cNvPr id="19473" name="Line 3"/>
            <p:cNvSpPr>
              <a:spLocks noChangeShapeType="1"/>
            </p:cNvSpPr>
            <p:nvPr/>
          </p:nvSpPr>
          <p:spPr bwMode="auto">
            <a:xfrm>
              <a:off x="1092" y="1842"/>
              <a:ext cx="2478"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9474" name="Line 4"/>
            <p:cNvSpPr>
              <a:spLocks noChangeShapeType="1"/>
            </p:cNvSpPr>
            <p:nvPr/>
          </p:nvSpPr>
          <p:spPr bwMode="auto">
            <a:xfrm>
              <a:off x="1080" y="2936"/>
              <a:ext cx="2478"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9475" name="Line 11"/>
            <p:cNvSpPr>
              <a:spLocks noChangeShapeType="1"/>
            </p:cNvSpPr>
            <p:nvPr/>
          </p:nvSpPr>
          <p:spPr bwMode="auto">
            <a:xfrm flipV="1">
              <a:off x="1094" y="1026"/>
              <a:ext cx="0" cy="816"/>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9476" name="Text Box 13"/>
            <p:cNvSpPr txBox="1">
              <a:spLocks noChangeArrowheads="1"/>
            </p:cNvSpPr>
            <p:nvPr/>
          </p:nvSpPr>
          <p:spPr bwMode="auto">
            <a:xfrm>
              <a:off x="3395" y="1867"/>
              <a:ext cx="257"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altLang="en-US">
                  <a:latin typeface="Calibri" pitchFamily="34" charset="0"/>
                  <a:sym typeface="Symbol" pitchFamily="18" charset="2"/>
                </a:rPr>
                <a:t></a:t>
              </a:r>
              <a:endParaRPr lang="en-US" altLang="en-US">
                <a:latin typeface="Calibri" pitchFamily="34" charset="0"/>
              </a:endParaRPr>
            </a:p>
          </p:txBody>
        </p:sp>
        <p:sp>
          <p:nvSpPr>
            <p:cNvPr id="19477" name="Text Box 14"/>
            <p:cNvSpPr txBox="1">
              <a:spLocks noChangeArrowheads="1"/>
            </p:cNvSpPr>
            <p:nvPr/>
          </p:nvSpPr>
          <p:spPr bwMode="auto">
            <a:xfrm>
              <a:off x="3395" y="2956"/>
              <a:ext cx="257"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altLang="en-US">
                  <a:latin typeface="Calibri" pitchFamily="34" charset="0"/>
                  <a:sym typeface="Symbol" pitchFamily="18" charset="2"/>
                </a:rPr>
                <a:t></a:t>
              </a:r>
              <a:endParaRPr lang="en-US" altLang="en-US">
                <a:latin typeface="Calibri" pitchFamily="34" charset="0"/>
              </a:endParaRPr>
            </a:p>
          </p:txBody>
        </p:sp>
        <p:sp>
          <p:nvSpPr>
            <p:cNvPr id="19478" name="Text Box 15"/>
            <p:cNvSpPr txBox="1">
              <a:spLocks noChangeArrowheads="1"/>
            </p:cNvSpPr>
            <p:nvPr/>
          </p:nvSpPr>
          <p:spPr bwMode="auto">
            <a:xfrm>
              <a:off x="146" y="1056"/>
              <a:ext cx="94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altLang="en-US">
                  <a:latin typeface="Calibri" pitchFamily="34" charset="0"/>
                </a:rPr>
                <a:t>intensity</a:t>
              </a:r>
            </a:p>
          </p:txBody>
        </p:sp>
        <p:sp>
          <p:nvSpPr>
            <p:cNvPr id="19479" name="Text Box 16"/>
            <p:cNvSpPr txBox="1">
              <a:spLocks noChangeArrowheads="1"/>
            </p:cNvSpPr>
            <p:nvPr/>
          </p:nvSpPr>
          <p:spPr bwMode="auto">
            <a:xfrm>
              <a:off x="134" y="2144"/>
              <a:ext cx="94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altLang="en-US">
                  <a:latin typeface="Calibri" pitchFamily="34" charset="0"/>
                </a:rPr>
                <a:t>intensity</a:t>
              </a:r>
            </a:p>
          </p:txBody>
        </p:sp>
        <p:sp>
          <p:nvSpPr>
            <p:cNvPr id="19480" name="Freeform 61"/>
            <p:cNvSpPr>
              <a:spLocks/>
            </p:cNvSpPr>
            <p:nvPr/>
          </p:nvSpPr>
          <p:spPr bwMode="auto">
            <a:xfrm>
              <a:off x="1719" y="1226"/>
              <a:ext cx="403" cy="592"/>
            </a:xfrm>
            <a:custGeom>
              <a:avLst/>
              <a:gdLst>
                <a:gd name="T0" fmla="*/ 0 w 393"/>
                <a:gd name="T1" fmla="*/ 408 h 850"/>
                <a:gd name="T2" fmla="*/ 89 w 393"/>
                <a:gd name="T3" fmla="*/ 364 h 850"/>
                <a:gd name="T4" fmla="*/ 162 w 393"/>
                <a:gd name="T5" fmla="*/ 244 h 850"/>
                <a:gd name="T6" fmla="*/ 195 w 393"/>
                <a:gd name="T7" fmla="*/ 99 h 850"/>
                <a:gd name="T8" fmla="*/ 203 w 393"/>
                <a:gd name="T9" fmla="*/ 2 h 850"/>
                <a:gd name="T10" fmla="*/ 227 w 393"/>
                <a:gd name="T11" fmla="*/ 88 h 850"/>
                <a:gd name="T12" fmla="*/ 251 w 393"/>
                <a:gd name="T13" fmla="*/ 221 h 850"/>
                <a:gd name="T14" fmla="*/ 308 w 393"/>
                <a:gd name="T15" fmla="*/ 341 h 850"/>
                <a:gd name="T16" fmla="*/ 357 w 393"/>
                <a:gd name="T17" fmla="*/ 397 h 850"/>
                <a:gd name="T18" fmla="*/ 413 w 393"/>
                <a:gd name="T19" fmla="*/ 412 h 85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393"/>
                <a:gd name="T31" fmla="*/ 0 h 850"/>
                <a:gd name="T32" fmla="*/ 393 w 393"/>
                <a:gd name="T33" fmla="*/ 850 h 850"/>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393" h="850">
                  <a:moveTo>
                    <a:pt x="0" y="842"/>
                  </a:moveTo>
                  <a:cubicBezTo>
                    <a:pt x="29" y="824"/>
                    <a:pt x="59" y="806"/>
                    <a:pt x="85" y="750"/>
                  </a:cubicBezTo>
                  <a:cubicBezTo>
                    <a:pt x="111" y="694"/>
                    <a:pt x="137" y="595"/>
                    <a:pt x="154" y="504"/>
                  </a:cubicBezTo>
                  <a:cubicBezTo>
                    <a:pt x="171" y="413"/>
                    <a:pt x="179" y="287"/>
                    <a:pt x="185" y="204"/>
                  </a:cubicBezTo>
                  <a:cubicBezTo>
                    <a:pt x="191" y="121"/>
                    <a:pt x="188" y="8"/>
                    <a:pt x="193" y="4"/>
                  </a:cubicBezTo>
                  <a:cubicBezTo>
                    <a:pt x="198" y="0"/>
                    <a:pt x="208" y="106"/>
                    <a:pt x="216" y="181"/>
                  </a:cubicBezTo>
                  <a:cubicBezTo>
                    <a:pt x="224" y="256"/>
                    <a:pt x="226" y="370"/>
                    <a:pt x="239" y="457"/>
                  </a:cubicBezTo>
                  <a:cubicBezTo>
                    <a:pt x="252" y="544"/>
                    <a:pt x="276" y="644"/>
                    <a:pt x="293" y="704"/>
                  </a:cubicBezTo>
                  <a:cubicBezTo>
                    <a:pt x="310" y="764"/>
                    <a:pt x="322" y="795"/>
                    <a:pt x="339" y="819"/>
                  </a:cubicBezTo>
                  <a:cubicBezTo>
                    <a:pt x="356" y="843"/>
                    <a:pt x="374" y="846"/>
                    <a:pt x="393" y="850"/>
                  </a:cubicBezTo>
                </a:path>
              </a:pathLst>
            </a:custGeom>
            <a:solidFill>
              <a:schemeClr val="accent2"/>
            </a:solidFill>
            <a:ln w="9525">
              <a:solidFill>
                <a:schemeClr val="accent2"/>
              </a:solidFill>
              <a:round/>
              <a:headEnd/>
              <a:tailEnd/>
            </a:ln>
          </p:spPr>
          <p:txBody>
            <a:bodyPr wrap="none" anchor="ctr"/>
            <a:lstStyle/>
            <a:p>
              <a:endParaRPr lang="en-US"/>
            </a:p>
          </p:txBody>
        </p:sp>
        <p:sp>
          <p:nvSpPr>
            <p:cNvPr id="19481" name="Freeform 62"/>
            <p:cNvSpPr>
              <a:spLocks/>
            </p:cNvSpPr>
            <p:nvPr/>
          </p:nvSpPr>
          <p:spPr bwMode="auto">
            <a:xfrm>
              <a:off x="1971" y="858"/>
              <a:ext cx="531" cy="960"/>
            </a:xfrm>
            <a:custGeom>
              <a:avLst/>
              <a:gdLst>
                <a:gd name="T0" fmla="*/ 0 w 393"/>
                <a:gd name="T1" fmla="*/ 1074 h 850"/>
                <a:gd name="T2" fmla="*/ 155 w 393"/>
                <a:gd name="T3" fmla="*/ 957 h 850"/>
                <a:gd name="T4" fmla="*/ 281 w 393"/>
                <a:gd name="T5" fmla="*/ 643 h 850"/>
                <a:gd name="T6" fmla="*/ 338 w 393"/>
                <a:gd name="T7" fmla="*/ 260 h 850"/>
                <a:gd name="T8" fmla="*/ 353 w 393"/>
                <a:gd name="T9" fmla="*/ 6 h 850"/>
                <a:gd name="T10" fmla="*/ 395 w 393"/>
                <a:gd name="T11" fmla="*/ 230 h 850"/>
                <a:gd name="T12" fmla="*/ 436 w 393"/>
                <a:gd name="T13" fmla="*/ 583 h 850"/>
                <a:gd name="T14" fmla="*/ 535 w 393"/>
                <a:gd name="T15" fmla="*/ 898 h 850"/>
                <a:gd name="T16" fmla="*/ 619 w 393"/>
                <a:gd name="T17" fmla="*/ 1045 h 850"/>
                <a:gd name="T18" fmla="*/ 717 w 393"/>
                <a:gd name="T19" fmla="*/ 1084 h 85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393"/>
                <a:gd name="T31" fmla="*/ 0 h 850"/>
                <a:gd name="T32" fmla="*/ 393 w 393"/>
                <a:gd name="T33" fmla="*/ 850 h 850"/>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393" h="850">
                  <a:moveTo>
                    <a:pt x="0" y="842"/>
                  </a:moveTo>
                  <a:cubicBezTo>
                    <a:pt x="29" y="824"/>
                    <a:pt x="59" y="806"/>
                    <a:pt x="85" y="750"/>
                  </a:cubicBezTo>
                  <a:cubicBezTo>
                    <a:pt x="111" y="694"/>
                    <a:pt x="137" y="595"/>
                    <a:pt x="154" y="504"/>
                  </a:cubicBezTo>
                  <a:cubicBezTo>
                    <a:pt x="171" y="413"/>
                    <a:pt x="179" y="287"/>
                    <a:pt x="185" y="204"/>
                  </a:cubicBezTo>
                  <a:cubicBezTo>
                    <a:pt x="191" y="121"/>
                    <a:pt x="188" y="8"/>
                    <a:pt x="193" y="4"/>
                  </a:cubicBezTo>
                  <a:cubicBezTo>
                    <a:pt x="198" y="0"/>
                    <a:pt x="208" y="106"/>
                    <a:pt x="216" y="181"/>
                  </a:cubicBezTo>
                  <a:cubicBezTo>
                    <a:pt x="224" y="256"/>
                    <a:pt x="226" y="370"/>
                    <a:pt x="239" y="457"/>
                  </a:cubicBezTo>
                  <a:cubicBezTo>
                    <a:pt x="252" y="544"/>
                    <a:pt x="276" y="644"/>
                    <a:pt x="293" y="704"/>
                  </a:cubicBezTo>
                  <a:cubicBezTo>
                    <a:pt x="310" y="764"/>
                    <a:pt x="322" y="795"/>
                    <a:pt x="339" y="819"/>
                  </a:cubicBezTo>
                  <a:cubicBezTo>
                    <a:pt x="356" y="843"/>
                    <a:pt x="374" y="846"/>
                    <a:pt x="393" y="850"/>
                  </a:cubicBezTo>
                </a:path>
              </a:pathLst>
            </a:custGeom>
            <a:solidFill>
              <a:schemeClr val="accent2"/>
            </a:solidFill>
            <a:ln w="9525">
              <a:solidFill>
                <a:schemeClr val="accent2"/>
              </a:solidFill>
              <a:round/>
              <a:headEnd/>
              <a:tailEnd/>
            </a:ln>
          </p:spPr>
          <p:txBody>
            <a:bodyPr wrap="none" anchor="ctr"/>
            <a:lstStyle/>
            <a:p>
              <a:endParaRPr lang="en-US"/>
            </a:p>
          </p:txBody>
        </p:sp>
        <p:sp>
          <p:nvSpPr>
            <p:cNvPr id="19482" name="Freeform 63"/>
            <p:cNvSpPr>
              <a:spLocks/>
            </p:cNvSpPr>
            <p:nvPr/>
          </p:nvSpPr>
          <p:spPr bwMode="auto">
            <a:xfrm>
              <a:off x="1317" y="1584"/>
              <a:ext cx="1827" cy="243"/>
            </a:xfrm>
            <a:custGeom>
              <a:avLst/>
              <a:gdLst>
                <a:gd name="T0" fmla="*/ 0 w 2030"/>
                <a:gd name="T1" fmla="*/ 220 h 268"/>
                <a:gd name="T2" fmla="*/ 43 w 2030"/>
                <a:gd name="T3" fmla="*/ 112 h 268"/>
                <a:gd name="T4" fmla="*/ 149 w 2030"/>
                <a:gd name="T5" fmla="*/ 18 h 268"/>
                <a:gd name="T6" fmla="*/ 348 w 2030"/>
                <a:gd name="T7" fmla="*/ 5 h 268"/>
                <a:gd name="T8" fmla="*/ 779 w 2030"/>
                <a:gd name="T9" fmla="*/ 18 h 268"/>
                <a:gd name="T10" fmla="*/ 1047 w 2030"/>
                <a:gd name="T11" fmla="*/ 68 h 268"/>
                <a:gd name="T12" fmla="*/ 1276 w 2030"/>
                <a:gd name="T13" fmla="*/ 144 h 268"/>
                <a:gd name="T14" fmla="*/ 1508 w 2030"/>
                <a:gd name="T15" fmla="*/ 201 h 268"/>
                <a:gd name="T16" fmla="*/ 1644 w 2030"/>
                <a:gd name="T17" fmla="*/ 220 h 26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030"/>
                <a:gd name="T28" fmla="*/ 0 h 268"/>
                <a:gd name="T29" fmla="*/ 2030 w 2030"/>
                <a:gd name="T30" fmla="*/ 268 h 268"/>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030" h="268">
                  <a:moveTo>
                    <a:pt x="0" y="268"/>
                  </a:moveTo>
                  <a:cubicBezTo>
                    <a:pt x="11" y="223"/>
                    <a:pt x="22" y="178"/>
                    <a:pt x="53" y="137"/>
                  </a:cubicBezTo>
                  <a:cubicBezTo>
                    <a:pt x="84" y="96"/>
                    <a:pt x="121" y="44"/>
                    <a:pt x="184" y="22"/>
                  </a:cubicBezTo>
                  <a:cubicBezTo>
                    <a:pt x="247" y="0"/>
                    <a:pt x="301" y="6"/>
                    <a:pt x="430" y="6"/>
                  </a:cubicBezTo>
                  <a:cubicBezTo>
                    <a:pt x="559" y="6"/>
                    <a:pt x="817" y="9"/>
                    <a:pt x="961" y="22"/>
                  </a:cubicBezTo>
                  <a:cubicBezTo>
                    <a:pt x="1105" y="35"/>
                    <a:pt x="1190" y="58"/>
                    <a:pt x="1292" y="83"/>
                  </a:cubicBezTo>
                  <a:cubicBezTo>
                    <a:pt x="1394" y="108"/>
                    <a:pt x="1481" y="148"/>
                    <a:pt x="1576" y="175"/>
                  </a:cubicBezTo>
                  <a:cubicBezTo>
                    <a:pt x="1671" y="202"/>
                    <a:pt x="1785" y="230"/>
                    <a:pt x="1861" y="245"/>
                  </a:cubicBezTo>
                  <a:cubicBezTo>
                    <a:pt x="1937" y="260"/>
                    <a:pt x="1983" y="264"/>
                    <a:pt x="2030" y="268"/>
                  </a:cubicBezTo>
                </a:path>
              </a:pathLst>
            </a:custGeom>
            <a:solidFill>
              <a:schemeClr val="accent2"/>
            </a:solidFill>
            <a:ln w="9525">
              <a:solidFill>
                <a:schemeClr val="accent2"/>
              </a:solidFill>
              <a:round/>
              <a:headEnd/>
              <a:tailEnd/>
            </a:ln>
          </p:spPr>
          <p:txBody>
            <a:bodyPr wrap="none" anchor="ctr"/>
            <a:lstStyle/>
            <a:p>
              <a:endParaRPr lang="en-US"/>
            </a:p>
          </p:txBody>
        </p:sp>
        <p:sp>
          <p:nvSpPr>
            <p:cNvPr id="19483" name="Freeform 64"/>
            <p:cNvSpPr>
              <a:spLocks/>
            </p:cNvSpPr>
            <p:nvPr/>
          </p:nvSpPr>
          <p:spPr bwMode="auto">
            <a:xfrm>
              <a:off x="1719" y="2328"/>
              <a:ext cx="400" cy="599"/>
            </a:xfrm>
            <a:custGeom>
              <a:avLst/>
              <a:gdLst>
                <a:gd name="T0" fmla="*/ 0 w 393"/>
                <a:gd name="T1" fmla="*/ 418 h 850"/>
                <a:gd name="T2" fmla="*/ 89 w 393"/>
                <a:gd name="T3" fmla="*/ 373 h 850"/>
                <a:gd name="T4" fmla="*/ 160 w 393"/>
                <a:gd name="T5" fmla="*/ 250 h 850"/>
                <a:gd name="T6" fmla="*/ 191 w 393"/>
                <a:gd name="T7" fmla="*/ 101 h 850"/>
                <a:gd name="T8" fmla="*/ 199 w 393"/>
                <a:gd name="T9" fmla="*/ 2 h 850"/>
                <a:gd name="T10" fmla="*/ 224 w 393"/>
                <a:gd name="T11" fmla="*/ 90 h 850"/>
                <a:gd name="T12" fmla="*/ 247 w 393"/>
                <a:gd name="T13" fmla="*/ 227 h 850"/>
                <a:gd name="T14" fmla="*/ 303 w 393"/>
                <a:gd name="T15" fmla="*/ 350 h 850"/>
                <a:gd name="T16" fmla="*/ 351 w 393"/>
                <a:gd name="T17" fmla="*/ 407 h 850"/>
                <a:gd name="T18" fmla="*/ 407 w 393"/>
                <a:gd name="T19" fmla="*/ 422 h 85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393"/>
                <a:gd name="T31" fmla="*/ 0 h 850"/>
                <a:gd name="T32" fmla="*/ 393 w 393"/>
                <a:gd name="T33" fmla="*/ 850 h 850"/>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393" h="850">
                  <a:moveTo>
                    <a:pt x="0" y="842"/>
                  </a:moveTo>
                  <a:cubicBezTo>
                    <a:pt x="29" y="824"/>
                    <a:pt x="59" y="806"/>
                    <a:pt x="85" y="750"/>
                  </a:cubicBezTo>
                  <a:cubicBezTo>
                    <a:pt x="111" y="694"/>
                    <a:pt x="137" y="595"/>
                    <a:pt x="154" y="504"/>
                  </a:cubicBezTo>
                  <a:cubicBezTo>
                    <a:pt x="171" y="413"/>
                    <a:pt x="179" y="287"/>
                    <a:pt x="185" y="204"/>
                  </a:cubicBezTo>
                  <a:cubicBezTo>
                    <a:pt x="191" y="121"/>
                    <a:pt x="188" y="8"/>
                    <a:pt x="193" y="4"/>
                  </a:cubicBezTo>
                  <a:cubicBezTo>
                    <a:pt x="198" y="0"/>
                    <a:pt x="208" y="106"/>
                    <a:pt x="216" y="181"/>
                  </a:cubicBezTo>
                  <a:cubicBezTo>
                    <a:pt x="224" y="256"/>
                    <a:pt x="226" y="370"/>
                    <a:pt x="239" y="457"/>
                  </a:cubicBezTo>
                  <a:cubicBezTo>
                    <a:pt x="252" y="544"/>
                    <a:pt x="276" y="644"/>
                    <a:pt x="293" y="704"/>
                  </a:cubicBezTo>
                  <a:cubicBezTo>
                    <a:pt x="310" y="764"/>
                    <a:pt x="322" y="795"/>
                    <a:pt x="339" y="819"/>
                  </a:cubicBezTo>
                  <a:cubicBezTo>
                    <a:pt x="356" y="843"/>
                    <a:pt x="374" y="846"/>
                    <a:pt x="393" y="850"/>
                  </a:cubicBezTo>
                </a:path>
              </a:pathLst>
            </a:custGeom>
            <a:solidFill>
              <a:schemeClr val="accent2"/>
            </a:solidFill>
            <a:ln w="9525">
              <a:solidFill>
                <a:schemeClr val="accent2"/>
              </a:solidFill>
              <a:round/>
              <a:headEnd/>
              <a:tailEnd/>
            </a:ln>
          </p:spPr>
          <p:txBody>
            <a:bodyPr wrap="none" anchor="ctr"/>
            <a:lstStyle/>
            <a:p>
              <a:endParaRPr lang="en-US"/>
            </a:p>
          </p:txBody>
        </p:sp>
        <p:sp>
          <p:nvSpPr>
            <p:cNvPr id="19484" name="Freeform 65"/>
            <p:cNvSpPr>
              <a:spLocks/>
            </p:cNvSpPr>
            <p:nvPr/>
          </p:nvSpPr>
          <p:spPr bwMode="auto">
            <a:xfrm>
              <a:off x="1979" y="1958"/>
              <a:ext cx="531" cy="960"/>
            </a:xfrm>
            <a:custGeom>
              <a:avLst/>
              <a:gdLst>
                <a:gd name="T0" fmla="*/ 0 w 393"/>
                <a:gd name="T1" fmla="*/ 1074 h 850"/>
                <a:gd name="T2" fmla="*/ 155 w 393"/>
                <a:gd name="T3" fmla="*/ 957 h 850"/>
                <a:gd name="T4" fmla="*/ 281 w 393"/>
                <a:gd name="T5" fmla="*/ 643 h 850"/>
                <a:gd name="T6" fmla="*/ 338 w 393"/>
                <a:gd name="T7" fmla="*/ 260 h 850"/>
                <a:gd name="T8" fmla="*/ 353 w 393"/>
                <a:gd name="T9" fmla="*/ 6 h 850"/>
                <a:gd name="T10" fmla="*/ 395 w 393"/>
                <a:gd name="T11" fmla="*/ 230 h 850"/>
                <a:gd name="T12" fmla="*/ 436 w 393"/>
                <a:gd name="T13" fmla="*/ 583 h 850"/>
                <a:gd name="T14" fmla="*/ 535 w 393"/>
                <a:gd name="T15" fmla="*/ 898 h 850"/>
                <a:gd name="T16" fmla="*/ 619 w 393"/>
                <a:gd name="T17" fmla="*/ 1045 h 850"/>
                <a:gd name="T18" fmla="*/ 717 w 393"/>
                <a:gd name="T19" fmla="*/ 1084 h 85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393"/>
                <a:gd name="T31" fmla="*/ 0 h 850"/>
                <a:gd name="T32" fmla="*/ 393 w 393"/>
                <a:gd name="T33" fmla="*/ 850 h 850"/>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393" h="850">
                  <a:moveTo>
                    <a:pt x="0" y="842"/>
                  </a:moveTo>
                  <a:cubicBezTo>
                    <a:pt x="29" y="824"/>
                    <a:pt x="59" y="806"/>
                    <a:pt x="85" y="750"/>
                  </a:cubicBezTo>
                  <a:cubicBezTo>
                    <a:pt x="111" y="694"/>
                    <a:pt x="137" y="595"/>
                    <a:pt x="154" y="504"/>
                  </a:cubicBezTo>
                  <a:cubicBezTo>
                    <a:pt x="171" y="413"/>
                    <a:pt x="179" y="287"/>
                    <a:pt x="185" y="204"/>
                  </a:cubicBezTo>
                  <a:cubicBezTo>
                    <a:pt x="191" y="121"/>
                    <a:pt x="188" y="8"/>
                    <a:pt x="193" y="4"/>
                  </a:cubicBezTo>
                  <a:cubicBezTo>
                    <a:pt x="198" y="0"/>
                    <a:pt x="208" y="106"/>
                    <a:pt x="216" y="181"/>
                  </a:cubicBezTo>
                  <a:cubicBezTo>
                    <a:pt x="224" y="256"/>
                    <a:pt x="226" y="370"/>
                    <a:pt x="239" y="457"/>
                  </a:cubicBezTo>
                  <a:cubicBezTo>
                    <a:pt x="252" y="544"/>
                    <a:pt x="276" y="644"/>
                    <a:pt x="293" y="704"/>
                  </a:cubicBezTo>
                  <a:cubicBezTo>
                    <a:pt x="310" y="764"/>
                    <a:pt x="322" y="795"/>
                    <a:pt x="339" y="819"/>
                  </a:cubicBezTo>
                  <a:cubicBezTo>
                    <a:pt x="356" y="843"/>
                    <a:pt x="374" y="846"/>
                    <a:pt x="393" y="850"/>
                  </a:cubicBezTo>
                </a:path>
              </a:pathLst>
            </a:custGeom>
            <a:solidFill>
              <a:schemeClr val="accent2"/>
            </a:solidFill>
            <a:ln w="9525">
              <a:solidFill>
                <a:schemeClr val="accent2"/>
              </a:solidFill>
              <a:round/>
              <a:headEnd/>
              <a:tailEnd/>
            </a:ln>
          </p:spPr>
          <p:txBody>
            <a:bodyPr wrap="none" anchor="ctr"/>
            <a:lstStyle/>
            <a:p>
              <a:endParaRPr lang="en-US"/>
            </a:p>
          </p:txBody>
        </p:sp>
        <p:sp>
          <p:nvSpPr>
            <p:cNvPr id="19485" name="Freeform 66"/>
            <p:cNvSpPr>
              <a:spLocks/>
            </p:cNvSpPr>
            <p:nvPr/>
          </p:nvSpPr>
          <p:spPr bwMode="auto">
            <a:xfrm>
              <a:off x="1719" y="2684"/>
              <a:ext cx="1425" cy="243"/>
            </a:xfrm>
            <a:custGeom>
              <a:avLst/>
              <a:gdLst>
                <a:gd name="T0" fmla="*/ 0 w 2030"/>
                <a:gd name="T1" fmla="*/ 220 h 268"/>
                <a:gd name="T2" fmla="*/ 26 w 2030"/>
                <a:gd name="T3" fmla="*/ 112 h 268"/>
                <a:gd name="T4" fmla="*/ 91 w 2030"/>
                <a:gd name="T5" fmla="*/ 18 h 268"/>
                <a:gd name="T6" fmla="*/ 212 w 2030"/>
                <a:gd name="T7" fmla="*/ 5 h 268"/>
                <a:gd name="T8" fmla="*/ 474 w 2030"/>
                <a:gd name="T9" fmla="*/ 18 h 268"/>
                <a:gd name="T10" fmla="*/ 637 w 2030"/>
                <a:gd name="T11" fmla="*/ 68 h 268"/>
                <a:gd name="T12" fmla="*/ 776 w 2030"/>
                <a:gd name="T13" fmla="*/ 144 h 268"/>
                <a:gd name="T14" fmla="*/ 917 w 2030"/>
                <a:gd name="T15" fmla="*/ 201 h 268"/>
                <a:gd name="T16" fmla="*/ 1000 w 2030"/>
                <a:gd name="T17" fmla="*/ 220 h 26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030"/>
                <a:gd name="T28" fmla="*/ 0 h 268"/>
                <a:gd name="T29" fmla="*/ 2030 w 2030"/>
                <a:gd name="T30" fmla="*/ 268 h 268"/>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030" h="268">
                  <a:moveTo>
                    <a:pt x="0" y="268"/>
                  </a:moveTo>
                  <a:cubicBezTo>
                    <a:pt x="11" y="223"/>
                    <a:pt x="22" y="178"/>
                    <a:pt x="53" y="137"/>
                  </a:cubicBezTo>
                  <a:cubicBezTo>
                    <a:pt x="84" y="96"/>
                    <a:pt x="121" y="44"/>
                    <a:pt x="184" y="22"/>
                  </a:cubicBezTo>
                  <a:cubicBezTo>
                    <a:pt x="247" y="0"/>
                    <a:pt x="301" y="6"/>
                    <a:pt x="430" y="6"/>
                  </a:cubicBezTo>
                  <a:cubicBezTo>
                    <a:pt x="559" y="6"/>
                    <a:pt x="817" y="9"/>
                    <a:pt x="961" y="22"/>
                  </a:cubicBezTo>
                  <a:cubicBezTo>
                    <a:pt x="1105" y="35"/>
                    <a:pt x="1190" y="58"/>
                    <a:pt x="1292" y="83"/>
                  </a:cubicBezTo>
                  <a:cubicBezTo>
                    <a:pt x="1394" y="108"/>
                    <a:pt x="1481" y="148"/>
                    <a:pt x="1576" y="175"/>
                  </a:cubicBezTo>
                  <a:cubicBezTo>
                    <a:pt x="1671" y="202"/>
                    <a:pt x="1785" y="230"/>
                    <a:pt x="1861" y="245"/>
                  </a:cubicBezTo>
                  <a:cubicBezTo>
                    <a:pt x="1937" y="260"/>
                    <a:pt x="1983" y="264"/>
                    <a:pt x="2030" y="268"/>
                  </a:cubicBezTo>
                </a:path>
              </a:pathLst>
            </a:custGeom>
            <a:solidFill>
              <a:schemeClr val="accent2"/>
            </a:solidFill>
            <a:ln w="9525">
              <a:solidFill>
                <a:schemeClr val="accent2"/>
              </a:solidFill>
              <a:round/>
              <a:headEnd/>
              <a:tailEnd/>
            </a:ln>
          </p:spPr>
          <p:txBody>
            <a:bodyPr wrap="none" anchor="ctr"/>
            <a:lstStyle/>
            <a:p>
              <a:endParaRPr lang="en-US"/>
            </a:p>
          </p:txBody>
        </p:sp>
        <p:sp>
          <p:nvSpPr>
            <p:cNvPr id="19486" name="Line 73"/>
            <p:cNvSpPr>
              <a:spLocks noChangeShapeType="1"/>
            </p:cNvSpPr>
            <p:nvPr/>
          </p:nvSpPr>
          <p:spPr bwMode="auto">
            <a:xfrm flipV="1">
              <a:off x="1086" y="2124"/>
              <a:ext cx="0" cy="816"/>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grpSp>
      <p:sp>
        <p:nvSpPr>
          <p:cNvPr id="20" name="Text Box 12"/>
          <p:cNvSpPr txBox="1">
            <a:spLocks noChangeArrowheads="1"/>
          </p:cNvSpPr>
          <p:nvPr/>
        </p:nvSpPr>
        <p:spPr bwMode="auto">
          <a:xfrm>
            <a:off x="6237288" y="1447800"/>
            <a:ext cx="2725737" cy="2225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altLang="en-US" sz="2000">
                <a:solidFill>
                  <a:schemeClr val="tx2"/>
                </a:solidFill>
                <a:latin typeface="Calibri" pitchFamily="34" charset="0"/>
              </a:rPr>
              <a:t>Higher voltage means higher energy deceleration x-ray photon can be produced, or smaller maximum wavelength,</a:t>
            </a:r>
            <a:r>
              <a:rPr lang="en-US" altLang="en-US" sz="2000">
                <a:solidFill>
                  <a:schemeClr val="tx2"/>
                </a:solidFill>
                <a:latin typeface="Symbol" pitchFamily="18" charset="2"/>
              </a:rPr>
              <a:t> </a:t>
            </a:r>
            <a:r>
              <a:rPr lang="en-US" altLang="en-US" sz="2000" b="1">
                <a:solidFill>
                  <a:schemeClr val="tx2"/>
                </a:solidFill>
                <a:latin typeface="Symbol" pitchFamily="18" charset="2"/>
              </a:rPr>
              <a:t>l</a:t>
            </a:r>
            <a:r>
              <a:rPr lang="en-US" altLang="en-US" sz="2000" b="1" baseline="-25000">
                <a:solidFill>
                  <a:schemeClr val="tx2"/>
                </a:solidFill>
                <a:latin typeface="Calibri" pitchFamily="34" charset="0"/>
              </a:rPr>
              <a:t>0</a:t>
            </a:r>
            <a:r>
              <a:rPr lang="en-US" altLang="en-US" sz="2000" b="1">
                <a:solidFill>
                  <a:schemeClr val="tx2"/>
                </a:solidFill>
                <a:latin typeface="Calibri" pitchFamily="34" charset="0"/>
              </a:rPr>
              <a:t>.</a:t>
            </a:r>
            <a:r>
              <a:rPr lang="en-US" altLang="en-US" sz="2000" b="1">
                <a:latin typeface="Calibri" pitchFamily="34" charset="0"/>
              </a:rPr>
              <a:t> </a:t>
            </a:r>
            <a:endParaRPr lang="en-US" altLang="en-US" b="1">
              <a:latin typeface="Calibri" pitchFamily="34" charset="0"/>
            </a:endParaRPr>
          </a:p>
        </p:txBody>
      </p:sp>
      <p:sp>
        <p:nvSpPr>
          <p:cNvPr id="21" name="Text Box 43"/>
          <p:cNvSpPr txBox="1">
            <a:spLocks noChangeArrowheads="1"/>
          </p:cNvSpPr>
          <p:nvPr/>
        </p:nvSpPr>
        <p:spPr bwMode="auto">
          <a:xfrm>
            <a:off x="3019425" y="1524000"/>
            <a:ext cx="2725738"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altLang="en-US" sz="2000">
                <a:solidFill>
                  <a:schemeClr val="tx2"/>
                </a:solidFill>
                <a:latin typeface="Calibri" pitchFamily="34" charset="0"/>
              </a:rPr>
              <a:t>K</a:t>
            </a:r>
            <a:r>
              <a:rPr lang="en-US" altLang="en-US" sz="2000" baseline="-25000">
                <a:solidFill>
                  <a:schemeClr val="tx2"/>
                </a:solidFill>
                <a:latin typeface="Symbol" pitchFamily="18" charset="2"/>
              </a:rPr>
              <a:t>a</a:t>
            </a:r>
            <a:r>
              <a:rPr lang="en-US" altLang="en-US" sz="2000">
                <a:solidFill>
                  <a:schemeClr val="tx2"/>
                </a:solidFill>
                <a:latin typeface="Calibri" pitchFamily="34" charset="0"/>
              </a:rPr>
              <a:t> and K</a:t>
            </a:r>
            <a:r>
              <a:rPr lang="en-US" altLang="en-US" sz="2000" baseline="-25000">
                <a:solidFill>
                  <a:schemeClr val="tx2"/>
                </a:solidFill>
                <a:latin typeface="Symbol" pitchFamily="18" charset="2"/>
              </a:rPr>
              <a:t>b</a:t>
            </a:r>
            <a:r>
              <a:rPr lang="en-US" altLang="en-US" sz="2000">
                <a:solidFill>
                  <a:schemeClr val="tx2"/>
                </a:solidFill>
                <a:latin typeface="Calibri" pitchFamily="34" charset="0"/>
              </a:rPr>
              <a:t> are the same for each!</a:t>
            </a:r>
            <a:r>
              <a:rPr lang="en-US" altLang="en-US" sz="2000" b="1">
                <a:latin typeface="Calibri" pitchFamily="34" charset="0"/>
              </a:rPr>
              <a:t> </a:t>
            </a:r>
            <a:endParaRPr lang="en-US" altLang="en-US" b="1">
              <a:latin typeface="Calibri" pitchFamily="34" charset="0"/>
            </a:endParaRPr>
          </a:p>
        </p:txBody>
      </p:sp>
      <p:sp>
        <p:nvSpPr>
          <p:cNvPr id="22" name="Oval 14"/>
          <p:cNvSpPr>
            <a:spLocks noChangeArrowheads="1"/>
          </p:cNvSpPr>
          <p:nvPr/>
        </p:nvSpPr>
        <p:spPr bwMode="auto">
          <a:xfrm>
            <a:off x="152400" y="1600200"/>
            <a:ext cx="2366963" cy="622300"/>
          </a:xfrm>
          <a:prstGeom prst="ellipse">
            <a:avLst/>
          </a:prstGeom>
          <a:noFill/>
          <a:ln w="38100">
            <a:solidFill>
              <a:schemeClr va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latin typeface="Calibri" pitchFamily="34" charset="0"/>
            </a:endParaRPr>
          </a:p>
        </p:txBody>
      </p:sp>
      <p:sp>
        <p:nvSpPr>
          <p:cNvPr id="19465" name="Rectangle 32"/>
          <p:cNvSpPr>
            <a:spLocks noChangeArrowheads="1"/>
          </p:cNvSpPr>
          <p:nvPr/>
        </p:nvSpPr>
        <p:spPr bwMode="auto">
          <a:xfrm>
            <a:off x="3733800" y="2728913"/>
            <a:ext cx="5159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tLang="en-US">
                <a:latin typeface="Calibri" pitchFamily="34" charset="0"/>
              </a:rPr>
              <a:t>K</a:t>
            </a:r>
            <a:r>
              <a:rPr lang="en-US" altLang="en-US" baseline="-25000">
                <a:latin typeface="Calibri" pitchFamily="34" charset="0"/>
                <a:sym typeface="Symbol" pitchFamily="18" charset="2"/>
              </a:rPr>
              <a:t></a:t>
            </a:r>
            <a:endParaRPr lang="en-US" altLang="en-US" baseline="-25000">
              <a:solidFill>
                <a:schemeClr val="accent2"/>
              </a:solidFill>
              <a:latin typeface="Calibri" pitchFamily="34" charset="0"/>
              <a:sym typeface="Symbol" pitchFamily="18" charset="2"/>
            </a:endParaRPr>
          </a:p>
        </p:txBody>
      </p:sp>
      <p:sp>
        <p:nvSpPr>
          <p:cNvPr id="19466" name="Freeform 33"/>
          <p:cNvSpPr>
            <a:spLocks/>
          </p:cNvSpPr>
          <p:nvPr/>
        </p:nvSpPr>
        <p:spPr bwMode="auto">
          <a:xfrm>
            <a:off x="3768725" y="3144838"/>
            <a:ext cx="254000" cy="233362"/>
          </a:xfrm>
          <a:custGeom>
            <a:avLst/>
            <a:gdLst>
              <a:gd name="T0" fmla="*/ 403225000 w 160"/>
              <a:gd name="T1" fmla="*/ 0 h 147"/>
              <a:gd name="T2" fmla="*/ 322580000 w 160"/>
              <a:gd name="T3" fmla="*/ 194050822 h 147"/>
              <a:gd name="T4" fmla="*/ 0 w 160"/>
              <a:gd name="T5" fmla="*/ 370461381 h 147"/>
              <a:gd name="T6" fmla="*/ 0 60000 65536"/>
              <a:gd name="T7" fmla="*/ 0 60000 65536"/>
              <a:gd name="T8" fmla="*/ 0 60000 65536"/>
              <a:gd name="T9" fmla="*/ 0 w 160"/>
              <a:gd name="T10" fmla="*/ 0 h 147"/>
              <a:gd name="T11" fmla="*/ 160 w 160"/>
              <a:gd name="T12" fmla="*/ 147 h 147"/>
            </a:gdLst>
            <a:ahLst/>
            <a:cxnLst>
              <a:cxn ang="T6">
                <a:pos x="T0" y="T1"/>
              </a:cxn>
              <a:cxn ang="T7">
                <a:pos x="T2" y="T3"/>
              </a:cxn>
              <a:cxn ang="T8">
                <a:pos x="T4" y="T5"/>
              </a:cxn>
            </a:cxnLst>
            <a:rect l="T9" t="T10" r="T11" b="T12"/>
            <a:pathLst>
              <a:path w="160" h="147">
                <a:moveTo>
                  <a:pt x="160" y="0"/>
                </a:moveTo>
                <a:cubicBezTo>
                  <a:pt x="151" y="21"/>
                  <a:pt x="142" y="58"/>
                  <a:pt x="128" y="77"/>
                </a:cubicBezTo>
                <a:cubicBezTo>
                  <a:pt x="98" y="114"/>
                  <a:pt x="49" y="147"/>
                  <a:pt x="0" y="147"/>
                </a:cubicBezTo>
              </a:path>
            </a:pathLst>
          </a:custGeom>
          <a:noFill/>
          <a:ln w="9525">
            <a:solidFill>
              <a:schemeClr val="tx1"/>
            </a:solidFill>
            <a:round/>
            <a:headEnd type="none" w="med" len="med"/>
            <a:tailEnd type="triangle" w="med" len="me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9467" name="Rectangle 35"/>
          <p:cNvSpPr>
            <a:spLocks noChangeArrowheads="1"/>
          </p:cNvSpPr>
          <p:nvPr/>
        </p:nvSpPr>
        <p:spPr bwMode="auto">
          <a:xfrm>
            <a:off x="2528888" y="2978150"/>
            <a:ext cx="498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tLang="en-US">
                <a:latin typeface="Calibri" pitchFamily="34" charset="0"/>
              </a:rPr>
              <a:t>K</a:t>
            </a:r>
            <a:r>
              <a:rPr lang="en-US" altLang="en-US" b="1" baseline="-25000">
                <a:latin typeface="Symbol" pitchFamily="18" charset="2"/>
              </a:rPr>
              <a:t>b</a:t>
            </a:r>
          </a:p>
        </p:txBody>
      </p:sp>
      <p:sp>
        <p:nvSpPr>
          <p:cNvPr id="19468" name="Freeform 36"/>
          <p:cNvSpPr>
            <a:spLocks/>
          </p:cNvSpPr>
          <p:nvPr/>
        </p:nvSpPr>
        <p:spPr bwMode="auto">
          <a:xfrm>
            <a:off x="2747963" y="3378200"/>
            <a:ext cx="323850" cy="184150"/>
          </a:xfrm>
          <a:custGeom>
            <a:avLst/>
            <a:gdLst>
              <a:gd name="T0" fmla="*/ 45362813 w 204"/>
              <a:gd name="T1" fmla="*/ 0 h 116"/>
              <a:gd name="T2" fmla="*/ 110886875 w 204"/>
              <a:gd name="T3" fmla="*/ 259576888 h 116"/>
              <a:gd name="T4" fmla="*/ 272176875 w 204"/>
              <a:gd name="T5" fmla="*/ 292338125 h 116"/>
              <a:gd name="T6" fmla="*/ 514111875 w 204"/>
              <a:gd name="T7" fmla="*/ 259576888 h 116"/>
              <a:gd name="T8" fmla="*/ 0 60000 65536"/>
              <a:gd name="T9" fmla="*/ 0 60000 65536"/>
              <a:gd name="T10" fmla="*/ 0 60000 65536"/>
              <a:gd name="T11" fmla="*/ 0 60000 65536"/>
              <a:gd name="T12" fmla="*/ 0 w 204"/>
              <a:gd name="T13" fmla="*/ 0 h 116"/>
              <a:gd name="T14" fmla="*/ 204 w 204"/>
              <a:gd name="T15" fmla="*/ 116 h 116"/>
            </a:gdLst>
            <a:ahLst/>
            <a:cxnLst>
              <a:cxn ang="T8">
                <a:pos x="T0" y="T1"/>
              </a:cxn>
              <a:cxn ang="T9">
                <a:pos x="T2" y="T3"/>
              </a:cxn>
              <a:cxn ang="T10">
                <a:pos x="T4" y="T5"/>
              </a:cxn>
              <a:cxn ang="T11">
                <a:pos x="T6" y="T7"/>
              </a:cxn>
            </a:cxnLst>
            <a:rect l="T12" t="T13" r="T14" b="T15"/>
            <a:pathLst>
              <a:path w="204" h="116">
                <a:moveTo>
                  <a:pt x="18" y="0"/>
                </a:moveTo>
                <a:cubicBezTo>
                  <a:pt x="13" y="34"/>
                  <a:pt x="0" y="84"/>
                  <a:pt x="44" y="103"/>
                </a:cubicBezTo>
                <a:cubicBezTo>
                  <a:pt x="63" y="111"/>
                  <a:pt x="86" y="111"/>
                  <a:pt x="108" y="116"/>
                </a:cubicBezTo>
                <a:cubicBezTo>
                  <a:pt x="142" y="110"/>
                  <a:pt x="169" y="103"/>
                  <a:pt x="204" y="103"/>
                </a:cubicBezTo>
              </a:path>
            </a:pathLst>
          </a:custGeom>
          <a:noFill/>
          <a:ln w="9525">
            <a:solidFill>
              <a:schemeClr val="tx1"/>
            </a:solidFill>
            <a:round/>
            <a:headEnd type="none" w="med" len="med"/>
            <a:tailEnd type="triangle" w="med" len="me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9469" name="Rectangle 38"/>
          <p:cNvSpPr>
            <a:spLocks noChangeArrowheads="1"/>
          </p:cNvSpPr>
          <p:nvPr/>
        </p:nvSpPr>
        <p:spPr bwMode="auto">
          <a:xfrm>
            <a:off x="3733800" y="4724400"/>
            <a:ext cx="5159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tLang="en-US">
                <a:latin typeface="Calibri" pitchFamily="34" charset="0"/>
              </a:rPr>
              <a:t>K</a:t>
            </a:r>
            <a:r>
              <a:rPr lang="en-US" altLang="en-US" baseline="-25000">
                <a:latin typeface="Calibri" pitchFamily="34" charset="0"/>
                <a:sym typeface="Symbol" pitchFamily="18" charset="2"/>
              </a:rPr>
              <a:t></a:t>
            </a:r>
            <a:endParaRPr lang="en-US" altLang="en-US" baseline="-25000">
              <a:solidFill>
                <a:schemeClr val="accent2"/>
              </a:solidFill>
              <a:latin typeface="Calibri" pitchFamily="34" charset="0"/>
              <a:sym typeface="Symbol" pitchFamily="18" charset="2"/>
            </a:endParaRPr>
          </a:p>
        </p:txBody>
      </p:sp>
      <p:sp>
        <p:nvSpPr>
          <p:cNvPr id="19470" name="Freeform 39"/>
          <p:cNvSpPr>
            <a:spLocks/>
          </p:cNvSpPr>
          <p:nvPr/>
        </p:nvSpPr>
        <p:spPr bwMode="auto">
          <a:xfrm>
            <a:off x="3768725" y="5140325"/>
            <a:ext cx="254000" cy="233363"/>
          </a:xfrm>
          <a:custGeom>
            <a:avLst/>
            <a:gdLst>
              <a:gd name="T0" fmla="*/ 403225000 w 160"/>
              <a:gd name="T1" fmla="*/ 0 h 147"/>
              <a:gd name="T2" fmla="*/ 322580000 w 160"/>
              <a:gd name="T3" fmla="*/ 194053241 h 147"/>
              <a:gd name="T4" fmla="*/ 0 w 160"/>
              <a:gd name="T5" fmla="*/ 370464556 h 147"/>
              <a:gd name="T6" fmla="*/ 0 60000 65536"/>
              <a:gd name="T7" fmla="*/ 0 60000 65536"/>
              <a:gd name="T8" fmla="*/ 0 60000 65536"/>
              <a:gd name="T9" fmla="*/ 0 w 160"/>
              <a:gd name="T10" fmla="*/ 0 h 147"/>
              <a:gd name="T11" fmla="*/ 160 w 160"/>
              <a:gd name="T12" fmla="*/ 147 h 147"/>
            </a:gdLst>
            <a:ahLst/>
            <a:cxnLst>
              <a:cxn ang="T6">
                <a:pos x="T0" y="T1"/>
              </a:cxn>
              <a:cxn ang="T7">
                <a:pos x="T2" y="T3"/>
              </a:cxn>
              <a:cxn ang="T8">
                <a:pos x="T4" y="T5"/>
              </a:cxn>
            </a:cxnLst>
            <a:rect l="T9" t="T10" r="T11" b="T12"/>
            <a:pathLst>
              <a:path w="160" h="147">
                <a:moveTo>
                  <a:pt x="160" y="0"/>
                </a:moveTo>
                <a:cubicBezTo>
                  <a:pt x="151" y="21"/>
                  <a:pt x="142" y="58"/>
                  <a:pt x="128" y="77"/>
                </a:cubicBezTo>
                <a:cubicBezTo>
                  <a:pt x="98" y="114"/>
                  <a:pt x="49" y="147"/>
                  <a:pt x="0" y="147"/>
                </a:cubicBezTo>
              </a:path>
            </a:pathLst>
          </a:custGeom>
          <a:noFill/>
          <a:ln w="9525">
            <a:solidFill>
              <a:schemeClr val="tx1"/>
            </a:solidFill>
            <a:round/>
            <a:headEnd type="none" w="med" len="med"/>
            <a:tailEnd type="triangle" w="med" len="me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9471" name="Rectangle 41"/>
          <p:cNvSpPr>
            <a:spLocks noChangeArrowheads="1"/>
          </p:cNvSpPr>
          <p:nvPr/>
        </p:nvSpPr>
        <p:spPr bwMode="auto">
          <a:xfrm>
            <a:off x="2528888" y="4973638"/>
            <a:ext cx="498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tLang="en-US">
                <a:latin typeface="Calibri" pitchFamily="34" charset="0"/>
              </a:rPr>
              <a:t>K</a:t>
            </a:r>
            <a:r>
              <a:rPr lang="en-US" altLang="en-US" b="1" baseline="-25000">
                <a:latin typeface="Symbol" pitchFamily="18" charset="2"/>
              </a:rPr>
              <a:t>b</a:t>
            </a:r>
          </a:p>
        </p:txBody>
      </p:sp>
      <p:sp>
        <p:nvSpPr>
          <p:cNvPr id="19472" name="Freeform 42"/>
          <p:cNvSpPr>
            <a:spLocks/>
          </p:cNvSpPr>
          <p:nvPr/>
        </p:nvSpPr>
        <p:spPr bwMode="auto">
          <a:xfrm>
            <a:off x="2747963" y="5373688"/>
            <a:ext cx="323850" cy="184150"/>
          </a:xfrm>
          <a:custGeom>
            <a:avLst/>
            <a:gdLst>
              <a:gd name="T0" fmla="*/ 45362813 w 204"/>
              <a:gd name="T1" fmla="*/ 0 h 116"/>
              <a:gd name="T2" fmla="*/ 110886875 w 204"/>
              <a:gd name="T3" fmla="*/ 259576888 h 116"/>
              <a:gd name="T4" fmla="*/ 272176875 w 204"/>
              <a:gd name="T5" fmla="*/ 292338125 h 116"/>
              <a:gd name="T6" fmla="*/ 514111875 w 204"/>
              <a:gd name="T7" fmla="*/ 259576888 h 116"/>
              <a:gd name="T8" fmla="*/ 0 60000 65536"/>
              <a:gd name="T9" fmla="*/ 0 60000 65536"/>
              <a:gd name="T10" fmla="*/ 0 60000 65536"/>
              <a:gd name="T11" fmla="*/ 0 60000 65536"/>
              <a:gd name="T12" fmla="*/ 0 w 204"/>
              <a:gd name="T13" fmla="*/ 0 h 116"/>
              <a:gd name="T14" fmla="*/ 204 w 204"/>
              <a:gd name="T15" fmla="*/ 116 h 116"/>
            </a:gdLst>
            <a:ahLst/>
            <a:cxnLst>
              <a:cxn ang="T8">
                <a:pos x="T0" y="T1"/>
              </a:cxn>
              <a:cxn ang="T9">
                <a:pos x="T2" y="T3"/>
              </a:cxn>
              <a:cxn ang="T10">
                <a:pos x="T4" y="T5"/>
              </a:cxn>
              <a:cxn ang="T11">
                <a:pos x="T6" y="T7"/>
              </a:cxn>
            </a:cxnLst>
            <a:rect l="T12" t="T13" r="T14" b="T15"/>
            <a:pathLst>
              <a:path w="204" h="116">
                <a:moveTo>
                  <a:pt x="18" y="0"/>
                </a:moveTo>
                <a:cubicBezTo>
                  <a:pt x="13" y="34"/>
                  <a:pt x="0" y="84"/>
                  <a:pt x="44" y="103"/>
                </a:cubicBezTo>
                <a:cubicBezTo>
                  <a:pt x="63" y="111"/>
                  <a:pt x="86" y="111"/>
                  <a:pt x="108" y="116"/>
                </a:cubicBezTo>
                <a:cubicBezTo>
                  <a:pt x="142" y="110"/>
                  <a:pt x="169" y="103"/>
                  <a:pt x="204" y="103"/>
                </a:cubicBezTo>
              </a:path>
            </a:pathLst>
          </a:custGeom>
          <a:noFill/>
          <a:ln w="9525">
            <a:solidFill>
              <a:schemeClr val="tx1"/>
            </a:solidFill>
            <a:round/>
            <a:headEnd type="none" w="med" len="med"/>
            <a:tailEnd type="triangle" w="med" len="me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repeatDur="0" restart="never"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repeatDur="0" restart="never" fill="hold" grpId="0" nodeType="clickEffect">
                                  <p:stCondLst>
                                    <p:cond delay="0"/>
                                  </p:stCondLst>
                                  <p:childTnLst>
                                    <p:set>
                                      <p:cBhvr>
                                        <p:cTn id="10" dur="1" fill="hold">
                                          <p:stCondLst>
                                            <p:cond delay="0"/>
                                          </p:stCondLst>
                                        </p:cTn>
                                        <p:tgtEl>
                                          <p:spTgt spid="2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4" repeatDur="0" restart="never" fill="hold" grpId="0" nodeType="clickEffect">
                                  <p:stCondLst>
                                    <p:cond delay="0"/>
                                  </p:stCondLst>
                                  <p:childTnLst>
                                    <p:set>
                                      <p:cBhvr>
                                        <p:cTn id="14" dur="1" fill="hold">
                                          <p:stCondLst>
                                            <p:cond delay="0"/>
                                          </p:stCondLst>
                                        </p:cTn>
                                        <p:tgtEl>
                                          <p:spTgt spid="22"/>
                                        </p:tgtEl>
                                        <p:attrNameLst>
                                          <p:attrName>style.visibility</p:attrName>
                                        </p:attrNameLst>
                                      </p:cBhvr>
                                      <p:to>
                                        <p:strVal val="visible"/>
                                      </p:to>
                                    </p:set>
                                    <p:anim calcmode="lin" valueType="num">
                                      <p:cBhvr additive="base">
                                        <p:cTn id="15" dur="500" fill="hold"/>
                                        <p:tgtEl>
                                          <p:spTgt spid="22"/>
                                        </p:tgtEl>
                                        <p:attrNameLst>
                                          <p:attrName>ppt_x</p:attrName>
                                        </p:attrNameLst>
                                      </p:cBhvr>
                                      <p:tavLst>
                                        <p:tav tm="0">
                                          <p:val>
                                            <p:strVal val="#ppt_x"/>
                                          </p:val>
                                        </p:tav>
                                        <p:tav tm="100000">
                                          <p:val>
                                            <p:strVal val="#ppt_x"/>
                                          </p:val>
                                        </p:tav>
                                      </p:tavLst>
                                    </p:anim>
                                    <p:anim calcmode="lin" valueType="num">
                                      <p:cBhvr additive="base">
                                        <p:cTn id="16" dur="500" fill="hold"/>
                                        <p:tgtEl>
                                          <p:spTgt spid="22"/>
                                        </p:tgtEl>
                                        <p:attrNameLst>
                                          <p:attrName>ppt_y</p:attrName>
                                        </p:attrNameLst>
                                      </p:cBhvr>
                                      <p:tavLst>
                                        <p:tav tm="0">
                                          <p:val>
                                            <p:strVal val="1+#ppt_h/2"/>
                                          </p:val>
                                        </p:tav>
                                        <p:tav tm="100000">
                                          <p:val>
                                            <p:strVal val="#ppt_y"/>
                                          </p:val>
                                        </p:tav>
                                      </p:tavLst>
                                    </p:anim>
                                  </p:childTnLst>
                                </p:cTn>
                              </p:par>
                              <p:par>
                                <p:cTn id="17" presetID="1" presetClass="entr" presetSubtype="0" repeatDur="0" restart="never" fill="hold" grpId="0" nodeType="withEffect">
                                  <p:stCondLst>
                                    <p:cond delay="0"/>
                                  </p:stCondLst>
                                  <p:childTnLst>
                                    <p:set>
                                      <p:cBhvr>
                                        <p:cTn id="18"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4" grpId="0"/>
      <p:bldP spid="20" grpId="0"/>
      <p:bldP spid="21" grpId="0"/>
      <p:bldP spid="22"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762000" y="304800"/>
            <a:ext cx="7772400" cy="914400"/>
          </a:xfrm>
        </p:spPr>
        <p:txBody>
          <a:bodyPr/>
          <a:lstStyle/>
          <a:p>
            <a:pPr eaLnBrk="1" hangingPunct="1"/>
            <a:r>
              <a:rPr lang="en-US" smtClean="0">
                <a:solidFill>
                  <a:srgbClr val="CC3300"/>
                </a:solidFill>
              </a:rPr>
              <a:t>LASER</a:t>
            </a:r>
          </a:p>
        </p:txBody>
      </p:sp>
      <p:sp>
        <p:nvSpPr>
          <p:cNvPr id="20483" name="Rectangle 4"/>
          <p:cNvSpPr>
            <a:spLocks noGrp="1" noChangeArrowheads="1"/>
          </p:cNvSpPr>
          <p:nvPr>
            <p:ph type="body" sz="half" idx="2"/>
          </p:nvPr>
        </p:nvSpPr>
        <p:spPr>
          <a:xfrm>
            <a:off x="533400" y="3200400"/>
            <a:ext cx="7772400" cy="3200400"/>
          </a:xfrm>
        </p:spPr>
        <p:txBody>
          <a:bodyPr/>
          <a:lstStyle/>
          <a:p>
            <a:pPr eaLnBrk="1" hangingPunct="1"/>
            <a:r>
              <a:rPr lang="en-US" smtClean="0">
                <a:solidFill>
                  <a:srgbClr val="CC3300"/>
                </a:solidFill>
              </a:rPr>
              <a:t>L</a:t>
            </a:r>
            <a:r>
              <a:rPr lang="en-US" smtClean="0"/>
              <a:t>ight</a:t>
            </a:r>
          </a:p>
          <a:p>
            <a:pPr eaLnBrk="1" hangingPunct="1"/>
            <a:r>
              <a:rPr lang="en-US" smtClean="0">
                <a:solidFill>
                  <a:srgbClr val="CC3300"/>
                </a:solidFill>
              </a:rPr>
              <a:t>A</a:t>
            </a:r>
            <a:r>
              <a:rPr lang="en-US" smtClean="0"/>
              <a:t>mplification by</a:t>
            </a:r>
          </a:p>
          <a:p>
            <a:pPr eaLnBrk="1" hangingPunct="1"/>
            <a:r>
              <a:rPr lang="en-US" smtClean="0">
                <a:solidFill>
                  <a:srgbClr val="CC3300"/>
                </a:solidFill>
              </a:rPr>
              <a:t>S</a:t>
            </a:r>
            <a:r>
              <a:rPr lang="en-US" smtClean="0"/>
              <a:t>timulated</a:t>
            </a:r>
          </a:p>
          <a:p>
            <a:pPr eaLnBrk="1" hangingPunct="1"/>
            <a:r>
              <a:rPr lang="en-US" smtClean="0">
                <a:solidFill>
                  <a:srgbClr val="CC3300"/>
                </a:solidFill>
              </a:rPr>
              <a:t>E</a:t>
            </a:r>
            <a:r>
              <a:rPr lang="en-US" smtClean="0"/>
              <a:t>mission of</a:t>
            </a:r>
          </a:p>
          <a:p>
            <a:pPr eaLnBrk="1" hangingPunct="1"/>
            <a:r>
              <a:rPr lang="en-US" smtClean="0">
                <a:solidFill>
                  <a:srgbClr val="CC3300"/>
                </a:solidFill>
              </a:rPr>
              <a:t>R</a:t>
            </a:r>
            <a:r>
              <a:rPr lang="en-US" smtClean="0"/>
              <a:t>adiation</a:t>
            </a:r>
          </a:p>
        </p:txBody>
      </p:sp>
      <p:sp>
        <p:nvSpPr>
          <p:cNvPr id="20484" name="Rectangle 5"/>
          <p:cNvSpPr>
            <a:spLocks noChangeArrowheads="1"/>
          </p:cNvSpPr>
          <p:nvPr/>
        </p:nvSpPr>
        <p:spPr bwMode="auto">
          <a:xfrm>
            <a:off x="533400" y="1143000"/>
            <a:ext cx="8305800" cy="181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2800">
                <a:latin typeface="Calibri" pitchFamily="34" charset="0"/>
              </a:rPr>
              <a:t>A device which produces light or some other form of electromagnetic radiation that is monochromatic (of a single wavelength), coherent (in step), and contained in narrow beam</a:t>
            </a:r>
          </a:p>
        </p:txBody>
      </p:sp>
    </p:spTree>
    <p:custDataLst>
      <p:tags r:id="rId1"/>
    </p:custData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2286000" y="0"/>
            <a:ext cx="4953000" cy="838200"/>
          </a:xfrm>
        </p:spPr>
        <p:txBody>
          <a:bodyPr/>
          <a:lstStyle/>
          <a:p>
            <a:pPr eaLnBrk="1" hangingPunct="1"/>
            <a:r>
              <a:rPr lang="en-US" smtClean="0"/>
              <a:t>Laser Operation</a:t>
            </a:r>
          </a:p>
        </p:txBody>
      </p:sp>
      <p:pic>
        <p:nvPicPr>
          <p:cNvPr id="21507"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47800" y="762000"/>
            <a:ext cx="5638800" cy="5762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533400" y="152400"/>
            <a:ext cx="7772400" cy="762000"/>
          </a:xfrm>
        </p:spPr>
        <p:txBody>
          <a:bodyPr/>
          <a:lstStyle/>
          <a:p>
            <a:pPr eaLnBrk="1" hangingPunct="1"/>
            <a:r>
              <a:rPr lang="en-US" smtClean="0"/>
              <a:t>Laser</a:t>
            </a:r>
          </a:p>
        </p:txBody>
      </p:sp>
      <p:sp>
        <p:nvSpPr>
          <p:cNvPr id="70659" name="Rectangle 4"/>
          <p:cNvSpPr>
            <a:spLocks noGrp="1" noChangeArrowheads="1"/>
          </p:cNvSpPr>
          <p:nvPr>
            <p:ph type="body" sz="half" idx="2"/>
          </p:nvPr>
        </p:nvSpPr>
        <p:spPr>
          <a:xfrm>
            <a:off x="4572000" y="1295400"/>
            <a:ext cx="3810000" cy="2133600"/>
          </a:xfrm>
        </p:spPr>
        <p:txBody>
          <a:bodyPr rtlCol="0">
            <a:normAutofit lnSpcReduction="10000"/>
          </a:bodyPr>
          <a:lstStyle/>
          <a:p>
            <a:pPr eaLnBrk="1" fontAlgn="auto" hangingPunct="1">
              <a:spcAft>
                <a:spcPts val="0"/>
              </a:spcAft>
              <a:defRPr/>
            </a:pPr>
            <a:r>
              <a:rPr lang="en-US" sz="2800" smtClean="0"/>
              <a:t>A laser is a device that creates and amplifies a narrow, intense beam of coherent light.</a:t>
            </a:r>
          </a:p>
          <a:p>
            <a:pPr eaLnBrk="1" fontAlgn="auto" hangingPunct="1">
              <a:spcAft>
                <a:spcPts val="0"/>
              </a:spcAft>
              <a:defRPr/>
            </a:pPr>
            <a:endParaRPr lang="en-US" sz="2800" smtClean="0"/>
          </a:p>
        </p:txBody>
      </p:sp>
      <p:pic>
        <p:nvPicPr>
          <p:cNvPr id="22532" name="Picture 6" descr="RubyAnim87k"/>
          <p:cNvPicPr>
            <a:picLocks noGrp="1" noChangeAspect="1" noChangeArrowheads="1" noCrop="1"/>
          </p:cNvPicPr>
          <p:nvPr>
            <p:ph type="clipArt" sz="half" idx="1"/>
          </p:nvPr>
        </p:nvPicPr>
        <p:blipFill>
          <a:blip r:embed="rId4">
            <a:extLst>
              <a:ext uri="{28A0092B-C50C-407E-A947-70E740481C1C}">
                <a14:useLocalDpi xmlns:a14="http://schemas.microsoft.com/office/drawing/2010/main" val="0"/>
              </a:ext>
            </a:extLst>
          </a:blip>
          <a:srcRect/>
          <a:stretch>
            <a:fillRect/>
          </a:stretch>
        </p:blipFill>
        <p:spPr>
          <a:xfrm>
            <a:off x="304800" y="1524000"/>
            <a:ext cx="3810000" cy="1385888"/>
          </a:xfrm>
        </p:spPr>
      </p:pic>
      <p:sp>
        <p:nvSpPr>
          <p:cNvPr id="22533" name="Text Box 10"/>
          <p:cNvSpPr txBox="1">
            <a:spLocks noChangeArrowheads="1"/>
          </p:cNvSpPr>
          <p:nvPr/>
        </p:nvSpPr>
        <p:spPr bwMode="auto">
          <a:xfrm>
            <a:off x="1066800" y="3886200"/>
            <a:ext cx="7086600" cy="265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lnSpc>
                <a:spcPct val="90000"/>
              </a:lnSpc>
              <a:spcBef>
                <a:spcPct val="20000"/>
              </a:spcBef>
              <a:buFontTx/>
              <a:buChar char="•"/>
            </a:pPr>
            <a:r>
              <a:rPr lang="en-US" sz="2800">
                <a:latin typeface="Calibri" pitchFamily="34" charset="0"/>
              </a:rPr>
              <a:t>In a ruby laser, light from the flash lamp, in what is called "optical pumping", excites the molecules in the ruby rod, and they bounce back and forth between two mirrors until coherent light escapes from the cavity.</a:t>
            </a:r>
          </a:p>
          <a:p>
            <a:pPr eaLnBrk="1" hangingPunct="1">
              <a:spcBef>
                <a:spcPct val="50000"/>
              </a:spcBef>
            </a:pPr>
            <a:endParaRPr lang="en-US" sz="2800">
              <a:latin typeface="Calibri" pitchFamily="34" charset="0"/>
            </a:endParaRPr>
          </a:p>
        </p:txBody>
      </p:sp>
    </p:spTree>
    <p:custDataLst>
      <p:tags r:id="rId1"/>
    </p:custData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4546" name="Text Box 2"/>
          <p:cNvSpPr txBox="1">
            <a:spLocks noChangeArrowheads="1"/>
          </p:cNvSpPr>
          <p:nvPr/>
        </p:nvSpPr>
        <p:spPr bwMode="auto">
          <a:xfrm>
            <a:off x="338138" y="2492375"/>
            <a:ext cx="8805862" cy="1370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altLang="en-US">
                <a:solidFill>
                  <a:schemeClr val="tx2"/>
                </a:solidFill>
                <a:latin typeface="Calibri" pitchFamily="34" charset="0"/>
              </a:rPr>
              <a:t>Photons with energy in approx range </a:t>
            </a:r>
            <a:r>
              <a:rPr lang="en-US" altLang="en-US">
                <a:latin typeface="Calibri" pitchFamily="34" charset="0"/>
              </a:rPr>
              <a:t>100eV</a:t>
            </a:r>
            <a:r>
              <a:rPr lang="en-US" altLang="en-US">
                <a:solidFill>
                  <a:schemeClr val="accent2"/>
                </a:solidFill>
                <a:latin typeface="Calibri" pitchFamily="34" charset="0"/>
              </a:rPr>
              <a:t> </a:t>
            </a:r>
            <a:r>
              <a:rPr lang="en-US" altLang="en-US">
                <a:solidFill>
                  <a:schemeClr val="tx2"/>
                </a:solidFill>
                <a:latin typeface="Calibri" pitchFamily="34" charset="0"/>
              </a:rPr>
              <a:t>to</a:t>
            </a:r>
            <a:r>
              <a:rPr lang="en-US" altLang="en-US">
                <a:solidFill>
                  <a:schemeClr val="accent2"/>
                </a:solidFill>
                <a:latin typeface="Calibri" pitchFamily="34" charset="0"/>
              </a:rPr>
              <a:t> </a:t>
            </a:r>
            <a:r>
              <a:rPr lang="en-US" altLang="en-US">
                <a:latin typeface="Calibri" pitchFamily="34" charset="0"/>
              </a:rPr>
              <a:t>100,000eV</a:t>
            </a:r>
            <a:r>
              <a:rPr lang="en-US" altLang="en-US">
                <a:solidFill>
                  <a:schemeClr val="tx2"/>
                </a:solidFill>
                <a:latin typeface="Calibri" pitchFamily="34" charset="0"/>
              </a:rPr>
              <a:t>.</a:t>
            </a:r>
          </a:p>
          <a:p>
            <a:pPr eaLnBrk="1" hangingPunct="1">
              <a:spcBef>
                <a:spcPct val="50000"/>
              </a:spcBef>
            </a:pPr>
            <a:r>
              <a:rPr lang="en-US" altLang="en-US">
                <a:solidFill>
                  <a:schemeClr val="accent1"/>
                </a:solidFill>
                <a:latin typeface="Calibri" pitchFamily="34" charset="0"/>
              </a:rPr>
              <a:t>This large energy means they go right through you  (except for your bones).</a:t>
            </a:r>
          </a:p>
        </p:txBody>
      </p:sp>
      <p:sp>
        <p:nvSpPr>
          <p:cNvPr id="364547" name="Text Box 3"/>
          <p:cNvSpPr txBox="1">
            <a:spLocks noChangeArrowheads="1"/>
          </p:cNvSpPr>
          <p:nvPr/>
        </p:nvSpPr>
        <p:spPr bwMode="auto">
          <a:xfrm>
            <a:off x="495300" y="4065588"/>
            <a:ext cx="60007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altLang="en-US">
                <a:solidFill>
                  <a:schemeClr val="tx2"/>
                </a:solidFill>
                <a:latin typeface="Calibri" pitchFamily="34" charset="0"/>
              </a:rPr>
              <a:t>What are the wavelengths?</a:t>
            </a:r>
          </a:p>
        </p:txBody>
      </p:sp>
      <p:graphicFrame>
        <p:nvGraphicFramePr>
          <p:cNvPr id="364548" name="Object 2"/>
          <p:cNvGraphicFramePr>
            <a:graphicFrameLocks noChangeAspect="1"/>
          </p:cNvGraphicFramePr>
          <p:nvPr/>
        </p:nvGraphicFramePr>
        <p:xfrm>
          <a:off x="496888" y="4789488"/>
          <a:ext cx="2959100" cy="749300"/>
        </p:xfrm>
        <a:graphic>
          <a:graphicData uri="http://schemas.openxmlformats.org/presentationml/2006/ole">
            <mc:AlternateContent xmlns:mc="http://schemas.openxmlformats.org/markup-compatibility/2006">
              <mc:Choice xmlns:v="urn:schemas-microsoft-com:vml" Requires="v">
                <p:oleObj spid="_x0000_s6165" name="Equation" r:id="rId5" imgW="2959100" imgH="749300" progId="Equation.DSMT36">
                  <p:embed/>
                </p:oleObj>
              </mc:Choice>
              <mc:Fallback>
                <p:oleObj name="Equation" r:id="rId5" imgW="2959100" imgH="749300" progId="Equation.DSMT36">
                  <p:embed/>
                  <p:pic>
                    <p:nvPicPr>
                      <p:cNvPr id="0" name="Object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96888" y="4789488"/>
                        <a:ext cx="2959100" cy="749300"/>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64549" name="Object 3"/>
          <p:cNvGraphicFramePr>
            <a:graphicFrameLocks noChangeAspect="1"/>
          </p:cNvGraphicFramePr>
          <p:nvPr/>
        </p:nvGraphicFramePr>
        <p:xfrm>
          <a:off x="495300" y="5607050"/>
          <a:ext cx="2984500" cy="812800"/>
        </p:xfrm>
        <a:graphic>
          <a:graphicData uri="http://schemas.openxmlformats.org/presentationml/2006/ole">
            <mc:AlternateContent xmlns:mc="http://schemas.openxmlformats.org/markup-compatibility/2006">
              <mc:Choice xmlns:v="urn:schemas-microsoft-com:vml" Requires="v">
                <p:oleObj spid="_x0000_s6166" name="Equation" r:id="rId7" imgW="2984500" imgH="812800" progId="Equation.DSMT36">
                  <p:embed/>
                </p:oleObj>
              </mc:Choice>
              <mc:Fallback>
                <p:oleObj name="Equation" r:id="rId7" imgW="2984500" imgH="812800" progId="Equation.DSMT36">
                  <p:embed/>
                  <p:pic>
                    <p:nvPicPr>
                      <p:cNvPr id="0" name="Object 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95300" y="5607050"/>
                        <a:ext cx="2984500" cy="812800"/>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64550" name="Object 4"/>
          <p:cNvGraphicFramePr>
            <a:graphicFrameLocks noChangeAspect="1"/>
          </p:cNvGraphicFramePr>
          <p:nvPr/>
        </p:nvGraphicFramePr>
        <p:xfrm>
          <a:off x="5494338" y="5646738"/>
          <a:ext cx="1905000" cy="749300"/>
        </p:xfrm>
        <a:graphic>
          <a:graphicData uri="http://schemas.openxmlformats.org/presentationml/2006/ole">
            <mc:AlternateContent xmlns:mc="http://schemas.openxmlformats.org/markup-compatibility/2006">
              <mc:Choice xmlns:v="urn:schemas-microsoft-com:vml" Requires="v">
                <p:oleObj spid="_x0000_s6167" name="Equation" r:id="rId9" imgW="1905000" imgH="749300" progId="Equation.DSMT36">
                  <p:embed/>
                </p:oleObj>
              </mc:Choice>
              <mc:Fallback>
                <p:oleObj name="Equation" r:id="rId9" imgW="1905000" imgH="749300" progId="Equation.DSMT36">
                  <p:embed/>
                  <p:pic>
                    <p:nvPicPr>
                      <p:cNvPr id="0" name="Object 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494338" y="5646738"/>
                        <a:ext cx="1905000" cy="749300"/>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64551" name="Line 7"/>
          <p:cNvSpPr>
            <a:spLocks noChangeShapeType="1"/>
          </p:cNvSpPr>
          <p:nvPr/>
        </p:nvSpPr>
        <p:spPr bwMode="auto">
          <a:xfrm>
            <a:off x="3824288" y="6003925"/>
            <a:ext cx="1455737"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6152" name="Rectangle 8"/>
          <p:cNvSpPr>
            <a:spLocks noGrp="1" noChangeArrowheads="1"/>
          </p:cNvSpPr>
          <p:nvPr>
            <p:ph type="title"/>
          </p:nvPr>
        </p:nvSpPr>
        <p:spPr>
          <a:xfrm>
            <a:off x="685800" y="38100"/>
            <a:ext cx="7772400" cy="1143000"/>
          </a:xfrm>
        </p:spPr>
        <p:txBody>
          <a:bodyPr/>
          <a:lstStyle/>
          <a:p>
            <a:pPr eaLnBrk="1" hangingPunct="1"/>
            <a:r>
              <a:rPr lang="en-US" smtClean="0"/>
              <a:t>X-Rays</a:t>
            </a:r>
          </a:p>
        </p:txBody>
      </p:sp>
      <p:pic>
        <p:nvPicPr>
          <p:cNvPr id="6153" name="Picture 9" descr="bones"/>
          <p:cNvPicPr>
            <a:picLocks noChangeAspect="1" noChangeArrowheads="1" noCrop="1"/>
          </p:cNvPicPr>
          <p:nvPr/>
        </p:nvPicPr>
        <p:blipFill>
          <a:blip r:embed="rId11">
            <a:extLst>
              <a:ext uri="{28A0092B-C50C-407E-A947-70E740481C1C}">
                <a14:useLocalDpi xmlns:a14="http://schemas.microsoft.com/office/drawing/2010/main" val="0"/>
              </a:ext>
            </a:extLst>
          </a:blip>
          <a:srcRect/>
          <a:stretch>
            <a:fillRect/>
          </a:stretch>
        </p:blipFill>
        <p:spPr bwMode="auto">
          <a:xfrm>
            <a:off x="536575" y="206375"/>
            <a:ext cx="1725613"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4" name="Picture 10" descr="xraycarbon"/>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407150" y="225425"/>
            <a:ext cx="2514600" cy="2266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64555" name="Text Box 11"/>
          <p:cNvSpPr txBox="1">
            <a:spLocks noChangeArrowheads="1"/>
          </p:cNvSpPr>
          <p:nvPr/>
        </p:nvSpPr>
        <p:spPr bwMode="auto">
          <a:xfrm>
            <a:off x="4906963" y="4065588"/>
            <a:ext cx="31781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a:latin typeface="Calibri" pitchFamily="34" charset="0"/>
              </a:rPr>
              <a:t>.01 nm</a:t>
            </a:r>
            <a:r>
              <a:rPr lang="en-US">
                <a:solidFill>
                  <a:schemeClr val="accent2"/>
                </a:solidFill>
                <a:latin typeface="Calibri" pitchFamily="34" charset="0"/>
              </a:rPr>
              <a:t>  to </a:t>
            </a:r>
            <a:r>
              <a:rPr lang="en-US">
                <a:latin typeface="Calibri" pitchFamily="34" charset="0"/>
              </a:rPr>
              <a:t>10 nm</a:t>
            </a:r>
          </a:p>
        </p:txBody>
      </p:sp>
    </p:spTree>
    <p:custDataLst>
      <p:tags r:id="rId2"/>
    </p:custData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64546"/>
                                        </p:tgtEl>
                                        <p:attrNameLst>
                                          <p:attrName>style.visibility</p:attrName>
                                        </p:attrNameLst>
                                      </p:cBhvr>
                                      <p:to>
                                        <p:strVal val="visible"/>
                                      </p:to>
                                    </p:set>
                                    <p:anim calcmode="lin" valueType="num">
                                      <p:cBhvr additive="base">
                                        <p:cTn id="7" dur="500" fill="hold"/>
                                        <p:tgtEl>
                                          <p:spTgt spid="364546"/>
                                        </p:tgtEl>
                                        <p:attrNameLst>
                                          <p:attrName>ppt_x</p:attrName>
                                        </p:attrNameLst>
                                      </p:cBhvr>
                                      <p:tavLst>
                                        <p:tav tm="0">
                                          <p:val>
                                            <p:strVal val="0-#ppt_w/2"/>
                                          </p:val>
                                        </p:tav>
                                        <p:tav tm="100000">
                                          <p:val>
                                            <p:strVal val="#ppt_x"/>
                                          </p:val>
                                        </p:tav>
                                      </p:tavLst>
                                    </p:anim>
                                    <p:anim calcmode="lin" valueType="num">
                                      <p:cBhvr additive="base">
                                        <p:cTn id="8" dur="500" fill="hold"/>
                                        <p:tgtEl>
                                          <p:spTgt spid="364546"/>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64547"/>
                                        </p:tgtEl>
                                        <p:attrNameLst>
                                          <p:attrName>style.visibility</p:attrName>
                                        </p:attrNameLst>
                                      </p:cBhvr>
                                      <p:to>
                                        <p:strVal val="visible"/>
                                      </p:to>
                                    </p:set>
                                    <p:anim calcmode="lin" valueType="num">
                                      <p:cBhvr additive="base">
                                        <p:cTn id="13" dur="500" fill="hold"/>
                                        <p:tgtEl>
                                          <p:spTgt spid="364547"/>
                                        </p:tgtEl>
                                        <p:attrNameLst>
                                          <p:attrName>ppt_x</p:attrName>
                                        </p:attrNameLst>
                                      </p:cBhvr>
                                      <p:tavLst>
                                        <p:tav tm="0">
                                          <p:val>
                                            <p:strVal val="0-#ppt_w/2"/>
                                          </p:val>
                                        </p:tav>
                                        <p:tav tm="100000">
                                          <p:val>
                                            <p:strVal val="#ppt_x"/>
                                          </p:val>
                                        </p:tav>
                                      </p:tavLst>
                                    </p:anim>
                                    <p:anim calcmode="lin" valueType="num">
                                      <p:cBhvr additive="base">
                                        <p:cTn id="14" dur="500" fill="hold"/>
                                        <p:tgtEl>
                                          <p:spTgt spid="364547"/>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nodeType="clickEffect">
                                  <p:stCondLst>
                                    <p:cond delay="0"/>
                                  </p:stCondLst>
                                  <p:childTnLst>
                                    <p:set>
                                      <p:cBhvr>
                                        <p:cTn id="18" dur="1" fill="hold">
                                          <p:stCondLst>
                                            <p:cond delay="0"/>
                                          </p:stCondLst>
                                        </p:cTn>
                                        <p:tgtEl>
                                          <p:spTgt spid="364548"/>
                                        </p:tgtEl>
                                        <p:attrNameLst>
                                          <p:attrName>style.visibility</p:attrName>
                                        </p:attrNameLst>
                                      </p:cBhvr>
                                      <p:to>
                                        <p:strVal val="visible"/>
                                      </p:to>
                                    </p:set>
                                    <p:anim calcmode="lin" valueType="num">
                                      <p:cBhvr additive="base">
                                        <p:cTn id="19" dur="500" fill="hold"/>
                                        <p:tgtEl>
                                          <p:spTgt spid="364548"/>
                                        </p:tgtEl>
                                        <p:attrNameLst>
                                          <p:attrName>ppt_x</p:attrName>
                                        </p:attrNameLst>
                                      </p:cBhvr>
                                      <p:tavLst>
                                        <p:tav tm="0">
                                          <p:val>
                                            <p:strVal val="0-#ppt_w/2"/>
                                          </p:val>
                                        </p:tav>
                                        <p:tav tm="100000">
                                          <p:val>
                                            <p:strVal val="#ppt_x"/>
                                          </p:val>
                                        </p:tav>
                                      </p:tavLst>
                                    </p:anim>
                                    <p:anim calcmode="lin" valueType="num">
                                      <p:cBhvr additive="base">
                                        <p:cTn id="20" dur="500" fill="hold"/>
                                        <p:tgtEl>
                                          <p:spTgt spid="364548"/>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nodeType="clickEffect">
                                  <p:stCondLst>
                                    <p:cond delay="0"/>
                                  </p:stCondLst>
                                  <p:childTnLst>
                                    <p:set>
                                      <p:cBhvr>
                                        <p:cTn id="24" dur="1" fill="hold">
                                          <p:stCondLst>
                                            <p:cond delay="0"/>
                                          </p:stCondLst>
                                        </p:cTn>
                                        <p:tgtEl>
                                          <p:spTgt spid="364549"/>
                                        </p:tgtEl>
                                        <p:attrNameLst>
                                          <p:attrName>style.visibility</p:attrName>
                                        </p:attrNameLst>
                                      </p:cBhvr>
                                      <p:to>
                                        <p:strVal val="visible"/>
                                      </p:to>
                                    </p:set>
                                    <p:anim calcmode="lin" valueType="num">
                                      <p:cBhvr additive="base">
                                        <p:cTn id="25" dur="500" fill="hold"/>
                                        <p:tgtEl>
                                          <p:spTgt spid="364549"/>
                                        </p:tgtEl>
                                        <p:attrNameLst>
                                          <p:attrName>ppt_x</p:attrName>
                                        </p:attrNameLst>
                                      </p:cBhvr>
                                      <p:tavLst>
                                        <p:tav tm="0">
                                          <p:val>
                                            <p:strVal val="0-#ppt_w/2"/>
                                          </p:val>
                                        </p:tav>
                                        <p:tav tm="100000">
                                          <p:val>
                                            <p:strVal val="#ppt_x"/>
                                          </p:val>
                                        </p:tav>
                                      </p:tavLst>
                                    </p:anim>
                                    <p:anim calcmode="lin" valueType="num">
                                      <p:cBhvr additive="base">
                                        <p:cTn id="26" dur="500" fill="hold"/>
                                        <p:tgtEl>
                                          <p:spTgt spid="364549"/>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2" presetClass="entr" presetSubtype="8" fill="hold" grpId="0" nodeType="clickEffect">
                                  <p:stCondLst>
                                    <p:cond delay="0"/>
                                  </p:stCondLst>
                                  <p:childTnLst>
                                    <p:set>
                                      <p:cBhvr>
                                        <p:cTn id="30" dur="1" fill="hold">
                                          <p:stCondLst>
                                            <p:cond delay="0"/>
                                          </p:stCondLst>
                                        </p:cTn>
                                        <p:tgtEl>
                                          <p:spTgt spid="364551"/>
                                        </p:tgtEl>
                                        <p:attrNameLst>
                                          <p:attrName>style.visibility</p:attrName>
                                        </p:attrNameLst>
                                      </p:cBhvr>
                                      <p:to>
                                        <p:strVal val="visible"/>
                                      </p:to>
                                    </p:set>
                                    <p:animEffect transition="in" filter="wipe(left)">
                                      <p:cBhvr>
                                        <p:cTn id="31" dur="500"/>
                                        <p:tgtEl>
                                          <p:spTgt spid="364551"/>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22" presetClass="entr" presetSubtype="8" fill="hold" nodeType="clickEffect">
                                  <p:stCondLst>
                                    <p:cond delay="0"/>
                                  </p:stCondLst>
                                  <p:childTnLst>
                                    <p:set>
                                      <p:cBhvr>
                                        <p:cTn id="35" dur="1" fill="hold">
                                          <p:stCondLst>
                                            <p:cond delay="0"/>
                                          </p:stCondLst>
                                        </p:cTn>
                                        <p:tgtEl>
                                          <p:spTgt spid="364550"/>
                                        </p:tgtEl>
                                        <p:attrNameLst>
                                          <p:attrName>style.visibility</p:attrName>
                                        </p:attrNameLst>
                                      </p:cBhvr>
                                      <p:to>
                                        <p:strVal val="visible"/>
                                      </p:to>
                                    </p:set>
                                    <p:animEffect transition="in" filter="wipe(left)">
                                      <p:cBhvr>
                                        <p:cTn id="36" dur="500"/>
                                        <p:tgtEl>
                                          <p:spTgt spid="364550"/>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2" presetClass="entr" presetSubtype="2" fill="hold" grpId="0" nodeType="clickEffect">
                                  <p:stCondLst>
                                    <p:cond delay="0"/>
                                  </p:stCondLst>
                                  <p:childTnLst>
                                    <p:set>
                                      <p:cBhvr>
                                        <p:cTn id="40" dur="1" fill="hold">
                                          <p:stCondLst>
                                            <p:cond delay="0"/>
                                          </p:stCondLst>
                                        </p:cTn>
                                        <p:tgtEl>
                                          <p:spTgt spid="364555"/>
                                        </p:tgtEl>
                                        <p:attrNameLst>
                                          <p:attrName>style.visibility</p:attrName>
                                        </p:attrNameLst>
                                      </p:cBhvr>
                                      <p:to>
                                        <p:strVal val="visible"/>
                                      </p:to>
                                    </p:set>
                                    <p:anim calcmode="lin" valueType="num">
                                      <p:cBhvr additive="base">
                                        <p:cTn id="41" dur="500" fill="hold"/>
                                        <p:tgtEl>
                                          <p:spTgt spid="364555"/>
                                        </p:tgtEl>
                                        <p:attrNameLst>
                                          <p:attrName>ppt_x</p:attrName>
                                        </p:attrNameLst>
                                      </p:cBhvr>
                                      <p:tavLst>
                                        <p:tav tm="0">
                                          <p:val>
                                            <p:strVal val="1+#ppt_w/2"/>
                                          </p:val>
                                        </p:tav>
                                        <p:tav tm="100000">
                                          <p:val>
                                            <p:strVal val="#ppt_x"/>
                                          </p:val>
                                        </p:tav>
                                      </p:tavLst>
                                    </p:anim>
                                    <p:anim calcmode="lin" valueType="num">
                                      <p:cBhvr additive="base">
                                        <p:cTn id="42" dur="500" fill="hold"/>
                                        <p:tgtEl>
                                          <p:spTgt spid="36455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4546" grpId="0" autoUpdateAnimBg="0"/>
      <p:bldP spid="364547" grpId="0" autoUpdateAnimBg="0"/>
      <p:bldP spid="364551" grpId="0" animBg="1"/>
      <p:bldP spid="364555" grpId="0" autoUpdateAnimBg="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smtClean="0"/>
              <a:t>X-Ray Production</a:t>
            </a:r>
          </a:p>
        </p:txBody>
      </p:sp>
      <p:sp>
        <p:nvSpPr>
          <p:cNvPr id="318470" name="Rectangle 6"/>
          <p:cNvSpPr>
            <a:spLocks noGrp="1" noChangeArrowheads="1"/>
          </p:cNvSpPr>
          <p:nvPr>
            <p:ph type="body" idx="1"/>
          </p:nvPr>
        </p:nvSpPr>
        <p:spPr>
          <a:xfrm>
            <a:off x="685800" y="2555875"/>
            <a:ext cx="7772400" cy="4114800"/>
          </a:xfrm>
        </p:spPr>
        <p:txBody>
          <a:bodyPr/>
          <a:lstStyle/>
          <a:p>
            <a:pPr eaLnBrk="1" hangingPunct="1"/>
            <a:r>
              <a:rPr lang="en-US" smtClean="0"/>
              <a:t>Black Body Radiation</a:t>
            </a:r>
          </a:p>
          <a:p>
            <a:pPr lvl="1" eaLnBrk="1" hangingPunct="1"/>
            <a:r>
              <a:rPr lang="en-US" smtClean="0">
                <a:solidFill>
                  <a:schemeClr val="tx2"/>
                </a:solidFill>
              </a:rPr>
              <a:t>Would require temperature over 10 times hotter than surface of sun</a:t>
            </a:r>
          </a:p>
          <a:p>
            <a:pPr eaLnBrk="1" hangingPunct="1"/>
            <a:r>
              <a:rPr lang="en-US" smtClean="0"/>
              <a:t>Excitation of outer electrons</a:t>
            </a:r>
          </a:p>
          <a:p>
            <a:pPr lvl="1" eaLnBrk="1" hangingPunct="1"/>
            <a:r>
              <a:rPr lang="en-US" smtClean="0">
                <a:solidFill>
                  <a:schemeClr val="tx2"/>
                </a:solidFill>
              </a:rPr>
              <a:t>Typically have energy around 10 eV</a:t>
            </a:r>
          </a:p>
          <a:p>
            <a:pPr eaLnBrk="1" hangingPunct="1"/>
            <a:r>
              <a:rPr lang="en-US" smtClean="0"/>
              <a:t>Radioactive Decays</a:t>
            </a:r>
          </a:p>
          <a:p>
            <a:pPr lvl="1" eaLnBrk="1" hangingPunct="1"/>
            <a:r>
              <a:rPr lang="en-US" smtClean="0">
                <a:solidFill>
                  <a:schemeClr val="tx2"/>
                </a:solidFill>
              </a:rPr>
              <a:t>Hard to turn on/off</a:t>
            </a:r>
          </a:p>
        </p:txBody>
      </p:sp>
      <p:sp>
        <p:nvSpPr>
          <p:cNvPr id="318471" name="Text Box 7"/>
          <p:cNvSpPr txBox="1">
            <a:spLocks noChangeArrowheads="1"/>
          </p:cNvSpPr>
          <p:nvPr/>
        </p:nvSpPr>
        <p:spPr bwMode="auto">
          <a:xfrm>
            <a:off x="685800" y="1795463"/>
            <a:ext cx="7772400"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sz="3200">
                <a:latin typeface="Calibri" pitchFamily="34" charset="0"/>
              </a:rPr>
              <a:t>How do you produce 100 eV photons?</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18471"/>
                                        </p:tgtEl>
                                        <p:attrNameLst>
                                          <p:attrName>style.visibility</p:attrName>
                                        </p:attrNameLst>
                                      </p:cBhvr>
                                      <p:to>
                                        <p:strVal val="visible"/>
                                      </p:to>
                                    </p:set>
                                    <p:anim calcmode="lin" valueType="num">
                                      <p:cBhvr additive="base">
                                        <p:cTn id="7" dur="500" fill="hold"/>
                                        <p:tgtEl>
                                          <p:spTgt spid="318471"/>
                                        </p:tgtEl>
                                        <p:attrNameLst>
                                          <p:attrName>ppt_x</p:attrName>
                                        </p:attrNameLst>
                                      </p:cBhvr>
                                      <p:tavLst>
                                        <p:tav tm="0">
                                          <p:val>
                                            <p:strVal val="#ppt_x"/>
                                          </p:val>
                                        </p:tav>
                                        <p:tav tm="100000">
                                          <p:val>
                                            <p:strVal val="#ppt_x"/>
                                          </p:val>
                                        </p:tav>
                                      </p:tavLst>
                                    </p:anim>
                                    <p:anim calcmode="lin" valueType="num">
                                      <p:cBhvr additive="base">
                                        <p:cTn id="8" dur="500" fill="hold"/>
                                        <p:tgtEl>
                                          <p:spTgt spid="318471"/>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18470">
                                            <p:txEl>
                                              <p:pRg st="0" end="0"/>
                                            </p:txEl>
                                          </p:spTgt>
                                        </p:tgtEl>
                                        <p:attrNameLst>
                                          <p:attrName>style.visibility</p:attrName>
                                        </p:attrNameLst>
                                      </p:cBhvr>
                                      <p:to>
                                        <p:strVal val="visible"/>
                                      </p:to>
                                    </p:set>
                                    <p:anim calcmode="lin" valueType="num">
                                      <p:cBhvr additive="base">
                                        <p:cTn id="13" dur="500" fill="hold"/>
                                        <p:tgtEl>
                                          <p:spTgt spid="318470">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1847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18470">
                                            <p:txEl>
                                              <p:pRg st="1" end="1"/>
                                            </p:txEl>
                                          </p:spTgt>
                                        </p:tgtEl>
                                        <p:attrNameLst>
                                          <p:attrName>style.visibility</p:attrName>
                                        </p:attrNameLst>
                                      </p:cBhvr>
                                      <p:to>
                                        <p:strVal val="visible"/>
                                      </p:to>
                                    </p:set>
                                    <p:anim calcmode="lin" valueType="num">
                                      <p:cBhvr additive="base">
                                        <p:cTn id="19" dur="500" fill="hold"/>
                                        <p:tgtEl>
                                          <p:spTgt spid="318470">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18470">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18470">
                                            <p:txEl>
                                              <p:pRg st="2" end="2"/>
                                            </p:txEl>
                                          </p:spTgt>
                                        </p:tgtEl>
                                        <p:attrNameLst>
                                          <p:attrName>style.visibility</p:attrName>
                                        </p:attrNameLst>
                                      </p:cBhvr>
                                      <p:to>
                                        <p:strVal val="visible"/>
                                      </p:to>
                                    </p:set>
                                    <p:anim calcmode="lin" valueType="num">
                                      <p:cBhvr additive="base">
                                        <p:cTn id="25" dur="500" fill="hold"/>
                                        <p:tgtEl>
                                          <p:spTgt spid="318470">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18470">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18470">
                                            <p:txEl>
                                              <p:pRg st="3" end="3"/>
                                            </p:txEl>
                                          </p:spTgt>
                                        </p:tgtEl>
                                        <p:attrNameLst>
                                          <p:attrName>style.visibility</p:attrName>
                                        </p:attrNameLst>
                                      </p:cBhvr>
                                      <p:to>
                                        <p:strVal val="visible"/>
                                      </p:to>
                                    </p:set>
                                    <p:anim calcmode="lin" valueType="num">
                                      <p:cBhvr additive="base">
                                        <p:cTn id="31" dur="500" fill="hold"/>
                                        <p:tgtEl>
                                          <p:spTgt spid="318470">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18470">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18470">
                                            <p:txEl>
                                              <p:pRg st="4" end="4"/>
                                            </p:txEl>
                                          </p:spTgt>
                                        </p:tgtEl>
                                        <p:attrNameLst>
                                          <p:attrName>style.visibility</p:attrName>
                                        </p:attrNameLst>
                                      </p:cBhvr>
                                      <p:to>
                                        <p:strVal val="visible"/>
                                      </p:to>
                                    </p:set>
                                    <p:anim calcmode="lin" valueType="num">
                                      <p:cBhvr additive="base">
                                        <p:cTn id="37" dur="500" fill="hold"/>
                                        <p:tgtEl>
                                          <p:spTgt spid="318470">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18470">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18470">
                                            <p:txEl>
                                              <p:pRg st="5" end="5"/>
                                            </p:txEl>
                                          </p:spTgt>
                                        </p:tgtEl>
                                        <p:attrNameLst>
                                          <p:attrName>style.visibility</p:attrName>
                                        </p:attrNameLst>
                                      </p:cBhvr>
                                      <p:to>
                                        <p:strVal val="visible"/>
                                      </p:to>
                                    </p:set>
                                    <p:anim calcmode="lin" valueType="num">
                                      <p:cBhvr additive="base">
                                        <p:cTn id="43" dur="500" fill="hold"/>
                                        <p:tgtEl>
                                          <p:spTgt spid="318470">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18470">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8470" grpId="0" build="p" bldLvl="3" autoUpdateAnimBg="0"/>
      <p:bldP spid="318471" grpId="0"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3074"/>
          <p:cNvSpPr>
            <a:spLocks noGrp="1" noChangeArrowheads="1"/>
          </p:cNvSpPr>
          <p:nvPr>
            <p:ph type="title"/>
          </p:nvPr>
        </p:nvSpPr>
        <p:spPr>
          <a:xfrm>
            <a:off x="685800" y="0"/>
            <a:ext cx="7772400" cy="1143000"/>
          </a:xfrm>
        </p:spPr>
        <p:txBody>
          <a:bodyPr/>
          <a:lstStyle/>
          <a:p>
            <a:pPr eaLnBrk="1" hangingPunct="1"/>
            <a:r>
              <a:rPr lang="en-US" smtClean="0"/>
              <a:t>Electron Tubes</a:t>
            </a:r>
          </a:p>
        </p:txBody>
      </p:sp>
      <p:sp>
        <p:nvSpPr>
          <p:cNvPr id="8195" name="Rectangle 3075"/>
          <p:cNvSpPr>
            <a:spLocks noGrp="1" noChangeArrowheads="1"/>
          </p:cNvSpPr>
          <p:nvPr>
            <p:ph type="body" idx="1"/>
          </p:nvPr>
        </p:nvSpPr>
        <p:spPr>
          <a:xfrm>
            <a:off x="685800" y="1143000"/>
            <a:ext cx="7772400" cy="1462088"/>
          </a:xfrm>
        </p:spPr>
        <p:txBody>
          <a:bodyPr/>
          <a:lstStyle/>
          <a:p>
            <a:pPr eaLnBrk="1" hangingPunct="1"/>
            <a:r>
              <a:rPr lang="en-US" sz="2800" smtClean="0">
                <a:latin typeface="Arial Rounded MT Bold" pitchFamily="34" charset="0"/>
              </a:rPr>
              <a:t>Accelerate an </a:t>
            </a:r>
            <a:r>
              <a:rPr lang="en-US" sz="2800" smtClean="0">
                <a:solidFill>
                  <a:srgbClr val="FF0000"/>
                </a:solidFill>
                <a:latin typeface="Arial Rounded MT Bold" pitchFamily="34" charset="0"/>
              </a:rPr>
              <a:t>electron</a:t>
            </a:r>
            <a:r>
              <a:rPr lang="en-US" sz="2800" smtClean="0">
                <a:latin typeface="Arial Rounded MT Bold" pitchFamily="34" charset="0"/>
              </a:rPr>
              <a:t> through a voltage difference to give it some energy...</a:t>
            </a:r>
            <a:endParaRPr lang="en-US" smtClean="0"/>
          </a:p>
        </p:txBody>
      </p:sp>
      <p:sp>
        <p:nvSpPr>
          <p:cNvPr id="365572" name="Text Box 3076"/>
          <p:cNvSpPr txBox="1">
            <a:spLocks noChangeArrowheads="1"/>
          </p:cNvSpPr>
          <p:nvPr/>
        </p:nvSpPr>
        <p:spPr bwMode="auto">
          <a:xfrm>
            <a:off x="465138" y="2605088"/>
            <a:ext cx="836295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a:latin typeface="Calibri" pitchFamily="34" charset="0"/>
              </a:rPr>
              <a:t>	An electron is accelerated through a potential difference of 70,000 V.  How much energy does it emerge with?</a:t>
            </a:r>
            <a:endParaRPr lang="en-US" sz="2800">
              <a:latin typeface="Calibri" pitchFamily="34" charset="0"/>
            </a:endParaRPr>
          </a:p>
        </p:txBody>
      </p:sp>
      <p:sp>
        <p:nvSpPr>
          <p:cNvPr id="8197" name="WordArt 3077"/>
          <p:cNvSpPr>
            <a:spLocks noChangeArrowheads="1" noChangeShapeType="1"/>
          </p:cNvSpPr>
          <p:nvPr/>
        </p:nvSpPr>
        <p:spPr bwMode="auto">
          <a:xfrm>
            <a:off x="512763" y="2093913"/>
            <a:ext cx="838200" cy="914400"/>
          </a:xfrm>
          <a:prstGeom prst="rect">
            <a:avLst/>
          </a:prstGeom>
        </p:spPr>
        <p:txBody>
          <a:bodyPr wrap="none" fromWordArt="1">
            <a:prstTxWarp prst="textSlantUp">
              <a:avLst>
                <a:gd name="adj" fmla="val 32056"/>
              </a:avLst>
            </a:prstTxWarp>
          </a:bodyPr>
          <a:lstStyle/>
          <a:p>
            <a:pPr algn="ctr"/>
            <a:r>
              <a:rPr lang="en-US" sz="3600" kern="1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outerShdw>
                </a:effectLst>
                <a:latin typeface="Impact"/>
              </a:rPr>
              <a:t>Example</a:t>
            </a:r>
          </a:p>
        </p:txBody>
      </p:sp>
      <p:sp>
        <p:nvSpPr>
          <p:cNvPr id="365575" name="Text Box 3079"/>
          <p:cNvSpPr txBox="1">
            <a:spLocks noChangeArrowheads="1"/>
          </p:cNvSpPr>
          <p:nvPr/>
        </p:nvSpPr>
        <p:spPr bwMode="auto">
          <a:xfrm>
            <a:off x="1808163" y="3721100"/>
            <a:ext cx="521335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a:latin typeface="Calibri" pitchFamily="34" charset="0"/>
              </a:rPr>
              <a:t>Recall:          </a:t>
            </a:r>
            <a:r>
              <a:rPr lang="en-US">
                <a:solidFill>
                  <a:schemeClr val="tx2"/>
                </a:solidFill>
                <a:latin typeface="Calibri" pitchFamily="34" charset="0"/>
              </a:rPr>
              <a:t>U = qV</a:t>
            </a:r>
            <a:r>
              <a:rPr lang="en-US">
                <a:latin typeface="Calibri" pitchFamily="34" charset="0"/>
              </a:rPr>
              <a:t> </a:t>
            </a:r>
            <a:endParaRPr lang="en-US" sz="2800">
              <a:latin typeface="Calibri" pitchFamily="34" charset="0"/>
            </a:endParaRPr>
          </a:p>
        </p:txBody>
      </p:sp>
      <p:grpSp>
        <p:nvGrpSpPr>
          <p:cNvPr id="2" name="Group 3081"/>
          <p:cNvGrpSpPr>
            <a:grpSpLocks/>
          </p:cNvGrpSpPr>
          <p:nvPr/>
        </p:nvGrpSpPr>
        <p:grpSpPr bwMode="auto">
          <a:xfrm>
            <a:off x="203200" y="4587875"/>
            <a:ext cx="5248275" cy="1417638"/>
            <a:chOff x="116" y="2890"/>
            <a:chExt cx="3306" cy="893"/>
          </a:xfrm>
        </p:grpSpPr>
        <p:sp>
          <p:nvSpPr>
            <p:cNvPr id="8205" name="Text Box 3082"/>
            <p:cNvSpPr txBox="1">
              <a:spLocks noChangeArrowheads="1"/>
            </p:cNvSpPr>
            <p:nvPr/>
          </p:nvSpPr>
          <p:spPr bwMode="auto">
            <a:xfrm>
              <a:off x="389" y="2890"/>
              <a:ext cx="303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a:solidFill>
                    <a:schemeClr val="tx2"/>
                  </a:solidFill>
                  <a:latin typeface="Calibri" pitchFamily="34" charset="0"/>
                </a:rPr>
                <a:t>KE = U =  (1 e</a:t>
              </a:r>
              <a:r>
                <a:rPr lang="en-US" baseline="30000">
                  <a:solidFill>
                    <a:schemeClr val="tx2"/>
                  </a:solidFill>
                  <a:latin typeface="Calibri" pitchFamily="34" charset="0"/>
                </a:rPr>
                <a:t>-</a:t>
              </a:r>
              <a:r>
                <a:rPr lang="en-US">
                  <a:solidFill>
                    <a:schemeClr val="tx2"/>
                  </a:solidFill>
                  <a:latin typeface="Calibri" pitchFamily="34" charset="0"/>
                </a:rPr>
                <a:t>) (70,000 V)</a:t>
              </a:r>
              <a:endParaRPr lang="en-US" sz="2800">
                <a:solidFill>
                  <a:schemeClr val="tx2"/>
                </a:solidFill>
                <a:latin typeface="Calibri" pitchFamily="34" charset="0"/>
              </a:endParaRPr>
            </a:p>
          </p:txBody>
        </p:sp>
        <p:sp>
          <p:nvSpPr>
            <p:cNvPr id="8206" name="Oval 3083"/>
            <p:cNvSpPr>
              <a:spLocks noChangeArrowheads="1"/>
            </p:cNvSpPr>
            <p:nvPr/>
          </p:nvSpPr>
          <p:spPr bwMode="auto">
            <a:xfrm>
              <a:off x="116" y="3414"/>
              <a:ext cx="1530" cy="369"/>
            </a:xfrm>
            <a:prstGeom prst="ellipse">
              <a:avLst/>
            </a:prstGeom>
            <a:noFill/>
            <a:ln w="19050">
              <a:solidFill>
                <a:schemeClr val="tx2"/>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algn="ctr"/>
              <a:r>
                <a:rPr lang="en-US">
                  <a:solidFill>
                    <a:schemeClr val="tx2"/>
                  </a:solidFill>
                  <a:latin typeface="Calibri" pitchFamily="34" charset="0"/>
                </a:rPr>
                <a:t>= 1.6 x 10</a:t>
              </a:r>
              <a:r>
                <a:rPr lang="en-US" baseline="30000">
                  <a:solidFill>
                    <a:schemeClr val="tx2"/>
                  </a:solidFill>
                  <a:latin typeface="Calibri" pitchFamily="34" charset="0"/>
                </a:rPr>
                <a:t>-19</a:t>
              </a:r>
              <a:r>
                <a:rPr lang="en-US">
                  <a:solidFill>
                    <a:schemeClr val="tx2"/>
                  </a:solidFill>
                  <a:latin typeface="Calibri" pitchFamily="34" charset="0"/>
                </a:rPr>
                <a:t> C</a:t>
              </a:r>
            </a:p>
          </p:txBody>
        </p:sp>
        <p:sp>
          <p:nvSpPr>
            <p:cNvPr id="8207" name="Freeform 3084"/>
            <p:cNvSpPr>
              <a:spLocks/>
            </p:cNvSpPr>
            <p:nvPr/>
          </p:nvSpPr>
          <p:spPr bwMode="auto">
            <a:xfrm flipH="1">
              <a:off x="1130" y="3072"/>
              <a:ext cx="29" cy="336"/>
            </a:xfrm>
            <a:custGeom>
              <a:avLst/>
              <a:gdLst>
                <a:gd name="T0" fmla="*/ 0 w 993"/>
                <a:gd name="T1" fmla="*/ 249 h 430"/>
                <a:gd name="T2" fmla="*/ 1 w 993"/>
                <a:gd name="T3" fmla="*/ 235 h 430"/>
                <a:gd name="T4" fmla="*/ 1 w 993"/>
                <a:gd name="T5" fmla="*/ 85 h 430"/>
                <a:gd name="T6" fmla="*/ 1 w 993"/>
                <a:gd name="T7" fmla="*/ 0 h 430"/>
                <a:gd name="T8" fmla="*/ 0 60000 65536"/>
                <a:gd name="T9" fmla="*/ 0 60000 65536"/>
                <a:gd name="T10" fmla="*/ 0 60000 65536"/>
                <a:gd name="T11" fmla="*/ 0 60000 65536"/>
                <a:gd name="T12" fmla="*/ 0 w 993"/>
                <a:gd name="T13" fmla="*/ 0 h 430"/>
                <a:gd name="T14" fmla="*/ 993 w 993"/>
                <a:gd name="T15" fmla="*/ 430 h 430"/>
              </a:gdLst>
              <a:ahLst/>
              <a:cxnLst>
                <a:cxn ang="T8">
                  <a:pos x="T0" y="T1"/>
                </a:cxn>
                <a:cxn ang="T9">
                  <a:pos x="T2" y="T3"/>
                </a:cxn>
                <a:cxn ang="T10">
                  <a:pos x="T4" y="T5"/>
                </a:cxn>
                <a:cxn ang="T11">
                  <a:pos x="T6" y="T7"/>
                </a:cxn>
              </a:cxnLst>
              <a:rect l="T12" t="T13" r="T14" b="T15"/>
              <a:pathLst>
                <a:path w="993" h="430">
                  <a:moveTo>
                    <a:pt x="0" y="408"/>
                  </a:moveTo>
                  <a:cubicBezTo>
                    <a:pt x="267" y="419"/>
                    <a:pt x="534" y="430"/>
                    <a:pt x="692" y="385"/>
                  </a:cubicBezTo>
                  <a:cubicBezTo>
                    <a:pt x="850" y="340"/>
                    <a:pt x="899" y="203"/>
                    <a:pt x="946" y="139"/>
                  </a:cubicBezTo>
                  <a:cubicBezTo>
                    <a:pt x="993" y="75"/>
                    <a:pt x="984" y="37"/>
                    <a:pt x="976" y="0"/>
                  </a:cubicBezTo>
                </a:path>
              </a:pathLst>
            </a:custGeom>
            <a:noFill/>
            <a:ln w="19050">
              <a:solidFill>
                <a:schemeClr val="tx2"/>
              </a:solidFill>
              <a:round/>
              <a:headEnd/>
              <a:tailEnd type="arrow" w="med" len="me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grpSp>
        <p:nvGrpSpPr>
          <p:cNvPr id="3" name="Group 3085"/>
          <p:cNvGrpSpPr>
            <a:grpSpLocks/>
          </p:cNvGrpSpPr>
          <p:nvPr/>
        </p:nvGrpSpPr>
        <p:grpSpPr bwMode="auto">
          <a:xfrm>
            <a:off x="4495800" y="4614863"/>
            <a:ext cx="4262438" cy="1311275"/>
            <a:chOff x="3057" y="2906"/>
            <a:chExt cx="2685" cy="826"/>
          </a:xfrm>
        </p:grpSpPr>
        <p:sp>
          <p:nvSpPr>
            <p:cNvPr id="8202" name="Text Box 3086"/>
            <p:cNvSpPr txBox="1">
              <a:spLocks noChangeArrowheads="1"/>
            </p:cNvSpPr>
            <p:nvPr/>
          </p:nvSpPr>
          <p:spPr bwMode="auto">
            <a:xfrm>
              <a:off x="3057" y="2906"/>
              <a:ext cx="1965"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a:solidFill>
                    <a:schemeClr val="tx2"/>
                  </a:solidFill>
                  <a:latin typeface="Calibri" pitchFamily="34" charset="0"/>
                </a:rPr>
                <a:t>= 70,000 eV</a:t>
              </a:r>
              <a:endParaRPr lang="en-US" sz="2800">
                <a:solidFill>
                  <a:schemeClr val="tx2"/>
                </a:solidFill>
                <a:latin typeface="Calibri" pitchFamily="34" charset="0"/>
              </a:endParaRPr>
            </a:p>
          </p:txBody>
        </p:sp>
        <p:sp>
          <p:nvSpPr>
            <p:cNvPr id="8203" name="Oval 3087"/>
            <p:cNvSpPr>
              <a:spLocks noChangeArrowheads="1"/>
            </p:cNvSpPr>
            <p:nvPr/>
          </p:nvSpPr>
          <p:spPr bwMode="auto">
            <a:xfrm>
              <a:off x="4028" y="3386"/>
              <a:ext cx="1714" cy="346"/>
            </a:xfrm>
            <a:prstGeom prst="ellipse">
              <a:avLst/>
            </a:prstGeom>
            <a:noFill/>
            <a:ln w="19050">
              <a:solidFill>
                <a:schemeClr val="tx2"/>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algn="ctr"/>
              <a:r>
                <a:rPr lang="en-US">
                  <a:solidFill>
                    <a:schemeClr val="tx2"/>
                  </a:solidFill>
                  <a:latin typeface="Calibri" pitchFamily="34" charset="0"/>
                </a:rPr>
                <a:t>= 11.2 x 10</a:t>
              </a:r>
              <a:r>
                <a:rPr lang="en-US" baseline="30000">
                  <a:solidFill>
                    <a:schemeClr val="tx2"/>
                  </a:solidFill>
                  <a:latin typeface="Calibri" pitchFamily="34" charset="0"/>
                </a:rPr>
                <a:t>-14</a:t>
              </a:r>
              <a:r>
                <a:rPr lang="en-US">
                  <a:solidFill>
                    <a:schemeClr val="tx2"/>
                  </a:solidFill>
                  <a:latin typeface="Calibri" pitchFamily="34" charset="0"/>
                </a:rPr>
                <a:t> J </a:t>
              </a:r>
            </a:p>
          </p:txBody>
        </p:sp>
        <p:sp>
          <p:nvSpPr>
            <p:cNvPr id="8204" name="Freeform 3088"/>
            <p:cNvSpPr>
              <a:spLocks/>
            </p:cNvSpPr>
            <p:nvPr/>
          </p:nvSpPr>
          <p:spPr bwMode="auto">
            <a:xfrm flipH="1">
              <a:off x="3513" y="3163"/>
              <a:ext cx="522" cy="430"/>
            </a:xfrm>
            <a:custGeom>
              <a:avLst/>
              <a:gdLst>
                <a:gd name="T0" fmla="*/ 0 w 993"/>
                <a:gd name="T1" fmla="*/ 408 h 430"/>
                <a:gd name="T2" fmla="*/ 191 w 993"/>
                <a:gd name="T3" fmla="*/ 385 h 430"/>
                <a:gd name="T4" fmla="*/ 261 w 993"/>
                <a:gd name="T5" fmla="*/ 139 h 430"/>
                <a:gd name="T6" fmla="*/ 270 w 993"/>
                <a:gd name="T7" fmla="*/ 0 h 430"/>
                <a:gd name="T8" fmla="*/ 0 60000 65536"/>
                <a:gd name="T9" fmla="*/ 0 60000 65536"/>
                <a:gd name="T10" fmla="*/ 0 60000 65536"/>
                <a:gd name="T11" fmla="*/ 0 60000 65536"/>
                <a:gd name="T12" fmla="*/ 0 w 993"/>
                <a:gd name="T13" fmla="*/ 0 h 430"/>
                <a:gd name="T14" fmla="*/ 993 w 993"/>
                <a:gd name="T15" fmla="*/ 430 h 430"/>
              </a:gdLst>
              <a:ahLst/>
              <a:cxnLst>
                <a:cxn ang="T8">
                  <a:pos x="T0" y="T1"/>
                </a:cxn>
                <a:cxn ang="T9">
                  <a:pos x="T2" y="T3"/>
                </a:cxn>
                <a:cxn ang="T10">
                  <a:pos x="T4" y="T5"/>
                </a:cxn>
                <a:cxn ang="T11">
                  <a:pos x="T6" y="T7"/>
                </a:cxn>
              </a:cxnLst>
              <a:rect l="T12" t="T13" r="T14" b="T15"/>
              <a:pathLst>
                <a:path w="993" h="430">
                  <a:moveTo>
                    <a:pt x="0" y="408"/>
                  </a:moveTo>
                  <a:cubicBezTo>
                    <a:pt x="267" y="419"/>
                    <a:pt x="534" y="430"/>
                    <a:pt x="692" y="385"/>
                  </a:cubicBezTo>
                  <a:cubicBezTo>
                    <a:pt x="850" y="340"/>
                    <a:pt x="899" y="203"/>
                    <a:pt x="946" y="139"/>
                  </a:cubicBezTo>
                  <a:cubicBezTo>
                    <a:pt x="993" y="75"/>
                    <a:pt x="984" y="37"/>
                    <a:pt x="976" y="0"/>
                  </a:cubicBezTo>
                </a:path>
              </a:pathLst>
            </a:custGeom>
            <a:noFill/>
            <a:ln w="19050">
              <a:solidFill>
                <a:schemeClr val="tx2"/>
              </a:solidFill>
              <a:round/>
              <a:headEnd/>
              <a:tailEnd type="arrow" w="med" len="me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sp>
        <p:nvSpPr>
          <p:cNvPr id="365585" name="Rectangle 3089"/>
          <p:cNvSpPr>
            <a:spLocks noChangeArrowheads="1"/>
          </p:cNvSpPr>
          <p:nvPr/>
        </p:nvSpPr>
        <p:spPr bwMode="auto">
          <a:xfrm>
            <a:off x="495300" y="6070600"/>
            <a:ext cx="80105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a:latin typeface="Calibri" pitchFamily="34" charset="0"/>
              </a:rPr>
              <a:t>U of voltage gap becomes K.E. for electron.</a:t>
            </a:r>
            <a:endParaRPr lang="en-US">
              <a:solidFill>
                <a:schemeClr val="tx2"/>
              </a:solidFill>
              <a:latin typeface="Calibri" pitchFamily="34" charset="0"/>
            </a:endParaRPr>
          </a:p>
        </p:txBody>
      </p:sp>
    </p:spTree>
    <p:custDataLst>
      <p:tags r:id="rId1"/>
    </p:custData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65572"/>
                                        </p:tgtEl>
                                        <p:attrNameLst>
                                          <p:attrName>style.visibility</p:attrName>
                                        </p:attrNameLst>
                                      </p:cBhvr>
                                      <p:to>
                                        <p:strVal val="visible"/>
                                      </p:to>
                                    </p:set>
                                    <p:anim calcmode="lin" valueType="num">
                                      <p:cBhvr additive="base">
                                        <p:cTn id="7" dur="500" fill="hold"/>
                                        <p:tgtEl>
                                          <p:spTgt spid="365572"/>
                                        </p:tgtEl>
                                        <p:attrNameLst>
                                          <p:attrName>ppt_x</p:attrName>
                                        </p:attrNameLst>
                                      </p:cBhvr>
                                      <p:tavLst>
                                        <p:tav tm="0">
                                          <p:val>
                                            <p:strVal val="#ppt_x"/>
                                          </p:val>
                                        </p:tav>
                                        <p:tav tm="100000">
                                          <p:val>
                                            <p:strVal val="#ppt_x"/>
                                          </p:val>
                                        </p:tav>
                                      </p:tavLst>
                                    </p:anim>
                                    <p:anim calcmode="lin" valueType="num">
                                      <p:cBhvr additive="base">
                                        <p:cTn id="8" dur="500" fill="hold"/>
                                        <p:tgtEl>
                                          <p:spTgt spid="36557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65575"/>
                                        </p:tgtEl>
                                        <p:attrNameLst>
                                          <p:attrName>style.visibility</p:attrName>
                                        </p:attrNameLst>
                                      </p:cBhvr>
                                      <p:to>
                                        <p:strVal val="visible"/>
                                      </p:to>
                                    </p:set>
                                    <p:anim calcmode="lin" valueType="num">
                                      <p:cBhvr additive="base">
                                        <p:cTn id="13" dur="500" fill="hold"/>
                                        <p:tgtEl>
                                          <p:spTgt spid="365575"/>
                                        </p:tgtEl>
                                        <p:attrNameLst>
                                          <p:attrName>ppt_x</p:attrName>
                                        </p:attrNameLst>
                                      </p:cBhvr>
                                      <p:tavLst>
                                        <p:tav tm="0">
                                          <p:val>
                                            <p:strVal val="#ppt_x"/>
                                          </p:val>
                                        </p:tav>
                                        <p:tav tm="100000">
                                          <p:val>
                                            <p:strVal val="#ppt_x"/>
                                          </p:val>
                                        </p:tav>
                                      </p:tavLst>
                                    </p:anim>
                                    <p:anim calcmode="lin" valueType="num">
                                      <p:cBhvr additive="base">
                                        <p:cTn id="14" dur="500" fill="hold"/>
                                        <p:tgtEl>
                                          <p:spTgt spid="365575"/>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additive="base">
                                        <p:cTn id="19" dur="500" fill="hold"/>
                                        <p:tgtEl>
                                          <p:spTgt spid="2"/>
                                        </p:tgtEl>
                                        <p:attrNameLst>
                                          <p:attrName>ppt_x</p:attrName>
                                        </p:attrNameLst>
                                      </p:cBhvr>
                                      <p:tavLst>
                                        <p:tav tm="0">
                                          <p:val>
                                            <p:strVal val="#ppt_x"/>
                                          </p:val>
                                        </p:tav>
                                        <p:tav tm="100000">
                                          <p:val>
                                            <p:strVal val="#ppt_x"/>
                                          </p:val>
                                        </p:tav>
                                      </p:tavLst>
                                    </p:anim>
                                    <p:anim calcmode="lin" valueType="num">
                                      <p:cBhvr additive="base">
                                        <p:cTn id="20"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2" presetClass="entr" presetSubtype="8" fill="hold" nodeType="clickEffect">
                                  <p:stCondLst>
                                    <p:cond delay="0"/>
                                  </p:stCondLst>
                                  <p:childTnLst>
                                    <p:set>
                                      <p:cBhvr>
                                        <p:cTn id="24" dur="1" fill="hold">
                                          <p:stCondLst>
                                            <p:cond delay="0"/>
                                          </p:stCondLst>
                                        </p:cTn>
                                        <p:tgtEl>
                                          <p:spTgt spid="3"/>
                                        </p:tgtEl>
                                        <p:attrNameLst>
                                          <p:attrName>style.visibility</p:attrName>
                                        </p:attrNameLst>
                                      </p:cBhvr>
                                      <p:to>
                                        <p:strVal val="visible"/>
                                      </p:to>
                                    </p:set>
                                    <p:animEffect transition="in" filter="wipe(left)">
                                      <p:cBhvr>
                                        <p:cTn id="25" dur="500"/>
                                        <p:tgtEl>
                                          <p:spTgt spid="3"/>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365585"/>
                                        </p:tgtEl>
                                        <p:attrNameLst>
                                          <p:attrName>style.visibility</p:attrName>
                                        </p:attrNameLst>
                                      </p:cBhvr>
                                      <p:to>
                                        <p:strVal val="visible"/>
                                      </p:to>
                                    </p:set>
                                    <p:anim calcmode="lin" valueType="num">
                                      <p:cBhvr additive="base">
                                        <p:cTn id="30" dur="500" fill="hold"/>
                                        <p:tgtEl>
                                          <p:spTgt spid="365585"/>
                                        </p:tgtEl>
                                        <p:attrNameLst>
                                          <p:attrName>ppt_x</p:attrName>
                                        </p:attrNameLst>
                                      </p:cBhvr>
                                      <p:tavLst>
                                        <p:tav tm="0">
                                          <p:val>
                                            <p:strVal val="#ppt_x"/>
                                          </p:val>
                                        </p:tav>
                                        <p:tav tm="100000">
                                          <p:val>
                                            <p:strVal val="#ppt_x"/>
                                          </p:val>
                                        </p:tav>
                                      </p:tavLst>
                                    </p:anim>
                                    <p:anim calcmode="lin" valueType="num">
                                      <p:cBhvr additive="base">
                                        <p:cTn id="31" dur="500" fill="hold"/>
                                        <p:tgtEl>
                                          <p:spTgt spid="36558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5572" grpId="0" autoUpdateAnimBg="0"/>
      <p:bldP spid="365575" grpId="0"/>
      <p:bldP spid="365585" grpId="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685800" y="38100"/>
            <a:ext cx="7772400" cy="1143000"/>
          </a:xfrm>
        </p:spPr>
        <p:txBody>
          <a:bodyPr/>
          <a:lstStyle/>
          <a:p>
            <a:pPr eaLnBrk="1" hangingPunct="1"/>
            <a:r>
              <a:rPr lang="en-US" smtClean="0"/>
              <a:t>From Electrons to X-Rays</a:t>
            </a:r>
          </a:p>
        </p:txBody>
      </p:sp>
      <p:sp>
        <p:nvSpPr>
          <p:cNvPr id="320516" name="Rectangle 4"/>
          <p:cNvSpPr>
            <a:spLocks noGrp="1" noChangeArrowheads="1"/>
          </p:cNvSpPr>
          <p:nvPr>
            <p:ph type="body" idx="1"/>
          </p:nvPr>
        </p:nvSpPr>
        <p:spPr>
          <a:xfrm>
            <a:off x="287338" y="3097213"/>
            <a:ext cx="8594725" cy="3224212"/>
          </a:xfrm>
        </p:spPr>
        <p:txBody>
          <a:bodyPr/>
          <a:lstStyle/>
          <a:p>
            <a:pPr eaLnBrk="1" hangingPunct="1"/>
            <a:r>
              <a:rPr lang="en-US" smtClean="0">
                <a:latin typeface="Arial Rounded MT Bold" pitchFamily="34" charset="0"/>
              </a:rPr>
              <a:t>Now take these high energy electrons (up to 100,000 eV) and slam them into heavy atoms - any element.</a:t>
            </a:r>
          </a:p>
          <a:p>
            <a:pPr eaLnBrk="1" hangingPunct="1"/>
            <a:r>
              <a:rPr lang="en-US" smtClean="0">
                <a:latin typeface="Arial Rounded MT Bold" pitchFamily="34" charset="0"/>
              </a:rPr>
              <a:t>2 kinds of X-Rays are produced:</a:t>
            </a:r>
            <a:endParaRPr lang="en-US" smtClean="0">
              <a:solidFill>
                <a:srgbClr val="FFFFFF"/>
              </a:solidFill>
              <a:latin typeface="Arial Rounded MT Bold" pitchFamily="34" charset="0"/>
            </a:endParaRPr>
          </a:p>
          <a:p>
            <a:pPr lvl="1" eaLnBrk="1" hangingPunct="1"/>
            <a:r>
              <a:rPr lang="en-US" smtClean="0">
                <a:solidFill>
                  <a:srgbClr val="FFFFFF"/>
                </a:solidFill>
                <a:latin typeface="Arial Rounded MT Bold" pitchFamily="34" charset="0"/>
              </a:rPr>
              <a:t>“</a:t>
            </a:r>
            <a:r>
              <a:rPr lang="en-US" altLang="en-US" smtClean="0">
                <a:solidFill>
                  <a:srgbClr val="FFFFFF"/>
                </a:solidFill>
                <a:latin typeface="Arial Rounded MT Bold" pitchFamily="34" charset="0"/>
              </a:rPr>
              <a:t>Bremsstrahlung”</a:t>
            </a:r>
          </a:p>
          <a:p>
            <a:pPr lvl="1" eaLnBrk="1" hangingPunct="1"/>
            <a:r>
              <a:rPr lang="en-US" smtClean="0">
                <a:solidFill>
                  <a:srgbClr val="FFFFFF"/>
                </a:solidFill>
                <a:latin typeface="Arial Rounded MT Bold" pitchFamily="34" charset="0"/>
              </a:rPr>
              <a:t>“Characteristic”</a:t>
            </a:r>
            <a:endParaRPr lang="en-US" smtClean="0">
              <a:solidFill>
                <a:schemeClr val="accent2"/>
              </a:solidFill>
            </a:endParaRPr>
          </a:p>
        </p:txBody>
      </p:sp>
      <p:pic>
        <p:nvPicPr>
          <p:cNvPr id="9220" name="Picture 5" descr="xray_anim"/>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2705100" y="1222375"/>
            <a:ext cx="3311525" cy="1857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20516">
                                            <p:txEl>
                                              <p:pRg st="0" end="0"/>
                                            </p:txEl>
                                          </p:spTgt>
                                        </p:tgtEl>
                                        <p:attrNameLst>
                                          <p:attrName>style.visibility</p:attrName>
                                        </p:attrNameLst>
                                      </p:cBhvr>
                                      <p:to>
                                        <p:strVal val="visible"/>
                                      </p:to>
                                    </p:set>
                                    <p:anim calcmode="lin" valueType="num">
                                      <p:cBhvr additive="base">
                                        <p:cTn id="7" dur="500" fill="hold"/>
                                        <p:tgtEl>
                                          <p:spTgt spid="32051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2051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20516">
                                            <p:txEl>
                                              <p:pRg st="1" end="1"/>
                                            </p:txEl>
                                          </p:spTgt>
                                        </p:tgtEl>
                                        <p:attrNameLst>
                                          <p:attrName>style.visibility</p:attrName>
                                        </p:attrNameLst>
                                      </p:cBhvr>
                                      <p:to>
                                        <p:strVal val="visible"/>
                                      </p:to>
                                    </p:set>
                                    <p:anim calcmode="lin" valueType="num">
                                      <p:cBhvr additive="base">
                                        <p:cTn id="13" dur="500" fill="hold"/>
                                        <p:tgtEl>
                                          <p:spTgt spid="32051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2051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nodeType="clickEffect">
                                  <p:stCondLst>
                                    <p:cond delay="0"/>
                                  </p:stCondLst>
                                  <p:childTnLst>
                                    <p:set>
                                      <p:cBhvr>
                                        <p:cTn id="18" dur="1" fill="hold">
                                          <p:stCondLst>
                                            <p:cond delay="0"/>
                                          </p:stCondLst>
                                        </p:cTn>
                                        <p:tgtEl>
                                          <p:spTgt spid="320516">
                                            <p:txEl>
                                              <p:pRg st="2" end="2"/>
                                            </p:txEl>
                                          </p:spTgt>
                                        </p:tgtEl>
                                        <p:attrNameLst>
                                          <p:attrName>style.visibility</p:attrName>
                                        </p:attrNameLst>
                                      </p:cBhvr>
                                      <p:to>
                                        <p:strVal val="visible"/>
                                      </p:to>
                                    </p:set>
                                    <p:anim calcmode="lin" valueType="num">
                                      <p:cBhvr additive="base">
                                        <p:cTn id="19" dur="500" fill="hold"/>
                                        <p:tgtEl>
                                          <p:spTgt spid="320516">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20516">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nodeType="clickEffect">
                                  <p:stCondLst>
                                    <p:cond delay="0"/>
                                  </p:stCondLst>
                                  <p:childTnLst>
                                    <p:set>
                                      <p:cBhvr>
                                        <p:cTn id="24" dur="1" fill="hold">
                                          <p:stCondLst>
                                            <p:cond delay="0"/>
                                          </p:stCondLst>
                                        </p:cTn>
                                        <p:tgtEl>
                                          <p:spTgt spid="320516">
                                            <p:txEl>
                                              <p:pRg st="3" end="3"/>
                                            </p:txEl>
                                          </p:spTgt>
                                        </p:tgtEl>
                                        <p:attrNameLst>
                                          <p:attrName>style.visibility</p:attrName>
                                        </p:attrNameLst>
                                      </p:cBhvr>
                                      <p:to>
                                        <p:strVal val="visible"/>
                                      </p:to>
                                    </p:set>
                                    <p:anim calcmode="lin" valueType="num">
                                      <p:cBhvr additive="base">
                                        <p:cTn id="25" dur="500" fill="hold"/>
                                        <p:tgtEl>
                                          <p:spTgt spid="320516">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20516">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0516" grpId="0" build="p" bldLvl="4"/>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722313" y="-14288"/>
            <a:ext cx="7772400" cy="1143001"/>
          </a:xfrm>
        </p:spPr>
        <p:txBody>
          <a:bodyPr/>
          <a:lstStyle/>
          <a:p>
            <a:pPr eaLnBrk="1" hangingPunct="1"/>
            <a:r>
              <a:rPr lang="en-US" altLang="en-US" smtClean="0"/>
              <a:t>Bremsstrahlung X-Rays</a:t>
            </a:r>
            <a:endParaRPr lang="en-US" smtClean="0"/>
          </a:p>
        </p:txBody>
      </p:sp>
      <p:sp>
        <p:nvSpPr>
          <p:cNvPr id="366595" name="Rectangle 3"/>
          <p:cNvSpPr>
            <a:spLocks noGrp="1" noChangeArrowheads="1"/>
          </p:cNvSpPr>
          <p:nvPr>
            <p:ph type="body" idx="1"/>
          </p:nvPr>
        </p:nvSpPr>
        <p:spPr>
          <a:xfrm>
            <a:off x="271463" y="1065213"/>
            <a:ext cx="8285162" cy="1477962"/>
          </a:xfrm>
        </p:spPr>
        <p:txBody>
          <a:bodyPr/>
          <a:lstStyle/>
          <a:p>
            <a:pPr eaLnBrk="1" hangingPunct="1"/>
            <a:r>
              <a:rPr lang="en-US" sz="2400" smtClean="0">
                <a:latin typeface="Arial Rounded MT Bold" pitchFamily="34" charset="0"/>
              </a:rPr>
              <a:t>Electron hits atom and slows down, losing kinetic energy.</a:t>
            </a:r>
          </a:p>
          <a:p>
            <a:pPr lvl="1" eaLnBrk="1" hangingPunct="1"/>
            <a:r>
              <a:rPr lang="en-US" sz="2000" smtClean="0">
                <a:solidFill>
                  <a:schemeClr val="tx2"/>
                </a:solidFill>
                <a:latin typeface="Arial Rounded MT Bold" pitchFamily="34" charset="0"/>
              </a:rPr>
              <a:t>Energy emitted as photon</a:t>
            </a:r>
            <a:endParaRPr lang="en-US" sz="2000" smtClean="0"/>
          </a:p>
        </p:txBody>
      </p:sp>
      <p:sp>
        <p:nvSpPr>
          <p:cNvPr id="366596" name="Rectangle 4"/>
          <p:cNvSpPr>
            <a:spLocks noChangeArrowheads="1"/>
          </p:cNvSpPr>
          <p:nvPr/>
        </p:nvSpPr>
        <p:spPr bwMode="auto">
          <a:xfrm>
            <a:off x="276225" y="5505450"/>
            <a:ext cx="8542338"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spcBef>
                <a:spcPct val="20000"/>
              </a:spcBef>
              <a:buFontTx/>
              <a:buChar char="•"/>
            </a:pPr>
            <a:r>
              <a:rPr lang="en-US">
                <a:latin typeface="Calibri" pitchFamily="34" charset="0"/>
              </a:rPr>
              <a:t>If all of electron’s energy is lost to a single photon, photon has maximum energy </a:t>
            </a:r>
            <a:r>
              <a:rPr lang="en-US">
                <a:solidFill>
                  <a:schemeClr val="tx2"/>
                </a:solidFill>
                <a:latin typeface="Calibri" pitchFamily="34" charset="0"/>
              </a:rPr>
              <a:t>(minimum wavelength)</a:t>
            </a:r>
            <a:r>
              <a:rPr lang="en-US">
                <a:latin typeface="Calibri" pitchFamily="34" charset="0"/>
              </a:rPr>
              <a:t>.</a:t>
            </a:r>
          </a:p>
          <a:p>
            <a:pPr marL="742950" lvl="1" indent="-285750">
              <a:spcBef>
                <a:spcPct val="20000"/>
              </a:spcBef>
              <a:buFontTx/>
              <a:buChar char="–"/>
            </a:pPr>
            <a:r>
              <a:rPr lang="en-US" sz="2000">
                <a:solidFill>
                  <a:schemeClr val="tx2"/>
                </a:solidFill>
                <a:latin typeface="Calibri" pitchFamily="34" charset="0"/>
              </a:rPr>
              <a:t>Minimum X-Ray wavelength = </a:t>
            </a:r>
            <a:r>
              <a:rPr lang="en-US" b="1">
                <a:solidFill>
                  <a:schemeClr val="tx2"/>
                </a:solidFill>
                <a:latin typeface="Symbol" pitchFamily="18" charset="2"/>
              </a:rPr>
              <a:t>l</a:t>
            </a:r>
            <a:r>
              <a:rPr lang="en-US" sz="2000" baseline="-25000">
                <a:solidFill>
                  <a:schemeClr val="tx2"/>
                </a:solidFill>
                <a:latin typeface="Calibri" pitchFamily="34" charset="0"/>
              </a:rPr>
              <a:t>o</a:t>
            </a:r>
            <a:r>
              <a:rPr lang="en-US" sz="2000">
                <a:solidFill>
                  <a:schemeClr val="tx2"/>
                </a:solidFill>
                <a:latin typeface="Calibri" pitchFamily="34" charset="0"/>
              </a:rPr>
              <a:t>.</a:t>
            </a:r>
            <a:endParaRPr lang="en-US" sz="2000">
              <a:latin typeface="Times New Roman" pitchFamily="18" charset="0"/>
            </a:endParaRPr>
          </a:p>
        </p:txBody>
      </p:sp>
      <p:sp>
        <p:nvSpPr>
          <p:cNvPr id="366597" name="Rectangle 5"/>
          <p:cNvSpPr>
            <a:spLocks noChangeArrowheads="1"/>
          </p:cNvSpPr>
          <p:nvPr/>
        </p:nvSpPr>
        <p:spPr bwMode="auto">
          <a:xfrm>
            <a:off x="250825" y="2378075"/>
            <a:ext cx="8443913" cy="1952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spcBef>
                <a:spcPct val="20000"/>
              </a:spcBef>
              <a:buFontTx/>
              <a:buChar char="•"/>
            </a:pPr>
            <a:r>
              <a:rPr lang="en-US">
                <a:latin typeface="Calibri" pitchFamily="34" charset="0"/>
              </a:rPr>
              <a:t>Electron hitting atom makes many photons (X-Rays), all with different energy.</a:t>
            </a:r>
          </a:p>
          <a:p>
            <a:pPr marL="742950" lvl="1" indent="-285750">
              <a:spcBef>
                <a:spcPct val="20000"/>
              </a:spcBef>
              <a:buFontTx/>
              <a:buChar char="–"/>
            </a:pPr>
            <a:r>
              <a:rPr lang="en-US" sz="2000">
                <a:solidFill>
                  <a:schemeClr val="tx2"/>
                </a:solidFill>
                <a:latin typeface="Calibri" pitchFamily="34" charset="0"/>
              </a:rPr>
              <a:t>Many different wavelengths.</a:t>
            </a:r>
            <a:endParaRPr lang="en-US" sz="2000">
              <a:latin typeface="Times New Roman" pitchFamily="18" charset="0"/>
            </a:endParaRPr>
          </a:p>
        </p:txBody>
      </p:sp>
      <p:grpSp>
        <p:nvGrpSpPr>
          <p:cNvPr id="2" name="Group 6"/>
          <p:cNvGrpSpPr>
            <a:grpSpLocks/>
          </p:cNvGrpSpPr>
          <p:nvPr/>
        </p:nvGrpSpPr>
        <p:grpSpPr bwMode="auto">
          <a:xfrm>
            <a:off x="1762125" y="3657600"/>
            <a:ext cx="5435600" cy="1724025"/>
            <a:chOff x="1110" y="2304"/>
            <a:chExt cx="3424" cy="1086"/>
          </a:xfrm>
        </p:grpSpPr>
        <p:sp>
          <p:nvSpPr>
            <p:cNvPr id="10250" name="Line 7"/>
            <p:cNvSpPr>
              <a:spLocks noChangeShapeType="1"/>
            </p:cNvSpPr>
            <p:nvPr/>
          </p:nvSpPr>
          <p:spPr bwMode="auto">
            <a:xfrm>
              <a:off x="2056" y="3144"/>
              <a:ext cx="2478"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251" name="Line 8"/>
            <p:cNvSpPr>
              <a:spLocks noChangeShapeType="1"/>
            </p:cNvSpPr>
            <p:nvPr/>
          </p:nvSpPr>
          <p:spPr bwMode="auto">
            <a:xfrm flipV="1">
              <a:off x="2050" y="2304"/>
              <a:ext cx="0" cy="84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0252" name="Text Box 9"/>
            <p:cNvSpPr txBox="1">
              <a:spLocks noChangeArrowheads="1"/>
            </p:cNvSpPr>
            <p:nvPr/>
          </p:nvSpPr>
          <p:spPr bwMode="auto">
            <a:xfrm>
              <a:off x="4277" y="3102"/>
              <a:ext cx="257"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altLang="en-US">
                  <a:latin typeface="Calibri" pitchFamily="34" charset="0"/>
                  <a:sym typeface="Symbol" pitchFamily="18" charset="2"/>
                </a:rPr>
                <a:t></a:t>
              </a:r>
              <a:endParaRPr lang="en-US" altLang="en-US">
                <a:solidFill>
                  <a:schemeClr val="accent2"/>
                </a:solidFill>
                <a:latin typeface="Calibri" pitchFamily="34" charset="0"/>
              </a:endParaRPr>
            </a:p>
          </p:txBody>
        </p:sp>
        <p:sp>
          <p:nvSpPr>
            <p:cNvPr id="10253" name="Text Box 10"/>
            <p:cNvSpPr txBox="1">
              <a:spLocks noChangeArrowheads="1"/>
            </p:cNvSpPr>
            <p:nvPr/>
          </p:nvSpPr>
          <p:spPr bwMode="auto">
            <a:xfrm>
              <a:off x="1110" y="2358"/>
              <a:ext cx="94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altLang="en-US">
                  <a:latin typeface="Calibri" pitchFamily="34" charset="0"/>
                </a:rPr>
                <a:t>intensity</a:t>
              </a:r>
              <a:endParaRPr lang="en-US" altLang="en-US">
                <a:solidFill>
                  <a:schemeClr val="accent2"/>
                </a:solidFill>
                <a:latin typeface="Calibri" pitchFamily="34" charset="0"/>
              </a:endParaRPr>
            </a:p>
          </p:txBody>
        </p:sp>
        <p:sp>
          <p:nvSpPr>
            <p:cNvPr id="10254" name="Freeform 11"/>
            <p:cNvSpPr>
              <a:spLocks/>
            </p:cNvSpPr>
            <p:nvPr/>
          </p:nvSpPr>
          <p:spPr bwMode="auto">
            <a:xfrm>
              <a:off x="2285" y="2870"/>
              <a:ext cx="2030" cy="268"/>
            </a:xfrm>
            <a:custGeom>
              <a:avLst/>
              <a:gdLst>
                <a:gd name="T0" fmla="*/ 0 w 2030"/>
                <a:gd name="T1" fmla="*/ 268 h 268"/>
                <a:gd name="T2" fmla="*/ 53 w 2030"/>
                <a:gd name="T3" fmla="*/ 137 h 268"/>
                <a:gd name="T4" fmla="*/ 184 w 2030"/>
                <a:gd name="T5" fmla="*/ 22 h 268"/>
                <a:gd name="T6" fmla="*/ 430 w 2030"/>
                <a:gd name="T7" fmla="*/ 6 h 268"/>
                <a:gd name="T8" fmla="*/ 961 w 2030"/>
                <a:gd name="T9" fmla="*/ 22 h 268"/>
                <a:gd name="T10" fmla="*/ 1292 w 2030"/>
                <a:gd name="T11" fmla="*/ 83 h 268"/>
                <a:gd name="T12" fmla="*/ 1576 w 2030"/>
                <a:gd name="T13" fmla="*/ 175 h 268"/>
                <a:gd name="T14" fmla="*/ 1861 w 2030"/>
                <a:gd name="T15" fmla="*/ 245 h 268"/>
                <a:gd name="T16" fmla="*/ 2030 w 2030"/>
                <a:gd name="T17" fmla="*/ 268 h 26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030"/>
                <a:gd name="T28" fmla="*/ 0 h 268"/>
                <a:gd name="T29" fmla="*/ 2030 w 2030"/>
                <a:gd name="T30" fmla="*/ 268 h 268"/>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030" h="268">
                  <a:moveTo>
                    <a:pt x="0" y="268"/>
                  </a:moveTo>
                  <a:cubicBezTo>
                    <a:pt x="11" y="223"/>
                    <a:pt x="22" y="178"/>
                    <a:pt x="53" y="137"/>
                  </a:cubicBezTo>
                  <a:cubicBezTo>
                    <a:pt x="84" y="96"/>
                    <a:pt x="121" y="44"/>
                    <a:pt x="184" y="22"/>
                  </a:cubicBezTo>
                  <a:cubicBezTo>
                    <a:pt x="247" y="0"/>
                    <a:pt x="301" y="6"/>
                    <a:pt x="430" y="6"/>
                  </a:cubicBezTo>
                  <a:cubicBezTo>
                    <a:pt x="559" y="6"/>
                    <a:pt x="817" y="9"/>
                    <a:pt x="961" y="22"/>
                  </a:cubicBezTo>
                  <a:cubicBezTo>
                    <a:pt x="1105" y="35"/>
                    <a:pt x="1190" y="58"/>
                    <a:pt x="1292" y="83"/>
                  </a:cubicBezTo>
                  <a:cubicBezTo>
                    <a:pt x="1394" y="108"/>
                    <a:pt x="1481" y="148"/>
                    <a:pt x="1576" y="175"/>
                  </a:cubicBezTo>
                  <a:cubicBezTo>
                    <a:pt x="1671" y="202"/>
                    <a:pt x="1785" y="230"/>
                    <a:pt x="1861" y="245"/>
                  </a:cubicBezTo>
                  <a:cubicBezTo>
                    <a:pt x="1937" y="260"/>
                    <a:pt x="1983" y="264"/>
                    <a:pt x="2030" y="268"/>
                  </a:cubicBezTo>
                </a:path>
              </a:pathLst>
            </a:custGeom>
            <a:solidFill>
              <a:schemeClr val="accent2"/>
            </a:solidFill>
            <a:ln w="9525">
              <a:solidFill>
                <a:schemeClr val="accent2"/>
              </a:solidFill>
              <a:round/>
              <a:headEnd/>
              <a:tailEnd/>
            </a:ln>
          </p:spPr>
          <p:txBody>
            <a:bodyPr wrap="none" anchor="ctr"/>
            <a:lstStyle/>
            <a:p>
              <a:endParaRPr lang="en-US"/>
            </a:p>
          </p:txBody>
        </p:sp>
      </p:grpSp>
      <p:grpSp>
        <p:nvGrpSpPr>
          <p:cNvPr id="3" name="Group 12"/>
          <p:cNvGrpSpPr>
            <a:grpSpLocks/>
          </p:cNvGrpSpPr>
          <p:nvPr/>
        </p:nvGrpSpPr>
        <p:grpSpPr bwMode="auto">
          <a:xfrm>
            <a:off x="3638550" y="4957763"/>
            <a:ext cx="1430338" cy="579437"/>
            <a:chOff x="2292" y="3123"/>
            <a:chExt cx="901" cy="365"/>
          </a:xfrm>
        </p:grpSpPr>
        <p:sp>
          <p:nvSpPr>
            <p:cNvPr id="10248" name="Text Box 13"/>
            <p:cNvSpPr txBox="1">
              <a:spLocks noChangeArrowheads="1"/>
            </p:cNvSpPr>
            <p:nvPr/>
          </p:nvSpPr>
          <p:spPr bwMode="auto">
            <a:xfrm>
              <a:off x="2722" y="3123"/>
              <a:ext cx="471" cy="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altLang="en-US" sz="3200" b="1">
                  <a:solidFill>
                    <a:schemeClr val="tx2"/>
                  </a:solidFill>
                  <a:latin typeface="Calibri" pitchFamily="34" charset="0"/>
                  <a:sym typeface="Symbol" pitchFamily="18" charset="2"/>
                </a:rPr>
                <a:t></a:t>
              </a:r>
              <a:r>
                <a:rPr lang="en-US" altLang="en-US" sz="3200" b="1" baseline="-25000">
                  <a:solidFill>
                    <a:schemeClr val="tx2"/>
                  </a:solidFill>
                  <a:latin typeface="Calibri" pitchFamily="34" charset="0"/>
                  <a:sym typeface="Symbol" pitchFamily="18" charset="2"/>
                </a:rPr>
                <a:t>0</a:t>
              </a:r>
              <a:endParaRPr lang="en-US" altLang="en-US" sz="3200" b="1">
                <a:solidFill>
                  <a:srgbClr val="FF00FF"/>
                </a:solidFill>
                <a:latin typeface="Calibri" pitchFamily="34" charset="0"/>
              </a:endParaRPr>
            </a:p>
          </p:txBody>
        </p:sp>
        <p:sp>
          <p:nvSpPr>
            <p:cNvPr id="10249" name="Freeform 14"/>
            <p:cNvSpPr>
              <a:spLocks/>
            </p:cNvSpPr>
            <p:nvPr/>
          </p:nvSpPr>
          <p:spPr bwMode="auto">
            <a:xfrm>
              <a:off x="2292" y="3161"/>
              <a:ext cx="469" cy="168"/>
            </a:xfrm>
            <a:custGeom>
              <a:avLst/>
              <a:gdLst>
                <a:gd name="T0" fmla="*/ 469 w 469"/>
                <a:gd name="T1" fmla="*/ 162 h 168"/>
                <a:gd name="T2" fmla="*/ 200 w 469"/>
                <a:gd name="T3" fmla="*/ 154 h 168"/>
                <a:gd name="T4" fmla="*/ 39 w 469"/>
                <a:gd name="T5" fmla="*/ 77 h 168"/>
                <a:gd name="T6" fmla="*/ 0 w 469"/>
                <a:gd name="T7" fmla="*/ 0 h 168"/>
                <a:gd name="T8" fmla="*/ 0 60000 65536"/>
                <a:gd name="T9" fmla="*/ 0 60000 65536"/>
                <a:gd name="T10" fmla="*/ 0 60000 65536"/>
                <a:gd name="T11" fmla="*/ 0 60000 65536"/>
                <a:gd name="T12" fmla="*/ 0 w 469"/>
                <a:gd name="T13" fmla="*/ 0 h 168"/>
                <a:gd name="T14" fmla="*/ 469 w 469"/>
                <a:gd name="T15" fmla="*/ 168 h 168"/>
              </a:gdLst>
              <a:ahLst/>
              <a:cxnLst>
                <a:cxn ang="T8">
                  <a:pos x="T0" y="T1"/>
                </a:cxn>
                <a:cxn ang="T9">
                  <a:pos x="T2" y="T3"/>
                </a:cxn>
                <a:cxn ang="T10">
                  <a:pos x="T4" y="T5"/>
                </a:cxn>
                <a:cxn ang="T11">
                  <a:pos x="T6" y="T7"/>
                </a:cxn>
              </a:cxnLst>
              <a:rect l="T12" t="T13" r="T14" b="T15"/>
              <a:pathLst>
                <a:path w="469" h="168">
                  <a:moveTo>
                    <a:pt x="469" y="162"/>
                  </a:moveTo>
                  <a:cubicBezTo>
                    <a:pt x="370" y="165"/>
                    <a:pt x="272" y="168"/>
                    <a:pt x="200" y="154"/>
                  </a:cubicBezTo>
                  <a:cubicBezTo>
                    <a:pt x="128" y="140"/>
                    <a:pt x="72" y="103"/>
                    <a:pt x="39" y="77"/>
                  </a:cubicBezTo>
                  <a:cubicBezTo>
                    <a:pt x="6" y="51"/>
                    <a:pt x="3" y="25"/>
                    <a:pt x="0" y="0"/>
                  </a:cubicBezTo>
                </a:path>
              </a:pathLst>
            </a:custGeom>
            <a:noFill/>
            <a:ln w="15875">
              <a:solidFill>
                <a:schemeClr val="tx2"/>
              </a:solidFill>
              <a:round/>
              <a:headEnd/>
              <a:tailEnd type="arrow" w="med" len="me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spTree>
    <p:custDataLst>
      <p:tags r:id="rId1"/>
    </p:custData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66595">
                                            <p:txEl>
                                              <p:pRg st="0" end="0"/>
                                            </p:txEl>
                                          </p:spTgt>
                                        </p:tgtEl>
                                        <p:attrNameLst>
                                          <p:attrName>style.visibility</p:attrName>
                                        </p:attrNameLst>
                                      </p:cBhvr>
                                      <p:to>
                                        <p:strVal val="visible"/>
                                      </p:to>
                                    </p:set>
                                    <p:animEffect transition="in" filter="wipe(up)">
                                      <p:cBhvr>
                                        <p:cTn id="7" dur="500"/>
                                        <p:tgtEl>
                                          <p:spTgt spid="366595">
                                            <p:txEl>
                                              <p:pRg st="0" end="0"/>
                                            </p:txEl>
                                          </p:spTgt>
                                        </p:tgtEl>
                                      </p:cBhvr>
                                    </p:animEffect>
                                  </p:childTnLst>
                                </p:cTn>
                              </p:par>
                              <p:par>
                                <p:cTn id="8" presetID="22" presetClass="entr" presetSubtype="1" fill="hold" grpId="0" nodeType="withEffect">
                                  <p:stCondLst>
                                    <p:cond delay="0"/>
                                  </p:stCondLst>
                                  <p:childTnLst>
                                    <p:set>
                                      <p:cBhvr>
                                        <p:cTn id="9" dur="1" fill="hold">
                                          <p:stCondLst>
                                            <p:cond delay="0"/>
                                          </p:stCondLst>
                                        </p:cTn>
                                        <p:tgtEl>
                                          <p:spTgt spid="366595">
                                            <p:txEl>
                                              <p:pRg st="1" end="1"/>
                                            </p:txEl>
                                          </p:spTgt>
                                        </p:tgtEl>
                                        <p:attrNameLst>
                                          <p:attrName>style.visibility</p:attrName>
                                        </p:attrNameLst>
                                      </p:cBhvr>
                                      <p:to>
                                        <p:strVal val="visible"/>
                                      </p:to>
                                    </p:set>
                                    <p:animEffect transition="in" filter="wipe(up)">
                                      <p:cBhvr>
                                        <p:cTn id="10" dur="500"/>
                                        <p:tgtEl>
                                          <p:spTgt spid="366595">
                                            <p:txEl>
                                              <p:pRg st="1" end="1"/>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22" presetClass="entr" presetSubtype="1" fill="hold" grpId="0" nodeType="clickEffect">
                                  <p:stCondLst>
                                    <p:cond delay="0"/>
                                  </p:stCondLst>
                                  <p:childTnLst>
                                    <p:set>
                                      <p:cBhvr>
                                        <p:cTn id="14" dur="1" fill="hold">
                                          <p:stCondLst>
                                            <p:cond delay="0"/>
                                          </p:stCondLst>
                                        </p:cTn>
                                        <p:tgtEl>
                                          <p:spTgt spid="366597"/>
                                        </p:tgtEl>
                                        <p:attrNameLst>
                                          <p:attrName>style.visibility</p:attrName>
                                        </p:attrNameLst>
                                      </p:cBhvr>
                                      <p:to>
                                        <p:strVal val="visible"/>
                                      </p:to>
                                    </p:set>
                                    <p:animEffect transition="in" filter="wipe(up)">
                                      <p:cBhvr>
                                        <p:cTn id="15" dur="500"/>
                                        <p:tgtEl>
                                          <p:spTgt spid="366597"/>
                                        </p:tgtEl>
                                      </p:cBhvr>
                                    </p:animEffect>
                                  </p:childTnLst>
                                </p:cTn>
                              </p:par>
                            </p:childTnLst>
                          </p:cTn>
                        </p:par>
                        <p:par>
                          <p:cTn id="16" fill="hold" nodeType="afterGroup">
                            <p:stCondLst>
                              <p:cond delay="500"/>
                            </p:stCondLst>
                            <p:childTnLst>
                              <p:par>
                                <p:cTn id="17" presetID="9" presetClass="entr" presetSubtype="0" fill="hold" nodeType="afterEffect">
                                  <p:stCondLst>
                                    <p:cond delay="0"/>
                                  </p:stCondLst>
                                  <p:childTnLst>
                                    <p:set>
                                      <p:cBhvr>
                                        <p:cTn id="18" dur="1" fill="hold">
                                          <p:stCondLst>
                                            <p:cond delay="0"/>
                                          </p:stCondLst>
                                        </p:cTn>
                                        <p:tgtEl>
                                          <p:spTgt spid="2"/>
                                        </p:tgtEl>
                                        <p:attrNameLst>
                                          <p:attrName>style.visibility</p:attrName>
                                        </p:attrNameLst>
                                      </p:cBhvr>
                                      <p:to>
                                        <p:strVal val="visible"/>
                                      </p:to>
                                    </p:set>
                                    <p:animEffect transition="in" filter="dissolve">
                                      <p:cBhvr>
                                        <p:cTn id="19" dur="500"/>
                                        <p:tgtEl>
                                          <p:spTgt spid="2"/>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66596"/>
                                        </p:tgtEl>
                                        <p:attrNameLst>
                                          <p:attrName>style.visibility</p:attrName>
                                        </p:attrNameLst>
                                      </p:cBhvr>
                                      <p:to>
                                        <p:strVal val="visible"/>
                                      </p:to>
                                    </p:set>
                                    <p:anim calcmode="lin" valueType="num">
                                      <p:cBhvr additive="base">
                                        <p:cTn id="24" dur="500" fill="hold"/>
                                        <p:tgtEl>
                                          <p:spTgt spid="366596"/>
                                        </p:tgtEl>
                                        <p:attrNameLst>
                                          <p:attrName>ppt_x</p:attrName>
                                        </p:attrNameLst>
                                      </p:cBhvr>
                                      <p:tavLst>
                                        <p:tav tm="0">
                                          <p:val>
                                            <p:strVal val="#ppt_x"/>
                                          </p:val>
                                        </p:tav>
                                        <p:tav tm="100000">
                                          <p:val>
                                            <p:strVal val="#ppt_x"/>
                                          </p:val>
                                        </p:tav>
                                      </p:tavLst>
                                    </p:anim>
                                    <p:anim calcmode="lin" valueType="num">
                                      <p:cBhvr additive="base">
                                        <p:cTn id="25" dur="500" fill="hold"/>
                                        <p:tgtEl>
                                          <p:spTgt spid="366596"/>
                                        </p:tgtEl>
                                        <p:attrNameLst>
                                          <p:attrName>ppt_y</p:attrName>
                                        </p:attrNameLst>
                                      </p:cBhvr>
                                      <p:tavLst>
                                        <p:tav tm="0">
                                          <p:val>
                                            <p:strVal val="1+#ppt_h/2"/>
                                          </p:val>
                                        </p:tav>
                                        <p:tav tm="100000">
                                          <p:val>
                                            <p:strVal val="#ppt_y"/>
                                          </p:val>
                                        </p:tav>
                                      </p:tavLst>
                                    </p:anim>
                                  </p:childTnLst>
                                </p:cTn>
                              </p:par>
                            </p:childTnLst>
                          </p:cTn>
                        </p:par>
                      </p:childTnLst>
                    </p:cTn>
                  </p:par>
                  <p:par>
                    <p:cTn id="26" fill="hold" nodeType="clickPar">
                      <p:stCondLst>
                        <p:cond delay="indefinite"/>
                      </p:stCondLst>
                      <p:childTnLst>
                        <p:par>
                          <p:cTn id="27" fill="hold" nodeType="withGroup">
                            <p:stCondLst>
                              <p:cond delay="0"/>
                            </p:stCondLst>
                            <p:childTnLst>
                              <p:par>
                                <p:cTn id="28" presetID="22" presetClass="entr" presetSubtype="8" fill="hold" nodeType="clickEffect">
                                  <p:stCondLst>
                                    <p:cond delay="0"/>
                                  </p:stCondLst>
                                  <p:childTnLst>
                                    <p:set>
                                      <p:cBhvr>
                                        <p:cTn id="29" dur="1" fill="hold">
                                          <p:stCondLst>
                                            <p:cond delay="0"/>
                                          </p:stCondLst>
                                        </p:cTn>
                                        <p:tgtEl>
                                          <p:spTgt spid="3"/>
                                        </p:tgtEl>
                                        <p:attrNameLst>
                                          <p:attrName>style.visibility</p:attrName>
                                        </p:attrNameLst>
                                      </p:cBhvr>
                                      <p:to>
                                        <p:strVal val="visible"/>
                                      </p:to>
                                    </p:set>
                                    <p:animEffect transition="in" filter="wipe(left)">
                                      <p:cBhvr>
                                        <p:cTn id="30"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6595" grpId="0" build="p"/>
      <p:bldP spid="366596" grpId="0"/>
      <p:bldP spid="36659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914400" y="2819400"/>
            <a:ext cx="7299325" cy="461963"/>
            <a:chOff x="657" y="1242"/>
            <a:chExt cx="4598" cy="291"/>
          </a:xfrm>
        </p:grpSpPr>
        <p:sp>
          <p:nvSpPr>
            <p:cNvPr id="11287" name="Text Box 3"/>
            <p:cNvSpPr txBox="1">
              <a:spLocks noChangeArrowheads="1"/>
            </p:cNvSpPr>
            <p:nvPr/>
          </p:nvSpPr>
          <p:spPr bwMode="auto">
            <a:xfrm>
              <a:off x="657" y="1242"/>
              <a:ext cx="4598"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altLang="en-US" sz="2400">
                  <a:solidFill>
                    <a:schemeClr val="tx2"/>
                  </a:solidFill>
                  <a:latin typeface="Calibri" pitchFamily="34" charset="0"/>
                </a:rPr>
                <a:t>Minimum wavelength</a:t>
              </a:r>
              <a:r>
                <a:rPr lang="en-US" altLang="en-US" sz="2400">
                  <a:solidFill>
                    <a:schemeClr val="accent2"/>
                  </a:solidFill>
                  <a:latin typeface="Calibri" pitchFamily="34" charset="0"/>
                </a:rPr>
                <a:t>                 </a:t>
              </a:r>
              <a:r>
                <a:rPr lang="en-US" altLang="en-US" sz="2400">
                  <a:solidFill>
                    <a:schemeClr val="tx2"/>
                  </a:solidFill>
                  <a:latin typeface="Calibri" pitchFamily="34" charset="0"/>
                </a:rPr>
                <a:t>Maximum energy </a:t>
              </a:r>
            </a:p>
          </p:txBody>
        </p:sp>
        <p:sp>
          <p:nvSpPr>
            <p:cNvPr id="11288" name="Line 4"/>
            <p:cNvSpPr>
              <a:spLocks noChangeShapeType="1"/>
            </p:cNvSpPr>
            <p:nvPr/>
          </p:nvSpPr>
          <p:spPr bwMode="auto">
            <a:xfrm>
              <a:off x="2481" y="1400"/>
              <a:ext cx="553" cy="0"/>
            </a:xfrm>
            <a:prstGeom prst="line">
              <a:avLst/>
            </a:prstGeom>
            <a:noFill/>
            <a:ln w="38100" cmpd="dbl">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11267" name="Group 5"/>
          <p:cNvGrpSpPr>
            <a:grpSpLocks/>
          </p:cNvGrpSpPr>
          <p:nvPr/>
        </p:nvGrpSpPr>
        <p:grpSpPr bwMode="auto">
          <a:xfrm>
            <a:off x="415925" y="1143000"/>
            <a:ext cx="7669213" cy="1419225"/>
            <a:chOff x="518" y="186"/>
            <a:chExt cx="4831" cy="894"/>
          </a:xfrm>
        </p:grpSpPr>
        <p:sp>
          <p:nvSpPr>
            <p:cNvPr id="11285" name="Text Box 6"/>
            <p:cNvSpPr txBox="1">
              <a:spLocks noChangeArrowheads="1"/>
            </p:cNvSpPr>
            <p:nvPr/>
          </p:nvSpPr>
          <p:spPr bwMode="auto">
            <a:xfrm>
              <a:off x="518" y="186"/>
              <a:ext cx="4831"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altLang="en-US">
                  <a:latin typeface="Calibri" pitchFamily="34" charset="0"/>
                </a:rPr>
                <a:t>An electron is accelerated through 50,000 volts</a:t>
              </a:r>
              <a:endParaRPr lang="en-US" altLang="en-US">
                <a:solidFill>
                  <a:schemeClr val="accent2"/>
                </a:solidFill>
                <a:latin typeface="Calibri" pitchFamily="34" charset="0"/>
              </a:endParaRPr>
            </a:p>
          </p:txBody>
        </p:sp>
        <p:sp>
          <p:nvSpPr>
            <p:cNvPr id="11286" name="Text Box 7"/>
            <p:cNvSpPr txBox="1">
              <a:spLocks noChangeArrowheads="1"/>
            </p:cNvSpPr>
            <p:nvPr/>
          </p:nvSpPr>
          <p:spPr bwMode="auto">
            <a:xfrm>
              <a:off x="518" y="562"/>
              <a:ext cx="4831" cy="5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altLang="en-US">
                  <a:latin typeface="Calibri" pitchFamily="34" charset="0"/>
                </a:rPr>
                <a:t>What is the minimum wavelength photon it can produce when striking a target?</a:t>
              </a:r>
              <a:endParaRPr lang="en-US" altLang="en-US">
                <a:solidFill>
                  <a:schemeClr val="accent2"/>
                </a:solidFill>
                <a:latin typeface="Calibri" pitchFamily="34" charset="0"/>
              </a:endParaRPr>
            </a:p>
          </p:txBody>
        </p:sp>
      </p:grpSp>
      <p:graphicFrame>
        <p:nvGraphicFramePr>
          <p:cNvPr id="368648" name="Object 2"/>
          <p:cNvGraphicFramePr>
            <a:graphicFrameLocks noChangeAspect="1"/>
          </p:cNvGraphicFramePr>
          <p:nvPr/>
        </p:nvGraphicFramePr>
        <p:xfrm>
          <a:off x="228600" y="5181600"/>
          <a:ext cx="1474788" cy="914400"/>
        </p:xfrm>
        <a:graphic>
          <a:graphicData uri="http://schemas.openxmlformats.org/presentationml/2006/ole">
            <mc:AlternateContent xmlns:mc="http://schemas.openxmlformats.org/markup-compatibility/2006">
              <mc:Choice xmlns:v="urn:schemas-microsoft-com:vml" Requires="v">
                <p:oleObj spid="_x0000_s11298" name="Equation" r:id="rId5" imgW="634725" imgH="393529" progId="Equation.DSMT4">
                  <p:embed/>
                </p:oleObj>
              </mc:Choice>
              <mc:Fallback>
                <p:oleObj name="Equation" r:id="rId5" imgW="634725" imgH="393529" progId="Equation.DSMT4">
                  <p:embed/>
                  <p:pic>
                    <p:nvPicPr>
                      <p:cNvPr id="0" name="Object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8600" y="5181600"/>
                        <a:ext cx="1474788" cy="914400"/>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68649" name="Text Box 9"/>
          <p:cNvSpPr txBox="1">
            <a:spLocks noChangeArrowheads="1"/>
          </p:cNvSpPr>
          <p:nvPr/>
        </p:nvSpPr>
        <p:spPr bwMode="auto">
          <a:xfrm>
            <a:off x="415925" y="3560763"/>
            <a:ext cx="52070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altLang="en-US">
                <a:latin typeface="Calibri" pitchFamily="34" charset="0"/>
              </a:rPr>
              <a:t>Electron loses ALL of  its  energy in one collision and emits one photon.</a:t>
            </a:r>
            <a:endParaRPr lang="en-US" altLang="en-US">
              <a:solidFill>
                <a:schemeClr val="accent2"/>
              </a:solidFill>
              <a:latin typeface="Calibri" pitchFamily="34" charset="0"/>
            </a:endParaRPr>
          </a:p>
        </p:txBody>
      </p:sp>
      <p:sp>
        <p:nvSpPr>
          <p:cNvPr id="11270" name="Rectangle 10"/>
          <p:cNvSpPr>
            <a:spLocks noGrp="1" noChangeArrowheads="1"/>
          </p:cNvSpPr>
          <p:nvPr>
            <p:ph type="title"/>
          </p:nvPr>
        </p:nvSpPr>
        <p:spPr>
          <a:xfrm>
            <a:off x="939800" y="0"/>
            <a:ext cx="7772400" cy="1143000"/>
          </a:xfrm>
        </p:spPr>
        <p:txBody>
          <a:bodyPr/>
          <a:lstStyle/>
          <a:p>
            <a:pPr eaLnBrk="1" hangingPunct="1"/>
            <a:r>
              <a:rPr lang="en-US" altLang="en-US" smtClean="0"/>
              <a:t>Bremsstrahlung</a:t>
            </a:r>
            <a:r>
              <a:rPr lang="en-US" smtClean="0"/>
              <a:t> Practice</a:t>
            </a:r>
          </a:p>
        </p:txBody>
      </p:sp>
      <p:grpSp>
        <p:nvGrpSpPr>
          <p:cNvPr id="11271" name="Group 11"/>
          <p:cNvGrpSpPr>
            <a:grpSpLocks/>
          </p:cNvGrpSpPr>
          <p:nvPr/>
        </p:nvGrpSpPr>
        <p:grpSpPr bwMode="auto">
          <a:xfrm>
            <a:off x="4049713" y="4537075"/>
            <a:ext cx="5054600" cy="2074863"/>
            <a:chOff x="2304" y="2858"/>
            <a:chExt cx="3184" cy="1307"/>
          </a:xfrm>
        </p:grpSpPr>
        <p:sp>
          <p:nvSpPr>
            <p:cNvPr id="11278" name="Line 12"/>
            <p:cNvSpPr>
              <a:spLocks noChangeShapeType="1"/>
            </p:cNvSpPr>
            <p:nvPr/>
          </p:nvSpPr>
          <p:spPr bwMode="auto">
            <a:xfrm>
              <a:off x="3010" y="3698"/>
              <a:ext cx="2478"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279" name="Line 13"/>
            <p:cNvSpPr>
              <a:spLocks noChangeShapeType="1"/>
            </p:cNvSpPr>
            <p:nvPr/>
          </p:nvSpPr>
          <p:spPr bwMode="auto">
            <a:xfrm flipV="1">
              <a:off x="3004" y="2858"/>
              <a:ext cx="0" cy="84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1280" name="Text Box 14"/>
            <p:cNvSpPr txBox="1">
              <a:spLocks noChangeArrowheads="1"/>
            </p:cNvSpPr>
            <p:nvPr/>
          </p:nvSpPr>
          <p:spPr bwMode="auto">
            <a:xfrm>
              <a:off x="5231" y="3656"/>
              <a:ext cx="257"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altLang="en-US">
                  <a:latin typeface="Calibri" pitchFamily="34" charset="0"/>
                  <a:sym typeface="Symbol" pitchFamily="18" charset="2"/>
                </a:rPr>
                <a:t></a:t>
              </a:r>
              <a:endParaRPr lang="en-US" altLang="en-US">
                <a:latin typeface="Calibri" pitchFamily="34" charset="0"/>
              </a:endParaRPr>
            </a:p>
          </p:txBody>
        </p:sp>
        <p:sp>
          <p:nvSpPr>
            <p:cNvPr id="11281" name="Text Box 15"/>
            <p:cNvSpPr txBox="1">
              <a:spLocks noChangeArrowheads="1"/>
            </p:cNvSpPr>
            <p:nvPr/>
          </p:nvSpPr>
          <p:spPr bwMode="auto">
            <a:xfrm>
              <a:off x="2304" y="2928"/>
              <a:ext cx="94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altLang="en-US">
                  <a:latin typeface="Calibri" pitchFamily="34" charset="0"/>
                </a:rPr>
                <a:t>intensity</a:t>
              </a:r>
            </a:p>
          </p:txBody>
        </p:sp>
        <p:sp>
          <p:nvSpPr>
            <p:cNvPr id="11282" name="Text Box 16"/>
            <p:cNvSpPr txBox="1">
              <a:spLocks noChangeArrowheads="1"/>
            </p:cNvSpPr>
            <p:nvPr/>
          </p:nvSpPr>
          <p:spPr bwMode="auto">
            <a:xfrm>
              <a:off x="3475" y="3800"/>
              <a:ext cx="471" cy="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altLang="en-US" sz="3200" b="1">
                  <a:solidFill>
                    <a:schemeClr val="tx2"/>
                  </a:solidFill>
                  <a:latin typeface="Calibri" pitchFamily="34" charset="0"/>
                  <a:sym typeface="Symbol" pitchFamily="18" charset="2"/>
                </a:rPr>
                <a:t></a:t>
              </a:r>
              <a:r>
                <a:rPr lang="en-US" altLang="en-US" sz="3200" b="1" baseline="-25000">
                  <a:solidFill>
                    <a:schemeClr val="tx2"/>
                  </a:solidFill>
                  <a:latin typeface="Calibri" pitchFamily="34" charset="0"/>
                  <a:sym typeface="Symbol" pitchFamily="18" charset="2"/>
                </a:rPr>
                <a:t>0</a:t>
              </a:r>
              <a:endParaRPr lang="en-US" altLang="en-US" sz="3200" b="1">
                <a:solidFill>
                  <a:schemeClr val="tx2"/>
                </a:solidFill>
                <a:latin typeface="Calibri" pitchFamily="34" charset="0"/>
              </a:endParaRPr>
            </a:p>
          </p:txBody>
        </p:sp>
        <p:cxnSp>
          <p:nvCxnSpPr>
            <p:cNvPr id="11283" name="AutoShape 17"/>
            <p:cNvCxnSpPr>
              <a:cxnSpLocks noChangeShapeType="1"/>
              <a:stCxn id="11282" idx="1"/>
            </p:cNvCxnSpPr>
            <p:nvPr/>
          </p:nvCxnSpPr>
          <p:spPr bwMode="auto">
            <a:xfrm rot="10800000">
              <a:off x="3235" y="3704"/>
              <a:ext cx="240" cy="279"/>
            </a:xfrm>
            <a:prstGeom prst="curvedConnector2">
              <a:avLst/>
            </a:prstGeom>
            <a:noFill/>
            <a:ln w="9525">
              <a:solidFill>
                <a:schemeClr val="tx2"/>
              </a:solidFill>
              <a:round/>
              <a:headEnd/>
              <a:tailEnd type="triangle" w="med" len="med"/>
            </a:ln>
            <a:extLst>
              <a:ext uri="{909E8E84-426E-40DD-AFC4-6F175D3DCCD1}">
                <a14:hiddenFill xmlns:a14="http://schemas.microsoft.com/office/drawing/2010/main">
                  <a:noFill/>
                </a14:hiddenFill>
              </a:ext>
            </a:extLst>
          </p:spPr>
        </p:cxnSp>
        <p:sp>
          <p:nvSpPr>
            <p:cNvPr id="11284" name="Freeform 18"/>
            <p:cNvSpPr>
              <a:spLocks/>
            </p:cNvSpPr>
            <p:nvPr/>
          </p:nvSpPr>
          <p:spPr bwMode="auto">
            <a:xfrm>
              <a:off x="3246" y="3424"/>
              <a:ext cx="2030" cy="268"/>
            </a:xfrm>
            <a:custGeom>
              <a:avLst/>
              <a:gdLst>
                <a:gd name="T0" fmla="*/ 0 w 2030"/>
                <a:gd name="T1" fmla="*/ 268 h 268"/>
                <a:gd name="T2" fmla="*/ 53 w 2030"/>
                <a:gd name="T3" fmla="*/ 137 h 268"/>
                <a:gd name="T4" fmla="*/ 184 w 2030"/>
                <a:gd name="T5" fmla="*/ 22 h 268"/>
                <a:gd name="T6" fmla="*/ 430 w 2030"/>
                <a:gd name="T7" fmla="*/ 6 h 268"/>
                <a:gd name="T8" fmla="*/ 961 w 2030"/>
                <a:gd name="T9" fmla="*/ 22 h 268"/>
                <a:gd name="T10" fmla="*/ 1292 w 2030"/>
                <a:gd name="T11" fmla="*/ 83 h 268"/>
                <a:gd name="T12" fmla="*/ 1576 w 2030"/>
                <a:gd name="T13" fmla="*/ 175 h 268"/>
                <a:gd name="T14" fmla="*/ 1861 w 2030"/>
                <a:gd name="T15" fmla="*/ 245 h 268"/>
                <a:gd name="T16" fmla="*/ 2030 w 2030"/>
                <a:gd name="T17" fmla="*/ 268 h 26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030"/>
                <a:gd name="T28" fmla="*/ 0 h 268"/>
                <a:gd name="T29" fmla="*/ 2030 w 2030"/>
                <a:gd name="T30" fmla="*/ 268 h 268"/>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030" h="268">
                  <a:moveTo>
                    <a:pt x="0" y="268"/>
                  </a:moveTo>
                  <a:cubicBezTo>
                    <a:pt x="11" y="223"/>
                    <a:pt x="22" y="178"/>
                    <a:pt x="53" y="137"/>
                  </a:cubicBezTo>
                  <a:cubicBezTo>
                    <a:pt x="84" y="96"/>
                    <a:pt x="121" y="44"/>
                    <a:pt x="184" y="22"/>
                  </a:cubicBezTo>
                  <a:cubicBezTo>
                    <a:pt x="247" y="0"/>
                    <a:pt x="301" y="6"/>
                    <a:pt x="430" y="6"/>
                  </a:cubicBezTo>
                  <a:cubicBezTo>
                    <a:pt x="559" y="6"/>
                    <a:pt x="817" y="9"/>
                    <a:pt x="961" y="22"/>
                  </a:cubicBezTo>
                  <a:cubicBezTo>
                    <a:pt x="1105" y="35"/>
                    <a:pt x="1190" y="58"/>
                    <a:pt x="1292" y="83"/>
                  </a:cubicBezTo>
                  <a:cubicBezTo>
                    <a:pt x="1394" y="108"/>
                    <a:pt x="1481" y="148"/>
                    <a:pt x="1576" y="175"/>
                  </a:cubicBezTo>
                  <a:cubicBezTo>
                    <a:pt x="1671" y="202"/>
                    <a:pt x="1785" y="230"/>
                    <a:pt x="1861" y="245"/>
                  </a:cubicBezTo>
                  <a:cubicBezTo>
                    <a:pt x="1937" y="260"/>
                    <a:pt x="1983" y="264"/>
                    <a:pt x="2030" y="268"/>
                  </a:cubicBezTo>
                </a:path>
              </a:pathLst>
            </a:custGeom>
            <a:solidFill>
              <a:schemeClr val="accent2"/>
            </a:solidFill>
            <a:ln w="9525">
              <a:solidFill>
                <a:schemeClr val="accent2"/>
              </a:solidFill>
              <a:round/>
              <a:headEnd/>
              <a:tailEnd/>
            </a:ln>
          </p:spPr>
          <p:txBody>
            <a:bodyPr wrap="none" anchor="ctr"/>
            <a:lstStyle/>
            <a:p>
              <a:endParaRPr lang="en-US"/>
            </a:p>
          </p:txBody>
        </p:sp>
      </p:grpSp>
      <p:sp>
        <p:nvSpPr>
          <p:cNvPr id="11272" name="WordArt 19"/>
          <p:cNvSpPr>
            <a:spLocks noChangeArrowheads="1" noChangeShapeType="1"/>
          </p:cNvSpPr>
          <p:nvPr/>
        </p:nvSpPr>
        <p:spPr bwMode="auto">
          <a:xfrm>
            <a:off x="280988" y="261938"/>
            <a:ext cx="838200" cy="914400"/>
          </a:xfrm>
          <a:prstGeom prst="rect">
            <a:avLst/>
          </a:prstGeom>
        </p:spPr>
        <p:txBody>
          <a:bodyPr wrap="none" fromWordArt="1">
            <a:prstTxWarp prst="textSlantUp">
              <a:avLst>
                <a:gd name="adj" fmla="val 32056"/>
              </a:avLst>
            </a:prstTxWarp>
          </a:bodyPr>
          <a:lstStyle/>
          <a:p>
            <a:pPr algn="ctr"/>
            <a:r>
              <a:rPr lang="en-US" sz="3600" kern="1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outerShdw>
                </a:effectLst>
                <a:latin typeface="Impact"/>
              </a:rPr>
              <a:t>Example</a:t>
            </a:r>
          </a:p>
        </p:txBody>
      </p:sp>
      <p:graphicFrame>
        <p:nvGraphicFramePr>
          <p:cNvPr id="8195" name="Object 3"/>
          <p:cNvGraphicFramePr>
            <a:graphicFrameLocks noChangeAspect="1"/>
          </p:cNvGraphicFramePr>
          <p:nvPr/>
        </p:nvGraphicFramePr>
        <p:xfrm>
          <a:off x="1676400" y="5181600"/>
          <a:ext cx="1746250" cy="914400"/>
        </p:xfrm>
        <a:graphic>
          <a:graphicData uri="http://schemas.openxmlformats.org/presentationml/2006/ole">
            <mc:AlternateContent xmlns:mc="http://schemas.openxmlformats.org/markup-compatibility/2006">
              <mc:Choice xmlns:v="urn:schemas-microsoft-com:vml" Requires="v">
                <p:oleObj spid="_x0000_s11299" name="Equation" r:id="rId7" imgW="800100" imgH="419100" progId="Equation.DSMT4">
                  <p:embed/>
                </p:oleObj>
              </mc:Choice>
              <mc:Fallback>
                <p:oleObj name="Equation" r:id="rId7" imgW="800100" imgH="419100" progId="Equation.DSMT4">
                  <p:embed/>
                  <p:pic>
                    <p:nvPicPr>
                      <p:cNvPr id="0" name="Object 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676400" y="5181600"/>
                        <a:ext cx="1746250" cy="914400"/>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8196" name="Object 4"/>
          <p:cNvGraphicFramePr>
            <a:graphicFrameLocks noChangeAspect="1"/>
          </p:cNvGraphicFramePr>
          <p:nvPr/>
        </p:nvGraphicFramePr>
        <p:xfrm>
          <a:off x="3341688" y="5449888"/>
          <a:ext cx="1752600" cy="492125"/>
        </p:xfrm>
        <a:graphic>
          <a:graphicData uri="http://schemas.openxmlformats.org/presentationml/2006/ole">
            <mc:AlternateContent xmlns:mc="http://schemas.openxmlformats.org/markup-compatibility/2006">
              <mc:Choice xmlns:v="urn:schemas-microsoft-com:vml" Requires="v">
                <p:oleObj spid="_x0000_s11300" name="Equation" r:id="rId9" imgW="723586" imgH="203112" progId="Equation.DSMT4">
                  <p:embed/>
                </p:oleObj>
              </mc:Choice>
              <mc:Fallback>
                <p:oleObj name="Equation" r:id="rId9" imgW="723586" imgH="203112" progId="Equation.DSMT4">
                  <p:embed/>
                  <p:pic>
                    <p:nvPicPr>
                      <p:cNvPr id="0" name="Object 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341688" y="5449888"/>
                        <a:ext cx="1752600" cy="492125"/>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2" name="Rectangle 21"/>
          <p:cNvSpPr>
            <a:spLocks noChangeArrowheads="1"/>
          </p:cNvSpPr>
          <p:nvPr/>
        </p:nvSpPr>
        <p:spPr bwMode="auto">
          <a:xfrm>
            <a:off x="152400" y="4267200"/>
            <a:ext cx="362108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atin typeface="Calibri" pitchFamily="34" charset="0"/>
              </a:rPr>
              <a:t>hc = 1240 </a:t>
            </a:r>
            <a:r>
              <a:rPr lang="en-US" b="1">
                <a:latin typeface="Calibri" pitchFamily="34" charset="0"/>
              </a:rPr>
              <a:t>eV</a:t>
            </a:r>
            <a:r>
              <a:rPr lang="en-US">
                <a:latin typeface="Calibri" pitchFamily="34" charset="0"/>
              </a:rPr>
              <a:t>·</a:t>
            </a:r>
            <a:r>
              <a:rPr lang="en-US" b="1">
                <a:latin typeface="Calibri" pitchFamily="34" charset="0"/>
              </a:rPr>
              <a:t>nm</a:t>
            </a:r>
            <a:r>
              <a:rPr lang="en-US">
                <a:latin typeface="Calibri" pitchFamily="34" charset="0"/>
              </a:rPr>
              <a:t> or 1.99*10^-25 J·m</a:t>
            </a:r>
          </a:p>
        </p:txBody>
      </p:sp>
      <mc:AlternateContent xmlns:mc="http://schemas.openxmlformats.org/markup-compatibility/2006">
        <mc:Choice xmlns:p14="http://schemas.microsoft.com/office/powerpoint/2010/main" Requires="p14">
          <p:contentPart p14:bwMode="auto" r:id="rId11">
            <p14:nvContentPartPr>
              <p14:cNvPr id="2053" name="Ink 5"/>
              <p14:cNvContentPartPr>
                <a14:cpLocks xmlns:a14="http://schemas.microsoft.com/office/drawing/2010/main" noRot="1" noChangeAspect="1" noEditPoints="1" noChangeArrowheads="1" noChangeShapeType="1"/>
              </p14:cNvContentPartPr>
              <p14:nvPr/>
            </p14:nvContentPartPr>
            <p14:xfrm>
              <a:off x="3089275" y="5822950"/>
              <a:ext cx="117475" cy="160338"/>
            </p14:xfrm>
          </p:contentPart>
        </mc:Choice>
        <mc:Fallback>
          <p:pic>
            <p:nvPicPr>
              <p:cNvPr id="2053" name="Ink 5"/>
              <p:cNvPicPr>
                <a:picLocks noRot="1" noChangeAspect="1" noEditPoints="1" noChangeArrowheads="1" noChangeShapeType="1"/>
              </p:cNvPicPr>
              <p:nvPr/>
            </p:nvPicPr>
            <p:blipFill>
              <a:blip r:embed="rId12"/>
              <a:stretch>
                <a:fillRect/>
              </a:stretch>
            </p:blipFill>
            <p:spPr>
              <a:xfrm>
                <a:off x="3082789" y="5816464"/>
                <a:ext cx="130448" cy="173309"/>
              </a:xfrm>
              <a:prstGeom prst="rect">
                <a:avLst/>
              </a:prstGeom>
            </p:spPr>
          </p:pic>
        </mc:Fallback>
      </mc:AlternateContent>
      <mc:AlternateContent xmlns:mc="http://schemas.openxmlformats.org/markup-compatibility/2006">
        <mc:Choice xmlns:p14="http://schemas.microsoft.com/office/powerpoint/2010/main" Requires="p14">
          <p:contentPart p14:bwMode="auto" r:id="rId13">
            <p14:nvContentPartPr>
              <p14:cNvPr id="2054" name="Ink 6"/>
              <p14:cNvContentPartPr>
                <a14:cpLocks xmlns:a14="http://schemas.microsoft.com/office/drawing/2010/main" noRot="1" noChangeAspect="1" noEditPoints="1" noChangeArrowheads="1" noChangeShapeType="1"/>
              </p14:cNvContentPartPr>
              <p14:nvPr/>
            </p14:nvContentPartPr>
            <p14:xfrm>
              <a:off x="3224213" y="5741988"/>
              <a:ext cx="133350" cy="285750"/>
            </p14:xfrm>
          </p:contentPart>
        </mc:Choice>
        <mc:Fallback>
          <p:pic>
            <p:nvPicPr>
              <p:cNvPr id="2054" name="Ink 6"/>
              <p:cNvPicPr>
                <a:picLocks noRot="1" noChangeAspect="1" noEditPoints="1" noChangeArrowheads="1" noChangeShapeType="1"/>
              </p:cNvPicPr>
              <p:nvPr/>
            </p:nvPicPr>
            <p:blipFill>
              <a:blip r:embed="rId14"/>
              <a:stretch>
                <a:fillRect/>
              </a:stretch>
            </p:blipFill>
            <p:spPr>
              <a:xfrm>
                <a:off x="3217726" y="5735510"/>
                <a:ext cx="146325" cy="298706"/>
              </a:xfrm>
              <a:prstGeom prst="rect">
                <a:avLst/>
              </a:prstGeom>
            </p:spPr>
          </p:pic>
        </mc:Fallback>
      </mc:AlternateContent>
    </p:spTree>
    <p:custDataLst>
      <p:tags r:id="rId2"/>
    </p:custData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368649"/>
                                        </p:tgtEl>
                                        <p:attrNameLst>
                                          <p:attrName>style.visibility</p:attrName>
                                        </p:attrNameLst>
                                      </p:cBhvr>
                                      <p:to>
                                        <p:strVal val="visible"/>
                                      </p:to>
                                    </p:set>
                                    <p:anim calcmode="lin" valueType="num">
                                      <p:cBhvr additive="base">
                                        <p:cTn id="13" dur="500" fill="hold"/>
                                        <p:tgtEl>
                                          <p:spTgt spid="368649"/>
                                        </p:tgtEl>
                                        <p:attrNameLst>
                                          <p:attrName>ppt_x</p:attrName>
                                        </p:attrNameLst>
                                      </p:cBhvr>
                                      <p:tavLst>
                                        <p:tav tm="0">
                                          <p:val>
                                            <p:strVal val="1+#ppt_w/2"/>
                                          </p:val>
                                        </p:tav>
                                        <p:tav tm="100000">
                                          <p:val>
                                            <p:strVal val="#ppt_x"/>
                                          </p:val>
                                        </p:tav>
                                      </p:tavLst>
                                    </p:anim>
                                    <p:anim calcmode="lin" valueType="num">
                                      <p:cBhvr additive="base">
                                        <p:cTn id="14" dur="500" fill="hold"/>
                                        <p:tgtEl>
                                          <p:spTgt spid="368649"/>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368648"/>
                                        </p:tgtEl>
                                        <p:attrNameLst>
                                          <p:attrName>style.visibility</p:attrName>
                                        </p:attrNameLst>
                                      </p:cBhvr>
                                      <p:to>
                                        <p:strVal val="visible"/>
                                      </p:to>
                                    </p:set>
                                    <p:anim calcmode="lin" valueType="num">
                                      <p:cBhvr additive="base">
                                        <p:cTn id="19" dur="500" fill="hold"/>
                                        <p:tgtEl>
                                          <p:spTgt spid="368648"/>
                                        </p:tgtEl>
                                        <p:attrNameLst>
                                          <p:attrName>ppt_x</p:attrName>
                                        </p:attrNameLst>
                                      </p:cBhvr>
                                      <p:tavLst>
                                        <p:tav tm="0">
                                          <p:val>
                                            <p:strVal val="#ppt_x"/>
                                          </p:val>
                                        </p:tav>
                                        <p:tav tm="100000">
                                          <p:val>
                                            <p:strVal val="#ppt_x"/>
                                          </p:val>
                                        </p:tav>
                                      </p:tavLst>
                                    </p:anim>
                                    <p:anim calcmode="lin" valueType="num">
                                      <p:cBhvr additive="base">
                                        <p:cTn id="20" dur="500" fill="hold"/>
                                        <p:tgtEl>
                                          <p:spTgt spid="368648"/>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2"/>
                                        </p:tgtEl>
                                        <p:attrNameLst>
                                          <p:attrName>style.visibility</p:attrName>
                                        </p:attrNameLst>
                                      </p:cBhvr>
                                      <p:to>
                                        <p:strVal val="visible"/>
                                      </p:to>
                                    </p:set>
                                    <p:anim calcmode="lin" valueType="num">
                                      <p:cBhvr additive="base">
                                        <p:cTn id="25" dur="500" fill="hold"/>
                                        <p:tgtEl>
                                          <p:spTgt spid="22"/>
                                        </p:tgtEl>
                                        <p:attrNameLst>
                                          <p:attrName>ppt_x</p:attrName>
                                        </p:attrNameLst>
                                      </p:cBhvr>
                                      <p:tavLst>
                                        <p:tav tm="0">
                                          <p:val>
                                            <p:strVal val="#ppt_x"/>
                                          </p:val>
                                        </p:tav>
                                        <p:tav tm="100000">
                                          <p:val>
                                            <p:strVal val="#ppt_x"/>
                                          </p:val>
                                        </p:tav>
                                      </p:tavLst>
                                    </p:anim>
                                    <p:anim calcmode="lin" valueType="num">
                                      <p:cBhvr additive="base">
                                        <p:cTn id="26"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8195"/>
                                        </p:tgtEl>
                                        <p:attrNameLst>
                                          <p:attrName>style.visibility</p:attrName>
                                        </p:attrNameLst>
                                      </p:cBhvr>
                                      <p:to>
                                        <p:strVal val="visible"/>
                                      </p:to>
                                    </p:set>
                                    <p:anim calcmode="lin" valueType="num">
                                      <p:cBhvr additive="base">
                                        <p:cTn id="31" dur="500" fill="hold"/>
                                        <p:tgtEl>
                                          <p:spTgt spid="8195"/>
                                        </p:tgtEl>
                                        <p:attrNameLst>
                                          <p:attrName>ppt_x</p:attrName>
                                        </p:attrNameLst>
                                      </p:cBhvr>
                                      <p:tavLst>
                                        <p:tav tm="0">
                                          <p:val>
                                            <p:strVal val="#ppt_x"/>
                                          </p:val>
                                        </p:tav>
                                        <p:tav tm="100000">
                                          <p:val>
                                            <p:strVal val="#ppt_x"/>
                                          </p:val>
                                        </p:tav>
                                      </p:tavLst>
                                    </p:anim>
                                    <p:anim calcmode="lin" valueType="num">
                                      <p:cBhvr additive="base">
                                        <p:cTn id="32" dur="500" fill="hold"/>
                                        <p:tgtEl>
                                          <p:spTgt spid="8195"/>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8196"/>
                                        </p:tgtEl>
                                        <p:attrNameLst>
                                          <p:attrName>style.visibility</p:attrName>
                                        </p:attrNameLst>
                                      </p:cBhvr>
                                      <p:to>
                                        <p:strVal val="visible"/>
                                      </p:to>
                                    </p:set>
                                    <p:anim calcmode="lin" valueType="num">
                                      <p:cBhvr additive="base">
                                        <p:cTn id="37" dur="500" fill="hold"/>
                                        <p:tgtEl>
                                          <p:spTgt spid="8196"/>
                                        </p:tgtEl>
                                        <p:attrNameLst>
                                          <p:attrName>ppt_x</p:attrName>
                                        </p:attrNameLst>
                                      </p:cBhvr>
                                      <p:tavLst>
                                        <p:tav tm="0">
                                          <p:val>
                                            <p:strVal val="#ppt_x"/>
                                          </p:val>
                                        </p:tav>
                                        <p:tav tm="100000">
                                          <p:val>
                                            <p:strVal val="#ppt_x"/>
                                          </p:val>
                                        </p:tav>
                                      </p:tavLst>
                                    </p:anim>
                                    <p:anim calcmode="lin" valueType="num">
                                      <p:cBhvr additive="base">
                                        <p:cTn id="38" dur="500" fill="hold"/>
                                        <p:tgtEl>
                                          <p:spTgt spid="819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49" grpId="0" autoUpdateAnimBg="0"/>
      <p:bldP spid="2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4"/>
          <p:cNvSpPr txBox="1">
            <a:spLocks noChangeArrowheads="1"/>
          </p:cNvSpPr>
          <p:nvPr/>
        </p:nvSpPr>
        <p:spPr bwMode="auto">
          <a:xfrm>
            <a:off x="5205413" y="2819400"/>
            <a:ext cx="3862387" cy="2492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altLang="en-US" sz="2400">
                <a:solidFill>
                  <a:schemeClr val="accent2"/>
                </a:solidFill>
                <a:latin typeface="Calibri" pitchFamily="34" charset="0"/>
              </a:rPr>
              <a:t>Characteristic x-ray nomenclature</a:t>
            </a:r>
          </a:p>
          <a:p>
            <a:pPr eaLnBrk="1" hangingPunct="1">
              <a:spcBef>
                <a:spcPct val="50000"/>
              </a:spcBef>
            </a:pPr>
            <a:r>
              <a:rPr lang="en-US" altLang="en-US" sz="2400">
                <a:solidFill>
                  <a:schemeClr val="accent2"/>
                </a:solidFill>
                <a:latin typeface="Calibri" pitchFamily="34" charset="0"/>
              </a:rPr>
              <a:t>n=1     “K shell”                       </a:t>
            </a:r>
          </a:p>
          <a:p>
            <a:pPr eaLnBrk="1" hangingPunct="1">
              <a:spcBef>
                <a:spcPct val="50000"/>
              </a:spcBef>
            </a:pPr>
            <a:r>
              <a:rPr lang="en-US" altLang="en-US" sz="2400">
                <a:solidFill>
                  <a:schemeClr val="accent2"/>
                </a:solidFill>
                <a:latin typeface="Calibri" pitchFamily="34" charset="0"/>
              </a:rPr>
              <a:t>n=2     “L shell”                       </a:t>
            </a:r>
          </a:p>
          <a:p>
            <a:pPr eaLnBrk="1" hangingPunct="1">
              <a:spcBef>
                <a:spcPct val="50000"/>
              </a:spcBef>
            </a:pPr>
            <a:r>
              <a:rPr lang="en-US" altLang="en-US" sz="2400">
                <a:solidFill>
                  <a:schemeClr val="accent2"/>
                </a:solidFill>
                <a:latin typeface="Calibri" pitchFamily="34" charset="0"/>
              </a:rPr>
              <a:t>n=3     “M shell”</a:t>
            </a:r>
            <a:endParaRPr lang="en-US" altLang="en-US" sz="2000">
              <a:solidFill>
                <a:schemeClr val="tx2"/>
              </a:solidFill>
              <a:latin typeface="Calibri" pitchFamily="34" charset="0"/>
            </a:endParaRPr>
          </a:p>
        </p:txBody>
      </p:sp>
      <p:sp>
        <p:nvSpPr>
          <p:cNvPr id="306192" name="Line 16"/>
          <p:cNvSpPr>
            <a:spLocks noChangeShapeType="1"/>
          </p:cNvSpPr>
          <p:nvPr/>
        </p:nvSpPr>
        <p:spPr bwMode="auto">
          <a:xfrm flipH="1" flipV="1">
            <a:off x="952500" y="4481513"/>
            <a:ext cx="1360488" cy="757237"/>
          </a:xfrm>
          <a:prstGeom prst="line">
            <a:avLst/>
          </a:prstGeom>
          <a:noFill/>
          <a:ln w="38100">
            <a:solidFill>
              <a:schemeClr val="tx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2292" name="Rectangle 32"/>
          <p:cNvSpPr>
            <a:spLocks noGrp="1" noChangeArrowheads="1"/>
          </p:cNvSpPr>
          <p:nvPr>
            <p:ph type="title"/>
          </p:nvPr>
        </p:nvSpPr>
        <p:spPr>
          <a:xfrm>
            <a:off x="673100" y="-1588"/>
            <a:ext cx="7772400" cy="1143001"/>
          </a:xfrm>
        </p:spPr>
        <p:txBody>
          <a:bodyPr/>
          <a:lstStyle/>
          <a:p>
            <a:pPr eaLnBrk="1" hangingPunct="1"/>
            <a:r>
              <a:rPr lang="en-US" smtClean="0"/>
              <a:t>Characteristic X-Rays</a:t>
            </a:r>
          </a:p>
        </p:txBody>
      </p:sp>
      <p:sp>
        <p:nvSpPr>
          <p:cNvPr id="12293" name="Rectangle 34"/>
          <p:cNvSpPr>
            <a:spLocks noChangeArrowheads="1"/>
          </p:cNvSpPr>
          <p:nvPr/>
        </p:nvSpPr>
        <p:spPr bwMode="auto">
          <a:xfrm>
            <a:off x="474663" y="1039813"/>
            <a:ext cx="83502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altLang="en-US" sz="2000">
                <a:latin typeface="Calibri" pitchFamily="34" charset="0"/>
              </a:rPr>
              <a:t>Electron knocks one of the two </a:t>
            </a:r>
            <a:r>
              <a:rPr lang="en-US" altLang="en-US" sz="2000">
                <a:solidFill>
                  <a:schemeClr val="tx2"/>
                </a:solidFill>
                <a:latin typeface="Calibri" pitchFamily="34" charset="0"/>
              </a:rPr>
              <a:t>K shell</a:t>
            </a:r>
            <a:r>
              <a:rPr lang="en-US" altLang="en-US" sz="2000">
                <a:latin typeface="Calibri" pitchFamily="34" charset="0"/>
              </a:rPr>
              <a:t> (ground state) electrons out of an atom.</a:t>
            </a:r>
            <a:endParaRPr lang="en-US" sz="2000">
              <a:latin typeface="Calibri" pitchFamily="34" charset="0"/>
            </a:endParaRPr>
          </a:p>
        </p:txBody>
      </p:sp>
      <p:sp>
        <p:nvSpPr>
          <p:cNvPr id="306211" name="Rectangle 35"/>
          <p:cNvSpPr>
            <a:spLocks noChangeArrowheads="1"/>
          </p:cNvSpPr>
          <p:nvPr/>
        </p:nvSpPr>
        <p:spPr bwMode="auto">
          <a:xfrm>
            <a:off x="512763" y="2039938"/>
            <a:ext cx="796925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altLang="en-US" sz="2000">
                <a:solidFill>
                  <a:schemeClr val="tx2"/>
                </a:solidFill>
                <a:latin typeface="Calibri" pitchFamily="34" charset="0"/>
              </a:rPr>
              <a:t>L </a:t>
            </a:r>
            <a:r>
              <a:rPr lang="en-US" altLang="en-US" sz="2000">
                <a:latin typeface="Calibri" pitchFamily="34" charset="0"/>
              </a:rPr>
              <a:t>(n=2) </a:t>
            </a:r>
            <a:r>
              <a:rPr lang="en-US" altLang="en-US" sz="2000">
                <a:solidFill>
                  <a:schemeClr val="tx2"/>
                </a:solidFill>
                <a:latin typeface="Calibri" pitchFamily="34" charset="0"/>
              </a:rPr>
              <a:t>or higher shell</a:t>
            </a:r>
            <a:r>
              <a:rPr lang="en-US" altLang="en-US" sz="2000">
                <a:latin typeface="Calibri" pitchFamily="34" charset="0"/>
              </a:rPr>
              <a:t> electron falls down to </a:t>
            </a:r>
            <a:r>
              <a:rPr lang="en-US" altLang="en-US" sz="2000">
                <a:solidFill>
                  <a:schemeClr val="tx2"/>
                </a:solidFill>
                <a:latin typeface="Calibri" pitchFamily="34" charset="0"/>
              </a:rPr>
              <a:t>K shell</a:t>
            </a:r>
            <a:r>
              <a:rPr lang="en-US" altLang="en-US" sz="2000">
                <a:latin typeface="Calibri" pitchFamily="34" charset="0"/>
              </a:rPr>
              <a:t> (ground state) and x-ray photon is emitted</a:t>
            </a:r>
            <a:endParaRPr lang="en-US" sz="2000">
              <a:solidFill>
                <a:schemeClr val="tx2"/>
              </a:solidFill>
              <a:latin typeface="Calibri" pitchFamily="34" charset="0"/>
            </a:endParaRPr>
          </a:p>
        </p:txBody>
      </p:sp>
      <p:grpSp>
        <p:nvGrpSpPr>
          <p:cNvPr id="2" name="Group 46"/>
          <p:cNvGrpSpPr>
            <a:grpSpLocks/>
          </p:cNvGrpSpPr>
          <p:nvPr/>
        </p:nvGrpSpPr>
        <p:grpSpPr bwMode="auto">
          <a:xfrm>
            <a:off x="-152400" y="3133725"/>
            <a:ext cx="4316413" cy="3294063"/>
            <a:chOff x="323" y="2067"/>
            <a:chExt cx="2719" cy="2075"/>
          </a:xfrm>
        </p:grpSpPr>
        <p:sp>
          <p:nvSpPr>
            <p:cNvPr id="12308" name="Line 24"/>
            <p:cNvSpPr>
              <a:spLocks noChangeShapeType="1"/>
            </p:cNvSpPr>
            <p:nvPr/>
          </p:nvSpPr>
          <p:spPr bwMode="auto">
            <a:xfrm flipH="1" flipV="1">
              <a:off x="323" y="2067"/>
              <a:ext cx="1554" cy="1666"/>
            </a:xfrm>
            <a:prstGeom prst="line">
              <a:avLst/>
            </a:prstGeom>
            <a:noFill/>
            <a:ln w="38100">
              <a:solidFill>
                <a:srgbClr val="FF00FF"/>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2309" name="Text Box 25"/>
            <p:cNvSpPr txBox="1">
              <a:spLocks noChangeArrowheads="1"/>
            </p:cNvSpPr>
            <p:nvPr/>
          </p:nvSpPr>
          <p:spPr bwMode="auto">
            <a:xfrm>
              <a:off x="1309" y="3890"/>
              <a:ext cx="1733" cy="2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altLang="en-US" sz="2000">
                  <a:solidFill>
                    <a:srgbClr val="FF00FF"/>
                  </a:solidFill>
                  <a:latin typeface="Calibri" pitchFamily="34" charset="0"/>
                </a:rPr>
                <a:t>(high energy electron)</a:t>
              </a:r>
              <a:endParaRPr lang="en-US" altLang="en-US" sz="2000">
                <a:latin typeface="Calibri" pitchFamily="34" charset="0"/>
              </a:endParaRPr>
            </a:p>
          </p:txBody>
        </p:sp>
        <p:sp>
          <p:nvSpPr>
            <p:cNvPr id="12310" name="Oval 40"/>
            <p:cNvSpPr>
              <a:spLocks noChangeArrowheads="1"/>
            </p:cNvSpPr>
            <p:nvPr/>
          </p:nvSpPr>
          <p:spPr bwMode="auto">
            <a:xfrm>
              <a:off x="1765" y="3632"/>
              <a:ext cx="308" cy="308"/>
            </a:xfrm>
            <a:prstGeom prst="ellipse">
              <a:avLst/>
            </a:prstGeom>
            <a:solidFill>
              <a:srgbClr val="FF00FF"/>
            </a:solidFill>
            <a:ln w="9525">
              <a:solidFill>
                <a:srgbClr val="FF00FF"/>
              </a:solidFill>
              <a:round/>
              <a:headEnd/>
              <a:tailEnd/>
            </a:ln>
          </p:spPr>
          <p:txBody>
            <a:bodyPr wrap="none" anchor="ctr"/>
            <a:lstStyle/>
            <a:p>
              <a:pPr algn="ctr"/>
              <a:r>
                <a:rPr lang="en-US">
                  <a:solidFill>
                    <a:schemeClr val="bg1"/>
                  </a:solidFill>
                  <a:latin typeface="Calibri" pitchFamily="34" charset="0"/>
                </a:rPr>
                <a:t>e</a:t>
              </a:r>
              <a:r>
                <a:rPr lang="en-US" baseline="30000">
                  <a:solidFill>
                    <a:schemeClr val="bg1"/>
                  </a:solidFill>
                  <a:latin typeface="Calibri" pitchFamily="34" charset="0"/>
                </a:rPr>
                <a:t>-</a:t>
              </a:r>
              <a:endParaRPr lang="en-US">
                <a:latin typeface="Calibri" pitchFamily="34" charset="0"/>
              </a:endParaRPr>
            </a:p>
          </p:txBody>
        </p:sp>
      </p:grpSp>
      <p:grpSp>
        <p:nvGrpSpPr>
          <p:cNvPr id="3" name="Group 47"/>
          <p:cNvGrpSpPr>
            <a:grpSpLocks/>
          </p:cNvGrpSpPr>
          <p:nvPr/>
        </p:nvGrpSpPr>
        <p:grpSpPr bwMode="auto">
          <a:xfrm>
            <a:off x="849313" y="3048000"/>
            <a:ext cx="4433887" cy="2446338"/>
            <a:chOff x="954" y="2013"/>
            <a:chExt cx="2793" cy="1541"/>
          </a:xfrm>
        </p:grpSpPr>
        <p:grpSp>
          <p:nvGrpSpPr>
            <p:cNvPr id="12297" name="Group 45"/>
            <p:cNvGrpSpPr>
              <a:grpSpLocks/>
            </p:cNvGrpSpPr>
            <p:nvPr/>
          </p:nvGrpSpPr>
          <p:grpSpPr bwMode="auto">
            <a:xfrm>
              <a:off x="954" y="2013"/>
              <a:ext cx="2793" cy="1431"/>
              <a:chOff x="954" y="2013"/>
              <a:chExt cx="2793" cy="1431"/>
            </a:xfrm>
          </p:grpSpPr>
          <p:sp>
            <p:nvSpPr>
              <p:cNvPr id="12303" name="Text Box 20"/>
              <p:cNvSpPr txBox="1">
                <a:spLocks noChangeArrowheads="1"/>
              </p:cNvSpPr>
              <p:nvPr/>
            </p:nvSpPr>
            <p:spPr bwMode="auto">
              <a:xfrm>
                <a:off x="2517" y="3192"/>
                <a:ext cx="1230" cy="2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altLang="en-US" sz="2000">
                    <a:solidFill>
                      <a:schemeClr val="accent2"/>
                    </a:solidFill>
                    <a:latin typeface="Calibri" pitchFamily="34" charset="0"/>
                  </a:rPr>
                  <a:t>K shell</a:t>
                </a:r>
                <a:r>
                  <a:rPr lang="en-US" altLang="en-US" sz="2000">
                    <a:solidFill>
                      <a:schemeClr val="tx2"/>
                    </a:solidFill>
                    <a:latin typeface="Calibri" pitchFamily="34" charset="0"/>
                  </a:rPr>
                  <a:t> (n=1) </a:t>
                </a:r>
              </a:p>
            </p:txBody>
          </p:sp>
          <p:grpSp>
            <p:nvGrpSpPr>
              <p:cNvPr id="12304" name="Group 44"/>
              <p:cNvGrpSpPr>
                <a:grpSpLocks/>
              </p:cNvGrpSpPr>
              <p:nvPr/>
            </p:nvGrpSpPr>
            <p:grpSpPr bwMode="auto">
              <a:xfrm>
                <a:off x="954" y="2225"/>
                <a:ext cx="1984" cy="1171"/>
                <a:chOff x="954" y="2225"/>
                <a:chExt cx="1984" cy="1171"/>
              </a:xfrm>
            </p:grpSpPr>
            <p:sp>
              <p:nvSpPr>
                <p:cNvPr id="12306" name="Line 19"/>
                <p:cNvSpPr>
                  <a:spLocks noChangeShapeType="1"/>
                </p:cNvSpPr>
                <p:nvPr/>
              </p:nvSpPr>
              <p:spPr bwMode="auto">
                <a:xfrm>
                  <a:off x="980" y="3396"/>
                  <a:ext cx="1958" cy="0"/>
                </a:xfrm>
                <a:prstGeom prst="line">
                  <a:avLst/>
                </a:prstGeom>
                <a:noFill/>
                <a:ln w="381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2307" name="Line 18"/>
                <p:cNvSpPr>
                  <a:spLocks noChangeShapeType="1"/>
                </p:cNvSpPr>
                <p:nvPr/>
              </p:nvSpPr>
              <p:spPr bwMode="auto">
                <a:xfrm>
                  <a:off x="954" y="2225"/>
                  <a:ext cx="1980" cy="0"/>
                </a:xfrm>
                <a:prstGeom prst="line">
                  <a:avLst/>
                </a:prstGeom>
                <a:noFill/>
                <a:ln w="381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sp>
            <p:nvSpPr>
              <p:cNvPr id="12305" name="Rectangle 21"/>
              <p:cNvSpPr>
                <a:spLocks noChangeArrowheads="1"/>
              </p:cNvSpPr>
              <p:nvPr/>
            </p:nvSpPr>
            <p:spPr bwMode="auto">
              <a:xfrm>
                <a:off x="2537" y="2013"/>
                <a:ext cx="878" cy="4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altLang="en-US" sz="2000">
                    <a:solidFill>
                      <a:schemeClr val="accent2"/>
                    </a:solidFill>
                    <a:latin typeface="Calibri" pitchFamily="34" charset="0"/>
                  </a:rPr>
                  <a:t>L shell</a:t>
                </a:r>
                <a:r>
                  <a:rPr lang="en-US" altLang="en-US" sz="2000">
                    <a:solidFill>
                      <a:schemeClr val="tx2"/>
                    </a:solidFill>
                    <a:latin typeface="Calibri" pitchFamily="34" charset="0"/>
                  </a:rPr>
                  <a:t> (n=2)  </a:t>
                </a:r>
                <a:endParaRPr lang="en-US" altLang="en-US" sz="2000">
                  <a:solidFill>
                    <a:schemeClr val="accent2"/>
                  </a:solidFill>
                  <a:latin typeface="Calibri" pitchFamily="34" charset="0"/>
                </a:endParaRPr>
              </a:p>
            </p:txBody>
          </p:sp>
        </p:grpSp>
        <p:sp>
          <p:nvSpPr>
            <p:cNvPr id="12298" name="Oval 36"/>
            <p:cNvSpPr>
              <a:spLocks noChangeArrowheads="1"/>
            </p:cNvSpPr>
            <p:nvPr/>
          </p:nvSpPr>
          <p:spPr bwMode="auto">
            <a:xfrm>
              <a:off x="1157" y="2053"/>
              <a:ext cx="308" cy="308"/>
            </a:xfrm>
            <a:prstGeom prst="ellipse">
              <a:avLst/>
            </a:prstGeom>
            <a:solidFill>
              <a:schemeClr val="tx2"/>
            </a:solidFill>
            <a:ln w="38100">
              <a:solidFill>
                <a:schemeClr val="accent2"/>
              </a:solidFill>
              <a:round/>
              <a:headEnd/>
              <a:tailEnd/>
            </a:ln>
          </p:spPr>
          <p:txBody>
            <a:bodyPr wrap="none" anchor="ctr"/>
            <a:lstStyle/>
            <a:p>
              <a:pPr algn="ctr"/>
              <a:r>
                <a:rPr lang="en-US">
                  <a:solidFill>
                    <a:schemeClr val="bg1"/>
                  </a:solidFill>
                  <a:latin typeface="Calibri" pitchFamily="34" charset="0"/>
                </a:rPr>
                <a:t>e</a:t>
              </a:r>
              <a:r>
                <a:rPr lang="en-US" baseline="30000">
                  <a:solidFill>
                    <a:schemeClr val="bg1"/>
                  </a:solidFill>
                  <a:latin typeface="Calibri" pitchFamily="34" charset="0"/>
                </a:rPr>
                <a:t>-</a:t>
              </a:r>
              <a:endParaRPr lang="en-US">
                <a:latin typeface="Calibri" pitchFamily="34" charset="0"/>
              </a:endParaRPr>
            </a:p>
          </p:txBody>
        </p:sp>
        <p:sp>
          <p:nvSpPr>
            <p:cNvPr id="12299" name="Oval 37"/>
            <p:cNvSpPr>
              <a:spLocks noChangeArrowheads="1"/>
            </p:cNvSpPr>
            <p:nvPr/>
          </p:nvSpPr>
          <p:spPr bwMode="auto">
            <a:xfrm>
              <a:off x="1693" y="2059"/>
              <a:ext cx="308" cy="308"/>
            </a:xfrm>
            <a:prstGeom prst="ellipse">
              <a:avLst/>
            </a:prstGeom>
            <a:solidFill>
              <a:schemeClr val="tx2"/>
            </a:solidFill>
            <a:ln w="38100">
              <a:solidFill>
                <a:schemeClr val="accent2"/>
              </a:solidFill>
              <a:round/>
              <a:headEnd/>
              <a:tailEnd/>
            </a:ln>
          </p:spPr>
          <p:txBody>
            <a:bodyPr wrap="none" anchor="ctr"/>
            <a:lstStyle/>
            <a:p>
              <a:pPr algn="ctr"/>
              <a:r>
                <a:rPr lang="en-US">
                  <a:solidFill>
                    <a:schemeClr val="bg1"/>
                  </a:solidFill>
                  <a:latin typeface="Calibri" pitchFamily="34" charset="0"/>
                </a:rPr>
                <a:t>e</a:t>
              </a:r>
              <a:r>
                <a:rPr lang="en-US" baseline="30000">
                  <a:solidFill>
                    <a:schemeClr val="bg1"/>
                  </a:solidFill>
                  <a:latin typeface="Calibri" pitchFamily="34" charset="0"/>
                </a:rPr>
                <a:t>-</a:t>
              </a:r>
              <a:endParaRPr lang="en-US">
                <a:latin typeface="Calibri" pitchFamily="34" charset="0"/>
              </a:endParaRPr>
            </a:p>
          </p:txBody>
        </p:sp>
        <p:sp>
          <p:nvSpPr>
            <p:cNvPr id="12300" name="Oval 38"/>
            <p:cNvSpPr>
              <a:spLocks noChangeArrowheads="1"/>
            </p:cNvSpPr>
            <p:nvPr/>
          </p:nvSpPr>
          <p:spPr bwMode="auto">
            <a:xfrm>
              <a:off x="2081" y="3246"/>
              <a:ext cx="308" cy="308"/>
            </a:xfrm>
            <a:prstGeom prst="ellipse">
              <a:avLst/>
            </a:prstGeom>
            <a:solidFill>
              <a:schemeClr val="tx2"/>
            </a:solidFill>
            <a:ln w="38100">
              <a:solidFill>
                <a:schemeClr val="accent2"/>
              </a:solidFill>
              <a:round/>
              <a:headEnd/>
              <a:tailEnd/>
            </a:ln>
          </p:spPr>
          <p:txBody>
            <a:bodyPr wrap="none" anchor="ctr"/>
            <a:lstStyle/>
            <a:p>
              <a:pPr algn="ctr"/>
              <a:r>
                <a:rPr lang="en-US">
                  <a:solidFill>
                    <a:schemeClr val="bg1"/>
                  </a:solidFill>
                  <a:latin typeface="Calibri" pitchFamily="34" charset="0"/>
                </a:rPr>
                <a:t>e</a:t>
              </a:r>
              <a:r>
                <a:rPr lang="en-US" baseline="30000">
                  <a:solidFill>
                    <a:schemeClr val="bg1"/>
                  </a:solidFill>
                  <a:latin typeface="Calibri" pitchFamily="34" charset="0"/>
                </a:rPr>
                <a:t>-</a:t>
              </a:r>
              <a:endParaRPr lang="en-US">
                <a:latin typeface="Calibri" pitchFamily="34" charset="0"/>
              </a:endParaRPr>
            </a:p>
          </p:txBody>
        </p:sp>
        <p:sp>
          <p:nvSpPr>
            <p:cNvPr id="12301" name="Oval 39"/>
            <p:cNvSpPr>
              <a:spLocks noChangeArrowheads="1"/>
            </p:cNvSpPr>
            <p:nvPr/>
          </p:nvSpPr>
          <p:spPr bwMode="auto">
            <a:xfrm>
              <a:off x="1408" y="3246"/>
              <a:ext cx="308" cy="308"/>
            </a:xfrm>
            <a:prstGeom prst="ellipse">
              <a:avLst/>
            </a:prstGeom>
            <a:solidFill>
              <a:schemeClr val="tx2"/>
            </a:solidFill>
            <a:ln w="38100">
              <a:solidFill>
                <a:schemeClr val="accent2"/>
              </a:solidFill>
              <a:round/>
              <a:headEnd/>
              <a:tailEnd/>
            </a:ln>
          </p:spPr>
          <p:txBody>
            <a:bodyPr wrap="none" anchor="ctr"/>
            <a:lstStyle/>
            <a:p>
              <a:pPr algn="ctr"/>
              <a:r>
                <a:rPr lang="en-US">
                  <a:solidFill>
                    <a:schemeClr val="bg1"/>
                  </a:solidFill>
                  <a:latin typeface="Calibri" pitchFamily="34" charset="0"/>
                </a:rPr>
                <a:t>e</a:t>
              </a:r>
              <a:r>
                <a:rPr lang="en-US" baseline="30000">
                  <a:solidFill>
                    <a:schemeClr val="bg1"/>
                  </a:solidFill>
                  <a:latin typeface="Calibri" pitchFamily="34" charset="0"/>
                </a:rPr>
                <a:t>-</a:t>
              </a:r>
              <a:endParaRPr lang="en-US">
                <a:latin typeface="Calibri" pitchFamily="34" charset="0"/>
              </a:endParaRPr>
            </a:p>
          </p:txBody>
        </p:sp>
        <p:sp>
          <p:nvSpPr>
            <p:cNvPr id="12302" name="Oval 42"/>
            <p:cNvSpPr>
              <a:spLocks noChangeArrowheads="1"/>
            </p:cNvSpPr>
            <p:nvPr/>
          </p:nvSpPr>
          <p:spPr bwMode="auto">
            <a:xfrm>
              <a:off x="2229" y="2067"/>
              <a:ext cx="308" cy="308"/>
            </a:xfrm>
            <a:prstGeom prst="ellipse">
              <a:avLst/>
            </a:prstGeom>
            <a:solidFill>
              <a:schemeClr val="tx2"/>
            </a:solidFill>
            <a:ln w="38100">
              <a:solidFill>
                <a:schemeClr val="accent2"/>
              </a:solidFill>
              <a:round/>
              <a:headEnd/>
              <a:tailEnd/>
            </a:ln>
          </p:spPr>
          <p:txBody>
            <a:bodyPr wrap="none" anchor="ctr"/>
            <a:lstStyle/>
            <a:p>
              <a:pPr algn="ctr"/>
              <a:r>
                <a:rPr lang="en-US">
                  <a:solidFill>
                    <a:schemeClr val="bg1"/>
                  </a:solidFill>
                  <a:latin typeface="Calibri" pitchFamily="34" charset="0"/>
                </a:rPr>
                <a:t>e</a:t>
              </a:r>
              <a:r>
                <a:rPr lang="en-US" baseline="30000">
                  <a:solidFill>
                    <a:schemeClr val="bg1"/>
                  </a:solidFill>
                  <a:latin typeface="Calibri" pitchFamily="34" charset="0"/>
                </a:rPr>
                <a:t>-</a:t>
              </a:r>
              <a:endParaRPr lang="en-US">
                <a:latin typeface="Calibri" pitchFamily="34" charset="0"/>
              </a:endParaRPr>
            </a:p>
          </p:txBody>
        </p:sp>
      </p:grpSp>
    </p:spTree>
    <p:custDataLst>
      <p:tags r:id="rId1"/>
    </p:custData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06211"/>
                                        </p:tgtEl>
                                        <p:attrNameLst>
                                          <p:attrName>style.visibility</p:attrName>
                                        </p:attrNameLst>
                                      </p:cBhvr>
                                      <p:to>
                                        <p:strVal val="visible"/>
                                      </p:to>
                                    </p:set>
                                    <p:anim calcmode="lin" valueType="num">
                                      <p:cBhvr additive="base">
                                        <p:cTn id="7" dur="500" fill="hold"/>
                                        <p:tgtEl>
                                          <p:spTgt spid="306211"/>
                                        </p:tgtEl>
                                        <p:attrNameLst>
                                          <p:attrName>ppt_x</p:attrName>
                                        </p:attrNameLst>
                                      </p:cBhvr>
                                      <p:tavLst>
                                        <p:tav tm="0">
                                          <p:val>
                                            <p:strVal val="0-#ppt_w/2"/>
                                          </p:val>
                                        </p:tav>
                                        <p:tav tm="100000">
                                          <p:val>
                                            <p:strVal val="#ppt_x"/>
                                          </p:val>
                                        </p:tav>
                                      </p:tavLst>
                                    </p:anim>
                                    <p:anim calcmode="lin" valueType="num">
                                      <p:cBhvr additive="base">
                                        <p:cTn id="8" dur="500" fill="hold"/>
                                        <p:tgtEl>
                                          <p:spTgt spid="306211"/>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0-#ppt_w/2"/>
                                          </p:val>
                                        </p:tav>
                                        <p:tav tm="100000">
                                          <p:val>
                                            <p:strVal val="#ppt_x"/>
                                          </p:val>
                                        </p:tav>
                                      </p:tavLst>
                                    </p:anim>
                                    <p:anim calcmode="lin" valueType="num">
                                      <p:cBhvr additive="base">
                                        <p:cTn id="14" dur="500" fill="hold"/>
                                        <p:tgtEl>
                                          <p:spTgt spid="3"/>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18" presetClass="entr" presetSubtype="12"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animEffect transition="in" filter="strips(downLeft)">
                                      <p:cBhvr>
                                        <p:cTn id="19" dur="500"/>
                                        <p:tgtEl>
                                          <p:spTgt spid="2"/>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18" presetClass="entr" presetSubtype="9" fill="hold" grpId="0" nodeType="clickEffect">
                                  <p:stCondLst>
                                    <p:cond delay="0"/>
                                  </p:stCondLst>
                                  <p:childTnLst>
                                    <p:set>
                                      <p:cBhvr>
                                        <p:cTn id="23" dur="1" fill="hold">
                                          <p:stCondLst>
                                            <p:cond delay="0"/>
                                          </p:stCondLst>
                                        </p:cTn>
                                        <p:tgtEl>
                                          <p:spTgt spid="306192"/>
                                        </p:tgtEl>
                                        <p:attrNameLst>
                                          <p:attrName>style.visibility</p:attrName>
                                        </p:attrNameLst>
                                      </p:cBhvr>
                                      <p:to>
                                        <p:strVal val="visible"/>
                                      </p:to>
                                    </p:set>
                                    <p:animEffect transition="in" filter="strips(upLeft)">
                                      <p:cBhvr>
                                        <p:cTn id="24" dur="500"/>
                                        <p:tgtEl>
                                          <p:spTgt spid="30619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6192" grpId="0" animBg="1"/>
      <p:bldP spid="306211" grpId="0"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Line 2"/>
          <p:cNvSpPr>
            <a:spLocks noChangeShapeType="1"/>
          </p:cNvSpPr>
          <p:nvPr/>
        </p:nvSpPr>
        <p:spPr bwMode="auto">
          <a:xfrm>
            <a:off x="1522413" y="3536950"/>
            <a:ext cx="3143250" cy="0"/>
          </a:xfrm>
          <a:prstGeom prst="line">
            <a:avLst/>
          </a:prstGeom>
          <a:noFill/>
          <a:ln w="381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3315" name="Text Box 3"/>
          <p:cNvSpPr txBox="1">
            <a:spLocks noChangeArrowheads="1"/>
          </p:cNvSpPr>
          <p:nvPr/>
        </p:nvSpPr>
        <p:spPr bwMode="auto">
          <a:xfrm>
            <a:off x="5281613" y="3124200"/>
            <a:ext cx="3862387" cy="212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altLang="en-US" sz="2400">
                <a:solidFill>
                  <a:schemeClr val="hlink"/>
                </a:solidFill>
                <a:latin typeface="Calibri" pitchFamily="34" charset="0"/>
              </a:rPr>
              <a:t>Characteristic x-ray nomenclature</a:t>
            </a:r>
          </a:p>
          <a:p>
            <a:pPr eaLnBrk="1" hangingPunct="1">
              <a:spcBef>
                <a:spcPct val="50000"/>
              </a:spcBef>
            </a:pPr>
            <a:r>
              <a:rPr lang="en-US" altLang="en-US" sz="2400">
                <a:solidFill>
                  <a:schemeClr val="hlink"/>
                </a:solidFill>
                <a:latin typeface="Calibri" pitchFamily="34" charset="0"/>
              </a:rPr>
              <a:t>n=1     “K shell”                       n=2     “L shell”                       n=3     “M shell”</a:t>
            </a:r>
            <a:endParaRPr lang="en-US" altLang="en-US" sz="2000">
              <a:solidFill>
                <a:schemeClr val="hlink"/>
              </a:solidFill>
              <a:latin typeface="Calibri" pitchFamily="34" charset="0"/>
            </a:endParaRPr>
          </a:p>
        </p:txBody>
      </p:sp>
      <p:sp>
        <p:nvSpPr>
          <p:cNvPr id="13316" name="Line 10"/>
          <p:cNvSpPr>
            <a:spLocks noChangeShapeType="1"/>
          </p:cNvSpPr>
          <p:nvPr/>
        </p:nvSpPr>
        <p:spPr bwMode="auto">
          <a:xfrm>
            <a:off x="1557338" y="5395913"/>
            <a:ext cx="3108325" cy="0"/>
          </a:xfrm>
          <a:prstGeom prst="line">
            <a:avLst/>
          </a:prstGeom>
          <a:noFill/>
          <a:ln w="381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3317" name="Rectangle 13"/>
          <p:cNvSpPr>
            <a:spLocks noChangeArrowheads="1"/>
          </p:cNvSpPr>
          <p:nvPr/>
        </p:nvSpPr>
        <p:spPr bwMode="auto">
          <a:xfrm>
            <a:off x="674688" y="3175"/>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a:r>
              <a:rPr lang="en-US" sz="4400">
                <a:solidFill>
                  <a:schemeClr val="tx2"/>
                </a:solidFill>
                <a:latin typeface="Times New Roman" pitchFamily="18" charset="0"/>
              </a:rPr>
              <a:t>Characteristic X-Rays</a:t>
            </a:r>
          </a:p>
        </p:txBody>
      </p:sp>
      <p:sp>
        <p:nvSpPr>
          <p:cNvPr id="13318" name="Rectangle 15"/>
          <p:cNvSpPr>
            <a:spLocks noChangeArrowheads="1"/>
          </p:cNvSpPr>
          <p:nvPr/>
        </p:nvSpPr>
        <p:spPr bwMode="auto">
          <a:xfrm>
            <a:off x="476250" y="1044575"/>
            <a:ext cx="83502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altLang="en-US" sz="2000">
                <a:latin typeface="Calibri" pitchFamily="34" charset="0"/>
              </a:rPr>
              <a:t>Electron knocks one of the two </a:t>
            </a:r>
            <a:r>
              <a:rPr lang="en-US" altLang="en-US" sz="2000">
                <a:solidFill>
                  <a:schemeClr val="tx2"/>
                </a:solidFill>
                <a:latin typeface="Calibri" pitchFamily="34" charset="0"/>
              </a:rPr>
              <a:t>K shell</a:t>
            </a:r>
            <a:r>
              <a:rPr lang="en-US" altLang="en-US" sz="2000">
                <a:latin typeface="Calibri" pitchFamily="34" charset="0"/>
              </a:rPr>
              <a:t> (ground state) electrons out of an atom.</a:t>
            </a:r>
            <a:endParaRPr lang="en-US" sz="2000">
              <a:latin typeface="Calibri" pitchFamily="34" charset="0"/>
            </a:endParaRPr>
          </a:p>
        </p:txBody>
      </p:sp>
      <p:sp>
        <p:nvSpPr>
          <p:cNvPr id="13319" name="Rectangle 16"/>
          <p:cNvSpPr>
            <a:spLocks noChangeArrowheads="1"/>
          </p:cNvSpPr>
          <p:nvPr/>
        </p:nvSpPr>
        <p:spPr bwMode="auto">
          <a:xfrm>
            <a:off x="514350" y="2044700"/>
            <a:ext cx="796925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altLang="en-US" sz="2000">
                <a:solidFill>
                  <a:schemeClr val="tx2"/>
                </a:solidFill>
                <a:latin typeface="Calibri" pitchFamily="34" charset="0"/>
              </a:rPr>
              <a:t>L </a:t>
            </a:r>
            <a:r>
              <a:rPr lang="en-US" altLang="en-US" sz="2000">
                <a:latin typeface="Calibri" pitchFamily="34" charset="0"/>
              </a:rPr>
              <a:t>(n=2) </a:t>
            </a:r>
            <a:r>
              <a:rPr lang="en-US" altLang="en-US" sz="2000">
                <a:solidFill>
                  <a:schemeClr val="tx2"/>
                </a:solidFill>
                <a:latin typeface="Calibri" pitchFamily="34" charset="0"/>
              </a:rPr>
              <a:t>or higher shell</a:t>
            </a:r>
            <a:r>
              <a:rPr lang="en-US" altLang="en-US" sz="2000">
                <a:latin typeface="Calibri" pitchFamily="34" charset="0"/>
              </a:rPr>
              <a:t> electron falls down to </a:t>
            </a:r>
            <a:r>
              <a:rPr lang="en-US" altLang="en-US" sz="2000">
                <a:solidFill>
                  <a:schemeClr val="tx2"/>
                </a:solidFill>
                <a:latin typeface="Calibri" pitchFamily="34" charset="0"/>
              </a:rPr>
              <a:t>K shell</a:t>
            </a:r>
            <a:r>
              <a:rPr lang="en-US" altLang="en-US" sz="2000">
                <a:latin typeface="Calibri" pitchFamily="34" charset="0"/>
              </a:rPr>
              <a:t> (ground state) and x-ray photon is emitted</a:t>
            </a:r>
            <a:endParaRPr lang="en-US" sz="2000">
              <a:solidFill>
                <a:schemeClr val="tx2"/>
              </a:solidFill>
              <a:latin typeface="Calibri" pitchFamily="34" charset="0"/>
            </a:endParaRPr>
          </a:p>
        </p:txBody>
      </p:sp>
      <p:sp>
        <p:nvSpPr>
          <p:cNvPr id="13320" name="Oval 17"/>
          <p:cNvSpPr>
            <a:spLocks noChangeArrowheads="1"/>
          </p:cNvSpPr>
          <p:nvPr/>
        </p:nvSpPr>
        <p:spPr bwMode="auto">
          <a:xfrm>
            <a:off x="2235200" y="5153025"/>
            <a:ext cx="488950" cy="488950"/>
          </a:xfrm>
          <a:prstGeom prst="ellipse">
            <a:avLst/>
          </a:prstGeom>
          <a:solidFill>
            <a:schemeClr val="bg1"/>
          </a:solidFill>
          <a:ln w="50800">
            <a:solidFill>
              <a:schemeClr val="accent2"/>
            </a:solidFill>
            <a:round/>
            <a:headEnd/>
            <a:tailEnd/>
          </a:ln>
        </p:spPr>
        <p:txBody>
          <a:bodyPr wrap="none" anchor="ctr"/>
          <a:lstStyle/>
          <a:p>
            <a:pPr algn="ctr"/>
            <a:r>
              <a:rPr lang="en-US">
                <a:solidFill>
                  <a:schemeClr val="bg1"/>
                </a:solidFill>
                <a:latin typeface="Calibri" pitchFamily="34" charset="0"/>
              </a:rPr>
              <a:t>e</a:t>
            </a:r>
            <a:r>
              <a:rPr lang="en-US" baseline="30000">
                <a:solidFill>
                  <a:schemeClr val="bg1"/>
                </a:solidFill>
                <a:latin typeface="Calibri" pitchFamily="34" charset="0"/>
              </a:rPr>
              <a:t>-</a:t>
            </a:r>
            <a:endParaRPr lang="en-US">
              <a:latin typeface="Calibri" pitchFamily="34" charset="0"/>
            </a:endParaRPr>
          </a:p>
        </p:txBody>
      </p:sp>
      <p:sp>
        <p:nvSpPr>
          <p:cNvPr id="13321" name="Oval 21"/>
          <p:cNvSpPr>
            <a:spLocks noChangeArrowheads="1"/>
          </p:cNvSpPr>
          <p:nvPr/>
        </p:nvSpPr>
        <p:spPr bwMode="auto">
          <a:xfrm>
            <a:off x="1836738" y="3259138"/>
            <a:ext cx="488950" cy="488950"/>
          </a:xfrm>
          <a:prstGeom prst="ellipse">
            <a:avLst/>
          </a:prstGeom>
          <a:solidFill>
            <a:schemeClr val="tx2"/>
          </a:solidFill>
          <a:ln w="38100">
            <a:solidFill>
              <a:schemeClr val="accent2"/>
            </a:solidFill>
            <a:round/>
            <a:headEnd/>
            <a:tailEnd/>
          </a:ln>
        </p:spPr>
        <p:txBody>
          <a:bodyPr wrap="none" anchor="ctr"/>
          <a:lstStyle/>
          <a:p>
            <a:pPr algn="ctr"/>
            <a:r>
              <a:rPr lang="en-US">
                <a:solidFill>
                  <a:schemeClr val="bg1"/>
                </a:solidFill>
                <a:latin typeface="Calibri" pitchFamily="34" charset="0"/>
              </a:rPr>
              <a:t>e</a:t>
            </a:r>
            <a:r>
              <a:rPr lang="en-US" baseline="30000">
                <a:solidFill>
                  <a:schemeClr val="bg1"/>
                </a:solidFill>
                <a:latin typeface="Calibri" pitchFamily="34" charset="0"/>
              </a:rPr>
              <a:t>-</a:t>
            </a:r>
            <a:endParaRPr lang="en-US">
              <a:latin typeface="Calibri" pitchFamily="34" charset="0"/>
            </a:endParaRPr>
          </a:p>
        </p:txBody>
      </p:sp>
      <p:sp>
        <p:nvSpPr>
          <p:cNvPr id="13322" name="Oval 22"/>
          <p:cNvSpPr>
            <a:spLocks noChangeArrowheads="1"/>
          </p:cNvSpPr>
          <p:nvPr/>
        </p:nvSpPr>
        <p:spPr bwMode="auto">
          <a:xfrm>
            <a:off x="2687638" y="3268663"/>
            <a:ext cx="488950" cy="488950"/>
          </a:xfrm>
          <a:prstGeom prst="ellipse">
            <a:avLst/>
          </a:prstGeom>
          <a:solidFill>
            <a:schemeClr val="tx2"/>
          </a:solidFill>
          <a:ln w="38100">
            <a:solidFill>
              <a:schemeClr val="accent2"/>
            </a:solidFill>
            <a:round/>
            <a:headEnd/>
            <a:tailEnd/>
          </a:ln>
        </p:spPr>
        <p:txBody>
          <a:bodyPr wrap="none" anchor="ctr"/>
          <a:lstStyle/>
          <a:p>
            <a:pPr algn="ctr"/>
            <a:r>
              <a:rPr lang="en-US">
                <a:solidFill>
                  <a:schemeClr val="bg1"/>
                </a:solidFill>
                <a:latin typeface="Calibri" pitchFamily="34" charset="0"/>
              </a:rPr>
              <a:t>e</a:t>
            </a:r>
            <a:r>
              <a:rPr lang="en-US" baseline="30000">
                <a:solidFill>
                  <a:schemeClr val="bg1"/>
                </a:solidFill>
                <a:latin typeface="Calibri" pitchFamily="34" charset="0"/>
              </a:rPr>
              <a:t>-</a:t>
            </a:r>
            <a:endParaRPr lang="en-US">
              <a:latin typeface="Calibri" pitchFamily="34" charset="0"/>
            </a:endParaRPr>
          </a:p>
        </p:txBody>
      </p:sp>
      <p:sp>
        <p:nvSpPr>
          <p:cNvPr id="13323" name="Oval 23"/>
          <p:cNvSpPr>
            <a:spLocks noChangeArrowheads="1"/>
          </p:cNvSpPr>
          <p:nvPr/>
        </p:nvSpPr>
        <p:spPr bwMode="auto">
          <a:xfrm>
            <a:off x="3303588" y="5153025"/>
            <a:ext cx="488950" cy="488950"/>
          </a:xfrm>
          <a:prstGeom prst="ellipse">
            <a:avLst/>
          </a:prstGeom>
          <a:solidFill>
            <a:schemeClr val="tx2"/>
          </a:solidFill>
          <a:ln w="38100">
            <a:solidFill>
              <a:schemeClr val="accent2"/>
            </a:solidFill>
            <a:round/>
            <a:headEnd/>
            <a:tailEnd/>
          </a:ln>
        </p:spPr>
        <p:txBody>
          <a:bodyPr wrap="none" anchor="ctr"/>
          <a:lstStyle/>
          <a:p>
            <a:pPr algn="ctr"/>
            <a:r>
              <a:rPr lang="en-US">
                <a:solidFill>
                  <a:schemeClr val="bg1"/>
                </a:solidFill>
                <a:latin typeface="Calibri" pitchFamily="34" charset="0"/>
              </a:rPr>
              <a:t>e</a:t>
            </a:r>
            <a:r>
              <a:rPr lang="en-US" baseline="30000">
                <a:solidFill>
                  <a:schemeClr val="bg1"/>
                </a:solidFill>
                <a:latin typeface="Calibri" pitchFamily="34" charset="0"/>
              </a:rPr>
              <a:t>-</a:t>
            </a:r>
            <a:endParaRPr lang="en-US">
              <a:latin typeface="Calibri" pitchFamily="34" charset="0"/>
            </a:endParaRPr>
          </a:p>
        </p:txBody>
      </p:sp>
      <p:sp>
        <p:nvSpPr>
          <p:cNvPr id="13324" name="Oval 25"/>
          <p:cNvSpPr>
            <a:spLocks noChangeArrowheads="1"/>
          </p:cNvSpPr>
          <p:nvPr/>
        </p:nvSpPr>
        <p:spPr bwMode="auto">
          <a:xfrm>
            <a:off x="3538538" y="3281363"/>
            <a:ext cx="488950" cy="488950"/>
          </a:xfrm>
          <a:prstGeom prst="ellipse">
            <a:avLst/>
          </a:prstGeom>
          <a:solidFill>
            <a:schemeClr val="tx2"/>
          </a:solidFill>
          <a:ln w="38100">
            <a:solidFill>
              <a:schemeClr val="accent2"/>
            </a:solidFill>
            <a:round/>
            <a:headEnd/>
            <a:tailEnd/>
          </a:ln>
        </p:spPr>
        <p:txBody>
          <a:bodyPr wrap="none" anchor="ctr"/>
          <a:lstStyle/>
          <a:p>
            <a:pPr algn="ctr"/>
            <a:r>
              <a:rPr lang="en-US">
                <a:solidFill>
                  <a:schemeClr val="bg1"/>
                </a:solidFill>
                <a:latin typeface="Calibri" pitchFamily="34" charset="0"/>
              </a:rPr>
              <a:t>e</a:t>
            </a:r>
            <a:r>
              <a:rPr lang="en-US" baseline="30000">
                <a:solidFill>
                  <a:schemeClr val="bg1"/>
                </a:solidFill>
                <a:latin typeface="Calibri" pitchFamily="34" charset="0"/>
              </a:rPr>
              <a:t>-</a:t>
            </a:r>
            <a:endParaRPr lang="en-US">
              <a:latin typeface="Calibri" pitchFamily="34" charset="0"/>
            </a:endParaRPr>
          </a:p>
        </p:txBody>
      </p:sp>
      <p:sp>
        <p:nvSpPr>
          <p:cNvPr id="13325" name="Text Box 26"/>
          <p:cNvSpPr txBox="1">
            <a:spLocks noChangeArrowheads="1"/>
          </p:cNvSpPr>
          <p:nvPr/>
        </p:nvSpPr>
        <p:spPr bwMode="auto">
          <a:xfrm>
            <a:off x="3995738" y="5067300"/>
            <a:ext cx="195262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altLang="en-US" sz="1600">
                <a:solidFill>
                  <a:schemeClr val="hlink"/>
                </a:solidFill>
                <a:latin typeface="Calibri" pitchFamily="34" charset="0"/>
              </a:rPr>
              <a:t>K shell</a:t>
            </a:r>
            <a:r>
              <a:rPr lang="en-US" altLang="en-US" sz="1600">
                <a:solidFill>
                  <a:schemeClr val="tx2"/>
                </a:solidFill>
                <a:latin typeface="Calibri" pitchFamily="34" charset="0"/>
              </a:rPr>
              <a:t> (n=1) </a:t>
            </a:r>
          </a:p>
        </p:txBody>
      </p:sp>
      <p:sp>
        <p:nvSpPr>
          <p:cNvPr id="13326" name="Rectangle 27"/>
          <p:cNvSpPr>
            <a:spLocks noChangeArrowheads="1"/>
          </p:cNvSpPr>
          <p:nvPr/>
        </p:nvSpPr>
        <p:spPr bwMode="auto">
          <a:xfrm>
            <a:off x="4027488" y="3195638"/>
            <a:ext cx="139382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altLang="en-US" sz="1600">
                <a:solidFill>
                  <a:schemeClr val="hlink"/>
                </a:solidFill>
                <a:latin typeface="Calibri" pitchFamily="34" charset="0"/>
              </a:rPr>
              <a:t>L shell</a:t>
            </a:r>
            <a:r>
              <a:rPr lang="en-US" altLang="en-US" sz="1600">
                <a:solidFill>
                  <a:schemeClr val="tx2"/>
                </a:solidFill>
                <a:latin typeface="Calibri" pitchFamily="34" charset="0"/>
              </a:rPr>
              <a:t> (n=2)  </a:t>
            </a:r>
            <a:endParaRPr lang="en-US" altLang="en-US" sz="1600">
              <a:solidFill>
                <a:schemeClr val="accent2"/>
              </a:solidFill>
              <a:latin typeface="Calibri" pitchFamily="34" charset="0"/>
            </a:endParaRPr>
          </a:p>
        </p:txBody>
      </p:sp>
      <p:grpSp>
        <p:nvGrpSpPr>
          <p:cNvPr id="2" name="Group 56"/>
          <p:cNvGrpSpPr>
            <a:grpSpLocks/>
          </p:cNvGrpSpPr>
          <p:nvPr/>
        </p:nvGrpSpPr>
        <p:grpSpPr bwMode="auto">
          <a:xfrm>
            <a:off x="387350" y="4079875"/>
            <a:ext cx="2520950" cy="2271713"/>
            <a:chOff x="244" y="2570"/>
            <a:chExt cx="1588" cy="1431"/>
          </a:xfrm>
        </p:grpSpPr>
        <p:grpSp>
          <p:nvGrpSpPr>
            <p:cNvPr id="13339" name="Group 48"/>
            <p:cNvGrpSpPr>
              <a:grpSpLocks/>
            </p:cNvGrpSpPr>
            <p:nvPr/>
          </p:nvGrpSpPr>
          <p:grpSpPr bwMode="auto">
            <a:xfrm>
              <a:off x="244" y="2570"/>
              <a:ext cx="1047" cy="1373"/>
              <a:chOff x="324" y="2610"/>
              <a:chExt cx="1047" cy="1373"/>
            </a:xfrm>
          </p:grpSpPr>
          <p:grpSp>
            <p:nvGrpSpPr>
              <p:cNvPr id="13341" name="Group 47"/>
              <p:cNvGrpSpPr>
                <a:grpSpLocks/>
              </p:cNvGrpSpPr>
              <p:nvPr/>
            </p:nvGrpSpPr>
            <p:grpSpPr bwMode="auto">
              <a:xfrm>
                <a:off x="324" y="2898"/>
                <a:ext cx="401" cy="1085"/>
                <a:chOff x="599" y="2407"/>
                <a:chExt cx="401" cy="1085"/>
              </a:xfrm>
            </p:grpSpPr>
            <p:grpSp>
              <p:nvGrpSpPr>
                <p:cNvPr id="13344" name="Group 35"/>
                <p:cNvGrpSpPr>
                  <a:grpSpLocks/>
                </p:cNvGrpSpPr>
                <p:nvPr/>
              </p:nvGrpSpPr>
              <p:grpSpPr bwMode="auto">
                <a:xfrm rot="7957184">
                  <a:off x="399" y="2891"/>
                  <a:ext cx="1085" cy="117"/>
                  <a:chOff x="223" y="137"/>
                  <a:chExt cx="3320" cy="414"/>
                </a:xfrm>
              </p:grpSpPr>
              <p:sp>
                <p:nvSpPr>
                  <p:cNvPr id="13346" name="Freeform 36"/>
                  <p:cNvSpPr>
                    <a:spLocks/>
                  </p:cNvSpPr>
                  <p:nvPr/>
                </p:nvSpPr>
                <p:spPr bwMode="auto">
                  <a:xfrm>
                    <a:off x="223" y="137"/>
                    <a:ext cx="831" cy="414"/>
                  </a:xfrm>
                  <a:custGeom>
                    <a:avLst/>
                    <a:gdLst>
                      <a:gd name="T0" fmla="*/ 0 w 2592"/>
                      <a:gd name="T1" fmla="*/ 0 h 2163"/>
                      <a:gd name="T2" fmla="*/ 22 w 2592"/>
                      <a:gd name="T3" fmla="*/ 5 h 2163"/>
                      <a:gd name="T4" fmla="*/ 33 w 2592"/>
                      <a:gd name="T5" fmla="*/ 11 h 2163"/>
                      <a:gd name="T6" fmla="*/ 45 w 2592"/>
                      <a:gd name="T7" fmla="*/ 20 h 2163"/>
                      <a:gd name="T8" fmla="*/ 67 w 2592"/>
                      <a:gd name="T9" fmla="*/ 40 h 2163"/>
                      <a:gd name="T10" fmla="*/ 89 w 2592"/>
                      <a:gd name="T11" fmla="*/ 60 h 2163"/>
                      <a:gd name="T12" fmla="*/ 100 w 2592"/>
                      <a:gd name="T13" fmla="*/ 68 h 2163"/>
                      <a:gd name="T14" fmla="*/ 111 w 2592"/>
                      <a:gd name="T15" fmla="*/ 74 h 2163"/>
                      <a:gd name="T16" fmla="*/ 133 w 2592"/>
                      <a:gd name="T17" fmla="*/ 79 h 2163"/>
                      <a:gd name="T18" fmla="*/ 155 w 2592"/>
                      <a:gd name="T19" fmla="*/ 74 h 2163"/>
                      <a:gd name="T20" fmla="*/ 166 w 2592"/>
                      <a:gd name="T21" fmla="*/ 68 h 2163"/>
                      <a:gd name="T22" fmla="*/ 178 w 2592"/>
                      <a:gd name="T23" fmla="*/ 60 h 2163"/>
                      <a:gd name="T24" fmla="*/ 200 w 2592"/>
                      <a:gd name="T25" fmla="*/ 40 h 2163"/>
                      <a:gd name="T26" fmla="*/ 222 w 2592"/>
                      <a:gd name="T27" fmla="*/ 20 h 2163"/>
                      <a:gd name="T28" fmla="*/ 233 w 2592"/>
                      <a:gd name="T29" fmla="*/ 11 h 2163"/>
                      <a:gd name="T30" fmla="*/ 244 w 2592"/>
                      <a:gd name="T31" fmla="*/ 5 h 2163"/>
                      <a:gd name="T32" fmla="*/ 266 w 2592"/>
                      <a:gd name="T33" fmla="*/ 0 h 216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592"/>
                      <a:gd name="T52" fmla="*/ 0 h 2163"/>
                      <a:gd name="T53" fmla="*/ 2592 w 2592"/>
                      <a:gd name="T54" fmla="*/ 2163 h 216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592" h="2163">
                        <a:moveTo>
                          <a:pt x="0" y="3"/>
                        </a:moveTo>
                        <a:cubicBezTo>
                          <a:pt x="72" y="0"/>
                          <a:pt x="171" y="93"/>
                          <a:pt x="216" y="147"/>
                        </a:cubicBezTo>
                        <a:cubicBezTo>
                          <a:pt x="261" y="201"/>
                          <a:pt x="287" y="249"/>
                          <a:pt x="324" y="315"/>
                        </a:cubicBezTo>
                        <a:cubicBezTo>
                          <a:pt x="361" y="381"/>
                          <a:pt x="378" y="415"/>
                          <a:pt x="432" y="543"/>
                        </a:cubicBezTo>
                        <a:cubicBezTo>
                          <a:pt x="486" y="671"/>
                          <a:pt x="576" y="903"/>
                          <a:pt x="648" y="1083"/>
                        </a:cubicBezTo>
                        <a:cubicBezTo>
                          <a:pt x="720" y="1263"/>
                          <a:pt x="813" y="1495"/>
                          <a:pt x="867" y="1623"/>
                        </a:cubicBezTo>
                        <a:cubicBezTo>
                          <a:pt x="921" y="1751"/>
                          <a:pt x="937" y="1785"/>
                          <a:pt x="972" y="1851"/>
                        </a:cubicBezTo>
                        <a:cubicBezTo>
                          <a:pt x="1007" y="1917"/>
                          <a:pt x="1029" y="1953"/>
                          <a:pt x="1083" y="2016"/>
                        </a:cubicBezTo>
                        <a:cubicBezTo>
                          <a:pt x="1137" y="2079"/>
                          <a:pt x="1200" y="2163"/>
                          <a:pt x="1296" y="2163"/>
                        </a:cubicBezTo>
                        <a:cubicBezTo>
                          <a:pt x="1392" y="2163"/>
                          <a:pt x="1461" y="2079"/>
                          <a:pt x="1512" y="2019"/>
                        </a:cubicBezTo>
                        <a:cubicBezTo>
                          <a:pt x="1563" y="1959"/>
                          <a:pt x="1578" y="1917"/>
                          <a:pt x="1614" y="1851"/>
                        </a:cubicBezTo>
                        <a:cubicBezTo>
                          <a:pt x="1650" y="1785"/>
                          <a:pt x="1673" y="1751"/>
                          <a:pt x="1728" y="1623"/>
                        </a:cubicBezTo>
                        <a:cubicBezTo>
                          <a:pt x="1783" y="1494"/>
                          <a:pt x="1873" y="1260"/>
                          <a:pt x="1944" y="1080"/>
                        </a:cubicBezTo>
                        <a:cubicBezTo>
                          <a:pt x="2015" y="900"/>
                          <a:pt x="2103" y="668"/>
                          <a:pt x="2157" y="540"/>
                        </a:cubicBezTo>
                        <a:cubicBezTo>
                          <a:pt x="2211" y="412"/>
                          <a:pt x="2232" y="378"/>
                          <a:pt x="2268" y="312"/>
                        </a:cubicBezTo>
                        <a:cubicBezTo>
                          <a:pt x="2304" y="246"/>
                          <a:pt x="2322" y="201"/>
                          <a:pt x="2376" y="144"/>
                        </a:cubicBezTo>
                        <a:cubicBezTo>
                          <a:pt x="2430" y="87"/>
                          <a:pt x="2511" y="0"/>
                          <a:pt x="2592" y="0"/>
                        </a:cubicBezTo>
                      </a:path>
                    </a:pathLst>
                  </a:custGeom>
                  <a:noFill/>
                  <a:ln w="28575" cmpd="sng">
                    <a:solidFill>
                      <a:srgbClr val="00FF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3347" name="Freeform 37"/>
                  <p:cNvSpPr>
                    <a:spLocks/>
                  </p:cNvSpPr>
                  <p:nvPr/>
                </p:nvSpPr>
                <p:spPr bwMode="auto">
                  <a:xfrm>
                    <a:off x="2712" y="137"/>
                    <a:ext cx="831" cy="414"/>
                  </a:xfrm>
                  <a:custGeom>
                    <a:avLst/>
                    <a:gdLst>
                      <a:gd name="T0" fmla="*/ 0 w 2592"/>
                      <a:gd name="T1" fmla="*/ 0 h 2163"/>
                      <a:gd name="T2" fmla="*/ 22 w 2592"/>
                      <a:gd name="T3" fmla="*/ 5 h 2163"/>
                      <a:gd name="T4" fmla="*/ 33 w 2592"/>
                      <a:gd name="T5" fmla="*/ 11 h 2163"/>
                      <a:gd name="T6" fmla="*/ 45 w 2592"/>
                      <a:gd name="T7" fmla="*/ 20 h 2163"/>
                      <a:gd name="T8" fmla="*/ 67 w 2592"/>
                      <a:gd name="T9" fmla="*/ 40 h 2163"/>
                      <a:gd name="T10" fmla="*/ 89 w 2592"/>
                      <a:gd name="T11" fmla="*/ 60 h 2163"/>
                      <a:gd name="T12" fmla="*/ 100 w 2592"/>
                      <a:gd name="T13" fmla="*/ 68 h 2163"/>
                      <a:gd name="T14" fmla="*/ 111 w 2592"/>
                      <a:gd name="T15" fmla="*/ 74 h 2163"/>
                      <a:gd name="T16" fmla="*/ 133 w 2592"/>
                      <a:gd name="T17" fmla="*/ 79 h 2163"/>
                      <a:gd name="T18" fmla="*/ 155 w 2592"/>
                      <a:gd name="T19" fmla="*/ 74 h 2163"/>
                      <a:gd name="T20" fmla="*/ 166 w 2592"/>
                      <a:gd name="T21" fmla="*/ 68 h 2163"/>
                      <a:gd name="T22" fmla="*/ 178 w 2592"/>
                      <a:gd name="T23" fmla="*/ 60 h 2163"/>
                      <a:gd name="T24" fmla="*/ 200 w 2592"/>
                      <a:gd name="T25" fmla="*/ 40 h 2163"/>
                      <a:gd name="T26" fmla="*/ 222 w 2592"/>
                      <a:gd name="T27" fmla="*/ 20 h 2163"/>
                      <a:gd name="T28" fmla="*/ 233 w 2592"/>
                      <a:gd name="T29" fmla="*/ 11 h 2163"/>
                      <a:gd name="T30" fmla="*/ 244 w 2592"/>
                      <a:gd name="T31" fmla="*/ 5 h 2163"/>
                      <a:gd name="T32" fmla="*/ 266 w 2592"/>
                      <a:gd name="T33" fmla="*/ 0 h 216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592"/>
                      <a:gd name="T52" fmla="*/ 0 h 2163"/>
                      <a:gd name="T53" fmla="*/ 2592 w 2592"/>
                      <a:gd name="T54" fmla="*/ 2163 h 216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592" h="2163">
                        <a:moveTo>
                          <a:pt x="0" y="3"/>
                        </a:moveTo>
                        <a:cubicBezTo>
                          <a:pt x="72" y="0"/>
                          <a:pt x="171" y="93"/>
                          <a:pt x="216" y="147"/>
                        </a:cubicBezTo>
                        <a:cubicBezTo>
                          <a:pt x="261" y="201"/>
                          <a:pt x="287" y="249"/>
                          <a:pt x="324" y="315"/>
                        </a:cubicBezTo>
                        <a:cubicBezTo>
                          <a:pt x="361" y="381"/>
                          <a:pt x="378" y="415"/>
                          <a:pt x="432" y="543"/>
                        </a:cubicBezTo>
                        <a:cubicBezTo>
                          <a:pt x="486" y="671"/>
                          <a:pt x="576" y="903"/>
                          <a:pt x="648" y="1083"/>
                        </a:cubicBezTo>
                        <a:cubicBezTo>
                          <a:pt x="720" y="1263"/>
                          <a:pt x="813" y="1495"/>
                          <a:pt x="867" y="1623"/>
                        </a:cubicBezTo>
                        <a:cubicBezTo>
                          <a:pt x="921" y="1751"/>
                          <a:pt x="937" y="1785"/>
                          <a:pt x="972" y="1851"/>
                        </a:cubicBezTo>
                        <a:cubicBezTo>
                          <a:pt x="1007" y="1917"/>
                          <a:pt x="1029" y="1953"/>
                          <a:pt x="1083" y="2016"/>
                        </a:cubicBezTo>
                        <a:cubicBezTo>
                          <a:pt x="1137" y="2079"/>
                          <a:pt x="1200" y="2163"/>
                          <a:pt x="1296" y="2163"/>
                        </a:cubicBezTo>
                        <a:cubicBezTo>
                          <a:pt x="1392" y="2163"/>
                          <a:pt x="1461" y="2079"/>
                          <a:pt x="1512" y="2019"/>
                        </a:cubicBezTo>
                        <a:cubicBezTo>
                          <a:pt x="1563" y="1959"/>
                          <a:pt x="1578" y="1917"/>
                          <a:pt x="1614" y="1851"/>
                        </a:cubicBezTo>
                        <a:cubicBezTo>
                          <a:pt x="1650" y="1785"/>
                          <a:pt x="1673" y="1751"/>
                          <a:pt x="1728" y="1623"/>
                        </a:cubicBezTo>
                        <a:cubicBezTo>
                          <a:pt x="1783" y="1494"/>
                          <a:pt x="1873" y="1260"/>
                          <a:pt x="1944" y="1080"/>
                        </a:cubicBezTo>
                        <a:cubicBezTo>
                          <a:pt x="2015" y="900"/>
                          <a:pt x="2103" y="668"/>
                          <a:pt x="2157" y="540"/>
                        </a:cubicBezTo>
                        <a:cubicBezTo>
                          <a:pt x="2211" y="412"/>
                          <a:pt x="2232" y="378"/>
                          <a:pt x="2268" y="312"/>
                        </a:cubicBezTo>
                        <a:cubicBezTo>
                          <a:pt x="2304" y="246"/>
                          <a:pt x="2322" y="201"/>
                          <a:pt x="2376" y="144"/>
                        </a:cubicBezTo>
                        <a:cubicBezTo>
                          <a:pt x="2430" y="87"/>
                          <a:pt x="2511" y="0"/>
                          <a:pt x="2592" y="0"/>
                        </a:cubicBezTo>
                      </a:path>
                    </a:pathLst>
                  </a:custGeom>
                  <a:noFill/>
                  <a:ln w="28575" cmpd="sng">
                    <a:solidFill>
                      <a:srgbClr val="00FF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3348" name="Freeform 38"/>
                  <p:cNvSpPr>
                    <a:spLocks/>
                  </p:cNvSpPr>
                  <p:nvPr/>
                </p:nvSpPr>
                <p:spPr bwMode="auto">
                  <a:xfrm>
                    <a:off x="1888" y="137"/>
                    <a:ext cx="831" cy="414"/>
                  </a:xfrm>
                  <a:custGeom>
                    <a:avLst/>
                    <a:gdLst>
                      <a:gd name="T0" fmla="*/ 0 w 2592"/>
                      <a:gd name="T1" fmla="*/ 0 h 2163"/>
                      <a:gd name="T2" fmla="*/ 22 w 2592"/>
                      <a:gd name="T3" fmla="*/ 5 h 2163"/>
                      <a:gd name="T4" fmla="*/ 33 w 2592"/>
                      <a:gd name="T5" fmla="*/ 11 h 2163"/>
                      <a:gd name="T6" fmla="*/ 45 w 2592"/>
                      <a:gd name="T7" fmla="*/ 20 h 2163"/>
                      <a:gd name="T8" fmla="*/ 67 w 2592"/>
                      <a:gd name="T9" fmla="*/ 40 h 2163"/>
                      <a:gd name="T10" fmla="*/ 89 w 2592"/>
                      <a:gd name="T11" fmla="*/ 60 h 2163"/>
                      <a:gd name="T12" fmla="*/ 100 w 2592"/>
                      <a:gd name="T13" fmla="*/ 68 h 2163"/>
                      <a:gd name="T14" fmla="*/ 111 w 2592"/>
                      <a:gd name="T15" fmla="*/ 74 h 2163"/>
                      <a:gd name="T16" fmla="*/ 133 w 2592"/>
                      <a:gd name="T17" fmla="*/ 79 h 2163"/>
                      <a:gd name="T18" fmla="*/ 155 w 2592"/>
                      <a:gd name="T19" fmla="*/ 74 h 2163"/>
                      <a:gd name="T20" fmla="*/ 166 w 2592"/>
                      <a:gd name="T21" fmla="*/ 68 h 2163"/>
                      <a:gd name="T22" fmla="*/ 178 w 2592"/>
                      <a:gd name="T23" fmla="*/ 60 h 2163"/>
                      <a:gd name="T24" fmla="*/ 200 w 2592"/>
                      <a:gd name="T25" fmla="*/ 40 h 2163"/>
                      <a:gd name="T26" fmla="*/ 222 w 2592"/>
                      <a:gd name="T27" fmla="*/ 20 h 2163"/>
                      <a:gd name="T28" fmla="*/ 233 w 2592"/>
                      <a:gd name="T29" fmla="*/ 11 h 2163"/>
                      <a:gd name="T30" fmla="*/ 244 w 2592"/>
                      <a:gd name="T31" fmla="*/ 5 h 2163"/>
                      <a:gd name="T32" fmla="*/ 266 w 2592"/>
                      <a:gd name="T33" fmla="*/ 0 h 216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592"/>
                      <a:gd name="T52" fmla="*/ 0 h 2163"/>
                      <a:gd name="T53" fmla="*/ 2592 w 2592"/>
                      <a:gd name="T54" fmla="*/ 2163 h 216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592" h="2163">
                        <a:moveTo>
                          <a:pt x="0" y="3"/>
                        </a:moveTo>
                        <a:cubicBezTo>
                          <a:pt x="72" y="0"/>
                          <a:pt x="171" y="93"/>
                          <a:pt x="216" y="147"/>
                        </a:cubicBezTo>
                        <a:cubicBezTo>
                          <a:pt x="261" y="201"/>
                          <a:pt x="287" y="249"/>
                          <a:pt x="324" y="315"/>
                        </a:cubicBezTo>
                        <a:cubicBezTo>
                          <a:pt x="361" y="381"/>
                          <a:pt x="378" y="415"/>
                          <a:pt x="432" y="543"/>
                        </a:cubicBezTo>
                        <a:cubicBezTo>
                          <a:pt x="486" y="671"/>
                          <a:pt x="576" y="903"/>
                          <a:pt x="648" y="1083"/>
                        </a:cubicBezTo>
                        <a:cubicBezTo>
                          <a:pt x="720" y="1263"/>
                          <a:pt x="813" y="1495"/>
                          <a:pt x="867" y="1623"/>
                        </a:cubicBezTo>
                        <a:cubicBezTo>
                          <a:pt x="921" y="1751"/>
                          <a:pt x="937" y="1785"/>
                          <a:pt x="972" y="1851"/>
                        </a:cubicBezTo>
                        <a:cubicBezTo>
                          <a:pt x="1007" y="1917"/>
                          <a:pt x="1029" y="1953"/>
                          <a:pt x="1083" y="2016"/>
                        </a:cubicBezTo>
                        <a:cubicBezTo>
                          <a:pt x="1137" y="2079"/>
                          <a:pt x="1200" y="2163"/>
                          <a:pt x="1296" y="2163"/>
                        </a:cubicBezTo>
                        <a:cubicBezTo>
                          <a:pt x="1392" y="2163"/>
                          <a:pt x="1461" y="2079"/>
                          <a:pt x="1512" y="2019"/>
                        </a:cubicBezTo>
                        <a:cubicBezTo>
                          <a:pt x="1563" y="1959"/>
                          <a:pt x="1578" y="1917"/>
                          <a:pt x="1614" y="1851"/>
                        </a:cubicBezTo>
                        <a:cubicBezTo>
                          <a:pt x="1650" y="1785"/>
                          <a:pt x="1673" y="1751"/>
                          <a:pt x="1728" y="1623"/>
                        </a:cubicBezTo>
                        <a:cubicBezTo>
                          <a:pt x="1783" y="1494"/>
                          <a:pt x="1873" y="1260"/>
                          <a:pt x="1944" y="1080"/>
                        </a:cubicBezTo>
                        <a:cubicBezTo>
                          <a:pt x="2015" y="900"/>
                          <a:pt x="2103" y="668"/>
                          <a:pt x="2157" y="540"/>
                        </a:cubicBezTo>
                        <a:cubicBezTo>
                          <a:pt x="2211" y="412"/>
                          <a:pt x="2232" y="378"/>
                          <a:pt x="2268" y="312"/>
                        </a:cubicBezTo>
                        <a:cubicBezTo>
                          <a:pt x="2304" y="246"/>
                          <a:pt x="2322" y="201"/>
                          <a:pt x="2376" y="144"/>
                        </a:cubicBezTo>
                        <a:cubicBezTo>
                          <a:pt x="2430" y="87"/>
                          <a:pt x="2511" y="0"/>
                          <a:pt x="2592" y="0"/>
                        </a:cubicBezTo>
                      </a:path>
                    </a:pathLst>
                  </a:custGeom>
                  <a:noFill/>
                  <a:ln w="28575" cmpd="sng">
                    <a:solidFill>
                      <a:srgbClr val="00FF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3349" name="Freeform 39"/>
                  <p:cNvSpPr>
                    <a:spLocks/>
                  </p:cNvSpPr>
                  <p:nvPr/>
                </p:nvSpPr>
                <p:spPr bwMode="auto">
                  <a:xfrm>
                    <a:off x="1057" y="137"/>
                    <a:ext cx="831" cy="414"/>
                  </a:xfrm>
                  <a:custGeom>
                    <a:avLst/>
                    <a:gdLst>
                      <a:gd name="T0" fmla="*/ 0 w 2592"/>
                      <a:gd name="T1" fmla="*/ 0 h 2163"/>
                      <a:gd name="T2" fmla="*/ 22 w 2592"/>
                      <a:gd name="T3" fmla="*/ 5 h 2163"/>
                      <a:gd name="T4" fmla="*/ 33 w 2592"/>
                      <a:gd name="T5" fmla="*/ 11 h 2163"/>
                      <a:gd name="T6" fmla="*/ 45 w 2592"/>
                      <a:gd name="T7" fmla="*/ 20 h 2163"/>
                      <a:gd name="T8" fmla="*/ 67 w 2592"/>
                      <a:gd name="T9" fmla="*/ 40 h 2163"/>
                      <a:gd name="T10" fmla="*/ 89 w 2592"/>
                      <a:gd name="T11" fmla="*/ 60 h 2163"/>
                      <a:gd name="T12" fmla="*/ 100 w 2592"/>
                      <a:gd name="T13" fmla="*/ 68 h 2163"/>
                      <a:gd name="T14" fmla="*/ 111 w 2592"/>
                      <a:gd name="T15" fmla="*/ 74 h 2163"/>
                      <a:gd name="T16" fmla="*/ 133 w 2592"/>
                      <a:gd name="T17" fmla="*/ 79 h 2163"/>
                      <a:gd name="T18" fmla="*/ 155 w 2592"/>
                      <a:gd name="T19" fmla="*/ 74 h 2163"/>
                      <a:gd name="T20" fmla="*/ 166 w 2592"/>
                      <a:gd name="T21" fmla="*/ 68 h 2163"/>
                      <a:gd name="T22" fmla="*/ 178 w 2592"/>
                      <a:gd name="T23" fmla="*/ 60 h 2163"/>
                      <a:gd name="T24" fmla="*/ 200 w 2592"/>
                      <a:gd name="T25" fmla="*/ 40 h 2163"/>
                      <a:gd name="T26" fmla="*/ 222 w 2592"/>
                      <a:gd name="T27" fmla="*/ 20 h 2163"/>
                      <a:gd name="T28" fmla="*/ 233 w 2592"/>
                      <a:gd name="T29" fmla="*/ 11 h 2163"/>
                      <a:gd name="T30" fmla="*/ 244 w 2592"/>
                      <a:gd name="T31" fmla="*/ 5 h 2163"/>
                      <a:gd name="T32" fmla="*/ 266 w 2592"/>
                      <a:gd name="T33" fmla="*/ 0 h 216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592"/>
                      <a:gd name="T52" fmla="*/ 0 h 2163"/>
                      <a:gd name="T53" fmla="*/ 2592 w 2592"/>
                      <a:gd name="T54" fmla="*/ 2163 h 216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592" h="2163">
                        <a:moveTo>
                          <a:pt x="0" y="3"/>
                        </a:moveTo>
                        <a:cubicBezTo>
                          <a:pt x="72" y="0"/>
                          <a:pt x="171" y="93"/>
                          <a:pt x="216" y="147"/>
                        </a:cubicBezTo>
                        <a:cubicBezTo>
                          <a:pt x="261" y="201"/>
                          <a:pt x="287" y="249"/>
                          <a:pt x="324" y="315"/>
                        </a:cubicBezTo>
                        <a:cubicBezTo>
                          <a:pt x="361" y="381"/>
                          <a:pt x="378" y="415"/>
                          <a:pt x="432" y="543"/>
                        </a:cubicBezTo>
                        <a:cubicBezTo>
                          <a:pt x="486" y="671"/>
                          <a:pt x="576" y="903"/>
                          <a:pt x="648" y="1083"/>
                        </a:cubicBezTo>
                        <a:cubicBezTo>
                          <a:pt x="720" y="1263"/>
                          <a:pt x="813" y="1495"/>
                          <a:pt x="867" y="1623"/>
                        </a:cubicBezTo>
                        <a:cubicBezTo>
                          <a:pt x="921" y="1751"/>
                          <a:pt x="937" y="1785"/>
                          <a:pt x="972" y="1851"/>
                        </a:cubicBezTo>
                        <a:cubicBezTo>
                          <a:pt x="1007" y="1917"/>
                          <a:pt x="1029" y="1953"/>
                          <a:pt x="1083" y="2016"/>
                        </a:cubicBezTo>
                        <a:cubicBezTo>
                          <a:pt x="1137" y="2079"/>
                          <a:pt x="1200" y="2163"/>
                          <a:pt x="1296" y="2163"/>
                        </a:cubicBezTo>
                        <a:cubicBezTo>
                          <a:pt x="1392" y="2163"/>
                          <a:pt x="1461" y="2079"/>
                          <a:pt x="1512" y="2019"/>
                        </a:cubicBezTo>
                        <a:cubicBezTo>
                          <a:pt x="1563" y="1959"/>
                          <a:pt x="1578" y="1917"/>
                          <a:pt x="1614" y="1851"/>
                        </a:cubicBezTo>
                        <a:cubicBezTo>
                          <a:pt x="1650" y="1785"/>
                          <a:pt x="1673" y="1751"/>
                          <a:pt x="1728" y="1623"/>
                        </a:cubicBezTo>
                        <a:cubicBezTo>
                          <a:pt x="1783" y="1494"/>
                          <a:pt x="1873" y="1260"/>
                          <a:pt x="1944" y="1080"/>
                        </a:cubicBezTo>
                        <a:cubicBezTo>
                          <a:pt x="2015" y="900"/>
                          <a:pt x="2103" y="668"/>
                          <a:pt x="2157" y="540"/>
                        </a:cubicBezTo>
                        <a:cubicBezTo>
                          <a:pt x="2211" y="412"/>
                          <a:pt x="2232" y="378"/>
                          <a:pt x="2268" y="312"/>
                        </a:cubicBezTo>
                        <a:cubicBezTo>
                          <a:pt x="2304" y="246"/>
                          <a:pt x="2322" y="201"/>
                          <a:pt x="2376" y="144"/>
                        </a:cubicBezTo>
                        <a:cubicBezTo>
                          <a:pt x="2430" y="87"/>
                          <a:pt x="2511" y="0"/>
                          <a:pt x="2592" y="0"/>
                        </a:cubicBezTo>
                      </a:path>
                    </a:pathLst>
                  </a:custGeom>
                  <a:noFill/>
                  <a:ln w="28575" cmpd="sng">
                    <a:solidFill>
                      <a:srgbClr val="00FF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sp>
              <p:nvSpPr>
                <p:cNvPr id="13345" name="Line 40"/>
                <p:cNvSpPr>
                  <a:spLocks noChangeShapeType="1"/>
                </p:cNvSpPr>
                <p:nvPr/>
              </p:nvSpPr>
              <p:spPr bwMode="auto">
                <a:xfrm rot="7957184">
                  <a:off x="570" y="3410"/>
                  <a:ext cx="58" cy="0"/>
                </a:xfrm>
                <a:prstGeom prst="line">
                  <a:avLst/>
                </a:prstGeom>
                <a:noFill/>
                <a:ln w="9525">
                  <a:solidFill>
                    <a:srgbClr val="00FF00"/>
                  </a:solidFill>
                  <a:round/>
                  <a:headEnd/>
                  <a:tailEnd type="triangle" w="lg" len="lg"/>
                </a:ln>
                <a:extLst>
                  <a:ext uri="{909E8E84-426E-40DD-AFC4-6F175D3DCCD1}">
                    <a14:hiddenFill xmlns:a14="http://schemas.microsoft.com/office/drawing/2010/main">
                      <a:noFill/>
                    </a14:hiddenFill>
                  </a:ext>
                </a:extLst>
              </p:spPr>
              <p:txBody>
                <a:bodyPr wrap="none" anchor="ctr"/>
                <a:lstStyle/>
                <a:p>
                  <a:endParaRPr lang="en-US"/>
                </a:p>
              </p:txBody>
            </p:sp>
          </p:grpSp>
          <p:sp>
            <p:nvSpPr>
              <p:cNvPr id="13342" name="Freeform 43"/>
              <p:cNvSpPr>
                <a:spLocks/>
              </p:cNvSpPr>
              <p:nvPr/>
            </p:nvSpPr>
            <p:spPr bwMode="auto">
              <a:xfrm rot="7957184">
                <a:off x="1177" y="2687"/>
                <a:ext cx="272" cy="117"/>
              </a:xfrm>
              <a:custGeom>
                <a:avLst/>
                <a:gdLst>
                  <a:gd name="T0" fmla="*/ 0 w 2592"/>
                  <a:gd name="T1" fmla="*/ 0 h 2163"/>
                  <a:gd name="T2" fmla="*/ 2 w 2592"/>
                  <a:gd name="T3" fmla="*/ 0 h 2163"/>
                  <a:gd name="T4" fmla="*/ 4 w 2592"/>
                  <a:gd name="T5" fmla="*/ 1 h 2163"/>
                  <a:gd name="T6" fmla="*/ 5 w 2592"/>
                  <a:gd name="T7" fmla="*/ 2 h 2163"/>
                  <a:gd name="T8" fmla="*/ 7 w 2592"/>
                  <a:gd name="T9" fmla="*/ 3 h 2163"/>
                  <a:gd name="T10" fmla="*/ 10 w 2592"/>
                  <a:gd name="T11" fmla="*/ 5 h 2163"/>
                  <a:gd name="T12" fmla="*/ 11 w 2592"/>
                  <a:gd name="T13" fmla="*/ 5 h 2163"/>
                  <a:gd name="T14" fmla="*/ 12 w 2592"/>
                  <a:gd name="T15" fmla="*/ 6 h 2163"/>
                  <a:gd name="T16" fmla="*/ 14 w 2592"/>
                  <a:gd name="T17" fmla="*/ 6 h 2163"/>
                  <a:gd name="T18" fmla="*/ 17 w 2592"/>
                  <a:gd name="T19" fmla="*/ 6 h 2163"/>
                  <a:gd name="T20" fmla="*/ 18 w 2592"/>
                  <a:gd name="T21" fmla="*/ 5 h 2163"/>
                  <a:gd name="T22" fmla="*/ 19 w 2592"/>
                  <a:gd name="T23" fmla="*/ 5 h 2163"/>
                  <a:gd name="T24" fmla="*/ 21 w 2592"/>
                  <a:gd name="T25" fmla="*/ 3 h 2163"/>
                  <a:gd name="T26" fmla="*/ 24 w 2592"/>
                  <a:gd name="T27" fmla="*/ 2 h 2163"/>
                  <a:gd name="T28" fmla="*/ 25 w 2592"/>
                  <a:gd name="T29" fmla="*/ 1 h 2163"/>
                  <a:gd name="T30" fmla="*/ 26 w 2592"/>
                  <a:gd name="T31" fmla="*/ 0 h 2163"/>
                  <a:gd name="T32" fmla="*/ 29 w 2592"/>
                  <a:gd name="T33" fmla="*/ 0 h 216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592"/>
                  <a:gd name="T52" fmla="*/ 0 h 2163"/>
                  <a:gd name="T53" fmla="*/ 2592 w 2592"/>
                  <a:gd name="T54" fmla="*/ 2163 h 216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592" h="2163">
                    <a:moveTo>
                      <a:pt x="0" y="3"/>
                    </a:moveTo>
                    <a:cubicBezTo>
                      <a:pt x="72" y="0"/>
                      <a:pt x="171" y="93"/>
                      <a:pt x="216" y="147"/>
                    </a:cubicBezTo>
                    <a:cubicBezTo>
                      <a:pt x="261" y="201"/>
                      <a:pt x="287" y="249"/>
                      <a:pt x="324" y="315"/>
                    </a:cubicBezTo>
                    <a:cubicBezTo>
                      <a:pt x="361" y="381"/>
                      <a:pt x="378" y="415"/>
                      <a:pt x="432" y="543"/>
                    </a:cubicBezTo>
                    <a:cubicBezTo>
                      <a:pt x="486" y="671"/>
                      <a:pt x="576" y="903"/>
                      <a:pt x="648" y="1083"/>
                    </a:cubicBezTo>
                    <a:cubicBezTo>
                      <a:pt x="720" y="1263"/>
                      <a:pt x="813" y="1495"/>
                      <a:pt x="867" y="1623"/>
                    </a:cubicBezTo>
                    <a:cubicBezTo>
                      <a:pt x="921" y="1751"/>
                      <a:pt x="937" y="1785"/>
                      <a:pt x="972" y="1851"/>
                    </a:cubicBezTo>
                    <a:cubicBezTo>
                      <a:pt x="1007" y="1917"/>
                      <a:pt x="1029" y="1953"/>
                      <a:pt x="1083" y="2016"/>
                    </a:cubicBezTo>
                    <a:cubicBezTo>
                      <a:pt x="1137" y="2079"/>
                      <a:pt x="1200" y="2163"/>
                      <a:pt x="1296" y="2163"/>
                    </a:cubicBezTo>
                    <a:cubicBezTo>
                      <a:pt x="1392" y="2163"/>
                      <a:pt x="1461" y="2079"/>
                      <a:pt x="1512" y="2019"/>
                    </a:cubicBezTo>
                    <a:cubicBezTo>
                      <a:pt x="1563" y="1959"/>
                      <a:pt x="1578" y="1917"/>
                      <a:pt x="1614" y="1851"/>
                    </a:cubicBezTo>
                    <a:cubicBezTo>
                      <a:pt x="1650" y="1785"/>
                      <a:pt x="1673" y="1751"/>
                      <a:pt x="1728" y="1623"/>
                    </a:cubicBezTo>
                    <a:cubicBezTo>
                      <a:pt x="1783" y="1494"/>
                      <a:pt x="1873" y="1260"/>
                      <a:pt x="1944" y="1080"/>
                    </a:cubicBezTo>
                    <a:cubicBezTo>
                      <a:pt x="2015" y="900"/>
                      <a:pt x="2103" y="668"/>
                      <a:pt x="2157" y="540"/>
                    </a:cubicBezTo>
                    <a:cubicBezTo>
                      <a:pt x="2211" y="412"/>
                      <a:pt x="2232" y="378"/>
                      <a:pt x="2268" y="312"/>
                    </a:cubicBezTo>
                    <a:cubicBezTo>
                      <a:pt x="2304" y="246"/>
                      <a:pt x="2322" y="201"/>
                      <a:pt x="2376" y="144"/>
                    </a:cubicBezTo>
                    <a:cubicBezTo>
                      <a:pt x="2430" y="87"/>
                      <a:pt x="2511" y="0"/>
                      <a:pt x="2592" y="0"/>
                    </a:cubicBezTo>
                  </a:path>
                </a:pathLst>
              </a:custGeom>
              <a:noFill/>
              <a:ln w="28575" cmpd="sng">
                <a:solidFill>
                  <a:srgbClr val="00FF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3343" name="Freeform 46"/>
              <p:cNvSpPr>
                <a:spLocks/>
              </p:cNvSpPr>
              <p:nvPr/>
            </p:nvSpPr>
            <p:spPr bwMode="auto">
              <a:xfrm rot="7957184">
                <a:off x="992" y="2888"/>
                <a:ext cx="271" cy="117"/>
              </a:xfrm>
              <a:custGeom>
                <a:avLst/>
                <a:gdLst>
                  <a:gd name="T0" fmla="*/ 0 w 2592"/>
                  <a:gd name="T1" fmla="*/ 0 h 2163"/>
                  <a:gd name="T2" fmla="*/ 2 w 2592"/>
                  <a:gd name="T3" fmla="*/ 0 h 2163"/>
                  <a:gd name="T4" fmla="*/ 4 w 2592"/>
                  <a:gd name="T5" fmla="*/ 1 h 2163"/>
                  <a:gd name="T6" fmla="*/ 5 w 2592"/>
                  <a:gd name="T7" fmla="*/ 2 h 2163"/>
                  <a:gd name="T8" fmla="*/ 7 w 2592"/>
                  <a:gd name="T9" fmla="*/ 3 h 2163"/>
                  <a:gd name="T10" fmla="*/ 10 w 2592"/>
                  <a:gd name="T11" fmla="*/ 5 h 2163"/>
                  <a:gd name="T12" fmla="*/ 11 w 2592"/>
                  <a:gd name="T13" fmla="*/ 5 h 2163"/>
                  <a:gd name="T14" fmla="*/ 12 w 2592"/>
                  <a:gd name="T15" fmla="*/ 6 h 2163"/>
                  <a:gd name="T16" fmla="*/ 14 w 2592"/>
                  <a:gd name="T17" fmla="*/ 6 h 2163"/>
                  <a:gd name="T18" fmla="*/ 17 w 2592"/>
                  <a:gd name="T19" fmla="*/ 6 h 2163"/>
                  <a:gd name="T20" fmla="*/ 18 w 2592"/>
                  <a:gd name="T21" fmla="*/ 5 h 2163"/>
                  <a:gd name="T22" fmla="*/ 19 w 2592"/>
                  <a:gd name="T23" fmla="*/ 5 h 2163"/>
                  <a:gd name="T24" fmla="*/ 21 w 2592"/>
                  <a:gd name="T25" fmla="*/ 3 h 2163"/>
                  <a:gd name="T26" fmla="*/ 24 w 2592"/>
                  <a:gd name="T27" fmla="*/ 2 h 2163"/>
                  <a:gd name="T28" fmla="*/ 25 w 2592"/>
                  <a:gd name="T29" fmla="*/ 1 h 2163"/>
                  <a:gd name="T30" fmla="*/ 26 w 2592"/>
                  <a:gd name="T31" fmla="*/ 0 h 2163"/>
                  <a:gd name="T32" fmla="*/ 28 w 2592"/>
                  <a:gd name="T33" fmla="*/ 0 h 216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592"/>
                  <a:gd name="T52" fmla="*/ 0 h 2163"/>
                  <a:gd name="T53" fmla="*/ 2592 w 2592"/>
                  <a:gd name="T54" fmla="*/ 2163 h 216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592" h="2163">
                    <a:moveTo>
                      <a:pt x="0" y="3"/>
                    </a:moveTo>
                    <a:cubicBezTo>
                      <a:pt x="72" y="0"/>
                      <a:pt x="171" y="93"/>
                      <a:pt x="216" y="147"/>
                    </a:cubicBezTo>
                    <a:cubicBezTo>
                      <a:pt x="261" y="201"/>
                      <a:pt x="287" y="249"/>
                      <a:pt x="324" y="315"/>
                    </a:cubicBezTo>
                    <a:cubicBezTo>
                      <a:pt x="361" y="381"/>
                      <a:pt x="378" y="415"/>
                      <a:pt x="432" y="543"/>
                    </a:cubicBezTo>
                    <a:cubicBezTo>
                      <a:pt x="486" y="671"/>
                      <a:pt x="576" y="903"/>
                      <a:pt x="648" y="1083"/>
                    </a:cubicBezTo>
                    <a:cubicBezTo>
                      <a:pt x="720" y="1263"/>
                      <a:pt x="813" y="1495"/>
                      <a:pt x="867" y="1623"/>
                    </a:cubicBezTo>
                    <a:cubicBezTo>
                      <a:pt x="921" y="1751"/>
                      <a:pt x="937" y="1785"/>
                      <a:pt x="972" y="1851"/>
                    </a:cubicBezTo>
                    <a:cubicBezTo>
                      <a:pt x="1007" y="1917"/>
                      <a:pt x="1029" y="1953"/>
                      <a:pt x="1083" y="2016"/>
                    </a:cubicBezTo>
                    <a:cubicBezTo>
                      <a:pt x="1137" y="2079"/>
                      <a:pt x="1200" y="2163"/>
                      <a:pt x="1296" y="2163"/>
                    </a:cubicBezTo>
                    <a:cubicBezTo>
                      <a:pt x="1392" y="2163"/>
                      <a:pt x="1461" y="2079"/>
                      <a:pt x="1512" y="2019"/>
                    </a:cubicBezTo>
                    <a:cubicBezTo>
                      <a:pt x="1563" y="1959"/>
                      <a:pt x="1578" y="1917"/>
                      <a:pt x="1614" y="1851"/>
                    </a:cubicBezTo>
                    <a:cubicBezTo>
                      <a:pt x="1650" y="1785"/>
                      <a:pt x="1673" y="1751"/>
                      <a:pt x="1728" y="1623"/>
                    </a:cubicBezTo>
                    <a:cubicBezTo>
                      <a:pt x="1783" y="1494"/>
                      <a:pt x="1873" y="1260"/>
                      <a:pt x="1944" y="1080"/>
                    </a:cubicBezTo>
                    <a:cubicBezTo>
                      <a:pt x="2015" y="900"/>
                      <a:pt x="2103" y="668"/>
                      <a:pt x="2157" y="540"/>
                    </a:cubicBezTo>
                    <a:cubicBezTo>
                      <a:pt x="2211" y="412"/>
                      <a:pt x="2232" y="378"/>
                      <a:pt x="2268" y="312"/>
                    </a:cubicBezTo>
                    <a:cubicBezTo>
                      <a:pt x="2304" y="246"/>
                      <a:pt x="2322" y="201"/>
                      <a:pt x="2376" y="144"/>
                    </a:cubicBezTo>
                    <a:cubicBezTo>
                      <a:pt x="2430" y="87"/>
                      <a:pt x="2511" y="0"/>
                      <a:pt x="2592" y="0"/>
                    </a:cubicBezTo>
                  </a:path>
                </a:pathLst>
              </a:custGeom>
              <a:noFill/>
              <a:ln w="28575" cmpd="sng">
                <a:solidFill>
                  <a:srgbClr val="00FF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sp>
          <p:nvSpPr>
            <p:cNvPr id="13340" name="Text Box 49"/>
            <p:cNvSpPr txBox="1">
              <a:spLocks noChangeArrowheads="1"/>
            </p:cNvSpPr>
            <p:nvPr/>
          </p:nvSpPr>
          <p:spPr bwMode="auto">
            <a:xfrm>
              <a:off x="386" y="3768"/>
              <a:ext cx="1446"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altLang="en-US">
                  <a:solidFill>
                    <a:schemeClr val="tx2"/>
                  </a:solidFill>
                  <a:latin typeface="Calibri" pitchFamily="34" charset="0"/>
                </a:rPr>
                <a:t>X-Ray photon emitted</a:t>
              </a:r>
            </a:p>
          </p:txBody>
        </p:sp>
      </p:grpSp>
      <p:grpSp>
        <p:nvGrpSpPr>
          <p:cNvPr id="6" name="Group 59"/>
          <p:cNvGrpSpPr>
            <a:grpSpLocks/>
          </p:cNvGrpSpPr>
          <p:nvPr/>
        </p:nvGrpSpPr>
        <p:grpSpPr bwMode="auto">
          <a:xfrm>
            <a:off x="1838325" y="3254375"/>
            <a:ext cx="3317875" cy="2392363"/>
            <a:chOff x="1158" y="2050"/>
            <a:chExt cx="2090" cy="1507"/>
          </a:xfrm>
        </p:grpSpPr>
        <p:grpSp>
          <p:nvGrpSpPr>
            <p:cNvPr id="13333" name="Group 55"/>
            <p:cNvGrpSpPr>
              <a:grpSpLocks/>
            </p:cNvGrpSpPr>
            <p:nvPr/>
          </p:nvGrpSpPr>
          <p:grpSpPr bwMode="auto">
            <a:xfrm>
              <a:off x="1300" y="2375"/>
              <a:ext cx="1948" cy="871"/>
              <a:chOff x="1300" y="2375"/>
              <a:chExt cx="1948" cy="871"/>
            </a:xfrm>
          </p:grpSpPr>
          <p:sp>
            <p:nvSpPr>
              <p:cNvPr id="13337" name="Text Box 12"/>
              <p:cNvSpPr txBox="1">
                <a:spLocks noChangeArrowheads="1"/>
              </p:cNvSpPr>
              <p:nvPr/>
            </p:nvSpPr>
            <p:spPr bwMode="auto">
              <a:xfrm>
                <a:off x="1465" y="2622"/>
                <a:ext cx="1783"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altLang="en-US" sz="1600">
                    <a:solidFill>
                      <a:srgbClr val="FF0000"/>
                    </a:solidFill>
                    <a:latin typeface="Calibri" pitchFamily="34" charset="0"/>
                  </a:rPr>
                  <a:t>L shell electron falls down</a:t>
                </a:r>
                <a:endParaRPr lang="en-US" altLang="en-US" sz="1600">
                  <a:latin typeface="Calibri" pitchFamily="34" charset="0"/>
                </a:endParaRPr>
              </a:p>
            </p:txBody>
          </p:sp>
          <p:sp>
            <p:nvSpPr>
              <p:cNvPr id="13338" name="Line 4"/>
              <p:cNvSpPr>
                <a:spLocks noChangeShapeType="1"/>
              </p:cNvSpPr>
              <p:nvPr/>
            </p:nvSpPr>
            <p:spPr bwMode="auto">
              <a:xfrm>
                <a:off x="1300" y="2375"/>
                <a:ext cx="261" cy="871"/>
              </a:xfrm>
              <a:prstGeom prst="line">
                <a:avLst/>
              </a:prstGeom>
              <a:noFill/>
              <a:ln w="38100">
                <a:solidFill>
                  <a:srgbClr val="FF33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13334" name="Group 53"/>
            <p:cNvGrpSpPr>
              <a:grpSpLocks/>
            </p:cNvGrpSpPr>
            <p:nvPr/>
          </p:nvGrpSpPr>
          <p:grpSpPr bwMode="auto">
            <a:xfrm>
              <a:off x="1158" y="2050"/>
              <a:ext cx="549" cy="1507"/>
              <a:chOff x="1158" y="2050"/>
              <a:chExt cx="549" cy="1507"/>
            </a:xfrm>
          </p:grpSpPr>
          <p:sp>
            <p:nvSpPr>
              <p:cNvPr id="13335" name="Oval 51"/>
              <p:cNvSpPr>
                <a:spLocks noChangeArrowheads="1"/>
              </p:cNvSpPr>
              <p:nvPr/>
            </p:nvSpPr>
            <p:spPr bwMode="auto">
              <a:xfrm>
                <a:off x="1399" y="3249"/>
                <a:ext cx="308" cy="308"/>
              </a:xfrm>
              <a:prstGeom prst="ellipse">
                <a:avLst/>
              </a:prstGeom>
              <a:solidFill>
                <a:schemeClr val="tx2"/>
              </a:solidFill>
              <a:ln w="38100">
                <a:solidFill>
                  <a:schemeClr val="accent2"/>
                </a:solidFill>
                <a:round/>
                <a:headEnd/>
                <a:tailEnd/>
              </a:ln>
            </p:spPr>
            <p:txBody>
              <a:bodyPr wrap="none" anchor="ctr"/>
              <a:lstStyle/>
              <a:p>
                <a:pPr algn="ctr"/>
                <a:r>
                  <a:rPr lang="en-US">
                    <a:solidFill>
                      <a:schemeClr val="bg1"/>
                    </a:solidFill>
                    <a:latin typeface="Calibri" pitchFamily="34" charset="0"/>
                  </a:rPr>
                  <a:t>e</a:t>
                </a:r>
                <a:r>
                  <a:rPr lang="en-US" baseline="30000">
                    <a:solidFill>
                      <a:schemeClr val="bg1"/>
                    </a:solidFill>
                    <a:latin typeface="Calibri" pitchFamily="34" charset="0"/>
                  </a:rPr>
                  <a:t>-</a:t>
                </a:r>
                <a:endParaRPr lang="en-US">
                  <a:latin typeface="Calibri" pitchFamily="34" charset="0"/>
                </a:endParaRPr>
              </a:p>
            </p:txBody>
          </p:sp>
          <p:sp>
            <p:nvSpPr>
              <p:cNvPr id="13336" name="Oval 52"/>
              <p:cNvSpPr>
                <a:spLocks noChangeArrowheads="1"/>
              </p:cNvSpPr>
              <p:nvPr/>
            </p:nvSpPr>
            <p:spPr bwMode="auto">
              <a:xfrm>
                <a:off x="1158" y="2050"/>
                <a:ext cx="308" cy="308"/>
              </a:xfrm>
              <a:prstGeom prst="ellipse">
                <a:avLst/>
              </a:prstGeom>
              <a:solidFill>
                <a:schemeClr val="bg1"/>
              </a:solidFill>
              <a:ln w="50800">
                <a:solidFill>
                  <a:schemeClr val="accent2"/>
                </a:solidFill>
                <a:round/>
                <a:headEnd/>
                <a:tailEnd/>
              </a:ln>
            </p:spPr>
            <p:txBody>
              <a:bodyPr wrap="none" anchor="ctr"/>
              <a:lstStyle/>
              <a:p>
                <a:pPr algn="ctr"/>
                <a:r>
                  <a:rPr lang="en-US">
                    <a:solidFill>
                      <a:schemeClr val="bg1"/>
                    </a:solidFill>
                    <a:latin typeface="Calibri" pitchFamily="34" charset="0"/>
                  </a:rPr>
                  <a:t>e</a:t>
                </a:r>
                <a:r>
                  <a:rPr lang="en-US" baseline="30000">
                    <a:solidFill>
                      <a:schemeClr val="bg1"/>
                    </a:solidFill>
                    <a:latin typeface="Calibri" pitchFamily="34" charset="0"/>
                  </a:rPr>
                  <a:t>-</a:t>
                </a:r>
                <a:endParaRPr lang="en-US">
                  <a:latin typeface="Calibri" pitchFamily="34" charset="0"/>
                </a:endParaRPr>
              </a:p>
            </p:txBody>
          </p:sp>
        </p:grpSp>
      </p:grpSp>
      <p:grpSp>
        <p:nvGrpSpPr>
          <p:cNvPr id="9" name="Group 66"/>
          <p:cNvGrpSpPr>
            <a:grpSpLocks/>
          </p:cNvGrpSpPr>
          <p:nvPr/>
        </p:nvGrpSpPr>
        <p:grpSpPr bwMode="auto">
          <a:xfrm>
            <a:off x="2930525" y="6051550"/>
            <a:ext cx="5724525" cy="666750"/>
            <a:chOff x="1846" y="3812"/>
            <a:chExt cx="3606" cy="420"/>
          </a:xfrm>
        </p:grpSpPr>
        <p:sp>
          <p:nvSpPr>
            <p:cNvPr id="13330" name="Text Box 67"/>
            <p:cNvSpPr txBox="1">
              <a:spLocks noChangeArrowheads="1"/>
            </p:cNvSpPr>
            <p:nvPr/>
          </p:nvSpPr>
          <p:spPr bwMode="auto">
            <a:xfrm>
              <a:off x="2081" y="3980"/>
              <a:ext cx="3371" cy="2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en-US" altLang="en-US" sz="2000">
                  <a:solidFill>
                    <a:srgbClr val="FF3300"/>
                  </a:solidFill>
                  <a:latin typeface="Calibri" pitchFamily="34" charset="0"/>
                </a:rPr>
                <a:t>“K</a:t>
              </a:r>
              <a:r>
                <a:rPr lang="en-US" altLang="en-US" sz="2000" baseline="-25000">
                  <a:solidFill>
                    <a:srgbClr val="FF3300"/>
                  </a:solidFill>
                  <a:latin typeface="Calibri" pitchFamily="34" charset="0"/>
                  <a:sym typeface="Symbol" pitchFamily="18" charset="2"/>
                </a:rPr>
                <a:t> </a:t>
              </a:r>
              <a:r>
                <a:rPr lang="en-US" altLang="en-US" sz="2000">
                  <a:solidFill>
                    <a:srgbClr val="FF3300"/>
                  </a:solidFill>
                  <a:latin typeface="Calibri" pitchFamily="34" charset="0"/>
                  <a:sym typeface="Symbol" pitchFamily="18" charset="2"/>
                </a:rPr>
                <a:t> X-ray”   </a:t>
              </a:r>
              <a:r>
                <a:rPr lang="en-US" altLang="en-US" sz="2000">
                  <a:solidFill>
                    <a:schemeClr val="tx2"/>
                  </a:solidFill>
                  <a:latin typeface="Calibri" pitchFamily="34" charset="0"/>
                  <a:sym typeface="Symbol" pitchFamily="18" charset="2"/>
                </a:rPr>
                <a:t>(n=2         n=1 transition)</a:t>
              </a:r>
              <a:endParaRPr lang="en-US" altLang="en-US" sz="2400">
                <a:solidFill>
                  <a:schemeClr val="tx2"/>
                </a:solidFill>
                <a:latin typeface="Calibri" pitchFamily="34" charset="0"/>
              </a:endParaRPr>
            </a:p>
          </p:txBody>
        </p:sp>
        <p:sp>
          <p:nvSpPr>
            <p:cNvPr id="13331" name="Line 68"/>
            <p:cNvSpPr>
              <a:spLocks noChangeShapeType="1"/>
            </p:cNvSpPr>
            <p:nvPr/>
          </p:nvSpPr>
          <p:spPr bwMode="auto">
            <a:xfrm>
              <a:off x="3216" y="4128"/>
              <a:ext cx="282" cy="0"/>
            </a:xfrm>
            <a:prstGeom prst="line">
              <a:avLst/>
            </a:prstGeom>
            <a:noFill/>
            <a:ln w="9525">
              <a:solidFill>
                <a:schemeClr val="tx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3332" name="Freeform 69"/>
            <p:cNvSpPr>
              <a:spLocks/>
            </p:cNvSpPr>
            <p:nvPr/>
          </p:nvSpPr>
          <p:spPr bwMode="auto">
            <a:xfrm>
              <a:off x="1846" y="3812"/>
              <a:ext cx="492" cy="203"/>
            </a:xfrm>
            <a:custGeom>
              <a:avLst/>
              <a:gdLst>
                <a:gd name="T0" fmla="*/ 492 w 492"/>
                <a:gd name="T1" fmla="*/ 203 h 203"/>
                <a:gd name="T2" fmla="*/ 385 w 492"/>
                <a:gd name="T3" fmla="*/ 26 h 203"/>
                <a:gd name="T4" fmla="*/ 0 w 492"/>
                <a:gd name="T5" fmla="*/ 49 h 203"/>
                <a:gd name="T6" fmla="*/ 0 60000 65536"/>
                <a:gd name="T7" fmla="*/ 0 60000 65536"/>
                <a:gd name="T8" fmla="*/ 0 60000 65536"/>
                <a:gd name="T9" fmla="*/ 0 w 492"/>
                <a:gd name="T10" fmla="*/ 0 h 203"/>
                <a:gd name="T11" fmla="*/ 492 w 492"/>
                <a:gd name="T12" fmla="*/ 203 h 203"/>
              </a:gdLst>
              <a:ahLst/>
              <a:cxnLst>
                <a:cxn ang="T6">
                  <a:pos x="T0" y="T1"/>
                </a:cxn>
                <a:cxn ang="T7">
                  <a:pos x="T2" y="T3"/>
                </a:cxn>
                <a:cxn ang="T8">
                  <a:pos x="T4" y="T5"/>
                </a:cxn>
              </a:cxnLst>
              <a:rect l="T9" t="T10" r="T11" b="T12"/>
              <a:pathLst>
                <a:path w="492" h="203">
                  <a:moveTo>
                    <a:pt x="492" y="203"/>
                  </a:moveTo>
                  <a:cubicBezTo>
                    <a:pt x="479" y="127"/>
                    <a:pt x="467" y="52"/>
                    <a:pt x="385" y="26"/>
                  </a:cubicBezTo>
                  <a:cubicBezTo>
                    <a:pt x="303" y="0"/>
                    <a:pt x="151" y="24"/>
                    <a:pt x="0" y="49"/>
                  </a:cubicBezTo>
                </a:path>
              </a:pathLst>
            </a:custGeom>
            <a:noFill/>
            <a:ln w="15875">
              <a:solidFill>
                <a:srgbClr val="FF0000"/>
              </a:solidFill>
              <a:round/>
              <a:headEnd/>
              <a:tailEnd type="arrow" w="med" len="me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spTree>
    <p:custDataLst>
      <p:tags r:id="rId1"/>
    </p:custData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strips(downRight)">
                                      <p:cBhvr>
                                        <p:cTn id="7" dur="500"/>
                                        <p:tgtEl>
                                          <p:spTgt spid="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12"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strips(downLeft)">
                                      <p:cBhvr>
                                        <p:cTn id="12" dur="500"/>
                                        <p:tgtEl>
                                          <p:spTgt spid="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2" fill="hold" nodeType="clickEffect">
                                  <p:stCondLst>
                                    <p:cond delay="0"/>
                                  </p:stCondLst>
                                  <p:childTnLst>
                                    <p:set>
                                      <p:cBhvr>
                                        <p:cTn id="16" dur="1" fill="hold">
                                          <p:stCondLst>
                                            <p:cond delay="0"/>
                                          </p:stCondLst>
                                        </p:cTn>
                                        <p:tgtEl>
                                          <p:spTgt spid="9"/>
                                        </p:tgtEl>
                                        <p:attrNameLst>
                                          <p:attrName>style.visibility</p:attrName>
                                        </p:attrNameLst>
                                      </p:cBhvr>
                                      <p:to>
                                        <p:strVal val="visible"/>
                                      </p:to>
                                    </p:set>
                                    <p:anim calcmode="lin" valueType="num">
                                      <p:cBhvr additive="base">
                                        <p:cTn id="17" dur="500" fill="hold"/>
                                        <p:tgtEl>
                                          <p:spTgt spid="9"/>
                                        </p:tgtEl>
                                        <p:attrNameLst>
                                          <p:attrName>ppt_x</p:attrName>
                                        </p:attrNameLst>
                                      </p:cBhvr>
                                      <p:tavLst>
                                        <p:tav tm="0">
                                          <p:val>
                                            <p:strVal val="1+#ppt_w/2"/>
                                          </p:val>
                                        </p:tav>
                                        <p:tav tm="100000">
                                          <p:val>
                                            <p:strVal val="#ppt_x"/>
                                          </p:val>
                                        </p:tav>
                                      </p:tavLst>
                                    </p:anim>
                                    <p:anim calcmode="lin" valueType="num">
                                      <p:cBhvr additive="base">
                                        <p:cTn id="18" dur="500" fill="hold"/>
                                        <p:tgtEl>
                                          <p:spTgt spid="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DELIMITERS" val="3.1"/>
  <p:tag name="TPVERSION" val="2008"/>
  <p:tag name="PPVERSION" val="12.0"/>
  <p:tag name="SHOWBARVISIBLE" val="True"/>
  <p:tag name="USESECONDARYMONITOR" val="True"/>
  <p:tag name="SAVECSVWITHSESSION" val="False"/>
  <p:tag name="CSVFORMAT" val="0"/>
  <p:tag name="BULLETTYPE" val="3"/>
  <p:tag name="ANSWERNOWSTYLE" val="-1"/>
  <p:tag name="ANSWERNOWTEXT" val="Answer Now"/>
  <p:tag name="COUNTDOWNSTYLE" val="-1"/>
  <p:tag name="RESPCOUNTERSTYLE" val="-1"/>
  <p:tag name="RESPCOUNTERFORMAT" val="0"/>
  <p:tag name="RESPTABLESTYLE" val="-1"/>
  <p:tag name="COUNTDOWNSECONDS" val="10"/>
  <p:tag name="INPUTSOURCE" val="1"/>
  <p:tag name="NUMRESPONSES" val="1"/>
  <p:tag name="ALLOWDUPLICATES" val="False"/>
  <p:tag name="BACKUPSESSIONS" val="True"/>
  <p:tag name="BACKUPMAINTENANCE" val="7"/>
  <p:tag name="CHARTVALUEFORMAT" val="0%"/>
  <p:tag name="AUTOADVANCE" val="False"/>
  <p:tag name="REVIEWONLY" val="False"/>
  <p:tag name="ROTATIONINTERVAL" val="2"/>
  <p:tag name="AUTOUPDATEALIASES" val="True"/>
  <p:tag name="STDCHART" val="1"/>
  <p:tag name="RACEENDPOINTS" val="100"/>
  <p:tag name="RACERSMAXDISPLAYED" val="5"/>
  <p:tag name="RACEANIMATIONSPEED" val="3"/>
  <p:tag name="SKIPREMAININGRACESLIDES" val="True"/>
  <p:tag name="PARTICIPANTSINLEADERBOARD" val="5"/>
  <p:tag name="TEAMSINLEADERBOARD" val="5"/>
  <p:tag name="MAXRESPONDERS" val="5"/>
  <p:tag name="BUBBLENAMEVISIBLE" val="True"/>
  <p:tag name="BUBBLESIZEVISIBLE" val="True"/>
  <p:tag name="BUBBLEVALUEFORMAT" val="0.0"/>
  <p:tag name="BUBBLEGROUPING" val="3"/>
  <p:tag name="DEFAULTNUMTEAMS" val="5"/>
  <p:tag name="CUSTOMGRIDBACKCOLOR" val="-722948"/>
  <p:tag name="CUSTOMCELLFORECOLOR" val="-16777216"/>
  <p:tag name="CUSTOMCELLBACKCOLOR1" val="-657956"/>
  <p:tag name="CUSTOMCELLBACKCOLOR2" val="-13395457"/>
  <p:tag name="CUSTOMCELLBACKCOLOR3" val="-268652"/>
  <p:tag name="CUSTOMCELLBACKCOLOR4" val="-8355712"/>
  <p:tag name="USESCHEMECOLORS" val="True"/>
  <p:tag name="DISPLAYNAME" val="True"/>
  <p:tag name="DISPLAYDEVICENUMBER" val="True"/>
  <p:tag name="DISPLAYDEVICEID" val="True"/>
  <p:tag name="GRIDOPACITY" val="90"/>
  <p:tag name="GRIDROTATIONINTERVAL" val="2"/>
  <p:tag name="AUTOSIZEGRID" val="True"/>
  <p:tag name="GRIDSIZE" val="{Width=800, Height=600}"/>
  <p:tag name="GRIDPOSITION" val="1"/>
  <p:tag name="POLLINGCYCLE" val="2"/>
  <p:tag name="CHARTCOLORS" val="0"/>
  <p:tag name="CHARTLABELS" val="1"/>
  <p:tag name="RESETCHARTS" val="True"/>
  <p:tag name="INCLUDENONRESPONDERS" val="False"/>
  <p:tag name="MULTIRESPDIVISOR" val="1"/>
  <p:tag name="PARTLISTDEFAULT" val="1"/>
  <p:tag name="INCLUDEPPT" val="True"/>
  <p:tag name="ALLOWUSERFEEDBACK" val="True"/>
  <p:tag name="CORRECTPOINTVALUE" val="1"/>
  <p:tag name="INCORRECTPOINTVALUE" val="0"/>
  <p:tag name="REALTIMEBACKUP" val="False"/>
  <p:tag name="REALTIMEBACKUPPATH" val="(None)"/>
  <p:tag name="ZEROBASED" val="False"/>
  <p:tag name="AUTOADJUSTPARTRANGE" val="True"/>
  <p:tag name="CHARTSCALE" val="True"/>
  <p:tag name="ADVANCEDSETTINGSVIEW" val="False"/>
  <p:tag name="FIBDISPLAYRESULTS" val="True"/>
  <p:tag name="FIBNUMRESULTS" val="5"/>
  <p:tag name="FIBINCLUDEOTHER" val="True"/>
  <p:tag name="FIBDISPLAYKEYWORDS" val="True"/>
  <p:tag name="PRRESPONSE1" val="10"/>
  <p:tag name="PRRESPONSE2" val="9"/>
  <p:tag name="PRRESPONSE3" val="8"/>
  <p:tag name="PRRESPONSE4" val="7"/>
  <p:tag name="PRRESPONSE5" val="6"/>
  <p:tag name="PRRESPONSE6" val="5"/>
  <p:tag name="PRRESPONSE7" val="4"/>
  <p:tag name="PRRESPONSE8" val="3"/>
  <p:tag name="PRRESPONSE9" val="2"/>
  <p:tag name="PRRESPONSE10" val="1"/>
  <p:tag name="SHOWFLASHWARNING" val="True"/>
  <p:tag name="ALWAYSOPENPOLL" val="False"/>
  <p:tag name="TASKPANEKEY" val="1d2ca76a-0d2e-4490-a1c7-cfbcb2ba23dc"/>
  <p:tag name="POWERPOINTVERSION" val="14.0"/>
  <p:tag name="TPFULLVERSION" val="4.3.2.1178"/>
  <p:tag name="LUIDIAENABLED" val="False"/>
  <p:tag name="EXPANDSHOWBAR" val="True"/>
</p:tagLst>
</file>

<file path=ppt/tags/tag10.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11.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12.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13.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14.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15.xml><?xml version="1.0" encoding="utf-8"?>
<p:tagLst xmlns:a="http://schemas.openxmlformats.org/drawingml/2006/main" xmlns:r="http://schemas.openxmlformats.org/officeDocument/2006/relationships" xmlns:p="http://schemas.openxmlformats.org/presentationml/2006/main">
  <p:tag name="SLIDEID" val="DE3AD20FC4CC4A198FD0E95ECA81F30B"/>
  <p:tag name="SLIDETYPE" val="Q"/>
  <p:tag name="DEMOGRAPHIC" val="False"/>
  <p:tag name="TEAMASSIGN" val="False"/>
  <p:tag name="SPEEDSCORING" val="False"/>
  <p:tag name="CORRECTPOINTVALUE" val="1"/>
  <p:tag name="INCORRECTPOINTVALUE" val="0"/>
  <p:tag name="ZEROBASED" val="False"/>
  <p:tag name="AUTOADVANCE" val="False"/>
  <p:tag name="DELIMITERS" val="3.1"/>
  <p:tag name="VALUEFORMAT" val="0%"/>
  <p:tag name="QUESTIONALIAS" val="Which graph corresponds to the tube being operated at the higher voltage?"/>
  <p:tag name="ANSWERSALIAS" val="Top|smicln|Bottom"/>
  <p:tag name="SLIDEORDER" val="2"/>
  <p:tag name="SLIDEGUID" val="5725D774DDFE493A9451F59B2A3E0B22"/>
  <p:tag name="VALUES" val="No Value|smicln|No Value"/>
  <p:tag name="RESPONSESGATHERED" val="True"/>
  <p:tag name="TOTALRESPONSES" val="23"/>
  <p:tag name="RESPONSECOUNT" val="23"/>
  <p:tag name="SLICED" val="False"/>
  <p:tag name="RESPONSES" val="1;2;1;1;1;1;1;2;1;1;1;2;1;1;2;1;2;1;2;2;1;1;1;"/>
  <p:tag name="CHARTSTRINGSTD" val="16 7"/>
  <p:tag name="CHARTSTRINGREV" val="7 16"/>
  <p:tag name="CHARTSTRINGSTDPER" val="0.695652173913043 0.304347826086957"/>
  <p:tag name="CHARTSTRINGREVPER" val="0.304347826086957 0.695652173913043"/>
  <p:tag name="ANONYMOUSTEMP" val="False"/>
</p:tagLst>
</file>

<file path=ppt/tags/tag16.xml><?xml version="1.0" encoding="utf-8"?>
<p:tagLst xmlns:a="http://schemas.openxmlformats.org/drawingml/2006/main" xmlns:r="http://schemas.openxmlformats.org/officeDocument/2006/relationships" xmlns:p="http://schemas.openxmlformats.org/presentationml/2006/main">
  <p:tag name="CHARTTYPE" val="0"/>
</p:tagLst>
</file>

<file path=ppt/tags/tag17.xml><?xml version="1.0" encoding="utf-8"?>
<p:tagLst xmlns:a="http://schemas.openxmlformats.org/drawingml/2006/main" xmlns:r="http://schemas.openxmlformats.org/officeDocument/2006/relationships" xmlns:p="http://schemas.openxmlformats.org/presentationml/2006/main">
  <p:tag name="ANSWERBULLETS" val="3"/>
  <p:tag name="OLDNUMANSWERS" val="2"/>
  <p:tag name="TEXTLENGTH" val="10"/>
  <p:tag name="FONTSIZE" val="32"/>
  <p:tag name="BULLETTYPE" val="ppBulletArabicPeriod"/>
  <p:tag name="ANSWERTEXT" val="Top&#10;Bottom"/>
</p:tagLst>
</file>

<file path=ppt/tags/tag18.xml><?xml version="1.0" encoding="utf-8"?>
<p:tagLst xmlns:a="http://schemas.openxmlformats.org/drawingml/2006/main" xmlns:r="http://schemas.openxmlformats.org/officeDocument/2006/relationships" xmlns:p="http://schemas.openxmlformats.org/presentationml/2006/main">
  <p:tag name="SLIDEGUID" val="DE3AD20FC4CC4A198FD0E95ECA81F30B"/>
  <p:tag name="SLIDEID" val="DE3AD20FC4CC4A198FD0E95ECA81F30B"/>
  <p:tag name="SLIDEORDER" val="1"/>
  <p:tag name="SLIDETYPE" val="Q"/>
  <p:tag name="DEMOGRAPHIC" val="False"/>
  <p:tag name="TEAMASSIGN" val="False"/>
  <p:tag name="SPEEDSCORING" val="False"/>
  <p:tag name="CORRECTPOINTVALUE" val="1"/>
  <p:tag name="INCORRECTPOINTVALUE" val="0"/>
  <p:tag name="ZEROBASED" val="False"/>
  <p:tag name="AUTOADVANCE" val="False"/>
  <p:tag name="DELIMITERS" val="3.1"/>
  <p:tag name="VALUEFORMAT" val="0%"/>
  <p:tag name="QUESTIONALIAS" val="Which graph corresponds to the tube being operated at the higher voltage?"/>
  <p:tag name="ANSWERSALIAS" val="Top|smicln|Bottom"/>
  <p:tag name="VALUES" val="No Value|smicln|No Value"/>
  <p:tag name="RESPONSESGATHERED" val="True"/>
  <p:tag name="TOTALRESPONSES" val="23"/>
  <p:tag name="RESPONSECOUNT" val="23"/>
  <p:tag name="SLICED" val="False"/>
  <p:tag name="RESPONSES" val="1;1;1;1;1;1;1;2;1;1;1;1;1;1;2;1;2;1;1;2;1;1;2;"/>
  <p:tag name="CHARTSTRINGSTD" val="18 5"/>
  <p:tag name="CHARTSTRINGREV" val="5 18"/>
  <p:tag name="CHARTSTRINGSTDPER" val="0.782608695652174 0.217391304347826"/>
  <p:tag name="CHARTSTRINGREVPER" val="0.217391304347826 0.782608695652174"/>
  <p:tag name="ANONYMOUSTEMP" val="False"/>
</p:tagLst>
</file>

<file path=ppt/tags/tag19.xml><?xml version="1.0" encoding="utf-8"?>
<p:tagLst xmlns:a="http://schemas.openxmlformats.org/drawingml/2006/main" xmlns:r="http://schemas.openxmlformats.org/officeDocument/2006/relationships" xmlns:p="http://schemas.openxmlformats.org/presentationml/2006/main">
  <p:tag name="CHARTTYPE" val="0"/>
</p:tagLst>
</file>

<file path=ppt/tags/tag2.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20.xml><?xml version="1.0" encoding="utf-8"?>
<p:tagLst xmlns:a="http://schemas.openxmlformats.org/drawingml/2006/main" xmlns:r="http://schemas.openxmlformats.org/officeDocument/2006/relationships" xmlns:p="http://schemas.openxmlformats.org/presentationml/2006/main">
  <p:tag name="ANSWERBULLETS" val="3"/>
  <p:tag name="OLDNUMANSWERS" val="2"/>
  <p:tag name="TEXTLENGTH" val="10"/>
  <p:tag name="FONTSIZE" val="32"/>
  <p:tag name="BULLETTYPE" val="ppBulletArabicPeriod"/>
  <p:tag name="ANSWERTEXT" val="Top&#10;Bottom"/>
</p:tagLst>
</file>

<file path=ppt/tags/tag21.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22.xml><?xml version="1.0" encoding="utf-8"?>
<p:tagLst xmlns:a="http://schemas.openxmlformats.org/drawingml/2006/main" xmlns:r="http://schemas.openxmlformats.org/officeDocument/2006/relationships" xmlns:p="http://schemas.openxmlformats.org/presentationml/2006/main">
  <p:tag name="DELIMITERS" val="3.1"/>
</p:tagLst>
</file>

<file path=ppt/tags/tag23.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3.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4.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5.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6.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7.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8.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9.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heme/theme1.xml><?xml version="1.0" encoding="utf-8"?>
<a:theme xmlns:a="http://schemas.openxmlformats.org/drawingml/2006/main" name="Presentation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Presentation1</Template>
  <TotalTime>11543</TotalTime>
  <Words>855</Words>
  <Application>Microsoft Office PowerPoint</Application>
  <PresentationFormat>On-screen Show (4:3)</PresentationFormat>
  <Paragraphs>195</Paragraphs>
  <Slides>18</Slides>
  <Notes>16</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2</vt:i4>
      </vt:variant>
      <vt:variant>
        <vt:lpstr>Slide Titles</vt:lpstr>
      </vt:variant>
      <vt:variant>
        <vt:i4>18</vt:i4>
      </vt:variant>
    </vt:vector>
  </HeadingPairs>
  <TitlesOfParts>
    <vt:vector size="27" baseType="lpstr">
      <vt:lpstr>Arial</vt:lpstr>
      <vt:lpstr>Calibri</vt:lpstr>
      <vt:lpstr>Arial Rounded MT Bold</vt:lpstr>
      <vt:lpstr>Symbol</vt:lpstr>
      <vt:lpstr>Times New Roman</vt:lpstr>
      <vt:lpstr>Times (PCL6)</vt:lpstr>
      <vt:lpstr>Presentation1</vt:lpstr>
      <vt:lpstr>Equation</vt:lpstr>
      <vt:lpstr>Microsoft Graph Chart</vt:lpstr>
      <vt:lpstr>X-rays &amp; LASERs</vt:lpstr>
      <vt:lpstr>X-Rays</vt:lpstr>
      <vt:lpstr>X-Ray Production</vt:lpstr>
      <vt:lpstr>Electron Tubes</vt:lpstr>
      <vt:lpstr>From Electrons to X-Rays</vt:lpstr>
      <vt:lpstr>Bremsstrahlung X-Rays</vt:lpstr>
      <vt:lpstr>Bremsstrahlung Practice</vt:lpstr>
      <vt:lpstr>Characteristic X-Rays</vt:lpstr>
      <vt:lpstr>PowerPoint Presentation</vt:lpstr>
      <vt:lpstr>Kb X-Rays</vt:lpstr>
      <vt:lpstr>All Together Now...</vt:lpstr>
      <vt:lpstr>X-Rays Checkpoint</vt:lpstr>
      <vt:lpstr>X-Rays Checkpoint</vt:lpstr>
      <vt:lpstr>Which graph corresponds to the tube being operated at the higher voltage?</vt:lpstr>
      <vt:lpstr>Which graph corresponds to the tube being operated at the higher voltage?</vt:lpstr>
      <vt:lpstr>LASER</vt:lpstr>
      <vt:lpstr>Laser Operation</vt:lpstr>
      <vt:lpstr>Laser</vt:lpstr>
    </vt:vector>
  </TitlesOfParts>
  <Company>Eastern Illinois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X-rays &amp; LASERs</dc:title>
  <dc:creator>cherie</dc:creator>
  <cp:lastModifiedBy>Lehman, Cherie B.</cp:lastModifiedBy>
  <cp:revision>39</cp:revision>
  <dcterms:created xsi:type="dcterms:W3CDTF">2010-04-18T23:17:55Z</dcterms:created>
  <dcterms:modified xsi:type="dcterms:W3CDTF">2012-11-27T22:34:39Z</dcterms:modified>
</cp:coreProperties>
</file>