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15.xml" ContentType="application/vnd.openxmlformats-officedocument.presentationml.tags+xml"/>
  <Override PartName="/ppt/notesSlides/notesSlide10.xml" ContentType="application/vnd.openxmlformats-officedocument.presentationml.notesSlide+xml"/>
  <Override PartName="/ppt/tags/tag16.xml" ContentType="application/vnd.openxmlformats-officedocument.presentationml.tags+xml"/>
  <Override PartName="/ppt/notesSlides/notesSlide11.xml" ContentType="application/vnd.openxmlformats-officedocument.presentationml.notesSlide+xml"/>
  <Override PartName="/ppt/tags/tag17.xml" ContentType="application/vnd.openxmlformats-officedocument.presentationml.tags+xml"/>
  <Override PartName="/ppt/notesSlides/notesSlide12.xml" ContentType="application/vnd.openxmlformats-officedocument.presentationml.notesSlide+xml"/>
  <Override PartName="/ppt/tags/tag18.xml" ContentType="application/vnd.openxmlformats-officedocument.presentationml.tags+xml"/>
  <Override PartName="/ppt/notesSlides/notesSlide13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4.xml" ContentType="application/vnd.openxmlformats-officedocument.presentationml.notesSlide+xml"/>
  <Override PartName="/ppt/tags/tag26.xml" ContentType="application/vnd.openxmlformats-officedocument.presentationml.tags+xml"/>
  <Override PartName="/ppt/notesSlides/notesSlide15.xml" ContentType="application/vnd.openxmlformats-officedocument.presentationml.notesSlide+xml"/>
  <Override PartName="/ppt/tags/tag27.xml" ContentType="application/vnd.openxmlformats-officedocument.presentationml.tags+xml"/>
  <Override PartName="/ppt/notesSlides/notesSlide16.xml" ContentType="application/vnd.openxmlformats-officedocument.presentationml.notesSlide+xml"/>
  <Override PartName="/ppt/tags/tag28.xml" ContentType="application/vnd.openxmlformats-officedocument.presentationml.tags+xml"/>
  <Override PartName="/ppt/notesSlides/notesSlide17.xml" ContentType="application/vnd.openxmlformats-officedocument.presentationml.notesSlide+xml"/>
  <Override PartName="/ppt/tags/tag29.xml" ContentType="application/vnd.openxmlformats-officedocument.presentationml.tags+xml"/>
  <Override PartName="/ppt/notesSlides/notesSlide18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9.xml" ContentType="application/vnd.openxmlformats-officedocument.presentationml.notesSlide+xml"/>
  <Override PartName="/ppt/tags/tag40.xml" ContentType="application/vnd.openxmlformats-officedocument.presentationml.tags+xml"/>
  <Override PartName="/ppt/notesSlides/notesSlide20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21.xml" ContentType="application/vnd.openxmlformats-officedocument.presentationml.notesSlide+xml"/>
  <Override PartName="/ppt/tags/tag55.xml" ContentType="application/vnd.openxmlformats-officedocument.presentationml.tags+xml"/>
  <Override PartName="/ppt/notesSlides/notesSlide22.xml" ContentType="application/vnd.openxmlformats-officedocument.presentationml.notesSlide+xml"/>
  <Override PartName="/ppt/tags/tag56.xml" ContentType="application/vnd.openxmlformats-officedocument.presentationml.tags+xml"/>
  <Override PartName="/ppt/notesSlides/notesSlide23.xml" ContentType="application/vnd.openxmlformats-officedocument.presentationml.notesSlide+xml"/>
  <Override PartName="/ppt/tags/tag57.xml" ContentType="application/vnd.openxmlformats-officedocument.presentationml.tags+xml"/>
  <Override PartName="/ppt/notesSlides/notesSlide24.xml" ContentType="application/vnd.openxmlformats-officedocument.presentationml.notesSlide+xml"/>
  <Override PartName="/ppt/tags/tag58.xml" ContentType="application/vnd.openxmlformats-officedocument.presentationml.tags+xml"/>
  <Override PartName="/ppt/notesSlides/notesSlide25.xml" ContentType="application/vnd.openxmlformats-officedocument.presentationml.notesSlide+xml"/>
  <Override PartName="/ppt/tags/tag59.xml" ContentType="application/vnd.openxmlformats-officedocument.presentationml.tags+xml"/>
  <Override PartName="/ppt/notesSlides/notesSlide26.xml" ContentType="application/vnd.openxmlformats-officedocument.presentationml.notesSlide+xml"/>
  <Override PartName="/ppt/tags/tag60.xml" ContentType="application/vnd.openxmlformats-officedocument.presentationml.tags+xml"/>
  <Override PartName="/ppt/notesSlides/notesSlide27.xml" ContentType="application/vnd.openxmlformats-officedocument.presentationml.notesSlide+xml"/>
  <Override PartName="/ppt/tags/tag61.xml" ContentType="application/vnd.openxmlformats-officedocument.presentationml.tags+xml"/>
  <Override PartName="/ppt/notesSlides/notesSlide28.xml" ContentType="application/vnd.openxmlformats-officedocument.presentationml.notesSlide+xml"/>
  <Override PartName="/ppt/tags/tag62.xml" ContentType="application/vnd.openxmlformats-officedocument.presentationml.tags+xml"/>
  <Override PartName="/ppt/notesSlides/notesSlide29.xml" ContentType="application/vnd.openxmlformats-officedocument.presentationml.notesSlide+xml"/>
  <Override PartName="/ppt/tags/tag63.xml" ContentType="application/vnd.openxmlformats-officedocument.presentationml.tags+xml"/>
  <Override PartName="/ppt/notesSlides/notesSlide30.xml" ContentType="application/vnd.openxmlformats-officedocument.presentationml.notesSlide+xml"/>
  <Override PartName="/ppt/tags/tag64.xml" ContentType="application/vnd.openxmlformats-officedocument.presentationml.tags+xml"/>
  <Override PartName="/ppt/notesSlides/notesSlide31.xml" ContentType="application/vnd.openxmlformats-officedocument.presentationml.notesSlide+xml"/>
  <Override PartName="/ppt/tags/tag65.xml" ContentType="application/vnd.openxmlformats-officedocument.presentationml.tags+xml"/>
  <Override PartName="/ppt/notesSlides/notesSlide32.xml" ContentType="application/vnd.openxmlformats-officedocument.presentationml.notesSlide+xml"/>
  <Override PartName="/ppt/tags/tag66.xml" ContentType="application/vnd.openxmlformats-officedocument.presentationml.tags+xml"/>
  <Override PartName="/ppt/notesSlides/notesSlide33.xml" ContentType="application/vnd.openxmlformats-officedocument.presentationml.notesSlide+xml"/>
  <Override PartName="/ppt/tags/tag67.xml" ContentType="application/vnd.openxmlformats-officedocument.presentationml.tags+xml"/>
  <Override PartName="/ppt/notesSlides/notesSlide34.xml" ContentType="application/vnd.openxmlformats-officedocument.presentationml.notesSlide+xml"/>
  <Override PartName="/ppt/tags/tag68.xml" ContentType="application/vnd.openxmlformats-officedocument.presentationml.tags+xml"/>
  <Override PartName="/ppt/notesSlides/notesSlide35.xml" ContentType="application/vnd.openxmlformats-officedocument.presentationml.notesSlide+xml"/>
  <Override PartName="/ppt/tags/tag69.xml" ContentType="application/vnd.openxmlformats-officedocument.presentationml.tags+xml"/>
  <Override PartName="/ppt/notesSlides/notesSlide36.xml" ContentType="application/vnd.openxmlformats-officedocument.presentationml.notesSlide+xml"/>
  <Override PartName="/ppt/tags/tag70.xml" ContentType="application/vnd.openxmlformats-officedocument.presentationml.tags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67" r:id="rId2"/>
    <p:sldId id="266" r:id="rId3"/>
    <p:sldId id="257" r:id="rId4"/>
    <p:sldId id="338" r:id="rId5"/>
    <p:sldId id="262" r:id="rId6"/>
    <p:sldId id="339" r:id="rId7"/>
    <p:sldId id="260" r:id="rId8"/>
    <p:sldId id="261" r:id="rId9"/>
    <p:sldId id="271" r:id="rId10"/>
    <p:sldId id="273" r:id="rId11"/>
    <p:sldId id="325" r:id="rId12"/>
    <p:sldId id="333" r:id="rId13"/>
    <p:sldId id="334" r:id="rId14"/>
    <p:sldId id="326" r:id="rId15"/>
    <p:sldId id="335" r:id="rId16"/>
    <p:sldId id="303" r:id="rId17"/>
    <p:sldId id="304" r:id="rId18"/>
    <p:sldId id="278" r:id="rId19"/>
    <p:sldId id="328" r:id="rId20"/>
    <p:sldId id="329" r:id="rId21"/>
    <p:sldId id="330" r:id="rId22"/>
    <p:sldId id="279" r:id="rId23"/>
    <p:sldId id="305" r:id="rId24"/>
    <p:sldId id="306" r:id="rId25"/>
    <p:sldId id="307" r:id="rId26"/>
    <p:sldId id="331" r:id="rId27"/>
    <p:sldId id="332" r:id="rId28"/>
    <p:sldId id="327" r:id="rId29"/>
    <p:sldId id="308" r:id="rId30"/>
    <p:sldId id="309" r:id="rId31"/>
    <p:sldId id="310" r:id="rId32"/>
    <p:sldId id="311" r:id="rId33"/>
    <p:sldId id="290" r:id="rId34"/>
    <p:sldId id="293" r:id="rId35"/>
    <p:sldId id="336" r:id="rId36"/>
    <p:sldId id="295" r:id="rId37"/>
    <p:sldId id="296" r:id="rId38"/>
    <p:sldId id="300" r:id="rId39"/>
    <p:sldId id="337" r:id="rId40"/>
    <p:sldId id="316" r:id="rId41"/>
    <p:sldId id="320" r:id="rId42"/>
    <p:sldId id="315" r:id="rId43"/>
    <p:sldId id="317" r:id="rId44"/>
    <p:sldId id="318" r:id="rId45"/>
    <p:sldId id="319" r:id="rId46"/>
    <p:sldId id="321" r:id="rId47"/>
    <p:sldId id="322" r:id="rId48"/>
    <p:sldId id="323" r:id="rId49"/>
    <p:sldId id="324" r:id="rId50"/>
  </p:sldIdLst>
  <p:sldSz cx="9144000" cy="6858000" type="screen4x3"/>
  <p:notesSz cx="6858000" cy="9144000"/>
  <p:custDataLst>
    <p:tags r:id="rId5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2" autoAdjust="0"/>
    <p:restoredTop sz="94660"/>
  </p:normalViewPr>
  <p:slideViewPr>
    <p:cSldViewPr>
      <p:cViewPr varScale="1">
        <p:scale>
          <a:sx n="56" d="100"/>
          <a:sy n="56" d="100"/>
        </p:scale>
        <p:origin x="-102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5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4.wmf"/><Relationship Id="rId1" Type="http://schemas.openxmlformats.org/officeDocument/2006/relationships/image" Target="../media/image29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e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11" Type="http://schemas.openxmlformats.org/officeDocument/2006/relationships/image" Target="../media/image46.wmf"/><Relationship Id="rId5" Type="http://schemas.openxmlformats.org/officeDocument/2006/relationships/image" Target="../media/image40.wmf"/><Relationship Id="rId10" Type="http://schemas.openxmlformats.org/officeDocument/2006/relationships/image" Target="../media/image45.wmf"/><Relationship Id="rId4" Type="http://schemas.openxmlformats.org/officeDocument/2006/relationships/image" Target="../media/image39.wmf"/><Relationship Id="rId9" Type="http://schemas.openxmlformats.org/officeDocument/2006/relationships/image" Target="../media/image4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23.wmf"/><Relationship Id="rId1" Type="http://schemas.openxmlformats.org/officeDocument/2006/relationships/image" Target="../media/image48.e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23.wmf"/><Relationship Id="rId1" Type="http://schemas.openxmlformats.org/officeDocument/2006/relationships/image" Target="../media/image52.e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5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5" Type="http://schemas.openxmlformats.org/officeDocument/2006/relationships/image" Target="../media/image54.wmf"/><Relationship Id="rId4" Type="http://schemas.openxmlformats.org/officeDocument/2006/relationships/image" Target="../media/image6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54.wmf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60.wmf"/><Relationship Id="rId1" Type="http://schemas.openxmlformats.org/officeDocument/2006/relationships/image" Target="../media/image5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8D5EE-8ED7-46AE-A299-D27A518AD0E0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7C1DC-68E4-4D0A-8612-C66F9C5E14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888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BA49BC-1C22-43ED-9B3E-65C3694C88DD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49" tIns="0" rIns="19049" bIns="0" anchor="b"/>
          <a:lstStyle/>
          <a:p>
            <a:pPr algn="r"/>
            <a:r>
              <a:rPr lang="en-US" altLang="en-US" sz="1000" i="1">
                <a:latin typeface="Times New Roman" pitchFamily="18" charset="0"/>
              </a:rPr>
              <a:t>1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7175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0483" tIns="44448" rIns="90483" bIns="44448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0EA58A-8001-4B34-B072-8F43C788A4A8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980EB6-CFCD-4C27-80FB-CDE0452F6886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28DE67-FC29-4279-A650-879C95BB0401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288B17-48B7-4730-B077-28A1A8D7758E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A985BE-6175-4C84-9FDB-96565E9646BA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38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14067A-59C6-4207-B5B7-30E66899BE77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16DDA7-0F96-4FAE-8DBC-E63EC12799D3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CA7470-234E-4ABC-932D-37117141DD8F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39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CB7397-4F99-4260-83B9-A9B52953973F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39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FC421E-42C9-4AB0-95B7-B74E68CB5AC7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40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52D942-E06B-444C-ABAA-29D7BA9E157F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40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454F57-FAEC-422B-ADBD-5838DB0852A5}" type="slidenum">
              <a:rPr lang="en-US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CDA1E0-218B-4498-9F2B-800C0F1B88E1}" type="slidenum">
              <a:rPr lang="en-US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D9FC98-E85D-4FE9-8F9B-139D44586D9D}" type="slidenum">
              <a:rPr lang="en-US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7C88C2-335E-408F-81C4-10844A894223}" type="slidenum">
              <a:rPr lang="en-US"/>
              <a:pPr/>
              <a:t>3</a:t>
            </a:fld>
            <a:endParaRPr lang="en-US"/>
          </a:p>
        </p:txBody>
      </p:sp>
      <p:sp>
        <p:nvSpPr>
          <p:cNvPr id="39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E06BF1-ED7A-4356-B522-B51CEF15F4DB}" type="slidenum">
              <a:rPr lang="en-US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521C9D-6691-4C40-A8A2-C54914CF5275}" type="slidenum">
              <a:rPr lang="en-US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0F5851-5CB0-4DB7-9A2C-D25AF5AE4561}" type="slidenum">
              <a:rPr lang="en-US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A851CC-A877-45A5-856D-5F1194610D18}" type="slidenum">
              <a:rPr lang="en-US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4DC0AB-EBDD-4CCE-8C0D-B8B1BCA64BC8}" type="slidenum">
              <a:rPr lang="en-US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281FF0-0DD7-47B6-B1C4-6C0AC1FC8FA9}" type="slidenum">
              <a:rPr lang="en-US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BBEB36-C5D3-4BE9-9902-19D1CD5FA5BC}" type="slidenum">
              <a:rPr lang="en-US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A67204-6E12-498D-B8C1-C422AC6D9300}" type="slidenum">
              <a:rPr lang="en-US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0A200E-62FA-499E-A65F-F3BB1417673E}" type="slidenum">
              <a:rPr lang="en-US"/>
              <a:pPr/>
              <a:t>5</a:t>
            </a:fld>
            <a:endParaRPr lang="en-US"/>
          </a:p>
        </p:txBody>
      </p:sp>
      <p:sp>
        <p:nvSpPr>
          <p:cNvPr id="40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C4D758-9089-4158-B25D-9A7ACCE75AD1}" type="slidenum">
              <a:rPr lang="en-US"/>
              <a:pPr/>
              <a:t>7</a:t>
            </a:fld>
            <a:endParaRPr lang="en-US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keeps protons together?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FFFBC0-0327-4063-9673-5A929C9C9351}" type="slidenum">
              <a:rPr lang="en-US"/>
              <a:pPr/>
              <a:t>8</a:t>
            </a:fld>
            <a:endParaRPr lang="en-US"/>
          </a:p>
        </p:txBody>
      </p:sp>
      <p:sp>
        <p:nvSpPr>
          <p:cNvPr id="40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95B17C-A166-4FC4-A23C-EB4E39D756D8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4B6CF7-876F-4957-9A52-50ABF0CD53CF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377858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7859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454F57-FAEC-422B-ADBD-5838DB0852A5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C6380-C763-4BC9-BFB3-DE4637CCFA9C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3AE2-7CB8-4C81-847D-05DB11D3A9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C6380-C763-4BC9-BFB3-DE4637CCFA9C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3AE2-7CB8-4C81-847D-05DB11D3A9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C6380-C763-4BC9-BFB3-DE4637CCFA9C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3AE2-7CB8-4C81-847D-05DB11D3A9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1938"/>
            <a:ext cx="8274050" cy="16224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25450" y="1752600"/>
            <a:ext cx="40592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7088" y="1752600"/>
            <a:ext cx="4060825" cy="47688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1938"/>
            <a:ext cx="8274050" cy="16224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25450" y="1752600"/>
            <a:ext cx="4059238" cy="476885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7088" y="1752600"/>
            <a:ext cx="4060825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C6380-C763-4BC9-BFB3-DE4637CCFA9C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3AE2-7CB8-4C81-847D-05DB11D3A9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C6380-C763-4BC9-BFB3-DE4637CCFA9C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3AE2-7CB8-4C81-847D-05DB11D3A9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C6380-C763-4BC9-BFB3-DE4637CCFA9C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3AE2-7CB8-4C81-847D-05DB11D3A9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C6380-C763-4BC9-BFB3-DE4637CCFA9C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3AE2-7CB8-4C81-847D-05DB11D3A9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C6380-C763-4BC9-BFB3-DE4637CCFA9C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3AE2-7CB8-4C81-847D-05DB11D3A9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C6380-C763-4BC9-BFB3-DE4637CCFA9C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3AE2-7CB8-4C81-847D-05DB11D3A9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C6380-C763-4BC9-BFB3-DE4637CCFA9C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3AE2-7CB8-4C81-847D-05DB11D3A9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C6380-C763-4BC9-BFB3-DE4637CCFA9C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3AE2-7CB8-4C81-847D-05DB11D3A9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C6380-C763-4BC9-BFB3-DE4637CCFA9C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13AE2-7CB8-4C81-847D-05DB11D3A9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B0F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FF505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0.wmf"/><Relationship Id="rId2" Type="http://schemas.openxmlformats.org/officeDocument/2006/relationships/tags" Target="../tags/tag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1.wmf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tags" Target="../tags/tag20.xml"/><Relationship Id="rId7" Type="http://schemas.openxmlformats.org/officeDocument/2006/relationships/image" Target="../media/image14.emf"/><Relationship Id="rId2" Type="http://schemas.openxmlformats.org/officeDocument/2006/relationships/tags" Target="../tags/tag19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2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tags" Target="../tags/tag23.xml"/><Relationship Id="rId7" Type="http://schemas.openxmlformats.org/officeDocument/2006/relationships/image" Target="../media/image15.emf"/><Relationship Id="rId2" Type="http://schemas.openxmlformats.org/officeDocument/2006/relationships/tags" Target="../tags/tag2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6.wmf"/><Relationship Id="rId4" Type="http://schemas.openxmlformats.org/officeDocument/2006/relationships/tags" Target="../tags/tag24.xml"/><Relationship Id="rId9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8.wmf"/><Relationship Id="rId2" Type="http://schemas.openxmlformats.org/officeDocument/2006/relationships/tags" Target="../tags/tag2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9.wmf"/><Relationship Id="rId2" Type="http://schemas.openxmlformats.org/officeDocument/2006/relationships/tags" Target="../tags/tag2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7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8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13.bin"/><Relationship Id="rId3" Type="http://schemas.openxmlformats.org/officeDocument/2006/relationships/slideLayout" Target="../slideLayouts/slideLayout6.xml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26.wmf"/><Relationship Id="rId2" Type="http://schemas.openxmlformats.org/officeDocument/2006/relationships/tags" Target="../tags/tag2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25.wmf"/><Relationship Id="rId4" Type="http://schemas.openxmlformats.org/officeDocument/2006/relationships/notesSlide" Target="../notesSlides/notesSlide18.xml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27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image" Target="../media/image28.emf"/><Relationship Id="rId2" Type="http://schemas.openxmlformats.org/officeDocument/2006/relationships/tags" Target="../tags/tag30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4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3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tags" Target="../tags/tag34.xml"/><Relationship Id="rId7" Type="http://schemas.openxmlformats.org/officeDocument/2006/relationships/image" Target="../media/image29.emf"/><Relationship Id="rId2" Type="http://schemas.openxmlformats.org/officeDocument/2006/relationships/tags" Target="../tags/tag33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30.wmf"/><Relationship Id="rId5" Type="http://schemas.openxmlformats.org/officeDocument/2006/relationships/slideLayout" Target="../slideLayouts/slideLayout12.xml"/><Relationship Id="rId10" Type="http://schemas.openxmlformats.org/officeDocument/2006/relationships/oleObject" Target="../embeddings/oleObject17.bin"/><Relationship Id="rId4" Type="http://schemas.openxmlformats.org/officeDocument/2006/relationships/tags" Target="../tags/tag35.xml"/><Relationship Id="rId9" Type="http://schemas.openxmlformats.org/officeDocument/2006/relationships/image" Target="../media/image24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oleObject" Target="../embeddings/oleObject22.bin"/><Relationship Id="rId3" Type="http://schemas.openxmlformats.org/officeDocument/2006/relationships/tags" Target="../tags/tag37.xml"/><Relationship Id="rId7" Type="http://schemas.openxmlformats.org/officeDocument/2006/relationships/image" Target="../media/image31.emf"/><Relationship Id="rId12" Type="http://schemas.openxmlformats.org/officeDocument/2006/relationships/oleObject" Target="../embeddings/oleObject21.bin"/><Relationship Id="rId2" Type="http://schemas.openxmlformats.org/officeDocument/2006/relationships/tags" Target="../tags/tag36.xml"/><Relationship Id="rId16" Type="http://schemas.openxmlformats.org/officeDocument/2006/relationships/image" Target="../media/image35.wmf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33.wmf"/><Relationship Id="rId5" Type="http://schemas.openxmlformats.org/officeDocument/2006/relationships/slideLayout" Target="../slideLayouts/slideLayout12.xml"/><Relationship Id="rId15" Type="http://schemas.openxmlformats.org/officeDocument/2006/relationships/oleObject" Target="../embeddings/oleObject23.bin"/><Relationship Id="rId10" Type="http://schemas.openxmlformats.org/officeDocument/2006/relationships/oleObject" Target="../embeddings/oleObject20.bin"/><Relationship Id="rId4" Type="http://schemas.openxmlformats.org/officeDocument/2006/relationships/tags" Target="../tags/tag38.xml"/><Relationship Id="rId9" Type="http://schemas.openxmlformats.org/officeDocument/2006/relationships/image" Target="../media/image32.wmf"/><Relationship Id="rId14" Type="http://schemas.openxmlformats.org/officeDocument/2006/relationships/image" Target="../media/image34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28.bin"/><Relationship Id="rId18" Type="http://schemas.openxmlformats.org/officeDocument/2006/relationships/image" Target="../media/image42.wmf"/><Relationship Id="rId26" Type="http://schemas.openxmlformats.org/officeDocument/2006/relationships/image" Target="../media/image45.wmf"/><Relationship Id="rId3" Type="http://schemas.openxmlformats.org/officeDocument/2006/relationships/slideLayout" Target="../slideLayouts/slideLayout6.xml"/><Relationship Id="rId21" Type="http://schemas.openxmlformats.org/officeDocument/2006/relationships/oleObject" Target="../embeddings/oleObject32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39.wmf"/><Relationship Id="rId17" Type="http://schemas.openxmlformats.org/officeDocument/2006/relationships/oleObject" Target="../embeddings/oleObject30.bin"/><Relationship Id="rId25" Type="http://schemas.openxmlformats.org/officeDocument/2006/relationships/oleObject" Target="../embeddings/oleObject35.bin"/><Relationship Id="rId2" Type="http://schemas.openxmlformats.org/officeDocument/2006/relationships/tags" Target="../tags/tag39.xml"/><Relationship Id="rId16" Type="http://schemas.openxmlformats.org/officeDocument/2006/relationships/image" Target="../media/image41.wmf"/><Relationship Id="rId20" Type="http://schemas.openxmlformats.org/officeDocument/2006/relationships/image" Target="../media/image43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27.bin"/><Relationship Id="rId24" Type="http://schemas.openxmlformats.org/officeDocument/2006/relationships/oleObject" Target="../embeddings/oleObject34.bin"/><Relationship Id="rId5" Type="http://schemas.openxmlformats.org/officeDocument/2006/relationships/oleObject" Target="../embeddings/oleObject24.bin"/><Relationship Id="rId15" Type="http://schemas.openxmlformats.org/officeDocument/2006/relationships/oleObject" Target="../embeddings/oleObject29.bin"/><Relationship Id="rId23" Type="http://schemas.openxmlformats.org/officeDocument/2006/relationships/image" Target="../media/image44.wmf"/><Relationship Id="rId28" Type="http://schemas.openxmlformats.org/officeDocument/2006/relationships/image" Target="../media/image46.wmf"/><Relationship Id="rId10" Type="http://schemas.openxmlformats.org/officeDocument/2006/relationships/image" Target="../media/image38.wmf"/><Relationship Id="rId19" Type="http://schemas.openxmlformats.org/officeDocument/2006/relationships/oleObject" Target="../embeddings/oleObject31.bin"/><Relationship Id="rId4" Type="http://schemas.openxmlformats.org/officeDocument/2006/relationships/notesSlide" Target="../notesSlides/notesSlide19.xml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40.wmf"/><Relationship Id="rId22" Type="http://schemas.openxmlformats.org/officeDocument/2006/relationships/oleObject" Target="../embeddings/oleObject33.bin"/><Relationship Id="rId27" Type="http://schemas.openxmlformats.org/officeDocument/2006/relationships/oleObject" Target="../embeddings/oleObject36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7.png"/><Relationship Id="rId5" Type="http://schemas.openxmlformats.org/officeDocument/2006/relationships/oleObject" Target="../embeddings/oleObject37.bin"/><Relationship Id="rId4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physics.bu.edu/cc104/uudecay.html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1.xml"/><Relationship Id="rId5" Type="http://schemas.openxmlformats.org/officeDocument/2006/relationships/hyperlink" Target="http://www.physics.umd.edu/lecdem/honr228q/notes/fourdecschemes.gif" TargetMode="External"/><Relationship Id="rId4" Type="http://schemas.openxmlformats.org/officeDocument/2006/relationships/hyperlink" Target="http://www.physics.umd.edu/lecdem/honr228q/notes/U238scheme.gif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image" Target="../media/image50.wmf"/><Relationship Id="rId3" Type="http://schemas.openxmlformats.org/officeDocument/2006/relationships/tags" Target="../tags/tag43.xml"/><Relationship Id="rId7" Type="http://schemas.openxmlformats.org/officeDocument/2006/relationships/image" Target="../media/image48.emf"/><Relationship Id="rId12" Type="http://schemas.openxmlformats.org/officeDocument/2006/relationships/oleObject" Target="../embeddings/oleObject41.bin"/><Relationship Id="rId2" Type="http://schemas.openxmlformats.org/officeDocument/2006/relationships/tags" Target="../tags/tag4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49.wmf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51.wmf"/><Relationship Id="rId10" Type="http://schemas.openxmlformats.org/officeDocument/2006/relationships/oleObject" Target="../embeddings/oleObject40.bin"/><Relationship Id="rId4" Type="http://schemas.openxmlformats.org/officeDocument/2006/relationships/tags" Target="../tags/tag44.xml"/><Relationship Id="rId9" Type="http://schemas.openxmlformats.org/officeDocument/2006/relationships/image" Target="../media/image23.wmf"/><Relationship Id="rId14" Type="http://schemas.openxmlformats.org/officeDocument/2006/relationships/oleObject" Target="../embeddings/oleObject42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lorado.edu/physics/2000/elements_as_atoms/heavyatoms.html" TargetMode="External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wmf"/><Relationship Id="rId2" Type="http://schemas.openxmlformats.org/officeDocument/2006/relationships/tags" Target="../tags/tag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13" Type="http://schemas.openxmlformats.org/officeDocument/2006/relationships/image" Target="../media/image50.wmf"/><Relationship Id="rId3" Type="http://schemas.openxmlformats.org/officeDocument/2006/relationships/tags" Target="../tags/tag46.xml"/><Relationship Id="rId7" Type="http://schemas.openxmlformats.org/officeDocument/2006/relationships/image" Target="../media/image52.emf"/><Relationship Id="rId12" Type="http://schemas.openxmlformats.org/officeDocument/2006/relationships/oleObject" Target="../embeddings/oleObject46.bin"/><Relationship Id="rId2" Type="http://schemas.openxmlformats.org/officeDocument/2006/relationships/tags" Target="../tags/tag45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3.bin"/><Relationship Id="rId11" Type="http://schemas.openxmlformats.org/officeDocument/2006/relationships/image" Target="../media/image49.wmf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51.wmf"/><Relationship Id="rId10" Type="http://schemas.openxmlformats.org/officeDocument/2006/relationships/oleObject" Target="../embeddings/oleObject45.bin"/><Relationship Id="rId4" Type="http://schemas.openxmlformats.org/officeDocument/2006/relationships/tags" Target="../tags/tag47.xml"/><Relationship Id="rId9" Type="http://schemas.openxmlformats.org/officeDocument/2006/relationships/image" Target="../media/image23.wmf"/><Relationship Id="rId14" Type="http://schemas.openxmlformats.org/officeDocument/2006/relationships/oleObject" Target="../embeddings/oleObject47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tags" Target="../tags/tag49.xml"/><Relationship Id="rId7" Type="http://schemas.openxmlformats.org/officeDocument/2006/relationships/image" Target="../media/image53.emf"/><Relationship Id="rId2" Type="http://schemas.openxmlformats.org/officeDocument/2006/relationships/tags" Target="../tags/tag48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8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50.xml"/><Relationship Id="rId9" Type="http://schemas.openxmlformats.org/officeDocument/2006/relationships/image" Target="../media/image54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3" Type="http://schemas.openxmlformats.org/officeDocument/2006/relationships/tags" Target="../tags/tag52.xml"/><Relationship Id="rId7" Type="http://schemas.openxmlformats.org/officeDocument/2006/relationships/image" Target="../media/image55.emf"/><Relationship Id="rId2" Type="http://schemas.openxmlformats.org/officeDocument/2006/relationships/tags" Target="../tags/tag51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50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53.xml"/><Relationship Id="rId9" Type="http://schemas.openxmlformats.org/officeDocument/2006/relationships/image" Target="../media/image54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6.wmf"/><Relationship Id="rId2" Type="http://schemas.openxmlformats.org/officeDocument/2006/relationships/tags" Target="../tags/tag54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52.bin"/><Relationship Id="rId5" Type="http://schemas.openxmlformats.org/officeDocument/2006/relationships/image" Target="../media/image57.wmf"/><Relationship Id="rId4" Type="http://schemas.openxmlformats.org/officeDocument/2006/relationships/notesSlide" Target="../notesSlides/notesSlide2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13" Type="http://schemas.openxmlformats.org/officeDocument/2006/relationships/oleObject" Target="../embeddings/oleObject57.bin"/><Relationship Id="rId3" Type="http://schemas.openxmlformats.org/officeDocument/2006/relationships/slideLayout" Target="../slideLayouts/slideLayout6.xml"/><Relationship Id="rId7" Type="http://schemas.openxmlformats.org/officeDocument/2006/relationships/oleObject" Target="../embeddings/oleObject54.bin"/><Relationship Id="rId12" Type="http://schemas.openxmlformats.org/officeDocument/2006/relationships/image" Target="../media/image61.wmf"/><Relationship Id="rId2" Type="http://schemas.openxmlformats.org/officeDocument/2006/relationships/tags" Target="../tags/tag55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8.wmf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53.bin"/><Relationship Id="rId10" Type="http://schemas.openxmlformats.org/officeDocument/2006/relationships/image" Target="../media/image60.wmf"/><Relationship Id="rId4" Type="http://schemas.openxmlformats.org/officeDocument/2006/relationships/notesSlide" Target="../notesSlides/notesSlide22.xml"/><Relationship Id="rId9" Type="http://schemas.openxmlformats.org/officeDocument/2006/relationships/oleObject" Target="../embeddings/oleObject55.bin"/><Relationship Id="rId14" Type="http://schemas.openxmlformats.org/officeDocument/2006/relationships/image" Target="../media/image54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59.bin"/><Relationship Id="rId2" Type="http://schemas.openxmlformats.org/officeDocument/2006/relationships/tags" Target="../tags/tag56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58.bin"/><Relationship Id="rId4" Type="http://schemas.openxmlformats.org/officeDocument/2006/relationships/notesSlide" Target="../notesSlides/notesSlide2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13" Type="http://schemas.openxmlformats.org/officeDocument/2006/relationships/oleObject" Target="../embeddings/oleObject64.bin"/><Relationship Id="rId3" Type="http://schemas.openxmlformats.org/officeDocument/2006/relationships/slideLayout" Target="../slideLayouts/slideLayout6.xml"/><Relationship Id="rId7" Type="http://schemas.openxmlformats.org/officeDocument/2006/relationships/oleObject" Target="../embeddings/oleObject61.bin"/><Relationship Id="rId12" Type="http://schemas.openxmlformats.org/officeDocument/2006/relationships/image" Target="../media/image66.wmf"/><Relationship Id="rId2" Type="http://schemas.openxmlformats.org/officeDocument/2006/relationships/tags" Target="../tags/tag57.xml"/><Relationship Id="rId16" Type="http://schemas.openxmlformats.org/officeDocument/2006/relationships/image" Target="../media/image68.wmf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4.wmf"/><Relationship Id="rId11" Type="http://schemas.openxmlformats.org/officeDocument/2006/relationships/oleObject" Target="../embeddings/oleObject63.bin"/><Relationship Id="rId5" Type="http://schemas.openxmlformats.org/officeDocument/2006/relationships/oleObject" Target="../embeddings/oleObject60.bin"/><Relationship Id="rId15" Type="http://schemas.openxmlformats.org/officeDocument/2006/relationships/oleObject" Target="../embeddings/oleObject65.bin"/><Relationship Id="rId10" Type="http://schemas.openxmlformats.org/officeDocument/2006/relationships/image" Target="../media/image65.wmf"/><Relationship Id="rId4" Type="http://schemas.openxmlformats.org/officeDocument/2006/relationships/notesSlide" Target="../notesSlides/notesSlide24.xml"/><Relationship Id="rId9" Type="http://schemas.openxmlformats.org/officeDocument/2006/relationships/oleObject" Target="../embeddings/oleObject62.bin"/><Relationship Id="rId14" Type="http://schemas.openxmlformats.org/officeDocument/2006/relationships/image" Target="../media/image67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8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67.bin"/><Relationship Id="rId2" Type="http://schemas.openxmlformats.org/officeDocument/2006/relationships/tags" Target="../tags/tag59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66.bin"/><Relationship Id="rId10" Type="http://schemas.openxmlformats.org/officeDocument/2006/relationships/image" Target="../media/image17.wmf"/><Relationship Id="rId4" Type="http://schemas.openxmlformats.org/officeDocument/2006/relationships/notesSlide" Target="../notesSlides/notesSlide26.xml"/><Relationship Id="rId9" Type="http://schemas.openxmlformats.org/officeDocument/2006/relationships/oleObject" Target="../embeddings/oleObject68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0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1.xml"/><Relationship Id="rId4" Type="http://schemas.openxmlformats.org/officeDocument/2006/relationships/image" Target="../media/image6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2.xml"/><Relationship Id="rId4" Type="http://schemas.openxmlformats.org/officeDocument/2006/relationships/image" Target="../media/image7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3.xml"/><Relationship Id="rId4" Type="http://schemas.openxmlformats.org/officeDocument/2006/relationships/image" Target="../media/image71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4.xml"/><Relationship Id="rId4" Type="http://schemas.openxmlformats.org/officeDocument/2006/relationships/image" Target="../media/image7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Relationship Id="rId4" Type="http://schemas.openxmlformats.org/officeDocument/2006/relationships/hyperlink" Target="http://www.howstuffworks.com/nuclear-power1.htm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6.xml"/><Relationship Id="rId4" Type="http://schemas.openxmlformats.org/officeDocument/2006/relationships/image" Target="../media/image7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7.xml"/><Relationship Id="rId4" Type="http://schemas.openxmlformats.org/officeDocument/2006/relationships/image" Target="../media/image74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8.xml"/><Relationship Id="rId4" Type="http://schemas.openxmlformats.org/officeDocument/2006/relationships/image" Target="../media/image75.gi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9.xml"/><Relationship Id="rId4" Type="http://schemas.openxmlformats.org/officeDocument/2006/relationships/image" Target="../media/image7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5225"/>
            <a:ext cx="7467600" cy="900113"/>
          </a:xfrm>
          <a:noFill/>
          <a:ln/>
        </p:spPr>
        <p:txBody>
          <a:bodyPr lIns="90488" tIns="44450" rIns="90488" bIns="44450"/>
          <a:lstStyle/>
          <a:p>
            <a:r>
              <a:rPr lang="en-US" altLang="en-US" sz="3600" dirty="0"/>
              <a:t>Nuclear Binding, Radioactivity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65338"/>
            <a:ext cx="7027863" cy="1041400"/>
          </a:xfrm>
          <a:noFill/>
          <a:ln/>
        </p:spPr>
        <p:txBody>
          <a:bodyPr lIns="90488" tIns="44450" rIns="90488" bIns="44450"/>
          <a:lstStyle/>
          <a:p>
            <a:r>
              <a:rPr lang="en-US" altLang="en-US" dirty="0" smtClean="0">
                <a:solidFill>
                  <a:schemeClr val="accent1"/>
                </a:solidFill>
              </a:rPr>
              <a:t>Sections 32-1 </a:t>
            </a:r>
            <a:r>
              <a:rPr lang="en-US" altLang="en-US" dirty="0">
                <a:solidFill>
                  <a:schemeClr val="accent1"/>
                </a:solidFill>
              </a:rPr>
              <a:t>– 32-9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241425" y="517525"/>
            <a:ext cx="6494463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n-US" sz="3200" dirty="0">
                <a:solidFill>
                  <a:schemeClr val="accent1"/>
                </a:solidFill>
              </a:rPr>
              <a:t>Physics 1161: </a:t>
            </a:r>
            <a:r>
              <a:rPr lang="en-US" altLang="en-US" sz="3200" dirty="0"/>
              <a:t> </a:t>
            </a:r>
            <a:r>
              <a:rPr lang="en-US" altLang="en-US" sz="3200">
                <a:solidFill>
                  <a:schemeClr val="accent2"/>
                </a:solidFill>
              </a:rPr>
              <a:t>Lecture </a:t>
            </a:r>
            <a:r>
              <a:rPr lang="en-US" altLang="en-US" sz="3200" smtClean="0">
                <a:solidFill>
                  <a:schemeClr val="accent2"/>
                </a:solidFill>
              </a:rPr>
              <a:t>25</a:t>
            </a:r>
            <a:endParaRPr lang="en-US" altLang="en-US" sz="3600" b="1" dirty="0">
              <a:solidFill>
                <a:schemeClr val="accent2"/>
              </a:solidFill>
            </a:endParaRPr>
          </a:p>
        </p:txBody>
      </p:sp>
      <p:pic>
        <p:nvPicPr>
          <p:cNvPr id="6156" name="Picture 12" descr="lithi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1982788"/>
            <a:ext cx="2195512" cy="224631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426" name="Picture 2"/>
          <p:cNvPicPr>
            <a:picLocks noChangeAspect="1" noChangeArrowheads="1"/>
          </p:cNvPicPr>
          <p:nvPr/>
        </p:nvPicPr>
        <p:blipFill>
          <a:blip r:embed="rId5" cstate="print"/>
          <a:srcRect t="24747"/>
          <a:stretch>
            <a:fillRect/>
          </a:stretch>
        </p:blipFill>
        <p:spPr bwMode="auto">
          <a:xfrm>
            <a:off x="990600" y="1981200"/>
            <a:ext cx="7759700" cy="472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9427" name="Rectangle 3"/>
          <p:cNvSpPr>
            <a:spLocks noChangeArrowheads="1"/>
          </p:cNvSpPr>
          <p:nvPr/>
        </p:nvSpPr>
        <p:spPr bwMode="auto">
          <a:xfrm>
            <a:off x="838200" y="1049338"/>
            <a:ext cx="80248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n-US" sz="2400" dirty="0"/>
              <a:t>Iron (Fe) </a:t>
            </a:r>
            <a:r>
              <a:rPr lang="en-US" altLang="en-US" sz="2400" dirty="0" smtClean="0"/>
              <a:t>has the most </a:t>
            </a:r>
            <a:r>
              <a:rPr lang="en-US" altLang="en-US" sz="2400" dirty="0"/>
              <a:t>binding energy/nucleon. Lighter have too few nucleons, heavier have too many.</a:t>
            </a:r>
          </a:p>
        </p:txBody>
      </p:sp>
      <p:sp>
        <p:nvSpPr>
          <p:cNvPr id="359428" name="Text Box 4"/>
          <p:cNvSpPr txBox="1">
            <a:spLocks noChangeArrowheads="1"/>
          </p:cNvSpPr>
          <p:nvPr/>
        </p:nvSpPr>
        <p:spPr bwMode="auto">
          <a:xfrm rot="-5400000">
            <a:off x="-1307306" y="4056857"/>
            <a:ext cx="400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rgbClr val="CC3300"/>
                </a:solidFill>
              </a:rPr>
              <a:t>BINDING ENERGY in MeV/nucleon</a:t>
            </a:r>
            <a:endParaRPr lang="en-US" altLang="en-US" sz="1800"/>
          </a:p>
        </p:txBody>
      </p:sp>
      <p:graphicFrame>
        <p:nvGraphicFramePr>
          <p:cNvPr id="405504" name="Object 0"/>
          <p:cNvGraphicFramePr>
            <a:graphicFrameLocks noChangeAspect="1"/>
          </p:cNvGraphicFramePr>
          <p:nvPr/>
        </p:nvGraphicFramePr>
        <p:xfrm>
          <a:off x="8369300" y="3249613"/>
          <a:ext cx="454025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Equation" r:id="rId6" imgW="609600" imgH="431800" progId="Equation.DSMT36">
                  <p:embed/>
                </p:oleObj>
              </mc:Choice>
              <mc:Fallback>
                <p:oleObj name="Equation" r:id="rId6" imgW="609600" imgH="431800" progId="Equation.DSMT36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9300" y="3249613"/>
                        <a:ext cx="454025" cy="322262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9430" name="Text Box 6"/>
          <p:cNvSpPr txBox="1">
            <a:spLocks noChangeArrowheads="1"/>
          </p:cNvSpPr>
          <p:nvPr/>
        </p:nvSpPr>
        <p:spPr bwMode="auto">
          <a:xfrm>
            <a:off x="838200" y="1981200"/>
            <a:ext cx="43815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/>
              <a:t>10</a:t>
            </a:r>
            <a:endParaRPr lang="en-US" altLang="en-US"/>
          </a:p>
        </p:txBody>
      </p:sp>
      <p:sp>
        <p:nvSpPr>
          <p:cNvPr id="359431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38100"/>
            <a:ext cx="7772400" cy="1143000"/>
          </a:xfrm>
        </p:spPr>
        <p:txBody>
          <a:bodyPr/>
          <a:lstStyle/>
          <a:p>
            <a:r>
              <a:rPr lang="en-US"/>
              <a:t>Binding Energy Plot</a:t>
            </a:r>
          </a:p>
        </p:txBody>
      </p:sp>
      <p:sp>
        <p:nvSpPr>
          <p:cNvPr id="359432" name="AutoShape 8"/>
          <p:cNvSpPr>
            <a:spLocks noChangeArrowheads="1"/>
          </p:cNvSpPr>
          <p:nvPr/>
        </p:nvSpPr>
        <p:spPr bwMode="auto">
          <a:xfrm>
            <a:off x="5276850" y="3249613"/>
            <a:ext cx="2690813" cy="671512"/>
          </a:xfrm>
          <a:prstGeom prst="leftArrow">
            <a:avLst>
              <a:gd name="adj1" fmla="val 50000"/>
              <a:gd name="adj2" fmla="val 10017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Fission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 rot="-395950">
            <a:off x="1400175" y="3571875"/>
            <a:ext cx="744538" cy="2028825"/>
            <a:chOff x="1111" y="2352"/>
            <a:chExt cx="469" cy="1278"/>
          </a:xfrm>
        </p:grpSpPr>
        <p:sp>
          <p:nvSpPr>
            <p:cNvPr id="359434" name="AutoShape 10"/>
            <p:cNvSpPr>
              <a:spLocks noChangeArrowheads="1"/>
            </p:cNvSpPr>
            <p:nvPr/>
          </p:nvSpPr>
          <p:spPr bwMode="auto">
            <a:xfrm rot="-3790796">
              <a:off x="766" y="2815"/>
              <a:ext cx="1160" cy="469"/>
            </a:xfrm>
            <a:prstGeom prst="rightArrow">
              <a:avLst>
                <a:gd name="adj1" fmla="val 43926"/>
                <a:gd name="adj2" fmla="val 472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359435" name="Text Box 11"/>
            <p:cNvSpPr txBox="1">
              <a:spLocks noChangeArrowheads="1"/>
            </p:cNvSpPr>
            <p:nvPr/>
          </p:nvSpPr>
          <p:spPr bwMode="auto">
            <a:xfrm rot="-3910587">
              <a:off x="771" y="2829"/>
              <a:ext cx="124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Fusion</a:t>
              </a:r>
            </a:p>
          </p:txBody>
        </p:sp>
      </p:grpSp>
      <p:sp>
        <p:nvSpPr>
          <p:cNvPr id="359436" name="Text Box 12"/>
          <p:cNvSpPr txBox="1">
            <a:spLocks noChangeArrowheads="1"/>
          </p:cNvSpPr>
          <p:nvPr/>
        </p:nvSpPr>
        <p:spPr bwMode="auto">
          <a:xfrm>
            <a:off x="2413000" y="4648200"/>
            <a:ext cx="68818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</a:rPr>
              <a:t>Fusion = Combining small atoms into large</a:t>
            </a:r>
          </a:p>
        </p:txBody>
      </p:sp>
      <p:sp>
        <p:nvSpPr>
          <p:cNvPr id="359437" name="Text Box 13"/>
          <p:cNvSpPr txBox="1">
            <a:spLocks noChangeArrowheads="1"/>
          </p:cNvSpPr>
          <p:nvPr/>
        </p:nvSpPr>
        <p:spPr bwMode="auto">
          <a:xfrm>
            <a:off x="2413000" y="4191000"/>
            <a:ext cx="64246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accent2"/>
                </a:solidFill>
              </a:rPr>
              <a:t>Fission = Breaking large atoms into small</a:t>
            </a: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9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9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59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9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9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32" grpId="0" animBg="1" autoUpdateAnimBg="0"/>
      <p:bldP spid="359436" grpId="0" autoUpdateAnimBg="0"/>
      <p:bldP spid="359437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Mass/Nucleon vs Atomic Number</a:t>
            </a:r>
          </a:p>
        </p:txBody>
      </p:sp>
      <p:pic>
        <p:nvPicPr>
          <p:cNvPr id="8195" name="Picture 4" descr="masspernucvsatno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905000"/>
            <a:ext cx="678180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1752600" y="23622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Fusion</a:t>
            </a: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3886200" y="3810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Fission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7200" y="76200"/>
            <a:ext cx="7772400" cy="1600200"/>
          </a:xfrm>
        </p:spPr>
        <p:txBody>
          <a:bodyPr/>
          <a:lstStyle/>
          <a:p>
            <a:pPr eaLnBrk="1" hangingPunct="1">
              <a:defRPr/>
            </a:pPr>
            <a:r>
              <a:rPr lang="en-US" sz="8800" smtClean="0"/>
              <a:t>E = mc</a:t>
            </a:r>
            <a:r>
              <a:rPr lang="en-US" sz="8800" baseline="30000" smtClean="0"/>
              <a:t>2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524000"/>
            <a:ext cx="7315200" cy="5334000"/>
          </a:xfrm>
        </p:spPr>
        <p:txBody>
          <a:bodyPr/>
          <a:lstStyle/>
          <a:p>
            <a:pPr algn="l" eaLnBrk="1" hangingPunct="1"/>
            <a:r>
              <a:rPr lang="en-US" sz="6600" smtClean="0"/>
              <a:t>E:  energy</a:t>
            </a:r>
          </a:p>
          <a:p>
            <a:pPr algn="l" eaLnBrk="1" hangingPunct="1"/>
            <a:r>
              <a:rPr lang="en-US" sz="6600" smtClean="0"/>
              <a:t>m:  mass</a:t>
            </a:r>
          </a:p>
          <a:p>
            <a:pPr algn="l" eaLnBrk="1" hangingPunct="1"/>
            <a:r>
              <a:rPr lang="en-US" sz="6600" smtClean="0"/>
              <a:t>c:  speed of light</a:t>
            </a:r>
          </a:p>
          <a:p>
            <a:pPr algn="l" eaLnBrk="1" hangingPunct="1"/>
            <a:r>
              <a:rPr lang="en-US" sz="6600" smtClean="0"/>
              <a:t>c = 3 x 10</a:t>
            </a:r>
            <a:r>
              <a:rPr lang="en-US" sz="6600" baseline="30000" smtClean="0"/>
              <a:t>8</a:t>
            </a:r>
            <a:r>
              <a:rPr lang="en-US" sz="6600" smtClean="0"/>
              <a:t> m/s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676400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 smtClean="0"/>
              <a:t>E = mc</a:t>
            </a:r>
            <a:r>
              <a:rPr lang="en-US" sz="6600" baseline="30000" smtClean="0"/>
              <a:t>2</a:t>
            </a:r>
            <a:endParaRPr lang="en-US" sz="660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935913" cy="1828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dirty="0" smtClean="0">
                <a:solidFill>
                  <a:schemeClr val="accent1"/>
                </a:solidFill>
              </a:rPr>
              <a:t>Mass can be converted to energy</a:t>
            </a:r>
          </a:p>
          <a:p>
            <a:pPr eaLnBrk="1" hangingPunct="1"/>
            <a:r>
              <a:rPr lang="en-US" sz="4000" dirty="0" smtClean="0">
                <a:solidFill>
                  <a:schemeClr val="accent1"/>
                </a:solidFill>
              </a:rPr>
              <a:t>Energy can be converted to mass</a:t>
            </a:r>
          </a:p>
          <a:p>
            <a:pPr eaLnBrk="1" hangingPunct="1"/>
            <a:r>
              <a:rPr lang="en-US" sz="4000" dirty="0" smtClean="0">
                <a:solidFill>
                  <a:schemeClr val="accent1"/>
                </a:solidFill>
              </a:rPr>
              <a:t>Mass and energy are the same thing</a:t>
            </a:r>
          </a:p>
          <a:p>
            <a:pPr eaLnBrk="1" hangingPunct="1"/>
            <a:r>
              <a:rPr lang="en-US" sz="4000" dirty="0" smtClean="0">
                <a:solidFill>
                  <a:schemeClr val="accent1"/>
                </a:solidFill>
              </a:rPr>
              <a:t>The total amount of mass plus energy in the universe is constant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Mass Defect in Fission</a:t>
            </a: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400" dirty="0" smtClean="0">
                <a:solidFill>
                  <a:schemeClr val="accent1"/>
                </a:solidFill>
              </a:rPr>
              <a:t>When a heavy element (one beyond Fe) fissions, the resulting products have a combined mass which is less than that of the original nucleus.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Mass Defect of Alpha Particle</a:t>
            </a:r>
          </a:p>
        </p:txBody>
      </p:sp>
      <p:pic>
        <p:nvPicPr>
          <p:cNvPr id="6147" name="Picture 3" descr="nucbi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1371600"/>
            <a:ext cx="8972323" cy="325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457200" y="4724400"/>
            <a:ext cx="79248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Mass difference = 0.0304 u </a:t>
            </a:r>
          </a:p>
          <a:p>
            <a:pPr>
              <a:spcBef>
                <a:spcPct val="50000"/>
              </a:spcBef>
            </a:pPr>
            <a:r>
              <a:rPr lang="en-US" sz="2800"/>
              <a:t>Binding energy = 28.3 MeV</a:t>
            </a:r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304800" y="5943600"/>
            <a:ext cx="853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</a:rPr>
              <a:t>Fusion product has less mass than the sum of the parts.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 smtClean="0"/>
              <a:t>Which of the following is most correct for the </a:t>
            </a:r>
            <a:r>
              <a:rPr lang="en-US" altLang="en-US" sz="3200" dirty="0" smtClean="0">
                <a:solidFill>
                  <a:schemeClr val="tx2"/>
                </a:solidFill>
              </a:rPr>
              <a:t>total binding energy</a:t>
            </a:r>
            <a:r>
              <a:rPr lang="en-US" altLang="en-US" sz="3200" dirty="0" smtClean="0"/>
              <a:t> of an Iron atom (Z=26)?</a:t>
            </a:r>
            <a:endParaRPr lang="en-US" altLang="en-US" sz="3200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872722443"/>
              </p:ext>
            </p:extLst>
          </p:nvPr>
        </p:nvGraphicFramePr>
        <p:xfrm>
          <a:off x="457200" y="3844638"/>
          <a:ext cx="2585156" cy="290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0" name="Chart" r:id="rId6" imgW="4572000" imgH="5143500" progId="MSGraph.Chart.8">
                  <p:embed followColorScheme="full"/>
                </p:oleObj>
              </mc:Choice>
              <mc:Fallback>
                <p:oleObj name="Chart" r:id="rId6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844638"/>
                        <a:ext cx="2585156" cy="290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0" y="1600200"/>
            <a:ext cx="4114800" cy="36576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en-US" dirty="0" smtClean="0">
                <a:solidFill>
                  <a:schemeClr val="accent2"/>
                </a:solidFill>
              </a:rPr>
              <a:t>9 </a:t>
            </a:r>
            <a:r>
              <a:rPr lang="en-US" altLang="en-US" dirty="0" err="1" smtClean="0">
                <a:solidFill>
                  <a:schemeClr val="accent2"/>
                </a:solidFill>
              </a:rPr>
              <a:t>MeV</a:t>
            </a:r>
            <a:endParaRPr lang="en-US" altLang="en-US" dirty="0" smtClean="0">
              <a:solidFill>
                <a:schemeClr val="accent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en-US" dirty="0" smtClean="0">
                <a:solidFill>
                  <a:schemeClr val="accent2"/>
                </a:solidFill>
              </a:rPr>
              <a:t>234 </a:t>
            </a:r>
            <a:r>
              <a:rPr lang="en-US" altLang="en-US" dirty="0" err="1" smtClean="0">
                <a:solidFill>
                  <a:schemeClr val="accent2"/>
                </a:solidFill>
              </a:rPr>
              <a:t>MeV</a:t>
            </a:r>
            <a:endParaRPr lang="en-US" altLang="en-US" dirty="0" smtClean="0">
              <a:solidFill>
                <a:schemeClr val="accent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en-US" dirty="0" smtClean="0">
                <a:solidFill>
                  <a:schemeClr val="accent2"/>
                </a:solidFill>
              </a:rPr>
              <a:t>270 </a:t>
            </a:r>
            <a:r>
              <a:rPr lang="en-US" altLang="en-US" dirty="0" err="1" smtClean="0">
                <a:solidFill>
                  <a:schemeClr val="accent2"/>
                </a:solidFill>
              </a:rPr>
              <a:t>MeV</a:t>
            </a:r>
            <a:endParaRPr lang="en-US" altLang="en-US" dirty="0" smtClean="0">
              <a:solidFill>
                <a:schemeClr val="accent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en-US" dirty="0" smtClean="0">
                <a:solidFill>
                  <a:schemeClr val="accent2"/>
                </a:solidFill>
              </a:rPr>
              <a:t>504 </a:t>
            </a:r>
            <a:r>
              <a:rPr lang="en-US" altLang="en-US" dirty="0" err="1" smtClean="0">
                <a:solidFill>
                  <a:schemeClr val="accent2"/>
                </a:solidFill>
              </a:rPr>
              <a:t>Mev</a:t>
            </a:r>
            <a:endParaRPr lang="en-US" altLang="en-US" dirty="0">
              <a:solidFill>
                <a:schemeClr val="accent2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8" cstate="print"/>
          <a:srcRect t="24747"/>
          <a:stretch>
            <a:fillRect/>
          </a:stretch>
        </p:blipFill>
        <p:spPr bwMode="auto">
          <a:xfrm>
            <a:off x="2438401" y="1676400"/>
            <a:ext cx="675617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 rot="16200000">
            <a:off x="161132" y="3496469"/>
            <a:ext cx="400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dirty="0">
                <a:solidFill>
                  <a:srgbClr val="CC3300"/>
                </a:solidFill>
              </a:rPr>
              <a:t>BINDING ENERGY in </a:t>
            </a:r>
            <a:r>
              <a:rPr lang="en-US" altLang="en-US" sz="1800" dirty="0" err="1">
                <a:solidFill>
                  <a:srgbClr val="CC3300"/>
                </a:solidFill>
              </a:rPr>
              <a:t>MeV</a:t>
            </a:r>
            <a:r>
              <a:rPr lang="en-US" altLang="en-US" sz="1800" dirty="0">
                <a:solidFill>
                  <a:srgbClr val="CC3300"/>
                </a:solidFill>
              </a:rPr>
              <a:t>/nucleon</a:t>
            </a:r>
            <a:endParaRPr lang="en-US" altLang="en-US" sz="1800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 smtClean="0"/>
              <a:t>Which of the following is most correct for the </a:t>
            </a:r>
            <a:r>
              <a:rPr lang="en-US" altLang="en-US" sz="3200" dirty="0" smtClean="0">
                <a:solidFill>
                  <a:schemeClr val="tx2"/>
                </a:solidFill>
              </a:rPr>
              <a:t>total binding energy</a:t>
            </a:r>
            <a:r>
              <a:rPr lang="en-US" altLang="en-US" sz="3200" dirty="0" smtClean="0"/>
              <a:t> of an Iron atom (Z=26)?</a:t>
            </a:r>
            <a:endParaRPr lang="en-US" altLang="en-US" sz="3200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384146991"/>
              </p:ext>
            </p:extLst>
          </p:nvPr>
        </p:nvGraphicFramePr>
        <p:xfrm>
          <a:off x="6021210" y="3352800"/>
          <a:ext cx="3059289" cy="344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6" name="Chart" r:id="rId6" imgW="4572000" imgH="5143500" progId="MSGraph.Chart.8">
                  <p:embed followColorScheme="full"/>
                </p:oleObj>
              </mc:Choice>
              <mc:Fallback>
                <p:oleObj name="Chart" r:id="rId6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1210" y="3352800"/>
                        <a:ext cx="3059289" cy="344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1600200"/>
            <a:ext cx="4114800" cy="36576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en-US" dirty="0" smtClean="0">
                <a:solidFill>
                  <a:schemeClr val="accent2"/>
                </a:solidFill>
              </a:rPr>
              <a:t>9 </a:t>
            </a:r>
            <a:r>
              <a:rPr lang="en-US" altLang="en-US" dirty="0" err="1" smtClean="0">
                <a:solidFill>
                  <a:schemeClr val="accent2"/>
                </a:solidFill>
              </a:rPr>
              <a:t>MeV</a:t>
            </a:r>
            <a:endParaRPr lang="en-US" altLang="en-US" dirty="0" smtClean="0">
              <a:solidFill>
                <a:schemeClr val="accent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en-US" dirty="0" smtClean="0">
                <a:solidFill>
                  <a:schemeClr val="accent2"/>
                </a:solidFill>
              </a:rPr>
              <a:t>234 </a:t>
            </a:r>
            <a:r>
              <a:rPr lang="en-US" altLang="en-US" dirty="0" err="1" smtClean="0">
                <a:solidFill>
                  <a:schemeClr val="accent2"/>
                </a:solidFill>
              </a:rPr>
              <a:t>MeV</a:t>
            </a:r>
            <a:endParaRPr lang="en-US" altLang="en-US" dirty="0" smtClean="0">
              <a:solidFill>
                <a:schemeClr val="accent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en-US" dirty="0" smtClean="0">
                <a:solidFill>
                  <a:schemeClr val="accent2"/>
                </a:solidFill>
              </a:rPr>
              <a:t>270 </a:t>
            </a:r>
            <a:r>
              <a:rPr lang="en-US" altLang="en-US" dirty="0" err="1" smtClean="0">
                <a:solidFill>
                  <a:schemeClr val="accent2"/>
                </a:solidFill>
              </a:rPr>
              <a:t>MeV</a:t>
            </a:r>
            <a:endParaRPr lang="en-US" altLang="en-US" dirty="0" smtClean="0">
              <a:solidFill>
                <a:schemeClr val="accent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en-US" dirty="0" smtClean="0">
                <a:solidFill>
                  <a:schemeClr val="accent2"/>
                </a:solidFill>
              </a:rPr>
              <a:t>504 </a:t>
            </a:r>
            <a:r>
              <a:rPr lang="en-US" altLang="en-US" dirty="0" err="1" smtClean="0">
                <a:solidFill>
                  <a:schemeClr val="accent2"/>
                </a:solidFill>
              </a:rPr>
              <a:t>Mev</a:t>
            </a:r>
            <a:endParaRPr lang="en-US" altLang="en-US" dirty="0">
              <a:solidFill>
                <a:schemeClr val="accent2"/>
              </a:solidFill>
            </a:endParaRPr>
          </a:p>
        </p:txBody>
      </p:sp>
      <p:sp>
        <p:nvSpPr>
          <p:cNvPr id="5" name="Oval 10"/>
          <p:cNvSpPr>
            <a:spLocks noChangeArrowheads="1"/>
          </p:cNvSpPr>
          <p:nvPr/>
        </p:nvSpPr>
        <p:spPr bwMode="auto">
          <a:xfrm>
            <a:off x="381000" y="3429000"/>
            <a:ext cx="2665413" cy="588963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762000" y="5689600"/>
            <a:ext cx="40741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chemeClr val="tx2"/>
                </a:solidFill>
              </a:rPr>
              <a:t> Total B.E </a:t>
            </a:r>
            <a:r>
              <a:rPr lang="en-US" altLang="en-US" sz="2800" dirty="0">
                <a:solidFill>
                  <a:schemeClr val="tx2"/>
                </a:solidFill>
                <a:sym typeface="Symbol" pitchFamily="18" charset="2"/>
              </a:rPr>
              <a:t></a:t>
            </a:r>
            <a:r>
              <a:rPr lang="en-US" altLang="en-US" sz="2800" dirty="0">
                <a:solidFill>
                  <a:schemeClr val="tx2"/>
                </a:solidFill>
              </a:rPr>
              <a:t> 56x9=504 </a:t>
            </a:r>
            <a:r>
              <a:rPr lang="en-US" altLang="en-US" sz="2800" dirty="0" err="1">
                <a:solidFill>
                  <a:schemeClr val="tx2"/>
                </a:solidFill>
              </a:rPr>
              <a:t>MeV</a:t>
            </a:r>
            <a:endParaRPr lang="en-US" altLang="en-US" sz="2800" dirty="0">
              <a:solidFill>
                <a:schemeClr val="tx2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 cstate="print"/>
          <a:srcRect t="24747"/>
          <a:stretch>
            <a:fillRect/>
          </a:stretch>
        </p:blipFill>
        <p:spPr bwMode="auto">
          <a:xfrm>
            <a:off x="3733800" y="1447800"/>
            <a:ext cx="675617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 rot="16200000">
            <a:off x="1456531" y="3420269"/>
            <a:ext cx="400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dirty="0">
                <a:solidFill>
                  <a:srgbClr val="CC3300"/>
                </a:solidFill>
              </a:rPr>
              <a:t>BINDING ENERGY in </a:t>
            </a:r>
            <a:r>
              <a:rPr lang="en-US" altLang="en-US" sz="1800" dirty="0" err="1">
                <a:solidFill>
                  <a:srgbClr val="CC3300"/>
                </a:solidFill>
              </a:rPr>
              <a:t>MeV</a:t>
            </a:r>
            <a:r>
              <a:rPr lang="en-US" altLang="en-US" sz="1800" dirty="0">
                <a:solidFill>
                  <a:srgbClr val="CC3300"/>
                </a:solidFill>
              </a:rPr>
              <a:t>/nucleon</a:t>
            </a:r>
            <a:endParaRPr lang="en-US" altLang="en-US" sz="18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62000" y="4419600"/>
            <a:ext cx="45894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/>
              <a:t>For Fe, </a:t>
            </a:r>
            <a:r>
              <a:rPr lang="en-US" altLang="en-US" sz="2800" dirty="0">
                <a:solidFill>
                  <a:schemeClr val="tx2"/>
                </a:solidFill>
              </a:rPr>
              <a:t>B.E./nucleon</a:t>
            </a:r>
            <a:r>
              <a:rPr lang="en-US" altLang="en-US" sz="2800" dirty="0"/>
              <a:t> </a:t>
            </a:r>
            <a:r>
              <a:rPr lang="en-US" altLang="en-US" sz="2800" dirty="0">
                <a:sym typeface="Symbol" pitchFamily="18" charset="2"/>
              </a:rPr>
              <a:t> </a:t>
            </a:r>
            <a:r>
              <a:rPr lang="en-US" altLang="en-US" sz="2800" dirty="0"/>
              <a:t>9MeV</a:t>
            </a:r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938212" y="5053021"/>
            <a:ext cx="4267200" cy="523876"/>
            <a:chOff x="2886" y="3018"/>
            <a:chExt cx="2688" cy="330"/>
          </a:xfrm>
        </p:grpSpPr>
        <p:graphicFrame>
          <p:nvGraphicFramePr>
            <p:cNvPr id="8" name="Object 0"/>
            <p:cNvGraphicFramePr>
              <a:graphicFrameLocks noChangeAspect="1"/>
            </p:cNvGraphicFramePr>
            <p:nvPr/>
          </p:nvGraphicFramePr>
          <p:xfrm>
            <a:off x="2886" y="3018"/>
            <a:ext cx="400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47" name="Equation" r:id="rId9" imgW="635000" imgH="431800" progId="Equation.DSMT36">
                    <p:embed/>
                  </p:oleObj>
                </mc:Choice>
                <mc:Fallback>
                  <p:oleObj name="Equation" r:id="rId9" imgW="635000" imgH="431800" progId="Equation.DSMT36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6" y="3018"/>
                          <a:ext cx="400" cy="272"/>
                        </a:xfrm>
                        <a:prstGeom prst="rect">
                          <a:avLst/>
                        </a:prstGeom>
                        <a:solidFill>
                          <a:schemeClr val="bg2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3286" y="3018"/>
              <a:ext cx="228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dirty="0"/>
                <a:t>has 56 nucleons</a:t>
              </a:r>
            </a:p>
          </p:txBody>
        </p: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5" grpId="0" animBg="1"/>
      <p:bldP spid="10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41" name="Line 5"/>
          <p:cNvSpPr>
            <a:spLocks noChangeShapeType="1"/>
          </p:cNvSpPr>
          <p:nvPr/>
        </p:nvSpPr>
        <p:spPr bwMode="auto">
          <a:xfrm>
            <a:off x="2489056" y="3932238"/>
            <a:ext cx="0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066800" y="4781556"/>
            <a:ext cx="7073900" cy="461963"/>
            <a:chOff x="672" y="3112"/>
            <a:chExt cx="4456" cy="291"/>
          </a:xfrm>
        </p:grpSpPr>
        <p:sp>
          <p:nvSpPr>
            <p:cNvPr id="321547" name="Text Box 11"/>
            <p:cNvSpPr txBox="1">
              <a:spLocks noChangeArrowheads="1"/>
            </p:cNvSpPr>
            <p:nvPr/>
          </p:nvSpPr>
          <p:spPr bwMode="auto">
            <a:xfrm>
              <a:off x="672" y="3112"/>
              <a:ext cx="445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b="1">
                  <a:latin typeface="Symbol" pitchFamily="18" charset="2"/>
                </a:rPr>
                <a:t>a</a:t>
              </a:r>
              <a:r>
                <a:rPr lang="en-US" altLang="en-US" sz="2400"/>
                <a:t>  particles:            nucleii</a:t>
              </a:r>
            </a:p>
          </p:txBody>
        </p:sp>
        <p:graphicFrame>
          <p:nvGraphicFramePr>
            <p:cNvPr id="407552" name="Object 0"/>
            <p:cNvGraphicFramePr>
              <a:graphicFrameLocks noChangeAspect="1"/>
            </p:cNvGraphicFramePr>
            <p:nvPr/>
          </p:nvGraphicFramePr>
          <p:xfrm>
            <a:off x="1728" y="3119"/>
            <a:ext cx="368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7" name="Equation" r:id="rId5" imgW="584200" imgH="431800" progId="Equation.DSMT36">
                    <p:embed/>
                  </p:oleObj>
                </mc:Choice>
                <mc:Fallback>
                  <p:oleObj name="Equation" r:id="rId5" imgW="584200" imgH="431800" progId="Equation.DSMT36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8" y="3119"/>
                          <a:ext cx="368" cy="272"/>
                        </a:xfrm>
                        <a:prstGeom prst="rect">
                          <a:avLst/>
                        </a:prstGeom>
                        <a:solidFill>
                          <a:schemeClr val="bg2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21550" name="Text Box 14"/>
          <p:cNvSpPr txBox="1">
            <a:spLocks noChangeArrowheads="1"/>
          </p:cNvSpPr>
          <p:nvPr/>
        </p:nvSpPr>
        <p:spPr bwMode="auto">
          <a:xfrm>
            <a:off x="1022350" y="5334000"/>
            <a:ext cx="39719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latin typeface="Symbol" pitchFamily="18" charset="2"/>
              </a:rPr>
              <a:t> </a:t>
            </a:r>
            <a:r>
              <a:rPr lang="en-US" altLang="en-US" sz="2400" b="1">
                <a:latin typeface="Symbol" pitchFamily="18" charset="2"/>
              </a:rPr>
              <a:t>b</a:t>
            </a:r>
            <a:r>
              <a:rPr lang="en-US" altLang="en-US" sz="2400" b="1" baseline="30000">
                <a:latin typeface="Symbol" pitchFamily="18" charset="2"/>
              </a:rPr>
              <a:t>-</a:t>
            </a:r>
            <a:r>
              <a:rPr lang="en-US" altLang="en-US" sz="2400"/>
              <a:t> particles:   electrons</a:t>
            </a:r>
          </a:p>
        </p:txBody>
      </p:sp>
      <p:sp>
        <p:nvSpPr>
          <p:cNvPr id="321553" name="Text Box 17"/>
          <p:cNvSpPr txBox="1">
            <a:spLocks noChangeArrowheads="1"/>
          </p:cNvSpPr>
          <p:nvPr/>
        </p:nvSpPr>
        <p:spPr bwMode="auto">
          <a:xfrm>
            <a:off x="1128713" y="5886450"/>
            <a:ext cx="78216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latin typeface="Symbol" pitchFamily="18" charset="2"/>
              </a:rPr>
              <a:t>g</a:t>
            </a:r>
            <a:r>
              <a:rPr lang="en-US" altLang="en-US" sz="2400" dirty="0"/>
              <a:t> :  photons </a:t>
            </a:r>
            <a:r>
              <a:rPr lang="en-US" altLang="en-US" sz="2400" dirty="0">
                <a:solidFill>
                  <a:schemeClr val="tx2"/>
                </a:solidFill>
              </a:rPr>
              <a:t>(more energetic than x-rays)</a:t>
            </a:r>
            <a:r>
              <a:rPr lang="en-US" altLang="en-US" sz="2400" dirty="0">
                <a:solidFill>
                  <a:schemeClr val="accent2"/>
                </a:solidFill>
              </a:rPr>
              <a:t> </a:t>
            </a:r>
            <a:r>
              <a:rPr lang="en-US" altLang="en-US" sz="2400" dirty="0">
                <a:solidFill>
                  <a:schemeClr val="accent1"/>
                </a:solidFill>
              </a:rPr>
              <a:t>penetrate!</a:t>
            </a:r>
          </a:p>
        </p:txBody>
      </p:sp>
      <p:sp>
        <p:nvSpPr>
          <p:cNvPr id="321555" name="Rectangle 19"/>
          <p:cNvSpPr>
            <a:spLocks noGrp="1" noChangeArrowheads="1"/>
          </p:cNvSpPr>
          <p:nvPr>
            <p:ph type="title"/>
          </p:nvPr>
        </p:nvSpPr>
        <p:spPr>
          <a:xfrm>
            <a:off x="685800" y="38100"/>
            <a:ext cx="7772400" cy="1143000"/>
          </a:xfrm>
        </p:spPr>
        <p:txBody>
          <a:bodyPr/>
          <a:lstStyle/>
          <a:p>
            <a:r>
              <a:rPr lang="en-US"/>
              <a:t>3 Types of Radioactivity</a:t>
            </a:r>
          </a:p>
        </p:txBody>
      </p:sp>
      <p:sp>
        <p:nvSpPr>
          <p:cNvPr id="321556" name="Text Box 20"/>
          <p:cNvSpPr txBox="1">
            <a:spLocks noChangeArrowheads="1"/>
          </p:cNvSpPr>
          <p:nvPr/>
        </p:nvSpPr>
        <p:spPr bwMode="auto">
          <a:xfrm>
            <a:off x="6073775" y="4792663"/>
            <a:ext cx="28876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accent1"/>
                </a:solidFill>
              </a:rPr>
              <a:t>Easily Stopped</a:t>
            </a:r>
          </a:p>
        </p:txBody>
      </p:sp>
      <p:sp>
        <p:nvSpPr>
          <p:cNvPr id="321557" name="Text Box 21"/>
          <p:cNvSpPr txBox="1">
            <a:spLocks noChangeArrowheads="1"/>
          </p:cNvSpPr>
          <p:nvPr/>
        </p:nvSpPr>
        <p:spPr bwMode="auto">
          <a:xfrm>
            <a:off x="6073775" y="5334000"/>
            <a:ext cx="28876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accent1"/>
                </a:solidFill>
              </a:rPr>
              <a:t>Stopped by metal</a:t>
            </a:r>
          </a:p>
        </p:txBody>
      </p:sp>
      <p:pic>
        <p:nvPicPr>
          <p:cNvPr id="321538" name="Picture 2"/>
          <p:cNvPicPr>
            <a:picLocks noChangeAspect="1" noChangeArrowheads="1"/>
          </p:cNvPicPr>
          <p:nvPr/>
        </p:nvPicPr>
        <p:blipFill>
          <a:blip r:embed="rId7" cstate="print"/>
          <a:srcRect l="5719" t="11237" b="4224"/>
          <a:stretch>
            <a:fillRect/>
          </a:stretch>
        </p:blipFill>
        <p:spPr bwMode="auto">
          <a:xfrm>
            <a:off x="2185988" y="850900"/>
            <a:ext cx="5076825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1542" name="Text Box 6"/>
          <p:cNvSpPr txBox="1">
            <a:spLocks noChangeArrowheads="1"/>
          </p:cNvSpPr>
          <p:nvPr/>
        </p:nvSpPr>
        <p:spPr bwMode="auto">
          <a:xfrm>
            <a:off x="1884363" y="4140200"/>
            <a:ext cx="20193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Radioactive sources</a:t>
            </a:r>
          </a:p>
        </p:txBody>
      </p:sp>
      <p:sp>
        <p:nvSpPr>
          <p:cNvPr id="321543" name="Line 7"/>
          <p:cNvSpPr>
            <a:spLocks noChangeShapeType="1"/>
          </p:cNvSpPr>
          <p:nvPr/>
        </p:nvSpPr>
        <p:spPr bwMode="auto">
          <a:xfrm>
            <a:off x="1655763" y="1412875"/>
            <a:ext cx="18526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1544" name="Text Box 8"/>
          <p:cNvSpPr txBox="1">
            <a:spLocks noChangeArrowheads="1"/>
          </p:cNvSpPr>
          <p:nvPr/>
        </p:nvSpPr>
        <p:spPr bwMode="auto">
          <a:xfrm>
            <a:off x="765175" y="987425"/>
            <a:ext cx="13223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/>
              <a:t>B field into screen</a:t>
            </a:r>
          </a:p>
        </p:txBody>
      </p:sp>
      <p:sp>
        <p:nvSpPr>
          <p:cNvPr id="321545" name="Line 9"/>
          <p:cNvSpPr>
            <a:spLocks noChangeShapeType="1"/>
          </p:cNvSpPr>
          <p:nvPr/>
        </p:nvSpPr>
        <p:spPr bwMode="auto">
          <a:xfrm>
            <a:off x="5237018" y="3962400"/>
            <a:ext cx="0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1546" name="Text Box 10"/>
          <p:cNvSpPr txBox="1">
            <a:spLocks noChangeArrowheads="1"/>
          </p:cNvSpPr>
          <p:nvPr/>
        </p:nvSpPr>
        <p:spPr bwMode="auto">
          <a:xfrm>
            <a:off x="4737100" y="4140200"/>
            <a:ext cx="21129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detector</a:t>
            </a:r>
          </a:p>
        </p:txBody>
      </p:sp>
      <p:sp>
        <p:nvSpPr>
          <p:cNvPr id="321560" name="Line 24"/>
          <p:cNvSpPr>
            <a:spLocks noChangeShapeType="1"/>
          </p:cNvSpPr>
          <p:nvPr/>
        </p:nvSpPr>
        <p:spPr bwMode="auto">
          <a:xfrm>
            <a:off x="2185988" y="1412875"/>
            <a:ext cx="132238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752600" y="1406236"/>
            <a:ext cx="1524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690262" y="3235032"/>
            <a:ext cx="15240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5053446" y="4000500"/>
            <a:ext cx="381000" cy="158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1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1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1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1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1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1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1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1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50" grpId="0"/>
      <p:bldP spid="321553" grpId="0" autoUpdateAnimBg="0"/>
      <p:bldP spid="321556" grpId="0" autoUpdateAnimBg="0"/>
      <p:bldP spid="321557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87425" y="152400"/>
            <a:ext cx="7712075" cy="7302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Alpha Decay</a:t>
            </a:r>
          </a:p>
        </p:txBody>
      </p:sp>
      <p:sp>
        <p:nvSpPr>
          <p:cNvPr id="1028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1030288" y="3962400"/>
            <a:ext cx="7162800" cy="187325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C00000"/>
                </a:solidFill>
              </a:rPr>
              <a:t>Alpha decay occurs when there are too many protons in the nucleus which cause excessive electrostatic repulsion.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C00000"/>
                </a:solidFill>
              </a:rPr>
              <a:t>An alpha particle is ejected from the nucleus.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C00000"/>
                </a:solidFill>
              </a:rPr>
              <a:t>An alpha particle is 2 protons and 2 neutrons.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C00000"/>
                </a:solidFill>
              </a:rPr>
              <a:t>An alpha particle is also a helium nucleus.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C00000"/>
                </a:solidFill>
              </a:rPr>
              <a:t>Alpha particle symbol: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en-US" sz="2400" dirty="0" smtClean="0">
              <a:solidFill>
                <a:srgbClr val="C00000"/>
              </a:solidFill>
            </a:endParaRPr>
          </a:p>
        </p:txBody>
      </p:sp>
      <p:pic>
        <p:nvPicPr>
          <p:cNvPr id="1029" name="Picture 1030" descr="alpha_decay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536700" y="914400"/>
            <a:ext cx="5407025" cy="2776538"/>
          </a:xfrm>
          <a:noFill/>
        </p:spPr>
      </p:pic>
      <p:graphicFrame>
        <p:nvGraphicFramePr>
          <p:cNvPr id="1026" name="Object 1031"/>
          <p:cNvGraphicFramePr>
            <a:graphicFrameLocks noChangeAspect="1"/>
          </p:cNvGraphicFramePr>
          <p:nvPr/>
        </p:nvGraphicFramePr>
        <p:xfrm>
          <a:off x="4343400" y="5943600"/>
          <a:ext cx="74930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5" name="Equation" r:id="rId6" imgW="291960" imgH="241200" progId="Equation.DSMT4">
                  <p:embed/>
                </p:oleObj>
              </mc:Choice>
              <mc:Fallback>
                <p:oleObj name="Equation" r:id="rId6" imgW="291960" imgH="241200" progId="Equation.DSMT4">
                  <p:embed/>
                  <p:pic>
                    <p:nvPicPr>
                      <p:cNvPr id="0" name="Object 10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943600"/>
                        <a:ext cx="749300" cy="619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598863"/>
            <a:ext cx="4021138" cy="790575"/>
          </a:xfrm>
        </p:spPr>
        <p:txBody>
          <a:bodyPr/>
          <a:lstStyle/>
          <a:p>
            <a:pPr>
              <a:defRPr/>
            </a:pPr>
            <a:r>
              <a:rPr lang="en-US" smtClean="0"/>
              <a:t>Radioactivity</a:t>
            </a:r>
          </a:p>
        </p:txBody>
      </p:sp>
      <p:sp>
        <p:nvSpPr>
          <p:cNvPr id="8195" name="Rectangle 166"/>
          <p:cNvSpPr>
            <a:spLocks noGrp="1" noChangeArrowheads="1"/>
          </p:cNvSpPr>
          <p:nvPr>
            <p:ph type="subTitle" idx="1"/>
          </p:nvPr>
        </p:nvSpPr>
        <p:spPr>
          <a:xfrm>
            <a:off x="784225" y="4298950"/>
            <a:ext cx="3165475" cy="1941513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mtClean="0"/>
              <a:t>Spontaneous emission of radiation from the nucleus of an unstable isotope.</a:t>
            </a:r>
          </a:p>
        </p:txBody>
      </p:sp>
      <p:sp>
        <p:nvSpPr>
          <p:cNvPr id="8196" name="Rectangle 75"/>
          <p:cNvSpPr>
            <a:spLocks noChangeArrowheads="1"/>
          </p:cNvSpPr>
          <p:nvPr/>
        </p:nvSpPr>
        <p:spPr bwMode="auto">
          <a:xfrm>
            <a:off x="6005513" y="152400"/>
            <a:ext cx="1809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ct val="50000"/>
              </a:spcBef>
            </a:pPr>
            <a:endParaRPr lang="en-US" sz="1800">
              <a:solidFill>
                <a:schemeClr val="tx2"/>
              </a:solidFill>
            </a:endParaRPr>
          </a:p>
        </p:txBody>
      </p:sp>
      <p:pic>
        <p:nvPicPr>
          <p:cNvPr id="8197" name="Picture 168" descr="curi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238" y="354013"/>
            <a:ext cx="20574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 Box 169"/>
          <p:cNvSpPr txBox="1">
            <a:spLocks noChangeArrowheads="1"/>
          </p:cNvSpPr>
          <p:nvPr/>
        </p:nvSpPr>
        <p:spPr bwMode="auto">
          <a:xfrm>
            <a:off x="658813" y="2830513"/>
            <a:ext cx="1604962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</a:rPr>
              <a:t>Marie Curie</a:t>
            </a:r>
          </a:p>
          <a:p>
            <a:r>
              <a:rPr lang="en-US">
                <a:latin typeface="Comic Sans MS" pitchFamily="66" charset="0"/>
              </a:rPr>
              <a:t>1867 - 1934</a:t>
            </a:r>
          </a:p>
        </p:txBody>
      </p:sp>
      <p:pic>
        <p:nvPicPr>
          <p:cNvPr id="8199" name="Picture 171" descr="roentg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75438" y="381000"/>
            <a:ext cx="2024062" cy="266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Text Box 172"/>
          <p:cNvSpPr txBox="1">
            <a:spLocks noChangeArrowheads="1"/>
          </p:cNvSpPr>
          <p:nvPr/>
        </p:nvSpPr>
        <p:spPr bwMode="auto">
          <a:xfrm>
            <a:off x="6670675" y="3263900"/>
            <a:ext cx="24733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Wilhelm Roentgen</a:t>
            </a:r>
          </a:p>
          <a:p>
            <a:pPr algn="ctr"/>
            <a:r>
              <a:rPr lang="en-US">
                <a:latin typeface="Comic Sans MS" pitchFamily="66" charset="0"/>
              </a:rPr>
              <a:t>1845 - 1923</a:t>
            </a:r>
          </a:p>
        </p:txBody>
      </p:sp>
      <p:sp>
        <p:nvSpPr>
          <p:cNvPr id="8201" name="Text Box 173"/>
          <p:cNvSpPr txBox="1">
            <a:spLocks noChangeArrowheads="1"/>
          </p:cNvSpPr>
          <p:nvPr/>
        </p:nvSpPr>
        <p:spPr bwMode="auto">
          <a:xfrm rot="-1752982">
            <a:off x="5316538" y="311150"/>
            <a:ext cx="1836737" cy="1568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1"/>
                </a:solidFill>
                <a:latin typeface="Comic Sans MS" pitchFamily="66" charset="0"/>
              </a:rPr>
              <a:t>X-Rays</a:t>
            </a:r>
          </a:p>
          <a:p>
            <a:r>
              <a:rPr lang="en-US" sz="2400" b="1">
                <a:solidFill>
                  <a:schemeClr val="accent1"/>
                </a:solidFill>
                <a:latin typeface="Comic Sans MS" pitchFamily="66" charset="0"/>
              </a:rPr>
              <a:t>emitted</a:t>
            </a:r>
          </a:p>
          <a:p>
            <a:r>
              <a:rPr lang="en-US" sz="2400" b="1">
                <a:solidFill>
                  <a:schemeClr val="accent1"/>
                </a:solidFill>
                <a:latin typeface="Comic Sans MS" pitchFamily="66" charset="0"/>
              </a:rPr>
              <a:t>by cathode</a:t>
            </a:r>
          </a:p>
          <a:p>
            <a:r>
              <a:rPr lang="en-US" sz="2400" b="1">
                <a:solidFill>
                  <a:schemeClr val="accent1"/>
                </a:solidFill>
                <a:latin typeface="Comic Sans MS" pitchFamily="66" charset="0"/>
              </a:rPr>
              <a:t>ray tube</a:t>
            </a:r>
          </a:p>
        </p:txBody>
      </p:sp>
      <p:sp>
        <p:nvSpPr>
          <p:cNvPr id="8202" name="Text Box 174"/>
          <p:cNvSpPr txBox="1">
            <a:spLocks noChangeArrowheads="1"/>
          </p:cNvSpPr>
          <p:nvPr/>
        </p:nvSpPr>
        <p:spPr bwMode="auto">
          <a:xfrm rot="-920140">
            <a:off x="2586038" y="346075"/>
            <a:ext cx="1676400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accent1"/>
                </a:solidFill>
                <a:latin typeface="Comic Sans MS" pitchFamily="66" charset="0"/>
              </a:rPr>
              <a:t>Polonium and radium</a:t>
            </a:r>
          </a:p>
        </p:txBody>
      </p:sp>
      <p:pic>
        <p:nvPicPr>
          <p:cNvPr id="8203" name="Picture 176" descr="becquere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52950" y="3194050"/>
            <a:ext cx="1862138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Text Box 177"/>
          <p:cNvSpPr txBox="1">
            <a:spLocks noChangeArrowheads="1"/>
          </p:cNvSpPr>
          <p:nvPr/>
        </p:nvSpPr>
        <p:spPr bwMode="auto">
          <a:xfrm>
            <a:off x="4338638" y="5867400"/>
            <a:ext cx="3738562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mic Sans MS" pitchFamily="66" charset="0"/>
              </a:rPr>
              <a:t>Antoine Henri Becquerel</a:t>
            </a:r>
          </a:p>
          <a:p>
            <a:r>
              <a:rPr lang="en-US">
                <a:latin typeface="Comic Sans MS" pitchFamily="66" charset="0"/>
              </a:rPr>
              <a:t>1852 - 1908</a:t>
            </a:r>
          </a:p>
        </p:txBody>
      </p:sp>
      <p:sp>
        <p:nvSpPr>
          <p:cNvPr id="8205" name="Text Box 173"/>
          <p:cNvSpPr txBox="1">
            <a:spLocks noChangeArrowheads="1"/>
          </p:cNvSpPr>
          <p:nvPr/>
        </p:nvSpPr>
        <p:spPr bwMode="auto">
          <a:xfrm rot="-1752982">
            <a:off x="6149975" y="4305300"/>
            <a:ext cx="1511300" cy="1200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1"/>
                </a:solidFill>
                <a:latin typeface="Comic Sans MS" pitchFamily="66" charset="0"/>
              </a:rPr>
              <a:t>Uranium</a:t>
            </a:r>
          </a:p>
          <a:p>
            <a:r>
              <a:rPr lang="en-US" sz="2400" b="1">
                <a:solidFill>
                  <a:schemeClr val="accent1"/>
                </a:solidFill>
                <a:latin typeface="Comic Sans MS" pitchFamily="66" charset="0"/>
              </a:rPr>
              <a:t>produced</a:t>
            </a:r>
          </a:p>
          <a:p>
            <a:r>
              <a:rPr lang="en-US" sz="2400" b="1">
                <a:solidFill>
                  <a:schemeClr val="accent1"/>
                </a:solidFill>
                <a:latin typeface="Comic Sans MS" pitchFamily="66" charset="0"/>
              </a:rPr>
              <a:t>X-rays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74050" cy="12747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Beta Decay</a:t>
            </a:r>
          </a:p>
        </p:txBody>
      </p:sp>
      <p:sp>
        <p:nvSpPr>
          <p:cNvPr id="10243" name="Rectangle 1029"/>
          <p:cNvSpPr>
            <a:spLocks noGrp="1" noChangeArrowheads="1"/>
          </p:cNvSpPr>
          <p:nvPr>
            <p:ph type="body" sz="half" idx="2"/>
          </p:nvPr>
        </p:nvSpPr>
        <p:spPr>
          <a:xfrm>
            <a:off x="692150" y="1066801"/>
            <a:ext cx="7918450" cy="1905000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Beta decay occurs when neutron to proton ratio is too big</a:t>
            </a:r>
          </a:p>
          <a:p>
            <a:pPr>
              <a:lnSpc>
                <a:spcPct val="7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A neutron is turned into a proton and electron and an antineutrino</a:t>
            </a:r>
          </a:p>
          <a:p>
            <a:pPr>
              <a:lnSpc>
                <a:spcPct val="7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The electron and the antineutrino are emitted</a:t>
            </a:r>
          </a:p>
          <a:p>
            <a:pPr>
              <a:lnSpc>
                <a:spcPct val="70000"/>
              </a:lnSpc>
            </a:pPr>
            <a:endParaRPr lang="en-US" sz="2800" dirty="0" smtClean="0">
              <a:solidFill>
                <a:srgbClr val="C00000"/>
              </a:solidFill>
            </a:endParaRPr>
          </a:p>
        </p:txBody>
      </p:sp>
      <p:pic>
        <p:nvPicPr>
          <p:cNvPr id="10244" name="Picture 1030" descr="tritium_decay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884238" y="3175000"/>
            <a:ext cx="7659687" cy="3100388"/>
          </a:xfr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1939"/>
            <a:ext cx="8274050" cy="8810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Gamma Decay</a:t>
            </a:r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143000"/>
            <a:ext cx="8458199" cy="1509713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Gamma decay occurs when the nucleus is at too high an energy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Nucleus falls down to a lower energy level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High energy photon – gamma ray - is emitted</a:t>
            </a:r>
          </a:p>
        </p:txBody>
      </p:sp>
      <p:pic>
        <p:nvPicPr>
          <p:cNvPr id="11268" name="Picture 6" descr="gamma_decay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7200" y="3352800"/>
            <a:ext cx="7831138" cy="3124200"/>
          </a:xfr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1779" name="Object 3"/>
          <p:cNvGraphicFramePr>
            <a:graphicFrameLocks noChangeAspect="1"/>
          </p:cNvGraphicFramePr>
          <p:nvPr/>
        </p:nvGraphicFramePr>
        <p:xfrm>
          <a:off x="2798763" y="3216275"/>
          <a:ext cx="2146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5" name="Equation" r:id="rId5" imgW="2146300" imgH="431800" progId="Equation.DSMT36">
                  <p:embed/>
                </p:oleObj>
              </mc:Choice>
              <mc:Fallback>
                <p:oleObj name="Equation" r:id="rId5" imgW="2146300" imgH="431800" progId="Equation.DSMT36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8763" y="3216275"/>
                        <a:ext cx="2146300" cy="4318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1781" name="Text Box 5"/>
          <p:cNvSpPr txBox="1">
            <a:spLocks noChangeArrowheads="1"/>
          </p:cNvSpPr>
          <p:nvPr/>
        </p:nvSpPr>
        <p:spPr bwMode="auto">
          <a:xfrm>
            <a:off x="619125" y="3178175"/>
            <a:ext cx="21796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sym typeface="Symbol" pitchFamily="18" charset="2"/>
              </a:rPr>
              <a:t>:</a:t>
            </a:r>
            <a:r>
              <a:rPr lang="en-US" altLang="en-US" sz="2400" dirty="0">
                <a:solidFill>
                  <a:srgbClr val="FF00FF"/>
                </a:solidFill>
                <a:sym typeface="Symbol" pitchFamily="18" charset="2"/>
              </a:rPr>
              <a:t>   </a:t>
            </a:r>
            <a:r>
              <a:rPr lang="en-US" altLang="en-US" sz="2400" dirty="0">
                <a:solidFill>
                  <a:schemeClr val="tx2"/>
                </a:solidFill>
                <a:sym typeface="Symbol" pitchFamily="18" charset="2"/>
              </a:rPr>
              <a:t>example</a:t>
            </a:r>
            <a:r>
              <a:rPr lang="en-US" altLang="en-US" sz="2400" dirty="0">
                <a:solidFill>
                  <a:srgbClr val="FF00FF"/>
                </a:solidFill>
                <a:sym typeface="Symbol" pitchFamily="18" charset="2"/>
              </a:rPr>
              <a:t>  </a:t>
            </a:r>
            <a:endParaRPr lang="en-US" altLang="en-US" sz="2400" dirty="0">
              <a:solidFill>
                <a:srgbClr val="FF00FF"/>
              </a:solidFill>
            </a:endParaRPr>
          </a:p>
        </p:txBody>
      </p:sp>
      <p:graphicFrame>
        <p:nvGraphicFramePr>
          <p:cNvPr id="331782" name="Object 6"/>
          <p:cNvGraphicFramePr>
            <a:graphicFrameLocks noChangeAspect="1"/>
          </p:cNvGraphicFramePr>
          <p:nvPr/>
        </p:nvGraphicFramePr>
        <p:xfrm>
          <a:off x="6721475" y="3241675"/>
          <a:ext cx="1079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6" name="Equation" r:id="rId7" imgW="1079500" imgH="431800" progId="Equation.DSMT36">
                  <p:embed/>
                </p:oleObj>
              </mc:Choice>
              <mc:Fallback>
                <p:oleObj name="Equation" r:id="rId7" imgW="1079500" imgH="431800" progId="Equation.DSMT36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1475" y="3241675"/>
                        <a:ext cx="1079500" cy="4318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1783" name="Text Box 7"/>
          <p:cNvSpPr txBox="1">
            <a:spLocks noChangeArrowheads="1"/>
          </p:cNvSpPr>
          <p:nvPr/>
        </p:nvSpPr>
        <p:spPr bwMode="auto">
          <a:xfrm>
            <a:off x="5589588" y="3216275"/>
            <a:ext cx="12239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chemeClr val="tx2"/>
                </a:solidFill>
              </a:rPr>
              <a:t>recall</a:t>
            </a:r>
            <a:endParaRPr lang="en-US" altLang="en-US" sz="2400" dirty="0">
              <a:solidFill>
                <a:schemeClr val="accent2"/>
              </a:solidFill>
            </a:endParaRPr>
          </a:p>
        </p:txBody>
      </p:sp>
      <p:sp>
        <p:nvSpPr>
          <p:cNvPr id="331786" name="Text Box 10"/>
          <p:cNvSpPr txBox="1">
            <a:spLocks noChangeArrowheads="1"/>
          </p:cNvSpPr>
          <p:nvPr/>
        </p:nvSpPr>
        <p:spPr bwMode="auto">
          <a:xfrm>
            <a:off x="661988" y="4700588"/>
            <a:ext cx="21367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sym typeface="Symbol" pitchFamily="18" charset="2"/>
              </a:rPr>
              <a:t>:</a:t>
            </a:r>
            <a:r>
              <a:rPr lang="en-US" altLang="en-US" sz="2400">
                <a:solidFill>
                  <a:srgbClr val="FF00FF"/>
                </a:solidFill>
                <a:sym typeface="Symbol" pitchFamily="18" charset="2"/>
              </a:rPr>
              <a:t>  </a:t>
            </a:r>
            <a:r>
              <a:rPr lang="en-US" altLang="en-US" sz="2400">
                <a:solidFill>
                  <a:schemeClr val="tx2"/>
                </a:solidFill>
                <a:sym typeface="Symbol" pitchFamily="18" charset="2"/>
              </a:rPr>
              <a:t>example</a:t>
            </a:r>
            <a:r>
              <a:rPr lang="en-US" altLang="en-US" sz="2400">
                <a:solidFill>
                  <a:srgbClr val="FF00FF"/>
                </a:solidFill>
                <a:sym typeface="Symbol" pitchFamily="18" charset="2"/>
              </a:rPr>
              <a:t>  </a:t>
            </a:r>
            <a:endParaRPr lang="en-US" altLang="en-US" sz="2400">
              <a:solidFill>
                <a:srgbClr val="FF00FF"/>
              </a:solidFill>
            </a:endParaRPr>
          </a:p>
        </p:txBody>
      </p:sp>
      <p:sp>
        <p:nvSpPr>
          <p:cNvPr id="331809" name="Rectangle 33"/>
          <p:cNvSpPr>
            <a:spLocks noGrp="1" noChangeArrowheads="1"/>
          </p:cNvSpPr>
          <p:nvPr>
            <p:ph type="title"/>
          </p:nvPr>
        </p:nvSpPr>
        <p:spPr>
          <a:xfrm>
            <a:off x="593725" y="41564"/>
            <a:ext cx="7772400" cy="914400"/>
          </a:xfrm>
        </p:spPr>
        <p:txBody>
          <a:bodyPr/>
          <a:lstStyle/>
          <a:p>
            <a:r>
              <a:rPr lang="en-US" dirty="0"/>
              <a:t>Decay Rules</a:t>
            </a:r>
          </a:p>
        </p:txBody>
      </p:sp>
      <p:sp>
        <p:nvSpPr>
          <p:cNvPr id="331810" name="Text Box 34"/>
          <p:cNvSpPr txBox="1">
            <a:spLocks noChangeArrowheads="1"/>
          </p:cNvSpPr>
          <p:nvPr/>
        </p:nvSpPr>
        <p:spPr bwMode="auto">
          <a:xfrm>
            <a:off x="619125" y="1079785"/>
            <a:ext cx="8145463" cy="155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20000"/>
              </a:spcBef>
              <a:buFontTx/>
              <a:buAutoNum type="arabicParenR"/>
            </a:pPr>
            <a:r>
              <a:rPr lang="en-US" sz="2800" dirty="0"/>
              <a:t>Nucleon Number is conserved.</a:t>
            </a:r>
          </a:p>
          <a:p>
            <a:pPr marL="457200" indent="-457200">
              <a:spcBef>
                <a:spcPct val="20000"/>
              </a:spcBef>
              <a:buFontTx/>
              <a:buAutoNum type="arabicParenR"/>
            </a:pPr>
            <a:r>
              <a:rPr lang="en-US" sz="2800" dirty="0"/>
              <a:t>Atomic Number (charge) is conserved.</a:t>
            </a:r>
          </a:p>
          <a:p>
            <a:pPr marL="457200" indent="-457200">
              <a:spcBef>
                <a:spcPct val="20000"/>
              </a:spcBef>
              <a:buFontTx/>
              <a:buAutoNum type="arabicParenR"/>
            </a:pPr>
            <a:r>
              <a:rPr lang="en-US" sz="2800" dirty="0"/>
              <a:t>Energy and momentum are conserved.</a:t>
            </a:r>
          </a:p>
        </p:txBody>
      </p:sp>
      <p:sp>
        <p:nvSpPr>
          <p:cNvPr id="331813" name="Text Box 37"/>
          <p:cNvSpPr txBox="1">
            <a:spLocks noChangeArrowheads="1"/>
          </p:cNvSpPr>
          <p:nvPr/>
        </p:nvSpPr>
        <p:spPr bwMode="auto">
          <a:xfrm>
            <a:off x="661988" y="5489575"/>
            <a:ext cx="23955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>
                <a:solidFill>
                  <a:srgbClr val="FF0000"/>
                </a:solidFill>
                <a:latin typeface="Symbol" pitchFamily="18" charset="2"/>
                <a:sym typeface="Symbol" pitchFamily="18" charset="2"/>
              </a:rPr>
              <a:t>g</a:t>
            </a:r>
            <a:r>
              <a:rPr lang="en-US" altLang="en-US" sz="2400">
                <a:solidFill>
                  <a:srgbClr val="FF0000"/>
                </a:solidFill>
                <a:sym typeface="Symbol" pitchFamily="18" charset="2"/>
              </a:rPr>
              <a:t>:</a:t>
            </a:r>
            <a:r>
              <a:rPr lang="en-US" altLang="en-US" sz="2400">
                <a:solidFill>
                  <a:srgbClr val="FF00FF"/>
                </a:solidFill>
                <a:sym typeface="Symbol" pitchFamily="18" charset="2"/>
              </a:rPr>
              <a:t>  </a:t>
            </a:r>
            <a:r>
              <a:rPr lang="en-US" altLang="en-US" sz="2400">
                <a:solidFill>
                  <a:schemeClr val="tx2"/>
                </a:solidFill>
                <a:sym typeface="Symbol" pitchFamily="18" charset="2"/>
              </a:rPr>
              <a:t>example</a:t>
            </a:r>
            <a:r>
              <a:rPr lang="en-US" altLang="en-US" sz="2400">
                <a:solidFill>
                  <a:srgbClr val="FF00FF"/>
                </a:solidFill>
                <a:sym typeface="Symbol" pitchFamily="18" charset="2"/>
              </a:rPr>
              <a:t>  </a:t>
            </a:r>
            <a:endParaRPr lang="en-US" altLang="en-US" sz="2400">
              <a:solidFill>
                <a:srgbClr val="FF00FF"/>
              </a:solidFill>
            </a:endParaRPr>
          </a:p>
        </p:txBody>
      </p:sp>
      <p:graphicFrame>
        <p:nvGraphicFramePr>
          <p:cNvPr id="331815" name="Object 39"/>
          <p:cNvGraphicFramePr>
            <a:graphicFrameLocks noChangeAspect="1"/>
          </p:cNvGraphicFramePr>
          <p:nvPr/>
        </p:nvGraphicFramePr>
        <p:xfrm>
          <a:off x="3038475" y="5605463"/>
          <a:ext cx="1905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7" name="Equation" r:id="rId9" imgW="1904760" imgH="469800" progId="Equation.3">
                  <p:embed/>
                </p:oleObj>
              </mc:Choice>
              <mc:Fallback>
                <p:oleObj name="Equation" r:id="rId9" imgW="1904760" imgH="469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8475" y="5605463"/>
                        <a:ext cx="1905000" cy="4699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1816" name="Text Box 40"/>
          <p:cNvSpPr txBox="1">
            <a:spLocks noChangeArrowheads="1"/>
          </p:cNvSpPr>
          <p:nvPr/>
        </p:nvSpPr>
        <p:spPr bwMode="auto">
          <a:xfrm>
            <a:off x="1047750" y="3673475"/>
            <a:ext cx="79819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buFontTx/>
              <a:buAutoNum type="arabicParenR"/>
            </a:pPr>
            <a:r>
              <a:rPr lang="en-US" sz="2400">
                <a:solidFill>
                  <a:schemeClr val="accent2"/>
                </a:solidFill>
              </a:rPr>
              <a:t>238 = 234 + 4		</a:t>
            </a:r>
            <a:r>
              <a:rPr lang="en-US" sz="2400">
                <a:solidFill>
                  <a:schemeClr val="accent1"/>
                </a:solidFill>
              </a:rPr>
              <a:t>Nucleon number conserved</a:t>
            </a:r>
          </a:p>
          <a:p>
            <a:pPr marL="457200" indent="-457200">
              <a:buFontTx/>
              <a:buAutoNum type="arabicParenR"/>
            </a:pPr>
            <a:r>
              <a:rPr lang="en-US" sz="2400">
                <a:solidFill>
                  <a:schemeClr val="accent2"/>
                </a:solidFill>
              </a:rPr>
              <a:t>92    = 90 + 2		</a:t>
            </a:r>
            <a:r>
              <a:rPr lang="en-US" sz="2400">
                <a:solidFill>
                  <a:schemeClr val="accent1"/>
                </a:solidFill>
              </a:rPr>
              <a:t>Charge conserved</a:t>
            </a:r>
          </a:p>
        </p:txBody>
      </p:sp>
      <p:graphicFrame>
        <p:nvGraphicFramePr>
          <p:cNvPr id="331817" name="Object 41"/>
          <p:cNvGraphicFramePr>
            <a:graphicFrameLocks noChangeAspect="1"/>
          </p:cNvGraphicFramePr>
          <p:nvPr/>
        </p:nvGraphicFramePr>
        <p:xfrm>
          <a:off x="2722563" y="4703763"/>
          <a:ext cx="1739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8" name="Equation" r:id="rId11" imgW="1739880" imgH="469800" progId="Equation.3">
                  <p:embed/>
                </p:oleObj>
              </mc:Choice>
              <mc:Fallback>
                <p:oleObj name="Equation" r:id="rId11" imgW="1739880" imgH="469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2563" y="4703763"/>
                        <a:ext cx="1739900" cy="4699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1820" name="Text Box 44"/>
          <p:cNvSpPr txBox="1">
            <a:spLocks noChangeArrowheads="1"/>
          </p:cNvSpPr>
          <p:nvPr/>
        </p:nvSpPr>
        <p:spPr bwMode="auto">
          <a:xfrm>
            <a:off x="5780088" y="5157788"/>
            <a:ext cx="32496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Needed to conserve energy and momentum.</a:t>
            </a:r>
          </a:p>
        </p:txBody>
      </p:sp>
      <p:graphicFrame>
        <p:nvGraphicFramePr>
          <p:cNvPr id="331823" name="Object 47"/>
          <p:cNvGraphicFramePr>
            <a:graphicFrameLocks noChangeAspect="1"/>
          </p:cNvGraphicFramePr>
          <p:nvPr/>
        </p:nvGraphicFramePr>
        <p:xfrm>
          <a:off x="4462463" y="4703763"/>
          <a:ext cx="647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9" name="Equation" r:id="rId13" imgW="647640" imgH="469800" progId="Equation.3">
                  <p:embed/>
                </p:oleObj>
              </mc:Choice>
              <mc:Fallback>
                <p:oleObj name="Equation" r:id="rId13" imgW="647640" imgH="4698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2463" y="4703763"/>
                        <a:ext cx="647700" cy="4699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4648201" y="4572000"/>
            <a:ext cx="2755901" cy="677863"/>
            <a:chOff x="2954" y="2832"/>
            <a:chExt cx="1736" cy="427"/>
          </a:xfrm>
        </p:grpSpPr>
        <p:sp>
          <p:nvSpPr>
            <p:cNvPr id="331818" name="AutoShape 42"/>
            <p:cNvSpPr>
              <a:spLocks noChangeArrowheads="1"/>
            </p:cNvSpPr>
            <p:nvPr/>
          </p:nvSpPr>
          <p:spPr bwMode="auto">
            <a:xfrm>
              <a:off x="2954" y="2832"/>
              <a:ext cx="428" cy="427"/>
            </a:xfrm>
            <a:prstGeom prst="roundRect">
              <a:avLst>
                <a:gd name="adj" fmla="val 16667"/>
              </a:avLst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31819" name="AutoShape 43"/>
            <p:cNvCxnSpPr>
              <a:cxnSpLocks noChangeShapeType="1"/>
              <a:stCxn id="331818" idx="3"/>
              <a:endCxn id="331820" idx="0"/>
            </p:cNvCxnSpPr>
            <p:nvPr/>
          </p:nvCxnSpPr>
          <p:spPr bwMode="auto">
            <a:xfrm>
              <a:off x="3382" y="3046"/>
              <a:ext cx="1308" cy="155"/>
            </a:xfrm>
            <a:prstGeom prst="curvedConnector2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331824" name="WordArt 48"/>
          <p:cNvSpPr>
            <a:spLocks noChangeArrowheads="1" noChangeShapeType="1"/>
          </p:cNvSpPr>
          <p:nvPr/>
        </p:nvSpPr>
        <p:spPr bwMode="auto">
          <a:xfrm>
            <a:off x="247650" y="127000"/>
            <a:ext cx="838200" cy="914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Example</a:t>
            </a: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1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18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18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1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3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31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318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31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31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31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31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31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31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81" grpId="0" autoUpdateAnimBg="0"/>
      <p:bldP spid="331783" grpId="0" autoUpdateAnimBg="0"/>
      <p:bldP spid="331786" grpId="0" autoUpdateAnimBg="0"/>
      <p:bldP spid="331810" grpId="0" build="p" autoUpdateAnimBg="0"/>
      <p:bldP spid="331813" grpId="0" autoUpdateAnimBg="0"/>
      <p:bldP spid="331816" grpId="0" build="p" autoUpdateAnimBg="0"/>
      <p:bldP spid="331820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3200" dirty="0" smtClean="0"/>
              <a:t>A nucleus undergoes </a:t>
            </a:r>
            <a:r>
              <a:rPr lang="en-US" altLang="en-US" sz="3200" dirty="0" smtClean="0">
                <a:solidFill>
                  <a:srgbClr val="FF0000"/>
                </a:solidFill>
                <a:sym typeface="Symbol" pitchFamily="18" charset="2"/>
              </a:rPr>
              <a:t></a:t>
            </a:r>
            <a:r>
              <a:rPr lang="en-US" altLang="en-US" sz="3200" dirty="0" smtClean="0"/>
              <a:t> decay. Which of the following is FALSE?</a:t>
            </a:r>
            <a:endParaRPr lang="en-US" altLang="en-US" sz="3200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532638293"/>
              </p:ext>
            </p:extLst>
          </p:nvPr>
        </p:nvGraphicFramePr>
        <p:xfrm>
          <a:off x="6021210" y="3352800"/>
          <a:ext cx="3059289" cy="344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8" name="Chart" r:id="rId6" imgW="4572000" imgH="5143500" progId="MSGraph.Chart.8">
                  <p:embed followColorScheme="full"/>
                </p:oleObj>
              </mc:Choice>
              <mc:Fallback>
                <p:oleObj name="Chart" r:id="rId6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1210" y="3352800"/>
                        <a:ext cx="3059289" cy="344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0" y="1600200"/>
            <a:ext cx="6781800" cy="36576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en-US" dirty="0" smtClean="0">
                <a:solidFill>
                  <a:schemeClr val="tx2"/>
                </a:solidFill>
              </a:rPr>
              <a:t>Nucleon number decreases by 4    </a:t>
            </a:r>
            <a:endParaRPr lang="en-US" altLang="en-US" dirty="0" smtClean="0">
              <a:solidFill>
                <a:srgbClr val="00FF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en-US" dirty="0" smtClean="0">
                <a:solidFill>
                  <a:schemeClr val="tx2"/>
                </a:solidFill>
              </a:rPr>
              <a:t>Neutron number decreases by 2    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 smtClean="0">
                <a:solidFill>
                  <a:schemeClr val="tx2"/>
                </a:solidFill>
              </a:rPr>
              <a:t>Charge on nucleus increases by 2   </a:t>
            </a:r>
            <a:endParaRPr lang="en-US" altLang="en-US" dirty="0">
              <a:solidFill>
                <a:schemeClr val="tx2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3200" dirty="0" smtClean="0"/>
              <a:t>A nucleus undergoes </a:t>
            </a:r>
            <a:r>
              <a:rPr lang="en-US" altLang="en-US" sz="3200" dirty="0" smtClean="0">
                <a:solidFill>
                  <a:srgbClr val="FF0000"/>
                </a:solidFill>
                <a:sym typeface="Symbol" pitchFamily="18" charset="2"/>
              </a:rPr>
              <a:t></a:t>
            </a:r>
            <a:r>
              <a:rPr lang="en-US" altLang="en-US" sz="3200" dirty="0" smtClean="0"/>
              <a:t> decay. Which of the following is FALSE?</a:t>
            </a:r>
            <a:endParaRPr lang="en-US" altLang="en-US" sz="3200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666237561"/>
              </p:ext>
            </p:extLst>
          </p:nvPr>
        </p:nvGraphicFramePr>
        <p:xfrm>
          <a:off x="6021210" y="3352800"/>
          <a:ext cx="3059289" cy="344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6" name="Chart" r:id="rId6" imgW="4572000" imgH="5143500" progId="MSGraph.Chart.8">
                  <p:embed followColorScheme="full"/>
                </p:oleObj>
              </mc:Choice>
              <mc:Fallback>
                <p:oleObj name="Chart" r:id="rId6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1210" y="3352800"/>
                        <a:ext cx="3059289" cy="344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1600200"/>
            <a:ext cx="6324600" cy="19050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en-US" dirty="0" smtClean="0">
                <a:solidFill>
                  <a:schemeClr val="tx2"/>
                </a:solidFill>
              </a:rPr>
              <a:t>Nucleon number decreases by 4    </a:t>
            </a:r>
            <a:endParaRPr lang="en-US" altLang="en-US" dirty="0" smtClean="0">
              <a:solidFill>
                <a:srgbClr val="00FF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en-US" dirty="0" smtClean="0">
                <a:solidFill>
                  <a:schemeClr val="tx2"/>
                </a:solidFill>
              </a:rPr>
              <a:t>Neutron number decreases by 2    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 smtClean="0">
                <a:solidFill>
                  <a:schemeClr val="tx2"/>
                </a:solidFill>
              </a:rPr>
              <a:t>Charge on nucleus increases by 2   </a:t>
            </a:r>
            <a:endParaRPr lang="en-US" altLang="en-US" dirty="0">
              <a:solidFill>
                <a:schemeClr val="tx2"/>
              </a:solidFill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1138238" y="4038600"/>
            <a:ext cx="5048250" cy="584200"/>
            <a:chOff x="717" y="2642"/>
            <a:chExt cx="3180" cy="368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717" y="2714"/>
              <a:ext cx="269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dirty="0">
                  <a:solidFill>
                    <a:srgbClr val="FF0000"/>
                  </a:solidFill>
                  <a:sym typeface="Symbol" pitchFamily="18" charset="2"/>
                </a:rPr>
                <a:t></a:t>
              </a:r>
              <a:r>
                <a:rPr lang="en-US" altLang="en-US" sz="2400" dirty="0"/>
                <a:t> decay is the emission of</a:t>
              </a:r>
            </a:p>
          </p:txBody>
        </p:sp>
        <p:graphicFrame>
          <p:nvGraphicFramePr>
            <p:cNvPr id="7" name="Object 7"/>
            <p:cNvGraphicFramePr>
              <a:graphicFrameLocks noChangeAspect="1"/>
            </p:cNvGraphicFramePr>
            <p:nvPr/>
          </p:nvGraphicFramePr>
          <p:xfrm>
            <a:off x="2977" y="2642"/>
            <a:ext cx="920" cy="3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07" name="Equation" r:id="rId8" imgW="1079500" imgH="431800" progId="Equation.DSMT36">
                    <p:embed/>
                  </p:oleObj>
                </mc:Choice>
                <mc:Fallback>
                  <p:oleObj name="Equation" r:id="rId8" imgW="1079500" imgH="431800" progId="Equation.DSMT36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7" y="2642"/>
                          <a:ext cx="920" cy="368"/>
                        </a:xfrm>
                        <a:prstGeom prst="rect">
                          <a:avLst/>
                        </a:prstGeom>
                        <a:solidFill>
                          <a:schemeClr val="bg2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" name="Object 8"/>
          <p:cNvGraphicFramePr>
            <a:graphicFrameLocks noChangeAspect="1"/>
          </p:cNvGraphicFramePr>
          <p:nvPr/>
        </p:nvGraphicFramePr>
        <p:xfrm>
          <a:off x="3038475" y="5080000"/>
          <a:ext cx="2967038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8" name="Equation" r:id="rId10" imgW="1130040" imgH="241200" progId="Equation.3">
                  <p:embed/>
                </p:oleObj>
              </mc:Choice>
              <mc:Fallback>
                <p:oleObj name="Equation" r:id="rId10" imgW="1130040" imgH="241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8475" y="5080000"/>
                        <a:ext cx="2967038" cy="633413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457200" y="5616575"/>
            <a:ext cx="3992563" cy="1058863"/>
            <a:chOff x="330" y="3538"/>
            <a:chExt cx="2515" cy="667"/>
          </a:xfrm>
        </p:grpSpPr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330" y="3643"/>
              <a:ext cx="1652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schemeClr val="accent2"/>
                  </a:solidFill>
                </a:rPr>
                <a:t>Z decreases by 2</a:t>
              </a:r>
            </a:p>
            <a:p>
              <a:r>
                <a:rPr lang="en-US" sz="2400" dirty="0">
                  <a:solidFill>
                    <a:schemeClr val="accent1"/>
                  </a:solidFill>
                </a:rPr>
                <a:t>(charge decreases!)</a:t>
              </a: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1887" y="3576"/>
              <a:ext cx="187" cy="221"/>
            </a:xfrm>
            <a:custGeom>
              <a:avLst/>
              <a:gdLst/>
              <a:ahLst/>
              <a:cxnLst>
                <a:cxn ang="0">
                  <a:pos x="0" y="202"/>
                </a:cxn>
                <a:cxn ang="0">
                  <a:pos x="90" y="187"/>
                </a:cxn>
                <a:cxn ang="0">
                  <a:pos x="187" y="0"/>
                </a:cxn>
              </a:cxnLst>
              <a:rect l="0" t="0" r="r" b="b"/>
              <a:pathLst>
                <a:path w="187" h="221">
                  <a:moveTo>
                    <a:pt x="0" y="202"/>
                  </a:moveTo>
                  <a:cubicBezTo>
                    <a:pt x="29" y="211"/>
                    <a:pt x="59" y="221"/>
                    <a:pt x="90" y="187"/>
                  </a:cubicBezTo>
                  <a:cubicBezTo>
                    <a:pt x="121" y="153"/>
                    <a:pt x="154" y="76"/>
                    <a:pt x="187" y="0"/>
                  </a:cubicBezTo>
                </a:path>
              </a:pathLst>
            </a:custGeom>
            <a:noFill/>
            <a:ln w="25400">
              <a:solidFill>
                <a:schemeClr val="accent2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1887" y="3538"/>
              <a:ext cx="958" cy="304"/>
            </a:xfrm>
            <a:custGeom>
              <a:avLst/>
              <a:gdLst/>
              <a:ahLst/>
              <a:cxnLst>
                <a:cxn ang="0">
                  <a:pos x="0" y="255"/>
                </a:cxn>
                <a:cxn ang="0">
                  <a:pos x="748" y="262"/>
                </a:cxn>
                <a:cxn ang="0">
                  <a:pos x="958" y="0"/>
                </a:cxn>
              </a:cxnLst>
              <a:rect l="0" t="0" r="r" b="b"/>
              <a:pathLst>
                <a:path w="958" h="304">
                  <a:moveTo>
                    <a:pt x="0" y="255"/>
                  </a:moveTo>
                  <a:cubicBezTo>
                    <a:pt x="294" y="279"/>
                    <a:pt x="588" y="304"/>
                    <a:pt x="748" y="262"/>
                  </a:cubicBezTo>
                  <a:cubicBezTo>
                    <a:pt x="908" y="220"/>
                    <a:pt x="933" y="110"/>
                    <a:pt x="958" y="0"/>
                  </a:cubicBezTo>
                </a:path>
              </a:pathLst>
            </a:custGeom>
            <a:noFill/>
            <a:ln w="25400">
              <a:solidFill>
                <a:schemeClr val="accent2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 sz="2000"/>
            </a:p>
          </p:txBody>
        </p:sp>
      </p:grpSp>
      <p:grpSp>
        <p:nvGrpSpPr>
          <p:cNvPr id="13" name="Group 14"/>
          <p:cNvGrpSpPr>
            <a:grpSpLocks/>
          </p:cNvGrpSpPr>
          <p:nvPr/>
        </p:nvGrpSpPr>
        <p:grpSpPr bwMode="auto">
          <a:xfrm>
            <a:off x="631825" y="4624388"/>
            <a:ext cx="3843338" cy="517525"/>
            <a:chOff x="398" y="2913"/>
            <a:chExt cx="2421" cy="326"/>
          </a:xfrm>
        </p:grpSpPr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398" y="2913"/>
              <a:ext cx="143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A decreases by 4</a:t>
              </a:r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1803" y="3017"/>
              <a:ext cx="254" cy="222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202" y="35"/>
                </a:cxn>
                <a:cxn ang="0">
                  <a:pos x="254" y="222"/>
                </a:cxn>
              </a:cxnLst>
              <a:rect l="0" t="0" r="r" b="b"/>
              <a:pathLst>
                <a:path w="254" h="222">
                  <a:moveTo>
                    <a:pt x="0" y="13"/>
                  </a:moveTo>
                  <a:cubicBezTo>
                    <a:pt x="80" y="6"/>
                    <a:pt x="160" y="0"/>
                    <a:pt x="202" y="35"/>
                  </a:cubicBezTo>
                  <a:cubicBezTo>
                    <a:pt x="244" y="70"/>
                    <a:pt x="249" y="146"/>
                    <a:pt x="254" y="222"/>
                  </a:cubicBezTo>
                </a:path>
              </a:pathLst>
            </a:custGeom>
            <a:noFill/>
            <a:ln w="25400">
              <a:solidFill>
                <a:schemeClr val="accent2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1810" y="2997"/>
              <a:ext cx="1009" cy="197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733" y="10"/>
                </a:cxn>
                <a:cxn ang="0">
                  <a:pos x="965" y="100"/>
                </a:cxn>
                <a:cxn ang="0">
                  <a:pos x="995" y="197"/>
                </a:cxn>
              </a:cxnLst>
              <a:rect l="0" t="0" r="r" b="b"/>
              <a:pathLst>
                <a:path w="1009" h="197">
                  <a:moveTo>
                    <a:pt x="0" y="40"/>
                  </a:moveTo>
                  <a:cubicBezTo>
                    <a:pt x="286" y="20"/>
                    <a:pt x="572" y="0"/>
                    <a:pt x="733" y="10"/>
                  </a:cubicBezTo>
                  <a:cubicBezTo>
                    <a:pt x="894" y="20"/>
                    <a:pt x="921" y="69"/>
                    <a:pt x="965" y="100"/>
                  </a:cubicBezTo>
                  <a:cubicBezTo>
                    <a:pt x="1009" y="131"/>
                    <a:pt x="1002" y="164"/>
                    <a:pt x="995" y="197"/>
                  </a:cubicBezTo>
                </a:path>
              </a:pathLst>
            </a:custGeom>
            <a:noFill/>
            <a:ln w="25400">
              <a:solidFill>
                <a:schemeClr val="accent2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 sz="2000"/>
            </a:p>
          </p:txBody>
        </p:sp>
      </p:grpSp>
      <p:sp>
        <p:nvSpPr>
          <p:cNvPr id="17" name="Oval 18"/>
          <p:cNvSpPr>
            <a:spLocks noChangeArrowheads="1"/>
          </p:cNvSpPr>
          <p:nvPr/>
        </p:nvSpPr>
        <p:spPr bwMode="auto">
          <a:xfrm>
            <a:off x="304800" y="2743200"/>
            <a:ext cx="6524625" cy="7620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64128" y="457200"/>
            <a:ext cx="8229600" cy="1143000"/>
          </a:xfrm>
        </p:spPr>
        <p:txBody>
          <a:bodyPr>
            <a:no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3200" dirty="0" smtClean="0"/>
              <a:t>The nucleus              undergoes       decay. Which of the following is true?</a:t>
            </a:r>
            <a:endParaRPr lang="en-US" altLang="en-US" sz="3200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338344667"/>
              </p:ext>
            </p:extLst>
          </p:nvPr>
        </p:nvGraphicFramePr>
        <p:xfrm>
          <a:off x="6021210" y="3352800"/>
          <a:ext cx="3059289" cy="344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66" name="Chart" r:id="rId6" imgW="4572000" imgH="5143500" progId="MSGraph.Chart.8">
                  <p:embed followColorScheme="full"/>
                </p:oleObj>
              </mc:Choice>
              <mc:Fallback>
                <p:oleObj name="Chart" r:id="rId6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1210" y="3352800"/>
                        <a:ext cx="3059289" cy="344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027"/>
          <p:cNvGraphicFramePr>
            <a:graphicFrameLocks noChangeAspect="1"/>
          </p:cNvGraphicFramePr>
          <p:nvPr/>
        </p:nvGraphicFramePr>
        <p:xfrm>
          <a:off x="5715000" y="501650"/>
          <a:ext cx="471581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67" name="Equation" r:id="rId8" imgW="317500" imgH="431800" progId="Equation.DSMT36">
                  <p:embed/>
                </p:oleObj>
              </mc:Choice>
              <mc:Fallback>
                <p:oleObj name="Equation" r:id="rId8" imgW="317500" imgH="431800" progId="Equation.DSMT36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501650"/>
                        <a:ext cx="471581" cy="64135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031"/>
          <p:cNvGraphicFramePr>
            <a:graphicFrameLocks noChangeAspect="1"/>
          </p:cNvGraphicFramePr>
          <p:nvPr/>
        </p:nvGraphicFramePr>
        <p:xfrm>
          <a:off x="2743200" y="533400"/>
          <a:ext cx="972671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68" name="Equation" r:id="rId10" imgW="787400" imgH="431800" progId="Equation.DSMT36">
                  <p:embed/>
                </p:oleObj>
              </mc:Choice>
              <mc:Fallback>
                <p:oleObj name="Equation" r:id="rId10" imgW="787400" imgH="431800" progId="Equation.DSMT36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33400"/>
                        <a:ext cx="972671" cy="5334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1828800"/>
            <a:ext cx="6019800" cy="36576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en-US" sz="2800" dirty="0" smtClean="0">
                <a:solidFill>
                  <a:schemeClr val="tx2"/>
                </a:solidFill>
              </a:rPr>
              <a:t>The number of protons in the daughter nucleus increases by one.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800" dirty="0" smtClean="0">
                <a:solidFill>
                  <a:schemeClr val="tx2"/>
                </a:solidFill>
              </a:rPr>
              <a:t>The number of neutrons in the daughter nucleus increases by one. </a:t>
            </a:r>
            <a:endParaRPr lang="en-US" altLang="en-US" sz="2800" dirty="0">
              <a:solidFill>
                <a:schemeClr val="tx2"/>
              </a:solidFill>
            </a:endParaRPr>
          </a:p>
        </p:txBody>
      </p: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304800" y="4343400"/>
            <a:ext cx="7597775" cy="884238"/>
            <a:chOff x="662" y="2460"/>
            <a:chExt cx="4786" cy="557"/>
          </a:xfrm>
        </p:grpSpPr>
        <p:graphicFrame>
          <p:nvGraphicFramePr>
            <p:cNvPr id="8" name="Object 10"/>
            <p:cNvGraphicFramePr>
              <a:graphicFrameLocks noChangeAspect="1"/>
            </p:cNvGraphicFramePr>
            <p:nvPr/>
          </p:nvGraphicFramePr>
          <p:xfrm>
            <a:off x="662" y="2460"/>
            <a:ext cx="200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69" name="Equation" r:id="rId12" imgW="317500" imgH="431800" progId="Equation.DSMT36">
                    <p:embed/>
                  </p:oleObj>
                </mc:Choice>
                <mc:Fallback>
                  <p:oleObj name="Equation" r:id="rId12" imgW="317500" imgH="431800" progId="Equation.DSMT36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2" y="2460"/>
                          <a:ext cx="200" cy="272"/>
                        </a:xfrm>
                        <a:prstGeom prst="rect">
                          <a:avLst/>
                        </a:prstGeom>
                        <a:solidFill>
                          <a:schemeClr val="bg2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854" y="2494"/>
              <a:ext cx="4594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en-US" sz="2400" dirty="0"/>
                <a:t>decay </a:t>
              </a:r>
              <a:r>
                <a:rPr lang="en-US" altLang="en-US" sz="2400" dirty="0" smtClean="0"/>
                <a:t>involves emission </a:t>
              </a:r>
              <a:r>
                <a:rPr lang="en-US" altLang="en-US" sz="2400" dirty="0"/>
                <a:t>of an electron: </a:t>
              </a:r>
              <a:endParaRPr lang="en-US" altLang="en-US" sz="2400" dirty="0" smtClean="0"/>
            </a:p>
            <a:p>
              <a:r>
                <a:rPr lang="en-US" altLang="en-US" sz="2400" dirty="0" smtClean="0"/>
                <a:t>creation </a:t>
              </a:r>
              <a:r>
                <a:rPr lang="en-US" altLang="en-US" sz="2400" dirty="0"/>
                <a:t>of a charge -e. </a:t>
              </a:r>
            </a:p>
          </p:txBody>
        </p:sp>
      </p:grpSp>
      <p:grpSp>
        <p:nvGrpSpPr>
          <p:cNvPr id="10" name="Group 12"/>
          <p:cNvGrpSpPr>
            <a:grpSpLocks/>
          </p:cNvGrpSpPr>
          <p:nvPr/>
        </p:nvGrpSpPr>
        <p:grpSpPr bwMode="auto">
          <a:xfrm>
            <a:off x="228600" y="5867400"/>
            <a:ext cx="8158162" cy="850901"/>
            <a:chOff x="768" y="3888"/>
            <a:chExt cx="5139" cy="536"/>
          </a:xfrm>
        </p:grpSpPr>
        <p:sp>
          <p:nvSpPr>
            <p:cNvPr id="11" name="Text Box 13"/>
            <p:cNvSpPr txBox="1">
              <a:spLocks noChangeArrowheads="1"/>
            </p:cNvSpPr>
            <p:nvPr/>
          </p:nvSpPr>
          <p:spPr bwMode="auto">
            <a:xfrm>
              <a:off x="768" y="3901"/>
              <a:ext cx="5139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dirty="0"/>
                <a:t>In fact,                               inside the nucleus, and </a:t>
              </a:r>
              <a:endParaRPr lang="en-US" altLang="en-US" sz="2400" dirty="0" smtClean="0"/>
            </a:p>
            <a:p>
              <a:r>
                <a:rPr lang="en-US" altLang="en-US" sz="2400" dirty="0" smtClean="0"/>
                <a:t>the </a:t>
              </a:r>
              <a:r>
                <a:rPr lang="en-US" altLang="en-US" sz="2400" dirty="0"/>
                <a:t>electron and neutrino “escape.”</a:t>
              </a:r>
              <a:r>
                <a:rPr lang="en-US" altLang="en-US" sz="2000" dirty="0"/>
                <a:t> </a:t>
              </a:r>
            </a:p>
          </p:txBody>
        </p:sp>
        <p:graphicFrame>
          <p:nvGraphicFramePr>
            <p:cNvPr id="12" name="Object 14"/>
            <p:cNvGraphicFramePr>
              <a:graphicFrameLocks noChangeAspect="1"/>
            </p:cNvGraphicFramePr>
            <p:nvPr/>
          </p:nvGraphicFramePr>
          <p:xfrm>
            <a:off x="1440" y="3888"/>
            <a:ext cx="1133" cy="2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70" name="Equation" r:id="rId13" imgW="1981200" imgH="431800" progId="Equation.DSMT36">
                    <p:embed/>
                  </p:oleObj>
                </mc:Choice>
                <mc:Fallback>
                  <p:oleObj name="Equation" r:id="rId13" imgW="1981200" imgH="431800" progId="Equation.DSMT36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" y="3888"/>
                          <a:ext cx="1133" cy="247"/>
                        </a:xfrm>
                        <a:prstGeom prst="rect">
                          <a:avLst/>
                        </a:prstGeom>
                        <a:solidFill>
                          <a:schemeClr val="bg2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Oval 17"/>
          <p:cNvSpPr>
            <a:spLocks noChangeArrowheads="1"/>
          </p:cNvSpPr>
          <p:nvPr/>
        </p:nvSpPr>
        <p:spPr bwMode="auto">
          <a:xfrm>
            <a:off x="1" y="1752600"/>
            <a:ext cx="6096000" cy="10668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" name="Object 18"/>
          <p:cNvGraphicFramePr>
            <a:graphicFrameLocks noChangeAspect="1"/>
          </p:cNvGraphicFramePr>
          <p:nvPr/>
        </p:nvGraphicFramePr>
        <p:xfrm>
          <a:off x="1758950" y="5305425"/>
          <a:ext cx="3238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71" name="Equation" r:id="rId15" imgW="3238200" imgH="469800" progId="Equation.3">
                  <p:embed/>
                </p:oleObj>
              </mc:Choice>
              <mc:Fallback>
                <p:oleObj name="Equation" r:id="rId15" imgW="3238200" imgH="4698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8950" y="5305425"/>
                        <a:ext cx="3238500" cy="4699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Radioactive Decay</a:t>
            </a:r>
          </a:p>
        </p:txBody>
      </p:sp>
      <p:graphicFrame>
        <p:nvGraphicFramePr>
          <p:cNvPr id="3074" name="Object 2"/>
          <p:cNvGraphicFramePr>
            <a:graphicFrameLocks noGrp="1" noChangeAspect="1"/>
          </p:cNvGraphicFramePr>
          <p:nvPr>
            <p:ph type="body" idx="4294967295"/>
          </p:nvPr>
        </p:nvGraphicFramePr>
        <p:xfrm>
          <a:off x="420688" y="1946275"/>
          <a:ext cx="2628900" cy="1319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81" name="Equation" r:id="rId5" imgW="482400" imgH="241200" progId="Equation.DSMT4">
                  <p:embed/>
                </p:oleObj>
              </mc:Choice>
              <mc:Fallback>
                <p:oleObj name="Equation" r:id="rId5" imgW="482400" imgH="241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8" y="1946275"/>
                        <a:ext cx="2628900" cy="131921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195" name="Object 3"/>
          <p:cNvGraphicFramePr>
            <a:graphicFrameLocks noChangeAspect="1"/>
          </p:cNvGraphicFramePr>
          <p:nvPr/>
        </p:nvGraphicFramePr>
        <p:xfrm>
          <a:off x="3325813" y="1922463"/>
          <a:ext cx="1381125" cy="1141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82" name="Equation" r:id="rId7" imgW="291960" imgH="241200" progId="Equation.DSMT4">
                  <p:embed/>
                </p:oleObj>
              </mc:Choice>
              <mc:Fallback>
                <p:oleObj name="Equation" r:id="rId7" imgW="291960" imgH="241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5813" y="1922463"/>
                        <a:ext cx="1381125" cy="114141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196" name="Object 4"/>
          <p:cNvGraphicFramePr>
            <a:graphicFrameLocks noChangeAspect="1"/>
          </p:cNvGraphicFramePr>
          <p:nvPr/>
        </p:nvGraphicFramePr>
        <p:xfrm>
          <a:off x="4773613" y="2287588"/>
          <a:ext cx="382587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83" name="Equation" r:id="rId9" imgW="139680" imgH="139680" progId="Equation.DSMT4">
                  <p:embed/>
                </p:oleObj>
              </mc:Choice>
              <mc:Fallback>
                <p:oleObj name="Equation" r:id="rId9" imgW="139680" imgH="1396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3613" y="2287588"/>
                        <a:ext cx="382587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7679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197" name="Object 5"/>
          <p:cNvGraphicFramePr>
            <a:graphicFrameLocks noChangeAspect="1"/>
          </p:cNvGraphicFramePr>
          <p:nvPr/>
        </p:nvGraphicFramePr>
        <p:xfrm>
          <a:off x="5176838" y="1936750"/>
          <a:ext cx="868362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84" name="Equation" r:id="rId11" imgW="190440" imgH="241200" progId="Equation.DSMT4">
                  <p:embed/>
                </p:oleObj>
              </mc:Choice>
              <mc:Fallback>
                <p:oleObj name="Equation" r:id="rId11" imgW="190440" imgH="241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6838" y="1936750"/>
                        <a:ext cx="868362" cy="109855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198" name="Object 6"/>
          <p:cNvGraphicFramePr>
            <a:graphicFrameLocks noChangeAspect="1"/>
          </p:cNvGraphicFramePr>
          <p:nvPr/>
        </p:nvGraphicFramePr>
        <p:xfrm>
          <a:off x="6013450" y="2054225"/>
          <a:ext cx="88900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85" name="Equation" r:id="rId13" imgW="203040" imgH="177480" progId="Equation.DSMT4">
                  <p:embed/>
                </p:oleObj>
              </mc:Choice>
              <mc:Fallback>
                <p:oleObj name="Equation" r:id="rId13" imgW="203040" imgH="177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3450" y="2054225"/>
                        <a:ext cx="889000" cy="77787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199" name="Object 7"/>
          <p:cNvGraphicFramePr>
            <a:graphicFrameLocks noChangeAspect="1"/>
          </p:cNvGraphicFramePr>
          <p:nvPr/>
        </p:nvGraphicFramePr>
        <p:xfrm>
          <a:off x="919163" y="3965575"/>
          <a:ext cx="2462212" cy="114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86" name="Equation" r:id="rId15" imgW="520560" imgH="241200" progId="Equation.DSMT4">
                  <p:embed/>
                </p:oleObj>
              </mc:Choice>
              <mc:Fallback>
                <p:oleObj name="Equation" r:id="rId15" imgW="520560" imgH="241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9163" y="3965575"/>
                        <a:ext cx="2462212" cy="114141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200" name="Object 8"/>
          <p:cNvGraphicFramePr>
            <a:graphicFrameLocks noChangeAspect="1"/>
          </p:cNvGraphicFramePr>
          <p:nvPr/>
        </p:nvGraphicFramePr>
        <p:xfrm>
          <a:off x="3406775" y="3922713"/>
          <a:ext cx="1381125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87" name="Equation" r:id="rId17" imgW="330120" imgH="241200" progId="Equation.DSMT4">
                  <p:embed/>
                </p:oleObj>
              </mc:Choice>
              <mc:Fallback>
                <p:oleObj name="Equation" r:id="rId17" imgW="330120" imgH="241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6775" y="3922713"/>
                        <a:ext cx="1381125" cy="100965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201" name="Object 9"/>
          <p:cNvGraphicFramePr>
            <a:graphicFrameLocks noChangeAspect="1"/>
          </p:cNvGraphicFramePr>
          <p:nvPr/>
        </p:nvGraphicFramePr>
        <p:xfrm>
          <a:off x="4859338" y="3979863"/>
          <a:ext cx="1665287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88" name="Equation" r:id="rId19" imgW="368280" imgH="241200" progId="Equation.DSMT4">
                  <p:embed/>
                </p:oleObj>
              </mc:Choice>
              <mc:Fallback>
                <p:oleObj name="Equation" r:id="rId19" imgW="368280" imgH="241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3979863"/>
                        <a:ext cx="1665287" cy="108902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70" name="Text Box 14"/>
          <p:cNvSpPr txBox="1">
            <a:spLocks noChangeArrowheads="1"/>
          </p:cNvSpPr>
          <p:nvPr/>
        </p:nvSpPr>
        <p:spPr bwMode="auto">
          <a:xfrm>
            <a:off x="585788" y="1243013"/>
            <a:ext cx="2443162" cy="409575"/>
          </a:xfrm>
          <a:prstGeom prst="rect">
            <a:avLst/>
          </a:prstGeom>
          <a:solidFill>
            <a:srgbClr val="FFFF00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dirty="0">
                <a:solidFill>
                  <a:schemeClr val="hlink"/>
                </a:solidFill>
              </a:rPr>
              <a:t>4.5 x 10</a:t>
            </a:r>
            <a:r>
              <a:rPr lang="en-US" baseline="30000" dirty="0">
                <a:solidFill>
                  <a:schemeClr val="hlink"/>
                </a:solidFill>
              </a:rPr>
              <a:t>9</a:t>
            </a:r>
            <a:r>
              <a:rPr lang="en-US" dirty="0">
                <a:solidFill>
                  <a:schemeClr val="hlink"/>
                </a:solidFill>
              </a:rPr>
              <a:t> yr half-life</a:t>
            </a:r>
          </a:p>
        </p:txBody>
      </p:sp>
      <p:sp>
        <p:nvSpPr>
          <p:cNvPr id="121871" name="Line 15"/>
          <p:cNvSpPr>
            <a:spLocks noChangeShapeType="1"/>
          </p:cNvSpPr>
          <p:nvPr/>
        </p:nvSpPr>
        <p:spPr bwMode="auto">
          <a:xfrm flipH="1">
            <a:off x="1943100" y="1585913"/>
            <a:ext cx="257175" cy="4000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72" name="Rectangle 16"/>
          <p:cNvSpPr>
            <a:spLocks noChangeArrowheads="1"/>
          </p:cNvSpPr>
          <p:nvPr/>
        </p:nvSpPr>
        <p:spPr bwMode="auto">
          <a:xfrm>
            <a:off x="1112838" y="3273425"/>
            <a:ext cx="1847850" cy="409575"/>
          </a:xfrm>
          <a:prstGeom prst="rect">
            <a:avLst/>
          </a:prstGeom>
          <a:solidFill>
            <a:srgbClr val="FFFF00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24 day half-life</a:t>
            </a:r>
          </a:p>
        </p:txBody>
      </p:sp>
      <p:sp>
        <p:nvSpPr>
          <p:cNvPr id="121873" name="Line 17"/>
          <p:cNvSpPr>
            <a:spLocks noChangeShapeType="1"/>
          </p:cNvSpPr>
          <p:nvPr/>
        </p:nvSpPr>
        <p:spPr bwMode="auto">
          <a:xfrm flipH="1">
            <a:off x="2014538" y="3643313"/>
            <a:ext cx="142875" cy="4714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74" name="Rectangle 18"/>
          <p:cNvSpPr>
            <a:spLocks noChangeArrowheads="1"/>
          </p:cNvSpPr>
          <p:nvPr/>
        </p:nvSpPr>
        <p:spPr bwMode="auto">
          <a:xfrm>
            <a:off x="6213475" y="3516313"/>
            <a:ext cx="2058988" cy="409575"/>
          </a:xfrm>
          <a:prstGeom prst="rect">
            <a:avLst/>
          </a:prstGeom>
          <a:solidFill>
            <a:srgbClr val="FFFF00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dirty="0">
                <a:solidFill>
                  <a:schemeClr val="hlink"/>
                </a:solidFill>
              </a:rPr>
              <a:t>1.17 min half-life</a:t>
            </a:r>
          </a:p>
        </p:txBody>
      </p:sp>
      <p:sp>
        <p:nvSpPr>
          <p:cNvPr id="121875" name="Line 19"/>
          <p:cNvSpPr>
            <a:spLocks noChangeShapeType="1"/>
          </p:cNvSpPr>
          <p:nvPr/>
        </p:nvSpPr>
        <p:spPr bwMode="auto">
          <a:xfrm flipH="1">
            <a:off x="6315075" y="3871913"/>
            <a:ext cx="528638" cy="2857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6202" name="Object 10"/>
          <p:cNvGraphicFramePr>
            <a:graphicFrameLocks noChangeAspect="1"/>
          </p:cNvGraphicFramePr>
          <p:nvPr/>
        </p:nvGraphicFramePr>
        <p:xfrm>
          <a:off x="911225" y="5218113"/>
          <a:ext cx="1665288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89" name="Equation" r:id="rId21" imgW="368280" imgH="241200" progId="Equation.DSMT4">
                  <p:embed/>
                </p:oleObj>
              </mc:Choice>
              <mc:Fallback>
                <p:oleObj name="Equation" r:id="rId21" imgW="368280" imgH="241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225" y="5218113"/>
                        <a:ext cx="1665288" cy="108902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203" name="Object 11"/>
          <p:cNvGraphicFramePr>
            <a:graphicFrameLocks noChangeAspect="1"/>
          </p:cNvGraphicFramePr>
          <p:nvPr/>
        </p:nvGraphicFramePr>
        <p:xfrm>
          <a:off x="2590800" y="5588000"/>
          <a:ext cx="633413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90" name="Equation" r:id="rId22" imgW="190440" imgH="139680" progId="Equation.DSMT4">
                  <p:embed/>
                </p:oleObj>
              </mc:Choice>
              <mc:Fallback>
                <p:oleObj name="Equation" r:id="rId22" imgW="190440" imgH="1396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588000"/>
                        <a:ext cx="633413" cy="46513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204" name="Object 12"/>
          <p:cNvGraphicFramePr>
            <a:graphicFrameLocks noChangeAspect="1"/>
          </p:cNvGraphicFramePr>
          <p:nvPr/>
        </p:nvGraphicFramePr>
        <p:xfrm>
          <a:off x="3316288" y="5203825"/>
          <a:ext cx="1381125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91" name="Equation" r:id="rId24" imgW="330120" imgH="241200" progId="Equation.DSMT4">
                  <p:embed/>
                </p:oleObj>
              </mc:Choice>
              <mc:Fallback>
                <p:oleObj name="Equation" r:id="rId24" imgW="330120" imgH="2412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6288" y="5203825"/>
                        <a:ext cx="1381125" cy="100965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205" name="Object 13"/>
          <p:cNvGraphicFramePr>
            <a:graphicFrameLocks noChangeAspect="1"/>
          </p:cNvGraphicFramePr>
          <p:nvPr/>
        </p:nvGraphicFramePr>
        <p:xfrm>
          <a:off x="4797425" y="5180013"/>
          <a:ext cx="730250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92" name="Equation" r:id="rId25" imgW="177480" imgH="241200" progId="Equation.DSMT4">
                  <p:embed/>
                </p:oleObj>
              </mc:Choice>
              <mc:Fallback>
                <p:oleObj name="Equation" r:id="rId25" imgW="177480" imgH="2412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7425" y="5180013"/>
                        <a:ext cx="730250" cy="992187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206" name="Object 14"/>
          <p:cNvGraphicFramePr>
            <a:graphicFrameLocks noChangeAspect="1"/>
          </p:cNvGraphicFramePr>
          <p:nvPr/>
        </p:nvGraphicFramePr>
        <p:xfrm>
          <a:off x="5603875" y="5354638"/>
          <a:ext cx="735013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93" name="Equation" r:id="rId27" imgW="164880" imgH="177480" progId="Equation.DSMT4">
                  <p:embed/>
                </p:oleObj>
              </mc:Choice>
              <mc:Fallback>
                <p:oleObj name="Equation" r:id="rId27" imgW="164880" imgH="1774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75" y="5354638"/>
                        <a:ext cx="735013" cy="79216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81" name="Rectangle 25"/>
          <p:cNvSpPr>
            <a:spLocks noChangeArrowheads="1"/>
          </p:cNvSpPr>
          <p:nvPr/>
        </p:nvSpPr>
        <p:spPr bwMode="auto">
          <a:xfrm>
            <a:off x="6149975" y="4987925"/>
            <a:ext cx="2487613" cy="409575"/>
          </a:xfrm>
          <a:prstGeom prst="rect">
            <a:avLst/>
          </a:prstGeom>
          <a:solidFill>
            <a:srgbClr val="FFFF00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/>
            <a:r>
              <a:rPr lang="en-US" dirty="0">
                <a:solidFill>
                  <a:schemeClr val="hlink"/>
                </a:solidFill>
              </a:rPr>
              <a:t>250,000 yr half-life</a:t>
            </a:r>
          </a:p>
        </p:txBody>
      </p:sp>
      <p:sp>
        <p:nvSpPr>
          <p:cNvPr id="121882" name="Line 26"/>
          <p:cNvSpPr>
            <a:spLocks noChangeShapeType="1"/>
          </p:cNvSpPr>
          <p:nvPr/>
        </p:nvSpPr>
        <p:spPr bwMode="auto">
          <a:xfrm flipH="1">
            <a:off x="6343650" y="5357813"/>
            <a:ext cx="514350" cy="2857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1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1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1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1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1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1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21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21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21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21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70" grpId="0" animBg="1" autoUpdateAnimBg="0"/>
      <p:bldP spid="121871" grpId="0" animBg="1"/>
      <p:bldP spid="121872" grpId="0" animBg="1" autoUpdateAnimBg="0"/>
      <p:bldP spid="121873" grpId="0" animBg="1"/>
      <p:bldP spid="121874" grpId="0" animBg="1" autoUpdateAnimBg="0"/>
      <p:bldP spid="121875" grpId="0" animBg="1"/>
      <p:bldP spid="121881" grpId="0" animBg="1" autoUpdateAnimBg="0"/>
      <p:bldP spid="12188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3776663" y="53962"/>
          <a:ext cx="4681537" cy="672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3" name="Bitmap Image" r:id="rId5" imgW="3419952" imgH="4915586" progId="PBrush">
                  <p:embed/>
                </p:oleObj>
              </mc:Choice>
              <mc:Fallback>
                <p:oleObj name="Bitmap Image" r:id="rId5" imgW="3419952" imgH="4915586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6663" y="53962"/>
                        <a:ext cx="4681537" cy="672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7679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26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61938"/>
            <a:ext cx="3092450" cy="1035050"/>
          </a:xfrm>
        </p:spPr>
        <p:txBody>
          <a:bodyPr/>
          <a:lstStyle/>
          <a:p>
            <a:pPr>
              <a:defRPr/>
            </a:pPr>
            <a:r>
              <a:rPr lang="en-US" smtClean="0"/>
              <a:t>U 238 Decay</a:t>
            </a:r>
          </a:p>
        </p:txBody>
      </p:sp>
      <p:sp>
        <p:nvSpPr>
          <p:cNvPr id="410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31788" y="1284288"/>
            <a:ext cx="3090862" cy="5119687"/>
          </a:xfrm>
        </p:spPr>
        <p:txBody>
          <a:bodyPr/>
          <a:lstStyle/>
          <a:p>
            <a:r>
              <a:rPr lang="en-US" smtClean="0"/>
              <a:t>Decay Series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Decay Links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http://physics.bu.edu/cc104/uudecay.html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http://www.physics.umd.edu/lecdem/honr228q/notes/U238scheme.gif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http://www.physics.umd.edu/lecdem/honr228q/notes/fourdecschemes.gif</a:t>
            </a:r>
            <a:endParaRPr lang="en-US" dirty="0" smtClean="0"/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 smtClean="0"/>
              <a:t>Which of the following decays is NOT allowed?</a:t>
            </a:r>
            <a:endParaRPr lang="en-US" sz="3200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058863644"/>
              </p:ext>
            </p:extLst>
          </p:nvPr>
        </p:nvGraphicFramePr>
        <p:xfrm>
          <a:off x="6021210" y="3352800"/>
          <a:ext cx="3059289" cy="344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8" name="Chart" r:id="rId6" imgW="4572000" imgH="5143500" progId="MSGraph.Chart.8">
                  <p:embed followColorScheme="full"/>
                </p:oleObj>
              </mc:Choice>
              <mc:Fallback>
                <p:oleObj name="Chart" r:id="rId6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1210" y="3352800"/>
                        <a:ext cx="3059289" cy="344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1143000" y="1752600"/>
          <a:ext cx="2146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9" name="Equation" r:id="rId8" imgW="2146300" imgH="431800" progId="Equation.DSMT36">
                  <p:embed/>
                </p:oleObj>
              </mc:Choice>
              <mc:Fallback>
                <p:oleObj name="Equation" r:id="rId8" imgW="2146300" imgH="431800" progId="Equation.DSMT36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752600"/>
                        <a:ext cx="2146300" cy="4318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990600" y="2514600"/>
          <a:ext cx="2616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0" name="Equation" r:id="rId10" imgW="2616120" imgH="469800" progId="Equation.3">
                  <p:embed/>
                </p:oleObj>
              </mc:Choice>
              <mc:Fallback>
                <p:oleObj name="Equation" r:id="rId10" imgW="2616120" imgH="469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514600"/>
                        <a:ext cx="2616200" cy="4699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1" name="Object 5"/>
          <p:cNvGraphicFramePr>
            <a:graphicFrameLocks noChangeAspect="1"/>
          </p:cNvGraphicFramePr>
          <p:nvPr/>
        </p:nvGraphicFramePr>
        <p:xfrm>
          <a:off x="1066800" y="3962400"/>
          <a:ext cx="2705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1" name="Equation" r:id="rId12" imgW="2705040" imgH="469800" progId="Equation.3">
                  <p:embed/>
                </p:oleObj>
              </mc:Choice>
              <mc:Fallback>
                <p:oleObj name="Equation" r:id="rId12" imgW="2705040" imgH="469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962400"/>
                        <a:ext cx="2705100" cy="4699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2" name="Object 6"/>
          <p:cNvGraphicFramePr>
            <a:graphicFrameLocks noChangeAspect="1"/>
          </p:cNvGraphicFramePr>
          <p:nvPr/>
        </p:nvGraphicFramePr>
        <p:xfrm>
          <a:off x="1066800" y="3200400"/>
          <a:ext cx="1854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2" name="Equation" r:id="rId14" imgW="1854000" imgH="469800" progId="Equation.3">
                  <p:embed/>
                </p:oleObj>
              </mc:Choice>
              <mc:Fallback>
                <p:oleObj name="Equation" r:id="rId14" imgW="1854000" imgH="4698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200400"/>
                        <a:ext cx="1854200" cy="4699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1600200"/>
            <a:ext cx="4876800" cy="36576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en-US" sz="4000" dirty="0" smtClean="0">
                <a:solidFill>
                  <a:schemeClr val="tx2"/>
                </a:solidFill>
              </a:rPr>
              <a:t> </a:t>
            </a:r>
            <a:endParaRPr lang="en-US" altLang="en-US" sz="4000" dirty="0" smtClean="0">
              <a:solidFill>
                <a:srgbClr val="00FF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en-US" sz="4000" dirty="0" smtClean="0">
                <a:solidFill>
                  <a:schemeClr val="tx2"/>
                </a:solidFill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4000" dirty="0" smtClean="0">
                <a:solidFill>
                  <a:schemeClr val="tx2"/>
                </a:solidFill>
              </a:rPr>
              <a:t> 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4000" dirty="0" smtClean="0">
                <a:solidFill>
                  <a:schemeClr val="tx2"/>
                </a:solidFill>
              </a:rPr>
              <a:t>     </a:t>
            </a:r>
          </a:p>
          <a:p>
            <a:pPr marL="514350" indent="-514350">
              <a:buNone/>
            </a:pPr>
            <a:r>
              <a:rPr lang="en-US" altLang="en-US" sz="4000" dirty="0" smtClean="0">
                <a:solidFill>
                  <a:schemeClr val="tx2"/>
                </a:solidFill>
              </a:rPr>
              <a:t> </a:t>
            </a:r>
            <a:endParaRPr lang="en-US" altLang="en-US" sz="4000" dirty="0">
              <a:solidFill>
                <a:schemeClr val="tx2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Text Box 2"/>
          <p:cNvSpPr txBox="1">
            <a:spLocks noChangeArrowheads="1"/>
          </p:cNvSpPr>
          <p:nvPr/>
        </p:nvSpPr>
        <p:spPr bwMode="auto">
          <a:xfrm>
            <a:off x="1471613" y="2459038"/>
            <a:ext cx="6146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Nucleus = Protons+ Neutrons</a:t>
            </a:r>
          </a:p>
        </p:txBody>
      </p:sp>
      <p:sp>
        <p:nvSpPr>
          <p:cNvPr id="354307" name="AutoShape 3"/>
          <p:cNvSpPr>
            <a:spLocks/>
          </p:cNvSpPr>
          <p:nvPr/>
        </p:nvSpPr>
        <p:spPr bwMode="auto">
          <a:xfrm rot="-5400000">
            <a:off x="5260182" y="1234281"/>
            <a:ext cx="457200" cy="3805237"/>
          </a:xfrm>
          <a:prstGeom prst="leftBrace">
            <a:avLst>
              <a:gd name="adj1" fmla="val 69358"/>
              <a:gd name="adj2" fmla="val 4995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308" name="Text Box 4"/>
          <p:cNvSpPr txBox="1">
            <a:spLocks noChangeArrowheads="1"/>
          </p:cNvSpPr>
          <p:nvPr/>
        </p:nvSpPr>
        <p:spPr bwMode="auto">
          <a:xfrm>
            <a:off x="4672013" y="3271838"/>
            <a:ext cx="1679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/>
              <a:t>nucleons</a:t>
            </a:r>
          </a:p>
        </p:txBody>
      </p:sp>
      <p:sp>
        <p:nvSpPr>
          <p:cNvPr id="354309" name="Text Box 5"/>
          <p:cNvSpPr txBox="1">
            <a:spLocks noChangeArrowheads="1"/>
          </p:cNvSpPr>
          <p:nvPr/>
        </p:nvSpPr>
        <p:spPr bwMode="auto">
          <a:xfrm>
            <a:off x="1169988" y="5068888"/>
            <a:ext cx="65722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n-US" sz="2400" dirty="0"/>
              <a:t>A = nucleon number (atomic mass number)</a:t>
            </a:r>
          </a:p>
          <a:p>
            <a:r>
              <a:rPr lang="en-US" altLang="en-US" sz="2400" dirty="0"/>
              <a:t>	Gives you mass density of element</a:t>
            </a:r>
          </a:p>
        </p:txBody>
      </p:sp>
      <p:sp>
        <p:nvSpPr>
          <p:cNvPr id="354310" name="Text Box 6"/>
          <p:cNvSpPr txBox="1">
            <a:spLocks noChangeArrowheads="1"/>
          </p:cNvSpPr>
          <p:nvPr/>
        </p:nvSpPr>
        <p:spPr bwMode="auto">
          <a:xfrm>
            <a:off x="1169988" y="3635375"/>
            <a:ext cx="70485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n-US" sz="2400" dirty="0">
                <a:solidFill>
                  <a:schemeClr val="accent2"/>
                </a:solidFill>
              </a:rPr>
              <a:t>Z = proton number (atomic number)</a:t>
            </a:r>
            <a:r>
              <a:rPr lang="en-US" altLang="en-US" sz="2400" dirty="0"/>
              <a:t> </a:t>
            </a:r>
          </a:p>
          <a:p>
            <a:r>
              <a:rPr lang="en-US" altLang="en-US" sz="2400" dirty="0"/>
              <a:t>	Gives chemical properties (and name)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chemeClr val="accent1"/>
                </a:solidFill>
              </a:rPr>
              <a:t>N = neutron number</a:t>
            </a:r>
            <a:endParaRPr lang="en-US" altLang="en-US" sz="2400" b="1" dirty="0">
              <a:solidFill>
                <a:schemeClr val="accent1"/>
              </a:solidFill>
            </a:endParaRPr>
          </a:p>
        </p:txBody>
      </p:sp>
      <p:sp>
        <p:nvSpPr>
          <p:cNvPr id="354311" name="Text Box 7"/>
          <p:cNvSpPr txBox="1">
            <a:spLocks noChangeArrowheads="1"/>
          </p:cNvSpPr>
          <p:nvPr/>
        </p:nvSpPr>
        <p:spPr bwMode="auto">
          <a:xfrm>
            <a:off x="1752600" y="5943600"/>
            <a:ext cx="6096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                           </a:t>
            </a:r>
            <a:r>
              <a:rPr lang="en-US" altLang="en-US" sz="4000" dirty="0"/>
              <a:t>A=N+Z</a:t>
            </a:r>
          </a:p>
        </p:txBody>
      </p:sp>
      <p:sp>
        <p:nvSpPr>
          <p:cNvPr id="354312" name="AutoShape 8"/>
          <p:cNvSpPr>
            <a:spLocks noChangeArrowheads="1"/>
          </p:cNvSpPr>
          <p:nvPr/>
        </p:nvSpPr>
        <p:spPr bwMode="auto">
          <a:xfrm>
            <a:off x="1169988" y="6308725"/>
            <a:ext cx="1960562" cy="128588"/>
          </a:xfrm>
          <a:prstGeom prst="rightArrow">
            <a:avLst>
              <a:gd name="adj1" fmla="val 50000"/>
              <a:gd name="adj2" fmla="val 3811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313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34925"/>
            <a:ext cx="7772400" cy="1143000"/>
          </a:xfrm>
        </p:spPr>
        <p:txBody>
          <a:bodyPr/>
          <a:lstStyle/>
          <a:p>
            <a:r>
              <a:rPr lang="en-US"/>
              <a:t>Nuclear Physics</a:t>
            </a:r>
          </a:p>
        </p:txBody>
      </p:sp>
      <p:pic>
        <p:nvPicPr>
          <p:cNvPr id="354314" name="Picture 10" descr="lithi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13188" y="792163"/>
            <a:ext cx="2195512" cy="2246312"/>
          </a:xfrm>
          <a:prstGeom prst="rect">
            <a:avLst/>
          </a:prstGeom>
          <a:noFill/>
        </p:spPr>
      </p:pic>
      <p:graphicFrame>
        <p:nvGraphicFramePr>
          <p:cNvPr id="354315" name="Object 11"/>
          <p:cNvGraphicFramePr>
            <a:graphicFrameLocks noChangeAspect="1"/>
          </p:cNvGraphicFramePr>
          <p:nvPr/>
        </p:nvGraphicFramePr>
        <p:xfrm>
          <a:off x="1881188" y="1108075"/>
          <a:ext cx="1423987" cy="135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6" imgW="495000" imgH="469800" progId="Equation.3">
                  <p:embed/>
                </p:oleObj>
              </mc:Choice>
              <mc:Fallback>
                <p:oleObj name="Equation" r:id="rId6" imgW="495000" imgH="469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1188" y="1108075"/>
                        <a:ext cx="1423987" cy="1350963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4316" name="Text Box 12"/>
          <p:cNvSpPr txBox="1">
            <a:spLocks noChangeArrowheads="1"/>
          </p:cNvSpPr>
          <p:nvPr/>
        </p:nvSpPr>
        <p:spPr bwMode="auto">
          <a:xfrm>
            <a:off x="1101725" y="1108075"/>
            <a:ext cx="5746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A</a:t>
            </a:r>
          </a:p>
        </p:txBody>
      </p:sp>
      <p:sp>
        <p:nvSpPr>
          <p:cNvPr id="354317" name="Text Box 13"/>
          <p:cNvSpPr txBox="1">
            <a:spLocks noChangeArrowheads="1"/>
          </p:cNvSpPr>
          <p:nvPr/>
        </p:nvSpPr>
        <p:spPr bwMode="auto">
          <a:xfrm>
            <a:off x="1101725" y="1839913"/>
            <a:ext cx="5746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Z</a:t>
            </a:r>
          </a:p>
        </p:txBody>
      </p:sp>
      <p:sp>
        <p:nvSpPr>
          <p:cNvPr id="354318" name="AutoShape 14"/>
          <p:cNvSpPr>
            <a:spLocks noChangeArrowheads="1"/>
          </p:cNvSpPr>
          <p:nvPr/>
        </p:nvSpPr>
        <p:spPr bwMode="auto">
          <a:xfrm>
            <a:off x="1536700" y="1417638"/>
            <a:ext cx="344488" cy="88900"/>
          </a:xfrm>
          <a:prstGeom prst="rightArrow">
            <a:avLst>
              <a:gd name="adj1" fmla="val 50000"/>
              <a:gd name="adj2" fmla="val 968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319" name="AutoShape 15"/>
          <p:cNvSpPr>
            <a:spLocks noChangeArrowheads="1"/>
          </p:cNvSpPr>
          <p:nvPr/>
        </p:nvSpPr>
        <p:spPr bwMode="auto">
          <a:xfrm>
            <a:off x="1516063" y="2105025"/>
            <a:ext cx="344487" cy="88900"/>
          </a:xfrm>
          <a:prstGeom prst="rightArrow">
            <a:avLst>
              <a:gd name="adj1" fmla="val 50000"/>
              <a:gd name="adj2" fmla="val 968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321" name="Text Box 17"/>
          <p:cNvSpPr txBox="1">
            <a:spLocks noChangeArrowheads="1"/>
          </p:cNvSpPr>
          <p:nvPr/>
        </p:nvSpPr>
        <p:spPr bwMode="auto">
          <a:xfrm>
            <a:off x="5329238" y="6208713"/>
            <a:ext cx="3735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hlinkClick r:id="rId8"/>
              </a:rPr>
              <a:t>Periodic_Table</a:t>
            </a:r>
            <a:endParaRPr lang="en-US"/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4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4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54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54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54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4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4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4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4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4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4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06" grpId="0" autoUpdateAnimBg="0"/>
      <p:bldP spid="354307" grpId="0" animBg="1"/>
      <p:bldP spid="354308" grpId="0" autoUpdateAnimBg="0"/>
      <p:bldP spid="354309" grpId="0" autoUpdateAnimBg="0"/>
      <p:bldP spid="354310" grpId="0"/>
      <p:bldP spid="354311" grpId="0" autoUpdateAnimBg="0"/>
      <p:bldP spid="3543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 smtClean="0"/>
              <a:t>Which of the following decays is NOT allowed?</a:t>
            </a:r>
            <a:endParaRPr lang="en-US" sz="3200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261227757"/>
              </p:ext>
            </p:extLst>
          </p:nvPr>
        </p:nvGraphicFramePr>
        <p:xfrm>
          <a:off x="6021210" y="3352800"/>
          <a:ext cx="3059289" cy="344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2" name="Chart" r:id="rId6" imgW="4572000" imgH="5143500" progId="MSGraph.Chart.8">
                  <p:embed followColorScheme="full"/>
                </p:oleObj>
              </mc:Choice>
              <mc:Fallback>
                <p:oleObj name="Chart" r:id="rId6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1210" y="3352800"/>
                        <a:ext cx="3059289" cy="344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1066800" y="1752600"/>
          <a:ext cx="2146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3" name="Equation" r:id="rId8" imgW="2146300" imgH="431800" progId="Equation.DSMT36">
                  <p:embed/>
                </p:oleObj>
              </mc:Choice>
              <mc:Fallback>
                <p:oleObj name="Equation" r:id="rId8" imgW="2146300" imgH="431800" progId="Equation.DSMT36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752600"/>
                        <a:ext cx="2146300" cy="4318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1066800" y="2438400"/>
          <a:ext cx="2616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4" name="Equation" r:id="rId10" imgW="2616120" imgH="469800" progId="Equation.3">
                  <p:embed/>
                </p:oleObj>
              </mc:Choice>
              <mc:Fallback>
                <p:oleObj name="Equation" r:id="rId10" imgW="2616120" imgH="469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438400"/>
                        <a:ext cx="2616200" cy="4699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1" name="Object 5"/>
          <p:cNvGraphicFramePr>
            <a:graphicFrameLocks noChangeAspect="1"/>
          </p:cNvGraphicFramePr>
          <p:nvPr/>
        </p:nvGraphicFramePr>
        <p:xfrm>
          <a:off x="1066800" y="3962400"/>
          <a:ext cx="2705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5" name="Equation" r:id="rId12" imgW="2705040" imgH="469800" progId="Equation.3">
                  <p:embed/>
                </p:oleObj>
              </mc:Choice>
              <mc:Fallback>
                <p:oleObj name="Equation" r:id="rId12" imgW="2705040" imgH="469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962400"/>
                        <a:ext cx="2705100" cy="4699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2" name="Object 6"/>
          <p:cNvGraphicFramePr>
            <a:graphicFrameLocks noChangeAspect="1"/>
          </p:cNvGraphicFramePr>
          <p:nvPr/>
        </p:nvGraphicFramePr>
        <p:xfrm>
          <a:off x="1219200" y="3200400"/>
          <a:ext cx="1854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6" name="Equation" r:id="rId14" imgW="1854000" imgH="469800" progId="Equation.3">
                  <p:embed/>
                </p:oleObj>
              </mc:Choice>
              <mc:Fallback>
                <p:oleObj name="Equation" r:id="rId14" imgW="1854000" imgH="4698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200400"/>
                        <a:ext cx="1854200" cy="4699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1600200"/>
            <a:ext cx="4876800" cy="36576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en-US" sz="4000" dirty="0" smtClean="0">
                <a:solidFill>
                  <a:schemeClr val="tx2"/>
                </a:solidFill>
              </a:rPr>
              <a:t> </a:t>
            </a:r>
            <a:endParaRPr lang="en-US" altLang="en-US" sz="4000" dirty="0" smtClean="0">
              <a:solidFill>
                <a:srgbClr val="00FF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en-US" sz="4000" dirty="0" smtClean="0">
                <a:solidFill>
                  <a:schemeClr val="tx2"/>
                </a:solidFill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4000" dirty="0" smtClean="0">
                <a:solidFill>
                  <a:schemeClr val="tx2"/>
                </a:solidFill>
              </a:rPr>
              <a:t> 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4000" dirty="0" smtClean="0">
                <a:solidFill>
                  <a:schemeClr val="tx2"/>
                </a:solidFill>
              </a:rPr>
              <a:t>     </a:t>
            </a:r>
          </a:p>
          <a:p>
            <a:pPr marL="514350" indent="-514350">
              <a:buNone/>
            </a:pPr>
            <a:r>
              <a:rPr lang="en-US" altLang="en-US" sz="4000" dirty="0" smtClean="0">
                <a:solidFill>
                  <a:schemeClr val="tx2"/>
                </a:solidFill>
              </a:rPr>
              <a:t> </a:t>
            </a:r>
            <a:endParaRPr lang="en-US" altLang="en-US" sz="4000" dirty="0">
              <a:solidFill>
                <a:schemeClr val="tx2"/>
              </a:solidFill>
            </a:endParaRPr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228600" y="3048000"/>
            <a:ext cx="3492500" cy="68103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13"/>
          <p:cNvGrpSpPr>
            <a:grpSpLocks/>
          </p:cNvGrpSpPr>
          <p:nvPr/>
        </p:nvGrpSpPr>
        <p:grpSpPr bwMode="auto">
          <a:xfrm>
            <a:off x="3962400" y="1600200"/>
            <a:ext cx="2376487" cy="3205163"/>
            <a:chOff x="3621" y="1734"/>
            <a:chExt cx="1497" cy="2019"/>
          </a:xfrm>
        </p:grpSpPr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3621" y="1734"/>
              <a:ext cx="149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accent1"/>
                  </a:solidFill>
                </a:rPr>
                <a:t>238 = 234 + 4</a:t>
              </a:r>
            </a:p>
          </p:txBody>
        </p:sp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3621" y="1945"/>
              <a:ext cx="149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accent1"/>
                  </a:solidFill>
                </a:rPr>
                <a:t>92 = 90 + 2</a:t>
              </a:r>
            </a:p>
          </p:txBody>
        </p:sp>
        <p:sp>
          <p:nvSpPr>
            <p:cNvPr id="13" name="Text Box 16"/>
            <p:cNvSpPr txBox="1">
              <a:spLocks noChangeArrowheads="1"/>
            </p:cNvSpPr>
            <p:nvPr/>
          </p:nvSpPr>
          <p:spPr bwMode="auto">
            <a:xfrm>
              <a:off x="3621" y="2239"/>
              <a:ext cx="149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accent1"/>
                  </a:solidFill>
                </a:rPr>
                <a:t>214 = 210 + 4</a:t>
              </a:r>
            </a:p>
          </p:txBody>
        </p:sp>
        <p:sp>
          <p:nvSpPr>
            <p:cNvPr id="14" name="Text Box 17"/>
            <p:cNvSpPr txBox="1">
              <a:spLocks noChangeArrowheads="1"/>
            </p:cNvSpPr>
            <p:nvPr/>
          </p:nvSpPr>
          <p:spPr bwMode="auto">
            <a:xfrm>
              <a:off x="3621" y="2470"/>
              <a:ext cx="149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accent1"/>
                  </a:solidFill>
                </a:rPr>
                <a:t>84 = 82 + 2</a:t>
              </a:r>
            </a:p>
          </p:txBody>
        </p:sp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3621" y="2746"/>
              <a:ext cx="149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accent1"/>
                  </a:solidFill>
                </a:rPr>
                <a:t>14 = 14+0</a:t>
              </a:r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3621" y="2977"/>
              <a:ext cx="149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FF0000"/>
                  </a:solidFill>
                </a:rPr>
                <a:t>6 &lt;&gt; 7+0</a:t>
              </a:r>
            </a:p>
          </p:txBody>
        </p:sp>
        <p:sp>
          <p:nvSpPr>
            <p:cNvPr id="17" name="Text Box 20"/>
            <p:cNvSpPr txBox="1">
              <a:spLocks noChangeArrowheads="1"/>
            </p:cNvSpPr>
            <p:nvPr/>
          </p:nvSpPr>
          <p:spPr bwMode="auto">
            <a:xfrm>
              <a:off x="3621" y="3342"/>
              <a:ext cx="149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accent1"/>
                  </a:solidFill>
                </a:rPr>
                <a:t>40 = 40+0+0</a:t>
              </a:r>
            </a:p>
          </p:txBody>
        </p:sp>
        <p:sp>
          <p:nvSpPr>
            <p:cNvPr id="18" name="Text Box 21"/>
            <p:cNvSpPr txBox="1">
              <a:spLocks noChangeArrowheads="1"/>
            </p:cNvSpPr>
            <p:nvPr/>
          </p:nvSpPr>
          <p:spPr bwMode="auto">
            <a:xfrm>
              <a:off x="3621" y="3522"/>
              <a:ext cx="149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accent1"/>
                  </a:solidFill>
                </a:rPr>
                <a:t>19 = 20-1+0</a:t>
              </a:r>
            </a:p>
          </p:txBody>
        </p: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568036" y="443346"/>
            <a:ext cx="8229600" cy="2071254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altLang="en-US" sz="2800" dirty="0" smtClean="0">
                <a:solidFill>
                  <a:schemeClr val="accent1"/>
                </a:solidFill>
              </a:rPr>
              <a:t>Decays per second,  or “activity”:</a:t>
            </a:r>
            <a:br>
              <a:rPr lang="en-US" altLang="en-US" sz="2800" dirty="0" smtClean="0">
                <a:solidFill>
                  <a:schemeClr val="accent1"/>
                </a:solidFill>
              </a:rPr>
            </a:br>
            <a:r>
              <a:rPr lang="en-US" altLang="en-US" sz="2800" dirty="0" smtClean="0"/>
              <a:t>If the number of radioactive </a:t>
            </a:r>
            <a:br>
              <a:rPr lang="en-US" altLang="en-US" sz="2800" dirty="0" smtClean="0"/>
            </a:br>
            <a:r>
              <a:rPr lang="en-US" altLang="en-US" sz="2800" dirty="0" smtClean="0"/>
              <a:t>nuclei present is cut in half, how </a:t>
            </a:r>
            <a:br>
              <a:rPr lang="en-US" altLang="en-US" sz="2800" dirty="0" smtClean="0"/>
            </a:br>
            <a:r>
              <a:rPr lang="en-US" altLang="en-US" sz="2800" dirty="0" smtClean="0"/>
              <a:t>does the activity change?</a:t>
            </a:r>
            <a:r>
              <a:rPr lang="en-US" altLang="en-US" sz="2800" dirty="0" smtClean="0">
                <a:solidFill>
                  <a:schemeClr val="accent2"/>
                </a:solidFill>
              </a:rPr>
              <a:t/>
            </a:r>
            <a:br>
              <a:rPr lang="en-US" altLang="en-US" sz="2800" dirty="0" smtClean="0">
                <a:solidFill>
                  <a:schemeClr val="accent2"/>
                </a:solidFill>
              </a:rPr>
            </a:br>
            <a:endParaRPr lang="en-US" altLang="en-US" sz="2800" dirty="0">
              <a:solidFill>
                <a:schemeClr val="accent2"/>
              </a:solidFill>
            </a:endParaRP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464669731"/>
              </p:ext>
            </p:extLst>
          </p:nvPr>
        </p:nvGraphicFramePr>
        <p:xfrm>
          <a:off x="6021210" y="3352800"/>
          <a:ext cx="3059289" cy="344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0" name="Chart" r:id="rId6" imgW="4572000" imgH="5143500" progId="MSGraph.Chart.8">
                  <p:embed followColorScheme="full"/>
                </p:oleObj>
              </mc:Choice>
              <mc:Fallback>
                <p:oleObj name="Chart" r:id="rId6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1210" y="3352800"/>
                        <a:ext cx="3059289" cy="344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638800" y="393700"/>
          <a:ext cx="13335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1" name="Equation" r:id="rId8" imgW="1333500" imgH="749300" progId="Equation.DSMT36">
                  <p:embed/>
                </p:oleObj>
              </mc:Choice>
              <mc:Fallback>
                <p:oleObj name="Equation" r:id="rId8" imgW="1333500" imgH="749300" progId="Equation.DSMT36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93700"/>
                        <a:ext cx="1333500" cy="7493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6934200" y="247359"/>
            <a:ext cx="1930400" cy="701675"/>
            <a:chOff x="3684" y="821"/>
            <a:chExt cx="1504" cy="442"/>
          </a:xfrm>
        </p:grpSpPr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3949" y="821"/>
              <a:ext cx="123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dirty="0">
                  <a:solidFill>
                    <a:schemeClr val="accent2"/>
                  </a:solidFill>
                </a:rPr>
                <a:t>No. of nuclei present</a:t>
              </a:r>
              <a:endParaRPr lang="en-US" alt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8" name="Line 17"/>
            <p:cNvSpPr>
              <a:spLocks noChangeShapeType="1"/>
            </p:cNvSpPr>
            <p:nvPr/>
          </p:nvSpPr>
          <p:spPr bwMode="auto">
            <a:xfrm flipH="1">
              <a:off x="3684" y="1042"/>
              <a:ext cx="266" cy="111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19"/>
          <p:cNvGrpSpPr>
            <a:grpSpLocks/>
          </p:cNvGrpSpPr>
          <p:nvPr/>
        </p:nvGrpSpPr>
        <p:grpSpPr bwMode="auto">
          <a:xfrm>
            <a:off x="6553200" y="919307"/>
            <a:ext cx="1768475" cy="696913"/>
            <a:chOff x="3412" y="1346"/>
            <a:chExt cx="1114" cy="439"/>
          </a:xfrm>
        </p:grpSpPr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3412" y="1535"/>
              <a:ext cx="111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dirty="0">
                  <a:solidFill>
                    <a:srgbClr val="FF0000"/>
                  </a:solidFill>
                </a:rPr>
                <a:t>decay constant</a:t>
              </a:r>
              <a:endParaRPr lang="en-US" alt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11" name="Line 18"/>
            <p:cNvSpPr>
              <a:spLocks noChangeShapeType="1"/>
            </p:cNvSpPr>
            <p:nvPr/>
          </p:nvSpPr>
          <p:spPr bwMode="auto">
            <a:xfrm flipH="1" flipV="1">
              <a:off x="3475" y="1346"/>
              <a:ext cx="1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381000" y="2286000"/>
            <a:ext cx="4876800" cy="20574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en-US" dirty="0" smtClean="0">
                <a:solidFill>
                  <a:schemeClr val="tx2"/>
                </a:solidFill>
              </a:rPr>
              <a:t>It remains the same              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 smtClean="0">
                <a:solidFill>
                  <a:schemeClr val="tx2"/>
                </a:solidFill>
              </a:rPr>
              <a:t>It is cut in half             </a:t>
            </a:r>
            <a:endParaRPr lang="en-US" altLang="en-US" dirty="0" smtClean="0">
              <a:solidFill>
                <a:srgbClr val="00FF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en-US" dirty="0" smtClean="0">
                <a:solidFill>
                  <a:schemeClr val="tx2"/>
                </a:solidFill>
              </a:rPr>
              <a:t>It doubles                    </a:t>
            </a:r>
            <a:endParaRPr lang="en-US" altLang="en-US" dirty="0">
              <a:solidFill>
                <a:srgbClr val="00FF00"/>
              </a:solidFill>
            </a:endParaRPr>
          </a:p>
        </p:txBody>
      </p:sp>
      <p:sp>
        <p:nvSpPr>
          <p:cNvPr id="12" name="Oval 15"/>
          <p:cNvSpPr>
            <a:spLocks noChangeArrowheads="1"/>
          </p:cNvSpPr>
          <p:nvPr/>
        </p:nvSpPr>
        <p:spPr bwMode="auto">
          <a:xfrm>
            <a:off x="0" y="2819400"/>
            <a:ext cx="3960812" cy="601662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568036" y="443346"/>
            <a:ext cx="8118764" cy="2071254"/>
          </a:xfrm>
        </p:spPr>
        <p:txBody>
          <a:bodyPr>
            <a:no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800" dirty="0" smtClean="0">
                <a:solidFill>
                  <a:schemeClr val="accent1"/>
                </a:solidFill>
              </a:rPr>
              <a:t>Decays per second,  or “activity”</a:t>
            </a:r>
            <a:br>
              <a:rPr lang="en-US" altLang="en-US" sz="2800" dirty="0" smtClean="0">
                <a:solidFill>
                  <a:schemeClr val="accent1"/>
                </a:solidFill>
              </a:rPr>
            </a:br>
            <a:r>
              <a:rPr lang="en-US" sz="2800" dirty="0" smtClean="0"/>
              <a:t>Start with 16 </a:t>
            </a:r>
            <a:r>
              <a:rPr lang="en-US" sz="2800" baseline="30000" dirty="0" smtClean="0"/>
              <a:t>14</a:t>
            </a:r>
            <a:r>
              <a:rPr lang="en-US" sz="2800" dirty="0" smtClean="0"/>
              <a:t>C atoms.</a:t>
            </a:r>
            <a:br>
              <a:rPr lang="en-US" sz="2800" dirty="0" smtClean="0"/>
            </a:br>
            <a:r>
              <a:rPr lang="en-US" sz="2800" dirty="0" smtClean="0"/>
              <a:t>After 6000 years, there are only 8 left.</a:t>
            </a:r>
            <a:br>
              <a:rPr lang="en-US" sz="2800" dirty="0" smtClean="0"/>
            </a:br>
            <a:r>
              <a:rPr lang="en-US" sz="2800" dirty="0" smtClean="0"/>
              <a:t>How many will be left after another 6000 years?</a:t>
            </a:r>
            <a:r>
              <a:rPr lang="en-US" altLang="en-US" sz="2800" dirty="0" smtClean="0">
                <a:solidFill>
                  <a:schemeClr val="accent2"/>
                </a:solidFill>
              </a:rPr>
              <a:t/>
            </a:r>
            <a:br>
              <a:rPr lang="en-US" altLang="en-US" sz="2800" dirty="0" smtClean="0">
                <a:solidFill>
                  <a:schemeClr val="accent2"/>
                </a:solidFill>
              </a:rPr>
            </a:br>
            <a:endParaRPr lang="en-US" altLang="en-US" sz="2800" dirty="0">
              <a:solidFill>
                <a:schemeClr val="accent2"/>
              </a:solidFill>
            </a:endParaRP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963341336"/>
              </p:ext>
            </p:extLst>
          </p:nvPr>
        </p:nvGraphicFramePr>
        <p:xfrm>
          <a:off x="6021210" y="3352800"/>
          <a:ext cx="3059289" cy="344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4" name="Chart" r:id="rId6" imgW="4572000" imgH="5143500" progId="MSGraph.Chart.8">
                  <p:embed followColorScheme="full"/>
                </p:oleObj>
              </mc:Choice>
              <mc:Fallback>
                <p:oleObj name="Chart" r:id="rId6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1210" y="3352800"/>
                        <a:ext cx="3059289" cy="344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410200" y="394854"/>
          <a:ext cx="13335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5" name="Equation" r:id="rId8" imgW="1333500" imgH="749300" progId="Equation.DSMT36">
                  <p:embed/>
                </p:oleObj>
              </mc:Choice>
              <mc:Fallback>
                <p:oleObj name="Equation" r:id="rId8" imgW="1333500" imgH="749300" progId="Equation.DSMT36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94854"/>
                        <a:ext cx="1333500" cy="7493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6735618" y="441034"/>
            <a:ext cx="2387600" cy="701675"/>
            <a:chOff x="3684" y="943"/>
            <a:chExt cx="1504" cy="442"/>
          </a:xfrm>
        </p:grpSpPr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3949" y="943"/>
              <a:ext cx="123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dirty="0">
                  <a:solidFill>
                    <a:schemeClr val="accent2"/>
                  </a:solidFill>
                </a:rPr>
                <a:t>No. of nuclei present</a:t>
              </a:r>
              <a:endParaRPr lang="en-US" alt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8" name="Line 17"/>
            <p:cNvSpPr>
              <a:spLocks noChangeShapeType="1"/>
            </p:cNvSpPr>
            <p:nvPr/>
          </p:nvSpPr>
          <p:spPr bwMode="auto">
            <a:xfrm flipH="1">
              <a:off x="3684" y="1042"/>
              <a:ext cx="266" cy="111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19"/>
          <p:cNvGrpSpPr>
            <a:grpSpLocks/>
          </p:cNvGrpSpPr>
          <p:nvPr/>
        </p:nvGrpSpPr>
        <p:grpSpPr bwMode="auto">
          <a:xfrm>
            <a:off x="5872307" y="877741"/>
            <a:ext cx="3292475" cy="625475"/>
            <a:chOff x="3114" y="1346"/>
            <a:chExt cx="2074" cy="394"/>
          </a:xfrm>
        </p:grpSpPr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3114" y="1490"/>
              <a:ext cx="207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dirty="0">
                  <a:solidFill>
                    <a:srgbClr val="FF0000"/>
                  </a:solidFill>
                </a:rPr>
                <a:t>decay constant</a:t>
              </a:r>
              <a:endParaRPr lang="en-US" alt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11" name="Line 18"/>
            <p:cNvSpPr>
              <a:spLocks noChangeShapeType="1"/>
            </p:cNvSpPr>
            <p:nvPr/>
          </p:nvSpPr>
          <p:spPr bwMode="auto">
            <a:xfrm flipH="1" flipV="1">
              <a:off x="3475" y="1346"/>
              <a:ext cx="1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" name="Oval 15"/>
          <p:cNvSpPr>
            <a:spLocks noChangeArrowheads="1"/>
          </p:cNvSpPr>
          <p:nvPr/>
        </p:nvSpPr>
        <p:spPr bwMode="auto">
          <a:xfrm>
            <a:off x="304800" y="2819400"/>
            <a:ext cx="1170494" cy="690755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304800" y="4648200"/>
            <a:ext cx="533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tx2"/>
                </a:solidFill>
              </a:rPr>
              <a:t>Every 6000 years ½ of atoms decay</a:t>
            </a: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381000" y="2286000"/>
            <a:ext cx="1524000" cy="20574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0	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4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6</a:t>
            </a:r>
            <a:br>
              <a:rPr lang="en-US" dirty="0" smtClean="0">
                <a:solidFill>
                  <a:schemeClr val="tx2"/>
                </a:solidFill>
              </a:rPr>
            </a:br>
            <a:endParaRPr lang="en-US" altLang="en-US" dirty="0">
              <a:solidFill>
                <a:srgbClr val="00FF00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13" grpId="0" animBg="1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135063" y="1322388"/>
            <a:ext cx="4784725" cy="5535612"/>
            <a:chOff x="1604" y="361"/>
            <a:chExt cx="3014" cy="3487"/>
          </a:xfrm>
        </p:grpSpPr>
        <p:pic>
          <p:nvPicPr>
            <p:cNvPr id="31949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b="2933"/>
            <a:stretch>
              <a:fillRect/>
            </a:stretch>
          </p:blipFill>
          <p:spPr bwMode="auto">
            <a:xfrm>
              <a:off x="1604" y="361"/>
              <a:ext cx="3014" cy="3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19491" name="Text Box 3"/>
            <p:cNvSpPr txBox="1">
              <a:spLocks noChangeArrowheads="1"/>
            </p:cNvSpPr>
            <p:nvPr/>
          </p:nvSpPr>
          <p:spPr bwMode="auto">
            <a:xfrm>
              <a:off x="2840" y="3560"/>
              <a:ext cx="141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time</a:t>
              </a:r>
            </a:p>
          </p:txBody>
        </p:sp>
        <p:sp>
          <p:nvSpPr>
            <p:cNvPr id="319492" name="Line 4"/>
            <p:cNvSpPr>
              <a:spLocks noChangeShapeType="1"/>
            </p:cNvSpPr>
            <p:nvPr/>
          </p:nvSpPr>
          <p:spPr bwMode="auto">
            <a:xfrm>
              <a:off x="3351" y="3718"/>
              <a:ext cx="6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319493" name="Object 5"/>
          <p:cNvGraphicFramePr>
            <a:graphicFrameLocks noChangeAspect="1"/>
          </p:cNvGraphicFramePr>
          <p:nvPr/>
        </p:nvGraphicFramePr>
        <p:xfrm>
          <a:off x="4648200" y="2063750"/>
          <a:ext cx="4242457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1" name="Equation" r:id="rId6" imgW="3175000" imgH="736600" progId="Equation.DSMT36">
                  <p:embed/>
                </p:oleObj>
              </mc:Choice>
              <mc:Fallback>
                <p:oleObj name="Equation" r:id="rId6" imgW="3175000" imgH="736600" progId="Equation.DSMT36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063750"/>
                        <a:ext cx="4242457" cy="98425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9496" name="Rectangle 8"/>
          <p:cNvSpPr>
            <a:spLocks noChangeArrowheads="1"/>
          </p:cNvSpPr>
          <p:nvPr/>
        </p:nvSpPr>
        <p:spPr bwMode="auto">
          <a:xfrm>
            <a:off x="69215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4400">
                <a:solidFill>
                  <a:schemeClr val="tx2"/>
                </a:solidFill>
                <a:latin typeface="Times New Roman" pitchFamily="18" charset="0"/>
              </a:rPr>
              <a:t>Decay Function</a:t>
            </a: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Text Box 2"/>
          <p:cNvSpPr txBox="1">
            <a:spLocks noChangeArrowheads="1"/>
          </p:cNvSpPr>
          <p:nvPr/>
        </p:nvSpPr>
        <p:spPr bwMode="auto">
          <a:xfrm>
            <a:off x="142875" y="4003675"/>
            <a:ext cx="56118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/>
              <a:t>Instead of base</a:t>
            </a:r>
            <a:r>
              <a:rPr lang="en-US" altLang="en-US" sz="2400" dirty="0">
                <a:solidFill>
                  <a:schemeClr val="accent2"/>
                </a:solidFill>
              </a:rPr>
              <a:t> </a:t>
            </a:r>
            <a:r>
              <a:rPr lang="en-US" altLang="en-US" sz="2400" dirty="0">
                <a:solidFill>
                  <a:srgbClr val="FF0000"/>
                </a:solidFill>
              </a:rPr>
              <a:t>e</a:t>
            </a:r>
            <a:r>
              <a:rPr lang="en-US" altLang="en-US" sz="2400" dirty="0">
                <a:solidFill>
                  <a:schemeClr val="accent2"/>
                </a:solidFill>
              </a:rPr>
              <a:t> </a:t>
            </a:r>
            <a:r>
              <a:rPr lang="en-US" altLang="en-US" sz="2400" dirty="0"/>
              <a:t>we can use base</a:t>
            </a:r>
            <a:r>
              <a:rPr lang="en-US" altLang="en-US" sz="2400" dirty="0">
                <a:solidFill>
                  <a:schemeClr val="accent2"/>
                </a:solidFill>
              </a:rPr>
              <a:t> </a:t>
            </a:r>
            <a:r>
              <a:rPr lang="en-US" altLang="en-US" sz="2400" dirty="0">
                <a:solidFill>
                  <a:srgbClr val="FF0000"/>
                </a:solidFill>
              </a:rPr>
              <a:t>2</a:t>
            </a:r>
            <a:r>
              <a:rPr lang="en-US" altLang="en-US" sz="2400" dirty="0"/>
              <a:t>:</a:t>
            </a:r>
            <a:endParaRPr lang="en-US" altLang="en-US" sz="2400" dirty="0">
              <a:solidFill>
                <a:schemeClr val="accent2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90763" y="2403475"/>
            <a:ext cx="3900487" cy="457200"/>
            <a:chOff x="1481" y="138"/>
            <a:chExt cx="2457" cy="288"/>
          </a:xfrm>
        </p:grpSpPr>
        <p:graphicFrame>
          <p:nvGraphicFramePr>
            <p:cNvPr id="408580" name="Object 4"/>
            <p:cNvGraphicFramePr>
              <a:graphicFrameLocks noChangeAspect="1"/>
            </p:cNvGraphicFramePr>
            <p:nvPr/>
          </p:nvGraphicFramePr>
          <p:xfrm>
            <a:off x="2710" y="138"/>
            <a:ext cx="1072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09" name="Equation" r:id="rId5" imgW="1701800" imgH="431800" progId="Equation.DSMT36">
                    <p:embed/>
                  </p:oleObj>
                </mc:Choice>
                <mc:Fallback>
                  <p:oleObj name="Equation" r:id="rId5" imgW="1701800" imgH="431800" progId="Equation.DSMT36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10" y="138"/>
                          <a:ext cx="1072" cy="272"/>
                        </a:xfrm>
                        <a:prstGeom prst="rect">
                          <a:avLst/>
                        </a:prstGeom>
                        <a:solidFill>
                          <a:schemeClr val="bg2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8949" name="Text Box 5"/>
            <p:cNvSpPr txBox="1">
              <a:spLocks noChangeArrowheads="1"/>
            </p:cNvSpPr>
            <p:nvPr/>
          </p:nvSpPr>
          <p:spPr bwMode="auto">
            <a:xfrm>
              <a:off x="1481" y="138"/>
              <a:ext cx="245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Survival: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2563813" y="2886075"/>
            <a:ext cx="2528887" cy="1073150"/>
            <a:chOff x="230" y="426"/>
            <a:chExt cx="1593" cy="676"/>
          </a:xfrm>
        </p:grpSpPr>
        <p:sp>
          <p:nvSpPr>
            <p:cNvPr id="338951" name="Text Box 7"/>
            <p:cNvSpPr txBox="1">
              <a:spLocks noChangeArrowheads="1"/>
            </p:cNvSpPr>
            <p:nvPr/>
          </p:nvSpPr>
          <p:spPr bwMode="auto">
            <a:xfrm>
              <a:off x="230" y="660"/>
              <a:ext cx="159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>
                  <a:solidFill>
                    <a:srgbClr val="FF00FF"/>
                  </a:solidFill>
                </a:rPr>
                <a:t>No. of nuclei present  at time t</a:t>
              </a:r>
              <a:endParaRPr lang="en-US" altLang="en-US">
                <a:solidFill>
                  <a:schemeClr val="accent2"/>
                </a:solidFill>
              </a:endParaRPr>
            </a:p>
          </p:txBody>
        </p:sp>
        <p:sp>
          <p:nvSpPr>
            <p:cNvPr id="338952" name="Line 8"/>
            <p:cNvSpPr>
              <a:spLocks noChangeShapeType="1"/>
            </p:cNvSpPr>
            <p:nvPr/>
          </p:nvSpPr>
          <p:spPr bwMode="auto">
            <a:xfrm flipV="1">
              <a:off x="905" y="426"/>
              <a:ext cx="363" cy="234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5422900" y="2886075"/>
            <a:ext cx="2316163" cy="1073150"/>
            <a:chOff x="1995" y="426"/>
            <a:chExt cx="1459" cy="676"/>
          </a:xfrm>
        </p:grpSpPr>
        <p:sp>
          <p:nvSpPr>
            <p:cNvPr id="338954" name="Text Box 10"/>
            <p:cNvSpPr txBox="1">
              <a:spLocks noChangeArrowheads="1"/>
            </p:cNvSpPr>
            <p:nvPr/>
          </p:nvSpPr>
          <p:spPr bwMode="auto">
            <a:xfrm>
              <a:off x="1995" y="660"/>
              <a:ext cx="145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>
                  <a:solidFill>
                    <a:schemeClr val="accent2"/>
                  </a:solidFill>
                </a:rPr>
                <a:t>No. we started with at t=0</a:t>
              </a:r>
              <a:endParaRPr lang="en-US" altLang="en-US">
                <a:solidFill>
                  <a:srgbClr val="FF00FF"/>
                </a:solidFill>
              </a:endParaRPr>
            </a:p>
          </p:txBody>
        </p:sp>
        <p:sp>
          <p:nvSpPr>
            <p:cNvPr id="338955" name="Line 11"/>
            <p:cNvSpPr>
              <a:spLocks noChangeShapeType="1"/>
            </p:cNvSpPr>
            <p:nvPr/>
          </p:nvSpPr>
          <p:spPr bwMode="auto">
            <a:xfrm flipH="1" flipV="1">
              <a:off x="1995" y="426"/>
              <a:ext cx="189" cy="23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889125" y="4543425"/>
            <a:ext cx="4851400" cy="941388"/>
            <a:chOff x="1190" y="1640"/>
            <a:chExt cx="3056" cy="593"/>
          </a:xfrm>
        </p:grpSpPr>
        <p:graphicFrame>
          <p:nvGraphicFramePr>
            <p:cNvPr id="408578" name="Object 2"/>
            <p:cNvGraphicFramePr>
              <a:graphicFrameLocks noChangeAspect="1"/>
            </p:cNvGraphicFramePr>
            <p:nvPr/>
          </p:nvGraphicFramePr>
          <p:xfrm>
            <a:off x="1190" y="1640"/>
            <a:ext cx="1138" cy="4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10" name="Equation" r:id="rId7" imgW="1524000" imgH="660400" progId="Equation.DSMT36">
                    <p:embed/>
                  </p:oleObj>
                </mc:Choice>
                <mc:Fallback>
                  <p:oleObj name="Equation" r:id="rId7" imgW="1524000" imgH="660400" progId="Equation.DSMT36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90" y="1640"/>
                          <a:ext cx="1138" cy="493"/>
                        </a:xfrm>
                        <a:prstGeom prst="rect">
                          <a:avLst/>
                        </a:prstGeom>
                        <a:solidFill>
                          <a:schemeClr val="bg2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8579" name="Object 3"/>
            <p:cNvGraphicFramePr>
              <a:graphicFrameLocks noChangeAspect="1"/>
            </p:cNvGraphicFramePr>
            <p:nvPr/>
          </p:nvGraphicFramePr>
          <p:xfrm>
            <a:off x="3360" y="1828"/>
            <a:ext cx="886" cy="4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11" name="Equation" r:id="rId9" imgW="1638300" imgH="749300" progId="Equation.DSMT36">
                    <p:embed/>
                  </p:oleObj>
                </mc:Choice>
                <mc:Fallback>
                  <p:oleObj name="Equation" r:id="rId9" imgW="1638300" imgH="749300" progId="Equation.DSMT36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0" y="1828"/>
                          <a:ext cx="886" cy="405"/>
                        </a:xfrm>
                        <a:prstGeom prst="rect">
                          <a:avLst/>
                        </a:prstGeom>
                        <a:solidFill>
                          <a:schemeClr val="bg2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8959" name="Text Box 15"/>
            <p:cNvSpPr txBox="1">
              <a:spLocks noChangeArrowheads="1"/>
            </p:cNvSpPr>
            <p:nvPr/>
          </p:nvSpPr>
          <p:spPr bwMode="auto">
            <a:xfrm>
              <a:off x="2513" y="1887"/>
              <a:ext cx="7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where</a:t>
              </a: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863600" y="5978528"/>
            <a:ext cx="6462713" cy="741363"/>
            <a:chOff x="321" y="3074"/>
            <a:chExt cx="4071" cy="467"/>
          </a:xfrm>
        </p:grpSpPr>
        <p:sp>
          <p:nvSpPr>
            <p:cNvPr id="338961" name="Text Box 17"/>
            <p:cNvSpPr txBox="1">
              <a:spLocks noChangeArrowheads="1"/>
            </p:cNvSpPr>
            <p:nvPr/>
          </p:nvSpPr>
          <p:spPr bwMode="auto">
            <a:xfrm>
              <a:off x="321" y="3250"/>
              <a:ext cx="407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dirty="0"/>
                <a:t>Then we can write</a:t>
              </a:r>
            </a:p>
          </p:txBody>
        </p:sp>
        <p:graphicFrame>
          <p:nvGraphicFramePr>
            <p:cNvPr id="408577" name="Object 1"/>
            <p:cNvGraphicFramePr>
              <a:graphicFrameLocks noChangeAspect="1"/>
            </p:cNvGraphicFramePr>
            <p:nvPr/>
          </p:nvGraphicFramePr>
          <p:xfrm>
            <a:off x="2246" y="3074"/>
            <a:ext cx="2000" cy="4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12" name="Equation" r:id="rId11" imgW="3175000" imgH="736600" progId="Equation.DSMT36">
                    <p:embed/>
                  </p:oleObj>
                </mc:Choice>
                <mc:Fallback>
                  <p:oleObj name="Equation" r:id="rId11" imgW="3175000" imgH="736600" progId="Equation.DSMT36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46" y="3074"/>
                          <a:ext cx="2000" cy="464"/>
                        </a:xfrm>
                        <a:prstGeom prst="rect">
                          <a:avLst/>
                        </a:prstGeom>
                        <a:solidFill>
                          <a:schemeClr val="bg2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2679700" y="5213350"/>
            <a:ext cx="2663825" cy="765175"/>
            <a:chOff x="1688" y="2062"/>
            <a:chExt cx="1678" cy="482"/>
          </a:xfrm>
        </p:grpSpPr>
        <p:sp>
          <p:nvSpPr>
            <p:cNvPr id="338964" name="Text Box 20"/>
            <p:cNvSpPr txBox="1">
              <a:spLocks noChangeArrowheads="1"/>
            </p:cNvSpPr>
            <p:nvPr/>
          </p:nvSpPr>
          <p:spPr bwMode="auto">
            <a:xfrm>
              <a:off x="1688" y="2256"/>
              <a:ext cx="9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CC3300"/>
                  </a:solidFill>
                </a:rPr>
                <a:t>Half life</a:t>
              </a:r>
              <a:endParaRPr lang="en-US" altLang="en-US">
                <a:solidFill>
                  <a:schemeClr val="accent2"/>
                </a:solidFill>
              </a:endParaRPr>
            </a:p>
          </p:txBody>
        </p:sp>
        <p:sp>
          <p:nvSpPr>
            <p:cNvPr id="338965" name="Line 21"/>
            <p:cNvSpPr>
              <a:spLocks noChangeShapeType="1"/>
            </p:cNvSpPr>
            <p:nvPr/>
          </p:nvSpPr>
          <p:spPr bwMode="auto">
            <a:xfrm flipV="1">
              <a:off x="2485" y="2062"/>
              <a:ext cx="881" cy="316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8966" name="Rectangle 2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Radioactivity Quantitatively</a:t>
            </a:r>
          </a:p>
        </p:txBody>
      </p:sp>
      <p:graphicFrame>
        <p:nvGraphicFramePr>
          <p:cNvPr id="408576" name="Object 0"/>
          <p:cNvGraphicFramePr>
            <a:graphicFrameLocks noChangeAspect="1"/>
          </p:cNvGraphicFramePr>
          <p:nvPr/>
        </p:nvGraphicFramePr>
        <p:xfrm>
          <a:off x="4421188" y="1208088"/>
          <a:ext cx="13335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3" name="Equation" r:id="rId13" imgW="1333500" imgH="749300" progId="Equation.DSMT36">
                  <p:embed/>
                </p:oleObj>
              </mc:Choice>
              <mc:Fallback>
                <p:oleObj name="Equation" r:id="rId13" imgW="1333500" imgH="749300" progId="Equation.DSMT36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1188" y="1208088"/>
                        <a:ext cx="1333500" cy="7493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5754688" y="944563"/>
            <a:ext cx="2387600" cy="701675"/>
            <a:chOff x="3684" y="821"/>
            <a:chExt cx="1504" cy="442"/>
          </a:xfrm>
        </p:grpSpPr>
        <p:sp>
          <p:nvSpPr>
            <p:cNvPr id="338969" name="Text Box 25"/>
            <p:cNvSpPr txBox="1">
              <a:spLocks noChangeArrowheads="1"/>
            </p:cNvSpPr>
            <p:nvPr/>
          </p:nvSpPr>
          <p:spPr bwMode="auto">
            <a:xfrm>
              <a:off x="3949" y="821"/>
              <a:ext cx="123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>
                  <a:solidFill>
                    <a:schemeClr val="accent2"/>
                  </a:solidFill>
                </a:rPr>
                <a:t>No. of nuclei present</a:t>
              </a:r>
              <a:endParaRPr lang="en-US" altLang="en-US">
                <a:solidFill>
                  <a:schemeClr val="accent2"/>
                </a:solidFill>
              </a:endParaRPr>
            </a:p>
          </p:txBody>
        </p:sp>
        <p:sp>
          <p:nvSpPr>
            <p:cNvPr id="338970" name="Line 26"/>
            <p:cNvSpPr>
              <a:spLocks noChangeShapeType="1"/>
            </p:cNvSpPr>
            <p:nvPr/>
          </p:nvSpPr>
          <p:spPr bwMode="auto">
            <a:xfrm flipH="1">
              <a:off x="3684" y="1042"/>
              <a:ext cx="266" cy="111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4849813" y="1778000"/>
            <a:ext cx="3292475" cy="625475"/>
            <a:chOff x="3114" y="1346"/>
            <a:chExt cx="2074" cy="394"/>
          </a:xfrm>
        </p:grpSpPr>
        <p:sp>
          <p:nvSpPr>
            <p:cNvPr id="338972" name="Text Box 28"/>
            <p:cNvSpPr txBox="1">
              <a:spLocks noChangeArrowheads="1"/>
            </p:cNvSpPr>
            <p:nvPr/>
          </p:nvSpPr>
          <p:spPr bwMode="auto">
            <a:xfrm>
              <a:off x="3114" y="1490"/>
              <a:ext cx="207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>
                  <a:solidFill>
                    <a:srgbClr val="FF0000"/>
                  </a:solidFill>
                </a:rPr>
                <a:t>decay constant</a:t>
              </a:r>
              <a:endParaRPr lang="en-US" altLang="en-US">
                <a:solidFill>
                  <a:schemeClr val="accent2"/>
                </a:solidFill>
              </a:endParaRPr>
            </a:p>
          </p:txBody>
        </p:sp>
        <p:sp>
          <p:nvSpPr>
            <p:cNvPr id="338973" name="Line 29"/>
            <p:cNvSpPr>
              <a:spLocks noChangeShapeType="1"/>
            </p:cNvSpPr>
            <p:nvPr/>
          </p:nvSpPr>
          <p:spPr bwMode="auto">
            <a:xfrm flipH="1" flipV="1">
              <a:off x="3475" y="1346"/>
              <a:ext cx="1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30"/>
          <p:cNvGrpSpPr>
            <a:grpSpLocks/>
          </p:cNvGrpSpPr>
          <p:nvPr/>
        </p:nvGrpSpPr>
        <p:grpSpPr bwMode="auto">
          <a:xfrm>
            <a:off x="722313" y="1060451"/>
            <a:ext cx="3562350" cy="830263"/>
            <a:chOff x="514" y="894"/>
            <a:chExt cx="2244" cy="523"/>
          </a:xfrm>
        </p:grpSpPr>
        <p:sp>
          <p:nvSpPr>
            <p:cNvPr id="338975" name="Text Box 31"/>
            <p:cNvSpPr txBox="1">
              <a:spLocks noChangeArrowheads="1"/>
            </p:cNvSpPr>
            <p:nvPr/>
          </p:nvSpPr>
          <p:spPr bwMode="auto">
            <a:xfrm>
              <a:off x="514" y="894"/>
              <a:ext cx="2026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dirty="0">
                  <a:solidFill>
                    <a:schemeClr val="accent1"/>
                  </a:solidFill>
                </a:rPr>
                <a:t>Decays per second,  or “activity”</a:t>
              </a:r>
              <a:endParaRPr lang="en-US" altLang="en-US" sz="2400" dirty="0">
                <a:solidFill>
                  <a:schemeClr val="accent2"/>
                </a:solidFill>
              </a:endParaRPr>
            </a:p>
          </p:txBody>
        </p:sp>
        <p:sp>
          <p:nvSpPr>
            <p:cNvPr id="338976" name="Line 32"/>
            <p:cNvSpPr>
              <a:spLocks noChangeShapeType="1"/>
            </p:cNvSpPr>
            <p:nvPr/>
          </p:nvSpPr>
          <p:spPr bwMode="auto">
            <a:xfrm flipV="1">
              <a:off x="1725" y="1236"/>
              <a:ext cx="1033" cy="27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8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8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6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74050" cy="873125"/>
          </a:xfrm>
        </p:spPr>
        <p:txBody>
          <a:bodyPr/>
          <a:lstStyle/>
          <a:p>
            <a:pPr>
              <a:defRPr/>
            </a:pPr>
            <a:r>
              <a:rPr lang="en-US" smtClean="0"/>
              <a:t>Carbon Dating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36625"/>
            <a:ext cx="8169275" cy="5616575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Cosmic </a:t>
            </a:r>
            <a:r>
              <a:rPr lang="en-US" sz="2800" dirty="0" smtClean="0">
                <a:solidFill>
                  <a:srgbClr val="0070C0"/>
                </a:solidFill>
              </a:rPr>
              <a:t>rays</a:t>
            </a:r>
            <a:r>
              <a:rPr lang="en-US" sz="2400" dirty="0" smtClean="0">
                <a:solidFill>
                  <a:srgbClr val="0070C0"/>
                </a:solidFill>
              </a:rPr>
              <a:t> cause transmutation of Nitrogen to Carbon-14</a:t>
            </a:r>
          </a:p>
          <a:p>
            <a:endParaRPr lang="en-US" sz="2400" dirty="0" smtClean="0">
              <a:solidFill>
                <a:srgbClr val="0070C0"/>
              </a:solidFill>
            </a:endParaRPr>
          </a:p>
          <a:p>
            <a:endParaRPr lang="en-US" sz="2400" dirty="0" smtClean="0">
              <a:solidFill>
                <a:srgbClr val="0070C0"/>
              </a:solidFill>
            </a:endParaRPr>
          </a:p>
          <a:p>
            <a:endParaRPr lang="en-US" sz="2400" dirty="0" smtClean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</a:rPr>
              <a:t>C-14 is radioactive with a half-life of 5730 years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It decays back to Nitrogen by beta decay</a:t>
            </a:r>
          </a:p>
          <a:p>
            <a:pPr lvl="1"/>
            <a:endParaRPr lang="en-US" sz="2400" dirty="0" smtClean="0">
              <a:solidFill>
                <a:srgbClr val="0070C0"/>
              </a:solidFill>
            </a:endParaRPr>
          </a:p>
          <a:p>
            <a:endParaRPr lang="en-US" sz="2400" dirty="0" smtClean="0">
              <a:solidFill>
                <a:srgbClr val="0070C0"/>
              </a:solidFill>
            </a:endParaRPr>
          </a:p>
          <a:p>
            <a:endParaRPr lang="en-US" sz="2400" dirty="0" smtClean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</a:rPr>
              <a:t>The ratio of C-12 (stable) atoms to C-14 atoms in our atmosphere is fairly constant – about 10</a:t>
            </a:r>
            <a:r>
              <a:rPr lang="en-US" sz="2400" baseline="30000" dirty="0" smtClean="0">
                <a:solidFill>
                  <a:srgbClr val="0070C0"/>
                </a:solidFill>
              </a:rPr>
              <a:t>12</a:t>
            </a:r>
            <a:r>
              <a:rPr lang="en-US" sz="2400" dirty="0" smtClean="0">
                <a:solidFill>
                  <a:srgbClr val="0070C0"/>
                </a:solidFill>
              </a:rPr>
              <a:t>/1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This ratio is the same in living things that obtain their carbon from the atmosphere</a:t>
            </a: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1828800" y="1828800"/>
          <a:ext cx="4210050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2" name="Equation" r:id="rId5" imgW="1295280" imgH="241200" progId="Equation.DSMT4">
                  <p:embed/>
                </p:oleObj>
              </mc:Choice>
              <mc:Fallback>
                <p:oleObj name="Equation" r:id="rId5" imgW="1295280" imgH="241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828800"/>
                        <a:ext cx="4210050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7679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5"/>
          <p:cNvGraphicFramePr>
            <a:graphicFrameLocks noChangeAspect="1"/>
          </p:cNvGraphicFramePr>
          <p:nvPr/>
        </p:nvGraphicFramePr>
        <p:xfrm>
          <a:off x="1981200" y="3962400"/>
          <a:ext cx="294640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3" name="Equation" r:id="rId7" imgW="1002960" imgH="241200" progId="Equation.DSMT4">
                  <p:embed/>
                </p:oleObj>
              </mc:Choice>
              <mc:Fallback>
                <p:oleObj name="Equation" r:id="rId7" imgW="1002960" imgH="241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962400"/>
                        <a:ext cx="2946400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7679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"/>
            <a:ext cx="7772400" cy="1143000"/>
          </a:xfrm>
        </p:spPr>
        <p:txBody>
          <a:bodyPr/>
          <a:lstStyle/>
          <a:p>
            <a:r>
              <a:rPr lang="en-US"/>
              <a:t>You are radioactive!</a:t>
            </a:r>
          </a:p>
        </p:txBody>
      </p:sp>
      <p:sp>
        <p:nvSpPr>
          <p:cNvPr id="368643" name="Text Box 3"/>
          <p:cNvSpPr txBox="1">
            <a:spLocks noChangeArrowheads="1"/>
          </p:cNvSpPr>
          <p:nvPr/>
        </p:nvSpPr>
        <p:spPr bwMode="auto">
          <a:xfrm>
            <a:off x="685800" y="1463675"/>
            <a:ext cx="7772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One in 8.3x10</a:t>
            </a:r>
            <a:r>
              <a:rPr lang="en-US" sz="2400" baseline="30000" dirty="0"/>
              <a:t>11</a:t>
            </a:r>
            <a:r>
              <a:rPr lang="en-US" sz="2400" dirty="0"/>
              <a:t> carbon atoms is </a:t>
            </a:r>
            <a:r>
              <a:rPr lang="en-US" sz="2400" baseline="30000" dirty="0"/>
              <a:t>14</a:t>
            </a:r>
            <a:r>
              <a:rPr lang="en-US" sz="2400" dirty="0"/>
              <a:t>C which </a:t>
            </a:r>
            <a:r>
              <a:rPr lang="en-US" sz="2400" dirty="0">
                <a:latin typeface="Symbol" pitchFamily="18" charset="2"/>
              </a:rPr>
              <a:t>b</a:t>
            </a:r>
            <a:r>
              <a:rPr lang="en-US" sz="2400" baseline="30000" dirty="0">
                <a:latin typeface="Symbol" pitchFamily="18" charset="2"/>
              </a:rPr>
              <a:t>-</a:t>
            </a:r>
            <a:r>
              <a:rPr lang="en-US" sz="2400" dirty="0"/>
              <a:t> decays with a ½ life of 5730 years. Determine # of decays/gram of Carbon.</a:t>
            </a:r>
          </a:p>
        </p:txBody>
      </p:sp>
      <p:graphicFrame>
        <p:nvGraphicFramePr>
          <p:cNvPr id="410624" name="Object 0"/>
          <p:cNvGraphicFramePr>
            <a:graphicFrameLocks noChangeAspect="1"/>
          </p:cNvGraphicFramePr>
          <p:nvPr/>
        </p:nvGraphicFramePr>
        <p:xfrm>
          <a:off x="949325" y="5767388"/>
          <a:ext cx="13335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8" name="Equation" r:id="rId5" imgW="1333500" imgH="749300" progId="Equation.DSMT36">
                  <p:embed/>
                </p:oleObj>
              </mc:Choice>
              <mc:Fallback>
                <p:oleObj name="Equation" r:id="rId5" imgW="1333500" imgH="749300" progId="Equation.DSMT36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9325" y="5767388"/>
                        <a:ext cx="1333500" cy="7493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25" name="Object 1"/>
          <p:cNvGraphicFramePr>
            <a:graphicFrameLocks noChangeAspect="1"/>
          </p:cNvGraphicFramePr>
          <p:nvPr/>
        </p:nvGraphicFramePr>
        <p:xfrm>
          <a:off x="936625" y="3125788"/>
          <a:ext cx="56515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9" name="Equation" r:id="rId7" imgW="5651280" imgH="965160" progId="Equation.3">
                  <p:embed/>
                </p:oleObj>
              </mc:Choice>
              <mc:Fallback>
                <p:oleObj name="Equation" r:id="rId7" imgW="5651280" imgH="9651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25" y="3125788"/>
                        <a:ext cx="5651500" cy="9652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26" name="Object 2"/>
          <p:cNvGraphicFramePr>
            <a:graphicFrameLocks noChangeAspect="1"/>
          </p:cNvGraphicFramePr>
          <p:nvPr/>
        </p:nvGraphicFramePr>
        <p:xfrm>
          <a:off x="949325" y="4559300"/>
          <a:ext cx="1219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0" name="Equation" r:id="rId9" imgW="1218960" imgH="914400" progId="Equation.3">
                  <p:embed/>
                </p:oleObj>
              </mc:Choice>
              <mc:Fallback>
                <p:oleObj name="Equation" r:id="rId9" imgW="1218960" imgH="9144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9325" y="4559300"/>
                        <a:ext cx="1219200" cy="9144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27" name="Object 3"/>
          <p:cNvGraphicFramePr>
            <a:graphicFrameLocks noChangeAspect="1"/>
          </p:cNvGraphicFramePr>
          <p:nvPr/>
        </p:nvGraphicFramePr>
        <p:xfrm>
          <a:off x="2168525" y="4559300"/>
          <a:ext cx="59436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1" name="Equation" r:id="rId11" imgW="5943600" imgH="825480" progId="Equation.3">
                  <p:embed/>
                </p:oleObj>
              </mc:Choice>
              <mc:Fallback>
                <p:oleObj name="Equation" r:id="rId11" imgW="5943600" imgH="825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8525" y="4559300"/>
                        <a:ext cx="5943600" cy="8255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28" name="Object 4"/>
          <p:cNvGraphicFramePr>
            <a:graphicFrameLocks noChangeAspect="1"/>
          </p:cNvGraphicFramePr>
          <p:nvPr/>
        </p:nvGraphicFramePr>
        <p:xfrm>
          <a:off x="6562725" y="3155950"/>
          <a:ext cx="22479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2" name="Equation" r:id="rId13" imgW="2247840" imgH="901440" progId="Equation.3">
                  <p:embed/>
                </p:oleObj>
              </mc:Choice>
              <mc:Fallback>
                <p:oleObj name="Equation" r:id="rId13" imgW="2247840" imgH="9014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2725" y="3155950"/>
                        <a:ext cx="2247900" cy="9017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29" name="Object 5"/>
          <p:cNvGraphicFramePr>
            <a:graphicFrameLocks noChangeAspect="1"/>
          </p:cNvGraphicFramePr>
          <p:nvPr/>
        </p:nvGraphicFramePr>
        <p:xfrm>
          <a:off x="2284413" y="5981700"/>
          <a:ext cx="2171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3" name="Equation" r:id="rId15" imgW="2171520" imgH="393480" progId="Equation.3">
                  <p:embed/>
                </p:oleObj>
              </mc:Choice>
              <mc:Fallback>
                <p:oleObj name="Equation" r:id="rId15" imgW="2171520" imgH="393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4413" y="5981700"/>
                        <a:ext cx="2171700" cy="3937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50" name="WordArt 10"/>
          <p:cNvSpPr>
            <a:spLocks noChangeArrowheads="1" noChangeShapeType="1"/>
          </p:cNvSpPr>
          <p:nvPr/>
        </p:nvSpPr>
        <p:spPr bwMode="auto">
          <a:xfrm>
            <a:off x="244475" y="136525"/>
            <a:ext cx="838200" cy="914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Example</a:t>
            </a: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0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0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0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0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0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Carbon Dating</a:t>
            </a:r>
          </a:p>
        </p:txBody>
      </p:sp>
      <p:sp>
        <p:nvSpPr>
          <p:cNvPr id="343045" name="Text Box 5"/>
          <p:cNvSpPr txBox="1">
            <a:spLocks noChangeArrowheads="1"/>
          </p:cNvSpPr>
          <p:nvPr/>
        </p:nvSpPr>
        <p:spPr bwMode="auto">
          <a:xfrm>
            <a:off x="838200" y="1447801"/>
            <a:ext cx="79248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We just determined that living organisms should have a decay rate of about 0.23 decays/ gram of carbon.  </a:t>
            </a:r>
          </a:p>
          <a:p>
            <a:pPr>
              <a:spcBef>
                <a:spcPct val="50000"/>
              </a:spcBef>
            </a:pPr>
            <a:endParaRPr lang="en-US" sz="3200" dirty="0"/>
          </a:p>
          <a:p>
            <a:pPr>
              <a:spcBef>
                <a:spcPct val="50000"/>
              </a:spcBef>
            </a:pPr>
            <a:r>
              <a:rPr lang="en-US" sz="3200" dirty="0"/>
              <a:t>The bones of an ice man are found to have a decay rate of 0.115 decays/gram. We can estimate he died about 6000 years ago.</a:t>
            </a:r>
          </a:p>
        </p:txBody>
      </p:sp>
      <p:sp>
        <p:nvSpPr>
          <p:cNvPr id="343047" name="WordArt 7"/>
          <p:cNvSpPr>
            <a:spLocks noChangeArrowheads="1" noChangeShapeType="1"/>
          </p:cNvSpPr>
          <p:nvPr/>
        </p:nvSpPr>
        <p:spPr bwMode="auto">
          <a:xfrm>
            <a:off x="244475" y="3143250"/>
            <a:ext cx="838200" cy="914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Example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"/>
            <a:ext cx="7772400" cy="1143000"/>
          </a:xfrm>
        </p:spPr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14400"/>
            <a:ext cx="7772400" cy="453707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Nuclear Reactions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2"/>
                </a:solidFill>
              </a:rPr>
              <a:t>Nucleon number conserved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2"/>
                </a:solidFill>
              </a:rPr>
              <a:t>Charge conserved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2"/>
                </a:solidFill>
              </a:rPr>
              <a:t>Energy/Momentum conserved</a:t>
            </a:r>
          </a:p>
          <a:p>
            <a:pPr lvl="1">
              <a:lnSpc>
                <a:spcPct val="90000"/>
              </a:lnSpc>
            </a:pPr>
            <a:r>
              <a:rPr lang="en-US" altLang="en-US" b="1" dirty="0">
                <a:solidFill>
                  <a:schemeClr val="tx2"/>
                </a:solidFill>
                <a:latin typeface="Times New Roman (PCL6)" pitchFamily="18" charset="0"/>
              </a:rPr>
              <a:t> </a:t>
            </a:r>
            <a:r>
              <a:rPr lang="en-US" altLang="en-US" b="1" dirty="0">
                <a:solidFill>
                  <a:schemeClr val="tx2"/>
                </a:solidFill>
                <a:latin typeface="Symbol" pitchFamily="18" charset="2"/>
              </a:rPr>
              <a:t>a</a:t>
            </a:r>
            <a:r>
              <a:rPr lang="en-US" altLang="en-US" dirty="0">
                <a:solidFill>
                  <a:schemeClr val="tx2"/>
                </a:solidFill>
                <a:latin typeface="Times New Roman (PCL6)" pitchFamily="18" charset="0"/>
              </a:rPr>
              <a:t>  particles =            </a:t>
            </a:r>
            <a:r>
              <a:rPr lang="en-US" altLang="en-US" dirty="0" smtClean="0">
                <a:solidFill>
                  <a:schemeClr val="tx2"/>
                </a:solidFill>
                <a:latin typeface="Times New Roman (PCL6)" pitchFamily="18" charset="0"/>
              </a:rPr>
              <a:t>nuclei</a:t>
            </a:r>
            <a:endParaRPr lang="en-US" altLang="en-US" dirty="0">
              <a:solidFill>
                <a:schemeClr val="tx2"/>
              </a:solidFill>
              <a:latin typeface="Times New Roman (PCL6)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b="1" dirty="0">
                <a:solidFill>
                  <a:schemeClr val="tx2"/>
                </a:solidFill>
                <a:latin typeface="Times New Roman (PCL6)" pitchFamily="18" charset="0"/>
              </a:rPr>
              <a:t> </a:t>
            </a:r>
            <a:r>
              <a:rPr lang="en-US" altLang="en-US" b="1" dirty="0">
                <a:solidFill>
                  <a:schemeClr val="tx2"/>
                </a:solidFill>
                <a:latin typeface="Symbol" pitchFamily="18" charset="2"/>
              </a:rPr>
              <a:t>b</a:t>
            </a:r>
            <a:r>
              <a:rPr lang="en-US" altLang="en-US" b="1" baseline="30000" dirty="0">
                <a:solidFill>
                  <a:schemeClr val="tx2"/>
                </a:solidFill>
                <a:latin typeface="Times New Roman (PCL6)" pitchFamily="18" charset="0"/>
              </a:rPr>
              <a:t>-</a:t>
            </a:r>
            <a:r>
              <a:rPr lang="en-US" altLang="en-US" dirty="0">
                <a:solidFill>
                  <a:schemeClr val="tx2"/>
                </a:solidFill>
                <a:latin typeface="Times New Roman (PCL6)" pitchFamily="18" charset="0"/>
              </a:rPr>
              <a:t> particles = electrons</a:t>
            </a:r>
          </a:p>
          <a:p>
            <a:pPr lvl="1">
              <a:lnSpc>
                <a:spcPct val="90000"/>
              </a:lnSpc>
            </a:pPr>
            <a:r>
              <a:rPr lang="en-US" altLang="en-US" b="1" dirty="0">
                <a:solidFill>
                  <a:schemeClr val="tx2"/>
                </a:solidFill>
                <a:latin typeface="Times New Roman (PCL6)" pitchFamily="18" charset="0"/>
              </a:rPr>
              <a:t> </a:t>
            </a:r>
            <a:r>
              <a:rPr lang="en-US" altLang="en-US" b="1" dirty="0">
                <a:solidFill>
                  <a:schemeClr val="tx2"/>
                </a:solidFill>
                <a:latin typeface="Symbol" pitchFamily="18" charset="2"/>
              </a:rPr>
              <a:t>g</a:t>
            </a:r>
            <a:r>
              <a:rPr lang="en-US" altLang="en-US" dirty="0">
                <a:solidFill>
                  <a:schemeClr val="tx2"/>
                </a:solidFill>
                <a:latin typeface="Times New Roman (PCL6)" pitchFamily="18" charset="0"/>
              </a:rPr>
              <a:t> particles = high-energy photons</a:t>
            </a:r>
          </a:p>
          <a:p>
            <a:pPr lvl="1">
              <a:lnSpc>
                <a:spcPct val="90000"/>
              </a:lnSpc>
            </a:pPr>
            <a:endParaRPr lang="en-US" altLang="en-US" sz="3600" dirty="0">
              <a:solidFill>
                <a:schemeClr val="tx2"/>
              </a:solidFill>
              <a:latin typeface="Times New Roman (PCL6)" pitchFamily="18" charset="0"/>
            </a:endParaRPr>
          </a:p>
          <a:p>
            <a:pPr lvl="1">
              <a:lnSpc>
                <a:spcPct val="90000"/>
              </a:lnSpc>
            </a:pPr>
            <a:endParaRPr lang="en-US" sz="4400" dirty="0">
              <a:latin typeface="Times New Roman (PCL6)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/>
              <a:t>Decays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2"/>
                </a:solidFill>
              </a:rPr>
              <a:t>Half-Life is time for ½ of atoms to decay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455738" y="4495800"/>
            <a:ext cx="3900487" cy="609600"/>
            <a:chOff x="1481" y="131"/>
            <a:chExt cx="2457" cy="384"/>
          </a:xfrm>
        </p:grpSpPr>
        <p:graphicFrame>
          <p:nvGraphicFramePr>
            <p:cNvPr id="340998" name="Object 6"/>
            <p:cNvGraphicFramePr>
              <a:graphicFrameLocks noChangeAspect="1"/>
            </p:cNvGraphicFramePr>
            <p:nvPr/>
          </p:nvGraphicFramePr>
          <p:xfrm>
            <a:off x="2340" y="131"/>
            <a:ext cx="1513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59" name="Equation" r:id="rId5" imgW="1701800" imgH="431800" progId="Equation.DSMT36">
                    <p:embed/>
                  </p:oleObj>
                </mc:Choice>
                <mc:Fallback>
                  <p:oleObj name="Equation" r:id="rId5" imgW="1701800" imgH="431800" progId="Equation.DSMT36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40" y="131"/>
                          <a:ext cx="1513" cy="384"/>
                        </a:xfrm>
                        <a:prstGeom prst="rect">
                          <a:avLst/>
                        </a:prstGeom>
                        <a:solidFill>
                          <a:schemeClr val="bg2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0999" name="Text Box 7"/>
            <p:cNvSpPr txBox="1">
              <a:spLocks noChangeArrowheads="1"/>
            </p:cNvSpPr>
            <p:nvPr/>
          </p:nvSpPr>
          <p:spPr bwMode="auto">
            <a:xfrm>
              <a:off x="1481" y="138"/>
              <a:ext cx="245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/>
                <a:t>Survival:</a:t>
              </a:r>
            </a:p>
          </p:txBody>
        </p:sp>
      </p:grpSp>
      <p:graphicFrame>
        <p:nvGraphicFramePr>
          <p:cNvPr id="341002" name="Object 10"/>
          <p:cNvGraphicFramePr>
            <a:graphicFrameLocks noChangeAspect="1"/>
          </p:cNvGraphicFramePr>
          <p:nvPr/>
        </p:nvGraphicFramePr>
        <p:xfrm>
          <a:off x="5945188" y="4506913"/>
          <a:ext cx="1976081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0" name="Equation" r:id="rId7" imgW="1638300" imgH="749300" progId="Equation.DSMT36">
                  <p:embed/>
                </p:oleObj>
              </mc:Choice>
              <mc:Fallback>
                <p:oleObj name="Equation" r:id="rId7" imgW="1638300" imgH="749300" progId="Equation.DSMT36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5188" y="4506913"/>
                        <a:ext cx="1976081" cy="903287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1006" name="Text Box 14"/>
          <p:cNvSpPr txBox="1">
            <a:spLocks noChangeArrowheads="1"/>
          </p:cNvSpPr>
          <p:nvPr/>
        </p:nvSpPr>
        <p:spPr bwMode="auto">
          <a:xfrm>
            <a:off x="109538" y="5324475"/>
            <a:ext cx="7073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graphicFrame>
        <p:nvGraphicFramePr>
          <p:cNvPr id="341007" name="Object 15"/>
          <p:cNvGraphicFramePr>
            <a:graphicFrameLocks noChangeAspect="1"/>
          </p:cNvGraphicFramePr>
          <p:nvPr/>
        </p:nvGraphicFramePr>
        <p:xfrm>
          <a:off x="4572000" y="2895600"/>
          <a:ext cx="584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1" name="Equation" r:id="rId9" imgW="584200" imgH="431800" progId="Equation.DSMT36">
                  <p:embed/>
                </p:oleObj>
              </mc:Choice>
              <mc:Fallback>
                <p:oleObj name="Equation" r:id="rId9" imgW="584200" imgH="431800" progId="Equation.DSMT36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895600"/>
                        <a:ext cx="584200" cy="4318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40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40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40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40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40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40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4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1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1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409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409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5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Mass/Nucleon vs Atomic Number</a:t>
            </a:r>
          </a:p>
        </p:txBody>
      </p:sp>
      <p:pic>
        <p:nvPicPr>
          <p:cNvPr id="8195" name="Picture 4" descr="masspernucvsatno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905000"/>
            <a:ext cx="678180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1752600" y="23622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Fusion</a:t>
            </a: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3886200" y="3810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Fission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2600" y="2895600"/>
            <a:ext cx="1140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Fusion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2400" y="3581400"/>
            <a:ext cx="1173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Fission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24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Lead Isotope</a:t>
            </a:r>
            <a:br>
              <a:rPr lang="en-US" sz="3600" dirty="0" smtClean="0"/>
            </a:br>
            <a:r>
              <a:rPr lang="en-US" sz="3600" dirty="0" smtClean="0"/>
              <a:t>Checkpoint</a:t>
            </a:r>
            <a:endParaRPr lang="en-US" sz="3600" dirty="0"/>
          </a:p>
        </p:txBody>
      </p:sp>
      <p:sp>
        <p:nvSpPr>
          <p:cNvPr id="4" name="TPQuestion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6144260" cy="4525963"/>
          </a:xfrm>
        </p:spPr>
        <p:txBody>
          <a:bodyPr>
            <a:no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800" dirty="0" smtClean="0"/>
              <a:t>A material is known to be an isotope of lead, although the particular isotope is not known. Which of the following can be specified? </a:t>
            </a:r>
            <a:endParaRPr lang="en-US" altLang="en-US" sz="2800" dirty="0"/>
          </a:p>
        </p:txBody>
      </p:sp>
      <p:sp>
        <p:nvSpPr>
          <p:cNvPr id="5" name="TPAnswers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57200" y="3352800"/>
            <a:ext cx="4114800" cy="3204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FF505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altLang="en-US" dirty="0" smtClean="0">
                <a:solidFill>
                  <a:schemeClr val="tx2"/>
                </a:solidFill>
              </a:rPr>
              <a:t>The atomic mass number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 smtClean="0">
                <a:solidFill>
                  <a:schemeClr val="tx2"/>
                </a:solidFill>
              </a:rPr>
              <a:t>The neutron number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 smtClean="0">
                <a:solidFill>
                  <a:schemeClr val="tx2"/>
                </a:solidFill>
              </a:rPr>
              <a:t>The number of protons</a:t>
            </a:r>
            <a:endParaRPr lang="en-US" altLang="en-US" dirty="0">
              <a:solidFill>
                <a:schemeClr val="tx2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979160" y="6095999"/>
            <a:ext cx="1244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/>
              <a:t>Z=82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988560" y="4876799"/>
            <a:ext cx="38639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Chemical properties (and name) determined by number of protons (Z)</a:t>
            </a: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370840" y="5467526"/>
            <a:ext cx="3962400" cy="11430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602" y="57150"/>
            <a:ext cx="25908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388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U-235 -- Fissile</a:t>
            </a:r>
          </a:p>
        </p:txBody>
      </p:sp>
      <p:pic>
        <p:nvPicPr>
          <p:cNvPr id="12291" name="Picture 3" descr="fission_tex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514600"/>
            <a:ext cx="8534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Abundance of U-235</a:t>
            </a:r>
          </a:p>
        </p:txBody>
      </p:sp>
      <p:pic>
        <p:nvPicPr>
          <p:cNvPr id="16387" name="Picture 3" descr="u235abundan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1828800"/>
            <a:ext cx="4191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600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U-235 Fission</a:t>
            </a:r>
            <a:br>
              <a:rPr lang="en-US" dirty="0" smtClean="0"/>
            </a:br>
            <a:r>
              <a:rPr lang="en-US" dirty="0" smtClean="0"/>
              <a:t>by </a:t>
            </a:r>
            <a:br>
              <a:rPr lang="en-US" dirty="0" smtClean="0"/>
            </a:br>
            <a:r>
              <a:rPr lang="en-US" dirty="0" smtClean="0"/>
              <a:t>Neutron Bombardment</a:t>
            </a:r>
          </a:p>
        </p:txBody>
      </p:sp>
      <p:pic>
        <p:nvPicPr>
          <p:cNvPr id="11267" name="Picture 3" descr="fission_ana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2571750"/>
            <a:ext cx="6858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Possible U-235 Fission</a:t>
            </a:r>
          </a:p>
        </p:txBody>
      </p:sp>
      <p:pic>
        <p:nvPicPr>
          <p:cNvPr id="13315" name="Picture 3" descr="fiss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1828800"/>
            <a:ext cx="5334000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How Stuff Works Site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Visit the </a:t>
            </a:r>
            <a:r>
              <a:rPr lang="en-US" smtClean="0">
                <a:hlinkClick r:id="rId4"/>
              </a:rPr>
              <a:t>How Stuff Works Site </a:t>
            </a:r>
            <a:r>
              <a:rPr lang="en-US" smtClean="0"/>
              <a:t>to learn more details about nuclear energy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Chain Reaction</a:t>
            </a:r>
          </a:p>
        </p:txBody>
      </p:sp>
      <p:pic>
        <p:nvPicPr>
          <p:cNvPr id="15363" name="Picture 3" descr="chainreac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1676400"/>
            <a:ext cx="6934200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Plutonium Production</a:t>
            </a:r>
          </a:p>
        </p:txBody>
      </p:sp>
      <p:pic>
        <p:nvPicPr>
          <p:cNvPr id="17411" name="Picture 3" descr="plutoniumproduc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667000"/>
            <a:ext cx="777240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U-238 – Not Fissile</a:t>
            </a:r>
          </a:p>
        </p:txBody>
      </p:sp>
      <p:pic>
        <p:nvPicPr>
          <p:cNvPr id="18435" name="Picture 3" descr="breeding_ana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571750"/>
            <a:ext cx="8001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Breeder Reaction</a:t>
            </a:r>
          </a:p>
        </p:txBody>
      </p:sp>
      <p:pic>
        <p:nvPicPr>
          <p:cNvPr id="19459" name="Picture 3" descr="breeding_tex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571750"/>
            <a:ext cx="84582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Breeder Reactor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7772400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Small amounts of Pu-239 combined with U-238</a:t>
            </a:r>
          </a:p>
          <a:p>
            <a:pPr eaLnBrk="1" hangingPunct="1"/>
            <a:r>
              <a:rPr lang="en-US" dirty="0" smtClean="0"/>
              <a:t>Fission of </a:t>
            </a:r>
            <a:r>
              <a:rPr lang="en-US" dirty="0" err="1" smtClean="0"/>
              <a:t>Pu</a:t>
            </a:r>
            <a:r>
              <a:rPr lang="en-US" dirty="0" smtClean="0"/>
              <a:t> frees neutrons</a:t>
            </a:r>
          </a:p>
          <a:p>
            <a:pPr eaLnBrk="1" hangingPunct="1"/>
            <a:r>
              <a:rPr lang="en-US" dirty="0" smtClean="0"/>
              <a:t>These neutrons bombard U-238 and produce more Pu-239 in addition to energy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63" name="Text Box 11"/>
          <p:cNvSpPr txBox="1">
            <a:spLocks noChangeArrowheads="1"/>
          </p:cNvSpPr>
          <p:nvPr/>
        </p:nvSpPr>
        <p:spPr bwMode="auto">
          <a:xfrm>
            <a:off x="457201" y="1295400"/>
            <a:ext cx="35052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/>
              <a:t>But protons repel one another (Coulomb Force) and when Z is large it becomes harder to put more protons into a nucleus without adding even more neutrons to provide more of the </a:t>
            </a:r>
            <a:r>
              <a:rPr lang="en-US" altLang="en-US" sz="2800" dirty="0">
                <a:solidFill>
                  <a:srgbClr val="FF00FF"/>
                </a:solidFill>
              </a:rPr>
              <a:t>Strong Force</a:t>
            </a:r>
            <a:r>
              <a:rPr lang="en-US" altLang="en-US" sz="2800" dirty="0"/>
              <a:t>.  For this reason, in heavier </a:t>
            </a:r>
            <a:r>
              <a:rPr lang="en-US" altLang="en-US" sz="2800" dirty="0" smtClean="0"/>
              <a:t>nuclei  </a:t>
            </a:r>
            <a:r>
              <a:rPr lang="en-US" altLang="en-US" sz="2800" dirty="0"/>
              <a:t>N&gt;Z.</a:t>
            </a:r>
            <a:endParaRPr lang="en-US" altLang="en-US" sz="2400" dirty="0"/>
          </a:p>
        </p:txBody>
      </p:sp>
      <p:sp>
        <p:nvSpPr>
          <p:cNvPr id="356364" name="Rectangle 12"/>
          <p:cNvSpPr>
            <a:spLocks noGrp="1" noChangeArrowheads="1"/>
          </p:cNvSpPr>
          <p:nvPr>
            <p:ph type="title"/>
          </p:nvPr>
        </p:nvSpPr>
        <p:spPr>
          <a:xfrm>
            <a:off x="685800" y="38100"/>
            <a:ext cx="7772400" cy="1143000"/>
          </a:xfrm>
        </p:spPr>
        <p:txBody>
          <a:bodyPr/>
          <a:lstStyle/>
          <a:p>
            <a:r>
              <a:rPr lang="en-US"/>
              <a:t># protons = # neutrons</a:t>
            </a:r>
          </a:p>
        </p:txBody>
      </p:sp>
      <p:pic>
        <p:nvPicPr>
          <p:cNvPr id="356365" name="Picture 13" descr="Nvs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219200"/>
            <a:ext cx="3733800" cy="527296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6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6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36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29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Lead Isotope</a:t>
            </a:r>
            <a:br>
              <a:rPr lang="en-US" dirty="0" smtClean="0"/>
            </a:br>
            <a:r>
              <a:rPr lang="en-US" dirty="0" smtClean="0"/>
              <a:t>Checkpoint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3520" y="1356862"/>
            <a:ext cx="5796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Where does the energy released in the nuclear reactions of the sun come from?</a:t>
            </a:r>
          </a:p>
        </p:txBody>
      </p:sp>
      <p:sp>
        <p:nvSpPr>
          <p:cNvPr id="4" name="TPAnswers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82600" y="2895600"/>
            <a:ext cx="4114800" cy="3657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FF505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altLang="en-US" dirty="0" smtClean="0">
                <a:solidFill>
                  <a:schemeClr val="tx2"/>
                </a:solidFill>
              </a:rPr>
              <a:t>covalent bonds between atoms                 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 smtClean="0">
                <a:solidFill>
                  <a:schemeClr val="tx2"/>
                </a:solidFill>
              </a:rPr>
              <a:t>binding energy of electrons to the nucleus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 smtClean="0">
                <a:solidFill>
                  <a:schemeClr val="tx2"/>
                </a:solidFill>
              </a:rPr>
              <a:t>binding energy of nucleons                         </a:t>
            </a:r>
            <a:endParaRPr lang="en-US" altLang="en-US" dirty="0" smtClean="0">
              <a:solidFill>
                <a:srgbClr val="00FF00"/>
              </a:solidFill>
            </a:endParaRP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203200" y="5379722"/>
            <a:ext cx="4343400" cy="11430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767" y="299587"/>
            <a:ext cx="281940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49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71475"/>
            <a:ext cx="7772400" cy="1143000"/>
          </a:xfrm>
        </p:spPr>
        <p:txBody>
          <a:bodyPr/>
          <a:lstStyle/>
          <a:p>
            <a:r>
              <a:rPr lang="en-US"/>
              <a:t>Strong Nuclear Force</a:t>
            </a:r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98638"/>
            <a:ext cx="7772400" cy="4114800"/>
          </a:xfrm>
        </p:spPr>
        <p:txBody>
          <a:bodyPr/>
          <a:lstStyle/>
          <a:p>
            <a:r>
              <a:rPr lang="en-US"/>
              <a:t>Acts on Protons and Neutrons</a:t>
            </a:r>
          </a:p>
          <a:p>
            <a:endParaRPr lang="en-US"/>
          </a:p>
          <a:p>
            <a:r>
              <a:rPr lang="en-US"/>
              <a:t>Strong enough to overcome Coulomb repulsion</a:t>
            </a:r>
          </a:p>
          <a:p>
            <a:endParaRPr lang="en-US"/>
          </a:p>
          <a:p>
            <a:r>
              <a:rPr lang="en-US"/>
              <a:t>Acts over very short distances</a:t>
            </a:r>
          </a:p>
          <a:p>
            <a:pPr lvl="1">
              <a:buFontTx/>
              <a:buNone/>
            </a:pPr>
            <a:r>
              <a:rPr lang="en-US"/>
              <a:t>	Two atoms don’t feel force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8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8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58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58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03" grpId="0" build="p" bldLvl="2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Text Box 2"/>
          <p:cNvSpPr txBox="1">
            <a:spLocks noChangeArrowheads="1"/>
          </p:cNvSpPr>
          <p:nvPr/>
        </p:nvSpPr>
        <p:spPr bwMode="auto">
          <a:xfrm>
            <a:off x="1128713" y="1214438"/>
            <a:ext cx="65928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/>
              <a:t>Hydrogen atom:</a:t>
            </a:r>
            <a:r>
              <a:rPr lang="en-US" altLang="en-US" sz="2400" dirty="0">
                <a:solidFill>
                  <a:schemeClr val="accent2"/>
                </a:solidFill>
              </a:rPr>
              <a:t>  </a:t>
            </a:r>
            <a:r>
              <a:rPr lang="en-US" altLang="en-US" sz="2400" dirty="0">
                <a:solidFill>
                  <a:schemeClr val="tx2"/>
                </a:solidFill>
              </a:rPr>
              <a:t>Binding energy</a:t>
            </a:r>
            <a:r>
              <a:rPr lang="en-US" altLang="en-US" sz="2400" dirty="0">
                <a:solidFill>
                  <a:schemeClr val="accent2"/>
                </a:solidFill>
              </a:rPr>
              <a:t> </a:t>
            </a:r>
            <a:r>
              <a:rPr lang="en-US" altLang="en-US" sz="2400" dirty="0">
                <a:solidFill>
                  <a:schemeClr val="tx2"/>
                </a:solidFill>
              </a:rPr>
              <a:t>=13.6eV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14400" y="5562603"/>
            <a:ext cx="7924800" cy="954088"/>
            <a:chOff x="524" y="3463"/>
            <a:chExt cx="4560" cy="601"/>
          </a:xfrm>
        </p:grpSpPr>
        <p:sp>
          <p:nvSpPr>
            <p:cNvPr id="360452" name="Text Box 4"/>
            <p:cNvSpPr txBox="1">
              <a:spLocks noChangeArrowheads="1"/>
            </p:cNvSpPr>
            <p:nvPr/>
          </p:nvSpPr>
          <p:spPr bwMode="auto">
            <a:xfrm>
              <a:off x="524" y="3463"/>
              <a:ext cx="4560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dirty="0"/>
                <a:t>Binding energy of</a:t>
              </a:r>
              <a:r>
                <a:rPr lang="en-US" altLang="en-US" sz="2800" dirty="0">
                  <a:solidFill>
                    <a:srgbClr val="CC3300"/>
                  </a:solidFill>
                </a:rPr>
                <a:t> </a:t>
              </a:r>
              <a:r>
                <a:rPr lang="en-US" altLang="en-US" sz="2800" dirty="0">
                  <a:solidFill>
                    <a:srgbClr val="FF0000"/>
                  </a:solidFill>
                </a:rPr>
                <a:t>deuteron</a:t>
              </a:r>
              <a:r>
                <a:rPr lang="en-US" altLang="en-US" sz="2800" dirty="0">
                  <a:solidFill>
                    <a:srgbClr val="CC3300"/>
                  </a:solidFill>
                </a:rPr>
                <a:t>   </a:t>
              </a:r>
              <a:r>
                <a:rPr lang="en-US" altLang="en-US" sz="2800" dirty="0"/>
                <a:t>=</a:t>
              </a:r>
              <a:r>
                <a:rPr lang="en-US" altLang="en-US" sz="2800" dirty="0">
                  <a:solidFill>
                    <a:schemeClr val="accent2"/>
                  </a:solidFill>
                </a:rPr>
                <a:t>                             </a:t>
              </a:r>
              <a:r>
                <a:rPr lang="en-US" altLang="en-US" sz="2800" dirty="0"/>
                <a:t>or 2.2Mev!</a:t>
              </a:r>
              <a:r>
                <a:rPr lang="en-US" altLang="en-US" sz="2800" dirty="0">
                  <a:solidFill>
                    <a:srgbClr val="CC3300"/>
                  </a:solidFill>
                </a:rPr>
                <a:t> </a:t>
              </a:r>
              <a:r>
                <a:rPr lang="en-US" altLang="en-US" sz="2800" dirty="0">
                  <a:solidFill>
                    <a:srgbClr val="FF0000"/>
                  </a:solidFill>
                </a:rPr>
                <a:t>  </a:t>
              </a:r>
              <a:r>
                <a:rPr lang="en-US" altLang="en-US" sz="2800" dirty="0">
                  <a:solidFill>
                    <a:schemeClr val="tx2"/>
                  </a:solidFill>
                </a:rPr>
                <a:t>That’s around 200,000 times bigger!</a:t>
              </a:r>
            </a:p>
          </p:txBody>
        </p:sp>
        <p:graphicFrame>
          <p:nvGraphicFramePr>
            <p:cNvPr id="360453" name="Object 5"/>
            <p:cNvGraphicFramePr>
              <a:graphicFrameLocks noChangeAspect="1"/>
            </p:cNvGraphicFramePr>
            <p:nvPr/>
          </p:nvGraphicFramePr>
          <p:xfrm>
            <a:off x="3067" y="3511"/>
            <a:ext cx="950" cy="2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1" name="Equation" r:id="rId5" imgW="1638300" imgH="355600" progId="Equation.DSMT36">
                    <p:embed/>
                  </p:oleObj>
                </mc:Choice>
                <mc:Fallback>
                  <p:oleObj name="Equation" r:id="rId5" imgW="1638300" imgH="355600" progId="Equation.DSMT36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7" y="3511"/>
                          <a:ext cx="950" cy="207"/>
                        </a:xfrm>
                        <a:prstGeom prst="rect">
                          <a:avLst/>
                        </a:prstGeom>
                        <a:solidFill>
                          <a:schemeClr val="bg2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60454" name="Text Box 6"/>
          <p:cNvSpPr txBox="1">
            <a:spLocks noChangeArrowheads="1"/>
          </p:cNvSpPr>
          <p:nvPr/>
        </p:nvSpPr>
        <p:spPr bwMode="auto">
          <a:xfrm>
            <a:off x="1298575" y="3862388"/>
            <a:ext cx="65928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chemeClr val="accent2"/>
                </a:solidFill>
              </a:rPr>
              <a:t>Simplest Nucleus:  Deuteron=</a:t>
            </a:r>
            <a:r>
              <a:rPr lang="en-US" altLang="en-US" sz="2400" dirty="0" err="1">
                <a:solidFill>
                  <a:schemeClr val="accent1"/>
                </a:solidFill>
              </a:rPr>
              <a:t>neutron</a:t>
            </a:r>
            <a:r>
              <a:rPr lang="en-US" altLang="en-US" sz="2400" dirty="0" err="1">
                <a:solidFill>
                  <a:schemeClr val="accent2"/>
                </a:solidFill>
              </a:rPr>
              <a:t>+proton</a:t>
            </a:r>
            <a:endParaRPr lang="en-US" altLang="en-US" sz="2400" dirty="0">
              <a:solidFill>
                <a:schemeClr val="accent2"/>
              </a:solidFill>
            </a:endParaRP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425950" y="3479800"/>
            <a:ext cx="4254500" cy="1038225"/>
            <a:chOff x="2788" y="2192"/>
            <a:chExt cx="2680" cy="654"/>
          </a:xfrm>
        </p:grpSpPr>
        <p:sp>
          <p:nvSpPr>
            <p:cNvPr id="360456" name="Text Box 8"/>
            <p:cNvSpPr txBox="1">
              <a:spLocks noChangeArrowheads="1"/>
            </p:cNvSpPr>
            <p:nvPr/>
          </p:nvSpPr>
          <p:spPr bwMode="auto">
            <a:xfrm>
              <a:off x="2846" y="2203"/>
              <a:ext cx="96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>
                  <a:solidFill>
                    <a:schemeClr val="accent1"/>
                  </a:solidFill>
                </a:rPr>
                <a:t>neutron</a:t>
              </a:r>
            </a:p>
          </p:txBody>
        </p: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2788" y="2192"/>
              <a:ext cx="2680" cy="654"/>
              <a:chOff x="2788" y="2192"/>
              <a:chExt cx="2680" cy="654"/>
            </a:xfrm>
          </p:grpSpPr>
          <p:sp>
            <p:nvSpPr>
              <p:cNvPr id="360458" name="Oval 10"/>
              <p:cNvSpPr>
                <a:spLocks noChangeArrowheads="1"/>
              </p:cNvSpPr>
              <p:nvPr/>
            </p:nvSpPr>
            <p:spPr bwMode="auto">
              <a:xfrm>
                <a:off x="3806" y="2658"/>
                <a:ext cx="188" cy="1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360459" name="Freeform 11"/>
              <p:cNvSpPr>
                <a:spLocks/>
              </p:cNvSpPr>
              <p:nvPr/>
            </p:nvSpPr>
            <p:spPr bwMode="auto">
              <a:xfrm>
                <a:off x="2788" y="2193"/>
                <a:ext cx="1069" cy="482"/>
              </a:xfrm>
              <a:custGeom>
                <a:avLst/>
                <a:gdLst/>
                <a:ahLst/>
                <a:cxnLst>
                  <a:cxn ang="0">
                    <a:pos x="1069" y="482"/>
                  </a:cxn>
                  <a:cxn ang="0">
                    <a:pos x="983" y="362"/>
                  </a:cxn>
                  <a:cxn ang="0">
                    <a:pos x="915" y="250"/>
                  </a:cxn>
                  <a:cxn ang="0">
                    <a:pos x="906" y="113"/>
                  </a:cxn>
                  <a:cxn ang="0">
                    <a:pos x="889" y="45"/>
                  </a:cxn>
                  <a:cxn ang="0">
                    <a:pos x="769" y="19"/>
                  </a:cxn>
                  <a:cxn ang="0">
                    <a:pos x="58" y="70"/>
                  </a:cxn>
                  <a:cxn ang="0">
                    <a:pos x="6" y="182"/>
                  </a:cxn>
                  <a:cxn ang="0">
                    <a:pos x="15" y="250"/>
                  </a:cxn>
                  <a:cxn ang="0">
                    <a:pos x="83" y="268"/>
                  </a:cxn>
                  <a:cxn ang="0">
                    <a:pos x="238" y="285"/>
                  </a:cxn>
                  <a:cxn ang="0">
                    <a:pos x="495" y="233"/>
                  </a:cxn>
                  <a:cxn ang="0">
                    <a:pos x="761" y="285"/>
                  </a:cxn>
                  <a:cxn ang="0">
                    <a:pos x="906" y="276"/>
                  </a:cxn>
                </a:cxnLst>
                <a:rect l="0" t="0" r="r" b="b"/>
                <a:pathLst>
                  <a:path w="1069" h="482">
                    <a:moveTo>
                      <a:pt x="1069" y="482"/>
                    </a:moveTo>
                    <a:cubicBezTo>
                      <a:pt x="1042" y="441"/>
                      <a:pt x="1019" y="396"/>
                      <a:pt x="983" y="362"/>
                    </a:cubicBezTo>
                    <a:cubicBezTo>
                      <a:pt x="970" y="321"/>
                      <a:pt x="935" y="290"/>
                      <a:pt x="915" y="250"/>
                    </a:cubicBezTo>
                    <a:cubicBezTo>
                      <a:pt x="912" y="204"/>
                      <a:pt x="910" y="159"/>
                      <a:pt x="906" y="113"/>
                    </a:cubicBezTo>
                    <a:cubicBezTo>
                      <a:pt x="904" y="90"/>
                      <a:pt x="908" y="58"/>
                      <a:pt x="889" y="45"/>
                    </a:cubicBezTo>
                    <a:cubicBezTo>
                      <a:pt x="863" y="27"/>
                      <a:pt x="795" y="22"/>
                      <a:pt x="769" y="19"/>
                    </a:cubicBezTo>
                    <a:cubicBezTo>
                      <a:pt x="549" y="25"/>
                      <a:pt x="276" y="0"/>
                      <a:pt x="58" y="70"/>
                    </a:cubicBezTo>
                    <a:cubicBezTo>
                      <a:pt x="26" y="118"/>
                      <a:pt x="24" y="131"/>
                      <a:pt x="6" y="182"/>
                    </a:cubicBezTo>
                    <a:cubicBezTo>
                      <a:pt x="9" y="205"/>
                      <a:pt x="0" y="233"/>
                      <a:pt x="15" y="250"/>
                    </a:cubicBezTo>
                    <a:cubicBezTo>
                      <a:pt x="31" y="267"/>
                      <a:pt x="60" y="262"/>
                      <a:pt x="83" y="268"/>
                    </a:cubicBezTo>
                    <a:cubicBezTo>
                      <a:pt x="133" y="281"/>
                      <a:pt x="186" y="279"/>
                      <a:pt x="238" y="285"/>
                    </a:cubicBezTo>
                    <a:cubicBezTo>
                      <a:pt x="326" y="276"/>
                      <a:pt x="409" y="256"/>
                      <a:pt x="495" y="233"/>
                    </a:cubicBezTo>
                    <a:cubicBezTo>
                      <a:pt x="588" y="242"/>
                      <a:pt x="669" y="271"/>
                      <a:pt x="761" y="285"/>
                    </a:cubicBezTo>
                    <a:cubicBezTo>
                      <a:pt x="895" y="276"/>
                      <a:pt x="846" y="276"/>
                      <a:pt x="906" y="276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grpSp>
            <p:nvGrpSpPr>
              <p:cNvPr id="5" name="Group 12"/>
              <p:cNvGrpSpPr>
                <a:grpSpLocks/>
              </p:cNvGrpSpPr>
              <p:nvPr/>
            </p:nvGrpSpPr>
            <p:grpSpPr bwMode="auto">
              <a:xfrm>
                <a:off x="4302" y="2192"/>
                <a:ext cx="1166" cy="654"/>
                <a:chOff x="4140" y="1960"/>
                <a:chExt cx="1166" cy="654"/>
              </a:xfrm>
            </p:grpSpPr>
            <p:sp>
              <p:nvSpPr>
                <p:cNvPr id="360461" name="Oval 13"/>
                <p:cNvSpPr>
                  <a:spLocks noChangeArrowheads="1"/>
                </p:cNvSpPr>
                <p:nvPr/>
              </p:nvSpPr>
              <p:spPr bwMode="auto">
                <a:xfrm>
                  <a:off x="4140" y="2426"/>
                  <a:ext cx="188" cy="188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sp>
              <p:nvSpPr>
                <p:cNvPr id="360462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4328" y="1971"/>
                  <a:ext cx="978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2000">
                      <a:solidFill>
                        <a:schemeClr val="accent2"/>
                      </a:solidFill>
                    </a:rPr>
                    <a:t>proton</a:t>
                  </a:r>
                </a:p>
              </p:txBody>
            </p:sp>
            <p:sp>
              <p:nvSpPr>
                <p:cNvPr id="360463" name="Freeform 15"/>
                <p:cNvSpPr>
                  <a:spLocks/>
                </p:cNvSpPr>
                <p:nvPr/>
              </p:nvSpPr>
              <p:spPr bwMode="auto">
                <a:xfrm>
                  <a:off x="4286" y="1960"/>
                  <a:ext cx="930" cy="491"/>
                </a:xfrm>
                <a:custGeom>
                  <a:avLst/>
                  <a:gdLst/>
                  <a:ahLst/>
                  <a:cxnLst>
                    <a:cxn ang="0">
                      <a:pos x="0" y="491"/>
                    </a:cxn>
                    <a:cxn ang="0">
                      <a:pos x="51" y="474"/>
                    </a:cxn>
                    <a:cxn ang="0">
                      <a:pos x="68" y="449"/>
                    </a:cxn>
                    <a:cxn ang="0">
                      <a:pos x="120" y="389"/>
                    </a:cxn>
                    <a:cxn ang="0">
                      <a:pos x="154" y="311"/>
                    </a:cxn>
                    <a:cxn ang="0">
                      <a:pos x="34" y="260"/>
                    </a:cxn>
                    <a:cxn ang="0">
                      <a:pos x="120" y="63"/>
                    </a:cxn>
                    <a:cxn ang="0">
                      <a:pos x="274" y="3"/>
                    </a:cxn>
                    <a:cxn ang="0">
                      <a:pos x="625" y="20"/>
                    </a:cxn>
                    <a:cxn ang="0">
                      <a:pos x="754" y="46"/>
                    </a:cxn>
                    <a:cxn ang="0">
                      <a:pos x="823" y="80"/>
                    </a:cxn>
                    <a:cxn ang="0">
                      <a:pos x="240" y="346"/>
                    </a:cxn>
                    <a:cxn ang="0">
                      <a:pos x="154" y="346"/>
                    </a:cxn>
                  </a:cxnLst>
                  <a:rect l="0" t="0" r="r" b="b"/>
                  <a:pathLst>
                    <a:path w="930" h="491">
                      <a:moveTo>
                        <a:pt x="0" y="491"/>
                      </a:moveTo>
                      <a:cubicBezTo>
                        <a:pt x="17" y="485"/>
                        <a:pt x="34" y="480"/>
                        <a:pt x="51" y="474"/>
                      </a:cubicBezTo>
                      <a:cubicBezTo>
                        <a:pt x="61" y="471"/>
                        <a:pt x="62" y="457"/>
                        <a:pt x="68" y="449"/>
                      </a:cubicBezTo>
                      <a:cubicBezTo>
                        <a:pt x="85" y="427"/>
                        <a:pt x="104" y="412"/>
                        <a:pt x="120" y="389"/>
                      </a:cubicBezTo>
                      <a:cubicBezTo>
                        <a:pt x="129" y="361"/>
                        <a:pt x="144" y="339"/>
                        <a:pt x="154" y="311"/>
                      </a:cubicBezTo>
                      <a:cubicBezTo>
                        <a:pt x="90" y="305"/>
                        <a:pt x="54" y="319"/>
                        <a:pt x="34" y="260"/>
                      </a:cubicBezTo>
                      <a:cubicBezTo>
                        <a:pt x="40" y="177"/>
                        <a:pt x="28" y="91"/>
                        <a:pt x="120" y="63"/>
                      </a:cubicBezTo>
                      <a:cubicBezTo>
                        <a:pt x="168" y="30"/>
                        <a:pt x="217" y="14"/>
                        <a:pt x="274" y="3"/>
                      </a:cubicBezTo>
                      <a:cubicBezTo>
                        <a:pt x="431" y="7"/>
                        <a:pt x="499" y="0"/>
                        <a:pt x="625" y="20"/>
                      </a:cubicBezTo>
                      <a:cubicBezTo>
                        <a:pt x="666" y="27"/>
                        <a:pt x="715" y="30"/>
                        <a:pt x="754" y="46"/>
                      </a:cubicBezTo>
                      <a:cubicBezTo>
                        <a:pt x="778" y="56"/>
                        <a:pt x="823" y="80"/>
                        <a:pt x="823" y="80"/>
                      </a:cubicBezTo>
                      <a:cubicBezTo>
                        <a:pt x="930" y="427"/>
                        <a:pt x="378" y="343"/>
                        <a:pt x="240" y="346"/>
                      </a:cubicBezTo>
                      <a:cubicBezTo>
                        <a:pt x="211" y="347"/>
                        <a:pt x="183" y="346"/>
                        <a:pt x="154" y="346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</p:grpSp>
        </p:grp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5253038" y="4314825"/>
            <a:ext cx="3070225" cy="993775"/>
            <a:chOff x="3309" y="2486"/>
            <a:chExt cx="1934" cy="626"/>
          </a:xfrm>
        </p:grpSpPr>
        <p:sp>
          <p:nvSpPr>
            <p:cNvPr id="360465" name="Freeform 17"/>
            <p:cNvSpPr>
              <a:spLocks/>
            </p:cNvSpPr>
            <p:nvPr/>
          </p:nvSpPr>
          <p:spPr bwMode="auto">
            <a:xfrm>
              <a:off x="3977" y="2486"/>
              <a:ext cx="334" cy="101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34" y="34"/>
                </a:cxn>
                <a:cxn ang="0">
                  <a:pos x="86" y="0"/>
                </a:cxn>
                <a:cxn ang="0">
                  <a:pos x="129" y="68"/>
                </a:cxn>
                <a:cxn ang="0">
                  <a:pos x="189" y="8"/>
                </a:cxn>
                <a:cxn ang="0">
                  <a:pos x="232" y="25"/>
                </a:cxn>
                <a:cxn ang="0">
                  <a:pos x="249" y="43"/>
                </a:cxn>
                <a:cxn ang="0">
                  <a:pos x="257" y="77"/>
                </a:cxn>
                <a:cxn ang="0">
                  <a:pos x="283" y="68"/>
                </a:cxn>
                <a:cxn ang="0">
                  <a:pos x="334" y="34"/>
                </a:cxn>
              </a:cxnLst>
              <a:rect l="0" t="0" r="r" b="b"/>
              <a:pathLst>
                <a:path w="334" h="101">
                  <a:moveTo>
                    <a:pt x="0" y="43"/>
                  </a:moveTo>
                  <a:cubicBezTo>
                    <a:pt x="11" y="40"/>
                    <a:pt x="24" y="39"/>
                    <a:pt x="34" y="34"/>
                  </a:cubicBezTo>
                  <a:cubicBezTo>
                    <a:pt x="53" y="25"/>
                    <a:pt x="86" y="0"/>
                    <a:pt x="86" y="0"/>
                  </a:cubicBezTo>
                  <a:cubicBezTo>
                    <a:pt x="106" y="61"/>
                    <a:pt x="88" y="41"/>
                    <a:pt x="129" y="68"/>
                  </a:cubicBezTo>
                  <a:cubicBezTo>
                    <a:pt x="157" y="49"/>
                    <a:pt x="171" y="36"/>
                    <a:pt x="189" y="8"/>
                  </a:cubicBezTo>
                  <a:cubicBezTo>
                    <a:pt x="201" y="101"/>
                    <a:pt x="189" y="68"/>
                    <a:pt x="232" y="25"/>
                  </a:cubicBezTo>
                  <a:cubicBezTo>
                    <a:pt x="238" y="31"/>
                    <a:pt x="245" y="36"/>
                    <a:pt x="249" y="43"/>
                  </a:cubicBezTo>
                  <a:cubicBezTo>
                    <a:pt x="254" y="53"/>
                    <a:pt x="248" y="70"/>
                    <a:pt x="257" y="77"/>
                  </a:cubicBezTo>
                  <a:cubicBezTo>
                    <a:pt x="264" y="82"/>
                    <a:pt x="275" y="72"/>
                    <a:pt x="283" y="68"/>
                  </a:cubicBezTo>
                  <a:cubicBezTo>
                    <a:pt x="301" y="58"/>
                    <a:pt x="334" y="34"/>
                    <a:pt x="334" y="34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360466" name="Text Box 18"/>
            <p:cNvSpPr txBox="1">
              <a:spLocks noChangeArrowheads="1"/>
            </p:cNvSpPr>
            <p:nvPr/>
          </p:nvSpPr>
          <p:spPr bwMode="auto">
            <a:xfrm>
              <a:off x="3343" y="2779"/>
              <a:ext cx="181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>
                  <a:solidFill>
                    <a:srgbClr val="FF0000"/>
                  </a:solidFill>
                </a:rPr>
                <a:t>Very strong force</a:t>
              </a:r>
              <a:endParaRPr lang="en-US" altLang="en-US" sz="2000">
                <a:solidFill>
                  <a:schemeClr val="accent2"/>
                </a:solidFill>
              </a:endParaRPr>
            </a:p>
          </p:txBody>
        </p:sp>
        <p:sp>
          <p:nvSpPr>
            <p:cNvPr id="360467" name="Freeform 19"/>
            <p:cNvSpPr>
              <a:spLocks/>
            </p:cNvSpPr>
            <p:nvPr/>
          </p:nvSpPr>
          <p:spPr bwMode="auto">
            <a:xfrm>
              <a:off x="3309" y="2571"/>
              <a:ext cx="1934" cy="541"/>
            </a:xfrm>
            <a:custGeom>
              <a:avLst/>
              <a:gdLst/>
              <a:ahLst/>
              <a:cxnLst>
                <a:cxn ang="0">
                  <a:pos x="874" y="0"/>
                </a:cxn>
                <a:cxn ang="0">
                  <a:pos x="797" y="249"/>
                </a:cxn>
                <a:cxn ang="0">
                  <a:pos x="480" y="189"/>
                </a:cxn>
                <a:cxn ang="0">
                  <a:pos x="34" y="232"/>
                </a:cxn>
                <a:cxn ang="0">
                  <a:pos x="0" y="309"/>
                </a:cxn>
                <a:cxn ang="0">
                  <a:pos x="8" y="412"/>
                </a:cxn>
                <a:cxn ang="0">
                  <a:pos x="334" y="506"/>
                </a:cxn>
                <a:cxn ang="0">
                  <a:pos x="600" y="523"/>
                </a:cxn>
                <a:cxn ang="0">
                  <a:pos x="1731" y="515"/>
                </a:cxn>
                <a:cxn ang="0">
                  <a:pos x="1782" y="498"/>
                </a:cxn>
                <a:cxn ang="0">
                  <a:pos x="1860" y="438"/>
                </a:cxn>
                <a:cxn ang="0">
                  <a:pos x="1431" y="240"/>
                </a:cxn>
                <a:cxn ang="0">
                  <a:pos x="1337" y="232"/>
                </a:cxn>
                <a:cxn ang="0">
                  <a:pos x="1165" y="223"/>
                </a:cxn>
                <a:cxn ang="0">
                  <a:pos x="908" y="215"/>
                </a:cxn>
                <a:cxn ang="0">
                  <a:pos x="848" y="232"/>
                </a:cxn>
              </a:cxnLst>
              <a:rect l="0" t="0" r="r" b="b"/>
              <a:pathLst>
                <a:path w="1934" h="541">
                  <a:moveTo>
                    <a:pt x="874" y="0"/>
                  </a:moveTo>
                  <a:cubicBezTo>
                    <a:pt x="869" y="72"/>
                    <a:pt x="887" y="217"/>
                    <a:pt x="797" y="249"/>
                  </a:cubicBezTo>
                  <a:cubicBezTo>
                    <a:pt x="686" y="242"/>
                    <a:pt x="585" y="227"/>
                    <a:pt x="480" y="189"/>
                  </a:cubicBezTo>
                  <a:cubicBezTo>
                    <a:pt x="317" y="194"/>
                    <a:pt x="182" y="181"/>
                    <a:pt x="34" y="232"/>
                  </a:cubicBezTo>
                  <a:cubicBezTo>
                    <a:pt x="17" y="258"/>
                    <a:pt x="9" y="280"/>
                    <a:pt x="0" y="309"/>
                  </a:cubicBezTo>
                  <a:cubicBezTo>
                    <a:pt x="3" y="343"/>
                    <a:pt x="4" y="378"/>
                    <a:pt x="8" y="412"/>
                  </a:cubicBezTo>
                  <a:cubicBezTo>
                    <a:pt x="25" y="541"/>
                    <a:pt x="285" y="504"/>
                    <a:pt x="334" y="506"/>
                  </a:cubicBezTo>
                  <a:cubicBezTo>
                    <a:pt x="466" y="512"/>
                    <a:pt x="484" y="514"/>
                    <a:pt x="600" y="523"/>
                  </a:cubicBezTo>
                  <a:cubicBezTo>
                    <a:pt x="977" y="520"/>
                    <a:pt x="1354" y="523"/>
                    <a:pt x="1731" y="515"/>
                  </a:cubicBezTo>
                  <a:cubicBezTo>
                    <a:pt x="1749" y="515"/>
                    <a:pt x="1782" y="498"/>
                    <a:pt x="1782" y="498"/>
                  </a:cubicBezTo>
                  <a:cubicBezTo>
                    <a:pt x="1810" y="479"/>
                    <a:pt x="1832" y="456"/>
                    <a:pt x="1860" y="438"/>
                  </a:cubicBezTo>
                  <a:cubicBezTo>
                    <a:pt x="1934" y="197"/>
                    <a:pt x="1548" y="247"/>
                    <a:pt x="1431" y="240"/>
                  </a:cubicBezTo>
                  <a:cubicBezTo>
                    <a:pt x="1400" y="238"/>
                    <a:pt x="1368" y="234"/>
                    <a:pt x="1337" y="232"/>
                  </a:cubicBezTo>
                  <a:cubicBezTo>
                    <a:pt x="1280" y="228"/>
                    <a:pt x="1222" y="225"/>
                    <a:pt x="1165" y="223"/>
                  </a:cubicBezTo>
                  <a:cubicBezTo>
                    <a:pt x="1079" y="220"/>
                    <a:pt x="994" y="218"/>
                    <a:pt x="908" y="215"/>
                  </a:cubicBezTo>
                  <a:cubicBezTo>
                    <a:pt x="853" y="224"/>
                    <a:pt x="869" y="211"/>
                    <a:pt x="848" y="232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/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2311400" y="2127250"/>
            <a:ext cx="2601913" cy="820738"/>
            <a:chOff x="1456" y="1108"/>
            <a:chExt cx="1639" cy="517"/>
          </a:xfrm>
        </p:grpSpPr>
        <p:sp>
          <p:nvSpPr>
            <p:cNvPr id="360469" name="Freeform 21"/>
            <p:cNvSpPr>
              <a:spLocks/>
            </p:cNvSpPr>
            <p:nvPr/>
          </p:nvSpPr>
          <p:spPr bwMode="auto">
            <a:xfrm>
              <a:off x="2131" y="1505"/>
              <a:ext cx="715" cy="120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20" y="30"/>
                </a:cxn>
                <a:cxn ang="0">
                  <a:pos x="66" y="82"/>
                </a:cxn>
                <a:cxn ang="0">
                  <a:pos x="118" y="43"/>
                </a:cxn>
                <a:cxn ang="0">
                  <a:pos x="177" y="82"/>
                </a:cxn>
                <a:cxn ang="0">
                  <a:pos x="243" y="69"/>
                </a:cxn>
                <a:cxn ang="0">
                  <a:pos x="295" y="30"/>
                </a:cxn>
                <a:cxn ang="0">
                  <a:pos x="354" y="82"/>
                </a:cxn>
                <a:cxn ang="0">
                  <a:pos x="485" y="75"/>
                </a:cxn>
                <a:cxn ang="0">
                  <a:pos x="564" y="108"/>
                </a:cxn>
                <a:cxn ang="0">
                  <a:pos x="656" y="82"/>
                </a:cxn>
                <a:cxn ang="0">
                  <a:pos x="715" y="89"/>
                </a:cxn>
              </a:cxnLst>
              <a:rect l="0" t="0" r="r" b="b"/>
              <a:pathLst>
                <a:path w="715" h="120">
                  <a:moveTo>
                    <a:pt x="0" y="49"/>
                  </a:moveTo>
                  <a:cubicBezTo>
                    <a:pt x="6" y="42"/>
                    <a:pt x="10" y="28"/>
                    <a:pt x="20" y="30"/>
                  </a:cubicBezTo>
                  <a:cubicBezTo>
                    <a:pt x="28" y="31"/>
                    <a:pt x="60" y="75"/>
                    <a:pt x="66" y="82"/>
                  </a:cubicBezTo>
                  <a:cubicBezTo>
                    <a:pt x="83" y="69"/>
                    <a:pt x="96" y="43"/>
                    <a:pt x="118" y="43"/>
                  </a:cubicBezTo>
                  <a:cubicBezTo>
                    <a:pt x="141" y="43"/>
                    <a:pt x="177" y="82"/>
                    <a:pt x="177" y="82"/>
                  </a:cubicBezTo>
                  <a:cubicBezTo>
                    <a:pt x="199" y="77"/>
                    <a:pt x="222" y="78"/>
                    <a:pt x="243" y="69"/>
                  </a:cubicBezTo>
                  <a:cubicBezTo>
                    <a:pt x="262" y="60"/>
                    <a:pt x="273" y="27"/>
                    <a:pt x="295" y="30"/>
                  </a:cubicBezTo>
                  <a:cubicBezTo>
                    <a:pt x="321" y="33"/>
                    <a:pt x="334" y="64"/>
                    <a:pt x="354" y="82"/>
                  </a:cubicBezTo>
                  <a:cubicBezTo>
                    <a:pt x="394" y="74"/>
                    <a:pt x="469" y="25"/>
                    <a:pt x="485" y="75"/>
                  </a:cubicBezTo>
                  <a:cubicBezTo>
                    <a:pt x="637" y="0"/>
                    <a:pt x="442" y="73"/>
                    <a:pt x="564" y="108"/>
                  </a:cubicBezTo>
                  <a:cubicBezTo>
                    <a:pt x="594" y="116"/>
                    <a:pt x="625" y="90"/>
                    <a:pt x="656" y="82"/>
                  </a:cubicBezTo>
                  <a:cubicBezTo>
                    <a:pt x="680" y="120"/>
                    <a:pt x="674" y="89"/>
                    <a:pt x="715" y="89"/>
                  </a:cubicBezTo>
                </a:path>
              </a:pathLst>
            </a:cu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470" name="Text Box 22"/>
            <p:cNvSpPr txBox="1">
              <a:spLocks noChangeArrowheads="1"/>
            </p:cNvSpPr>
            <p:nvPr/>
          </p:nvSpPr>
          <p:spPr bwMode="auto">
            <a:xfrm>
              <a:off x="1456" y="1108"/>
              <a:ext cx="16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dirty="0"/>
                <a:t>Coulomb </a:t>
              </a:r>
              <a:r>
                <a:rPr lang="en-US" altLang="en-US" sz="2400" dirty="0"/>
                <a:t>force</a:t>
              </a:r>
              <a:endParaRPr lang="en-US" altLang="en-US" dirty="0"/>
            </a:p>
          </p:txBody>
        </p:sp>
        <p:sp>
          <p:nvSpPr>
            <p:cNvPr id="360471" name="Freeform 23"/>
            <p:cNvSpPr>
              <a:spLocks/>
            </p:cNvSpPr>
            <p:nvPr/>
          </p:nvSpPr>
          <p:spPr bwMode="auto">
            <a:xfrm>
              <a:off x="2616" y="1338"/>
              <a:ext cx="112" cy="216"/>
            </a:xfrm>
            <a:custGeom>
              <a:avLst/>
              <a:gdLst/>
              <a:ahLst/>
              <a:cxnLst>
                <a:cxn ang="0">
                  <a:pos x="59" y="216"/>
                </a:cxn>
                <a:cxn ang="0">
                  <a:pos x="99" y="177"/>
                </a:cxn>
                <a:cxn ang="0">
                  <a:pos x="92" y="131"/>
                </a:cxn>
                <a:cxn ang="0">
                  <a:pos x="27" y="39"/>
                </a:cxn>
                <a:cxn ang="0">
                  <a:pos x="0" y="0"/>
                </a:cxn>
              </a:cxnLst>
              <a:rect l="0" t="0" r="r" b="b"/>
              <a:pathLst>
                <a:path w="112" h="216">
                  <a:moveTo>
                    <a:pt x="59" y="216"/>
                  </a:moveTo>
                  <a:cubicBezTo>
                    <a:pt x="72" y="203"/>
                    <a:pt x="87" y="191"/>
                    <a:pt x="99" y="177"/>
                  </a:cubicBezTo>
                  <a:cubicBezTo>
                    <a:pt x="112" y="159"/>
                    <a:pt x="101" y="146"/>
                    <a:pt x="92" y="131"/>
                  </a:cubicBezTo>
                  <a:cubicBezTo>
                    <a:pt x="72" y="98"/>
                    <a:pt x="50" y="68"/>
                    <a:pt x="27" y="39"/>
                  </a:cubicBezTo>
                  <a:cubicBezTo>
                    <a:pt x="21" y="32"/>
                    <a:pt x="0" y="8"/>
                    <a:pt x="0" y="0"/>
                  </a:cubicBezTo>
                </a:path>
              </a:pathLst>
            </a:cu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1978025" y="2293939"/>
            <a:ext cx="4487863" cy="941388"/>
            <a:chOff x="1246" y="1445"/>
            <a:chExt cx="2827" cy="593"/>
          </a:xfrm>
        </p:grpSpPr>
        <p:sp>
          <p:nvSpPr>
            <p:cNvPr id="360473" name="Oval 25"/>
            <p:cNvSpPr>
              <a:spLocks noChangeArrowheads="1"/>
            </p:cNvSpPr>
            <p:nvPr/>
          </p:nvSpPr>
          <p:spPr bwMode="auto">
            <a:xfrm>
              <a:off x="2846" y="1751"/>
              <a:ext cx="188" cy="1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360474" name="Oval 26"/>
            <p:cNvSpPr>
              <a:spLocks noChangeArrowheads="1"/>
            </p:cNvSpPr>
            <p:nvPr/>
          </p:nvSpPr>
          <p:spPr bwMode="auto">
            <a:xfrm>
              <a:off x="2059" y="1751"/>
              <a:ext cx="66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360475" name="Text Box 27"/>
            <p:cNvSpPr txBox="1">
              <a:spLocks noChangeArrowheads="1"/>
            </p:cNvSpPr>
            <p:nvPr/>
          </p:nvSpPr>
          <p:spPr bwMode="auto">
            <a:xfrm>
              <a:off x="1246" y="1786"/>
              <a:ext cx="88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>
                  <a:solidFill>
                    <a:srgbClr val="FF0000"/>
                  </a:solidFill>
                </a:rPr>
                <a:t>electron</a:t>
              </a:r>
            </a:p>
          </p:txBody>
        </p:sp>
        <p:sp>
          <p:nvSpPr>
            <p:cNvPr id="360476" name="Line 28"/>
            <p:cNvSpPr>
              <a:spLocks noChangeShapeType="1"/>
            </p:cNvSpPr>
            <p:nvPr/>
          </p:nvSpPr>
          <p:spPr bwMode="auto">
            <a:xfrm flipV="1">
              <a:off x="1810" y="1796"/>
              <a:ext cx="249" cy="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2000"/>
            </a:p>
          </p:txBody>
        </p:sp>
        <p:grpSp>
          <p:nvGrpSpPr>
            <p:cNvPr id="9" name="Group 29"/>
            <p:cNvGrpSpPr>
              <a:grpSpLocks/>
            </p:cNvGrpSpPr>
            <p:nvPr/>
          </p:nvGrpSpPr>
          <p:grpSpPr bwMode="auto">
            <a:xfrm>
              <a:off x="3034" y="1445"/>
              <a:ext cx="1039" cy="306"/>
              <a:chOff x="3034" y="1213"/>
              <a:chExt cx="1039" cy="306"/>
            </a:xfrm>
          </p:grpSpPr>
          <p:sp>
            <p:nvSpPr>
              <p:cNvPr id="360478" name="Text Box 30"/>
              <p:cNvSpPr txBox="1">
                <a:spLocks noChangeArrowheads="1"/>
              </p:cNvSpPr>
              <p:nvPr/>
            </p:nvSpPr>
            <p:spPr bwMode="auto">
              <a:xfrm>
                <a:off x="3095" y="1213"/>
                <a:ext cx="978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400">
                    <a:solidFill>
                      <a:schemeClr val="accent2"/>
                    </a:solidFill>
                  </a:rPr>
                  <a:t>proton</a:t>
                </a:r>
                <a:endParaRPr lang="en-US" altLang="en-US" sz="200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60479" name="Line 31"/>
              <p:cNvSpPr>
                <a:spLocks noChangeShapeType="1"/>
              </p:cNvSpPr>
              <p:nvPr/>
            </p:nvSpPr>
            <p:spPr bwMode="auto">
              <a:xfrm flipH="1">
                <a:off x="3034" y="1463"/>
                <a:ext cx="275" cy="56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</p:grpSp>
      </p:grpSp>
      <p:sp>
        <p:nvSpPr>
          <p:cNvPr id="360480" name="Rectangle 32"/>
          <p:cNvSpPr>
            <a:spLocks noGrp="1" noChangeArrowheads="1"/>
          </p:cNvSpPr>
          <p:nvPr>
            <p:ph type="title"/>
          </p:nvPr>
        </p:nvSpPr>
        <p:spPr>
          <a:xfrm>
            <a:off x="685800" y="71438"/>
            <a:ext cx="7772400" cy="1143000"/>
          </a:xfrm>
        </p:spPr>
        <p:txBody>
          <a:bodyPr/>
          <a:lstStyle/>
          <a:p>
            <a:r>
              <a:rPr lang="en-US"/>
              <a:t>Strong Nuclear Force</a:t>
            </a:r>
          </a:p>
        </p:txBody>
      </p:sp>
      <p:sp>
        <p:nvSpPr>
          <p:cNvPr id="360482" name="Rectangle 34"/>
          <p:cNvSpPr>
            <a:spLocks noChangeArrowheads="1"/>
          </p:cNvSpPr>
          <p:nvPr/>
        </p:nvSpPr>
        <p:spPr bwMode="auto">
          <a:xfrm>
            <a:off x="3967163" y="1539875"/>
            <a:ext cx="30925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2"/>
                </a:solidFill>
              </a:rPr>
              <a:t>(of electron to nucleus)</a:t>
            </a: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60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5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Binding Energy</a:t>
            </a:r>
          </a:p>
        </p:txBody>
      </p:sp>
      <p:sp>
        <p:nvSpPr>
          <p:cNvPr id="358403" name="Text Box 3"/>
          <p:cNvSpPr txBox="1">
            <a:spLocks noChangeArrowheads="1"/>
          </p:cNvSpPr>
          <p:nvPr/>
        </p:nvSpPr>
        <p:spPr bwMode="auto">
          <a:xfrm>
            <a:off x="1109663" y="1195388"/>
            <a:ext cx="71850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Einstein’s famous equation     </a:t>
            </a:r>
            <a:r>
              <a:rPr lang="en-US" sz="4000" dirty="0">
                <a:solidFill>
                  <a:schemeClr val="accent2"/>
                </a:solidFill>
              </a:rPr>
              <a:t>E = m c</a:t>
            </a:r>
            <a:r>
              <a:rPr lang="en-US" sz="4000" baseline="30000" dirty="0">
                <a:solidFill>
                  <a:schemeClr val="accent2"/>
                </a:solidFill>
              </a:rPr>
              <a:t>2</a:t>
            </a:r>
            <a:endParaRPr lang="en-US" sz="4000" dirty="0">
              <a:solidFill>
                <a:schemeClr val="accent2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35075" y="2525711"/>
            <a:ext cx="3940175" cy="1136649"/>
            <a:chOff x="818" y="2754"/>
            <a:chExt cx="2482" cy="716"/>
          </a:xfrm>
        </p:grpSpPr>
        <p:sp>
          <p:nvSpPr>
            <p:cNvPr id="358405" name="Text Box 5"/>
            <p:cNvSpPr txBox="1">
              <a:spLocks noChangeArrowheads="1"/>
            </p:cNvSpPr>
            <p:nvPr/>
          </p:nvSpPr>
          <p:spPr bwMode="auto">
            <a:xfrm>
              <a:off x="818" y="2754"/>
              <a:ext cx="248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dirty="0">
                  <a:solidFill>
                    <a:schemeClr val="tx2"/>
                  </a:solidFill>
                </a:rPr>
                <a:t>Proton: </a:t>
              </a:r>
              <a:r>
                <a:rPr lang="en-US" altLang="en-US" sz="2400" dirty="0">
                  <a:solidFill>
                    <a:schemeClr val="accent2"/>
                  </a:solidFill>
                </a:rPr>
                <a:t>  </a:t>
              </a:r>
              <a:r>
                <a:rPr lang="en-US" altLang="en-US" sz="2400" dirty="0">
                  <a:solidFill>
                    <a:schemeClr val="tx2"/>
                  </a:solidFill>
                </a:rPr>
                <a:t>mc</a:t>
              </a:r>
              <a:r>
                <a:rPr lang="en-US" altLang="en-US" sz="2400" baseline="30000" dirty="0">
                  <a:solidFill>
                    <a:schemeClr val="tx2"/>
                  </a:solidFill>
                </a:rPr>
                <a:t>2</a:t>
              </a:r>
              <a:r>
                <a:rPr lang="en-US" altLang="en-US" sz="2400" dirty="0">
                  <a:solidFill>
                    <a:schemeClr val="tx2"/>
                  </a:solidFill>
                </a:rPr>
                <a:t> = 938.3MeV</a:t>
              </a:r>
              <a:endParaRPr lang="en-US" altLang="en-US" sz="2400" dirty="0">
                <a:solidFill>
                  <a:schemeClr val="accent2"/>
                </a:solidFill>
              </a:endParaRPr>
            </a:p>
          </p:txBody>
        </p:sp>
        <p:sp>
          <p:nvSpPr>
            <p:cNvPr id="358406" name="Text Box 6"/>
            <p:cNvSpPr txBox="1">
              <a:spLocks noChangeArrowheads="1"/>
            </p:cNvSpPr>
            <p:nvPr/>
          </p:nvSpPr>
          <p:spPr bwMode="auto">
            <a:xfrm>
              <a:off x="818" y="3179"/>
              <a:ext cx="248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chemeClr val="tx2"/>
                  </a:solidFill>
                </a:rPr>
                <a:t>Neutron:</a:t>
              </a:r>
              <a:r>
                <a:rPr lang="en-US" altLang="en-US" sz="2400">
                  <a:solidFill>
                    <a:schemeClr val="accent2"/>
                  </a:solidFill>
                </a:rPr>
                <a:t>  </a:t>
              </a:r>
              <a:r>
                <a:rPr lang="en-US" altLang="en-US" sz="2400">
                  <a:solidFill>
                    <a:schemeClr val="tx2"/>
                  </a:solidFill>
                </a:rPr>
                <a:t>mc</a:t>
              </a:r>
              <a:r>
                <a:rPr lang="en-US" altLang="en-US" sz="2400" baseline="30000">
                  <a:solidFill>
                    <a:schemeClr val="tx2"/>
                  </a:solidFill>
                </a:rPr>
                <a:t>2</a:t>
              </a:r>
              <a:r>
                <a:rPr lang="en-US" altLang="en-US" sz="2400">
                  <a:solidFill>
                    <a:schemeClr val="tx2"/>
                  </a:solidFill>
                </a:rPr>
                <a:t>= 939.5MeV</a:t>
              </a:r>
              <a:endParaRPr lang="en-US" altLang="en-US" sz="2400">
                <a:solidFill>
                  <a:schemeClr val="accent2"/>
                </a:solidFill>
              </a:endParaRPr>
            </a:p>
          </p:txBody>
        </p:sp>
      </p:grpSp>
      <p:sp>
        <p:nvSpPr>
          <p:cNvPr id="358407" name="Text Box 7"/>
          <p:cNvSpPr txBox="1">
            <a:spLocks noChangeArrowheads="1"/>
          </p:cNvSpPr>
          <p:nvPr/>
        </p:nvSpPr>
        <p:spPr bwMode="auto">
          <a:xfrm>
            <a:off x="1109663" y="4492625"/>
            <a:ext cx="65119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tx2"/>
                </a:solidFill>
              </a:rPr>
              <a:t>Deuteron: </a:t>
            </a:r>
            <a:r>
              <a:rPr lang="en-US" altLang="en-US" sz="2800">
                <a:solidFill>
                  <a:schemeClr val="accent2"/>
                </a:solidFill>
              </a:rPr>
              <a:t> </a:t>
            </a:r>
            <a:r>
              <a:rPr lang="en-US" altLang="en-US" sz="2800">
                <a:solidFill>
                  <a:schemeClr val="tx2"/>
                </a:solidFill>
              </a:rPr>
              <a:t>mc</a:t>
            </a:r>
            <a:r>
              <a:rPr lang="en-US" altLang="en-US" sz="2800" baseline="30000">
                <a:solidFill>
                  <a:schemeClr val="tx2"/>
                </a:solidFill>
              </a:rPr>
              <a:t>2</a:t>
            </a:r>
            <a:r>
              <a:rPr lang="en-US" altLang="en-US" sz="2800">
                <a:solidFill>
                  <a:schemeClr val="tx2"/>
                </a:solidFill>
              </a:rPr>
              <a:t> =</a:t>
            </a:r>
            <a:r>
              <a:rPr lang="en-US" altLang="en-US" sz="2800">
                <a:solidFill>
                  <a:schemeClr val="accent2"/>
                </a:solidFill>
              </a:rPr>
              <a:t>1875.6MeV</a:t>
            </a:r>
            <a:endParaRPr lang="en-US" altLang="en-US" sz="2800">
              <a:solidFill>
                <a:schemeClr val="tx2"/>
              </a:solidFill>
            </a:endParaRP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118100" y="2497138"/>
            <a:ext cx="3482975" cy="1131887"/>
            <a:chOff x="3343" y="2736"/>
            <a:chExt cx="2194" cy="713"/>
          </a:xfrm>
        </p:grpSpPr>
        <p:sp>
          <p:nvSpPr>
            <p:cNvPr id="358409" name="AutoShape 9"/>
            <p:cNvSpPr>
              <a:spLocks/>
            </p:cNvSpPr>
            <p:nvPr/>
          </p:nvSpPr>
          <p:spPr bwMode="auto">
            <a:xfrm>
              <a:off x="3343" y="2736"/>
              <a:ext cx="317" cy="713"/>
            </a:xfrm>
            <a:prstGeom prst="rightBrace">
              <a:avLst>
                <a:gd name="adj1" fmla="val 18743"/>
                <a:gd name="adj2" fmla="val 50000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58410" name="Text Box 10"/>
            <p:cNvSpPr txBox="1">
              <a:spLocks noChangeArrowheads="1"/>
            </p:cNvSpPr>
            <p:nvPr/>
          </p:nvSpPr>
          <p:spPr bwMode="auto">
            <a:xfrm>
              <a:off x="3769" y="2889"/>
              <a:ext cx="1768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chemeClr val="accent2"/>
                  </a:solidFill>
                </a:rPr>
                <a:t>Adding these, get 1877.8MeV</a:t>
              </a:r>
            </a:p>
          </p:txBody>
        </p:sp>
      </p:grpSp>
      <p:sp>
        <p:nvSpPr>
          <p:cNvPr id="358411" name="Text Box 11"/>
          <p:cNvSpPr txBox="1">
            <a:spLocks noChangeArrowheads="1"/>
          </p:cNvSpPr>
          <p:nvPr/>
        </p:nvSpPr>
        <p:spPr bwMode="auto">
          <a:xfrm>
            <a:off x="5794375" y="4224338"/>
            <a:ext cx="294163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/>
              <a:t>Difference is </a:t>
            </a:r>
            <a:r>
              <a:rPr lang="en-US" altLang="en-US" sz="2800" dirty="0">
                <a:solidFill>
                  <a:schemeClr val="tx2"/>
                </a:solidFill>
              </a:rPr>
              <a:t>Binding energy</a:t>
            </a:r>
            <a:r>
              <a:rPr lang="en-US" altLang="en-US" sz="2800" dirty="0"/>
              <a:t>,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/>
              <a:t>2.2MeV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358412" name="AutoShape 12"/>
          <p:cNvSpPr>
            <a:spLocks noChangeArrowheads="1"/>
          </p:cNvSpPr>
          <p:nvPr/>
        </p:nvSpPr>
        <p:spPr bwMode="auto">
          <a:xfrm rot="-2609399">
            <a:off x="4924425" y="3935413"/>
            <a:ext cx="1392238" cy="98425"/>
          </a:xfrm>
          <a:prstGeom prst="leftRightArrow">
            <a:avLst>
              <a:gd name="adj1" fmla="val 50000"/>
              <a:gd name="adj2" fmla="val 28290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13" name="Text Box 13"/>
          <p:cNvSpPr txBox="1">
            <a:spLocks noChangeArrowheads="1"/>
          </p:cNvSpPr>
          <p:nvPr/>
        </p:nvSpPr>
        <p:spPr bwMode="auto">
          <a:xfrm>
            <a:off x="247650" y="5635625"/>
            <a:ext cx="8896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FF5050"/>
                </a:solidFill>
              </a:rPr>
              <a:t>M</a:t>
            </a:r>
            <a:r>
              <a:rPr lang="en-US" sz="3200" baseline="-25000" dirty="0" err="1">
                <a:solidFill>
                  <a:srgbClr val="FF5050"/>
                </a:solidFill>
              </a:rPr>
              <a:t>Deuteron</a:t>
            </a:r>
            <a:r>
              <a:rPr lang="en-US" sz="3200" dirty="0">
                <a:solidFill>
                  <a:srgbClr val="FF5050"/>
                </a:solidFill>
              </a:rPr>
              <a:t> = </a:t>
            </a:r>
            <a:r>
              <a:rPr lang="en-US" sz="3200" dirty="0" err="1">
                <a:solidFill>
                  <a:srgbClr val="FF5050"/>
                </a:solidFill>
              </a:rPr>
              <a:t>M</a:t>
            </a:r>
            <a:r>
              <a:rPr lang="en-US" sz="3200" baseline="-25000" dirty="0" err="1">
                <a:solidFill>
                  <a:srgbClr val="FF5050"/>
                </a:solidFill>
              </a:rPr>
              <a:t>Proton</a:t>
            </a:r>
            <a:r>
              <a:rPr lang="en-US" sz="3200" dirty="0">
                <a:solidFill>
                  <a:srgbClr val="FF5050"/>
                </a:solidFill>
              </a:rPr>
              <a:t> + </a:t>
            </a:r>
            <a:r>
              <a:rPr lang="en-US" sz="3200" dirty="0" err="1">
                <a:solidFill>
                  <a:srgbClr val="FF5050"/>
                </a:solidFill>
              </a:rPr>
              <a:t>M</a:t>
            </a:r>
            <a:r>
              <a:rPr lang="en-US" sz="3200" baseline="-25000" dirty="0" err="1">
                <a:solidFill>
                  <a:srgbClr val="FF5050"/>
                </a:solidFill>
              </a:rPr>
              <a:t>Neutron</a:t>
            </a:r>
            <a:r>
              <a:rPr lang="en-US" sz="3200" dirty="0">
                <a:solidFill>
                  <a:srgbClr val="FF5050"/>
                </a:solidFill>
              </a:rPr>
              <a:t> – |Binding Energy|</a:t>
            </a:r>
          </a:p>
        </p:txBody>
      </p:sp>
      <p:sp>
        <p:nvSpPr>
          <p:cNvPr id="358414" name="Text Box 14"/>
          <p:cNvSpPr txBox="1">
            <a:spLocks noChangeArrowheads="1"/>
          </p:cNvSpPr>
          <p:nvPr/>
        </p:nvSpPr>
        <p:spPr bwMode="auto">
          <a:xfrm>
            <a:off x="1109663" y="1774825"/>
            <a:ext cx="2736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chemeClr val="accent2"/>
              </a:solidFill>
            </a:endParaRPr>
          </a:p>
        </p:txBody>
      </p:sp>
      <p:sp>
        <p:nvSpPr>
          <p:cNvPr id="358415" name="WordArt 15"/>
          <p:cNvSpPr>
            <a:spLocks noChangeArrowheads="1" noChangeShapeType="1"/>
          </p:cNvSpPr>
          <p:nvPr/>
        </p:nvSpPr>
        <p:spPr bwMode="auto">
          <a:xfrm>
            <a:off x="247650" y="1736725"/>
            <a:ext cx="838200" cy="914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Example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8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8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8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8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8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8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8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8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8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03" grpId="0" autoUpdateAnimBg="0"/>
      <p:bldP spid="358407" grpId="0" autoUpdateAnimBg="0"/>
      <p:bldP spid="358411" grpId="0" autoUpdateAnimBg="0"/>
      <p:bldP spid="358412" grpId="0" animBg="1"/>
      <p:bldP spid="358413" grpId="0" autoUpdateAnimBg="0"/>
      <p:bldP spid="358414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TPVERSION" val="2008"/>
  <p:tag name="PPVERSION" val="12.0"/>
  <p:tag name="SHOWBARVISIBLE" val="True"/>
  <p:tag name="USESECONDARYMONITOR" val="True"/>
  <p:tag name="SAVECSVWITHSESSION" val="False"/>
  <p:tag name="CSVFORMAT" val="0"/>
  <p:tag name="BULLETTYPE" val="3"/>
  <p:tag name="ANSWERNOWSTYLE" val="-1"/>
  <p:tag name="ANSWERNOWTEXT" val="Answer Now"/>
  <p:tag name="COUNTDOWNSTYLE" val="-1"/>
  <p:tag name="RESPCOUNTERSTYLE" val="-1"/>
  <p:tag name="RESPCOUNTERFORMAT" val="0"/>
  <p:tag name="RESPTABLESTYLE" val="-1"/>
  <p:tag name="COUNTDOWNSECONDS" val="10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RACEENDPOINTS" val="100"/>
  <p:tag name="RACERSMAXDISPLAYED" val="5"/>
  <p:tag name="RACEANIMATIONSPEED" val="3"/>
  <p:tag name="SKIPREMAININGRACESLIDES" val="True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722948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POLLINGCYCLE" val="2"/>
  <p:tag name="CHARTCOLORS" val="0"/>
  <p:tag name="CHARTLABELS" val="1"/>
  <p:tag name="RESETCHARTS" val="True"/>
  <p:tag name="INCLUDENONRESPONDERS" val="False"/>
  <p:tag name="MULTIRESPDIVISOR" val="1"/>
  <p:tag name="PARTLISTDEFAULT" val="1"/>
  <p:tag name="INCLUDEPPT" val="True"/>
  <p:tag name="ALLOWUSERFEEDBACK" val="True"/>
  <p:tag name="CORRECTPOINTVALUE" val="1"/>
  <p:tag name="INCORRECTPOINTVALUE" val="0"/>
  <p:tag name="REALTIMEBACKUP" val="False"/>
  <p:tag name="REALTIMEBACKUPPATH" val="(None)"/>
  <p:tag name="ZEROBASED" val="False"/>
  <p:tag name="AUTOADJUSTPARTRANGE" val="True"/>
  <p:tag name="CHARTSCALE" val="True"/>
  <p:tag name="ADVANCEDSETTINGSVIEW" val="Fals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SHOWFLASHWARNING" val="True"/>
  <p:tag name="ALWAYSOPENPOLL" val="False"/>
  <p:tag name="POWERPOINTVERSION" val="14.0"/>
  <p:tag name="TASKPANEKEY" val="c477a541-7316-49f3-86b5-75a890adce4f"/>
  <p:tag name="TPFULLVERSION" val="4.3.2.1178"/>
  <p:tag name="LUIDIAENABLED" val="False"/>
  <p:tag name="EXPANDSHOWBAR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86B92AEA755E4E8CB0E36331DF1477C4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SLIDEORDER" val="3"/>
  <p:tag name="SLIDEGUID" val="051DE2DD13EC48F49578B15F997A178C"/>
  <p:tag name="QUESTIONALIAS" val="Which of the following is most correct for the total binding energy of an Iron atom (Z=26)?"/>
  <p:tag name="ANSWERSALIAS" val="9 MeV|smicln|234 MeV|smicln|270 MeV|smicln|504 Mev"/>
  <p:tag name="VALUES" val="No Value|smicln|No Value|smicln|No Value|smicln|No Value"/>
  <p:tag name="RESPONSESGATHERED" val="True"/>
  <p:tag name="TOTALRESPONSES" val="22"/>
  <p:tag name="RESPONSECOUNT" val="22"/>
  <p:tag name="SLICED" val="False"/>
  <p:tag name="RESPONSES" val="4;2;2;3;1;1;2;2;4;1;2;2;2;2;2;4;2;2;2;2;4;2;"/>
  <p:tag name="CHARTSTRINGSTD" val="3 14 1 4"/>
  <p:tag name="CHARTSTRINGREV" val="4 1 14 3"/>
  <p:tag name="CHARTSTRINGSTDPER" val="0.136363636363636 0.636363636363636 0.0454545454545455 0.181818181818182"/>
  <p:tag name="CHARTSTRINGREVPER" val="0.181818181818182 0.0454545454545455 0.636363636363636 0.136363636363636"/>
  <p:tag name="ANONYMOUSTEMP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29"/>
  <p:tag name="FONTSIZE" val="32"/>
  <p:tag name="BULLETTYPE" val="ppBulletArabicPeriod"/>
  <p:tag name="ANSWERTEXT" val="9 MeV&#10;234 MeV&#10;270 MeV&#10;504 Mev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86B92AEA755E4E8CB0E36331DF1477C4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QUESTIONALIAS" val="Which of the following is most correct for the total binding energy of an Iron atom (Z=26)?"/>
  <p:tag name="ANSWERSALIAS" val="9 MeV|smicln|234 MeV|smicln|270 MeV|smicln|504 Mev"/>
  <p:tag name="SLIDEORDER" val="4"/>
  <p:tag name="SLIDEGUID" val="8BC59D5AD7344D63B3EA0B902BD6945E"/>
  <p:tag name="VALUES" val="No Value|smicln|No Value|smicln|No Value|smicln|No Value"/>
  <p:tag name="RESPONSESGATHERED" val="True"/>
  <p:tag name="TOTALRESPONSES" val="2"/>
  <p:tag name="RESPONSECOUNT" val="2"/>
  <p:tag name="SLICED" val="False"/>
  <p:tag name="RESPONSES" val="-;2;-;2;-;-;-;-;-;-;-;-;-;-;-;-;-;-;-;-;-;-;"/>
  <p:tag name="CHARTSTRINGSTD" val="0 2 0 0"/>
  <p:tag name="CHARTSTRINGREV" val="0 0 2 0"/>
  <p:tag name="CHARTSTRINGSTDPER" val="0 1 0 0"/>
  <p:tag name="CHARTSTRINGREVPER" val="0 0 1 0"/>
  <p:tag name="ANONYMOUSTEMP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29"/>
  <p:tag name="FONTSIZE" val="32"/>
  <p:tag name="BULLETTYPE" val="ppBulletArabicPeriod"/>
  <p:tag name="ANSWERTEXT" val="9 MeV&#10;234 MeV&#10;270 MeV&#10;504 Mev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86B92AEA755E4E8CB0E36331DF1477C4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SLIDEORDER" val="4"/>
  <p:tag name="SLIDEGUID" val="01576E9F13ED49F1983833FB0555C4A0"/>
  <p:tag name="ANSWERSALIAS" val="Nucleon number decreases by 4    |smicln|Neutron number decreases by 2     |smicln|Charge on nucleus increases by 2   "/>
  <p:tag name="QUESTIONALIAS" val="A nucleus undergoes  decay. Which of the following is FALSE?"/>
  <p:tag name="VALUES" val="No Value|smicln|No Value|smicln|No Value"/>
  <p:tag name="RESPONSESGATHERED" val="True"/>
  <p:tag name="TOTALRESPONSES" val="23"/>
  <p:tag name="RESPONSECOUNT" val="23"/>
  <p:tag name="SLICED" val="False"/>
  <p:tag name="RESPONSES" val="3;3;1;2;3;3;3;2;1;3;2;1;2;2;1;2;1;1;2;3;2;1;2;"/>
  <p:tag name="CHARTSTRINGSTD" val="7 9 7"/>
  <p:tag name="CHARTSTRINGREV" val="7 9 7"/>
  <p:tag name="CHARTSTRINGSTDPER" val="0.304347826086957 0.391304347826087 0.304347826086957"/>
  <p:tag name="CHARTSTRINGREVPER" val="0.304347826086957 0.391304347826087 0.304347826086957"/>
  <p:tag name="ANONYMOUSTEMP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104"/>
  <p:tag name="FONTSIZE" val="32"/>
  <p:tag name="BULLETTYPE" val="ppBulletArabicPeriod"/>
  <p:tag name="ANSWERTEXT" val="Nucleon number decreases by 4    &#10;Neutron number decreases by 2     &#10;Charge on nucleus increases by 2   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86B92AEA755E4E8CB0E36331DF1477C4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ANSWERSALIAS" val="Nucleon number decreases by 4    |smicln|Neutron number decreases by 2     |smicln|Charge on nucleus increases by 2   "/>
  <p:tag name="QUESTIONALIAS" val="A nucleus undergoes  decay. Which of the following is FALSE?"/>
  <p:tag name="SLIDEORDER" val="5"/>
  <p:tag name="SLIDEGUID" val="2320CFDCD3484832A94FBDCC50B0816E"/>
  <p:tag name="VALUES" val="No Value|smicln|No Value|smicln|No Value"/>
  <p:tag name="RESPONSESGATHERED" val="True"/>
  <p:tag name="TOTALRESPONSES" val="22"/>
  <p:tag name="RESPONSECOUNT" val="22"/>
  <p:tag name="SLICED" val="False"/>
  <p:tag name="RESPONSES" val="3;3;3;3;3;3;3;2;3;3;2;1;-;1;3;3;3;3;3;3;3;3;2;"/>
  <p:tag name="CHARTSTRINGSTD" val="2 3 17"/>
  <p:tag name="CHARTSTRINGREV" val="17 3 2"/>
  <p:tag name="CHARTSTRINGSTDPER" val="0.0909090909090909 0.136363636363636 0.772727272727273"/>
  <p:tag name="CHARTSTRINGREVPER" val="0.772727272727273 0.136363636363636 0.0909090909090909"/>
  <p:tag name="ANONYMOUSTEMP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104"/>
  <p:tag name="FONTSIZE" val="32"/>
  <p:tag name="BULLETTYPE" val="ppBulletArabicPeriod"/>
  <p:tag name="ANSWERTEXT" val="Nucleon number decreases by 4    &#10;Neutron number decreases by 2     &#10;Charge on nucleus increases by 2   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86B92AEA755E4E8CB0E36331DF1477C4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SLIDEORDER" val="5"/>
  <p:tag name="SLIDEGUID" val="FC7A30C519904D61A9664EF4AF4037CE"/>
  <p:tag name="QUESTIONALIAS" val="The nucleus              undergoes       decay. Which of the following is true?"/>
  <p:tag name="ANSWERSALIAS" val="The number of protons in the daughter nucleus increases by one. |smicln|The number of neutrons in the daughter nucleus increases by one. "/>
  <p:tag name="VALUES" val="No Value|smicln|No Value"/>
  <p:tag name="RESPONSESGATHERED" val="True"/>
  <p:tag name="TOTALRESPONSES" val="19"/>
  <p:tag name="RESPONSECOUNT" val="19"/>
  <p:tag name="SLICED" val="False"/>
  <p:tag name="RESPONSES" val="1;2;2;2;2;1;2;2;2;-;-;2;-;2;2;1;1;1;2;2;-;1;2;"/>
  <p:tag name="CHARTSTRINGSTD" val="6 13"/>
  <p:tag name="CHARTSTRINGREV" val="13 6"/>
  <p:tag name="CHARTSTRINGSTDPER" val="0.315789473684211 0.684210526315789"/>
  <p:tag name="CHARTSTRINGREVPER" val="0.684210526315789 0.315789473684211"/>
  <p:tag name="ANONYMOUSTEMP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2"/>
  <p:tag name="TEXTLENGTH" val="130"/>
  <p:tag name="FONTSIZE" val="28"/>
  <p:tag name="BULLETTYPE" val="ppBulletArabicPeriod"/>
  <p:tag name="ANSWERTEXT" val="The number of protons in the daughter nucleus increases by one. &#10;The number of neutrons in the daughter nucleus increases by one. 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86B92AEA755E4E8CB0E36331DF1477C4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SLIDEORDER" val="5"/>
  <p:tag name="SLIDEGUID" val="99ADC7A33E834BD5827BB7BE909A1EC6"/>
  <p:tag name="QUESTIONALIAS" val="Which of the following decays is NOT allowed?"/>
  <p:tag name="ANSWERSALIAS" val=" |smicln| |smicln|  |smicln|     |smicln| "/>
  <p:tag name="TOTALRESPONSES" val="37"/>
  <p:tag name="RESPONSECOUNT" val="37"/>
  <p:tag name="RESPONSES" val="-;4;3;3;4;3;3;3;3;2;2;4;-;-;3;4;3;3;3;-;1;3;3;3;3;3;1;1;4;2;2;2;3;1;3;3;1;3;3;2;4;"/>
  <p:tag name="CHARTSTRINGSTD" val="5 6 20 6 0"/>
  <p:tag name="CHARTSTRINGREV" val="0 6 20 6 5"/>
  <p:tag name="CHARTSTRINGSTDPER" val="0.135135135135135 0.162162162162162 0.540540540540541 0.162162162162162 0"/>
  <p:tag name="CHARTSTRINGREVPER" val="0 0.162162162162162 0.540540540540541 0.162162162162162 0.135135135135135"/>
  <p:tag name="SLICEDITEM" val="phy1161_sp11"/>
  <p:tag name="SLICED" val="True"/>
  <p:tag name="SLICESTRINGSTD" val="1 0 1 0 0"/>
  <p:tag name="SLICESTRINGREV" val="0 0 1 0 1"/>
  <p:tag name="SLICESTRINGSTDPER" val="0.5 0 0.5 0 0"/>
  <p:tag name="SLICESTRINGREVPER" val="0 0 0.5 0 0.5"/>
  <p:tag name="RESPONSESGATHERED" val="False"/>
  <p:tag name="ANONYMOUSTEMP" val="False"/>
  <p:tag name="VALUES" val="No Value|smicln|No Value|smicln|No Value|smicln|No Value|smicln|No Val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4"/>
  <p:tag name="FONTSIZE" val="40"/>
  <p:tag name="BULLETTYPE" val="ppBulletArabicPeriod"/>
  <p:tag name="ANSWERTEXT" val=" &#10; &#10;  &#10;     &#10; "/>
  <p:tag name="OLDNUMANSWERS" val="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86B92AEA755E4E8CB0E36331DF1477C4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QUESTIONALIAS" val="Which of the following decays is NOT allowed?"/>
  <p:tag name="ANSWERSALIAS" val=" |smicln| |smicln|  |smicln|     |smicln| "/>
  <p:tag name="SLIDEORDER" val="6"/>
  <p:tag name="SLIDEGUID" val="3CAE03A2AE6F4AF4B86881E7CE7AA15E"/>
  <p:tag name="TOTALRESPONSES" val="29"/>
  <p:tag name="RESPONSECOUNT" val="29"/>
  <p:tag name="SLICED" val="False"/>
  <p:tag name="RESPONSES" val="-;3;3;3;-;3;3;3;3;2;-;3;-;-;2;4;3;3;2;-;1;-;3;-;3;-;2;-;3;3;4;2;-;1;3;-;1;-;3;2;3;2;"/>
  <p:tag name="CHARTSTRINGSTD" val="3 7 17 2 0"/>
  <p:tag name="CHARTSTRINGREV" val="0 2 17 7 3"/>
  <p:tag name="CHARTSTRINGSTDPER" val="0.103448275862069 0.241379310344828 0.586206896551724 0.0689655172413793 0"/>
  <p:tag name="CHARTSTRINGREVPER" val="0 0.0689655172413793 0.586206896551724 0.241379310344828 0.103448275862069"/>
  <p:tag name="RESPONSESGATHERED" val="False"/>
  <p:tag name="ANONYMOUSTEMP" val="False"/>
  <p:tag name="VALUES" val="No Value|smicln|No Value|smicln|No Value|smicln|No Value|smicln|No Valu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4"/>
  <p:tag name="FONTSIZE" val="40"/>
  <p:tag name="BULLETTYPE" val="ppBulletArabicPeriod"/>
  <p:tag name="ANSWERTEXT" val=" &#10; &#10;  &#10;     &#10; "/>
  <p:tag name="OLDNUMANSWERS" val="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86B92AEA755E4E8CB0E36331DF1477C4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SLIDEORDER" val="5"/>
  <p:tag name="SLIDEGUID" val="962FA40D60264344A4A0DA99CF2517E2"/>
  <p:tag name="ANSWERSALIAS" val="It remains the same               |smicln|It is cut in half             |smicln|It doubles                    "/>
  <p:tag name="QUESTIONALIAS" val="Decays per second,  or “activity”: If the number of radioactive  nuclei present is cut in half, how  does the activity change? "/>
  <p:tag name="TOTALRESPONSES" val="39"/>
  <p:tag name="RESPONSECOUNT" val="39"/>
  <p:tag name="SLICED" val="False"/>
  <p:tag name="RESPONSES" val="2;3;1;2;3;3;2;3;2;2;2;1;-;-;2;2;2;1;2;-;3;3;2;2;2;2;1;2;1;2;2;1;2;2;2;2;3;2;3;3;2;2;"/>
  <p:tag name="CHARTSTRINGSTD" val="6 24 9"/>
  <p:tag name="CHARTSTRINGREV" val="9 24 6"/>
  <p:tag name="CHARTSTRINGSTDPER" val="0.153846153846154 0.615384615384615 0.230769230769231"/>
  <p:tag name="CHARTSTRINGREVPER" val="0.230769230769231 0.615384615384615 0.153846153846154"/>
  <p:tag name="RESPONSESGATHERED" val="False"/>
  <p:tag name="ANONYMOUSTEMP" val="False"/>
  <p:tag name="VALUES" val="No Value|smicln|No Value|smicln|No Valu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VALUES" val="No Value|smicln|No Value|smicln|No Valu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96"/>
  <p:tag name="FONTSIZE" val="32"/>
  <p:tag name="BULLETTYPE" val="ppBulletArabicPeriod"/>
  <p:tag name="ANSWERTEXT" val="It remains the same               &#10;It is cut in half             &#10;It doubles                    "/>
  <p:tag name="OLDNUMANSWERS" val="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86B92AEA755E4E8CB0E36331DF1477C4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SLIDEORDER" val="6"/>
  <p:tag name="SLIDEGUID" val="ACC13663A82A4868996957850835EAEC"/>
  <p:tag name="TOTALRESPONSES" val="39"/>
  <p:tag name="RESPONSECOUNT" val="39"/>
  <p:tag name="SLICED" val="False"/>
  <p:tag name="RESPONSES" val="2;2;2;2;2;2;2;2;2;2;2;2;-;-;1;2;3;2;2;-;2;2;2;2;2;2;2;2;2;3;2;2;1;2;1;2;2;1;1;1;2;2;"/>
  <p:tag name="CHARTSTRINGSTD" val="6 31 2"/>
  <p:tag name="CHARTSTRINGREV" val="2 31 6"/>
  <p:tag name="CHARTSTRINGSTDPER" val="0.153846153846154 0.794871794871795 0.0512820512820513"/>
  <p:tag name="CHARTSTRINGREVPER" val="0.0512820512820513 0.794871794871795 0.153846153846154"/>
  <p:tag name="RESPONSESGATHERED" val="False"/>
  <p:tag name="ANONYMOUSTEMP" val="False"/>
  <p:tag name="QUESTIONALIAS" val="Decays per second,  or “activity” Start with 16 14C atoms. After 6000 years, there are only 8 left. How many will be left after another 6000 years? "/>
  <p:tag name="ANSWERSALIAS" val="0 |smicln|4|smicln|6 "/>
  <p:tag name="VALUES" val="No Value|smicln|No Value|smicln|No Valu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7"/>
  <p:tag name="FONTSIZE" val="32"/>
  <p:tag name="BULLETTYPE" val="ppBulletArabicPeriod"/>
  <p:tag name="ANSWERTEXT" val="0 &#10;4&#10;6"/>
  <p:tag name="OLDNUMANSWERS" val="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63"/>
  <p:tag name="FONTSIZE" val="32"/>
  <p:tag name="BULLETTYPE" val="ppBulletArabicPeriod"/>
  <p:tag name="ANSWERTEXT" val="The atomic mass number&#10;The neutron number&#10;The number of protons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VALUES" val="No Value|smicln|No Value|smicln|No Val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142"/>
  <p:tag name="FONTSIZE" val="32"/>
  <p:tag name="BULLETTYPE" val="ppBulletArabicPeriod"/>
  <p:tag name="ANSWERTEXT" val="covalent bonds between atoms                  &#10;binding energy of electrons to the nucleus &#10;binding energy of nucleons                         "/>
</p:tagLst>
</file>

<file path=ppt/theme/theme1.xml><?xml version="1.0" encoding="utf-8"?>
<a:theme xmlns:a="http://schemas.openxmlformats.org/drawingml/2006/main" name="Presentation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21580</TotalTime>
  <Words>1393</Words>
  <Application>Microsoft Office PowerPoint</Application>
  <PresentationFormat>On-screen Show (4:3)</PresentationFormat>
  <Paragraphs>309</Paragraphs>
  <Slides>49</Slides>
  <Notes>37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Presentation1</vt:lpstr>
      <vt:lpstr>Equation</vt:lpstr>
      <vt:lpstr>Microsoft Graph Chart</vt:lpstr>
      <vt:lpstr>Bitmap Image</vt:lpstr>
      <vt:lpstr>Chart</vt:lpstr>
      <vt:lpstr>Nuclear Binding, Radioactivity</vt:lpstr>
      <vt:lpstr>Radioactivity</vt:lpstr>
      <vt:lpstr>Nuclear Physics</vt:lpstr>
      <vt:lpstr>Lead Isotope Checkpoint</vt:lpstr>
      <vt:lpstr># protons = # neutrons</vt:lpstr>
      <vt:lpstr>Lead Isotope Checkpoint</vt:lpstr>
      <vt:lpstr>Strong Nuclear Force</vt:lpstr>
      <vt:lpstr>Strong Nuclear Force</vt:lpstr>
      <vt:lpstr>Binding Energy</vt:lpstr>
      <vt:lpstr>Binding Energy Plot</vt:lpstr>
      <vt:lpstr>Mass/Nucleon vs Atomic Number</vt:lpstr>
      <vt:lpstr>E = mc2</vt:lpstr>
      <vt:lpstr>E = mc2</vt:lpstr>
      <vt:lpstr>Mass Defect in Fission</vt:lpstr>
      <vt:lpstr>Mass Defect of Alpha Particle</vt:lpstr>
      <vt:lpstr>Which of the following is most correct for the total binding energy of an Iron atom (Z=26)?</vt:lpstr>
      <vt:lpstr>Which of the following is most correct for the total binding energy of an Iron atom (Z=26)?</vt:lpstr>
      <vt:lpstr>3 Types of Radioactivity</vt:lpstr>
      <vt:lpstr>Alpha Decay</vt:lpstr>
      <vt:lpstr>Beta Decay</vt:lpstr>
      <vt:lpstr>Gamma Decay</vt:lpstr>
      <vt:lpstr>Decay Rules</vt:lpstr>
      <vt:lpstr>A nucleus undergoes  decay. Which of the following is FALSE?</vt:lpstr>
      <vt:lpstr>A nucleus undergoes  decay. Which of the following is FALSE?</vt:lpstr>
      <vt:lpstr>The nucleus              undergoes       decay. Which of the following is true?</vt:lpstr>
      <vt:lpstr>Radioactive Decay</vt:lpstr>
      <vt:lpstr>U 238 Decay</vt:lpstr>
      <vt:lpstr>Nuclear Decay Links</vt:lpstr>
      <vt:lpstr>Which of the following decays is NOT allowed?</vt:lpstr>
      <vt:lpstr>Which of the following decays is NOT allowed?</vt:lpstr>
      <vt:lpstr>Decays per second,  or “activity”: If the number of radioactive  nuclei present is cut in half, how  does the activity change? </vt:lpstr>
      <vt:lpstr>Decays per second,  or “activity” Start with 16 14C atoms. After 6000 years, there are only 8 left. How many will be left after another 6000 years? </vt:lpstr>
      <vt:lpstr>PowerPoint Presentation</vt:lpstr>
      <vt:lpstr>Radioactivity Quantitatively</vt:lpstr>
      <vt:lpstr>Carbon Dating</vt:lpstr>
      <vt:lpstr>You are radioactive!</vt:lpstr>
      <vt:lpstr>Carbon Dating</vt:lpstr>
      <vt:lpstr>Summary</vt:lpstr>
      <vt:lpstr>Mass/Nucleon vs Atomic Number</vt:lpstr>
      <vt:lpstr>U-235 -- Fissile</vt:lpstr>
      <vt:lpstr>Abundance of U-235</vt:lpstr>
      <vt:lpstr>U-235 Fission by  Neutron Bombardment</vt:lpstr>
      <vt:lpstr>Possible U-235 Fission</vt:lpstr>
      <vt:lpstr>How Stuff Works Site</vt:lpstr>
      <vt:lpstr>Chain Reaction</vt:lpstr>
      <vt:lpstr>Plutonium Production</vt:lpstr>
      <vt:lpstr>U-238 – Not Fissile</vt:lpstr>
      <vt:lpstr>Breeder Reaction</vt:lpstr>
      <vt:lpstr>Breeder Reactor</vt:lpstr>
    </vt:vector>
  </TitlesOfParts>
  <Company>Eastern Illinois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Binding, Radioactivity</dc:title>
  <dc:creator>cherie</dc:creator>
  <cp:lastModifiedBy>Lehman, Cherie B.</cp:lastModifiedBy>
  <cp:revision>65</cp:revision>
  <dcterms:created xsi:type="dcterms:W3CDTF">2010-04-21T00:20:35Z</dcterms:created>
  <dcterms:modified xsi:type="dcterms:W3CDTF">2012-11-29T17:53:17Z</dcterms:modified>
</cp:coreProperties>
</file>