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6" r:id="rId4"/>
    <p:sldId id="265" r:id="rId5"/>
    <p:sldId id="261" r:id="rId6"/>
    <p:sldId id="273" r:id="rId7"/>
    <p:sldId id="267" r:id="rId8"/>
    <p:sldId id="274" r:id="rId9"/>
    <p:sldId id="269" r:id="rId10"/>
    <p:sldId id="268" r:id="rId11"/>
    <p:sldId id="270" r:id="rId12"/>
    <p:sldId id="262" r:id="rId13"/>
    <p:sldId id="263" r:id="rId14"/>
    <p:sldId id="264" r:id="rId15"/>
    <p:sldId id="272" r:id="rId16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99"/>
    <a:srgbClr val="FF6699"/>
    <a:srgbClr val="EAEAEA"/>
    <a:srgbClr val="FF99FF"/>
    <a:srgbClr val="FFFF00"/>
    <a:srgbClr val="DDDDDD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4734" cy="478791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6182" y="0"/>
            <a:ext cx="3164734" cy="478791"/>
          </a:xfrm>
          <a:prstGeom prst="rect">
            <a:avLst/>
          </a:prstGeom>
        </p:spPr>
        <p:txBody>
          <a:bodyPr vert="horz" lIns="96506" tIns="48254" rIns="96506" bIns="48254" rtlCol="0"/>
          <a:lstStyle>
            <a:lvl1pPr algn="r">
              <a:defRPr sz="1300" smtClean="0"/>
            </a:lvl1pPr>
          </a:lstStyle>
          <a:p>
            <a:pPr>
              <a:defRPr/>
            </a:pPr>
            <a:fld id="{E128D8F1-604F-4B05-9F20-3B7BB356ED52}" type="datetimeFigureOut">
              <a:rPr lang="en-US"/>
              <a:pPr>
                <a:defRPr/>
              </a:pPr>
              <a:t>10/31/2009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8125"/>
            <a:ext cx="3164734" cy="478791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6182" y="9108125"/>
            <a:ext cx="3164734" cy="478791"/>
          </a:xfrm>
          <a:prstGeom prst="rect">
            <a:avLst/>
          </a:prstGeom>
        </p:spPr>
        <p:txBody>
          <a:bodyPr vert="horz" lIns="96506" tIns="48254" rIns="96506" bIns="4825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2A0137B6-7BE9-4B97-A09A-AB080AC88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4734" cy="47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6182" y="0"/>
            <a:ext cx="3164734" cy="47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568" y="4554856"/>
            <a:ext cx="5841366" cy="431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8125"/>
            <a:ext cx="3164734" cy="47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6182" y="9108125"/>
            <a:ext cx="3164734" cy="47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A0AC1F3-C85C-41CF-B010-EA2D14D85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00A41-D32E-4670-981C-9305EFAC6BE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0F35E-6E0A-44BD-8A0C-627EFC04A0C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0F6DD-0F9C-4E28-9513-DF7856E739FE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126D7-C443-41B7-82CE-4704880ACB2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E69FB-1B39-4F93-88A8-416BEADC36A4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FA48C-EED9-44E3-B6F1-CCFC0ED572C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0E68A9-557B-4DC9-8EF7-82E589D60A2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B171A-CB7E-48AE-B598-7FB381172E3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FF80A-3ECC-41B5-AAE6-D774FE172B1B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1232D-F9C6-4CDA-B249-20C6C6AAA2F4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D82E7-EBF0-46BC-8F8F-849A2E16DFDE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D0350-8168-409C-B996-93E8C639834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198FE-45F9-4EFD-97BC-43A11250131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D43A2-4B3F-42C6-9B19-E6498B010B4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7CB83-E43D-4844-9E5F-38995E1FD01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A4F7-A0DA-4CB0-B5AA-88D33B47D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A077F-326B-49EE-8309-262ADA195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5432-EB6B-497E-A762-9B9A754C3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E831-C2D9-4D64-B403-AE0ABF3D5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A48BD-37BF-4910-9DDE-E39C83165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63B9-85E3-46C7-BCDE-0479B0615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AB1C9-B772-4AA4-AD98-289D261E7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113A4-0C0E-4896-94DD-CC68FC951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D7776-3078-4C21-9E9D-281696191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AF53-6DDC-4C67-BFC8-B94334B27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7FD14-F315-4378-AAE5-5AD664A7D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6F4AB5D-1CEE-457B-955A-478A4F3B8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99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99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99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99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99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99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EAEAE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Temperature, Heat, and Expansion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calorie vs Calorie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0" y="1600200"/>
            <a:ext cx="5029200" cy="4267200"/>
          </a:xfrm>
        </p:spPr>
        <p:txBody>
          <a:bodyPr/>
          <a:lstStyle/>
          <a:p>
            <a:pPr eaLnBrk="1" hangingPunct="1"/>
            <a:r>
              <a:rPr lang="en-US" smtClean="0"/>
              <a:t>the peanut contains 10 Calories </a:t>
            </a:r>
          </a:p>
          <a:p>
            <a:pPr eaLnBrk="1" hangingPunct="1"/>
            <a:r>
              <a:rPr lang="en-US" smtClean="0"/>
              <a:t>it releases 10,000 calories (or 41,840 joules) of energy when burned or consumed</a:t>
            </a:r>
          </a:p>
          <a:p>
            <a:pPr eaLnBrk="1" hangingPunct="1"/>
            <a:r>
              <a:rPr lang="en-US" smtClean="0"/>
              <a:t>1 Calorie = 1 kilocalorie 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33400" y="1447800"/>
          <a:ext cx="2701925" cy="4648200"/>
        </p:xfrm>
        <a:graphic>
          <a:graphicData uri="http://schemas.openxmlformats.org/presentationml/2006/ole">
            <p:oleObj spid="_x0000_s2050" name="Bitmap Image" r:id="rId4" imgW="1943371" imgH="3343742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iron thumbtack and a big iron bolt are removed from a hot oven. They are red hot and have the same temperature. When dropped into identical containers of water of equal temperature, which one raises the water temperature more?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Specific Heat Capacity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5029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specific heat capacity (or just specific heat) </a:t>
            </a:r>
            <a:r>
              <a:rPr lang="en-US" b="1" smtClean="0"/>
              <a:t>of any substance is defined </a:t>
            </a:r>
            <a:r>
              <a:rPr lang="en-US" smtClean="0"/>
              <a:t>as the quantity of heat required to change the temperature of a unit mass of the substance by 1 degree.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is like thermal inertia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105400" y="1295400"/>
          <a:ext cx="3981450" cy="3876675"/>
        </p:xfrm>
        <a:graphic>
          <a:graphicData uri="http://schemas.openxmlformats.org/presentationml/2006/ole">
            <p:oleObj spid="_x0000_s3074" name="Bitmap Image" r:id="rId4" imgW="3982006" imgH="3877216" progId="Paint.Picture">
              <p:embed/>
            </p:oleObj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105400" y="5257800"/>
            <a:ext cx="3673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9999"/>
                </a:solidFill>
                <a:latin typeface="Comic Sans MS" pitchFamily="66" charset="0"/>
              </a:rPr>
              <a:t>Water has a much higher capacity for storing energy than all but a few uncommon materials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Thermal Expansion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762000"/>
            <a:ext cx="3165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2900" y="1143000"/>
            <a:ext cx="49149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838200" y="5181600"/>
          <a:ext cx="8077200" cy="1558925"/>
        </p:xfrm>
        <a:graphic>
          <a:graphicData uri="http://schemas.openxmlformats.org/presentationml/2006/ole">
            <p:oleObj spid="_x0000_s4098" name="Bitmap Image" r:id="rId6" imgW="4390476" imgH="847843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Expansion Curve of Water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76200" y="1150938"/>
          <a:ext cx="4267200" cy="3421062"/>
        </p:xfrm>
        <a:graphic>
          <a:graphicData uri="http://schemas.openxmlformats.org/presentationml/2006/ole">
            <p:oleObj spid="_x0000_s5122" name="Bitmap Image" r:id="rId4" imgW="3790476" imgH="3038095" progId="Paint.Picture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4495800" y="1219200"/>
          <a:ext cx="4495800" cy="1789113"/>
        </p:xfrm>
        <a:graphic>
          <a:graphicData uri="http://schemas.openxmlformats.org/presentationml/2006/ole">
            <p:oleObj spid="_x0000_s5123" name="Bitmap Image" r:id="rId5" imgW="4067743" imgH="1619476" progId="Paint.Picture">
              <p:embed/>
            </p:oleObj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4343400" y="3124200"/>
          <a:ext cx="4724400" cy="1600200"/>
        </p:xfrm>
        <a:graphic>
          <a:graphicData uri="http://schemas.openxmlformats.org/presentationml/2006/ole">
            <p:oleObj spid="_x0000_s5124" name="Bitmap Image" r:id="rId6" imgW="4304762" imgH="1457143" progId="Paint.Picture">
              <p:embed/>
            </p:oleObj>
          </a:graphicData>
        </a:graphic>
      </p:graphicFrame>
      <p:sp>
        <p:nvSpPr>
          <p:cNvPr id="512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4953000"/>
            <a:ext cx="8229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As the temperature of water initially at 0°C rises, the simultaneous collapse of ice crystals and increase in molecular motion produce the overall effect of water being most dense at 4°C.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Freezing Lakes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962400"/>
            <a:ext cx="8229600" cy="2590800"/>
          </a:xfrm>
        </p:spPr>
        <p:txBody>
          <a:bodyPr/>
          <a:lstStyle/>
          <a:p>
            <a:pPr eaLnBrk="1" hangingPunct="1"/>
            <a:r>
              <a:rPr lang="en-US" sz="2800" smtClean="0"/>
              <a:t>As water cools, it sinks until the entire pond is 4°C. Then, as water at the surface is cooled further, it floats on top and can freeze. Once ice is formed, temperatures lower than 4°C can extend down into the pond. 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990600" y="1143000"/>
          <a:ext cx="7315200" cy="2773363"/>
        </p:xfrm>
        <a:graphic>
          <a:graphicData uri="http://schemas.openxmlformats.org/presentationml/2006/ole">
            <p:oleObj spid="_x0000_s6146" name="Bitmap Image" r:id="rId4" imgW="4447619" imgH="1685714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Temperature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686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Most materials expand when heated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Liquid thermometers based on mercury or alcohol expansion are common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Temperature is related to the random motion of atoms and molecules in a substance.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temperature is proportional to the average “translational” kinetic energy of molecular motion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79248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Fahrenheit &amp; Celsius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81000" y="5334000"/>
            <a:ext cx="3222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9999"/>
                </a:solidFill>
                <a:latin typeface="Comic Sans MS" pitchFamily="66" charset="0"/>
              </a:rPr>
              <a:t>Gabriel Daniel Fahrenheit</a:t>
            </a:r>
          </a:p>
          <a:p>
            <a:pPr algn="ctr"/>
            <a:r>
              <a:rPr lang="en-US" sz="2000">
                <a:solidFill>
                  <a:srgbClr val="FF9999"/>
                </a:solidFill>
                <a:latin typeface="Comic Sans MS" pitchFamily="66" charset="0"/>
              </a:rPr>
              <a:t>1686 -- 1736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32385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4991100" y="5410200"/>
            <a:ext cx="1927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9999"/>
                </a:solidFill>
                <a:latin typeface="Comic Sans MS" pitchFamily="66" charset="0"/>
              </a:rPr>
              <a:t>Anders Celsius</a:t>
            </a:r>
          </a:p>
          <a:p>
            <a:pPr algn="ctr"/>
            <a:r>
              <a:rPr lang="en-US" sz="2000">
                <a:solidFill>
                  <a:srgbClr val="FF9999"/>
                </a:solidFill>
                <a:latin typeface="Comic Sans MS" pitchFamily="66" charset="0"/>
              </a:rPr>
              <a:t>1701-1744</a:t>
            </a:r>
            <a:r>
              <a:rPr lang="en-US">
                <a:solidFill>
                  <a:srgbClr val="FF9999"/>
                </a:solidFill>
              </a:rPr>
              <a:t> </a:t>
            </a: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002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Kelvin Scale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4800600"/>
            <a:ext cx="33528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William Thomson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(Lord Kelvin)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1824 -- 1907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34099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990600"/>
            <a:ext cx="24209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Heat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3600" smtClean="0"/>
          </a:p>
          <a:p>
            <a:pPr eaLnBrk="1" hangingPunct="1">
              <a:lnSpc>
                <a:spcPct val="80000"/>
              </a:lnSpc>
            </a:pPr>
            <a:endParaRPr lang="en-US" sz="3600" smtClean="0"/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energy transferred from one thing to another because of a temperature difference between the things is called </a:t>
            </a:r>
            <a:r>
              <a:rPr lang="en-US" sz="3600" smtClean="0">
                <a:solidFill>
                  <a:srgbClr val="FF9999"/>
                </a:solidFill>
              </a:rPr>
              <a:t>heat</a:t>
            </a:r>
          </a:p>
          <a:p>
            <a:pPr eaLnBrk="1" hangingPunct="1">
              <a:lnSpc>
                <a:spcPct val="80000"/>
              </a:lnSpc>
            </a:pPr>
            <a:endParaRPr lang="en-US" sz="3600" smtClean="0">
              <a:solidFill>
                <a:srgbClr val="FF99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smtClean="0">
                <a:solidFill>
                  <a:srgbClr val="FF9999"/>
                </a:solidFill>
              </a:rPr>
              <a:t>Heat is energy in transit</a:t>
            </a:r>
            <a:r>
              <a:rPr lang="en-US" sz="3600" smtClean="0"/>
              <a:t> – matter does NOT contain heat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Internal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Internal energy -- grand total of all energies inside a substance.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translational kinetic energy of jostling molecules in a substance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rotational kinetic energy of molecules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kinetic energy due to internal movements of atoms within molecules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smtClean="0"/>
              <a:t>potential energy due to the forces between molecules. 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smtClean="0"/>
              <a:t>So a substance does not contain heat—it contains internal energy.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Temperature vs Internal Energy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2286000"/>
            <a:ext cx="5562600" cy="4114800"/>
          </a:xfrm>
        </p:spPr>
        <p:txBody>
          <a:bodyPr/>
          <a:lstStyle/>
          <a:p>
            <a:pPr eaLnBrk="1" hangingPunct="1"/>
            <a:r>
              <a:rPr lang="en-US" sz="3600" smtClean="0"/>
              <a:t>There is more molecular kinetic energy in the container filled with warm water than in the small cupful of higher temperature water.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8600" y="2362200"/>
          <a:ext cx="3289300" cy="3429000"/>
        </p:xfrm>
        <a:graphic>
          <a:graphicData uri="http://schemas.openxmlformats.org/presentationml/2006/ole">
            <p:oleObj spid="_x0000_s1026" name="Bitmap Image" r:id="rId4" imgW="2676899" imgH="2790476" progId="Paint.Picture">
              <p:embed/>
            </p:oleObj>
          </a:graphicData>
        </a:graphic>
      </p:graphicFrame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457200" y="129540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66FFFF"/>
                </a:solidFill>
              </a:rPr>
              <a:t>Which has more internal energy?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in Joules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is the flow of energy from one thing to another due to a temperature difference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heat is measured in joules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 Joule = energy required (or work done) in lifting 1 N (100 grams) 1 meter.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 of calorie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 the US, calorie is more common</a:t>
            </a:r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sz="3600" smtClean="0"/>
              <a:t>calorie is defined as the amount of heat required to change the temperature of 1 gram of water by 1 Celsius degree</a:t>
            </a:r>
          </a:p>
          <a:p>
            <a:pPr eaLnBrk="1" hangingPunct="1"/>
            <a:endParaRPr lang="en-US" sz="3600" smtClean="0"/>
          </a:p>
          <a:p>
            <a:pPr eaLnBrk="1" hangingPunct="1"/>
            <a:r>
              <a:rPr lang="en-US" sz="3600" smtClean="0"/>
              <a:t>1 calorie = 4.184 J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1">
  <a:themeElements>
    <a:clrScheme name="physics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ysics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hysic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ics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ics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physics1</Template>
  <TotalTime>2657</TotalTime>
  <Words>515</Words>
  <Application>Microsoft Office PowerPoint</Application>
  <PresentationFormat>On-screen Show (4:3)</PresentationFormat>
  <Paragraphs>73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physics1</vt:lpstr>
      <vt:lpstr>Bitmap Image</vt:lpstr>
      <vt:lpstr>Temperature, Heat, and Expansion</vt:lpstr>
      <vt:lpstr>Temperature</vt:lpstr>
      <vt:lpstr>Fahrenheit &amp; Celsius</vt:lpstr>
      <vt:lpstr>Kelvin Scale</vt:lpstr>
      <vt:lpstr>Heat</vt:lpstr>
      <vt:lpstr>Internal Energy</vt:lpstr>
      <vt:lpstr>Temperature vs Internal Energy</vt:lpstr>
      <vt:lpstr>Heat in Joules</vt:lpstr>
      <vt:lpstr>Definition of calorie</vt:lpstr>
      <vt:lpstr>calorie vs Calorie</vt:lpstr>
      <vt:lpstr>Question</vt:lpstr>
      <vt:lpstr>Specific Heat Capacity</vt:lpstr>
      <vt:lpstr>Thermal Expansion</vt:lpstr>
      <vt:lpstr>Expansion Curve of Water</vt:lpstr>
      <vt:lpstr>Freezing Lakes</vt:lpstr>
    </vt:vector>
  </TitlesOfParts>
  <Company>Purdue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Temperature, Heat, and Expansion</dc:title>
  <dc:creator>Cherie Lehman</dc:creator>
  <cp:lastModifiedBy>cherie</cp:lastModifiedBy>
  <cp:revision>25</cp:revision>
  <dcterms:created xsi:type="dcterms:W3CDTF">2006-10-27T01:53:52Z</dcterms:created>
  <dcterms:modified xsi:type="dcterms:W3CDTF">2009-11-02T03:49:10Z</dcterms:modified>
</cp:coreProperties>
</file>