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6" r:id="rId2"/>
    <p:sldId id="306" r:id="rId3"/>
    <p:sldId id="287" r:id="rId4"/>
    <p:sldId id="294" r:id="rId5"/>
    <p:sldId id="329" r:id="rId6"/>
    <p:sldId id="331" r:id="rId7"/>
    <p:sldId id="332" r:id="rId8"/>
    <p:sldId id="337" r:id="rId9"/>
    <p:sldId id="330" r:id="rId10"/>
    <p:sldId id="333" r:id="rId11"/>
    <p:sldId id="295" r:id="rId12"/>
    <p:sldId id="296" r:id="rId13"/>
    <p:sldId id="307" r:id="rId14"/>
    <p:sldId id="308" r:id="rId15"/>
    <p:sldId id="311" r:id="rId16"/>
    <p:sldId id="310" r:id="rId17"/>
    <p:sldId id="324" r:id="rId18"/>
    <p:sldId id="323" r:id="rId19"/>
    <p:sldId id="326" r:id="rId20"/>
    <p:sldId id="325" r:id="rId21"/>
    <p:sldId id="328" r:id="rId22"/>
    <p:sldId id="327" r:id="rId23"/>
    <p:sldId id="309" r:id="rId24"/>
    <p:sldId id="312" r:id="rId25"/>
    <p:sldId id="313" r:id="rId26"/>
    <p:sldId id="316" r:id="rId27"/>
    <p:sldId id="314" r:id="rId28"/>
    <p:sldId id="315" r:id="rId29"/>
    <p:sldId id="317" r:id="rId30"/>
    <p:sldId id="318" r:id="rId31"/>
    <p:sldId id="319" r:id="rId32"/>
    <p:sldId id="320" r:id="rId33"/>
    <p:sldId id="321" r:id="rId34"/>
    <p:sldId id="322" r:id="rId35"/>
    <p:sldId id="298" r:id="rId36"/>
    <p:sldId id="299" r:id="rId37"/>
    <p:sldId id="300" r:id="rId38"/>
    <p:sldId id="301" r:id="rId39"/>
    <p:sldId id="293" r:id="rId40"/>
    <p:sldId id="302" r:id="rId41"/>
    <p:sldId id="336" r:id="rId42"/>
    <p:sldId id="305" r:id="rId43"/>
  </p:sldIdLst>
  <p:sldSz cx="9144000" cy="6858000" type="screen4x3"/>
  <p:notesSz cx="7302500" cy="9588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CCFF"/>
    <a:srgbClr val="CC0066"/>
    <a:srgbClr val="0000FF"/>
    <a:srgbClr val="438E00"/>
    <a:srgbClr val="000008"/>
    <a:srgbClr val="D22CA7"/>
    <a:srgbClr val="FF9999"/>
    <a:srgbClr val="FC0128"/>
    <a:srgbClr val="888888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 varScale="1">
        <p:scale>
          <a:sx n="48" d="100"/>
          <a:sy n="48" d="100"/>
        </p:scale>
        <p:origin x="-1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48725" y="9133491"/>
            <a:ext cx="825652" cy="275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150" tIns="46913" rIns="92150" bIns="46913">
            <a:spAutoFit/>
          </a:bodyPr>
          <a:lstStyle/>
          <a:p>
            <a:pPr defTabSz="916478">
              <a:lnSpc>
                <a:spcPct val="90000"/>
              </a:lnSpc>
              <a:defRPr/>
            </a:pPr>
            <a:r>
              <a:rPr lang="en-US" sz="1300" dirty="0"/>
              <a:t>Page </a:t>
            </a:r>
            <a:fld id="{3FAC5BDB-0129-47A7-B00B-0E960DB2EBE8}" type="slidenum">
              <a:rPr lang="en-US" sz="1300"/>
              <a:pPr defTabSz="916478">
                <a:lnSpc>
                  <a:spcPct val="90000"/>
                </a:lnSpc>
                <a:defRPr/>
              </a:pPr>
              <a:t>‹#›</a:t>
            </a:fld>
            <a:endParaRPr lang="en-US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033" y="4554856"/>
            <a:ext cx="5356434" cy="4313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502" tIns="46913" rIns="95502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48725" y="9133491"/>
            <a:ext cx="825652" cy="275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150" tIns="46913" rIns="92150" bIns="46913">
            <a:spAutoFit/>
          </a:bodyPr>
          <a:lstStyle/>
          <a:p>
            <a:pPr defTabSz="916478">
              <a:lnSpc>
                <a:spcPct val="90000"/>
              </a:lnSpc>
              <a:defRPr/>
            </a:pPr>
            <a:r>
              <a:rPr lang="en-US" sz="1300" dirty="0"/>
              <a:t>Page </a:t>
            </a:r>
            <a:fld id="{08435490-F8FB-4E5A-8891-6CEEC8A8A5C1}" type="slidenum">
              <a:rPr lang="en-US" sz="1300"/>
              <a:pPr defTabSz="916478">
                <a:lnSpc>
                  <a:spcPct val="90000"/>
                </a:lnSpc>
                <a:defRPr/>
              </a:pPr>
              <a:t>‹#›</a:t>
            </a:fld>
            <a:endParaRPr lang="en-US" sz="1300" dirty="0"/>
          </a:p>
        </p:txBody>
      </p:sp>
      <p:sp>
        <p:nvSpPr>
          <p:cNvPr id="471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3650" y="725488"/>
            <a:ext cx="4775200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230188"/>
            <a:ext cx="2124075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230188"/>
            <a:ext cx="6224588" cy="6407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3" y="230188"/>
            <a:ext cx="7162800" cy="619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98450" y="993775"/>
            <a:ext cx="4173538" cy="56435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4388" y="993775"/>
            <a:ext cx="4175125" cy="564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993775"/>
            <a:ext cx="4173538" cy="564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993775"/>
            <a:ext cx="4175125" cy="564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7263" y="230188"/>
            <a:ext cx="7162800" cy="61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993775"/>
            <a:ext cx="8501063" cy="5643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867400" y="76200"/>
            <a:ext cx="28384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l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6286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ç"/>
        <a:defRPr sz="2400">
          <a:solidFill>
            <a:srgbClr val="FF9999"/>
          </a:solidFill>
          <a:latin typeface="+mn-lt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charset="0"/>
        </a:defRPr>
      </a:lvl3pPr>
      <a:lvl4pPr marL="1257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n"/>
        <a:defRPr sz="2000">
          <a:solidFill>
            <a:schemeClr val="tx2"/>
          </a:solidFill>
          <a:latin typeface="Arial" charset="0"/>
        </a:defRPr>
      </a:lvl4pPr>
      <a:lvl5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accent1"/>
          </a:solidFill>
          <a:latin typeface="Arial" charset="0"/>
        </a:defRPr>
      </a:lvl5pPr>
      <a:lvl6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accent1"/>
          </a:solidFill>
          <a:latin typeface="Arial" charset="0"/>
        </a:defRPr>
      </a:lvl6pPr>
      <a:lvl7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accent1"/>
          </a:solidFill>
          <a:latin typeface="Arial" charset="0"/>
        </a:defRPr>
      </a:lvl7pPr>
      <a:lvl8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accent1"/>
          </a:solidFill>
          <a:latin typeface="Arial" charset="0"/>
        </a:defRPr>
      </a:lvl8pPr>
      <a:lvl9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accent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llmoving.ca/physics/usenetFAQ.php?mode=1&amp;faqID=1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llmoving.ca/physics/faq/General/BlueSky/blue_sky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scopy.fsu.edu/primer/java/scienceopticsu/light/lightandcolor.html" TargetMode="External"/><Relationship Id="rId3" Type="http://schemas.openxmlformats.org/officeDocument/2006/relationships/hyperlink" Target="http://home.att.net/~B-P.TRUSCIO/COLOR.htm" TargetMode="External"/><Relationship Id="rId7" Type="http://schemas.openxmlformats.org/officeDocument/2006/relationships/hyperlink" Target="http://www.colorado.edu/physics/2000/tv/colortv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lorsoflight.html" TargetMode="External"/><Relationship Id="rId5" Type="http://schemas.openxmlformats.org/officeDocument/2006/relationships/hyperlink" Target="http://www.physicsclassroom.com/Class/light/U12L2c.html" TargetMode="External"/><Relationship Id="rId4" Type="http://schemas.openxmlformats.org/officeDocument/2006/relationships/hyperlink" Target="http://www.cecs.csulb.edu/~jewett/colors/index.html" TargetMode="External"/><Relationship Id="rId9" Type="http://schemas.openxmlformats.org/officeDocument/2006/relationships/hyperlink" Target="http://www.toledo-bend.com/colorblind/Ishihara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aricauncovered.com/costa_rica_travel_directory.ht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u.ac.uk/water/vibrat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rc.si.edu/water_quality/water_quality_html/water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Color &amp; Vision</a:t>
            </a:r>
          </a:p>
        </p:txBody>
      </p:sp>
      <p:sp>
        <p:nvSpPr>
          <p:cNvPr id="5123" name="Rectangle 75"/>
          <p:cNvSpPr>
            <a:spLocks noChangeArrowheads="1"/>
          </p:cNvSpPr>
          <p:nvPr/>
        </p:nvSpPr>
        <p:spPr bwMode="auto">
          <a:xfrm>
            <a:off x="6005513" y="152400"/>
            <a:ext cx="180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50000"/>
              </a:spcBef>
            </a:pPr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Mixing Pigments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9400" y="2803525"/>
          <a:ext cx="8501064" cy="3444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25266"/>
                <a:gridCol w="2125266"/>
                <a:gridCol w="2125266"/>
                <a:gridCol w="21252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Pigment One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Pigment Two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Colors Reflected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Color Observed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CCFF"/>
                          </a:solidFill>
                        </a:rPr>
                        <a:t>Cyan</a:t>
                      </a:r>
                      <a:endParaRPr lang="en-US" sz="2800" dirty="0">
                        <a:solidFill>
                          <a:srgbClr val="00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C0066"/>
                          </a:solidFill>
                        </a:rPr>
                        <a:t>Magenta</a:t>
                      </a:r>
                      <a:endParaRPr lang="en-US" sz="28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C0066"/>
                          </a:solidFill>
                        </a:rPr>
                        <a:t>Magenta</a:t>
                      </a:r>
                      <a:endParaRPr lang="en-US" sz="28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CCFF"/>
                          </a:solidFill>
                        </a:rPr>
                        <a:t>Cyan</a:t>
                      </a:r>
                      <a:endParaRPr lang="en-US" sz="2800" dirty="0">
                        <a:solidFill>
                          <a:srgbClr val="00CC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CCFF"/>
                          </a:solidFill>
                        </a:rPr>
                        <a:t>Cyan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smtClean="0">
                          <a:solidFill>
                            <a:srgbClr val="CC0066"/>
                          </a:solidFill>
                        </a:rPr>
                        <a:t>Magenta</a:t>
                      </a:r>
                      <a:endParaRPr lang="en-US" sz="28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857250"/>
            <a:ext cx="88773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latin typeface="+mn-lt"/>
              </a:rPr>
              <a:t>Suppose an object is permeated by a mixture of two or more pigments and illuminated with white light. Complete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Color Shadows – 2 Lights</a:t>
            </a:r>
          </a:p>
        </p:txBody>
      </p:sp>
      <p:pic>
        <p:nvPicPr>
          <p:cNvPr id="15363" name="Picture 3" descr="Y:\PHYSICS\Light\color\2 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534400" cy="4645025"/>
          </a:xfrm>
          <a:prstGeom prst="rect">
            <a:avLst/>
          </a:prstGeom>
          <a:noFill/>
          <a:ln w="44450" cmpd="sng">
            <a:noFill/>
            <a:miter lim="800000"/>
            <a:headEnd/>
            <a:tailEnd/>
          </a:ln>
        </p:spPr>
      </p:pic>
      <p:sp>
        <p:nvSpPr>
          <p:cNvPr id="5" name="10-Point Star 4"/>
          <p:cNvSpPr/>
          <p:nvPr/>
        </p:nvSpPr>
        <p:spPr bwMode="auto">
          <a:xfrm>
            <a:off x="1232453" y="4671393"/>
            <a:ext cx="934278" cy="934278"/>
          </a:xfrm>
          <a:prstGeom prst="star10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6354418" y="4306959"/>
            <a:ext cx="934278" cy="934278"/>
          </a:xfrm>
          <a:prstGeom prst="star10">
            <a:avLst/>
          </a:prstGeom>
          <a:solidFill>
            <a:srgbClr val="00B05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Color Shadows – 3 Lights</a:t>
            </a:r>
          </a:p>
        </p:txBody>
      </p:sp>
      <p:pic>
        <p:nvPicPr>
          <p:cNvPr id="16387" name="Picture 3" descr="Y:\PHYSICS\Light\color\3 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81100"/>
            <a:ext cx="86106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0-Point Star 3"/>
          <p:cNvSpPr/>
          <p:nvPr/>
        </p:nvSpPr>
        <p:spPr bwMode="auto">
          <a:xfrm>
            <a:off x="5599044" y="3988907"/>
            <a:ext cx="934278" cy="934278"/>
          </a:xfrm>
          <a:prstGeom prst="star10">
            <a:avLst/>
          </a:prstGeom>
          <a:solidFill>
            <a:srgbClr val="00B05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10-Point Star 4"/>
          <p:cNvSpPr/>
          <p:nvPr/>
        </p:nvSpPr>
        <p:spPr bwMode="auto">
          <a:xfrm>
            <a:off x="636105" y="4253949"/>
            <a:ext cx="934278" cy="934278"/>
          </a:xfrm>
          <a:prstGeom prst="star10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3790123" y="4784036"/>
            <a:ext cx="934278" cy="934278"/>
          </a:xfrm>
          <a:prstGeom prst="star10">
            <a:avLst/>
          </a:prstGeom>
          <a:solidFill>
            <a:srgbClr val="0000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201613"/>
            <a:ext cx="7162800" cy="619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Retinal Fatigue</a:t>
            </a:r>
          </a:p>
        </p:txBody>
      </p:sp>
      <p:pic>
        <p:nvPicPr>
          <p:cNvPr id="18435" name="Picture 3" descr="Y:\My Pictures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957263"/>
            <a:ext cx="5614988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Flag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65113" y="1192213"/>
          <a:ext cx="8726487" cy="4792662"/>
        </p:xfrm>
        <a:graphic>
          <a:graphicData uri="http://schemas.openxmlformats.org/presentationml/2006/ole">
            <p:oleObj spid="_x0000_s2050" name="Photo Editor Photo" r:id="rId4" imgW="4458322" imgH="2448267" progId="MSPhotoEd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Rose</a:t>
            </a:r>
          </a:p>
        </p:txBody>
      </p:sp>
      <p:pic>
        <p:nvPicPr>
          <p:cNvPr id="21507" name="Picture 3" descr="After Image R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784225"/>
            <a:ext cx="39655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fter Image Linco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425" y="0"/>
            <a:ext cx="542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Parts of the Eye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676400" y="1600200"/>
          <a:ext cx="5257800" cy="4583113"/>
        </p:xfrm>
        <a:graphic>
          <a:graphicData uri="http://schemas.openxmlformats.org/presentationml/2006/ole">
            <p:oleObj spid="_x0000_s1026" name="Bitmap Image" r:id="rId4" imgW="1704762" imgH="148610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2938" y="427038"/>
          <a:ext cx="7923212" cy="5775325"/>
        </p:xfrm>
        <a:graphic>
          <a:graphicData uri="http://schemas.openxmlformats.org/presentationml/2006/ole">
            <p:oleObj spid="_x0000_s3074" name="Photo Editor Photo" r:id="rId4" imgW="1580952" imgH="2523810" progId="MSPhotoEd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Black dot</a:t>
            </a:r>
          </a:p>
        </p:txBody>
      </p:sp>
      <p:pic>
        <p:nvPicPr>
          <p:cNvPr id="26627" name="Picture 3" descr="Y:\illusions\blackdothaz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1068388"/>
            <a:ext cx="7294563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Black Dots</a:t>
            </a:r>
          </a:p>
        </p:txBody>
      </p:sp>
      <p:pic>
        <p:nvPicPr>
          <p:cNvPr id="27651" name="Picture 3" descr="Y:\illusions\blackdot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992188"/>
            <a:ext cx="748665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Elephant Legs</a:t>
            </a:r>
          </a:p>
        </p:txBody>
      </p:sp>
      <p:pic>
        <p:nvPicPr>
          <p:cNvPr id="28675" name="Picture 3" descr="Y:\illusions\elephantleg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912813"/>
            <a:ext cx="7485063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 &amp; Woman</a:t>
            </a:r>
          </a:p>
        </p:txBody>
      </p:sp>
      <p:pic>
        <p:nvPicPr>
          <p:cNvPr id="29699" name="Picture 3" descr="Y:\illusions\manwoma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250950"/>
            <a:ext cx="854233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8213" y="0"/>
            <a:ext cx="7162800" cy="619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Old Woman … Young Girl</a:t>
            </a:r>
          </a:p>
        </p:txBody>
      </p:sp>
      <p:pic>
        <p:nvPicPr>
          <p:cNvPr id="30723" name="Picture 3" descr="Y:\illusions\oldwomanyounggir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913" y="760413"/>
            <a:ext cx="3846512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Vanity</a:t>
            </a:r>
          </a:p>
        </p:txBody>
      </p:sp>
      <p:pic>
        <p:nvPicPr>
          <p:cNvPr id="31747" name="Picture 4" descr="Y:\illusions\vanit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758825"/>
            <a:ext cx="516255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Two Faces … Or One?</a:t>
            </a:r>
          </a:p>
        </p:txBody>
      </p:sp>
      <p:pic>
        <p:nvPicPr>
          <p:cNvPr id="32771" name="Picture 3" descr="Y:\illusions\twofac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1374775"/>
            <a:ext cx="8118475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14800"/>
            <a:ext cx="8915400" cy="2514600"/>
          </a:xfrm>
        </p:spPr>
        <p:txBody>
          <a:bodyPr/>
          <a:lstStyle/>
          <a:p>
            <a:r>
              <a:rPr lang="en-US" sz="2000" smtClean="0"/>
              <a:t>3 types of cones in retina </a:t>
            </a:r>
          </a:p>
          <a:p>
            <a:r>
              <a:rPr lang="en-US" sz="2000" smtClean="0"/>
              <a:t>Each responds more strongly to wavelength for which it is named</a:t>
            </a:r>
          </a:p>
          <a:p>
            <a:r>
              <a:rPr lang="en-US" sz="2000" smtClean="0"/>
              <a:t>As the cones are stimulated in different proportions, our visual system constructs the colors we see.</a:t>
            </a:r>
          </a:p>
          <a:p>
            <a:pPr>
              <a:buFont typeface="Monotype Sorts" pitchFamily="2" charset="2"/>
              <a:buNone/>
            </a:pPr>
            <a:endParaRPr lang="en-US" sz="2000" smtClean="0"/>
          </a:p>
        </p:txBody>
      </p:sp>
      <p:pic>
        <p:nvPicPr>
          <p:cNvPr id="6147" name="Picture 3" descr="http://www.stillmoving.ca/physics/faq/General/BlueSky/vision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0"/>
            <a:ext cx="6096000" cy="407352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Face or Aleut</a:t>
            </a:r>
          </a:p>
        </p:txBody>
      </p:sp>
      <p:pic>
        <p:nvPicPr>
          <p:cNvPr id="33795" name="Picture 3" descr="Y:\illusions\nativeeskim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663" y="957263"/>
            <a:ext cx="372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Book</a:t>
            </a:r>
          </a:p>
        </p:txBody>
      </p:sp>
      <p:pic>
        <p:nvPicPr>
          <p:cNvPr id="34819" name="Picture 3" descr="Y:\illusions\openboo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1019175"/>
            <a:ext cx="7054850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Lines</a:t>
            </a:r>
          </a:p>
        </p:txBody>
      </p:sp>
      <p:pic>
        <p:nvPicPr>
          <p:cNvPr id="35843" name="Picture 3" descr="Y:\illusions\parallellin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185863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Rabbit Duck</a:t>
            </a:r>
          </a:p>
        </p:txBody>
      </p:sp>
      <p:pic>
        <p:nvPicPr>
          <p:cNvPr id="36867" name="Picture 3" descr="Y:\illusions\rabbitduc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136650"/>
            <a:ext cx="809625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Spectral Distribution of Sun</a:t>
            </a:r>
          </a:p>
        </p:txBody>
      </p:sp>
      <p:pic>
        <p:nvPicPr>
          <p:cNvPr id="38915" name="Picture 1027" descr="\\ipserve\users$\Lehmanc\PHYSICS\Light\Spectral Sensitivity of the Eye_files\6dimg1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6705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Scattering</a:t>
            </a:r>
          </a:p>
        </p:txBody>
      </p:sp>
      <p:pic>
        <p:nvPicPr>
          <p:cNvPr id="39939" name="Picture 3" descr="Y:\PHYSICS\Light\bluesk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Scattering</a:t>
            </a:r>
          </a:p>
        </p:txBody>
      </p:sp>
      <p:pic>
        <p:nvPicPr>
          <p:cNvPr id="40963" name="Picture 1027" descr="Y:\PHYSICS\Light\color\scattering_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56388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is the Sky Blue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860425"/>
            <a:ext cx="8501063" cy="739775"/>
          </a:xfrm>
        </p:spPr>
        <p:txBody>
          <a:bodyPr/>
          <a:lstStyle/>
          <a:p>
            <a:r>
              <a:rPr lang="en-US" smtClean="0">
                <a:hlinkClick r:id="rId3"/>
              </a:rPr>
              <a:t>Blue Sky – Red Sunset</a:t>
            </a:r>
            <a:endParaRPr lang="en-US" smtClean="0"/>
          </a:p>
        </p:txBody>
      </p:sp>
      <p:pic>
        <p:nvPicPr>
          <p:cNvPr id="41988" name="Picture 3" descr="blueskyyellowsu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513" y="1443038"/>
            <a:ext cx="428625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http://www.stillmoving.ca/physics/faq/General/BlueSky/blue_sky.html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 Links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Color Mixing – </a:t>
            </a:r>
            <a:r>
              <a:rPr lang="en-US" dirty="0" err="1" smtClean="0">
                <a:hlinkClick r:id="rId3"/>
              </a:rPr>
              <a:t>Truscio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Color Tutorial – </a:t>
            </a:r>
            <a:r>
              <a:rPr lang="en-US" dirty="0" err="1" smtClean="0">
                <a:hlinkClick r:id="rId4"/>
              </a:rPr>
              <a:t>Jewitt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Physics Classroom – Color</a:t>
            </a:r>
            <a:endParaRPr lang="en-US" dirty="0" smtClean="0"/>
          </a:p>
          <a:p>
            <a:r>
              <a:rPr lang="en-US" dirty="0" smtClean="0">
                <a:hlinkClick r:id="rId6" action="ppaction://hlinkfile"/>
              </a:rPr>
              <a:t>Colors of Light Song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Physics 2000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Color Java Applets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Ishihara Test for Color Blindness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osta Ri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"/>
            <a:ext cx="3652838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sunsetcomparedtono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476375"/>
            <a:ext cx="82343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Assorted Links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Link Showing Absorption Graph</a:t>
            </a:r>
            <a:endParaRPr lang="en-US" smtClean="0"/>
          </a:p>
          <a:p>
            <a:r>
              <a:rPr lang="en-US" smtClean="0">
                <a:hlinkClick r:id="rId4"/>
              </a:rPr>
              <a:t>Smithsonian Link</a:t>
            </a: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3" y="152400"/>
            <a:ext cx="7162800" cy="8493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Primary Light Colors</a:t>
            </a:r>
            <a:br>
              <a:rPr lang="en-US" dirty="0" smtClean="0"/>
            </a:br>
            <a:r>
              <a:rPr lang="en-US" dirty="0" smtClean="0"/>
              <a:t>and Color Addition </a:t>
            </a:r>
            <a:endParaRPr lang="en-US" dirty="0"/>
          </a:p>
        </p:txBody>
      </p:sp>
      <p:pic>
        <p:nvPicPr>
          <p:cNvPr id="8195" name="Content Placeholder 3" descr="coloradditi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875" y="1128713"/>
            <a:ext cx="8410575" cy="1797050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20738" y="3368675"/>
            <a:ext cx="7162800" cy="849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lnSpc>
                <a:spcPct val="90000"/>
              </a:lnSpc>
              <a:defRPr/>
            </a:pPr>
            <a:r>
              <a:rPr lang="en-US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Complementary Colors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Color Subtraction</a:t>
            </a:r>
            <a:endParaRPr lang="en-US" dirty="0"/>
          </a:p>
        </p:txBody>
      </p:sp>
      <p:pic>
        <p:nvPicPr>
          <p:cNvPr id="9219" name="Content Placeholder 3" descr="colorsubtraction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350" y="1446213"/>
            <a:ext cx="4391025" cy="3944937"/>
          </a:xfrm>
        </p:spPr>
      </p:pic>
      <p:pic>
        <p:nvPicPr>
          <p:cNvPr id="9220" name="Picture 4" descr="colorsubtraction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1452563"/>
            <a:ext cx="4186238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Color Subtraction Practice</a:t>
            </a:r>
            <a:endParaRPr lang="en-US" dirty="0"/>
          </a:p>
        </p:txBody>
      </p:sp>
      <p:pic>
        <p:nvPicPr>
          <p:cNvPr id="10243" name="Content Placeholder 3" descr="colorsubtractionpractic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325" y="1268413"/>
            <a:ext cx="8505825" cy="2484437"/>
          </a:xfrm>
        </p:spPr>
      </p:pic>
      <p:sp>
        <p:nvSpPr>
          <p:cNvPr id="8" name="TextBox 7"/>
          <p:cNvSpPr txBox="1"/>
          <p:nvPr/>
        </p:nvSpPr>
        <p:spPr>
          <a:xfrm>
            <a:off x="228600" y="4210050"/>
            <a:ext cx="8191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latin typeface="+mn-lt"/>
              </a:rPr>
              <a:t>Magenta light shines on a sheet of paper containing a yellow pigment. Determine the appearance of the paper.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429250"/>
            <a:ext cx="8191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latin typeface="+mn-lt"/>
              </a:rPr>
              <a:t>Yellow light shines on a sheet of paper containing a blue pigment. Determine the appearance of the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 Color Printing</a:t>
            </a:r>
            <a:endParaRPr lang="en-US" dirty="0"/>
          </a:p>
        </p:txBody>
      </p:sp>
      <p:pic>
        <p:nvPicPr>
          <p:cNvPr id="14339" name="Content Placeholder 3" descr="CMYK_separation_–_no_bla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09975" y="963613"/>
            <a:ext cx="2517775" cy="5643562"/>
          </a:xfrm>
        </p:spPr>
      </p:pic>
      <p:pic>
        <p:nvPicPr>
          <p:cNvPr id="14340" name="Picture 4" descr="200px-CMYK_separation_–_maximum_bl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2179638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800px-Barns_grand_teton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525" y="1603375"/>
            <a:ext cx="331946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Pigments</a:t>
            </a:r>
            <a:endParaRPr lang="en-US" dirty="0"/>
          </a:p>
        </p:txBody>
      </p:sp>
      <p:pic>
        <p:nvPicPr>
          <p:cNvPr id="11267" name="Content Placeholder 3" descr="pigmentpractic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966788"/>
            <a:ext cx="7726363" cy="5319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template">
  <a:themeElements>
    <a:clrScheme name="">
      <a:dk1>
        <a:srgbClr val="000040"/>
      </a:dk1>
      <a:lt1>
        <a:srgbClr val="FFFFFF"/>
      </a:lt1>
      <a:dk2>
        <a:srgbClr val="000080"/>
      </a:dk2>
      <a:lt2>
        <a:srgbClr val="FAFD00"/>
      </a:lt2>
      <a:accent1>
        <a:srgbClr val="00FF00"/>
      </a:accent1>
      <a:accent2>
        <a:srgbClr val="00FFFF"/>
      </a:accent2>
      <a:accent3>
        <a:srgbClr val="AAAAC0"/>
      </a:accent3>
      <a:accent4>
        <a:srgbClr val="DADADA"/>
      </a:accent4>
      <a:accent5>
        <a:srgbClr val="AAFFAA"/>
      </a:accent5>
      <a:accent6>
        <a:srgbClr val="00E7E7"/>
      </a:accent6>
      <a:hlink>
        <a:srgbClr val="FF00FF"/>
      </a:hlink>
      <a:folHlink>
        <a:srgbClr val="8080FF"/>
      </a:folHlink>
    </a:clrScheme>
    <a:fontScheme name="physics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7900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67900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ysic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\\wlpvnas\staff$\lehmanc\Application Data\Microsoft\Templates\physicstemplate.pot</Template>
  <TotalTime>935</TotalTime>
  <Pages>33</Pages>
  <Words>237</Words>
  <Application>Microsoft Office PowerPoint</Application>
  <PresentationFormat>On-screen Show (4:3)</PresentationFormat>
  <Paragraphs>60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Comic Sans MS</vt:lpstr>
      <vt:lpstr>Monotype Sorts</vt:lpstr>
      <vt:lpstr>Times New Roman</vt:lpstr>
      <vt:lpstr>physicstemplate</vt:lpstr>
      <vt:lpstr>Bitmap Image</vt:lpstr>
      <vt:lpstr>Microsoft Photo Editor 3.0 Photo</vt:lpstr>
      <vt:lpstr>Color &amp; Vision</vt:lpstr>
      <vt:lpstr>Parts of the Eye</vt:lpstr>
      <vt:lpstr>Slide 3</vt:lpstr>
      <vt:lpstr>Color Links</vt:lpstr>
      <vt:lpstr>Primary Light Colors and Color Addition </vt:lpstr>
      <vt:lpstr>Color Subtraction</vt:lpstr>
      <vt:lpstr>Color Subtraction Practice</vt:lpstr>
      <vt:lpstr>4 Color Printing</vt:lpstr>
      <vt:lpstr>Pigments</vt:lpstr>
      <vt:lpstr>Mixing Pigments</vt:lpstr>
      <vt:lpstr>Color Shadows – 2 Lights</vt:lpstr>
      <vt:lpstr>Color Shadows – 3 Lights</vt:lpstr>
      <vt:lpstr>Retinal Fatigue</vt:lpstr>
      <vt:lpstr>Slide 14</vt:lpstr>
      <vt:lpstr>Flag</vt:lpstr>
      <vt:lpstr>Slide 16</vt:lpstr>
      <vt:lpstr>The Rose</vt:lpstr>
      <vt:lpstr>Slide 18</vt:lpstr>
      <vt:lpstr>Slide 19</vt:lpstr>
      <vt:lpstr>Slide 20</vt:lpstr>
      <vt:lpstr>Slide 21</vt:lpstr>
      <vt:lpstr>Slide 22</vt:lpstr>
      <vt:lpstr>Black dot</vt:lpstr>
      <vt:lpstr>Black Dots</vt:lpstr>
      <vt:lpstr>Elephant Legs</vt:lpstr>
      <vt:lpstr>Man &amp; Woman</vt:lpstr>
      <vt:lpstr>Old Woman … Young Girl</vt:lpstr>
      <vt:lpstr>Vanity</vt:lpstr>
      <vt:lpstr>Two Faces … Or One?</vt:lpstr>
      <vt:lpstr>Face or Aleut</vt:lpstr>
      <vt:lpstr>Book</vt:lpstr>
      <vt:lpstr>Lines</vt:lpstr>
      <vt:lpstr>Rabbit Duck</vt:lpstr>
      <vt:lpstr>Slide 34</vt:lpstr>
      <vt:lpstr>Spectral Distribution of Sun</vt:lpstr>
      <vt:lpstr>Scattering</vt:lpstr>
      <vt:lpstr>Scattering</vt:lpstr>
      <vt:lpstr>Why is the Sky Blue</vt:lpstr>
      <vt:lpstr>Slide 39</vt:lpstr>
      <vt:lpstr>Slide 40</vt:lpstr>
      <vt:lpstr>Slide 41</vt:lpstr>
      <vt:lpstr>Assorted Links</vt:lpstr>
    </vt:vector>
  </TitlesOfParts>
  <Company>West Lafayette Community School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lehmanc</dc:creator>
  <cp:lastModifiedBy>cherie</cp:lastModifiedBy>
  <cp:revision>35</cp:revision>
  <cp:lastPrinted>1994-12-14T17:13:28Z</cp:lastPrinted>
  <dcterms:created xsi:type="dcterms:W3CDTF">2004-09-27T17:09:33Z</dcterms:created>
  <dcterms:modified xsi:type="dcterms:W3CDTF">2009-11-18T22:42:59Z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\\Phyugwww\WWW\courses\phys111\fall02\Lectures</vt:lpwstr>
  </property>
</Properties>
</file>