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8"/>
  </p:notesMasterIdLst>
  <p:handoutMasterIdLst>
    <p:handoutMasterId r:id="rId29"/>
  </p:handoutMasterIdLst>
  <p:sldIdLst>
    <p:sldId id="286" r:id="rId2"/>
    <p:sldId id="294" r:id="rId3"/>
    <p:sldId id="307" r:id="rId4"/>
    <p:sldId id="299" r:id="rId5"/>
    <p:sldId id="308" r:id="rId6"/>
    <p:sldId id="298" r:id="rId7"/>
    <p:sldId id="309" r:id="rId8"/>
    <p:sldId id="290" r:id="rId9"/>
    <p:sldId id="291" r:id="rId10"/>
    <p:sldId id="312" r:id="rId11"/>
    <p:sldId id="313" r:id="rId12"/>
    <p:sldId id="316" r:id="rId13"/>
    <p:sldId id="319" r:id="rId14"/>
    <p:sldId id="318" r:id="rId15"/>
    <p:sldId id="314" r:id="rId16"/>
    <p:sldId id="325" r:id="rId17"/>
    <p:sldId id="315" r:id="rId18"/>
    <p:sldId id="321" r:id="rId19"/>
    <p:sldId id="324" r:id="rId20"/>
    <p:sldId id="328" r:id="rId21"/>
    <p:sldId id="326" r:id="rId22"/>
    <p:sldId id="329" r:id="rId23"/>
    <p:sldId id="327" r:id="rId24"/>
    <p:sldId id="330" r:id="rId25"/>
    <p:sldId id="331" r:id="rId26"/>
    <p:sldId id="332" r:id="rId27"/>
  </p:sldIdLst>
  <p:sldSz cx="9144000" cy="6858000" type="screen4x3"/>
  <p:notesSz cx="7302500" cy="9588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6D6D6"/>
    <a:srgbClr val="BCBCBC"/>
    <a:srgbClr val="0000FF"/>
    <a:srgbClr val="438E00"/>
    <a:srgbClr val="FC0128"/>
    <a:srgbClr val="888888"/>
    <a:srgbClr val="CC6600"/>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534" autoAdjust="0"/>
  </p:normalViewPr>
  <p:slideViewPr>
    <p:cSldViewPr snapToGrid="0">
      <p:cViewPr varScale="1">
        <p:scale>
          <a:sx n="74" d="100"/>
          <a:sy n="74" d="100"/>
        </p:scale>
        <p:origin x="-3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48725" y="9133491"/>
            <a:ext cx="825652" cy="275860"/>
          </a:xfrm>
          <a:prstGeom prst="rect">
            <a:avLst/>
          </a:prstGeom>
          <a:noFill/>
          <a:ln w="12700">
            <a:noFill/>
            <a:miter lim="800000"/>
            <a:headEnd/>
            <a:tailEnd/>
          </a:ln>
          <a:effectLst/>
        </p:spPr>
        <p:txBody>
          <a:bodyPr wrap="none" lIns="92150" tIns="46913" rIns="92150" bIns="46913">
            <a:spAutoFit/>
          </a:bodyPr>
          <a:lstStyle/>
          <a:p>
            <a:pPr algn="ctr" defTabSz="916478">
              <a:lnSpc>
                <a:spcPct val="90000"/>
              </a:lnSpc>
              <a:defRPr/>
            </a:pPr>
            <a:r>
              <a:rPr lang="en-US" sz="1300" dirty="0"/>
              <a:t>Page </a:t>
            </a:r>
            <a:fld id="{FFDE351D-9720-44BC-AAD0-1FE650D432A6}" type="slidenum">
              <a:rPr lang="en-US" sz="1300"/>
              <a:pPr algn="ctr" defTabSz="916478">
                <a:lnSpc>
                  <a:spcPct val="90000"/>
                </a:lnSpc>
                <a:defRPr/>
              </a:pPr>
              <a:t>‹#›</a:t>
            </a:fld>
            <a:endParaRPr lang="en-US" sz="13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033" y="4554856"/>
            <a:ext cx="5356434" cy="4313873"/>
          </a:xfrm>
          <a:prstGeom prst="rect">
            <a:avLst/>
          </a:prstGeom>
          <a:noFill/>
          <a:ln w="12700">
            <a:noFill/>
            <a:miter lim="800000"/>
            <a:headEnd/>
            <a:tailEnd/>
          </a:ln>
          <a:effectLst/>
        </p:spPr>
        <p:txBody>
          <a:bodyPr vert="horz" wrap="square" lIns="95502" tIns="46913" rIns="95502" bIns="46913"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ChangeArrowheads="1"/>
          </p:cNvSpPr>
          <p:nvPr/>
        </p:nvSpPr>
        <p:spPr bwMode="auto">
          <a:xfrm>
            <a:off x="3248725" y="9133491"/>
            <a:ext cx="825652" cy="275860"/>
          </a:xfrm>
          <a:prstGeom prst="rect">
            <a:avLst/>
          </a:prstGeom>
          <a:noFill/>
          <a:ln w="12700">
            <a:noFill/>
            <a:miter lim="800000"/>
            <a:headEnd/>
            <a:tailEnd/>
          </a:ln>
          <a:effectLst/>
        </p:spPr>
        <p:txBody>
          <a:bodyPr wrap="none" lIns="92150" tIns="46913" rIns="92150" bIns="46913">
            <a:spAutoFit/>
          </a:bodyPr>
          <a:lstStyle/>
          <a:p>
            <a:pPr algn="ctr" defTabSz="916478">
              <a:lnSpc>
                <a:spcPct val="90000"/>
              </a:lnSpc>
              <a:defRPr/>
            </a:pPr>
            <a:r>
              <a:rPr lang="en-US" sz="1300" dirty="0"/>
              <a:t>Page </a:t>
            </a:r>
            <a:fld id="{CBC43F1D-223D-4AFF-9439-11368E2077EE}" type="slidenum">
              <a:rPr lang="en-US" sz="1300"/>
              <a:pPr algn="ctr" defTabSz="916478">
                <a:lnSpc>
                  <a:spcPct val="90000"/>
                </a:lnSpc>
                <a:defRPr/>
              </a:pPr>
              <a:t>‹#›</a:t>
            </a:fld>
            <a:endParaRPr lang="en-US" sz="1300" dirty="0"/>
          </a:p>
        </p:txBody>
      </p:sp>
      <p:sp>
        <p:nvSpPr>
          <p:cNvPr id="34820" name="Rectangle 4"/>
          <p:cNvSpPr>
            <a:spLocks noChangeArrowheads="1" noTextEdit="1"/>
          </p:cNvSpPr>
          <p:nvPr>
            <p:ph type="sldImg" idx="2"/>
          </p:nvPr>
        </p:nvSpPr>
        <p:spPr bwMode="auto">
          <a:xfrm>
            <a:off x="1263650" y="725488"/>
            <a:ext cx="4775200" cy="35814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22263"/>
            <a:ext cx="2103437" cy="6243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22263"/>
            <a:ext cx="6157913" cy="6243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322263"/>
            <a:ext cx="7162800" cy="7810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65125" y="1366838"/>
            <a:ext cx="4130675" cy="5199062"/>
          </a:xfrm>
        </p:spPr>
        <p:txBody>
          <a:bodyPr/>
          <a:lstStyle/>
          <a:p>
            <a:pPr lvl="0"/>
            <a:endParaRPr lang="en-US" noProof="0" smtClean="0"/>
          </a:p>
        </p:txBody>
      </p:sp>
      <p:sp>
        <p:nvSpPr>
          <p:cNvPr id="4" name="Text Placeholder 3"/>
          <p:cNvSpPr>
            <a:spLocks noGrp="1"/>
          </p:cNvSpPr>
          <p:nvPr>
            <p:ph type="body" sz="half" idx="2"/>
          </p:nvPr>
        </p:nvSpPr>
        <p:spPr>
          <a:xfrm>
            <a:off x="4648200" y="1366838"/>
            <a:ext cx="4130675" cy="5199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366838"/>
            <a:ext cx="4130675" cy="5199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66838"/>
            <a:ext cx="4130675" cy="5199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33123" name="Rectangle 3"/>
          <p:cNvSpPr>
            <a:spLocks noGrp="1" noChangeArrowheads="1"/>
          </p:cNvSpPr>
          <p:nvPr>
            <p:ph type="title"/>
          </p:nvPr>
        </p:nvSpPr>
        <p:spPr bwMode="auto">
          <a:xfrm>
            <a:off x="1027113" y="322263"/>
            <a:ext cx="7162800" cy="7810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3315" name="Rectangle 4"/>
          <p:cNvSpPr>
            <a:spLocks noGrp="1" noChangeArrowheads="1"/>
          </p:cNvSpPr>
          <p:nvPr>
            <p:ph type="body" idx="1"/>
          </p:nvPr>
        </p:nvSpPr>
        <p:spPr bwMode="auto">
          <a:xfrm>
            <a:off x="365125" y="1366838"/>
            <a:ext cx="8413750" cy="519906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5" name="Rectangle 5"/>
          <p:cNvSpPr>
            <a:spLocks noChangeArrowheads="1"/>
          </p:cNvSpPr>
          <p:nvPr/>
        </p:nvSpPr>
        <p:spPr bwMode="auto">
          <a:xfrm>
            <a:off x="5867400" y="76200"/>
            <a:ext cx="2838450" cy="339725"/>
          </a:xfrm>
          <a:prstGeom prst="rect">
            <a:avLst/>
          </a:prstGeom>
          <a:noFill/>
          <a:ln w="12700">
            <a:noFill/>
            <a:miter lim="800000"/>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2pPr>
      <a:lvl3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3pPr>
      <a:lvl4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4pPr>
      <a:lvl5pPr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5pPr>
      <a:lvl6pPr marL="457200"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6pPr>
      <a:lvl7pPr marL="914400"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7pPr>
      <a:lvl8pPr marL="1371600"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8pPr>
      <a:lvl9pPr marL="1828800" algn="ctr" rtl="0" eaLnBrk="0" fontAlgn="base" hangingPunct="0">
        <a:lnSpc>
          <a:spcPct val="90000"/>
        </a:lnSpc>
        <a:spcBef>
          <a:spcPct val="0"/>
        </a:spcBef>
        <a:spcAft>
          <a:spcPct val="0"/>
        </a:spcAft>
        <a:defRPr sz="3200" b="1">
          <a:solidFill>
            <a:schemeClr val="tx2"/>
          </a:solidFill>
          <a:effectLst>
            <a:outerShdw blurRad="38100" dist="38100" dir="2700000" algn="tl">
              <a:srgbClr val="000000"/>
            </a:outerShdw>
          </a:effectLst>
          <a:latin typeface="Comic Sans MS" pitchFamily="66" charset="0"/>
        </a:defRPr>
      </a:lvl9pPr>
    </p:titleStyle>
    <p:bodyStyle>
      <a:lvl1pPr marL="285750" indent="-285750" algn="l" rtl="0" eaLnBrk="0" fontAlgn="base" hangingPunct="0">
        <a:lnSpc>
          <a:spcPct val="90000"/>
        </a:lnSpc>
        <a:spcBef>
          <a:spcPct val="30000"/>
        </a:spcBef>
        <a:spcAft>
          <a:spcPct val="0"/>
        </a:spcAft>
        <a:buClr>
          <a:schemeClr val="accent1"/>
        </a:buClr>
        <a:buSzPct val="75000"/>
        <a:buFont typeface="Monotype Sorts" pitchFamily="2" charset="2"/>
        <a:buChar char="l"/>
        <a:defRPr sz="2800">
          <a:solidFill>
            <a:schemeClr val="tx1"/>
          </a:solidFill>
          <a:latin typeface="+mn-lt"/>
          <a:ea typeface="+mn-ea"/>
          <a:cs typeface="+mn-cs"/>
        </a:defRPr>
      </a:lvl1pPr>
      <a:lvl2pPr marL="628650" indent="-228600" algn="l" rtl="0" eaLnBrk="0" fontAlgn="base" hangingPunct="0">
        <a:lnSpc>
          <a:spcPct val="90000"/>
        </a:lnSpc>
        <a:spcBef>
          <a:spcPct val="30000"/>
        </a:spcBef>
        <a:spcAft>
          <a:spcPct val="0"/>
        </a:spcAft>
        <a:buClr>
          <a:schemeClr val="tx2"/>
        </a:buClr>
        <a:buSzPct val="100000"/>
        <a:buFont typeface="Monotype Sorts" pitchFamily="2" charset="2"/>
        <a:buChar char="ç"/>
        <a:defRPr sz="2800">
          <a:solidFill>
            <a:schemeClr val="tx2"/>
          </a:solidFill>
          <a:latin typeface="+mn-lt"/>
        </a:defRPr>
      </a:lvl2pPr>
      <a:lvl3pPr marL="971550" indent="-228600" algn="l" rtl="0" eaLnBrk="0" fontAlgn="base" hangingPunct="0">
        <a:lnSpc>
          <a:spcPct val="90000"/>
        </a:lnSpc>
        <a:spcBef>
          <a:spcPct val="30000"/>
        </a:spcBef>
        <a:spcAft>
          <a:spcPct val="0"/>
        </a:spcAft>
        <a:buSzPct val="100000"/>
        <a:buChar char="»"/>
        <a:defRPr sz="2400">
          <a:solidFill>
            <a:schemeClr val="accent2"/>
          </a:solidFill>
          <a:latin typeface="+mn-lt"/>
        </a:defRPr>
      </a:lvl3pPr>
      <a:lvl4pPr marL="1257300" indent="-171450" algn="l" rtl="0" eaLnBrk="0" fontAlgn="base" hangingPunct="0">
        <a:lnSpc>
          <a:spcPct val="90000"/>
        </a:lnSpc>
        <a:spcBef>
          <a:spcPct val="30000"/>
        </a:spcBef>
        <a:spcAft>
          <a:spcPct val="0"/>
        </a:spcAft>
        <a:buClr>
          <a:schemeClr val="hlink"/>
        </a:buClr>
        <a:buSzPct val="60000"/>
        <a:buFont typeface="Monotype Sorts" pitchFamily="2" charset="2"/>
        <a:buChar char="n"/>
        <a:defRPr sz="2000">
          <a:solidFill>
            <a:schemeClr val="hlink"/>
          </a:solidFill>
          <a:latin typeface="+mn-lt"/>
        </a:defRPr>
      </a:lvl4pPr>
      <a:lvl5pPr marL="1543050" indent="-171450" algn="l" rtl="0" eaLnBrk="0" fontAlgn="base" hangingPunct="0">
        <a:lnSpc>
          <a:spcPct val="90000"/>
        </a:lnSpc>
        <a:spcBef>
          <a:spcPct val="30000"/>
        </a:spcBef>
        <a:spcAft>
          <a:spcPct val="0"/>
        </a:spcAft>
        <a:buSzPct val="100000"/>
        <a:buChar char="–"/>
        <a:defRPr sz="2000">
          <a:solidFill>
            <a:schemeClr val="tx1"/>
          </a:solidFill>
          <a:latin typeface="+mn-lt"/>
        </a:defRPr>
      </a:lvl5pPr>
      <a:lvl6pPr marL="2000250" indent="-171450" algn="l" rtl="0" eaLnBrk="0" fontAlgn="base" hangingPunct="0">
        <a:lnSpc>
          <a:spcPct val="90000"/>
        </a:lnSpc>
        <a:spcBef>
          <a:spcPct val="30000"/>
        </a:spcBef>
        <a:spcAft>
          <a:spcPct val="0"/>
        </a:spcAft>
        <a:buSzPct val="100000"/>
        <a:buChar char="–"/>
        <a:defRPr sz="2000">
          <a:solidFill>
            <a:schemeClr val="tx1"/>
          </a:solidFill>
          <a:latin typeface="+mn-lt"/>
        </a:defRPr>
      </a:lvl6pPr>
      <a:lvl7pPr marL="2457450" indent="-171450" algn="l" rtl="0" eaLnBrk="0" fontAlgn="base" hangingPunct="0">
        <a:lnSpc>
          <a:spcPct val="90000"/>
        </a:lnSpc>
        <a:spcBef>
          <a:spcPct val="30000"/>
        </a:spcBef>
        <a:spcAft>
          <a:spcPct val="0"/>
        </a:spcAft>
        <a:buSzPct val="100000"/>
        <a:buChar char="–"/>
        <a:defRPr sz="2000">
          <a:solidFill>
            <a:schemeClr val="tx1"/>
          </a:solidFill>
          <a:latin typeface="+mn-lt"/>
        </a:defRPr>
      </a:lvl7pPr>
      <a:lvl8pPr marL="2914650" indent="-171450" algn="l" rtl="0" eaLnBrk="0" fontAlgn="base" hangingPunct="0">
        <a:lnSpc>
          <a:spcPct val="90000"/>
        </a:lnSpc>
        <a:spcBef>
          <a:spcPct val="30000"/>
        </a:spcBef>
        <a:spcAft>
          <a:spcPct val="0"/>
        </a:spcAft>
        <a:buSzPct val="100000"/>
        <a:buChar char="–"/>
        <a:defRPr sz="2000">
          <a:solidFill>
            <a:schemeClr val="tx1"/>
          </a:solidFill>
          <a:latin typeface="+mn-lt"/>
        </a:defRPr>
      </a:lvl8pPr>
      <a:lvl9pPr marL="3371850" indent="-171450" algn="l" rtl="0" eaLnBrk="0" fontAlgn="base" hangingPunct="0">
        <a:lnSpc>
          <a:spcPct val="90000"/>
        </a:lnSpc>
        <a:spcBef>
          <a:spcPct val="3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hm.davidson.edu/ChemistryApplets/KineticMolecularTheory/BasicConcepts.html" TargetMode="External"/><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olorado.edu/physics/2000/bec/temperature.html" TargetMode="External"/><Relationship Id="rId5" Type="http://schemas.openxmlformats.org/officeDocument/2006/relationships/hyperlink" Target="http://cwx.prenhall.com/petrucci/medialib/media_portfolio/text_images/028_KineticEnGas.MOV" TargetMode="External"/><Relationship Id="rId4" Type="http://schemas.openxmlformats.org/officeDocument/2006/relationships/hyperlink" Target="http://comp.uark.edu/~jgeabana/mol_dyn/KinThI.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6.bin"/><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286000"/>
            <a:ext cx="7772400" cy="1143000"/>
          </a:xfrm>
        </p:spPr>
        <p:txBody>
          <a:bodyPr/>
          <a:lstStyle/>
          <a:p>
            <a:pPr>
              <a:defRPr/>
            </a:pPr>
            <a:r>
              <a:rPr lang="en-US" smtClean="0"/>
              <a:t>Gases and Plasmas</a:t>
            </a:r>
          </a:p>
        </p:txBody>
      </p:sp>
      <p:sp>
        <p:nvSpPr>
          <p:cNvPr id="14339" name="Rectangle 166"/>
          <p:cNvSpPr>
            <a:spLocks noGrp="1" noChangeArrowheads="1"/>
          </p:cNvSpPr>
          <p:nvPr>
            <p:ph type="subTitle" idx="1"/>
          </p:nvPr>
        </p:nvSpPr>
        <p:spPr/>
        <p:txBody>
          <a:bodyPr/>
          <a:lstStyle/>
          <a:p>
            <a:endParaRPr lang="en-US" smtClean="0"/>
          </a:p>
        </p:txBody>
      </p:sp>
      <p:sp>
        <p:nvSpPr>
          <p:cNvPr id="14340" name="Rectangle 75"/>
          <p:cNvSpPr>
            <a:spLocks noChangeArrowheads="1"/>
          </p:cNvSpPr>
          <p:nvPr/>
        </p:nvSpPr>
        <p:spPr bwMode="auto">
          <a:xfrm>
            <a:off x="6005513" y="152400"/>
            <a:ext cx="180975" cy="336550"/>
          </a:xfrm>
          <a:prstGeom prst="rect">
            <a:avLst/>
          </a:prstGeom>
          <a:noFill/>
          <a:ln w="12700">
            <a:noFill/>
            <a:miter lim="800000"/>
            <a:headEnd/>
            <a:tailEnd/>
          </a:ln>
        </p:spPr>
        <p:txBody>
          <a:bodyPr wrap="none" lIns="90488" tIns="44450" rIns="90488" bIns="44450">
            <a:spAutoFit/>
          </a:bodyPr>
          <a:lstStyle/>
          <a:p>
            <a:pPr marL="285750" indent="-285750">
              <a:lnSpc>
                <a:spcPct val="90000"/>
              </a:lnSpc>
              <a:spcBef>
                <a:spcPct val="50000"/>
              </a:spcBef>
            </a:pPr>
            <a:endParaRPr lang="en-US">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defRPr/>
            </a:pPr>
            <a:r>
              <a:rPr lang="en-US" smtClean="0"/>
              <a:t>Vacuum</a:t>
            </a:r>
          </a:p>
        </p:txBody>
      </p:sp>
      <p:sp>
        <p:nvSpPr>
          <p:cNvPr id="21507" name="Rectangle 3"/>
          <p:cNvSpPr>
            <a:spLocks noGrp="1" noChangeArrowheads="1"/>
          </p:cNvSpPr>
          <p:nvPr>
            <p:ph type="body" idx="1"/>
          </p:nvPr>
        </p:nvSpPr>
        <p:spPr>
          <a:xfrm>
            <a:off x="4400550" y="1209675"/>
            <a:ext cx="4378325" cy="5356225"/>
          </a:xfrm>
        </p:spPr>
        <p:txBody>
          <a:bodyPr/>
          <a:lstStyle/>
          <a:p>
            <a:r>
              <a:rPr lang="en-US" sz="2400" smtClean="0"/>
              <a:t>air pressure is repeatedly lowered by piston and valve action</a:t>
            </a:r>
          </a:p>
          <a:p>
            <a:r>
              <a:rPr lang="en-US" sz="2400" smtClean="0"/>
              <a:t>best vacuums attainable with mechanical pumps are about 1 pascal. </a:t>
            </a:r>
          </a:p>
          <a:p>
            <a:r>
              <a:rPr lang="en-US" sz="2400" smtClean="0"/>
              <a:t>Better vacuums, down to 10</a:t>
            </a:r>
            <a:r>
              <a:rPr lang="en-US" sz="2400" baseline="30000" smtClean="0"/>
              <a:t>−8</a:t>
            </a:r>
            <a:r>
              <a:rPr lang="en-US" sz="2400" smtClean="0"/>
              <a:t> Pa, are attainable with vapor diffusion or vapor jet pumps. </a:t>
            </a:r>
          </a:p>
          <a:p>
            <a:r>
              <a:rPr lang="en-US" sz="2400" smtClean="0"/>
              <a:t>Sublimation pumps can reach 10</a:t>
            </a:r>
            <a:r>
              <a:rPr lang="en-US" sz="2400" baseline="30000" smtClean="0"/>
              <a:t>−12</a:t>
            </a:r>
            <a:r>
              <a:rPr lang="en-US" sz="2400" smtClean="0"/>
              <a:t> Pa. Greater vacuums are very difficult to attain </a:t>
            </a:r>
          </a:p>
        </p:txBody>
      </p:sp>
      <p:pic>
        <p:nvPicPr>
          <p:cNvPr id="21508" name="Picture 4"/>
          <p:cNvPicPr>
            <a:picLocks noChangeAspect="1" noChangeArrowheads="1"/>
          </p:cNvPicPr>
          <p:nvPr/>
        </p:nvPicPr>
        <p:blipFill>
          <a:blip r:embed="rId3" cstate="print"/>
          <a:srcRect/>
          <a:stretch>
            <a:fillRect/>
          </a:stretch>
        </p:blipFill>
        <p:spPr bwMode="auto">
          <a:xfrm>
            <a:off x="231775" y="969963"/>
            <a:ext cx="3287713" cy="5332412"/>
          </a:xfrm>
          <a:prstGeom prst="rect">
            <a:avLst/>
          </a:prstGeom>
          <a:noFill/>
          <a:ln w="12700">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defRPr/>
            </a:pPr>
            <a:r>
              <a:rPr lang="en-US" smtClean="0"/>
              <a:t>Gas Molecules</a:t>
            </a:r>
          </a:p>
        </p:txBody>
      </p:sp>
      <p:sp>
        <p:nvSpPr>
          <p:cNvPr id="22531" name="Rectangle 3"/>
          <p:cNvSpPr>
            <a:spLocks noGrp="1" noChangeArrowheads="1"/>
          </p:cNvSpPr>
          <p:nvPr>
            <p:ph type="body" idx="1"/>
          </p:nvPr>
        </p:nvSpPr>
        <p:spPr>
          <a:xfrm>
            <a:off x="206375" y="1128713"/>
            <a:ext cx="5338763" cy="1919287"/>
          </a:xfrm>
        </p:spPr>
        <p:txBody>
          <a:bodyPr/>
          <a:lstStyle/>
          <a:p>
            <a:r>
              <a:rPr lang="en-US" smtClean="0">
                <a:hlinkClick r:id="rId3"/>
              </a:rPr>
              <a:t>Behavior of Gas Molecules</a:t>
            </a:r>
            <a:endParaRPr lang="en-US" smtClean="0"/>
          </a:p>
          <a:p>
            <a:r>
              <a:rPr lang="en-US" smtClean="0">
                <a:hlinkClick r:id="rId4"/>
              </a:rPr>
              <a:t>Kinetic Theory Applet</a:t>
            </a:r>
            <a:endParaRPr lang="en-US" smtClean="0"/>
          </a:p>
          <a:p>
            <a:r>
              <a:rPr lang="en-US" smtClean="0">
                <a:hlinkClick r:id="rId5"/>
              </a:rPr>
              <a:t>Gas molecules </a:t>
            </a:r>
            <a:r>
              <a:rPr lang="en-US" smtClean="0"/>
              <a:t>are perpetually moving </a:t>
            </a:r>
          </a:p>
        </p:txBody>
      </p:sp>
      <p:pic>
        <p:nvPicPr>
          <p:cNvPr id="22532" name="Picture 4">
            <a:hlinkClick r:id="rId6"/>
          </p:cNvPr>
          <p:cNvPicPr>
            <a:picLocks noChangeAspect="1" noChangeArrowheads="1"/>
          </p:cNvPicPr>
          <p:nvPr/>
        </p:nvPicPr>
        <p:blipFill>
          <a:blip r:embed="rId7" cstate="print"/>
          <a:srcRect/>
          <a:stretch>
            <a:fillRect/>
          </a:stretch>
        </p:blipFill>
        <p:spPr bwMode="auto">
          <a:xfrm>
            <a:off x="4486275" y="2346325"/>
            <a:ext cx="3208338" cy="2786063"/>
          </a:xfrm>
          <a:prstGeom prst="rect">
            <a:avLst/>
          </a:prstGeom>
          <a:noFill/>
          <a:ln w="12700">
            <a:noFill/>
            <a:miter lim="800000"/>
            <a:headEnd/>
            <a:tailEnd/>
          </a:ln>
        </p:spPr>
      </p:pic>
      <p:pic>
        <p:nvPicPr>
          <p:cNvPr id="22533" name="Picture 5"/>
          <p:cNvPicPr>
            <a:picLocks noChangeAspect="1" noChangeArrowheads="1"/>
          </p:cNvPicPr>
          <p:nvPr/>
        </p:nvPicPr>
        <p:blipFill>
          <a:blip r:embed="rId8" cstate="print"/>
          <a:srcRect/>
          <a:stretch>
            <a:fillRect/>
          </a:stretch>
        </p:blipFill>
        <p:spPr bwMode="auto">
          <a:xfrm>
            <a:off x="574675" y="3024188"/>
            <a:ext cx="2214563" cy="3267075"/>
          </a:xfrm>
          <a:prstGeom prst="rect">
            <a:avLst/>
          </a:prstGeom>
          <a:noFill/>
          <a:ln w="12700">
            <a:noFill/>
            <a:miter lim="800000"/>
            <a:headEnd/>
            <a:tailEnd/>
          </a:ln>
        </p:spPr>
      </p:pic>
      <p:sp>
        <p:nvSpPr>
          <p:cNvPr id="22534" name="Text Box 7"/>
          <p:cNvSpPr txBox="1">
            <a:spLocks noChangeArrowheads="1"/>
          </p:cNvSpPr>
          <p:nvPr/>
        </p:nvSpPr>
        <p:spPr bwMode="auto">
          <a:xfrm>
            <a:off x="255588" y="6303963"/>
            <a:ext cx="3275012" cy="396875"/>
          </a:xfrm>
          <a:prstGeom prst="rect">
            <a:avLst/>
          </a:prstGeom>
          <a:noFill/>
          <a:ln w="12700">
            <a:noFill/>
            <a:miter lim="800000"/>
            <a:headEnd/>
            <a:tailEnd/>
          </a:ln>
        </p:spPr>
        <p:txBody>
          <a:bodyPr wrap="none">
            <a:spAutoFit/>
          </a:bodyPr>
          <a:lstStyle/>
          <a:p>
            <a:r>
              <a:rPr lang="en-US" sz="2000">
                <a:solidFill>
                  <a:schemeClr val="tx2"/>
                </a:solidFill>
                <a:latin typeface="Comic Sans MS" pitchFamily="66" charset="0"/>
              </a:rPr>
              <a:t>Robert Boyle (1627-1691)</a:t>
            </a:r>
            <a:r>
              <a:rPr lang="en-US">
                <a:solidFill>
                  <a:schemeClr val="tx2"/>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027113" y="161925"/>
            <a:ext cx="7162800" cy="655638"/>
          </a:xfrm>
        </p:spPr>
        <p:txBody>
          <a:bodyPr/>
          <a:lstStyle/>
          <a:p>
            <a:pPr>
              <a:defRPr/>
            </a:pPr>
            <a:r>
              <a:rPr lang="en-US" smtClean="0"/>
              <a:t>Boyle’s Law</a:t>
            </a:r>
          </a:p>
        </p:txBody>
      </p:sp>
      <p:pic>
        <p:nvPicPr>
          <p:cNvPr id="5124" name="Picture 4" descr="boyleslaw"/>
          <p:cNvPicPr>
            <a:picLocks noChangeAspect="1" noChangeArrowheads="1" noCrop="1"/>
          </p:cNvPicPr>
          <p:nvPr/>
        </p:nvPicPr>
        <p:blipFill>
          <a:blip r:embed="rId4" cstate="print"/>
          <a:srcRect/>
          <a:stretch>
            <a:fillRect/>
          </a:stretch>
        </p:blipFill>
        <p:spPr bwMode="auto">
          <a:xfrm>
            <a:off x="1817688" y="815975"/>
            <a:ext cx="5767387" cy="4368800"/>
          </a:xfrm>
          <a:prstGeom prst="rect">
            <a:avLst/>
          </a:prstGeom>
          <a:noFill/>
          <a:ln w="9525">
            <a:noFill/>
            <a:miter lim="800000"/>
            <a:headEnd/>
            <a:tailEnd/>
          </a:ln>
        </p:spPr>
      </p:pic>
      <p:graphicFrame>
        <p:nvGraphicFramePr>
          <p:cNvPr id="5122" name="Object 5"/>
          <p:cNvGraphicFramePr>
            <a:graphicFrameLocks noChangeAspect="1"/>
          </p:cNvGraphicFramePr>
          <p:nvPr/>
        </p:nvGraphicFramePr>
        <p:xfrm>
          <a:off x="1916113" y="5505450"/>
          <a:ext cx="2482850" cy="842963"/>
        </p:xfrm>
        <a:graphic>
          <a:graphicData uri="http://schemas.openxmlformats.org/presentationml/2006/ole">
            <p:oleObj spid="_x0000_s5122" name="Equation" r:id="rId5" imgW="672840" imgH="2286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defRPr/>
            </a:pPr>
            <a:r>
              <a:rPr lang="en-US" smtClean="0"/>
              <a:t>Check Yourself</a:t>
            </a:r>
          </a:p>
        </p:txBody>
      </p:sp>
      <p:sp>
        <p:nvSpPr>
          <p:cNvPr id="23555" name="Rectangle 3"/>
          <p:cNvSpPr>
            <a:spLocks noGrp="1" noChangeArrowheads="1"/>
          </p:cNvSpPr>
          <p:nvPr>
            <p:ph type="body" idx="1"/>
          </p:nvPr>
        </p:nvSpPr>
        <p:spPr/>
        <p:txBody>
          <a:bodyPr/>
          <a:lstStyle/>
          <a:p>
            <a:r>
              <a:rPr lang="en-US" smtClean="0"/>
              <a:t>A piston in an airtight pump is withdrawn so that the volume of the air chamber is increased three times. What is the change in pressure?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defRPr/>
            </a:pPr>
            <a:r>
              <a:rPr lang="en-US" smtClean="0"/>
              <a:t>Check Yourself</a:t>
            </a:r>
          </a:p>
        </p:txBody>
      </p:sp>
      <p:sp>
        <p:nvSpPr>
          <p:cNvPr id="25603" name="Rectangle 3"/>
          <p:cNvSpPr>
            <a:spLocks noGrp="1" noChangeArrowheads="1"/>
          </p:cNvSpPr>
          <p:nvPr>
            <p:ph type="body" idx="1"/>
          </p:nvPr>
        </p:nvSpPr>
        <p:spPr/>
        <p:txBody>
          <a:bodyPr/>
          <a:lstStyle/>
          <a:p>
            <a:r>
              <a:rPr lang="en-US" smtClean="0"/>
              <a:t>A scuba diver 10.3 m deep breathes compressed air. If she were to hold her breath while returning to the surface, by how much would the volume of her lungs tend to increase?</a:t>
            </a:r>
            <a:br>
              <a:rPr lang="en-US" smtClean="0"/>
            </a:br>
            <a:endParaRPr lang="en-US" smtClean="0"/>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defRPr/>
            </a:pPr>
            <a:r>
              <a:rPr lang="en-US" smtClean="0"/>
              <a:t>Buoyancy of Air</a:t>
            </a:r>
          </a:p>
        </p:txBody>
      </p:sp>
      <p:sp>
        <p:nvSpPr>
          <p:cNvPr id="6148" name="Rectangle 3"/>
          <p:cNvSpPr>
            <a:spLocks noGrp="1" noChangeArrowheads="1"/>
          </p:cNvSpPr>
          <p:nvPr>
            <p:ph type="body" idx="1"/>
          </p:nvPr>
        </p:nvSpPr>
        <p:spPr>
          <a:xfrm>
            <a:off x="301625" y="1066800"/>
            <a:ext cx="5797550" cy="5199063"/>
          </a:xfrm>
        </p:spPr>
        <p:txBody>
          <a:bodyPr/>
          <a:lstStyle/>
          <a:p>
            <a:pPr>
              <a:lnSpc>
                <a:spcPct val="80000"/>
              </a:lnSpc>
            </a:pPr>
            <a:r>
              <a:rPr lang="en-US" smtClean="0"/>
              <a:t>Archimedes' principle holds for air just as it does for water:</a:t>
            </a:r>
            <a:br>
              <a:rPr lang="en-US" smtClean="0"/>
            </a:br>
            <a:r>
              <a:rPr lang="en-US" smtClean="0">
                <a:solidFill>
                  <a:srgbClr val="FF9999"/>
                </a:solidFill>
              </a:rPr>
              <a:t>An object surrounded by air is buoyed up by a force equal to the weight of the air displaced.</a:t>
            </a:r>
          </a:p>
          <a:p>
            <a:pPr>
              <a:lnSpc>
                <a:spcPct val="80000"/>
              </a:lnSpc>
            </a:pPr>
            <a:r>
              <a:rPr lang="en-US" smtClean="0"/>
              <a:t>a cubic meter of air at ordinary atmospheric pressure and room temperature has a mass of about 1.2 kilograms</a:t>
            </a:r>
          </a:p>
          <a:p>
            <a:pPr>
              <a:lnSpc>
                <a:spcPct val="80000"/>
              </a:lnSpc>
            </a:pPr>
            <a:r>
              <a:rPr lang="en-US" smtClean="0"/>
              <a:t>its weight is about 12 newtons</a:t>
            </a:r>
          </a:p>
          <a:p>
            <a:pPr>
              <a:lnSpc>
                <a:spcPct val="80000"/>
              </a:lnSpc>
            </a:pPr>
            <a:r>
              <a:rPr lang="en-US" smtClean="0"/>
              <a:t>any 1-cubic-meter object in air is buoyed up with a force of 12 newtons. </a:t>
            </a:r>
          </a:p>
        </p:txBody>
      </p:sp>
      <p:pic>
        <p:nvPicPr>
          <p:cNvPr id="6149" name="Picture 4"/>
          <p:cNvPicPr>
            <a:picLocks noChangeAspect="1" noChangeArrowheads="1"/>
          </p:cNvPicPr>
          <p:nvPr/>
        </p:nvPicPr>
        <p:blipFill>
          <a:blip r:embed="rId4" cstate="print"/>
          <a:srcRect/>
          <a:stretch>
            <a:fillRect/>
          </a:stretch>
        </p:blipFill>
        <p:spPr bwMode="auto">
          <a:xfrm>
            <a:off x="6518275" y="111125"/>
            <a:ext cx="2486025" cy="3810000"/>
          </a:xfrm>
          <a:prstGeom prst="rect">
            <a:avLst/>
          </a:prstGeom>
          <a:noFill/>
          <a:ln w="12700">
            <a:noFill/>
            <a:miter lim="800000"/>
            <a:headEnd/>
            <a:tailEnd/>
          </a:ln>
        </p:spPr>
      </p:pic>
      <p:graphicFrame>
        <p:nvGraphicFramePr>
          <p:cNvPr id="6146" name="Object 5"/>
          <p:cNvGraphicFramePr>
            <a:graphicFrameLocks noChangeAspect="1"/>
          </p:cNvGraphicFramePr>
          <p:nvPr/>
        </p:nvGraphicFramePr>
        <p:xfrm>
          <a:off x="6651625" y="3836988"/>
          <a:ext cx="2160588" cy="2924175"/>
        </p:xfrm>
        <a:graphic>
          <a:graphicData uri="http://schemas.openxmlformats.org/presentationml/2006/ole">
            <p:oleObj spid="_x0000_s6146" name="Bitmap Image" r:id="rId5" imgW="3400900" imgH="4600000" progId="Paint.Picture">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smtClean="0"/>
              <a:t>Dirigibles &amp; Blimps</a:t>
            </a:r>
          </a:p>
        </p:txBody>
      </p:sp>
      <p:pic>
        <p:nvPicPr>
          <p:cNvPr id="27651" name="Picture 6"/>
          <p:cNvPicPr>
            <a:picLocks noChangeAspect="1" noChangeArrowheads="1"/>
          </p:cNvPicPr>
          <p:nvPr/>
        </p:nvPicPr>
        <p:blipFill>
          <a:blip r:embed="rId3" cstate="print"/>
          <a:srcRect/>
          <a:stretch>
            <a:fillRect/>
          </a:stretch>
        </p:blipFill>
        <p:spPr bwMode="auto">
          <a:xfrm>
            <a:off x="450850" y="1209675"/>
            <a:ext cx="3362325" cy="2105025"/>
          </a:xfrm>
          <a:prstGeom prst="rect">
            <a:avLst/>
          </a:prstGeom>
          <a:noFill/>
          <a:ln w="12700">
            <a:noFill/>
            <a:miter lim="800000"/>
            <a:headEnd/>
            <a:tailEnd/>
          </a:ln>
        </p:spPr>
      </p:pic>
      <p:pic>
        <p:nvPicPr>
          <p:cNvPr id="27652" name="Picture 7"/>
          <p:cNvPicPr>
            <a:picLocks noChangeAspect="1" noChangeArrowheads="1"/>
          </p:cNvPicPr>
          <p:nvPr/>
        </p:nvPicPr>
        <p:blipFill>
          <a:blip r:embed="rId4" cstate="print"/>
          <a:srcRect/>
          <a:stretch>
            <a:fillRect/>
          </a:stretch>
        </p:blipFill>
        <p:spPr bwMode="auto">
          <a:xfrm>
            <a:off x="657225" y="3843338"/>
            <a:ext cx="3036888" cy="2266950"/>
          </a:xfrm>
          <a:prstGeom prst="rect">
            <a:avLst/>
          </a:prstGeom>
          <a:noFill/>
          <a:ln w="12700">
            <a:noFill/>
            <a:miter lim="800000"/>
            <a:headEnd/>
            <a:tailEnd/>
          </a:ln>
        </p:spPr>
      </p:pic>
      <p:pic>
        <p:nvPicPr>
          <p:cNvPr id="27653" name="Picture 9"/>
          <p:cNvPicPr>
            <a:picLocks noChangeAspect="1" noChangeArrowheads="1"/>
          </p:cNvPicPr>
          <p:nvPr/>
        </p:nvPicPr>
        <p:blipFill>
          <a:blip r:embed="rId5" cstate="print"/>
          <a:srcRect/>
          <a:stretch>
            <a:fillRect/>
          </a:stretch>
        </p:blipFill>
        <p:spPr bwMode="auto">
          <a:xfrm>
            <a:off x="4729163" y="1138238"/>
            <a:ext cx="3911600" cy="3060700"/>
          </a:xfrm>
          <a:prstGeom prst="rect">
            <a:avLst/>
          </a:prstGeom>
          <a:noFill/>
          <a:ln w="12700">
            <a:noFill/>
            <a:miter lim="800000"/>
            <a:headEnd/>
            <a:tailEnd/>
          </a:ln>
        </p:spPr>
      </p:pic>
      <p:sp>
        <p:nvSpPr>
          <p:cNvPr id="27654" name="Rectangle 10"/>
          <p:cNvSpPr>
            <a:spLocks noGrp="1" noChangeArrowheads="1"/>
          </p:cNvSpPr>
          <p:nvPr>
            <p:ph type="body" idx="1"/>
          </p:nvPr>
        </p:nvSpPr>
        <p:spPr>
          <a:xfrm>
            <a:off x="3975100" y="4411663"/>
            <a:ext cx="4945063" cy="2074862"/>
          </a:xfrm>
        </p:spPr>
        <p:txBody>
          <a:bodyPr/>
          <a:lstStyle/>
          <a:p>
            <a:pPr>
              <a:lnSpc>
                <a:spcPct val="80000"/>
              </a:lnSpc>
            </a:pPr>
            <a:r>
              <a:rPr lang="en-US" sz="2400" smtClean="0"/>
              <a:t>Large dirigible airships are designed so that when loaded they will slowly rise in air</a:t>
            </a:r>
          </a:p>
          <a:p>
            <a:pPr>
              <a:lnSpc>
                <a:spcPct val="80000"/>
              </a:lnSpc>
            </a:pPr>
            <a:r>
              <a:rPr lang="en-US" sz="2400" smtClean="0"/>
              <a:t>their total weight is a little less than the weight of air displaced. </a:t>
            </a:r>
          </a:p>
        </p:txBody>
      </p:sp>
      <p:sp>
        <p:nvSpPr>
          <p:cNvPr id="27655" name="Text Box 11"/>
          <p:cNvSpPr txBox="1">
            <a:spLocks noChangeArrowheads="1"/>
          </p:cNvSpPr>
          <p:nvPr/>
        </p:nvSpPr>
        <p:spPr bwMode="auto">
          <a:xfrm>
            <a:off x="352425" y="6024563"/>
            <a:ext cx="3578225" cy="701675"/>
          </a:xfrm>
          <a:prstGeom prst="rect">
            <a:avLst/>
          </a:prstGeom>
          <a:noFill/>
          <a:ln w="12700">
            <a:noFill/>
            <a:miter lim="800000"/>
            <a:headEnd/>
            <a:tailEnd/>
          </a:ln>
        </p:spPr>
        <p:txBody>
          <a:bodyPr>
            <a:spAutoFit/>
          </a:bodyPr>
          <a:lstStyle/>
          <a:p>
            <a:r>
              <a:rPr lang="en-US" sz="2000">
                <a:latin typeface="Comic Sans MS" pitchFamily="66" charset="0"/>
              </a:rPr>
              <a:t>Hindenberg used hydrogen instead of helium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smtClean="0"/>
              <a:t>Check Yourself</a:t>
            </a:r>
          </a:p>
        </p:txBody>
      </p:sp>
      <p:sp>
        <p:nvSpPr>
          <p:cNvPr id="28675" name="Rectangle 3"/>
          <p:cNvSpPr>
            <a:spLocks noGrp="1" noChangeArrowheads="1"/>
          </p:cNvSpPr>
          <p:nvPr>
            <p:ph type="body" idx="1"/>
          </p:nvPr>
        </p:nvSpPr>
        <p:spPr/>
        <p:txBody>
          <a:bodyPr/>
          <a:lstStyle/>
          <a:p>
            <a:r>
              <a:rPr lang="en-US" smtClean="0"/>
              <a:t>Is there a buoyant force acting on you? If there is, why are you not buoyed up by this force?</a:t>
            </a:r>
            <a:br>
              <a:rPr lang="en-US" smtClean="0"/>
            </a:b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smtClean="0"/>
              <a:t>Check Yourself</a:t>
            </a:r>
          </a:p>
        </p:txBody>
      </p:sp>
      <p:sp>
        <p:nvSpPr>
          <p:cNvPr id="30723" name="Rectangle 3"/>
          <p:cNvSpPr>
            <a:spLocks noGrp="1" noChangeArrowheads="1"/>
          </p:cNvSpPr>
          <p:nvPr>
            <p:ph type="body" idx="1"/>
          </p:nvPr>
        </p:nvSpPr>
        <p:spPr/>
        <p:txBody>
          <a:bodyPr/>
          <a:lstStyle/>
          <a:p>
            <a:r>
              <a:rPr lang="en-US" smtClean="0"/>
              <a:t>How does buoyancy change as a helium-filled balloon ascends? </a:t>
            </a:r>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027113" y="131763"/>
            <a:ext cx="7162800" cy="528637"/>
          </a:xfrm>
        </p:spPr>
        <p:txBody>
          <a:bodyPr/>
          <a:lstStyle/>
          <a:p>
            <a:pPr>
              <a:defRPr/>
            </a:pPr>
            <a:r>
              <a:rPr lang="en-US" smtClean="0"/>
              <a:t>Rising Balloon</a:t>
            </a:r>
          </a:p>
        </p:txBody>
      </p:sp>
      <p:sp>
        <p:nvSpPr>
          <p:cNvPr id="7172" name="Rectangle 3"/>
          <p:cNvSpPr>
            <a:spLocks noGrp="1" noChangeArrowheads="1"/>
          </p:cNvSpPr>
          <p:nvPr>
            <p:ph type="body" idx="1"/>
          </p:nvPr>
        </p:nvSpPr>
        <p:spPr>
          <a:xfrm>
            <a:off x="207963" y="5064125"/>
            <a:ext cx="8634412" cy="1793875"/>
          </a:xfrm>
        </p:spPr>
        <p:txBody>
          <a:bodyPr/>
          <a:lstStyle/>
          <a:p>
            <a:r>
              <a:rPr lang="en-US" smtClean="0">
                <a:solidFill>
                  <a:srgbClr val="FF9999"/>
                </a:solidFill>
              </a:rPr>
              <a:t>(Left) At ground level the balloon is partially inflated. </a:t>
            </a:r>
          </a:p>
          <a:p>
            <a:r>
              <a:rPr lang="en-US" smtClean="0">
                <a:solidFill>
                  <a:srgbClr val="FF9999"/>
                </a:solidFill>
              </a:rPr>
              <a:t>(Right) The same balloon is fully inflated at high altitudes where surrounding pressure is less.</a:t>
            </a:r>
            <a:r>
              <a:rPr lang="en-US" smtClean="0"/>
              <a:t> </a:t>
            </a:r>
          </a:p>
        </p:txBody>
      </p:sp>
      <p:graphicFrame>
        <p:nvGraphicFramePr>
          <p:cNvPr id="7170" name="Object 4"/>
          <p:cNvGraphicFramePr>
            <a:graphicFrameLocks noChangeAspect="1"/>
          </p:cNvGraphicFramePr>
          <p:nvPr/>
        </p:nvGraphicFramePr>
        <p:xfrm>
          <a:off x="2619375" y="703263"/>
          <a:ext cx="3951288" cy="4270375"/>
        </p:xfrm>
        <a:graphic>
          <a:graphicData uri="http://schemas.openxmlformats.org/presentationml/2006/ole">
            <p:oleObj spid="_x0000_s7170" name="Bitmap Image" r:id="rId4" imgW="3428571" imgH="3704762" progId="Paint.Picture">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027113" y="195263"/>
            <a:ext cx="7162800" cy="808037"/>
          </a:xfrm>
        </p:spPr>
        <p:txBody>
          <a:bodyPr/>
          <a:lstStyle/>
          <a:p>
            <a:pPr>
              <a:defRPr/>
            </a:pPr>
            <a:r>
              <a:rPr lang="en-US" smtClean="0"/>
              <a:t>Earth’s Atmosphere</a:t>
            </a:r>
          </a:p>
        </p:txBody>
      </p:sp>
      <p:sp>
        <p:nvSpPr>
          <p:cNvPr id="1028" name="Rectangle 3"/>
          <p:cNvSpPr>
            <a:spLocks noGrp="1" noChangeArrowheads="1"/>
          </p:cNvSpPr>
          <p:nvPr>
            <p:ph type="body" idx="1"/>
          </p:nvPr>
        </p:nvSpPr>
        <p:spPr>
          <a:xfrm>
            <a:off x="6329363" y="1187450"/>
            <a:ext cx="2584450" cy="5216525"/>
          </a:xfrm>
        </p:spPr>
        <p:txBody>
          <a:bodyPr/>
          <a:lstStyle/>
          <a:p>
            <a:r>
              <a:rPr lang="en-US" smtClean="0"/>
              <a:t>Balance of</a:t>
            </a:r>
          </a:p>
          <a:p>
            <a:pPr lvl="1"/>
            <a:r>
              <a:rPr lang="en-US" smtClean="0"/>
              <a:t>Gravity</a:t>
            </a:r>
          </a:p>
          <a:p>
            <a:pPr lvl="1"/>
            <a:r>
              <a:rPr lang="en-US" smtClean="0"/>
              <a:t>Energy</a:t>
            </a:r>
          </a:p>
          <a:p>
            <a:r>
              <a:rPr lang="en-US" smtClean="0"/>
              <a:t>More compressed at sea level than at higher altitudes</a:t>
            </a:r>
          </a:p>
          <a:p>
            <a:r>
              <a:rPr lang="en-US" smtClean="0"/>
              <a:t>Moon has no atmosphere</a:t>
            </a:r>
          </a:p>
        </p:txBody>
      </p:sp>
      <p:graphicFrame>
        <p:nvGraphicFramePr>
          <p:cNvPr id="1026" name="Object 5"/>
          <p:cNvGraphicFramePr>
            <a:graphicFrameLocks noChangeAspect="1"/>
          </p:cNvGraphicFramePr>
          <p:nvPr/>
        </p:nvGraphicFramePr>
        <p:xfrm>
          <a:off x="488950" y="1058863"/>
          <a:ext cx="5878513" cy="5387975"/>
        </p:xfrm>
        <a:graphic>
          <a:graphicData uri="http://schemas.openxmlformats.org/presentationml/2006/ole">
            <p:oleObj spid="_x0000_s1026" name="Bitmap Image" r:id="rId4" imgW="4334480" imgH="3971429" progId="Paint.Picture">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027113" y="147638"/>
            <a:ext cx="7162800" cy="655637"/>
          </a:xfrm>
        </p:spPr>
        <p:txBody>
          <a:bodyPr/>
          <a:lstStyle/>
          <a:p>
            <a:pPr>
              <a:defRPr/>
            </a:pPr>
            <a:r>
              <a:rPr lang="en-US" smtClean="0"/>
              <a:t>Fluid Flow</a:t>
            </a:r>
          </a:p>
        </p:txBody>
      </p:sp>
      <p:sp>
        <p:nvSpPr>
          <p:cNvPr id="8197" name="Rectangle 3"/>
          <p:cNvSpPr>
            <a:spLocks noGrp="1" noChangeArrowheads="1"/>
          </p:cNvSpPr>
          <p:nvPr>
            <p:ph type="body" idx="1"/>
          </p:nvPr>
        </p:nvSpPr>
        <p:spPr>
          <a:xfrm>
            <a:off x="303213" y="3509963"/>
            <a:ext cx="8570912" cy="3086100"/>
          </a:xfrm>
        </p:spPr>
        <p:txBody>
          <a:bodyPr/>
          <a:lstStyle/>
          <a:p>
            <a:pPr>
              <a:lnSpc>
                <a:spcPct val="70000"/>
              </a:lnSpc>
            </a:pPr>
            <a:endParaRPr lang="en-US" sz="2000" smtClean="0"/>
          </a:p>
          <a:p>
            <a:pPr>
              <a:lnSpc>
                <a:spcPct val="70000"/>
              </a:lnSpc>
            </a:pPr>
            <a:r>
              <a:rPr lang="en-US" sz="2000" smtClean="0"/>
              <a:t>The motion of a fluid in steady flow follows imaginary streamlines, represented by thin lines</a:t>
            </a:r>
          </a:p>
          <a:p>
            <a:pPr>
              <a:lnSpc>
                <a:spcPct val="70000"/>
              </a:lnSpc>
            </a:pPr>
            <a:r>
              <a:rPr lang="en-US" sz="2000" smtClean="0"/>
              <a:t>Streamlines are visible when smoke or other visible fluids are passed through evenly spaced openings, as in a wind tunnel.</a:t>
            </a:r>
          </a:p>
          <a:p>
            <a:pPr>
              <a:lnSpc>
                <a:spcPct val="70000"/>
              </a:lnSpc>
            </a:pPr>
            <a:r>
              <a:rPr lang="en-US" sz="2000" smtClean="0"/>
              <a:t>Streamlines are the smooth paths, or trajectories, of bits of fluid.</a:t>
            </a:r>
          </a:p>
          <a:p>
            <a:pPr>
              <a:lnSpc>
                <a:spcPct val="70000"/>
              </a:lnSpc>
            </a:pPr>
            <a:r>
              <a:rPr lang="en-US" sz="2000" smtClean="0"/>
              <a:t>One small bit of fluid follows along the same path as a bit of fluid in front of it. </a:t>
            </a:r>
          </a:p>
          <a:p>
            <a:pPr>
              <a:lnSpc>
                <a:spcPct val="70000"/>
              </a:lnSpc>
            </a:pPr>
            <a:r>
              <a:rPr lang="en-US" sz="2000" smtClean="0"/>
              <a:t>The lines are closer together in narrower regions, where the flow speed is greater.</a:t>
            </a:r>
            <a:br>
              <a:rPr lang="en-US" sz="2000" smtClean="0"/>
            </a:br>
            <a:endParaRPr lang="en-US" sz="2000" smtClean="0"/>
          </a:p>
        </p:txBody>
      </p:sp>
      <p:graphicFrame>
        <p:nvGraphicFramePr>
          <p:cNvPr id="8194" name="Object 4"/>
          <p:cNvGraphicFramePr>
            <a:graphicFrameLocks noChangeAspect="1"/>
          </p:cNvGraphicFramePr>
          <p:nvPr/>
        </p:nvGraphicFramePr>
        <p:xfrm>
          <a:off x="350838" y="1073150"/>
          <a:ext cx="3746500" cy="1731963"/>
        </p:xfrm>
        <a:graphic>
          <a:graphicData uri="http://schemas.openxmlformats.org/presentationml/2006/ole">
            <p:oleObj spid="_x0000_s8194" name="Bitmap Image" r:id="rId4" imgW="4944165" imgH="2285714" progId="Paint.Picture">
              <p:embed/>
            </p:oleObj>
          </a:graphicData>
        </a:graphic>
      </p:graphicFrame>
      <p:sp>
        <p:nvSpPr>
          <p:cNvPr id="8198" name="Text Box 7"/>
          <p:cNvSpPr txBox="1">
            <a:spLocks noChangeArrowheads="1"/>
          </p:cNvSpPr>
          <p:nvPr/>
        </p:nvSpPr>
        <p:spPr bwMode="auto">
          <a:xfrm>
            <a:off x="192088" y="2871788"/>
            <a:ext cx="4106862" cy="701675"/>
          </a:xfrm>
          <a:prstGeom prst="rect">
            <a:avLst/>
          </a:prstGeom>
          <a:noFill/>
          <a:ln w="12700">
            <a:noFill/>
            <a:miter lim="800000"/>
            <a:headEnd/>
            <a:tailEnd/>
          </a:ln>
        </p:spPr>
        <p:txBody>
          <a:bodyPr>
            <a:spAutoFit/>
          </a:bodyPr>
          <a:lstStyle/>
          <a:p>
            <a:r>
              <a:rPr lang="en-US" sz="2000">
                <a:latin typeface="Comic Sans MS" pitchFamily="66" charset="0"/>
              </a:rPr>
              <a:t>Water speeds up when it flows into the narrower pipe.</a:t>
            </a:r>
          </a:p>
        </p:txBody>
      </p:sp>
      <p:graphicFrame>
        <p:nvGraphicFramePr>
          <p:cNvPr id="8195" name="Object 8"/>
          <p:cNvGraphicFramePr>
            <a:graphicFrameLocks noChangeAspect="1"/>
          </p:cNvGraphicFramePr>
          <p:nvPr/>
        </p:nvGraphicFramePr>
        <p:xfrm>
          <a:off x="4938713" y="873125"/>
          <a:ext cx="2979737" cy="2771775"/>
        </p:xfrm>
        <a:graphic>
          <a:graphicData uri="http://schemas.openxmlformats.org/presentationml/2006/ole">
            <p:oleObj spid="_x0000_s8195" name="Bitmap Image" r:id="rId5" imgW="5714286" imgH="5315692" progId="Paint.Picture">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defRPr/>
            </a:pPr>
            <a:r>
              <a:rPr lang="en-US" smtClean="0"/>
              <a:t>Bernoulli’s Principle</a:t>
            </a:r>
          </a:p>
        </p:txBody>
      </p:sp>
      <p:sp>
        <p:nvSpPr>
          <p:cNvPr id="9220" name="Rectangle 3"/>
          <p:cNvSpPr>
            <a:spLocks noGrp="1" noChangeArrowheads="1"/>
          </p:cNvSpPr>
          <p:nvPr>
            <p:ph type="body" idx="1"/>
          </p:nvPr>
        </p:nvSpPr>
        <p:spPr>
          <a:xfrm>
            <a:off x="538163" y="4786313"/>
            <a:ext cx="8162925" cy="1851025"/>
          </a:xfrm>
        </p:spPr>
        <p:txBody>
          <a:bodyPr/>
          <a:lstStyle/>
          <a:p>
            <a:r>
              <a:rPr lang="en-US" sz="2400" smtClean="0"/>
              <a:t>Internal pressure is greater in slower moving water in the wide part of the pipe, as evidenced by the more squeezed air bubbles.</a:t>
            </a:r>
          </a:p>
          <a:p>
            <a:r>
              <a:rPr lang="en-US" sz="2400" smtClean="0"/>
              <a:t>The bubbles are bigger in the narrow part because internal pressure there is less. </a:t>
            </a:r>
          </a:p>
        </p:txBody>
      </p:sp>
      <p:pic>
        <p:nvPicPr>
          <p:cNvPr id="9221" name="Picture 4"/>
          <p:cNvPicPr>
            <a:picLocks noChangeAspect="1" noChangeArrowheads="1"/>
          </p:cNvPicPr>
          <p:nvPr/>
        </p:nvPicPr>
        <p:blipFill>
          <a:blip r:embed="rId4" cstate="print"/>
          <a:srcRect/>
          <a:stretch>
            <a:fillRect/>
          </a:stretch>
        </p:blipFill>
        <p:spPr bwMode="auto">
          <a:xfrm>
            <a:off x="274638" y="741363"/>
            <a:ext cx="2182812" cy="2655887"/>
          </a:xfrm>
          <a:prstGeom prst="rect">
            <a:avLst/>
          </a:prstGeom>
          <a:noFill/>
          <a:ln w="12700">
            <a:noFill/>
            <a:miter lim="800000"/>
            <a:headEnd/>
            <a:tailEnd/>
          </a:ln>
        </p:spPr>
      </p:pic>
      <p:sp>
        <p:nvSpPr>
          <p:cNvPr id="9222" name="Text Box 5"/>
          <p:cNvSpPr txBox="1">
            <a:spLocks noChangeArrowheads="1"/>
          </p:cNvSpPr>
          <p:nvPr/>
        </p:nvSpPr>
        <p:spPr bwMode="auto">
          <a:xfrm>
            <a:off x="241300" y="3397250"/>
            <a:ext cx="2230438" cy="976313"/>
          </a:xfrm>
          <a:prstGeom prst="rect">
            <a:avLst/>
          </a:prstGeom>
          <a:noFill/>
          <a:ln w="12700">
            <a:noFill/>
            <a:miter lim="800000"/>
            <a:headEnd/>
            <a:tailEnd/>
          </a:ln>
        </p:spPr>
        <p:txBody>
          <a:bodyPr>
            <a:spAutoFit/>
          </a:bodyPr>
          <a:lstStyle/>
          <a:p>
            <a:pPr algn="ctr"/>
            <a:r>
              <a:rPr lang="en-US" sz="2000" b="1">
                <a:latin typeface="Comic Sans MS" pitchFamily="66" charset="0"/>
              </a:rPr>
              <a:t>Daniel Bernoulli</a:t>
            </a:r>
          </a:p>
          <a:p>
            <a:pPr algn="ctr"/>
            <a:r>
              <a:rPr lang="en-US" sz="2000" b="1">
                <a:latin typeface="Comic Sans MS" pitchFamily="66" charset="0"/>
              </a:rPr>
              <a:t> 1700-1782</a:t>
            </a:r>
          </a:p>
          <a:p>
            <a:endParaRPr lang="en-US"/>
          </a:p>
        </p:txBody>
      </p:sp>
      <p:graphicFrame>
        <p:nvGraphicFramePr>
          <p:cNvPr id="9218" name="Object 6"/>
          <p:cNvGraphicFramePr>
            <a:graphicFrameLocks noChangeAspect="1"/>
          </p:cNvGraphicFramePr>
          <p:nvPr/>
        </p:nvGraphicFramePr>
        <p:xfrm>
          <a:off x="2954338" y="2195513"/>
          <a:ext cx="5715000" cy="2295525"/>
        </p:xfrm>
        <a:graphic>
          <a:graphicData uri="http://schemas.openxmlformats.org/presentationml/2006/ole">
            <p:oleObj spid="_x0000_s9218" name="Bitmap Image" r:id="rId5" imgW="5714286" imgH="2295238" progId="Paint.Picture">
              <p:embed/>
            </p:oleObj>
          </a:graphicData>
        </a:graphic>
      </p:graphicFrame>
      <p:sp>
        <p:nvSpPr>
          <p:cNvPr id="9223" name="Text Box 7"/>
          <p:cNvSpPr txBox="1">
            <a:spLocks noChangeArrowheads="1"/>
          </p:cNvSpPr>
          <p:nvPr/>
        </p:nvSpPr>
        <p:spPr bwMode="auto">
          <a:xfrm>
            <a:off x="2730500" y="1103313"/>
            <a:ext cx="6162675" cy="822325"/>
          </a:xfrm>
          <a:prstGeom prst="rect">
            <a:avLst/>
          </a:prstGeom>
          <a:noFill/>
          <a:ln w="12700">
            <a:noFill/>
            <a:miter lim="800000"/>
            <a:headEnd/>
            <a:tailEnd/>
          </a:ln>
        </p:spPr>
        <p:txBody>
          <a:bodyPr>
            <a:spAutoFit/>
          </a:bodyPr>
          <a:lstStyle/>
          <a:p>
            <a:r>
              <a:rPr lang="en-US" sz="2400">
                <a:solidFill>
                  <a:srgbClr val="FF9999"/>
                </a:solidFill>
                <a:latin typeface="Comic Sans MS" pitchFamily="66" charset="0"/>
              </a:rPr>
              <a:t>Where the speed of a fluid increases, internal pressure in the fluid decreases.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defRPr/>
            </a:pPr>
            <a:r>
              <a:rPr lang="en-US" smtClean="0"/>
              <a:t>Bernoulli’s Principle</a:t>
            </a:r>
          </a:p>
        </p:txBody>
      </p:sp>
      <p:sp>
        <p:nvSpPr>
          <p:cNvPr id="32771" name="Rectangle 3"/>
          <p:cNvSpPr>
            <a:spLocks noGrp="1" noChangeArrowheads="1"/>
          </p:cNvSpPr>
          <p:nvPr>
            <p:ph type="body" idx="1"/>
          </p:nvPr>
        </p:nvSpPr>
        <p:spPr/>
        <p:txBody>
          <a:bodyPr/>
          <a:lstStyle/>
          <a:p>
            <a:r>
              <a:rPr lang="en-US" smtClean="0"/>
              <a:t>Bernoulli's principle applies to a smooth, steady flow (called </a:t>
            </a:r>
            <a:r>
              <a:rPr lang="en-US" smtClean="0">
                <a:solidFill>
                  <a:srgbClr val="FF9999"/>
                </a:solidFill>
              </a:rPr>
              <a:t>laminar flow</a:t>
            </a:r>
            <a:r>
              <a:rPr lang="en-US" smtClean="0"/>
              <a:t>) of constant-density fluid. </a:t>
            </a:r>
          </a:p>
          <a:p>
            <a:r>
              <a:rPr lang="en-US" smtClean="0"/>
              <a:t>At speeds above some critical point, however, the flow may become chaotic (called </a:t>
            </a:r>
            <a:r>
              <a:rPr lang="en-US" smtClean="0">
                <a:solidFill>
                  <a:srgbClr val="FF9999"/>
                </a:solidFill>
              </a:rPr>
              <a:t>turbulent flow</a:t>
            </a:r>
            <a:r>
              <a:rPr lang="en-US" smtClean="0"/>
              <a:t>) and follow changing, curling paths called </a:t>
            </a:r>
            <a:r>
              <a:rPr lang="en-US" smtClean="0">
                <a:solidFill>
                  <a:srgbClr val="FF9999"/>
                </a:solidFill>
              </a:rPr>
              <a:t>eddies</a:t>
            </a:r>
            <a:r>
              <a:rPr lang="en-US" smtClean="0"/>
              <a:t>. </a:t>
            </a:r>
          </a:p>
        </p:txBody>
      </p:sp>
      <p:pic>
        <p:nvPicPr>
          <p:cNvPr id="32772" name="Picture 4"/>
          <p:cNvPicPr>
            <a:picLocks noChangeAspect="1" noChangeArrowheads="1"/>
          </p:cNvPicPr>
          <p:nvPr/>
        </p:nvPicPr>
        <p:blipFill>
          <a:blip r:embed="rId3" cstate="print"/>
          <a:srcRect/>
          <a:stretch>
            <a:fillRect/>
          </a:stretch>
        </p:blipFill>
        <p:spPr bwMode="auto">
          <a:xfrm>
            <a:off x="2487613" y="4194175"/>
            <a:ext cx="1714500" cy="2286000"/>
          </a:xfrm>
          <a:prstGeom prst="rect">
            <a:avLst/>
          </a:prstGeom>
          <a:noFill/>
          <a:ln w="12700">
            <a:no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4799013" y="3995738"/>
            <a:ext cx="3313112" cy="2484437"/>
          </a:xfrm>
          <a:prstGeom prst="rect">
            <a:avLst/>
          </a:prstGeom>
          <a:noFill/>
          <a:ln w="12700">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011238" y="227013"/>
            <a:ext cx="7162800" cy="528637"/>
          </a:xfrm>
        </p:spPr>
        <p:txBody>
          <a:bodyPr/>
          <a:lstStyle/>
          <a:p>
            <a:pPr>
              <a:defRPr/>
            </a:pPr>
            <a:r>
              <a:rPr lang="en-US" smtClean="0"/>
              <a:t>Bernoulli Applications</a:t>
            </a:r>
          </a:p>
        </p:txBody>
      </p:sp>
      <p:graphicFrame>
        <p:nvGraphicFramePr>
          <p:cNvPr id="10242" name="Object 4"/>
          <p:cNvGraphicFramePr>
            <a:graphicFrameLocks noChangeAspect="1"/>
          </p:cNvGraphicFramePr>
          <p:nvPr/>
        </p:nvGraphicFramePr>
        <p:xfrm>
          <a:off x="361950" y="812800"/>
          <a:ext cx="4152900" cy="1666875"/>
        </p:xfrm>
        <a:graphic>
          <a:graphicData uri="http://schemas.openxmlformats.org/presentationml/2006/ole">
            <p:oleObj spid="_x0000_s10242" name="Bitmap Image" r:id="rId4" imgW="4153480" imgH="1666667" progId="Paint.Picture">
              <p:embed/>
            </p:oleObj>
          </a:graphicData>
        </a:graphic>
      </p:graphicFrame>
      <p:graphicFrame>
        <p:nvGraphicFramePr>
          <p:cNvPr id="10243" name="Object 5"/>
          <p:cNvGraphicFramePr>
            <a:graphicFrameLocks noChangeAspect="1"/>
          </p:cNvGraphicFramePr>
          <p:nvPr/>
        </p:nvGraphicFramePr>
        <p:xfrm>
          <a:off x="5551488" y="747713"/>
          <a:ext cx="3000375" cy="2543175"/>
        </p:xfrm>
        <a:graphic>
          <a:graphicData uri="http://schemas.openxmlformats.org/presentationml/2006/ole">
            <p:oleObj spid="_x0000_s10243" name="Bitmap Image" r:id="rId5" imgW="3000000" imgH="2542857" progId="Paint.Picture">
              <p:embed/>
            </p:oleObj>
          </a:graphicData>
        </a:graphic>
      </p:graphicFrame>
      <p:sp>
        <p:nvSpPr>
          <p:cNvPr id="10246" name="Text Box 6"/>
          <p:cNvSpPr txBox="1">
            <a:spLocks noChangeArrowheads="1"/>
          </p:cNvSpPr>
          <p:nvPr/>
        </p:nvSpPr>
        <p:spPr bwMode="auto">
          <a:xfrm>
            <a:off x="303213" y="2486025"/>
            <a:ext cx="4940300" cy="2225675"/>
          </a:xfrm>
          <a:prstGeom prst="rect">
            <a:avLst/>
          </a:prstGeom>
          <a:noFill/>
          <a:ln w="12700">
            <a:noFill/>
            <a:miter lim="800000"/>
            <a:headEnd/>
            <a:tailEnd/>
          </a:ln>
        </p:spPr>
        <p:txBody>
          <a:bodyPr>
            <a:spAutoFit/>
          </a:bodyPr>
          <a:lstStyle/>
          <a:p>
            <a:pPr marL="457200" indent="-457200">
              <a:buFontTx/>
              <a:buAutoNum type="alphaLcParenBoth"/>
            </a:pPr>
            <a:r>
              <a:rPr lang="en-US" sz="2000">
                <a:latin typeface="Comic Sans MS" pitchFamily="66" charset="0"/>
              </a:rPr>
              <a:t>The streamlines are the same on either side of a non-spinning baseball. </a:t>
            </a:r>
          </a:p>
          <a:p>
            <a:pPr marL="457200" indent="-457200">
              <a:buFontTx/>
              <a:buAutoNum type="alphaLcParenBoth"/>
            </a:pPr>
            <a:r>
              <a:rPr lang="en-US" sz="2000">
                <a:latin typeface="Comic Sans MS" pitchFamily="66" charset="0"/>
              </a:rPr>
              <a:t>A spinning ball produces a crowding of streamlines. The resulting “lift” (red arrow) causes the ball to curve as shown by the blue arrow. </a:t>
            </a:r>
          </a:p>
        </p:txBody>
      </p:sp>
      <p:sp>
        <p:nvSpPr>
          <p:cNvPr id="10247" name="Text Box 7"/>
          <p:cNvSpPr txBox="1">
            <a:spLocks noChangeArrowheads="1"/>
          </p:cNvSpPr>
          <p:nvPr/>
        </p:nvSpPr>
        <p:spPr bwMode="auto">
          <a:xfrm>
            <a:off x="5472113" y="3403600"/>
            <a:ext cx="3429000" cy="1006475"/>
          </a:xfrm>
          <a:prstGeom prst="rect">
            <a:avLst/>
          </a:prstGeom>
          <a:noFill/>
          <a:ln w="12700">
            <a:noFill/>
            <a:miter lim="800000"/>
            <a:headEnd/>
            <a:tailEnd/>
          </a:ln>
        </p:spPr>
        <p:txBody>
          <a:bodyPr>
            <a:spAutoFit/>
          </a:bodyPr>
          <a:lstStyle/>
          <a:p>
            <a:r>
              <a:rPr lang="en-US" sz="2000">
                <a:latin typeface="Comic Sans MS" pitchFamily="66" charset="0"/>
              </a:rPr>
              <a:t>Air pressure above the roof is less than air pressure beneath the roof. </a:t>
            </a:r>
          </a:p>
        </p:txBody>
      </p:sp>
      <p:graphicFrame>
        <p:nvGraphicFramePr>
          <p:cNvPr id="10244" name="Object 8"/>
          <p:cNvGraphicFramePr>
            <a:graphicFrameLocks noChangeAspect="1"/>
          </p:cNvGraphicFramePr>
          <p:nvPr/>
        </p:nvGraphicFramePr>
        <p:xfrm>
          <a:off x="5691188" y="4606925"/>
          <a:ext cx="2744787" cy="1919288"/>
        </p:xfrm>
        <a:graphic>
          <a:graphicData uri="http://schemas.openxmlformats.org/presentationml/2006/ole">
            <p:oleObj spid="_x0000_s10244" name="Bitmap Image" r:id="rId6" imgW="3476190" imgH="2429214" progId="Paint.Picture">
              <p:embed/>
            </p:oleObj>
          </a:graphicData>
        </a:graphic>
      </p:graphicFrame>
      <p:sp>
        <p:nvSpPr>
          <p:cNvPr id="10248" name="Text Box 9"/>
          <p:cNvSpPr txBox="1">
            <a:spLocks noChangeArrowheads="1"/>
          </p:cNvSpPr>
          <p:nvPr/>
        </p:nvSpPr>
        <p:spPr bwMode="auto">
          <a:xfrm rot="-385630">
            <a:off x="506413" y="4916488"/>
            <a:ext cx="5276850" cy="1616075"/>
          </a:xfrm>
          <a:prstGeom prst="rect">
            <a:avLst/>
          </a:prstGeom>
          <a:noFill/>
          <a:ln w="12700">
            <a:noFill/>
            <a:miter lim="800000"/>
            <a:headEnd/>
            <a:tailEnd/>
          </a:ln>
        </p:spPr>
        <p:txBody>
          <a:bodyPr>
            <a:spAutoFit/>
          </a:bodyPr>
          <a:lstStyle/>
          <a:p>
            <a:r>
              <a:rPr lang="en-US" sz="2000">
                <a:solidFill>
                  <a:srgbClr val="FF9999"/>
                </a:solidFill>
                <a:latin typeface="Comic Sans MS" pitchFamily="66" charset="0"/>
              </a:rPr>
              <a:t>The vertical vector represents the net upward force (lift) that results from more air pressure below the wing than above the wing. The horizontal vector represents air drag. </a:t>
            </a:r>
          </a:p>
        </p:txBody>
      </p:sp>
      <p:sp>
        <p:nvSpPr>
          <p:cNvPr id="10249" name="Text Box 10"/>
          <p:cNvSpPr txBox="1">
            <a:spLocks noChangeArrowheads="1"/>
          </p:cNvSpPr>
          <p:nvPr/>
        </p:nvSpPr>
        <p:spPr bwMode="auto">
          <a:xfrm>
            <a:off x="5776913" y="6189663"/>
            <a:ext cx="996950" cy="366712"/>
          </a:xfrm>
          <a:prstGeom prst="rect">
            <a:avLst/>
          </a:prstGeom>
          <a:noFill/>
          <a:ln w="12700">
            <a:noFill/>
            <a:miter lim="800000"/>
            <a:headEnd/>
            <a:tailEnd/>
          </a:ln>
        </p:spPr>
        <p:txBody>
          <a:bodyPr wrap="none">
            <a:spAutoFit/>
          </a:bodyPr>
          <a:lstStyle/>
          <a:p>
            <a:r>
              <a:rPr lang="en-US">
                <a:solidFill>
                  <a:srgbClr val="FF9999"/>
                </a:solidFill>
              </a:rPr>
              <a:t>Wing lift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27113" y="195263"/>
            <a:ext cx="7162800" cy="608012"/>
          </a:xfrm>
        </p:spPr>
        <p:txBody>
          <a:bodyPr/>
          <a:lstStyle/>
          <a:p>
            <a:pPr>
              <a:defRPr/>
            </a:pPr>
            <a:r>
              <a:rPr lang="en-US" smtClean="0"/>
              <a:t>Bernoulli Applications</a:t>
            </a:r>
          </a:p>
        </p:txBody>
      </p:sp>
      <p:graphicFrame>
        <p:nvGraphicFramePr>
          <p:cNvPr id="11266" name="Object 4"/>
          <p:cNvGraphicFramePr>
            <a:graphicFrameLocks noChangeAspect="1"/>
          </p:cNvGraphicFramePr>
          <p:nvPr/>
        </p:nvGraphicFramePr>
        <p:xfrm>
          <a:off x="488950" y="1068388"/>
          <a:ext cx="3743325" cy="2362200"/>
        </p:xfrm>
        <a:graphic>
          <a:graphicData uri="http://schemas.openxmlformats.org/presentationml/2006/ole">
            <p:oleObj spid="_x0000_s11266" name="Bitmap Image" r:id="rId4" imgW="3742857" imgH="2362530" progId="Paint.Picture">
              <p:embed/>
            </p:oleObj>
          </a:graphicData>
        </a:graphic>
      </p:graphicFrame>
      <p:sp>
        <p:nvSpPr>
          <p:cNvPr id="11269" name="Text Box 5"/>
          <p:cNvSpPr txBox="1">
            <a:spLocks noChangeArrowheads="1"/>
          </p:cNvSpPr>
          <p:nvPr/>
        </p:nvSpPr>
        <p:spPr bwMode="auto">
          <a:xfrm>
            <a:off x="4606925" y="5200650"/>
            <a:ext cx="4300538" cy="1616075"/>
          </a:xfrm>
          <a:prstGeom prst="rect">
            <a:avLst/>
          </a:prstGeom>
          <a:noFill/>
          <a:ln w="12700">
            <a:noFill/>
            <a:miter lim="800000"/>
            <a:headEnd/>
            <a:tailEnd/>
          </a:ln>
        </p:spPr>
        <p:txBody>
          <a:bodyPr>
            <a:spAutoFit/>
          </a:bodyPr>
          <a:lstStyle/>
          <a:p>
            <a:r>
              <a:rPr lang="en-US" sz="2000">
                <a:latin typeface="Comic Sans MS" pitchFamily="66" charset="0"/>
              </a:rPr>
              <a:t>Pressure is greater in the stationary fluid (air) than in the moving fluid (water stream). The atmosphere pushes the ball into the region of reduced pressure. </a:t>
            </a:r>
          </a:p>
        </p:txBody>
      </p:sp>
      <p:graphicFrame>
        <p:nvGraphicFramePr>
          <p:cNvPr id="11267" name="Object 6"/>
          <p:cNvGraphicFramePr>
            <a:graphicFrameLocks noChangeAspect="1"/>
          </p:cNvGraphicFramePr>
          <p:nvPr/>
        </p:nvGraphicFramePr>
        <p:xfrm>
          <a:off x="4676775" y="865188"/>
          <a:ext cx="3514725" cy="4276725"/>
        </p:xfrm>
        <a:graphic>
          <a:graphicData uri="http://schemas.openxmlformats.org/presentationml/2006/ole">
            <p:oleObj spid="_x0000_s11267" name="Bitmap Image" r:id="rId5" imgW="3514286" imgH="4277322" progId="Paint.Picture">
              <p:embed/>
            </p:oleObj>
          </a:graphicData>
        </a:graphic>
      </p:graphicFrame>
      <p:sp>
        <p:nvSpPr>
          <p:cNvPr id="11270" name="Text Box 7"/>
          <p:cNvSpPr txBox="1">
            <a:spLocks noChangeArrowheads="1"/>
          </p:cNvSpPr>
          <p:nvPr/>
        </p:nvSpPr>
        <p:spPr bwMode="auto">
          <a:xfrm>
            <a:off x="534988" y="3584575"/>
            <a:ext cx="3905250" cy="3140075"/>
          </a:xfrm>
          <a:prstGeom prst="rect">
            <a:avLst/>
          </a:prstGeom>
          <a:noFill/>
          <a:ln w="12700">
            <a:noFill/>
            <a:miter lim="800000"/>
            <a:headEnd/>
            <a:tailEnd/>
          </a:ln>
        </p:spPr>
        <p:txBody>
          <a:bodyPr>
            <a:spAutoFit/>
          </a:bodyPr>
          <a:lstStyle/>
          <a:p>
            <a:r>
              <a:rPr lang="en-US" sz="2000">
                <a:solidFill>
                  <a:srgbClr val="FF9999"/>
                </a:solidFill>
                <a:latin typeface="Comic Sans MS" pitchFamily="66" charset="0"/>
              </a:rPr>
              <a:t>When you squeeze the bulb, air rushes across the open end of a tube that sticks into the perfume. This reduces pressure in the tube, whereupon atmospheric pressure on the liquid below pushes it up into the tube where it is carried away by the stream of air.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27113" y="79375"/>
            <a:ext cx="7162800" cy="528638"/>
          </a:xfrm>
        </p:spPr>
        <p:txBody>
          <a:bodyPr/>
          <a:lstStyle/>
          <a:p>
            <a:pPr>
              <a:defRPr/>
            </a:pPr>
            <a:r>
              <a:rPr lang="en-US" smtClean="0"/>
              <a:t>Bernoulli Applications</a:t>
            </a:r>
          </a:p>
        </p:txBody>
      </p:sp>
      <p:pic>
        <p:nvPicPr>
          <p:cNvPr id="12292" name="Picture 5"/>
          <p:cNvPicPr>
            <a:picLocks noChangeAspect="1" noChangeArrowheads="1"/>
          </p:cNvPicPr>
          <p:nvPr/>
        </p:nvPicPr>
        <p:blipFill>
          <a:blip r:embed="rId4" cstate="print"/>
          <a:srcRect/>
          <a:stretch>
            <a:fillRect/>
          </a:stretch>
        </p:blipFill>
        <p:spPr bwMode="auto">
          <a:xfrm>
            <a:off x="242888" y="4032250"/>
            <a:ext cx="4335462" cy="2222500"/>
          </a:xfrm>
          <a:prstGeom prst="rect">
            <a:avLst/>
          </a:prstGeom>
          <a:noFill/>
          <a:ln w="12700">
            <a:noFill/>
            <a:miter lim="800000"/>
            <a:headEnd/>
            <a:tailEnd/>
          </a:ln>
        </p:spPr>
      </p:pic>
      <p:sp>
        <p:nvSpPr>
          <p:cNvPr id="12293" name="Text Box 7"/>
          <p:cNvSpPr txBox="1">
            <a:spLocks noChangeArrowheads="1"/>
          </p:cNvSpPr>
          <p:nvPr/>
        </p:nvSpPr>
        <p:spPr bwMode="auto">
          <a:xfrm>
            <a:off x="4564063" y="3624263"/>
            <a:ext cx="4579937" cy="3140075"/>
          </a:xfrm>
          <a:prstGeom prst="rect">
            <a:avLst/>
          </a:prstGeom>
          <a:noFill/>
          <a:ln w="12700">
            <a:noFill/>
            <a:miter lim="800000"/>
            <a:headEnd/>
            <a:tailEnd/>
          </a:ln>
        </p:spPr>
        <p:txBody>
          <a:bodyPr>
            <a:spAutoFit/>
          </a:bodyPr>
          <a:lstStyle/>
          <a:p>
            <a:r>
              <a:rPr lang="en-US" sz="2000">
                <a:solidFill>
                  <a:schemeClr val="accent2"/>
                </a:solidFill>
                <a:latin typeface="Comic Sans MS" pitchFamily="66" charset="0"/>
              </a:rPr>
              <a:t>The troughs of the waves are partially shielded from the wind, so air travels faster over the crests. </a:t>
            </a:r>
          </a:p>
          <a:p>
            <a:endParaRPr lang="en-US" sz="2000">
              <a:solidFill>
                <a:schemeClr val="accent2"/>
              </a:solidFill>
              <a:latin typeface="Comic Sans MS" pitchFamily="66" charset="0"/>
            </a:endParaRPr>
          </a:p>
          <a:p>
            <a:r>
              <a:rPr lang="en-US" sz="2000">
                <a:solidFill>
                  <a:schemeClr val="accent2"/>
                </a:solidFill>
                <a:latin typeface="Comic Sans MS" pitchFamily="66" charset="0"/>
              </a:rPr>
              <a:t>Pressure there is therefore lower than down below in the troughs. </a:t>
            </a:r>
          </a:p>
          <a:p>
            <a:endParaRPr lang="en-US" sz="2000">
              <a:solidFill>
                <a:schemeClr val="accent2"/>
              </a:solidFill>
              <a:latin typeface="Comic Sans MS" pitchFamily="66" charset="0"/>
            </a:endParaRPr>
          </a:p>
          <a:p>
            <a:r>
              <a:rPr lang="en-US" sz="2000">
                <a:solidFill>
                  <a:schemeClr val="accent2"/>
                </a:solidFill>
                <a:latin typeface="Comic Sans MS" pitchFamily="66" charset="0"/>
              </a:rPr>
              <a:t>The greater pressure in the troughs pushes water into the even higher crests. </a:t>
            </a:r>
          </a:p>
        </p:txBody>
      </p:sp>
      <p:graphicFrame>
        <p:nvGraphicFramePr>
          <p:cNvPr id="12290" name="Object 8"/>
          <p:cNvGraphicFramePr>
            <a:graphicFrameLocks noChangeAspect="1"/>
          </p:cNvGraphicFramePr>
          <p:nvPr/>
        </p:nvGraphicFramePr>
        <p:xfrm>
          <a:off x="1893888" y="625475"/>
          <a:ext cx="4113212" cy="2727325"/>
        </p:xfrm>
        <a:graphic>
          <a:graphicData uri="http://schemas.openxmlformats.org/presentationml/2006/ole">
            <p:oleObj spid="_x0000_s12290" name="Bitmap Image" r:id="rId5" imgW="3448531" imgH="2285714" progId="Paint.Picture">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defRPr/>
            </a:pPr>
            <a:r>
              <a:rPr lang="en-US" smtClean="0"/>
              <a:t>Plasma</a:t>
            </a:r>
          </a:p>
        </p:txBody>
      </p:sp>
      <p:sp>
        <p:nvSpPr>
          <p:cNvPr id="33795" name="Rectangle 3"/>
          <p:cNvSpPr>
            <a:spLocks noGrp="1" noChangeArrowheads="1"/>
          </p:cNvSpPr>
          <p:nvPr>
            <p:ph type="body" idx="1"/>
          </p:nvPr>
        </p:nvSpPr>
        <p:spPr>
          <a:xfrm>
            <a:off x="287852" y="1302443"/>
            <a:ext cx="8413750" cy="5199062"/>
          </a:xfrm>
        </p:spPr>
        <p:txBody>
          <a:bodyPr/>
          <a:lstStyle/>
          <a:p>
            <a:r>
              <a:rPr lang="en-US" dirty="0" smtClean="0"/>
              <a:t>Plasma – 4</a:t>
            </a:r>
            <a:r>
              <a:rPr lang="en-US" baseline="30000" dirty="0" smtClean="0"/>
              <a:t>th</a:t>
            </a:r>
            <a:r>
              <a:rPr lang="en-US" dirty="0" smtClean="0"/>
              <a:t> phase of matter – electrified gas</a:t>
            </a:r>
          </a:p>
          <a:p>
            <a:r>
              <a:rPr lang="en-US" dirty="0" smtClean="0"/>
              <a:t>Least common in everyday world</a:t>
            </a:r>
          </a:p>
          <a:p>
            <a:r>
              <a:rPr lang="en-US" dirty="0" smtClean="0"/>
              <a:t>Most prevalent in the universe – stars</a:t>
            </a:r>
          </a:p>
          <a:p>
            <a:r>
              <a:rPr lang="en-US" dirty="0" smtClean="0"/>
              <a:t>Also found in gas inside operating</a:t>
            </a:r>
          </a:p>
          <a:p>
            <a:pPr lvl="1"/>
            <a:r>
              <a:rPr lang="en-US" dirty="0" smtClean="0"/>
              <a:t>fluorescent light tubes</a:t>
            </a:r>
          </a:p>
          <a:p>
            <a:pPr lvl="1"/>
            <a:r>
              <a:rPr lang="en-US" dirty="0" smtClean="0"/>
              <a:t> neon sign tubes</a:t>
            </a:r>
          </a:p>
          <a:p>
            <a:pPr lvl="1"/>
            <a:r>
              <a:rPr lang="en-US" dirty="0" smtClean="0"/>
              <a:t> vapor lights</a:t>
            </a:r>
          </a:p>
          <a:p>
            <a:r>
              <a:rPr lang="en-US" dirty="0" err="1" smtClean="0"/>
              <a:t>MagnetoHydroDynamic</a:t>
            </a:r>
            <a:r>
              <a:rPr lang="en-US" dirty="0" smtClean="0"/>
              <a:t> Power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defRPr/>
            </a:pPr>
            <a:r>
              <a:rPr lang="en-US" smtClean="0"/>
              <a:t>Magdeburg Hemispheres</a:t>
            </a:r>
          </a:p>
        </p:txBody>
      </p:sp>
      <p:pic>
        <p:nvPicPr>
          <p:cNvPr id="15363" name="Picture 6"/>
          <p:cNvPicPr>
            <a:picLocks noChangeAspect="1" noChangeArrowheads="1"/>
          </p:cNvPicPr>
          <p:nvPr/>
        </p:nvPicPr>
        <p:blipFill>
          <a:blip r:embed="rId3" cstate="print"/>
          <a:srcRect/>
          <a:stretch>
            <a:fillRect/>
          </a:stretch>
        </p:blipFill>
        <p:spPr bwMode="auto">
          <a:xfrm>
            <a:off x="525463" y="1087438"/>
            <a:ext cx="2271712" cy="1703387"/>
          </a:xfrm>
          <a:prstGeom prst="rect">
            <a:avLst/>
          </a:prstGeom>
          <a:noFill/>
          <a:ln w="12700">
            <a:noFill/>
            <a:miter lim="800000"/>
            <a:headEnd/>
            <a:tailEnd/>
          </a:ln>
        </p:spPr>
      </p:pic>
      <p:pic>
        <p:nvPicPr>
          <p:cNvPr id="15364" name="Picture 8"/>
          <p:cNvPicPr>
            <a:picLocks noChangeAspect="1" noChangeArrowheads="1"/>
          </p:cNvPicPr>
          <p:nvPr/>
        </p:nvPicPr>
        <p:blipFill>
          <a:blip r:embed="rId4" cstate="print"/>
          <a:srcRect/>
          <a:stretch>
            <a:fillRect/>
          </a:stretch>
        </p:blipFill>
        <p:spPr bwMode="auto">
          <a:xfrm>
            <a:off x="3074988" y="1074738"/>
            <a:ext cx="5715000" cy="4467225"/>
          </a:xfrm>
          <a:prstGeom prst="rect">
            <a:avLst/>
          </a:prstGeom>
          <a:noFill/>
          <a:ln w="12700">
            <a:noFill/>
            <a:miter lim="800000"/>
            <a:headEnd/>
            <a:tailEnd/>
          </a:ln>
        </p:spPr>
      </p:pic>
      <p:pic>
        <p:nvPicPr>
          <p:cNvPr id="15365" name="Picture 9"/>
          <p:cNvPicPr>
            <a:picLocks noChangeAspect="1" noChangeArrowheads="1"/>
          </p:cNvPicPr>
          <p:nvPr/>
        </p:nvPicPr>
        <p:blipFill>
          <a:blip r:embed="rId5" cstate="print"/>
          <a:srcRect/>
          <a:stretch>
            <a:fillRect/>
          </a:stretch>
        </p:blipFill>
        <p:spPr bwMode="auto">
          <a:xfrm>
            <a:off x="30163" y="2928938"/>
            <a:ext cx="3135312" cy="2033587"/>
          </a:xfrm>
          <a:prstGeom prst="rect">
            <a:avLst/>
          </a:prstGeom>
          <a:noFill/>
          <a:ln w="12700">
            <a:noFill/>
            <a:miter lim="800000"/>
            <a:headEnd/>
            <a:tailEnd/>
          </a:ln>
        </p:spPr>
      </p:pic>
      <p:sp>
        <p:nvSpPr>
          <p:cNvPr id="15366" name="Rectangle 10"/>
          <p:cNvSpPr>
            <a:spLocks noGrp="1" noChangeArrowheads="1"/>
          </p:cNvSpPr>
          <p:nvPr>
            <p:ph type="body" idx="1"/>
          </p:nvPr>
        </p:nvSpPr>
        <p:spPr>
          <a:xfrm>
            <a:off x="365125" y="5724525"/>
            <a:ext cx="8413750" cy="895350"/>
          </a:xfrm>
        </p:spPr>
        <p:txBody>
          <a:bodyPr/>
          <a:lstStyle/>
          <a:p>
            <a:r>
              <a:rPr lang="en-US" smtClean="0"/>
              <a:t>Two teams of horses couldn't pull the evacuated hemispheres apart.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055688" y="322263"/>
            <a:ext cx="4714875" cy="677862"/>
          </a:xfrm>
        </p:spPr>
        <p:txBody>
          <a:bodyPr/>
          <a:lstStyle/>
          <a:p>
            <a:pPr>
              <a:defRPr/>
            </a:pPr>
            <a:r>
              <a:rPr lang="en-US" smtClean="0"/>
              <a:t>Weight of Air</a:t>
            </a:r>
          </a:p>
        </p:txBody>
      </p:sp>
      <p:sp>
        <p:nvSpPr>
          <p:cNvPr id="2052" name="Rectangle 3"/>
          <p:cNvSpPr>
            <a:spLocks noGrp="1" noChangeArrowheads="1"/>
          </p:cNvSpPr>
          <p:nvPr>
            <p:ph type="body" idx="1"/>
          </p:nvPr>
        </p:nvSpPr>
        <p:spPr>
          <a:xfrm>
            <a:off x="388938" y="1673225"/>
            <a:ext cx="5148262" cy="3016250"/>
          </a:xfrm>
        </p:spPr>
        <p:txBody>
          <a:bodyPr/>
          <a:lstStyle/>
          <a:p>
            <a:r>
              <a:rPr lang="en-US" smtClean="0"/>
              <a:t> mass of air that would occupy a thin bamboo pole that extends 30 km up—to the “top” of the atmosphere—is about 1 kg. </a:t>
            </a:r>
          </a:p>
          <a:p>
            <a:r>
              <a:rPr lang="en-US" smtClean="0"/>
              <a:t>This air weighs about 10 N. </a:t>
            </a:r>
          </a:p>
        </p:txBody>
      </p:sp>
      <p:graphicFrame>
        <p:nvGraphicFramePr>
          <p:cNvPr id="2050" name="Object 6"/>
          <p:cNvGraphicFramePr>
            <a:graphicFrameLocks noChangeAspect="1"/>
          </p:cNvGraphicFramePr>
          <p:nvPr/>
        </p:nvGraphicFramePr>
        <p:xfrm>
          <a:off x="5424488" y="1035050"/>
          <a:ext cx="3719512" cy="4419600"/>
        </p:xfrm>
        <a:graphic>
          <a:graphicData uri="http://schemas.openxmlformats.org/presentationml/2006/ole">
            <p:oleObj spid="_x0000_s2050" name="Bitmap Image" r:id="rId4" imgW="2429214" imgH="2886478" progId="Paint.Picture">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61963" y="322263"/>
            <a:ext cx="4714875" cy="677862"/>
          </a:xfrm>
        </p:spPr>
        <p:txBody>
          <a:bodyPr/>
          <a:lstStyle/>
          <a:p>
            <a:pPr>
              <a:defRPr/>
            </a:pPr>
            <a:r>
              <a:rPr lang="en-US" smtClean="0"/>
              <a:t>Weight of Air</a:t>
            </a:r>
          </a:p>
        </p:txBody>
      </p:sp>
      <p:sp>
        <p:nvSpPr>
          <p:cNvPr id="3076" name="Rectangle 3"/>
          <p:cNvSpPr>
            <a:spLocks noGrp="1" noChangeArrowheads="1"/>
          </p:cNvSpPr>
          <p:nvPr>
            <p:ph type="body" idx="1"/>
          </p:nvPr>
        </p:nvSpPr>
        <p:spPr>
          <a:xfrm>
            <a:off x="442913" y="1403350"/>
            <a:ext cx="4610100" cy="4360863"/>
          </a:xfrm>
        </p:spPr>
        <p:txBody>
          <a:bodyPr/>
          <a:lstStyle/>
          <a:p>
            <a:r>
              <a:rPr lang="en-US" smtClean="0"/>
              <a:t> weight of air bearing down on a one-square-meter surface at sea level is about 100,000 N</a:t>
            </a:r>
          </a:p>
          <a:p>
            <a:r>
              <a:rPr lang="en-US" smtClean="0"/>
              <a:t>atmospheric pressure is about 10</a:t>
            </a:r>
            <a:r>
              <a:rPr lang="en-US" baseline="30000" smtClean="0"/>
              <a:t>5</a:t>
            </a:r>
            <a:r>
              <a:rPr lang="en-US" smtClean="0"/>
              <a:t> N/m</a:t>
            </a:r>
            <a:r>
              <a:rPr lang="en-US" baseline="30000" smtClean="0"/>
              <a:t>2</a:t>
            </a:r>
            <a:r>
              <a:rPr lang="en-US" smtClean="0"/>
              <a:t>, or about 100 kPa.</a:t>
            </a:r>
          </a:p>
          <a:p>
            <a:r>
              <a:rPr lang="en-US" smtClean="0"/>
              <a:t>At sea level, 1 cubic meter of air has a mass of about 1 1/4 kilograms </a:t>
            </a:r>
          </a:p>
          <a:p>
            <a:endParaRPr lang="en-US" smtClean="0"/>
          </a:p>
        </p:txBody>
      </p:sp>
      <p:graphicFrame>
        <p:nvGraphicFramePr>
          <p:cNvPr id="3074" name="Object 4"/>
          <p:cNvGraphicFramePr>
            <a:graphicFrameLocks noChangeAspect="1"/>
          </p:cNvGraphicFramePr>
          <p:nvPr/>
        </p:nvGraphicFramePr>
        <p:xfrm>
          <a:off x="5392738" y="520700"/>
          <a:ext cx="3074987" cy="5835650"/>
        </p:xfrm>
        <a:graphic>
          <a:graphicData uri="http://schemas.openxmlformats.org/presentationml/2006/ole">
            <p:oleObj spid="_x0000_s3074" name="Bitmap Image" r:id="rId4" imgW="2133898" imgH="4048690" progId="Paint.Picture">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027113" y="127000"/>
            <a:ext cx="7162800" cy="623888"/>
          </a:xfrm>
        </p:spPr>
        <p:txBody>
          <a:bodyPr/>
          <a:lstStyle/>
          <a:p>
            <a:pPr>
              <a:defRPr/>
            </a:pPr>
            <a:r>
              <a:rPr lang="en-US" smtClean="0"/>
              <a:t>Check Yourself</a:t>
            </a:r>
          </a:p>
        </p:txBody>
      </p:sp>
      <p:sp>
        <p:nvSpPr>
          <p:cNvPr id="16387" name="Rectangle 3"/>
          <p:cNvSpPr>
            <a:spLocks noGrp="1" noChangeArrowheads="1"/>
          </p:cNvSpPr>
          <p:nvPr>
            <p:ph type="body" idx="1"/>
          </p:nvPr>
        </p:nvSpPr>
        <p:spPr>
          <a:xfrm>
            <a:off x="444500" y="1195388"/>
            <a:ext cx="8699500" cy="4573587"/>
          </a:xfrm>
        </p:spPr>
        <p:txBody>
          <a:bodyPr/>
          <a:lstStyle/>
          <a:p>
            <a:r>
              <a:rPr lang="en-US" dirty="0" smtClean="0"/>
              <a:t>About how many kilograms of air occupy a classroom that has a 200-m</a:t>
            </a:r>
            <a:r>
              <a:rPr lang="en-US" baseline="30000" dirty="0" smtClean="0"/>
              <a:t>2</a:t>
            </a:r>
            <a:r>
              <a:rPr lang="en-US" dirty="0" smtClean="0"/>
              <a:t> floor area and a 4-m-high ceiling? (Assume a chilly 10°C temperature.)</a:t>
            </a:r>
            <a:br>
              <a:rPr lang="en-US" dirty="0" smtClean="0"/>
            </a:b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US" smtClean="0"/>
              <a:t>Check Yourself</a:t>
            </a:r>
          </a:p>
        </p:txBody>
      </p:sp>
      <p:sp>
        <p:nvSpPr>
          <p:cNvPr id="18435" name="Rectangle 3"/>
          <p:cNvSpPr>
            <a:spLocks noGrp="1" noChangeArrowheads="1"/>
          </p:cNvSpPr>
          <p:nvPr>
            <p:ph type="body" idx="1"/>
          </p:nvPr>
        </p:nvSpPr>
        <p:spPr/>
        <p:txBody>
          <a:bodyPr/>
          <a:lstStyle/>
          <a:p>
            <a:r>
              <a:rPr lang="en-US" smtClean="0"/>
              <a:t>Why doesn't the pressure of the atmosphere break windows? </a:t>
            </a:r>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Rectangle 3"/>
          <p:cNvSpPr>
            <a:spLocks noGrp="1" noChangeArrowheads="1"/>
          </p:cNvSpPr>
          <p:nvPr>
            <p:ph type="title"/>
          </p:nvPr>
        </p:nvSpPr>
        <p:spPr>
          <a:xfrm>
            <a:off x="1027113" y="169863"/>
            <a:ext cx="7162800" cy="557212"/>
          </a:xfrm>
        </p:spPr>
        <p:txBody>
          <a:bodyPr/>
          <a:lstStyle/>
          <a:p>
            <a:pPr>
              <a:defRPr/>
            </a:pPr>
            <a:r>
              <a:rPr lang="en-US" smtClean="0"/>
              <a:t>Barometers</a:t>
            </a:r>
          </a:p>
        </p:txBody>
      </p:sp>
      <p:sp>
        <p:nvSpPr>
          <p:cNvPr id="4100" name="Rectangle 5"/>
          <p:cNvSpPr>
            <a:spLocks noGrp="1" noChangeArrowheads="1"/>
          </p:cNvSpPr>
          <p:nvPr>
            <p:ph type="body" idx="1"/>
          </p:nvPr>
        </p:nvSpPr>
        <p:spPr>
          <a:xfrm>
            <a:off x="660400" y="5937250"/>
            <a:ext cx="8116888" cy="920750"/>
          </a:xfrm>
        </p:spPr>
        <p:txBody>
          <a:bodyPr/>
          <a:lstStyle/>
          <a:p>
            <a:r>
              <a:rPr lang="en-US" smtClean="0"/>
              <a:t>Barometer – instrument for measuring atmospheric pressure</a:t>
            </a:r>
          </a:p>
          <a:p>
            <a:endParaRPr lang="en-US" smtClean="0"/>
          </a:p>
        </p:txBody>
      </p:sp>
      <p:graphicFrame>
        <p:nvGraphicFramePr>
          <p:cNvPr id="4098" name="Object 6"/>
          <p:cNvGraphicFramePr>
            <a:graphicFrameLocks noChangeAspect="1"/>
          </p:cNvGraphicFramePr>
          <p:nvPr/>
        </p:nvGraphicFramePr>
        <p:xfrm>
          <a:off x="5067300" y="792163"/>
          <a:ext cx="3413125" cy="4983162"/>
        </p:xfrm>
        <a:graphic>
          <a:graphicData uri="http://schemas.openxmlformats.org/presentationml/2006/ole">
            <p:oleObj spid="_x0000_s4098" name="Bitmap Image" r:id="rId4" imgW="2857899" imgH="4172532" progId="Paint.Picture">
              <p:embed/>
            </p:oleObj>
          </a:graphicData>
        </a:graphic>
      </p:graphicFrame>
      <p:pic>
        <p:nvPicPr>
          <p:cNvPr id="4101" name="Picture 7"/>
          <p:cNvPicPr>
            <a:picLocks noChangeAspect="1" noChangeArrowheads="1"/>
          </p:cNvPicPr>
          <p:nvPr/>
        </p:nvPicPr>
        <p:blipFill>
          <a:blip r:embed="rId5" cstate="print"/>
          <a:srcRect/>
          <a:stretch>
            <a:fillRect/>
          </a:stretch>
        </p:blipFill>
        <p:spPr bwMode="auto">
          <a:xfrm>
            <a:off x="1414463" y="788988"/>
            <a:ext cx="3205162" cy="497998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a:xfrm>
            <a:off x="1027113" y="76200"/>
            <a:ext cx="7162800" cy="557213"/>
          </a:xfrm>
        </p:spPr>
        <p:txBody>
          <a:bodyPr/>
          <a:lstStyle/>
          <a:p>
            <a:pPr>
              <a:defRPr/>
            </a:pPr>
            <a:r>
              <a:rPr lang="en-US" smtClean="0"/>
              <a:t>Mercury Barometer</a:t>
            </a:r>
          </a:p>
        </p:txBody>
      </p:sp>
      <p:sp>
        <p:nvSpPr>
          <p:cNvPr id="120837" name="Rectangle 5"/>
          <p:cNvSpPr>
            <a:spLocks noGrp="1" noChangeArrowheads="1"/>
          </p:cNvSpPr>
          <p:nvPr>
            <p:ph type="body" sz="half" idx="2"/>
          </p:nvPr>
        </p:nvSpPr>
        <p:spPr>
          <a:xfrm>
            <a:off x="4367213" y="987425"/>
            <a:ext cx="4586287" cy="5564188"/>
          </a:xfrm>
        </p:spPr>
        <p:txBody>
          <a:bodyPr/>
          <a:lstStyle/>
          <a:p>
            <a:pPr>
              <a:lnSpc>
                <a:spcPct val="80000"/>
              </a:lnSpc>
            </a:pPr>
            <a:r>
              <a:rPr lang="en-US" sz="2400" smtClean="0"/>
              <a:t>The barometer “balances” when the weight of liquid in the tube exerts the same pressure as the atmosphere outside </a:t>
            </a:r>
          </a:p>
          <a:p>
            <a:pPr>
              <a:lnSpc>
                <a:spcPct val="80000"/>
              </a:lnSpc>
            </a:pPr>
            <a:r>
              <a:rPr lang="en-US" sz="2400" smtClean="0"/>
              <a:t>Whatever the width of the tube, a 76-centimeter column of mercury weighs the same as the air that would fill a super-tall 30-kilometer tube of the same width </a:t>
            </a:r>
          </a:p>
          <a:p>
            <a:pPr>
              <a:lnSpc>
                <a:spcPct val="80000"/>
              </a:lnSpc>
            </a:pPr>
            <a:r>
              <a:rPr lang="en-US" sz="2400" smtClean="0"/>
              <a:t>mercury is literally pushed up into the tube of a barometer by the weight of the atmosphere.</a:t>
            </a:r>
            <a:br>
              <a:rPr lang="en-US" sz="2400" smtClean="0"/>
            </a:br>
            <a:endParaRPr lang="en-US" sz="2400" smtClean="0"/>
          </a:p>
        </p:txBody>
      </p:sp>
      <p:sp>
        <p:nvSpPr>
          <p:cNvPr id="20484" name="Text Box 9"/>
          <p:cNvSpPr txBox="1">
            <a:spLocks noChangeArrowheads="1"/>
          </p:cNvSpPr>
          <p:nvPr/>
        </p:nvSpPr>
        <p:spPr bwMode="auto">
          <a:xfrm>
            <a:off x="228600" y="5329238"/>
            <a:ext cx="4206875" cy="366712"/>
          </a:xfrm>
          <a:prstGeom prst="rect">
            <a:avLst/>
          </a:prstGeom>
          <a:noFill/>
          <a:ln w="12700">
            <a:noFill/>
            <a:miter lim="800000"/>
            <a:headEnd/>
            <a:tailEnd/>
          </a:ln>
        </p:spPr>
        <p:txBody>
          <a:bodyPr>
            <a:spAutoFit/>
          </a:bodyPr>
          <a:lstStyle/>
          <a:p>
            <a:pPr>
              <a:spcBef>
                <a:spcPct val="50000"/>
              </a:spcBef>
            </a:pPr>
            <a:endParaRPr lang="en-US"/>
          </a:p>
        </p:txBody>
      </p:sp>
      <p:sp>
        <p:nvSpPr>
          <p:cNvPr id="20485" name="Text Box 10"/>
          <p:cNvSpPr txBox="1">
            <a:spLocks noChangeArrowheads="1"/>
          </p:cNvSpPr>
          <p:nvPr/>
        </p:nvSpPr>
        <p:spPr bwMode="auto">
          <a:xfrm>
            <a:off x="554038" y="5407025"/>
            <a:ext cx="3606800" cy="366713"/>
          </a:xfrm>
          <a:prstGeom prst="rect">
            <a:avLst/>
          </a:prstGeom>
          <a:noFill/>
          <a:ln w="12700">
            <a:noFill/>
            <a:miter lim="800000"/>
            <a:headEnd/>
            <a:tailEnd/>
          </a:ln>
        </p:spPr>
        <p:txBody>
          <a:bodyPr>
            <a:spAutoFit/>
          </a:bodyPr>
          <a:lstStyle/>
          <a:p>
            <a:pPr>
              <a:spcBef>
                <a:spcPct val="50000"/>
              </a:spcBef>
            </a:pPr>
            <a:endParaRPr lang="en-US"/>
          </a:p>
        </p:txBody>
      </p:sp>
      <p:pic>
        <p:nvPicPr>
          <p:cNvPr id="20486" name="Picture 13"/>
          <p:cNvPicPr>
            <a:picLocks noChangeAspect="1" noChangeArrowheads="1"/>
          </p:cNvPicPr>
          <p:nvPr/>
        </p:nvPicPr>
        <p:blipFill>
          <a:blip r:embed="rId3" cstate="print"/>
          <a:srcRect/>
          <a:stretch>
            <a:fillRect/>
          </a:stretch>
        </p:blipFill>
        <p:spPr bwMode="auto">
          <a:xfrm>
            <a:off x="625475" y="957263"/>
            <a:ext cx="3516313" cy="54102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animEffect transition="in" filter="dissolve">
                                      <p:cBhvr>
                                        <p:cTn id="7" dur="500"/>
                                        <p:tgtEl>
                                          <p:spTgt spid="120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7">
                                            <p:txEl>
                                              <p:pRg st="1" end="1"/>
                                            </p:txEl>
                                          </p:spTgt>
                                        </p:tgtEl>
                                        <p:attrNameLst>
                                          <p:attrName>style.visibility</p:attrName>
                                        </p:attrNameLst>
                                      </p:cBhvr>
                                      <p:to>
                                        <p:strVal val="visible"/>
                                      </p:to>
                                    </p:set>
                                    <p:animEffect transition="in" filter="dissolve">
                                      <p:cBhvr>
                                        <p:cTn id="12" dur="500"/>
                                        <p:tgtEl>
                                          <p:spTgt spid="1208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837">
                                            <p:txEl>
                                              <p:pRg st="2" end="2"/>
                                            </p:txEl>
                                          </p:spTgt>
                                        </p:tgtEl>
                                        <p:attrNameLst>
                                          <p:attrName>style.visibility</p:attrName>
                                        </p:attrNameLst>
                                      </p:cBhvr>
                                      <p:to>
                                        <p:strVal val="visible"/>
                                      </p:to>
                                    </p:set>
                                    <p:animEffect transition="in" filter="dissolve">
                                      <p:cBhvr>
                                        <p:cTn id="17" dur="500"/>
                                        <p:tgtEl>
                                          <p:spTgt spid="1208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build="p" bldLvl="2"/>
    </p:bldLst>
  </p:timing>
</p:sld>
</file>

<file path=ppt/theme/theme1.xml><?xml version="1.0" encoding="utf-8"?>
<a:theme xmlns:a="http://schemas.openxmlformats.org/drawingml/2006/main" name="Default Design">
  <a:themeElements>
    <a:clrScheme name="">
      <a:dk1>
        <a:srgbClr val="000040"/>
      </a:dk1>
      <a:lt1>
        <a:srgbClr val="FFFFFF"/>
      </a:lt1>
      <a:dk2>
        <a:srgbClr val="000080"/>
      </a:dk2>
      <a:lt2>
        <a:srgbClr val="FAFD00"/>
      </a:lt2>
      <a:accent1>
        <a:srgbClr val="00FF00"/>
      </a:accent1>
      <a:accent2>
        <a:srgbClr val="00FFFF"/>
      </a:accent2>
      <a:accent3>
        <a:srgbClr val="AAAAC0"/>
      </a:accent3>
      <a:accent4>
        <a:srgbClr val="DADADA"/>
      </a:accent4>
      <a:accent5>
        <a:srgbClr val="AAFFAA"/>
      </a:accent5>
      <a:accent6>
        <a:srgbClr val="00E7E7"/>
      </a:accent6>
      <a:hlink>
        <a:srgbClr val="FF00FF"/>
      </a:hlink>
      <a:folHlink>
        <a:srgbClr val="8080FF"/>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3495</TotalTime>
  <Pages>33</Pages>
  <Words>986</Words>
  <Application>Microsoft Office PowerPoint</Application>
  <PresentationFormat>On-screen Show (4:3)</PresentationFormat>
  <Paragraphs>98</Paragraphs>
  <Slides>26</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Comic Sans MS</vt:lpstr>
      <vt:lpstr>Monotype Sorts</vt:lpstr>
      <vt:lpstr>Times New Roman</vt:lpstr>
      <vt:lpstr>Default Design</vt:lpstr>
      <vt:lpstr>Bitmap Image</vt:lpstr>
      <vt:lpstr>MathType 5.0 Equation</vt:lpstr>
      <vt:lpstr>Gases and Plasmas</vt:lpstr>
      <vt:lpstr>Earth’s Atmosphere</vt:lpstr>
      <vt:lpstr>Magdeburg Hemispheres</vt:lpstr>
      <vt:lpstr>Weight of Air</vt:lpstr>
      <vt:lpstr>Weight of Air</vt:lpstr>
      <vt:lpstr>Check Yourself</vt:lpstr>
      <vt:lpstr>Check Yourself</vt:lpstr>
      <vt:lpstr>Barometers</vt:lpstr>
      <vt:lpstr>Mercury Barometer</vt:lpstr>
      <vt:lpstr>Vacuum</vt:lpstr>
      <vt:lpstr>Gas Molecules</vt:lpstr>
      <vt:lpstr>Boyle’s Law</vt:lpstr>
      <vt:lpstr>Check Yourself</vt:lpstr>
      <vt:lpstr>Check Yourself</vt:lpstr>
      <vt:lpstr>Buoyancy of Air</vt:lpstr>
      <vt:lpstr>Dirigibles &amp; Blimps</vt:lpstr>
      <vt:lpstr>Check Yourself</vt:lpstr>
      <vt:lpstr>Check Yourself</vt:lpstr>
      <vt:lpstr>Rising Balloon</vt:lpstr>
      <vt:lpstr>Fluid Flow</vt:lpstr>
      <vt:lpstr>Bernoulli’s Principle</vt:lpstr>
      <vt:lpstr>Bernoulli’s Principle</vt:lpstr>
      <vt:lpstr>Bernoulli Applications</vt:lpstr>
      <vt:lpstr>Bernoulli Applications</vt:lpstr>
      <vt:lpstr>Bernoulli Applications</vt:lpstr>
      <vt:lpstr>Plasma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Projectile Motion</dc:title>
  <dc:creator>Cherie</dc:creator>
  <cp:lastModifiedBy>cherie</cp:lastModifiedBy>
  <cp:revision>120</cp:revision>
  <cp:lastPrinted>1994-12-14T17:13:28Z</cp:lastPrinted>
  <dcterms:created xsi:type="dcterms:W3CDTF">1994-12-11T18:07:06Z</dcterms:created>
  <dcterms:modified xsi:type="dcterms:W3CDTF">2009-10-27T00:39:36Z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\\Phyugwww\WWW\courses\phys111\fall02\Lectures</vt:lpwstr>
  </property>
</Properties>
</file>