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6"/>
  </p:notesMasterIdLst>
  <p:handoutMasterIdLst>
    <p:handoutMasterId r:id="rId27"/>
  </p:handoutMasterIdLst>
  <p:sldIdLst>
    <p:sldId id="258" r:id="rId2"/>
    <p:sldId id="266" r:id="rId3"/>
    <p:sldId id="260" r:id="rId4"/>
    <p:sldId id="261" r:id="rId5"/>
    <p:sldId id="277" r:id="rId6"/>
    <p:sldId id="267" r:id="rId7"/>
    <p:sldId id="259" r:id="rId8"/>
    <p:sldId id="256" r:id="rId9"/>
    <p:sldId id="262" r:id="rId10"/>
    <p:sldId id="263" r:id="rId11"/>
    <p:sldId id="264" r:id="rId12"/>
    <p:sldId id="270" r:id="rId13"/>
    <p:sldId id="268" r:id="rId14"/>
    <p:sldId id="278" r:id="rId15"/>
    <p:sldId id="271" r:id="rId16"/>
    <p:sldId id="272" r:id="rId17"/>
    <p:sldId id="273" r:id="rId18"/>
    <p:sldId id="274" r:id="rId19"/>
    <p:sldId id="279" r:id="rId20"/>
    <p:sldId id="281" r:id="rId21"/>
    <p:sldId id="283" r:id="rId22"/>
    <p:sldId id="282" r:id="rId23"/>
    <p:sldId id="275" r:id="rId24"/>
    <p:sldId id="276" r:id="rId25"/>
  </p:sldIdLst>
  <p:sldSz cx="9144000" cy="6858000" type="screen4x3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33CC"/>
    <a:srgbClr val="FF7C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50" d="100"/>
          <a:sy n="50" d="100"/>
        </p:scale>
        <p:origin x="-11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4734" cy="478791"/>
          </a:xfrm>
          <a:prstGeom prst="rect">
            <a:avLst/>
          </a:prstGeom>
        </p:spPr>
        <p:txBody>
          <a:bodyPr vert="horz" lIns="96506" tIns="48254" rIns="96506" bIns="48254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36182" y="0"/>
            <a:ext cx="3164734" cy="478791"/>
          </a:xfrm>
          <a:prstGeom prst="rect">
            <a:avLst/>
          </a:prstGeom>
        </p:spPr>
        <p:txBody>
          <a:bodyPr vert="horz" lIns="96506" tIns="48254" rIns="96506" bIns="48254" rtlCol="0"/>
          <a:lstStyle>
            <a:lvl1pPr algn="r">
              <a:defRPr sz="1300"/>
            </a:lvl1pPr>
          </a:lstStyle>
          <a:p>
            <a:pPr>
              <a:defRPr/>
            </a:pPr>
            <a:fld id="{AE0BB85B-ADAA-4A01-B081-4F2A036E731D}" type="datetimeFigureOut">
              <a:rPr lang="en-US"/>
              <a:pPr>
                <a:defRPr/>
              </a:pPr>
              <a:t>11/2/2009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08125"/>
            <a:ext cx="3164734" cy="478791"/>
          </a:xfrm>
          <a:prstGeom prst="rect">
            <a:avLst/>
          </a:prstGeom>
        </p:spPr>
        <p:txBody>
          <a:bodyPr vert="horz" lIns="96506" tIns="48254" rIns="96506" bIns="4825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36182" y="9108125"/>
            <a:ext cx="3164734" cy="478791"/>
          </a:xfrm>
          <a:prstGeom prst="rect">
            <a:avLst/>
          </a:prstGeom>
        </p:spPr>
        <p:txBody>
          <a:bodyPr vert="horz" lIns="96506" tIns="48254" rIns="96506" bIns="48254" rtlCol="0" anchor="b"/>
          <a:lstStyle>
            <a:lvl1pPr algn="r">
              <a:defRPr sz="1300"/>
            </a:lvl1pPr>
          </a:lstStyle>
          <a:p>
            <a:pPr>
              <a:defRPr/>
            </a:pPr>
            <a:fld id="{E5103E3F-42EE-4F35-B8F2-5B86D3634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4734" cy="478791"/>
          </a:xfrm>
          <a:prstGeom prst="rect">
            <a:avLst/>
          </a:prstGeom>
        </p:spPr>
        <p:txBody>
          <a:bodyPr vert="horz" lIns="96506" tIns="48254" rIns="96506" bIns="48254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36182" y="0"/>
            <a:ext cx="3164734" cy="478791"/>
          </a:xfrm>
          <a:prstGeom prst="rect">
            <a:avLst/>
          </a:prstGeom>
        </p:spPr>
        <p:txBody>
          <a:bodyPr vert="horz" lIns="96506" tIns="48254" rIns="96506" bIns="48254" rtlCol="0"/>
          <a:lstStyle>
            <a:lvl1pPr algn="r">
              <a:defRPr sz="1300"/>
            </a:lvl1pPr>
          </a:lstStyle>
          <a:p>
            <a:pPr>
              <a:defRPr/>
            </a:pPr>
            <a:fld id="{59608BAD-D738-44FB-AB17-231644BB37A1}" type="datetimeFigureOut">
              <a:rPr lang="en-US"/>
              <a:pPr>
                <a:defRPr/>
              </a:pPr>
              <a:t>11/2/2009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4125" y="719138"/>
            <a:ext cx="4794250" cy="359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06" tIns="48254" rIns="96506" bIns="48254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568" y="4554856"/>
            <a:ext cx="5841366" cy="4313873"/>
          </a:xfrm>
          <a:prstGeom prst="rect">
            <a:avLst/>
          </a:prstGeom>
        </p:spPr>
        <p:txBody>
          <a:bodyPr vert="horz" lIns="96506" tIns="48254" rIns="96506" bIns="4825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08125"/>
            <a:ext cx="3164734" cy="478791"/>
          </a:xfrm>
          <a:prstGeom prst="rect">
            <a:avLst/>
          </a:prstGeom>
        </p:spPr>
        <p:txBody>
          <a:bodyPr vert="horz" lIns="96506" tIns="48254" rIns="96506" bIns="4825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36182" y="9108125"/>
            <a:ext cx="3164734" cy="478791"/>
          </a:xfrm>
          <a:prstGeom prst="rect">
            <a:avLst/>
          </a:prstGeom>
        </p:spPr>
        <p:txBody>
          <a:bodyPr vert="horz" lIns="96506" tIns="48254" rIns="96506" bIns="48254" rtlCol="0" anchor="b"/>
          <a:lstStyle>
            <a:lvl1pPr algn="r">
              <a:defRPr sz="1300"/>
            </a:lvl1pPr>
          </a:lstStyle>
          <a:p>
            <a:pPr>
              <a:defRPr/>
            </a:pPr>
            <a:fld id="{8B950492-2A2A-445E-8D82-AC50B9547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8832EC9-E71E-4B7A-AE30-683E12CCA302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BAE253-573E-42F9-83A4-F8A995E51BF0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87512B-BD6F-4F6C-A572-8C60F3FDA35A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B35721E-DC66-4AB0-8FA4-031A45DA44D5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DE88BE1-5743-4B59-96C4-BB44FA58DEFF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EE57099-2070-4C07-AAA6-5680652EBB68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40A5F7-B7DF-4013-8AC2-FFCDCB7A09C3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76C3B6-A173-4B04-88AD-03A4A701C150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CBD9E0-A153-436D-A431-244D4BFB365E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831629-A308-4BBD-A83D-77D493C1C88A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BED091-38C6-4BC9-A3BD-9C538D9BA1BB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F5C86E-86F9-484E-B4E2-52F4106D5E23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BF1749-CE56-42EB-AB6A-472D63D238C9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344AF5-8E3E-4352-85CC-62D6855D97F3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C23294-BA0F-4477-BDDE-F2064C5F87D4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CEF159-1EDF-4317-ADD8-341A67C6A046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D5BC9C-1500-456E-8ED7-05A5ACAC672F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570253-955A-43D0-87E6-15DC82CF3791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559D42-1D95-4811-B576-2B19206CBC39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F9DF3C-6134-4A81-8656-3C77B7BD92C4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A92231-6E90-4C6B-8323-70CE32D88E40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229858-A6D0-488C-909E-FD367D139C5C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5AC4A1-A1EE-4CCF-AA32-80A272FB8F40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156078F-FCCC-4688-9ACC-4ECA855084CC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D5F77-44C5-4578-AD9C-E678784A7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24299-DC52-4A53-B264-2D0CE172D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1717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3627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7E109-0EEE-4888-96B5-C855F9BA8A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228600" y="1295400"/>
            <a:ext cx="4267200" cy="5257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295400"/>
            <a:ext cx="42672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5ADF8-D308-41BD-B2F4-89E7896A5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683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295400"/>
            <a:ext cx="42672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295400"/>
            <a:ext cx="4267200" cy="5257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EB4A6-FDDF-4986-8475-2EE1DB79B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F8D06-1D31-460B-AAF5-69351B5EE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16EDE-0FB6-427D-9912-B5C18F99E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919B2-A171-46EE-8F38-0D9D5AAB2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91564-1038-4373-9B7A-81BC8F459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D15E6-988B-4840-AED0-79602B353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DA288-87A2-44EB-BC92-ABD615DC1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BE6A14-5325-46D0-81AD-5E6633F31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64A72-556A-470E-9A2C-2BC07ECAD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686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7096B5C-D8DA-4F3B-B62F-FC6EA56269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AEAE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AEAEA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AEAEA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AEAEA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AEAEA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AEAEA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AEAEA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AEAEA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AEAEA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66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FFFF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99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EAEAEA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EAEAEA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EAEAEA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EAEAEA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EAEAEA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2.biglobe.ne.jp/~norimari/science/JavaEd/e-wave3.html" TargetMode="External"/><Relationship Id="rId3" Type="http://schemas.openxmlformats.org/officeDocument/2006/relationships/hyperlink" Target="http://id.mind.net/~zona/mstm/physics/waves/introduction/introductionWaves.html" TargetMode="External"/><Relationship Id="rId7" Type="http://schemas.openxmlformats.org/officeDocument/2006/relationships/hyperlink" Target="http://www.phy.ntnu.edu.tw/java/waveSuperposition/waveSuperposition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urendranath.tripod.com/Twave/Twave01.html" TargetMode="External"/><Relationship Id="rId5" Type="http://schemas.openxmlformats.org/officeDocument/2006/relationships/hyperlink" Target="http://surendranath.tripod.com/Lwave/Lwave01.html" TargetMode="External"/><Relationship Id="rId4" Type="http://schemas.openxmlformats.org/officeDocument/2006/relationships/hyperlink" Target="http://www.msu.edu/user/brechtjo/physics/waves/waves.htm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biglobe.ne.jp/~norimari/science/JavaEd/e-wave5.htm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gif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DopplerEffect.html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learner.org/resources/series42.html?pop=yes&amp;vodid=85132&amp;pid=566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library.thinkquest.org/10796/ch8/ch8.ht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hysicsclassroom.com/Class/waves/wavestoc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Wave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Transfers Energy Without Transferring Matter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Frequency:  f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7725" y="1295400"/>
            <a:ext cx="4257675" cy="5257800"/>
          </a:xfrm>
        </p:spPr>
        <p:txBody>
          <a:bodyPr/>
          <a:lstStyle/>
          <a:p>
            <a:pPr eaLnBrk="1" hangingPunct="1"/>
            <a:r>
              <a:rPr lang="en-US" sz="2800" smtClean="0"/>
              <a:t>The </a:t>
            </a:r>
            <a:r>
              <a:rPr lang="en-US" sz="2800" b="1" smtClean="0"/>
              <a:t>FREQUENCY</a:t>
            </a:r>
            <a:r>
              <a:rPr lang="en-US" sz="2800" smtClean="0"/>
              <a:t> of a wave is the number of cycles per unit time.</a:t>
            </a:r>
          </a:p>
          <a:p>
            <a:pPr eaLnBrk="1" hangingPunct="1"/>
            <a:r>
              <a:rPr lang="en-US" sz="2800" smtClean="0"/>
              <a:t>The unit is Hertz (Hz) which is a cycle per second.</a:t>
            </a:r>
          </a:p>
          <a:p>
            <a:pPr eaLnBrk="1" hangingPunct="1"/>
            <a:r>
              <a:rPr lang="en-US" sz="2800" b="1" smtClean="0"/>
              <a:t>FREQUENCY</a:t>
            </a:r>
            <a:r>
              <a:rPr lang="en-US" sz="2800" smtClean="0"/>
              <a:t> is also the reciprocal of the period.</a:t>
            </a:r>
          </a:p>
          <a:p>
            <a:pPr eaLnBrk="1" hangingPunct="1"/>
            <a:endParaRPr lang="en-US" sz="2800" b="1" smtClean="0"/>
          </a:p>
        </p:txBody>
      </p:sp>
      <p:pic>
        <p:nvPicPr>
          <p:cNvPr id="9222" name="Picture 6" descr="wave_point"/>
          <p:cNvPicPr>
            <a:picLocks noChangeAspect="1" noChangeArrowheads="1" noCrop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39775" y="1879600"/>
            <a:ext cx="2809875" cy="2366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4119563" y="3014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984500" y="1017588"/>
          <a:ext cx="2349500" cy="2143125"/>
        </p:xfrm>
        <a:graphic>
          <a:graphicData uri="http://schemas.openxmlformats.org/presentationml/2006/ole">
            <p:oleObj spid="_x0000_s1026" name="Equation" r:id="rId4" imgW="431640" imgH="393480" progId="Equation.DSMT4">
              <p:embed/>
            </p:oleObj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119563" y="2976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3276600" y="3962400"/>
          <a:ext cx="2008188" cy="1949450"/>
        </p:xfrm>
        <a:graphic>
          <a:graphicData uri="http://schemas.openxmlformats.org/presentationml/2006/ole">
            <p:oleObj spid="_x0000_s1027" name="Equation" r:id="rId5" imgW="431640" imgH="419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838200"/>
          </a:xfrm>
        </p:spPr>
        <p:txBody>
          <a:bodyPr/>
          <a:lstStyle/>
          <a:p>
            <a:pPr eaLnBrk="1" hangingPunct="1"/>
            <a:r>
              <a:rPr lang="en-US" smtClean="0"/>
              <a:t>Amplitude:  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9900" y="1295400"/>
            <a:ext cx="8204200" cy="2387600"/>
          </a:xfrm>
        </p:spPr>
        <p:txBody>
          <a:bodyPr/>
          <a:lstStyle/>
          <a:p>
            <a:pPr eaLnBrk="1" hangingPunct="1"/>
            <a:r>
              <a:rPr lang="en-US" sz="2800" smtClean="0"/>
              <a:t>The </a:t>
            </a:r>
            <a:r>
              <a:rPr lang="en-US" sz="2800" b="1" smtClean="0"/>
              <a:t>AMPLITUDE</a:t>
            </a:r>
            <a:r>
              <a:rPr lang="en-US" sz="2800" smtClean="0"/>
              <a:t> of a wave is the maximum distance of a particle from the equilibrium position.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The SI unit for amplitude is meter  </a:t>
            </a:r>
          </a:p>
        </p:txBody>
      </p:sp>
      <p:pic>
        <p:nvPicPr>
          <p:cNvPr id="18437" name="Picture 5" descr="wavelength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38200" y="3962400"/>
            <a:ext cx="7305675" cy="2286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Wavelength:  </a:t>
            </a:r>
            <a:r>
              <a:rPr lang="en-US" b="1" smtClean="0">
                <a:latin typeface="Symbol" pitchFamily="18" charset="2"/>
              </a:rPr>
              <a:t>l (</a:t>
            </a:r>
            <a:r>
              <a:rPr lang="en-US" sz="3600" b="1" smtClean="0">
                <a:latin typeface="Lucida Sans" pitchFamily="34" charset="0"/>
              </a:rPr>
              <a:t>lambda</a:t>
            </a:r>
            <a:r>
              <a:rPr lang="en-US" b="1" smtClean="0">
                <a:latin typeface="Lucida Sans" pitchFamily="34" charset="0"/>
              </a:rPr>
              <a:t>)</a:t>
            </a:r>
            <a:endParaRPr lang="en-US" b="1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76400"/>
            <a:ext cx="3810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</a:t>
            </a:r>
            <a:r>
              <a:rPr lang="en-US" sz="2800" b="1" smtClean="0"/>
              <a:t>WAVELENGTH </a:t>
            </a:r>
            <a:r>
              <a:rPr lang="en-US" sz="2800" smtClean="0"/>
              <a:t>of a wave is the length of one complete cycle.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It is the distance between two consecutive “in phase” points.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smtClean="0"/>
              <a:t>In phase</a:t>
            </a:r>
            <a:r>
              <a:rPr lang="en-US" sz="2800" smtClean="0"/>
              <a:t> points are those that are moving in step with each other.</a:t>
            </a:r>
          </a:p>
        </p:txBody>
      </p:sp>
      <p:pic>
        <p:nvPicPr>
          <p:cNvPr id="16393" name="Picture 9" descr="longitudinalslinky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343400" y="4267200"/>
            <a:ext cx="4495800" cy="1508125"/>
          </a:xfrm>
          <a:noFill/>
        </p:spPr>
      </p:pic>
      <p:pic>
        <p:nvPicPr>
          <p:cNvPr id="17413" name="Picture 10" descr="wavelengt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1981200"/>
            <a:ext cx="4419600" cy="138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Wave Applets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Wavelength, Amplitude, Phase</a:t>
            </a:r>
            <a:endParaRPr lang="en-US" smtClean="0"/>
          </a:p>
          <a:p>
            <a:pPr eaLnBrk="1" hangingPunct="1"/>
            <a:r>
              <a:rPr lang="en-US" smtClean="0">
                <a:hlinkClick r:id="rId4"/>
              </a:rPr>
              <a:t>Frequency, Wavelength, Speed</a:t>
            </a:r>
            <a:endParaRPr lang="en-US" smtClean="0"/>
          </a:p>
          <a:p>
            <a:pPr eaLnBrk="1" hangingPunct="1"/>
            <a:r>
              <a:rPr lang="en-US" smtClean="0">
                <a:hlinkClick r:id="rId5"/>
              </a:rPr>
              <a:t>Longitudinal Wave</a:t>
            </a:r>
            <a:endParaRPr lang="en-US" smtClean="0"/>
          </a:p>
          <a:p>
            <a:pPr eaLnBrk="1" hangingPunct="1"/>
            <a:r>
              <a:rPr lang="en-US" smtClean="0">
                <a:hlinkClick r:id="rId6"/>
              </a:rPr>
              <a:t>Transverse Wave</a:t>
            </a:r>
            <a:endParaRPr lang="en-US" smtClean="0"/>
          </a:p>
          <a:p>
            <a:pPr eaLnBrk="1" hangingPunct="1"/>
            <a:r>
              <a:rPr lang="en-US" smtClean="0">
                <a:hlinkClick r:id="rId7"/>
              </a:rPr>
              <a:t>Superposition Principle 1</a:t>
            </a:r>
            <a:endParaRPr lang="en-US" smtClean="0"/>
          </a:p>
          <a:p>
            <a:pPr eaLnBrk="1" hangingPunct="1"/>
            <a:r>
              <a:rPr lang="en-US" smtClean="0">
                <a:hlinkClick r:id="rId8"/>
              </a:rPr>
              <a:t>Superposition Principle 2</a:t>
            </a: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Wave Equation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4257675" cy="5257800"/>
          </a:xfrm>
        </p:spPr>
        <p:txBody>
          <a:bodyPr/>
          <a:lstStyle/>
          <a:p>
            <a:pPr eaLnBrk="1" hangingPunct="1"/>
            <a:r>
              <a:rPr lang="en-US" sz="2800" smtClean="0"/>
              <a:t>The speed of a wave is equal to the product of the wave’s frequency and wavelength.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v:  wave speed</a:t>
            </a:r>
          </a:p>
          <a:p>
            <a:pPr eaLnBrk="1" hangingPunct="1"/>
            <a:r>
              <a:rPr lang="en-US" sz="2800" smtClean="0"/>
              <a:t>f:  frequency</a:t>
            </a:r>
          </a:p>
          <a:p>
            <a:pPr eaLnBrk="1" hangingPunct="1"/>
            <a:r>
              <a:rPr lang="en-US" sz="2800" b="1" smtClean="0"/>
              <a:t> </a:t>
            </a:r>
            <a:r>
              <a:rPr lang="en-US" sz="2800" b="1" smtClean="0">
                <a:latin typeface="Symbol" pitchFamily="18" charset="2"/>
              </a:rPr>
              <a:t>l</a:t>
            </a:r>
            <a:r>
              <a:rPr lang="en-US" sz="2800" smtClean="0"/>
              <a:t> :  wavelength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409575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3962400" y="2981325"/>
          <a:ext cx="4257675" cy="1841500"/>
        </p:xfrm>
        <a:graphic>
          <a:graphicData uri="http://schemas.openxmlformats.org/presentationml/2006/ole">
            <p:oleObj spid="_x0000_s2050" name="Equation" r:id="rId4" imgW="46980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Superposition Principle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8153400" cy="4419600"/>
          </a:xfrm>
        </p:spPr>
        <p:txBody>
          <a:bodyPr/>
          <a:lstStyle/>
          <a:p>
            <a:pPr eaLnBrk="1" hangingPunct="1"/>
            <a:r>
              <a:rPr lang="en-US" sz="2800" smtClean="0"/>
              <a:t>Wave </a:t>
            </a:r>
            <a:r>
              <a:rPr lang="en-US" sz="2800" b="1" smtClean="0"/>
              <a:t>interference</a:t>
            </a:r>
            <a:r>
              <a:rPr lang="en-US" sz="2800" smtClean="0"/>
              <a:t> occurs when two or more waves act simultaneously on a medium.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Whenever two or more waves pass through each other, the resulting disturbance at a given point in the medium may usually be found by adding the individual displacements that each wave would have caused. (</a:t>
            </a:r>
            <a:r>
              <a:rPr lang="en-US" sz="2800" b="1" smtClean="0"/>
              <a:t>Principle of Superposition</a:t>
            </a:r>
            <a:r>
              <a:rPr lang="en-US" sz="2800" smtClean="0"/>
              <a:t>)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Constructive Interference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4257675" cy="5257800"/>
          </a:xfrm>
        </p:spPr>
        <p:txBody>
          <a:bodyPr/>
          <a:lstStyle/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smtClean="0"/>
              <a:t>Constructive interference occurs when the waves are trying to displace the medium in the same direction.</a:t>
            </a:r>
          </a:p>
          <a:p>
            <a:pPr eaLnBrk="1" hangingPunct="1"/>
            <a:endParaRPr lang="en-US" sz="2800" smtClean="0"/>
          </a:p>
        </p:txBody>
      </p:sp>
      <p:pic>
        <p:nvPicPr>
          <p:cNvPr id="20484" name="Picture 6" descr="super1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8200" y="1676400"/>
            <a:ext cx="4183063" cy="4267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Destructive Interference</a:t>
            </a:r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990600" y="3962400"/>
            <a:ext cx="7696200" cy="2667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When these two waves are completely overlapping, there will be complete destructive interference.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Destructive interference occurs when the waves are trying to displace the medium in opposite directions.</a:t>
            </a:r>
          </a:p>
        </p:txBody>
      </p:sp>
      <p:pic>
        <p:nvPicPr>
          <p:cNvPr id="21508" name="Picture 6" descr="destructiveinterference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04800" y="1828800"/>
            <a:ext cx="8534400" cy="1752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Pulse/Wave Reflection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563" y="5834063"/>
            <a:ext cx="8686800" cy="795337"/>
          </a:xfrm>
        </p:spPr>
        <p:txBody>
          <a:bodyPr/>
          <a:lstStyle/>
          <a:p>
            <a:pPr eaLnBrk="1" hangingPunct="1"/>
            <a:r>
              <a:rPr lang="en-US" smtClean="0">
                <a:hlinkClick r:id="rId3"/>
              </a:rPr>
              <a:t>Fixed/Free End Reflection of Sine Wave</a:t>
            </a:r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22532" name="Picture 4" descr="fixedendreflection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1096963"/>
            <a:ext cx="403860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5" descr="freeendreflection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1082675"/>
            <a:ext cx="4114800" cy="236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5181600" y="3382963"/>
            <a:ext cx="342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FF00"/>
                </a:solidFill>
                <a:latin typeface="+mj-lt"/>
              </a:rPr>
              <a:t>Free End Reflection</a:t>
            </a:r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762000" y="3382963"/>
            <a:ext cx="3505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FF00"/>
                </a:solidFill>
                <a:latin typeface="+mj-lt"/>
              </a:rPr>
              <a:t>Fixed End Reflection</a:t>
            </a:r>
          </a:p>
        </p:txBody>
      </p:sp>
      <p:pic>
        <p:nvPicPr>
          <p:cNvPr id="22536" name="Picture 7" descr="cresttroughinterferenceanimation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14400" y="4160838"/>
            <a:ext cx="14478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514600" y="4495800"/>
            <a:ext cx="6019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FF00"/>
                </a:solidFill>
                <a:latin typeface="+mj-lt"/>
              </a:rPr>
              <a:t>Interference between incident and reflected pulse in a fixed end reflection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Wave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latin typeface="Verdana" pitchFamily="34" charset="0"/>
              </a:rPr>
              <a:t>A wave can be described as a disturbance that travels through a medium from one location to another location.</a:t>
            </a:r>
            <a:r>
              <a:rPr lang="en-US" smtClean="0">
                <a:latin typeface="Verdana" pitchFamily="34" charset="0"/>
              </a:rPr>
              <a:t>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Standing Waves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4343400" cy="5257800"/>
          </a:xfrm>
        </p:spPr>
        <p:txBody>
          <a:bodyPr/>
          <a:lstStyle/>
          <a:p>
            <a:pPr eaLnBrk="1" hangingPunct="1"/>
            <a:r>
              <a:rPr lang="en-US" smtClean="0"/>
              <a:t>For certain frequencies, the interference of the incident and reflected waves results in a standing wave pattern.</a:t>
            </a:r>
          </a:p>
        </p:txBody>
      </p:sp>
      <p:pic>
        <p:nvPicPr>
          <p:cNvPr id="23556" name="Picture 4" descr="standingwavecomponentsanimation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295400"/>
            <a:ext cx="3429000" cy="245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 descr="standingwaveanimation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4343400"/>
            <a:ext cx="35623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Fundamental Frequency</a:t>
            </a:r>
            <a:br>
              <a:rPr lang="en-US" smtClean="0"/>
            </a:br>
            <a:r>
              <a:rPr lang="en-US" smtClean="0"/>
              <a:t>and Harmonics</a:t>
            </a:r>
          </a:p>
        </p:txBody>
      </p:sp>
      <p:pic>
        <p:nvPicPr>
          <p:cNvPr id="24579" name="Content Placeholder 3" descr="Standing_wave_harmonic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47800" y="1371600"/>
            <a:ext cx="5867400" cy="4897438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Doppler Effect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hlinkClick r:id="rId3" action="ppaction://hlinkfile"/>
              </a:rPr>
              <a:t>Doppler Effect Lesson</a:t>
            </a:r>
            <a:endParaRPr lang="en-US" smtClean="0"/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9275" y="2089150"/>
            <a:ext cx="3260725" cy="286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2838" y="2027238"/>
            <a:ext cx="2925762" cy="292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28800" y="5197475"/>
            <a:ext cx="47244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/>
            <a:r>
              <a:rPr lang="en-US" smtClean="0"/>
              <a:t>Waves Moving in and Out of Phase</a:t>
            </a: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524000"/>
            <a:ext cx="3810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When the 2 waves are in phase, the resulting disturbance has a maximum amplitude.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When the 2 waves are out of phase, the resulting disturbance has a minimum amplitude.</a:t>
            </a:r>
          </a:p>
        </p:txBody>
      </p:sp>
      <p:pic>
        <p:nvPicPr>
          <p:cNvPr id="26628" name="Picture 6" descr="super2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5800" y="1676400"/>
            <a:ext cx="3810000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Beats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81200"/>
            <a:ext cx="38100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Waves of slightly different frequencies form a pattern of alternating maximum and minimum amplitude.</a:t>
            </a:r>
          </a:p>
          <a:p>
            <a:pPr eaLnBrk="1" hangingPunct="1"/>
            <a:r>
              <a:rPr lang="en-US" sz="2800" smtClean="0"/>
              <a:t>The packets of maximum amplitude are called beats.</a:t>
            </a:r>
          </a:p>
        </p:txBody>
      </p:sp>
      <p:pic>
        <p:nvPicPr>
          <p:cNvPr id="27652" name="Picture 6" descr="super4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419600" y="1676400"/>
            <a:ext cx="4364038" cy="4800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11430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There are three types of waves: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686800" cy="4114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Mechanical waves</a:t>
            </a:r>
            <a:r>
              <a:rPr lang="en-US" dirty="0" smtClean="0">
                <a:cs typeface="Times New Roman" pitchFamily="18" charset="0"/>
              </a:rPr>
              <a:t> require a material medium to travel (air, water, ropes). </a:t>
            </a: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Electromagnetic waves</a:t>
            </a:r>
            <a:r>
              <a:rPr lang="en-US" dirty="0" smtClean="0">
                <a:cs typeface="Times New Roman" pitchFamily="18" charset="0"/>
              </a:rPr>
              <a:t> do not require a medium to travel (light, radio). </a:t>
            </a: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Matter waves</a:t>
            </a:r>
            <a:r>
              <a:rPr lang="en-US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quantum mechanical waves – particles also exhibit wave properties</a:t>
            </a:r>
            <a:endParaRPr lang="en-US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Mechanical Waves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066800"/>
            <a:ext cx="8839200" cy="5410200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FF7C80"/>
                </a:solidFill>
                <a:cs typeface="Times New Roman" pitchFamily="18" charset="0"/>
              </a:rPr>
              <a:t>Transverse waves</a:t>
            </a: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folHlink"/>
                </a:solidFill>
                <a:cs typeface="Times New Roman" pitchFamily="18" charset="0"/>
              </a:rPr>
              <a:t>cause </a:t>
            </a:r>
            <a:r>
              <a:rPr lang="en-US" sz="2800" b="1" dirty="0" smtClean="0">
                <a:solidFill>
                  <a:schemeClr val="folHlink"/>
                </a:solidFill>
                <a:cs typeface="Times New Roman" pitchFamily="18" charset="0"/>
              </a:rPr>
              <a:t>particles of </a:t>
            </a:r>
            <a:r>
              <a:rPr lang="en-US" sz="2800" b="1" dirty="0" smtClean="0">
                <a:solidFill>
                  <a:schemeClr val="folHlink"/>
                </a:solidFill>
                <a:cs typeface="Times New Roman" pitchFamily="18" charset="0"/>
              </a:rPr>
              <a:t>medium to move perpendicular to the direction of the wave.</a:t>
            </a:r>
            <a:r>
              <a:rPr lang="en-US" sz="2800" b="1" dirty="0" smtClean="0"/>
              <a:t> </a:t>
            </a:r>
            <a:endParaRPr lang="en-US" sz="2800" b="1" dirty="0" smtClean="0"/>
          </a:p>
          <a:p>
            <a:pPr eaLnBrk="1" hangingPunct="1">
              <a:lnSpc>
                <a:spcPct val="80000"/>
              </a:lnSpc>
            </a:pPr>
            <a:endParaRPr lang="en-US" sz="2800" b="1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FF7C80"/>
                </a:solidFill>
                <a:cs typeface="Times New Roman" pitchFamily="18" charset="0"/>
              </a:rPr>
              <a:t>Longitudinal waves</a:t>
            </a:r>
            <a:r>
              <a:rPr lang="en-US" sz="28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folHlink"/>
                </a:solidFill>
                <a:cs typeface="Times New Roman" pitchFamily="18" charset="0"/>
              </a:rPr>
              <a:t>cause </a:t>
            </a:r>
            <a:r>
              <a:rPr lang="en-US" sz="2800" b="1" dirty="0" smtClean="0">
                <a:solidFill>
                  <a:schemeClr val="folHlink"/>
                </a:solidFill>
                <a:cs typeface="Times New Roman" pitchFamily="18" charset="0"/>
              </a:rPr>
              <a:t>particles of </a:t>
            </a:r>
            <a:r>
              <a:rPr lang="en-US" sz="2800" b="1" dirty="0" smtClean="0">
                <a:solidFill>
                  <a:schemeClr val="folHlink"/>
                </a:solidFill>
                <a:cs typeface="Times New Roman" pitchFamily="18" charset="0"/>
              </a:rPr>
              <a:t>medium to move parallel to the direction of the wave</a:t>
            </a:r>
            <a:r>
              <a:rPr lang="en-US" sz="2800" b="1" dirty="0" smtClean="0">
                <a:solidFill>
                  <a:schemeClr val="folHlink"/>
                </a:solidFill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endParaRPr lang="en-US" sz="2800" b="1" dirty="0" smtClean="0">
              <a:solidFill>
                <a:schemeClr val="folHlink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b="1" dirty="0" smtClean="0">
                <a:solidFill>
                  <a:srgbClr val="FF7C80"/>
                </a:solidFill>
                <a:cs typeface="Times New Roman" pitchFamily="18" charset="0"/>
              </a:rPr>
              <a:t>Surface waves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folHlink"/>
                </a:solidFill>
                <a:cs typeface="Times New Roman" pitchFamily="18" charset="0"/>
              </a:rPr>
              <a:t>– particles of medium oscillate in circular paths</a:t>
            </a:r>
          </a:p>
          <a:p>
            <a:pPr eaLnBrk="1" hangingPunct="1">
              <a:lnSpc>
                <a:spcPct val="80000"/>
              </a:lnSpc>
            </a:pPr>
            <a:endParaRPr lang="en-US" sz="2800" b="1" dirty="0" smtClean="0">
              <a:solidFill>
                <a:schemeClr val="folHlink"/>
              </a:solidFill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b="1" dirty="0" err="1" smtClean="0">
                <a:solidFill>
                  <a:srgbClr val="FF7C80"/>
                </a:solidFill>
                <a:cs typeface="Times New Roman" pitchFamily="18" charset="0"/>
              </a:rPr>
              <a:t>Torsional</a:t>
            </a:r>
            <a:r>
              <a:rPr lang="en-US" sz="2800" b="1" dirty="0" smtClean="0">
                <a:solidFill>
                  <a:srgbClr val="FF7C80"/>
                </a:solidFill>
                <a:cs typeface="Times New Roman" pitchFamily="18" charset="0"/>
              </a:rPr>
              <a:t> waves</a:t>
            </a:r>
            <a:r>
              <a:rPr lang="en-US" sz="28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folHlink"/>
                </a:solidFill>
                <a:cs typeface="Times New Roman" pitchFamily="18" charset="0"/>
              </a:rPr>
              <a:t>produce a twisting motion through the medium – such as the ones which caused the collapse of the Tacoma Narrows Bridge.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800" b="1" dirty="0" smtClean="0">
              <a:solidFill>
                <a:schemeClr val="folHlink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Tacoma Narrows Bridge</a:t>
            </a:r>
            <a:br>
              <a:rPr lang="en-US" smtClean="0"/>
            </a:br>
            <a:r>
              <a:rPr lang="en-US" smtClean="0"/>
              <a:t>Torsional Oscillation</a:t>
            </a:r>
          </a:p>
        </p:txBody>
      </p:sp>
      <p:pic>
        <p:nvPicPr>
          <p:cNvPr id="9219" name="Picture 6" descr="tacomanarrows"/>
          <p:cNvPicPr>
            <a:picLocks noChangeAspect="1" noChangeArrowheads="1" noCrop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187575" y="1976438"/>
            <a:ext cx="4257675" cy="3709987"/>
          </a:xfrm>
          <a:noFill/>
        </p:spPr>
      </p:pic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533400" y="61722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7C80"/>
                </a:solidFill>
                <a:latin typeface="Comic Sans MS" pitchFamily="66" charset="0"/>
                <a:hlinkClick r:id="rId4"/>
              </a:rPr>
              <a:t>Mechanical Universe Video</a:t>
            </a:r>
            <a:endParaRPr lang="en-US" sz="2400">
              <a:solidFill>
                <a:srgbClr val="FF7C8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3 Types of Mechanical Waves</a:t>
            </a:r>
          </a:p>
        </p:txBody>
      </p:sp>
      <p:pic>
        <p:nvPicPr>
          <p:cNvPr id="11267" name="Picture 1027" descr="wavediagra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1524000"/>
            <a:ext cx="7315200" cy="288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1028" descr="surfacewav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4724400"/>
            <a:ext cx="8077200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Wave Tutorial Links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  <a:hlinkClick r:id="rId3"/>
              </a:rPr>
              <a:t>http://library.thinkquest.org/10796/ch8/ch8.htm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>
                <a:hlinkClick r:id="rId4"/>
              </a:rPr>
              <a:t>http://www.physicsclassroom.com/Class/waves/wavestoc.html</a:t>
            </a: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Longitudinal Tuning Fork Wave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295400"/>
            <a:ext cx="4038600" cy="4800600"/>
          </a:xfrm>
        </p:spPr>
        <p:txBody>
          <a:bodyPr/>
          <a:lstStyle/>
          <a:p>
            <a:pPr eaLnBrk="1" hangingPunct="1"/>
            <a:r>
              <a:rPr lang="en-US" sz="2800" smtClean="0"/>
              <a:t>Vibrating tines produce an alternating pattern of high pressure and low pressure regions.</a:t>
            </a:r>
          </a:p>
          <a:p>
            <a:pPr eaLnBrk="1" hangingPunct="1"/>
            <a:r>
              <a:rPr lang="en-US" sz="2800" smtClean="0"/>
              <a:t>This pattern travels away from the fork.</a:t>
            </a:r>
          </a:p>
          <a:p>
            <a:pPr eaLnBrk="1" hangingPunct="1"/>
            <a:r>
              <a:rPr lang="en-US" sz="2800" smtClean="0"/>
              <a:t>Compression – high pressure</a:t>
            </a:r>
          </a:p>
          <a:p>
            <a:pPr eaLnBrk="1" hangingPunct="1"/>
            <a:r>
              <a:rPr lang="en-US" sz="2800" smtClean="0"/>
              <a:t>Rarefaction – low pressure</a:t>
            </a:r>
          </a:p>
        </p:txBody>
      </p:sp>
      <p:pic>
        <p:nvPicPr>
          <p:cNvPr id="2054" name="Picture 6" descr="tuningforkanimation"/>
          <p:cNvPicPr>
            <a:picLocks noChangeAspect="1" noChangeArrowheads="1" noCrop="1"/>
          </p:cNvPicPr>
          <p:nvPr>
            <p:ph type="clipArt"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28600" y="2790825"/>
            <a:ext cx="4257675" cy="22653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Period:  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209800"/>
            <a:ext cx="38100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The </a:t>
            </a:r>
            <a:r>
              <a:rPr lang="en-US" sz="2800" b="1" smtClean="0"/>
              <a:t>PERIOD</a:t>
            </a:r>
            <a:r>
              <a:rPr lang="en-US" sz="2800" smtClean="0"/>
              <a:t> of a wave is the time for a particle of the medium to complete one oscillation.</a:t>
            </a:r>
          </a:p>
          <a:p>
            <a:pPr eaLnBrk="1" hangingPunct="1"/>
            <a:r>
              <a:rPr lang="en-US" sz="2800" smtClean="0"/>
              <a:t>The SI unit for period is the second.</a:t>
            </a:r>
          </a:p>
        </p:txBody>
      </p:sp>
      <p:pic>
        <p:nvPicPr>
          <p:cNvPr id="8201" name="Picture 9" descr="wave_point"/>
          <p:cNvPicPr>
            <a:picLocks noChangeAspect="1" noChangeArrowheads="1" noCrop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83175" y="1879600"/>
            <a:ext cx="2809875" cy="2366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theme/theme1.xml><?xml version="1.0" encoding="utf-8"?>
<a:theme xmlns:a="http://schemas.openxmlformats.org/drawingml/2006/main" name="physics1">
  <a:themeElements>
    <a:clrScheme name="physics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ysics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hysic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ics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ics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ics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ics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hysics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sics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sics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sics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sics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sics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hysics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physics1</Template>
  <TotalTime>3043</TotalTime>
  <Words>643</Words>
  <Application>Microsoft Office PowerPoint</Application>
  <PresentationFormat>On-screen Show (4:3)</PresentationFormat>
  <Paragraphs>106</Paragraphs>
  <Slides>24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Comic Sans MS</vt:lpstr>
      <vt:lpstr>Calibri</vt:lpstr>
      <vt:lpstr>Verdana</vt:lpstr>
      <vt:lpstr>Times New Roman</vt:lpstr>
      <vt:lpstr>Symbol</vt:lpstr>
      <vt:lpstr>Lucida Sans</vt:lpstr>
      <vt:lpstr>physics1</vt:lpstr>
      <vt:lpstr>MathType 5.0 Equation</vt:lpstr>
      <vt:lpstr>Wave</vt:lpstr>
      <vt:lpstr>Wave</vt:lpstr>
      <vt:lpstr>There are three types of waves: </vt:lpstr>
      <vt:lpstr>Mechanical Waves</vt:lpstr>
      <vt:lpstr>Tacoma Narrows Bridge Torsional Oscillation</vt:lpstr>
      <vt:lpstr>3 Types of Mechanical Waves</vt:lpstr>
      <vt:lpstr>Wave Tutorial Links</vt:lpstr>
      <vt:lpstr>Longitudinal Tuning Fork Wave</vt:lpstr>
      <vt:lpstr>Period:  T</vt:lpstr>
      <vt:lpstr>Frequency:  f</vt:lpstr>
      <vt:lpstr>Slide 11</vt:lpstr>
      <vt:lpstr>Amplitude:  A</vt:lpstr>
      <vt:lpstr>Wavelength:  l (lambda)</vt:lpstr>
      <vt:lpstr>Wave Applets</vt:lpstr>
      <vt:lpstr>Wave Equation</vt:lpstr>
      <vt:lpstr>Superposition Principle</vt:lpstr>
      <vt:lpstr>Constructive Interference</vt:lpstr>
      <vt:lpstr>Destructive Interference</vt:lpstr>
      <vt:lpstr>Pulse/Wave Reflection</vt:lpstr>
      <vt:lpstr>Standing Waves</vt:lpstr>
      <vt:lpstr>Fundamental Frequency and Harmonics</vt:lpstr>
      <vt:lpstr>Doppler Effect</vt:lpstr>
      <vt:lpstr>Waves Moving in and Out of Phase</vt:lpstr>
      <vt:lpstr>Beats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WavesPowerPoint</dc:title>
  <dc:creator>Cherie Lehman</dc:creator>
  <cp:lastModifiedBy>cherie</cp:lastModifiedBy>
  <cp:revision>63</cp:revision>
  <dcterms:created xsi:type="dcterms:W3CDTF">2001-09-22T16:06:43Z</dcterms:created>
  <dcterms:modified xsi:type="dcterms:W3CDTF">2009-11-03T01:12:31Z</dcterms:modified>
</cp:coreProperties>
</file>