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2"/>
  </p:notesMasterIdLst>
  <p:sldIdLst>
    <p:sldId id="308" r:id="rId2"/>
    <p:sldId id="257" r:id="rId3"/>
    <p:sldId id="258" r:id="rId4"/>
    <p:sldId id="259" r:id="rId5"/>
    <p:sldId id="279" r:id="rId6"/>
    <p:sldId id="309" r:id="rId7"/>
    <p:sldId id="310" r:id="rId8"/>
    <p:sldId id="311" r:id="rId9"/>
    <p:sldId id="268" r:id="rId10"/>
    <p:sldId id="312" r:id="rId11"/>
    <p:sldId id="313" r:id="rId12"/>
    <p:sldId id="314" r:id="rId13"/>
    <p:sldId id="287" r:id="rId14"/>
    <p:sldId id="288" r:id="rId15"/>
    <p:sldId id="289" r:id="rId16"/>
    <p:sldId id="315" r:id="rId17"/>
    <p:sldId id="294" r:id="rId18"/>
    <p:sldId id="291" r:id="rId19"/>
    <p:sldId id="292" r:id="rId20"/>
    <p:sldId id="293" r:id="rId21"/>
    <p:sldId id="281" r:id="rId22"/>
    <p:sldId id="316" r:id="rId23"/>
    <p:sldId id="317" r:id="rId24"/>
    <p:sldId id="318" r:id="rId25"/>
    <p:sldId id="320" r:id="rId26"/>
    <p:sldId id="271" r:id="rId27"/>
    <p:sldId id="297" r:id="rId28"/>
    <p:sldId id="298" r:id="rId29"/>
    <p:sldId id="319" r:id="rId30"/>
    <p:sldId id="29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DDDDDD"/>
    <a:srgbClr val="CC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33" autoAdjust="0"/>
    <p:restoredTop sz="99828" autoAdjust="0"/>
  </p:normalViewPr>
  <p:slideViewPr>
    <p:cSldViewPr>
      <p:cViewPr varScale="1">
        <p:scale>
          <a:sx n="112" d="100"/>
          <a:sy n="112" d="100"/>
        </p:scale>
        <p:origin x="4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104224B-631E-4D02-9B5A-E6808DA8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9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42B8BA-7710-4032-9287-288E17C0CE62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638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892BB3-2A65-41CF-AC1A-D7116B1A9253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523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B611A2-4659-4BC4-983A-E024CD5C5587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9197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344F3E-15C9-42F5-BA07-5B463BFAF9F5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4476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727AC-1BC2-4721-8641-87811A49253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9440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46E815-2D33-4B39-BAE7-B2B0B24028E0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5514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07D829-BE4A-413A-B7BC-54335BBC2695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5193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50CC39-7EBA-4EE0-BE85-3CFE96354077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9382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9D5910-982D-43AA-AD3A-6F5B68F92CC1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4805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38AA47-8C39-47F5-B602-A88AE9355B60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4533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D02BB3-E376-4F26-B446-8439D4339370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764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DEDBEF-AC35-4862-B33C-513C824125DF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4455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46F552-A19B-48C6-B123-F4A7EC48107C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2767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DB5D4F-4C1C-4DA6-8212-66D3D4C81D58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0359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071FED-74BE-4DC4-8D75-154AFFCCE803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195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4E3C02-2FEE-4466-AD9F-FD2B5148B16A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7543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4B4A8F-9823-4B25-ADCD-798BBE73089A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5684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1352B1-5F40-4393-AB9D-E48794F2A395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4146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45A8B3-137F-4739-A0F8-A48FCC844981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792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7E7A86-3454-45C6-BF42-E95954C5BC1A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24124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D72C8C-9DF1-48C9-9E7B-AE86A48A9DA3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95042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B52F11-5682-43FE-A604-DFE67EA22638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608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01F20C-8BCB-4B25-9BB5-6EEA65D64769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0488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AB3CD3-21D7-473D-ACB5-CA7F169ABB37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899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446549-2718-4419-83FF-376C3AA44011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132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33DE57-F77A-4353-8BD7-F47E8F3F7968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183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48FDCB-2EEF-4145-BABA-37E8B865D8E8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821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98B8F-B399-43DA-8953-46405B45F633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393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4F4B67-8EDA-4BC5-92D5-995D50A36495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1961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BE0B3B-4D0D-410D-986A-E615AEAB9654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220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85800"/>
            <a:ext cx="8686800" cy="14752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1" y="2362200"/>
            <a:ext cx="5943600" cy="12192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9D26B388-56AC-408A-A211-EAB8A7F4DA32}" type="datetime1">
              <a:rPr lang="en-US" smtClean="0"/>
              <a:pPr/>
              <a:t>8/7/2017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A31B7DA-DBF3-4657-91F3-A55D32452E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2308"/>
            <a:ext cx="8686800" cy="427029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C2AAF12-E0CD-4F4D-9058-C3D3E40DA304}" type="datetime1">
              <a:rPr lang="en-US" smtClean="0"/>
              <a:pPr/>
              <a:t>8/7/2017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69EA352-29CC-4563-B531-853954FB2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1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3337" y="127553"/>
            <a:ext cx="1942063" cy="541353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7553"/>
            <a:ext cx="6629400" cy="5413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70AAC1-6521-4000-862F-811BFFE24105}" type="datetime1">
              <a:rPr lang="en-US" smtClean="0"/>
              <a:pPr/>
              <a:t>8/7/2017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9D612E8-02E8-4C17-BD6A-DE4406A69E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7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3854"/>
            <a:ext cx="8686799" cy="4421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98C1E21-3BB5-43E9-883C-FE76281F3FC3}" type="datetime1">
              <a:rPr lang="en-US" smtClean="0"/>
              <a:pPr/>
              <a:t>8/7/2017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6F19463-C63E-4704-AC2A-938352538C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3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19812"/>
            <a:ext cx="8686800" cy="1362706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819400"/>
            <a:ext cx="8686800" cy="15004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EC0F530-3095-46F5-B8DA-C99E18CA9E60}" type="datetime1">
              <a:rPr lang="en-US" smtClean="0"/>
              <a:pPr/>
              <a:t>8/7/2017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CF0D12F-DFA0-4326-A0AC-CB2DDCDDB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8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95400"/>
            <a:ext cx="4274756" cy="44196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644" y="1295400"/>
            <a:ext cx="4274755" cy="44196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D3A5CA0-2743-4F00-874F-858F31CE82E9}" type="datetime1">
              <a:rPr lang="en-US" smtClean="0"/>
              <a:pPr/>
              <a:t>8/7/2017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002A935-BF96-426C-8BAE-6D062E971B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283748"/>
            <a:ext cx="4269036" cy="63975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923503"/>
            <a:ext cx="4269036" cy="3715297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4" y="1283748"/>
            <a:ext cx="4270465" cy="63975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4" y="1923503"/>
            <a:ext cx="4270465" cy="3715297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5A6406B-2FCB-454A-8911-47AA77D8D738}" type="datetime1">
              <a:rPr lang="en-US" smtClean="0"/>
              <a:pPr/>
              <a:t>8/7/2017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D4313F0-F1C3-4998-BE9B-42E5CEDC15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Placeholder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4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99B2F2CB-7103-4695-8DF3-50B0F461DB01}" type="datetime1">
              <a:rPr lang="en-US" smtClean="0"/>
              <a:pPr/>
              <a:t>8/7/2017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C2EF551-6624-45A0-A0D3-010BEC53F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Placeholder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3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BC2FC1B-68E4-4AA0-BE3D-6B6F9FF47C5C}" type="datetime1">
              <a:rPr lang="en-US" smtClean="0"/>
              <a:pPr/>
              <a:t>8/7/2017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C351359-F1AA-4824-9B85-0300C7832C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9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2542"/>
            <a:ext cx="3236511" cy="1161887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272541"/>
            <a:ext cx="5340173" cy="5366259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4428"/>
            <a:ext cx="3236511" cy="4813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16FFF16-A6AC-415C-A055-4532321E23C3}" type="datetime1">
              <a:rPr lang="en-US" smtClean="0"/>
              <a:pPr/>
              <a:t>8/7/2017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7AFEF01-132D-48CB-AEAD-90144276D4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2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340928"/>
            <a:ext cx="5487258" cy="566599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152400"/>
            <a:ext cx="5487258" cy="4115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4907527"/>
            <a:ext cx="5487258" cy="804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67AAF12-A954-4E67-849A-C06F2D1D8061}" type="datetime1">
              <a:rPr lang="en-US" smtClean="0"/>
              <a:pPr/>
              <a:t>8/7/2017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B5A878B-17B9-4FC9-A1AE-2F991F0FE5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460737D-97F0-4351-A65F-11495BD93260}" type="datetime1">
              <a:rPr lang="en-US" smtClean="0"/>
              <a:pPr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82B4907-13E8-44B7-8124-342B07F3C9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5001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12394" algn="ct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824789" algn="ct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237183" algn="ct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649578" algn="ct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231" indent="-342231" algn="l" defTabSz="915001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3170" indent="-286385" algn="l" defTabSz="915001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2676" indent="-227677" algn="l" defTabSz="915001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599461" indent="-227677" algn="l" defTabSz="915001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677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3.xml"/><Relationship Id="rId7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j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learning.com/economics/graphingworkshop/archive_tutorials/generic2003/046_econgrowth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  <p:pic>
        <p:nvPicPr>
          <p:cNvPr id="5" name="Picture 4" descr="C:\Users\jthomas\Documents\Arnold 11e\Supplements\TB\Macr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95800"/>
            <a:ext cx="1428750" cy="17907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Palatino Linotype" pitchFamily="18" charset="0"/>
              </a:rPr>
              <a:t>Chapter 17: Economic Growth: Resources, Technology, Ideas and Institutions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DDDDDD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The Production Function and the LRAS Curve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579120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7500" y="1325563"/>
            <a:ext cx="88392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c) A higher technology coefficient shifts the production function up and brings about more Real GDP, </a:t>
            </a:r>
            <a:r>
              <a:rPr lang="en-US" sz="2000" i="1" dirty="0">
                <a:latin typeface="+mn-lt"/>
              </a:rPr>
              <a:t>Q</a:t>
            </a:r>
            <a:r>
              <a:rPr lang="en-US" sz="2000" dirty="0">
                <a:latin typeface="+mn-lt"/>
              </a:rPr>
              <a:t>. (d) A heightened technology coefficient leads to a rightward shift in the </a:t>
            </a:r>
            <a:r>
              <a:rPr lang="en-US" sz="2000" i="1" dirty="0">
                <a:latin typeface="+mn-lt"/>
              </a:rPr>
              <a:t>LRAS </a:t>
            </a:r>
            <a:r>
              <a:rPr lang="en-US" sz="2000" dirty="0">
                <a:latin typeface="+mn-lt"/>
              </a:rPr>
              <a:t>curve. (Although not shown in this exhibit, a rise in </a:t>
            </a:r>
            <a:r>
              <a:rPr lang="en-US" sz="2000" i="1" dirty="0">
                <a:latin typeface="+mn-lt"/>
              </a:rPr>
              <a:t>K </a:t>
            </a:r>
            <a:r>
              <a:rPr lang="en-US" sz="2000" dirty="0">
                <a:latin typeface="+mn-lt"/>
              </a:rPr>
              <a:t>would do the same thing as a rise in the technology coefficient in terms of shifting up the production function and shifting the </a:t>
            </a:r>
            <a:r>
              <a:rPr lang="en-US" sz="2000" i="1" dirty="0">
                <a:latin typeface="+mn-lt"/>
              </a:rPr>
              <a:t>LRAS </a:t>
            </a:r>
            <a:r>
              <a:rPr lang="en-US" sz="2000" dirty="0">
                <a:latin typeface="+mn-lt"/>
              </a:rPr>
              <a:t>curve to the right.)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 bwMode="auto">
          <a:xfrm>
            <a:off x="7696200" y="60960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590800" y="64008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DDDDDD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Labor markets, the Production Function, and the LRAS Curve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800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304925"/>
            <a:ext cx="3276600" cy="5035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>
                <a:solidFill>
                  <a:srgbClr val="222268"/>
                </a:solidFill>
                <a:latin typeface="Palatino Linotype" pitchFamily="18" charset="0"/>
              </a:rPr>
              <a:t>( a) Lower taxes on income shifts the labor supply curve rightward from </a:t>
            </a:r>
            <a:r>
              <a:rPr lang="en-US" i="1">
                <a:solidFill>
                  <a:srgbClr val="222268"/>
                </a:solidFill>
                <a:latin typeface="Palatino Linotype" pitchFamily="18" charset="0"/>
              </a:rPr>
              <a:t>S</a:t>
            </a:r>
            <a:r>
              <a:rPr lang="en-US">
                <a:solidFill>
                  <a:srgbClr val="222268"/>
                </a:solidFill>
                <a:latin typeface="Palatino Linotype" pitchFamily="18" charset="0"/>
              </a:rPr>
              <a:t>LF1 to </a:t>
            </a:r>
            <a:r>
              <a:rPr lang="en-US" i="1">
                <a:solidFill>
                  <a:srgbClr val="222268"/>
                </a:solidFill>
                <a:latin typeface="Palatino Linotype" pitchFamily="18" charset="0"/>
              </a:rPr>
              <a:t>S</a:t>
            </a:r>
            <a:r>
              <a:rPr lang="en-US">
                <a:solidFill>
                  <a:srgbClr val="222268"/>
                </a:solidFill>
                <a:latin typeface="Palatino Linotype" pitchFamily="18" charset="0"/>
              </a:rPr>
              <a:t>LF2.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>
                <a:solidFill>
                  <a:srgbClr val="222268"/>
                </a:solidFill>
                <a:latin typeface="Palatino Linotype" pitchFamily="18" charset="0"/>
              </a:rPr>
              <a:t>As a result of the lower taxes and the shift rightward in the labor supply curve, the equilibrium amount of labor rises from </a:t>
            </a:r>
            <a:r>
              <a:rPr lang="en-US" i="1">
                <a:solidFill>
                  <a:srgbClr val="222268"/>
                </a:solidFill>
                <a:latin typeface="Palatino Linotype" pitchFamily="18" charset="0"/>
              </a:rPr>
              <a:t>L</a:t>
            </a:r>
            <a:r>
              <a:rPr lang="en-US">
                <a:solidFill>
                  <a:srgbClr val="222268"/>
                </a:solidFill>
                <a:latin typeface="Palatino Linotype" pitchFamily="18" charset="0"/>
              </a:rPr>
              <a:t>1 to </a:t>
            </a:r>
            <a:r>
              <a:rPr lang="en-US" i="1">
                <a:solidFill>
                  <a:srgbClr val="222268"/>
                </a:solidFill>
                <a:latin typeface="Palatino Linotype" pitchFamily="18" charset="0"/>
              </a:rPr>
              <a:t>L</a:t>
            </a:r>
            <a:r>
              <a:rPr lang="en-US">
                <a:solidFill>
                  <a:srgbClr val="222268"/>
                </a:solidFill>
                <a:latin typeface="Palatino Linotype" pitchFamily="18" charset="0"/>
              </a:rPr>
              <a:t>2. (b)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>
                <a:solidFill>
                  <a:srgbClr val="222268"/>
                </a:solidFill>
                <a:latin typeface="Palatino Linotype" pitchFamily="18" charset="0"/>
              </a:rPr>
              <a:t>More labor leads to more Real GDP in terms of the production function. (c) More Real GDP corresponds to a rightward shift in the </a:t>
            </a:r>
            <a:r>
              <a:rPr lang="en-US" i="1">
                <a:solidFill>
                  <a:srgbClr val="222268"/>
                </a:solidFill>
                <a:latin typeface="Palatino Linotype" pitchFamily="18" charset="0"/>
              </a:rPr>
              <a:t>LRAS </a:t>
            </a:r>
            <a:r>
              <a:rPr lang="en-US">
                <a:solidFill>
                  <a:srgbClr val="222268"/>
                </a:solidFill>
                <a:latin typeface="Palatino Linotype" pitchFamily="18" charset="0"/>
              </a:rPr>
              <a:t>curve.</a:t>
            </a: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 bwMode="auto">
          <a:xfrm>
            <a:off x="7772400" y="61722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667000" y="63246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Natural Resources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Labor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Capital Technological Advances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Free Trade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Property Rights Structure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Economic Freedom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Policies to Promote Economic Growth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z="3600" smtClean="0"/>
              <a:t>Determinants of Economic Growth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Natural Resources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648200" cy="4267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3600" b="1" dirty="0" smtClean="0"/>
          </a:p>
          <a:p>
            <a:pPr eaLnBrk="1" hangingPunct="1">
              <a:buClr>
                <a:srgbClr val="663300"/>
              </a:buClr>
              <a:buFont typeface="Wingdings" pitchFamily="2" charset="2"/>
              <a:buNone/>
            </a:pPr>
            <a:r>
              <a:rPr lang="en-US" sz="2800" b="1" dirty="0" smtClean="0"/>
              <a:t>    </a:t>
            </a:r>
            <a:r>
              <a:rPr lang="en-US" sz="3600" u="sng" dirty="0" smtClean="0"/>
              <a:t>Land</a:t>
            </a:r>
            <a:r>
              <a:rPr lang="en-US" sz="3600" dirty="0" smtClean="0"/>
              <a:t> - All natural resources, such as minerals, forests, water, and unimproved land</a:t>
            </a:r>
            <a:endParaRPr lang="en-US" sz="3600" b="1" dirty="0" smtClean="0"/>
          </a:p>
          <a:p>
            <a:pPr eaLnBrk="1" hangingPunct="1">
              <a:buClr>
                <a:srgbClr val="663300"/>
              </a:buClr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buClr>
                <a:srgbClr val="663300"/>
              </a:buClr>
              <a:buFont typeface="Wingdings" pitchFamily="2" charset="2"/>
              <a:buNone/>
            </a:pPr>
            <a:endParaRPr lang="en-US" sz="3300" b="1" dirty="0" smtClean="0"/>
          </a:p>
        </p:txBody>
      </p:sp>
      <p:pic>
        <p:nvPicPr>
          <p:cNvPr id="14340" name="Picture 4" descr="38014_p34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962400" cy="2651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5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5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ransition advTm="4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Labor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648200" cy="4267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3600" b="1" dirty="0" smtClean="0"/>
          </a:p>
          <a:p>
            <a:pPr eaLnBrk="1" hangingPunct="1">
              <a:buClr>
                <a:srgbClr val="663300"/>
              </a:buClr>
              <a:buFont typeface="Wingdings" pitchFamily="2" charset="2"/>
              <a:buNone/>
            </a:pPr>
            <a:r>
              <a:rPr lang="en-US" sz="3600" dirty="0" smtClean="0"/>
              <a:t>  The physical and mental talents people contribute to the production process</a:t>
            </a:r>
          </a:p>
          <a:p>
            <a:pPr eaLnBrk="1" hangingPunct="1">
              <a:buClr>
                <a:srgbClr val="663300"/>
              </a:buClr>
              <a:buFont typeface="Wingdings" pitchFamily="2" charset="2"/>
              <a:buNone/>
            </a:pPr>
            <a:endParaRPr lang="en-US" sz="3600" dirty="0" smtClean="0"/>
          </a:p>
        </p:txBody>
      </p:sp>
      <p:pic>
        <p:nvPicPr>
          <p:cNvPr id="15364" name="Picture 4" descr="MPPH01890J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211388" cy="3352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hlinkClick r:id="rId5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5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ransition advTm="4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Capital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1524000"/>
            <a:ext cx="54864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 b="1" dirty="0">
              <a:latin typeface="Palatino Linotype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Palatino Linotype" pitchFamily="18" charset="0"/>
              </a:rPr>
              <a:t>Produced goods that can be used as inputs for further production, such as factories, machinery, tools, computers, and buildings</a:t>
            </a:r>
          </a:p>
          <a:p>
            <a:endParaRPr lang="en-US" sz="3600" dirty="0">
              <a:solidFill>
                <a:srgbClr val="800000"/>
              </a:solidFill>
              <a:latin typeface="Palatino Linotype" pitchFamily="18" charset="0"/>
            </a:endParaRPr>
          </a:p>
        </p:txBody>
      </p:sp>
      <p:pic>
        <p:nvPicPr>
          <p:cNvPr id="16388" name="Picture 4" descr="MPj040041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819400" cy="2786063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5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5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ransition advTm="10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Human Capital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1524000"/>
            <a:ext cx="4038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 b="1" dirty="0">
              <a:latin typeface="Palatino Linotype" pitchFamily="18" charset="0"/>
            </a:endParaRPr>
          </a:p>
          <a:p>
            <a:pPr>
              <a:defRPr/>
            </a:pPr>
            <a:r>
              <a:rPr lang="en-US" sz="3600" dirty="0">
                <a:latin typeface="+mn-lt"/>
              </a:rPr>
              <a:t>The knowledge and skills a person acquires through education, training, and experience</a:t>
            </a:r>
            <a:r>
              <a:rPr lang="en-US" sz="3600" dirty="0"/>
              <a:t>.</a:t>
            </a:r>
            <a:endParaRPr lang="en-US" sz="3600" dirty="0">
              <a:latin typeface="Palatino Linotype" pitchFamily="18" charset="0"/>
            </a:endParaRPr>
          </a:p>
        </p:txBody>
      </p:sp>
      <p:pic>
        <p:nvPicPr>
          <p:cNvPr id="17413" name="Picture 3" descr="C:\Documents and Settings\p.schneiderman\Local Settings\Temporary Internet Files\Content.IE5\QX169OKA\MP90042259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1336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hlinkClick r:id="rId5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5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ransition advTm="10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5720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dirty="0" smtClean="0"/>
              <a:t>An advance in technology commonly refers to the ability to produce more output with a fixed amount of resources or the ability to produce the same output with fewer resources.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Technological Advances</a:t>
            </a:r>
          </a:p>
        </p:txBody>
      </p:sp>
      <p:pic>
        <p:nvPicPr>
          <p:cNvPr id="18436" name="Picture 4" descr="MPj040740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/>
          <a:stretch>
            <a:fillRect/>
          </a:stretch>
        </p:blipFill>
        <p:spPr bwMode="auto">
          <a:xfrm>
            <a:off x="4724400" y="1903413"/>
            <a:ext cx="3638550" cy="41925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 bwMode="auto">
          <a:xfrm>
            <a:off x="7620000" y="61722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3246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Free trade among countries allows each to produce goods in which they have a comparative advantage (The situation where someone can produce a good at lower </a:t>
            </a:r>
            <a:r>
              <a:rPr lang="en-US" b="1" dirty="0" smtClean="0"/>
              <a:t>opportunity cost</a:t>
            </a:r>
            <a:r>
              <a:rPr lang="en-US" dirty="0" smtClean="0"/>
              <a:t> than someone else can)</a:t>
            </a:r>
            <a:r>
              <a:rPr lang="en-US" sz="3600" dirty="0" smtClean="0"/>
              <a:t>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Free Trade</a:t>
            </a:r>
          </a:p>
        </p:txBody>
      </p:sp>
      <p:pic>
        <p:nvPicPr>
          <p:cNvPr id="19460" name="Picture 7" descr="MPj043116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5787"/>
            <a:ext cx="3200400" cy="2132013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Some economists have argued that per capita real economic growth first appeared in areas that had developed a system of institutions and property rights that encouraged individuals to direct their energies to effective and creative economic projects.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Property Rights Structure</a:t>
            </a:r>
          </a:p>
        </p:txBody>
      </p:sp>
      <p:pic>
        <p:nvPicPr>
          <p:cNvPr id="20484" name="Picture 4" descr="MPj039878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24200"/>
            <a:ext cx="1795463" cy="2514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hlinkClick r:id="rId4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dirty="0" smtClean="0">
                <a:hlinkClick r:id="rId3" action="ppaction://hlinksldjump"/>
              </a:rPr>
              <a:t>Economic Growth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dirty="0" smtClean="0">
                <a:hlinkClick r:id="rId4" action="ppaction://hlinksldjump"/>
              </a:rPr>
              <a:t>The Production Function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dirty="0" smtClean="0">
                <a:hlinkClick r:id="rId5" action="ppaction://hlinksldjump"/>
              </a:rPr>
              <a:t>The Production Function and Economic Growth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dirty="0" smtClean="0">
                <a:hlinkClick r:id="rId6" action="ppaction://hlinksldjump"/>
              </a:rPr>
              <a:t>New Growth Theory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dirty="0" smtClean="0">
                <a:hlinkClick r:id="rId7" action="ppaction://hlinksldjump"/>
              </a:rPr>
              <a:t>Economic Growth and Special Interest Groups</a:t>
            </a:r>
            <a:endParaRPr lang="en-US" sz="2800" b="1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In This Lecture…</a:t>
            </a:r>
          </a:p>
        </p:txBody>
      </p:sp>
      <p:pic>
        <p:nvPicPr>
          <p:cNvPr id="3076" name="Picture 5" descr="38014_p01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2451100" cy="3733800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04800" y="6248400"/>
            <a:ext cx="2805113" cy="276225"/>
          </a:xfrm>
          <a:prstGeom prst="rect">
            <a:avLst/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C00000"/>
                </a:solidFill>
              </a:rPr>
              <a:t>To select a topic, click on its link above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352800" y="6321425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Countries in which people enjoy a large degree of economic freedom develop and grow more quickly than countries in which people have little economic freedom.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Economic Freedom</a:t>
            </a:r>
          </a:p>
        </p:txBody>
      </p:sp>
      <p:pic>
        <p:nvPicPr>
          <p:cNvPr id="21508" name="Picture 5" descr="MPj040075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444875" cy="2295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51054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smtClean="0"/>
              <a:t>Tax Policy – lower taxes on wages; lower taxes on investment income;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smtClean="0"/>
              <a:t>Regulatory Policy – lower costs of compliance with regulations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smtClean="0"/>
              <a:t>Industrial Policy – A deliberate policy by which government “waters the green spots,” or aids industries that are most likely to be successful in the world marketplace.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60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z="3600" smtClean="0"/>
              <a:t>Policies to Promote Economic Growth</a:t>
            </a:r>
          </a:p>
        </p:txBody>
      </p:sp>
      <p:pic>
        <p:nvPicPr>
          <p:cNvPr id="53253" name="Picture 5" descr="MPj040939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581400" cy="3581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5029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/>
              <a:t>New growth theory holds that technology is endogenous* as opposed to neoclassical growth theory, which holds that technology is exogenous*.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/>
              <a:t>More </a:t>
            </a:r>
            <a:r>
              <a:rPr lang="en-US" sz="2000" dirty="0"/>
              <a:t>important, the amount and quality of technology that is </a:t>
            </a:r>
            <a:r>
              <a:rPr lang="en-US" sz="2000" dirty="0" smtClean="0"/>
              <a:t>developed depend </a:t>
            </a:r>
            <a:r>
              <a:rPr lang="en-US" sz="2000" dirty="0"/>
              <a:t>on the amount of resources we devote to it: The more resources that go to </a:t>
            </a:r>
            <a:r>
              <a:rPr lang="en-US" sz="2000" dirty="0" smtClean="0"/>
              <a:t>develop technology</a:t>
            </a:r>
            <a:r>
              <a:rPr lang="en-US" sz="2000" dirty="0"/>
              <a:t>, the more and better technology that is developed.</a:t>
            </a:r>
            <a:endParaRPr lang="en-US" sz="20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2000" dirty="0" smtClean="0"/>
              <a:t>*When something is endogenous, it is part of the economic system, under our control or influence. When something is exogenous, it is not part of the system; it is assumed to be given to us, often mysteriously through a process that we do not understand.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New Growth Theory I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 bwMode="auto">
          <a:xfrm>
            <a:off x="7620000" y="61722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4600" y="63246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181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According to Paul Romer, discovering and implementing new ideas are what causes economic growth.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Certain institutions can promote the discovery of new ideas and therefore promote economic growth.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New Growth Theory II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2971800" cy="265588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err="1" smtClean="0"/>
              <a:t>Romer</a:t>
            </a:r>
            <a:r>
              <a:rPr lang="en-US" dirty="0" smtClean="0"/>
              <a:t> </a:t>
            </a:r>
            <a:r>
              <a:rPr lang="en-US" dirty="0"/>
              <a:t>has argued said that “economic growth occurs whenever people take resources </a:t>
            </a:r>
            <a:r>
              <a:rPr lang="en-US" dirty="0" smtClean="0"/>
              <a:t>and rearrange </a:t>
            </a:r>
            <a:r>
              <a:rPr lang="en-US" dirty="0"/>
              <a:t>them in ways that are more valuable.” </a:t>
            </a: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Let’s </a:t>
            </a:r>
            <a:r>
              <a:rPr lang="en-US" dirty="0"/>
              <a:t>focus on the word “rearrange.” </a:t>
            </a:r>
            <a:r>
              <a:rPr lang="en-US" dirty="0" smtClean="0"/>
              <a:t>We can </a:t>
            </a:r>
            <a:r>
              <a:rPr lang="en-US" dirty="0"/>
              <a:t>think of rearranging as in rearranging the pieces of a puzzle, as in changing the </a:t>
            </a:r>
            <a:r>
              <a:rPr lang="en-US" dirty="0" smtClean="0"/>
              <a:t>ingredients in </a:t>
            </a:r>
            <a:r>
              <a:rPr lang="en-US" dirty="0"/>
              <a:t>a recipe, or as in rearranging the way workers go about their daily work. </a:t>
            </a: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When we </a:t>
            </a:r>
            <a:r>
              <a:rPr lang="en-US" dirty="0"/>
              <a:t>rearrange anything, we do that “thing</a:t>
            </a:r>
            <a:r>
              <a:rPr lang="en-US" dirty="0" smtClean="0"/>
              <a:t>” differently</a:t>
            </a:r>
            <a:r>
              <a:rPr lang="en-US" dirty="0"/>
              <a:t>. Sometimes, differently is better</a:t>
            </a:r>
            <a:r>
              <a:rPr lang="en-US" dirty="0" smtClean="0"/>
              <a:t>, and </a:t>
            </a:r>
            <a:r>
              <a:rPr lang="en-US" dirty="0"/>
              <a:t>sometimes it is worse</a:t>
            </a:r>
            <a:r>
              <a:rPr lang="en-US" dirty="0" smtClean="0"/>
              <a:t>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New Growth Theory III</a:t>
            </a: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According </a:t>
            </a:r>
            <a:r>
              <a:rPr lang="en-US" dirty="0"/>
              <a:t>to Mancur Olson, in </a:t>
            </a:r>
            <a:r>
              <a:rPr lang="en-US" i="1" dirty="0"/>
              <a:t>The Rise and Decline of Nations, </a:t>
            </a:r>
            <a:r>
              <a:rPr lang="en-US" dirty="0"/>
              <a:t>special interest </a:t>
            </a:r>
            <a:r>
              <a:rPr lang="en-US" dirty="0" smtClean="0"/>
              <a:t>groups are </a:t>
            </a:r>
            <a:r>
              <a:rPr lang="en-US" dirty="0"/>
              <a:t>more likely to argue for transfer-promoting policies than growth-promoting policies</a:t>
            </a:r>
            <a:r>
              <a:rPr lang="en-US" dirty="0" smtClean="0"/>
              <a:t>, and </a:t>
            </a:r>
            <a:r>
              <a:rPr lang="en-US" dirty="0"/>
              <a:t>the cost–benefit calculation of each policy is the reason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This </a:t>
            </a:r>
            <a:r>
              <a:rPr lang="en-US" dirty="0"/>
              <a:t>behavior affects </a:t>
            </a:r>
            <a:r>
              <a:rPr lang="en-US" dirty="0" smtClean="0"/>
              <a:t>economic growth </a:t>
            </a:r>
            <a:r>
              <a:rPr lang="en-US" dirty="0"/>
              <a:t>in that the more special interest groups there are in a country, the </a:t>
            </a:r>
            <a:r>
              <a:rPr lang="en-US" dirty="0" smtClean="0"/>
              <a:t>more likely </a:t>
            </a:r>
            <a:r>
              <a:rPr lang="en-US" dirty="0"/>
              <a:t>it is that transfer-promoting policies will be lobbied for instead of </a:t>
            </a:r>
            <a:r>
              <a:rPr lang="en-US" dirty="0" smtClean="0"/>
              <a:t>growth-promoting policies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Individuals </a:t>
            </a:r>
            <a:r>
              <a:rPr lang="en-US" dirty="0"/>
              <a:t>will try to get a larger slice of a constant-sized economic pie rather </a:t>
            </a:r>
            <a:r>
              <a:rPr lang="en-US" dirty="0" smtClean="0"/>
              <a:t>than trying </a:t>
            </a:r>
            <a:r>
              <a:rPr lang="en-US" dirty="0"/>
              <a:t>to increase the size of the pie. In short, numerous and politically strong special </a:t>
            </a:r>
            <a:r>
              <a:rPr lang="en-US" dirty="0" smtClean="0"/>
              <a:t>interest groups </a:t>
            </a:r>
            <a:r>
              <a:rPr lang="en-US" dirty="0"/>
              <a:t>are detrimental to economic growth.</a:t>
            </a:r>
            <a:endParaRPr lang="en-US" dirty="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Special Interest Groups</a:t>
            </a: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 bwMode="auto">
          <a:xfrm>
            <a:off x="7620000" y="60960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2484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70038"/>
            <a:ext cx="8229600" cy="315436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800" b="1" dirty="0" smtClean="0"/>
              <a:t>1. Explain </a:t>
            </a:r>
            <a:r>
              <a:rPr lang="en-US" sz="2800" b="1" dirty="0"/>
              <a:t>how a decline in taxes that affects the labor </a:t>
            </a:r>
            <a:r>
              <a:rPr lang="en-US" sz="2800" b="1" dirty="0" smtClean="0"/>
              <a:t>market can </a:t>
            </a:r>
            <a:r>
              <a:rPr lang="en-US" sz="2800" b="1" dirty="0"/>
              <a:t>end up shifting the </a:t>
            </a:r>
            <a:r>
              <a:rPr lang="en-US" sz="2800" b="1" i="1" dirty="0"/>
              <a:t>LRAS </a:t>
            </a:r>
            <a:r>
              <a:rPr lang="en-US" sz="2800" b="1" dirty="0"/>
              <a:t>curve to the right</a:t>
            </a:r>
            <a:r>
              <a:rPr lang="en-US" sz="2800" b="1" dirty="0" smtClean="0"/>
              <a:t>.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A decline in taxes shifts the </a:t>
            </a:r>
            <a:r>
              <a:rPr lang="en-US" sz="2000" dirty="0" smtClean="0"/>
              <a:t>labor supply </a:t>
            </a:r>
            <a:r>
              <a:rPr lang="en-US" sz="2000" dirty="0"/>
              <a:t>curve to the right, which increase the </a:t>
            </a:r>
            <a:r>
              <a:rPr lang="en-US" sz="2000" dirty="0" smtClean="0"/>
              <a:t>equilibrium level </a:t>
            </a:r>
            <a:r>
              <a:rPr lang="en-US" sz="2000" dirty="0"/>
              <a:t>of labor in the labor market. More labor generates </a:t>
            </a:r>
            <a:r>
              <a:rPr lang="en-US" sz="2000" dirty="0" smtClean="0"/>
              <a:t>more output </a:t>
            </a:r>
            <a:r>
              <a:rPr lang="en-US" sz="2000" dirty="0"/>
              <a:t>(Real </a:t>
            </a:r>
            <a:r>
              <a:rPr lang="en-US" sz="2000" dirty="0" smtClean="0"/>
              <a:t>GDP). And more Real </a:t>
            </a:r>
            <a:r>
              <a:rPr lang="en-US" sz="2000" dirty="0"/>
              <a:t>GDP is consistent with the </a:t>
            </a:r>
            <a:r>
              <a:rPr lang="en-US" sz="2000" i="1" dirty="0"/>
              <a:t>LRAS </a:t>
            </a:r>
            <a:r>
              <a:rPr lang="en-US" sz="2000" dirty="0"/>
              <a:t>curve having shifted </a:t>
            </a:r>
            <a:r>
              <a:rPr lang="en-US" sz="2000" dirty="0" smtClean="0"/>
              <a:t>to the </a:t>
            </a:r>
            <a:r>
              <a:rPr lang="en-US" sz="2000" dirty="0"/>
              <a:t>right .</a:t>
            </a:r>
            <a:endParaRPr lang="en-US" sz="2000" b="1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Self-test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3854"/>
            <a:ext cx="8686799" cy="2973346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2800" b="1" dirty="0" smtClean="0"/>
              <a:t>2. What </a:t>
            </a:r>
            <a:r>
              <a:rPr lang="en-US" sz="2800" b="1" dirty="0"/>
              <a:t>is the difference between physical and human capital</a:t>
            </a:r>
            <a:r>
              <a:rPr lang="en-US" sz="2800" b="1" dirty="0" smtClean="0"/>
              <a:t>?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Physical capital consists of the produced goods that are </a:t>
            </a:r>
            <a:r>
              <a:rPr lang="en-US" sz="2000" dirty="0" smtClean="0"/>
              <a:t>used as </a:t>
            </a:r>
            <a:r>
              <a:rPr lang="en-US" sz="2000" dirty="0"/>
              <a:t>inputs for further production, such as factories, </a:t>
            </a:r>
            <a:r>
              <a:rPr lang="en-US" sz="2000" dirty="0" smtClean="0"/>
              <a:t>machinery, tools</a:t>
            </a:r>
            <a:r>
              <a:rPr lang="en-US" sz="2000" dirty="0"/>
              <a:t>, computers, and buildings. Human capital refers to </a:t>
            </a:r>
            <a:r>
              <a:rPr lang="en-US" sz="2000" dirty="0" smtClean="0"/>
              <a:t>the </a:t>
            </a:r>
            <a:r>
              <a:rPr lang="en-US" sz="2000" dirty="0"/>
              <a:t>knowledge and skills individuals acquire through education</a:t>
            </a:r>
            <a:r>
              <a:rPr lang="en-US" sz="2000" dirty="0" smtClean="0"/>
              <a:t>, training</a:t>
            </a:r>
            <a:r>
              <a:rPr lang="en-US" sz="2000" dirty="0"/>
              <a:t>, and experience .</a:t>
            </a:r>
            <a:endParaRPr lang="en-US" sz="2000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Self-test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3854"/>
            <a:ext cx="8686799" cy="3811546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800" b="1" dirty="0" smtClean="0"/>
              <a:t>3</a:t>
            </a:r>
            <a:r>
              <a:rPr lang="en-US" sz="2800" b="1" dirty="0"/>
              <a:t>. What is the difference between neoclassical growth </a:t>
            </a:r>
            <a:r>
              <a:rPr lang="en-US" sz="2800" b="1" dirty="0" smtClean="0"/>
              <a:t>theory and </a:t>
            </a:r>
            <a:r>
              <a:rPr lang="en-US" sz="2800" b="1" dirty="0"/>
              <a:t>new growth theory with respect to technology?</a:t>
            </a:r>
            <a:endParaRPr lang="en-US" sz="2800" b="1" dirty="0" smtClean="0"/>
          </a:p>
          <a:p>
            <a:pPr marL="0" indent="0">
              <a:buFontTx/>
              <a:buNone/>
              <a:defRPr/>
            </a:pPr>
            <a:r>
              <a:rPr lang="en-US" sz="2000" dirty="0"/>
              <a:t>In neoclassical growth theory, technology was, in a sense, “</a:t>
            </a:r>
            <a:r>
              <a:rPr lang="en-US" sz="2000" dirty="0" smtClean="0"/>
              <a:t>just there</a:t>
            </a:r>
            <a:r>
              <a:rPr lang="en-US" sz="2000" dirty="0"/>
              <a:t>.” Technological advances just happened, but how </a:t>
            </a:r>
            <a:r>
              <a:rPr lang="en-US" sz="2000" dirty="0" smtClean="0"/>
              <a:t>these advances </a:t>
            </a:r>
            <a:r>
              <a:rPr lang="en-US" sz="2000" dirty="0"/>
              <a:t>happened was not fully understood. Technology </a:t>
            </a:r>
            <a:r>
              <a:rPr lang="en-US" sz="2000" dirty="0" smtClean="0"/>
              <a:t>was something </a:t>
            </a:r>
            <a:r>
              <a:rPr lang="en-US" sz="2000" dirty="0"/>
              <a:t>that was exogenous—outside the economic </a:t>
            </a:r>
            <a:r>
              <a:rPr lang="en-US" sz="2000" dirty="0" smtClean="0"/>
              <a:t>system and </a:t>
            </a:r>
            <a:r>
              <a:rPr lang="en-US" sz="2000" dirty="0"/>
              <a:t>outside of our control. In new growth theory, </a:t>
            </a:r>
            <a:r>
              <a:rPr lang="en-US" sz="2000" dirty="0" smtClean="0"/>
              <a:t>technology is </a:t>
            </a:r>
            <a:r>
              <a:rPr lang="en-US" sz="2000" dirty="0"/>
              <a:t>said to be endogenous. It can be increased or </a:t>
            </a:r>
            <a:r>
              <a:rPr lang="en-US" sz="2000" dirty="0" smtClean="0"/>
              <a:t>decreased by </a:t>
            </a:r>
            <a:r>
              <a:rPr lang="en-US" sz="2000" dirty="0"/>
              <a:t>the amount of resources devoted to it. Also, technology </a:t>
            </a:r>
            <a:r>
              <a:rPr lang="en-US" sz="2000" dirty="0" smtClean="0"/>
              <a:t>is viewed </a:t>
            </a:r>
            <a:r>
              <a:rPr lang="en-US" sz="2000" dirty="0"/>
              <a:t>as being related to ideas .</a:t>
            </a:r>
            <a:endParaRPr lang="en-US" sz="2000" b="1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Self-test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3854"/>
            <a:ext cx="8686799" cy="3201946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sz="2800" b="1" dirty="0"/>
              <a:t>4. In the production function specified in Exhibit 2(a</a:t>
            </a:r>
            <a:r>
              <a:rPr lang="en-US" sz="2800" b="1" dirty="0" smtClean="0"/>
              <a:t>) of the text, what variable(s</a:t>
            </a:r>
            <a:r>
              <a:rPr lang="en-US" sz="2800" b="1" dirty="0"/>
              <a:t>) </a:t>
            </a:r>
            <a:r>
              <a:rPr lang="en-US" sz="2800" b="1" dirty="0" smtClean="0"/>
              <a:t>are movement </a:t>
            </a:r>
            <a:r>
              <a:rPr lang="en-US" sz="2800" b="1" dirty="0"/>
              <a:t>factors (will move us along </a:t>
            </a:r>
            <a:r>
              <a:rPr lang="en-US" sz="2800" b="1" dirty="0" smtClean="0"/>
              <a:t>the production </a:t>
            </a:r>
            <a:r>
              <a:rPr lang="en-US" sz="2800" b="1" dirty="0"/>
              <a:t>function)? What variable(s) are shift </a:t>
            </a:r>
            <a:r>
              <a:rPr lang="en-US" sz="2800" b="1" dirty="0" smtClean="0"/>
              <a:t>factors (</a:t>
            </a:r>
            <a:r>
              <a:rPr lang="en-US" sz="2800" b="1" dirty="0"/>
              <a:t>will shift the production function</a:t>
            </a:r>
            <a:r>
              <a:rPr lang="en-US" sz="2800" b="1" dirty="0" smtClean="0"/>
              <a:t>)?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Labor is the movement factor, and both capital and the </a:t>
            </a:r>
            <a:r>
              <a:rPr lang="en-US" sz="2000" dirty="0" smtClean="0"/>
              <a:t>technology coefficient </a:t>
            </a:r>
            <a:r>
              <a:rPr lang="en-US" sz="2000" dirty="0"/>
              <a:t>are shift factors .</a:t>
            </a:r>
            <a:endParaRPr lang="en-US" sz="2000" b="1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Self-test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</a:t>
            </a:r>
            <a:r>
              <a:rPr lang="en-US" sz="2400" smtClean="0"/>
              <a:t>An increase in Real GDP from one period to the next.</a:t>
            </a:r>
            <a:endParaRPr lang="en-US" sz="2400" b="1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Absolute Real Economic</a:t>
            </a:r>
            <a:br>
              <a:rPr lang="en-US" sz="3600" smtClean="0"/>
            </a:br>
            <a:r>
              <a:rPr lang="en-US" sz="3600" smtClean="0"/>
              <a:t>Growth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04800" y="5440363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Palatino Linotype" pitchFamily="18" charset="0"/>
              </a:rPr>
              <a:t>Absolute Real Economic Growth Rates for the United States, 1998-2009</a:t>
            </a: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153150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>
            <a:hlinkClick r:id="rId4" action="ppaction://hlinksldjump"/>
          </p:cNvPr>
          <p:cNvSpPr/>
          <p:nvPr/>
        </p:nvSpPr>
        <p:spPr bwMode="auto">
          <a:xfrm>
            <a:off x="7620000" y="60960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514600" y="62484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The Wall Street Journal is a is a rich source of information which provides real life examples of micro- and macro economic activities.  Check today’s issue to see the most current news. </a:t>
            </a:r>
          </a:p>
          <a:p>
            <a:pPr eaLnBrk="1" hangingPunct="1">
              <a:buFontTx/>
              <a:buNone/>
            </a:pPr>
            <a:r>
              <a:rPr lang="en-US" smtClean="0"/>
              <a:t>			</a:t>
            </a:r>
            <a:r>
              <a:rPr lang="en-US" smtClean="0">
                <a:hlinkClick r:id="rId3"/>
              </a:rPr>
              <a:t>http://www.wsj.com</a:t>
            </a: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Wall Street Journal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2524125" cy="13335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5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5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An increase from one period to the next in per capita Real GDP, which is Real GDP divided by population.</a:t>
            </a:r>
            <a:endParaRPr lang="en-US" b="1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Per Capita Real Economic</a:t>
            </a:r>
            <a:br>
              <a:rPr lang="en-US" sz="3600" smtClean="0"/>
            </a:br>
            <a:r>
              <a:rPr lang="en-US" sz="3600" smtClean="0"/>
              <a:t>Growth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1000" y="2438400"/>
            <a:ext cx="8382000" cy="584200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Palatino Linotype" pitchFamily="18" charset="0"/>
              </a:rPr>
              <a:t>Per capita Real GDP =  Real GDP/Population</a:t>
            </a:r>
          </a:p>
        </p:txBody>
      </p:sp>
      <p:pic>
        <p:nvPicPr>
          <p:cNvPr id="6150" name="Picture 6" descr="MCj038352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29000"/>
            <a:ext cx="1814513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hlinkClick r:id="rId4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66" b="2879"/>
          <a:stretch>
            <a:fillRect/>
          </a:stretch>
        </p:blipFill>
        <p:spPr>
          <a:xfrm>
            <a:off x="2741612" y="1371600"/>
            <a:ext cx="3506788" cy="3498850"/>
          </a:xfrm>
          <a:ln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Economic Growth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00400" y="4953000"/>
            <a:ext cx="2667000" cy="1016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Palatino Linotype" pitchFamily="18" charset="0"/>
              </a:rPr>
              <a:t>Click photo above to view a tutorial on economic growth</a:t>
            </a: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5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A function that specifies the relation between technology and the quantity of factor inputs to output or Real GDP. </a:t>
            </a:r>
          </a:p>
          <a:p>
            <a:pPr marL="0" indent="0" algn="ctr">
              <a:buFontTx/>
              <a:buNone/>
            </a:pPr>
            <a:r>
              <a:rPr lang="en-US" dirty="0" smtClean="0"/>
              <a:t>Real GDP =  </a:t>
            </a:r>
            <a:r>
              <a:rPr lang="en-US" i="1" dirty="0" smtClean="0"/>
              <a:t>T </a:t>
            </a:r>
            <a:r>
              <a:rPr lang="en-US" dirty="0" smtClean="0"/>
              <a:t>(</a:t>
            </a:r>
            <a:r>
              <a:rPr lang="en-US" i="1" dirty="0" smtClean="0"/>
              <a:t>L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</a:p>
          <a:p>
            <a:pPr marL="0" indent="0">
              <a:buFontTx/>
              <a:buNone/>
            </a:pPr>
            <a:r>
              <a:rPr lang="en-US" dirty="0" smtClean="0"/>
              <a:t>The </a:t>
            </a:r>
            <a:r>
              <a:rPr lang="en-US" i="1" dirty="0" smtClean="0"/>
              <a:t>L </a:t>
            </a:r>
            <a:r>
              <a:rPr lang="en-US" dirty="0" smtClean="0"/>
              <a:t>stands for labor; the </a:t>
            </a:r>
            <a:r>
              <a:rPr lang="en-US" i="1" dirty="0" smtClean="0"/>
              <a:t>K </a:t>
            </a:r>
            <a:r>
              <a:rPr lang="en-US" dirty="0" smtClean="0"/>
              <a:t>stands for capital; the </a:t>
            </a:r>
            <a:r>
              <a:rPr lang="en-US" i="1" dirty="0" smtClean="0"/>
              <a:t>T </a:t>
            </a:r>
            <a:r>
              <a:rPr lang="en-US" dirty="0" smtClean="0"/>
              <a:t>stands for the technology coefficient.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smtClean="0"/>
              <a:t>Production Function</a:t>
            </a: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smtClean="0"/>
              <a:t>Production Function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619250"/>
            <a:ext cx="86106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lphaLcParenR"/>
              <a:defRPr/>
            </a:pPr>
            <a:r>
              <a:rPr lang="en-US" sz="2000" dirty="0">
                <a:latin typeface="+mn-lt"/>
              </a:rPr>
              <a:t>The production function is based on labor (L), capital (K), and technology (technology coefficient, T). 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000" dirty="0">
                <a:latin typeface="+mn-lt"/>
              </a:rPr>
              <a:t>Changes in L lead to changes in Real GDP (Q). </a:t>
            </a:r>
          </a:p>
          <a:p>
            <a:pPr marL="342900" indent="-342900">
              <a:buFontTx/>
              <a:buAutoNum type="alphaLcParenR"/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7942263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5" descr="C:\Documents and Settings\p.schneiderman\Local Settings\Temporary Internet Files\Content.IE5\QX169OKA\MC9102170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720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Documents and Settings\p.schneiderman\Local Settings\Temporary Internet Files\Content.IE5\QX169OKA\MC9102170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720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hlinkClick r:id="rId5" action="ppaction://hlinksldjump"/>
          </p:cNvPr>
          <p:cNvSpPr/>
          <p:nvPr/>
        </p:nvSpPr>
        <p:spPr bwMode="auto">
          <a:xfrm>
            <a:off x="7620000" y="60960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5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514600" y="62484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smtClean="0"/>
              <a:t>Production Function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376363"/>
            <a:ext cx="899160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c) A rise in capital leads to a shift upward in the production function and to more Real GDP (for a given level of L and a given technology coefficient). 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d) A rise in the technology coefficient leads to a shift upward in the production function and to more Real GDP (for a given level of L and K).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1"/>
            <a:ext cx="7467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C:\Documents and Settings\p.schneiderman\Local Settings\Temporary Internet Files\Content.IE5\QX169OKA\MC9102170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720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Documents and Settings\p.schneiderman\Local Settings\Temporary Internet Files\Content.IE5\QX169OKA\MC9102170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720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hlinkClick r:id="rId5" action="ppaction://hlinksldjump"/>
          </p:cNvPr>
          <p:cNvSpPr/>
          <p:nvPr/>
        </p:nvSpPr>
        <p:spPr bwMode="auto">
          <a:xfrm>
            <a:off x="7620000" y="61722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5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2514600" y="63246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The Production Function and the LRAS Curve</a:t>
            </a:r>
          </a:p>
        </p:txBody>
      </p:sp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60600"/>
            <a:ext cx="67310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295400"/>
            <a:ext cx="7620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(a) More labor (</a:t>
            </a:r>
            <a:r>
              <a:rPr lang="en-US" sz="2000" i="1" dirty="0">
                <a:latin typeface="+mn-lt"/>
              </a:rPr>
              <a:t>L</a:t>
            </a:r>
            <a:r>
              <a:rPr lang="en-US" sz="2000" dirty="0">
                <a:latin typeface="+mn-lt"/>
              </a:rPr>
              <a:t>) leads to more Real GDP (shown in terms of the production function.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(b) More </a:t>
            </a:r>
            <a:r>
              <a:rPr lang="en-US" sz="2000" i="1" dirty="0">
                <a:latin typeface="+mn-lt"/>
              </a:rPr>
              <a:t>L </a:t>
            </a:r>
            <a:r>
              <a:rPr lang="en-US" sz="2000" dirty="0">
                <a:latin typeface="+mn-lt"/>
              </a:rPr>
              <a:t>shifts the </a:t>
            </a:r>
            <a:r>
              <a:rPr lang="en-US" sz="2000" i="1" dirty="0">
                <a:latin typeface="+mn-lt"/>
              </a:rPr>
              <a:t>LRAS </a:t>
            </a:r>
            <a:r>
              <a:rPr lang="en-US" sz="2000" dirty="0">
                <a:latin typeface="+mn-lt"/>
              </a:rPr>
              <a:t>curve to the right.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2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2|2.9"/>
</p:tagLst>
</file>

<file path=ppt/theme/theme1.xml><?xml version="1.0" encoding="utf-8"?>
<a:theme xmlns:a="http://schemas.openxmlformats.org/drawingml/2006/main" name="No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NoVideo</Template>
  <TotalTime>2660</TotalTime>
  <Words>3099</Words>
  <Application>Microsoft Office PowerPoint</Application>
  <PresentationFormat>On-screen Show (4:3)</PresentationFormat>
  <Paragraphs>187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Palatino Linotype</vt:lpstr>
      <vt:lpstr>Times New Roman</vt:lpstr>
      <vt:lpstr>Wingdings</vt:lpstr>
      <vt:lpstr>NoVideo</vt:lpstr>
      <vt:lpstr>PowerPoint Presentation</vt:lpstr>
      <vt:lpstr>In This Lecture…</vt:lpstr>
      <vt:lpstr>Absolute Real Economic Growth</vt:lpstr>
      <vt:lpstr>Per Capita Real Economic Growth</vt:lpstr>
      <vt:lpstr>Economic Growth</vt:lpstr>
      <vt:lpstr>Production Function</vt:lpstr>
      <vt:lpstr>Production Function</vt:lpstr>
      <vt:lpstr>Production Function</vt:lpstr>
      <vt:lpstr>The Production Function and the LRAS Curve</vt:lpstr>
      <vt:lpstr>The Production Function and the LRAS Curve</vt:lpstr>
      <vt:lpstr>Labor markets, the Production Function, and the LRAS Curve</vt:lpstr>
      <vt:lpstr>Determinants of Economic Growth</vt:lpstr>
      <vt:lpstr>Natural Resources</vt:lpstr>
      <vt:lpstr>Labor</vt:lpstr>
      <vt:lpstr>Capital</vt:lpstr>
      <vt:lpstr>Human Capital</vt:lpstr>
      <vt:lpstr>Technological Advances</vt:lpstr>
      <vt:lpstr>Free Trade</vt:lpstr>
      <vt:lpstr>Property Rights Structure</vt:lpstr>
      <vt:lpstr>Economic Freedom</vt:lpstr>
      <vt:lpstr>Policies to Promote Economic Growth</vt:lpstr>
      <vt:lpstr>New Growth Theory I</vt:lpstr>
      <vt:lpstr>New Growth Theory II</vt:lpstr>
      <vt:lpstr>New Growth Theory III</vt:lpstr>
      <vt:lpstr>Special Interest Groups</vt:lpstr>
      <vt:lpstr>Self-test</vt:lpstr>
      <vt:lpstr>Self-test</vt:lpstr>
      <vt:lpstr>Self-test</vt:lpstr>
      <vt:lpstr>Self-test</vt:lpstr>
      <vt:lpstr>Wall Street Journal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Campbell</dc:creator>
  <cp:lastModifiedBy>Minh Dao</cp:lastModifiedBy>
  <cp:revision>71</cp:revision>
  <dcterms:created xsi:type="dcterms:W3CDTF">2007-03-27T03:12:26Z</dcterms:created>
  <dcterms:modified xsi:type="dcterms:W3CDTF">2017-08-08T04:11:51Z</dcterms:modified>
</cp:coreProperties>
</file>