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3"/>
  </p:notesMasterIdLst>
  <p:sldIdLst>
    <p:sldId id="322" r:id="rId2"/>
    <p:sldId id="293" r:id="rId3"/>
    <p:sldId id="259" r:id="rId4"/>
    <p:sldId id="294" r:id="rId5"/>
    <p:sldId id="258" r:id="rId6"/>
    <p:sldId id="295" r:id="rId7"/>
    <p:sldId id="296" r:id="rId8"/>
    <p:sldId id="283" r:id="rId9"/>
    <p:sldId id="311" r:id="rId10"/>
    <p:sldId id="297" r:id="rId11"/>
    <p:sldId id="299" r:id="rId12"/>
    <p:sldId id="260" r:id="rId13"/>
    <p:sldId id="301" r:id="rId14"/>
    <p:sldId id="320" r:id="rId15"/>
    <p:sldId id="321" r:id="rId16"/>
    <p:sldId id="291" r:id="rId17"/>
    <p:sldId id="312" r:id="rId18"/>
    <p:sldId id="318" r:id="rId19"/>
    <p:sldId id="313" r:id="rId20"/>
    <p:sldId id="261" r:id="rId21"/>
    <p:sldId id="287" r:id="rId22"/>
    <p:sldId id="288" r:id="rId23"/>
    <p:sldId id="263" r:id="rId24"/>
    <p:sldId id="324" r:id="rId25"/>
    <p:sldId id="323" r:id="rId26"/>
    <p:sldId id="303" r:id="rId27"/>
    <p:sldId id="265" r:id="rId28"/>
    <p:sldId id="304" r:id="rId29"/>
    <p:sldId id="289" r:id="rId30"/>
    <p:sldId id="290" r:id="rId31"/>
    <p:sldId id="309" r:id="rId32"/>
    <p:sldId id="315" r:id="rId33"/>
    <p:sldId id="314" r:id="rId34"/>
    <p:sldId id="306" r:id="rId35"/>
    <p:sldId id="307" r:id="rId36"/>
    <p:sldId id="308" r:id="rId37"/>
    <p:sldId id="266" r:id="rId38"/>
    <p:sldId id="280" r:id="rId39"/>
    <p:sldId id="319" r:id="rId40"/>
    <p:sldId id="316" r:id="rId41"/>
    <p:sldId id="310"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FFFF99"/>
    <a:srgbClr val="0066CC"/>
    <a:srgbClr val="DDDDDD"/>
    <a:srgbClr val="FFFFCC"/>
    <a:srgbClr val="0066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4660"/>
  </p:normalViewPr>
  <p:slideViewPr>
    <p:cSldViewPr>
      <p:cViewPr varScale="1">
        <p:scale>
          <a:sx n="68" d="100"/>
          <a:sy n="68" d="100"/>
        </p:scale>
        <p:origin x="146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52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53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53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87E2737-155D-4DD5-9945-168416FE5563}" type="slidenum">
              <a:rPr lang="en-US"/>
              <a:pPr>
                <a:defRPr/>
              </a:pPr>
              <a:t>‹#›</a:t>
            </a:fld>
            <a:endParaRPr lang="en-US"/>
          </a:p>
        </p:txBody>
      </p:sp>
    </p:spTree>
    <p:extLst>
      <p:ext uri="{BB962C8B-B14F-4D97-AF65-F5344CB8AC3E}">
        <p14:creationId xmlns:p14="http://schemas.microsoft.com/office/powerpoint/2010/main" val="35632928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3C8AB7E-27A1-4FF3-9897-FE42BD4A620D}" type="slidenum">
              <a:rPr lang="en-US" smtClean="0"/>
              <a:pPr eaLnBrk="1" hangingPunct="1"/>
              <a:t>1</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295958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12757A-7455-42A0-A282-D51D2AC28E82}" type="slidenum">
              <a:rPr lang="en-US" smtClean="0"/>
              <a:pPr eaLnBrk="1" hangingPunct="1"/>
              <a:t>10</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622715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5A14CDF-2129-4A21-855C-4270AF020AC6}" type="slidenum">
              <a:rPr lang="en-US" smtClean="0"/>
              <a:pPr eaLnBrk="1" hangingPunct="1"/>
              <a:t>11</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786009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3C1E32C-572F-48E9-BCDE-A86322A626DE}" type="slidenum">
              <a:rPr lang="en-US" smtClean="0"/>
              <a:pPr eaLnBrk="1" hangingPunct="1"/>
              <a:t>12</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950691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84AE45B-FC3C-43EF-A4E7-4FD6DE0416D9}" type="slidenum">
              <a:rPr lang="en-US" smtClean="0"/>
              <a:pPr eaLnBrk="1" hangingPunct="1"/>
              <a:t>13</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458719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D29BAF8-8B4B-4518-8699-E2B0B8226202}" type="slidenum">
              <a:rPr lang="en-US" smtClean="0"/>
              <a:pPr eaLnBrk="1" hangingPunct="1"/>
              <a:t>14</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101437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97FA31-74E7-4D63-9BAC-C0E7FA643CB2}" type="slidenum">
              <a:rPr lang="en-US" smtClean="0"/>
              <a:pPr eaLnBrk="1" hangingPunct="1"/>
              <a:t>15</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066956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408DAED-79DC-4A56-9CC0-F89CE38ACACD}" type="slidenum">
              <a:rPr lang="en-US" smtClean="0"/>
              <a:pPr eaLnBrk="1" hangingPunct="1"/>
              <a:t>16</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39726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9DE333-D249-48B1-A760-77F00C2D1319}" type="slidenum">
              <a:rPr lang="en-US" smtClean="0"/>
              <a:pPr eaLnBrk="1" hangingPunct="1"/>
              <a:t>17</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622305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BF269D1-8546-4D39-9434-B97C543A8F6F}" type="slidenum">
              <a:rPr lang="en-US" smtClean="0"/>
              <a:pPr eaLnBrk="1" hangingPunct="1"/>
              <a:t>18</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909263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17C2759-32F2-4C79-989A-F83DB11E1211}" type="slidenum">
              <a:rPr lang="en-US" smtClean="0"/>
              <a:pPr eaLnBrk="1" hangingPunct="1"/>
              <a:t>19</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50552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05C9ED0-029C-4545-A126-B8555647468D}" type="slidenum">
              <a:rPr lang="en-US" smtClean="0"/>
              <a:pPr eaLnBrk="1" hangingPunct="1"/>
              <a:t>2</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071034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54F834-7E7C-443D-AC90-038CF389740F}" type="slidenum">
              <a:rPr lang="en-US" smtClean="0"/>
              <a:pPr eaLnBrk="1" hangingPunct="1"/>
              <a:t>20</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871158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55D515A-B318-4C28-9D4C-37AD7B5827EF}" type="slidenum">
              <a:rPr lang="en-US" smtClean="0"/>
              <a:pPr eaLnBrk="1" hangingPunct="1"/>
              <a:t>21</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803573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20D04DA-192A-4C52-B0A7-04420588B86F}" type="slidenum">
              <a:rPr lang="en-US" smtClean="0"/>
              <a:pPr eaLnBrk="1" hangingPunct="1"/>
              <a:t>22</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119781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AF8731-840A-49B2-81A1-F3B694AAC9D2}" type="slidenum">
              <a:rPr lang="en-US" smtClean="0"/>
              <a:pPr eaLnBrk="1" hangingPunct="1"/>
              <a:t>23</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302626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2E4E605-0143-4C33-8950-3CF85126A44A}" type="slidenum">
              <a:rPr lang="en-US" smtClean="0"/>
              <a:pPr eaLnBrk="1" hangingPunct="1"/>
              <a:t>24</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895970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2CC8C1-C54A-4A2D-9239-D3893BB3F3EB}" type="slidenum">
              <a:rPr lang="en-US" smtClean="0"/>
              <a:pPr eaLnBrk="1" hangingPunct="1"/>
              <a:t>25</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6143418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181E20-83DB-4141-B384-4F8E380F880D}" type="slidenum">
              <a:rPr lang="en-US" smtClean="0"/>
              <a:pPr eaLnBrk="1" hangingPunct="1"/>
              <a:t>26</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543550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3EC82D-EDA5-486F-AA44-4D0C10345F97}" type="slidenum">
              <a:rPr lang="en-US" smtClean="0"/>
              <a:pPr eaLnBrk="1" hangingPunct="1"/>
              <a:t>27</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3217285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997B65-F4EB-4040-B11C-4DF5E94CB63E}" type="slidenum">
              <a:rPr lang="en-US" smtClean="0"/>
              <a:pPr eaLnBrk="1" hangingPunct="1"/>
              <a:t>28</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964343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7B1F8DE-B125-4EF0-ABFE-951422F1DBC6}" type="slidenum">
              <a:rPr lang="en-US" smtClean="0"/>
              <a:pPr eaLnBrk="1" hangingPunct="1"/>
              <a:t>29</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55254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FE4D50-40B9-4C52-AFE4-639CFDB2E47C}" type="slidenum">
              <a:rPr lang="en-US" smtClean="0"/>
              <a:pPr eaLnBrk="1" hangingPunct="1"/>
              <a:t>3</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5361429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4074E83-8CD7-4C44-A896-E17A36293495}" type="slidenum">
              <a:rPr lang="en-US" smtClean="0"/>
              <a:pPr eaLnBrk="1" hangingPunct="1"/>
              <a:t>30</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2381312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C007B97-F54C-47DE-AAEF-5E0F64E5FE8C}" type="slidenum">
              <a:rPr lang="en-US" smtClean="0"/>
              <a:pPr eaLnBrk="1" hangingPunct="1"/>
              <a:t>31</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842740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9DA7783-158D-4C26-9B87-1AA6C96EE5F3}" type="slidenum">
              <a:rPr lang="en-US" smtClean="0"/>
              <a:pPr eaLnBrk="1" hangingPunct="1"/>
              <a:t>32</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2648816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C79EED1-0DAA-4245-9675-09A7D2DE2AA5}" type="slidenum">
              <a:rPr lang="en-US" smtClean="0"/>
              <a:pPr eaLnBrk="1" hangingPunct="1"/>
              <a:t>33</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2486544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8D50E7-5EF8-4734-9F67-0C454443CC38}" type="slidenum">
              <a:rPr lang="en-US" smtClean="0"/>
              <a:pPr eaLnBrk="1" hangingPunct="1"/>
              <a:t>34</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0408758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11F1BA9-07FA-44D0-B3C4-EA4297763857}" type="slidenum">
              <a:rPr lang="en-US" smtClean="0"/>
              <a:pPr eaLnBrk="1" hangingPunct="1"/>
              <a:t>35</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4737599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750971-D4EE-4A42-9BCF-968BF14C93A5}" type="slidenum">
              <a:rPr lang="en-US" smtClean="0"/>
              <a:pPr eaLnBrk="1" hangingPunct="1"/>
              <a:t>36</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7184135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E9A3A66-E498-423B-A49F-799A4639F942}" type="slidenum">
              <a:rPr lang="en-US" smtClean="0"/>
              <a:pPr eaLnBrk="1" hangingPunct="1"/>
              <a:t>37</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4937151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F2A2D50-3DE7-4420-B44A-E12A5A3F7A61}" type="slidenum">
              <a:rPr lang="en-US" smtClean="0"/>
              <a:pPr eaLnBrk="1" hangingPunct="1"/>
              <a:t>38</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8875261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E40AA3-7EFB-4D4D-9810-8F84E244215D}" type="slidenum">
              <a:rPr lang="en-US" smtClean="0"/>
              <a:pPr eaLnBrk="1" hangingPunct="1"/>
              <a:t>39</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952598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B2962A-7FE7-48E3-B772-357CD2A64968}" type="slidenum">
              <a:rPr lang="en-US" smtClean="0"/>
              <a:pPr eaLnBrk="1" hangingPunct="1"/>
              <a:t>4</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8836650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DB275B5-C8B3-40E0-9DD8-B2F65A2B4158}" type="slidenum">
              <a:rPr lang="en-US" smtClean="0"/>
              <a:pPr eaLnBrk="1" hangingPunct="1"/>
              <a:t>40</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8443884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59F944D-6D95-471B-A62C-457D4190E042}" type="slidenum">
              <a:rPr lang="en-US" smtClean="0"/>
              <a:pPr eaLnBrk="1" hangingPunct="1"/>
              <a:t>41</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764160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8CA903-DDE2-4DCC-AB10-ECDD9FB3EC9A}" type="slidenum">
              <a:rPr lang="en-US" smtClean="0"/>
              <a:pPr eaLnBrk="1" hangingPunct="1"/>
              <a:t>5</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54040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D4BF04-6BE7-4669-B0E5-3B7C80406DB5}" type="slidenum">
              <a:rPr lang="en-US" smtClean="0"/>
              <a:pPr eaLnBrk="1" hangingPunct="1"/>
              <a:t>6</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239102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D4D3C6-C6F2-49B6-BF75-42AE95355CCC}" type="slidenum">
              <a:rPr lang="en-US" smtClean="0"/>
              <a:pPr eaLnBrk="1" hangingPunct="1"/>
              <a:t>7</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159969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4AF8191-8DD4-49A0-892E-91AF8D6C5FA7}" type="slidenum">
              <a:rPr lang="en-US" smtClean="0"/>
              <a:pPr eaLnBrk="1" hangingPunct="1"/>
              <a:t>8</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890179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BE254F-FB19-4414-941C-9E76F8CE75A5}" type="slidenum">
              <a:rPr lang="en-US" smtClean="0"/>
              <a:pPr eaLnBrk="1" hangingPunct="1"/>
              <a:t>9</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050395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685800"/>
            <a:ext cx="8686800" cy="1475293"/>
          </a:xfrm>
          <a:prstGeom prst="rect">
            <a:avLst/>
          </a:prstGeom>
        </p:spPr>
        <p:txBody>
          <a:bodyPr/>
          <a:lstStyle>
            <a:lvl1pPr>
              <a:defRPr/>
            </a:lvl1pPr>
          </a:lstStyle>
          <a:p>
            <a:pPr lvl="0"/>
            <a:r>
              <a:rPr lang="en-US" noProof="0"/>
              <a:t>Click to edit Master title style</a:t>
            </a:r>
          </a:p>
        </p:txBody>
      </p:sp>
      <p:sp>
        <p:nvSpPr>
          <p:cNvPr id="3075" name="Rectangle 3"/>
          <p:cNvSpPr>
            <a:spLocks noGrp="1" noChangeArrowheads="1"/>
          </p:cNvSpPr>
          <p:nvPr>
            <p:ph type="subTitle" idx="1"/>
          </p:nvPr>
        </p:nvSpPr>
        <p:spPr>
          <a:xfrm>
            <a:off x="228601" y="2362200"/>
            <a:ext cx="5943600" cy="1219200"/>
          </a:xfrm>
          <a:prstGeom prst="rect">
            <a:avLst/>
          </a:prstGeom>
        </p:spPr>
        <p:txBody>
          <a:bodyPr/>
          <a:lstStyle>
            <a:lvl1pPr marL="0" indent="0" algn="l">
              <a:buFontTx/>
              <a:buNone/>
              <a:defRPr/>
            </a:lvl1pPr>
          </a:lstStyle>
          <a:p>
            <a:pPr lvl="0"/>
            <a:r>
              <a:rPr lang="en-US" noProof="0"/>
              <a:t>Click to edit Master subtitle style</a:t>
            </a:r>
          </a:p>
        </p:txBody>
      </p:sp>
      <p:sp>
        <p:nvSpPr>
          <p:cNvPr id="8"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AD360D0C-A9A7-4E04-B215-13191A271E02}" type="datetime1">
              <a:rPr lang="en-US" smtClean="0"/>
              <a:pPr/>
              <a:t>9/13/2017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965B60CC-0A8E-48C8-8479-0B568D1C1F04}"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228600" y="1292308"/>
            <a:ext cx="8686800" cy="427029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DE0E073C-6AE3-40D4-ADC5-211690CD468C}" type="datetime1">
              <a:rPr lang="en-US" smtClean="0"/>
              <a:pPr/>
              <a:t>9/13/2017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3F1BC0C7-9CEF-4344-A0CA-FA50230A45F1}" type="slidenum">
              <a:rPr lang="en-US" smtClean="0"/>
              <a:pPr>
                <a:defRPr/>
              </a:pPr>
              <a:t>‹#›</a:t>
            </a:fld>
            <a:endParaRPr lang="en-US"/>
          </a:p>
        </p:txBody>
      </p:sp>
      <p:sp>
        <p:nvSpPr>
          <p:cNvPr id="10"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120714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3337" y="127553"/>
            <a:ext cx="1942063" cy="5413531"/>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27553"/>
            <a:ext cx="6629400" cy="541353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C8487C18-79EF-4896-B7A5-CDA9259D2AFA}" type="datetime1">
              <a:rPr lang="en-US" smtClean="0"/>
              <a:pPr/>
              <a:t>9/13/2017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27DA3082-5041-48A7-8925-CCF03A8BE03F}" type="slidenum">
              <a:rPr lang="en-US" smtClean="0"/>
              <a:pPr>
                <a:defRPr/>
              </a:pPr>
              <a:t>‹#›</a:t>
            </a:fld>
            <a:endParaRPr lang="en-US"/>
          </a:p>
        </p:txBody>
      </p:sp>
    </p:spTree>
    <p:extLst>
      <p:ext uri="{BB962C8B-B14F-4D97-AF65-F5344CB8AC3E}">
        <p14:creationId xmlns:p14="http://schemas.microsoft.com/office/powerpoint/2010/main" val="2862370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3854"/>
            <a:ext cx="8686799" cy="44211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CADBCC7C-7109-4509-8E21-17BDA82F40CB}" type="datetime1">
              <a:rPr lang="en-US" smtClean="0"/>
              <a:pPr/>
              <a:t>9/13/2017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954D25F2-5D49-4686-8E0D-C9F7F1CECA94}" type="slidenum">
              <a:rPr lang="en-US" smtClean="0"/>
              <a:pPr>
                <a:defRPr/>
              </a:pPr>
              <a:t>‹#›</a:t>
            </a:fld>
            <a:endParaRPr lang="en-US"/>
          </a:p>
        </p:txBody>
      </p:sp>
      <p:sp>
        <p:nvSpPr>
          <p:cNvPr id="10"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700435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4319812"/>
            <a:ext cx="8686800" cy="1362706"/>
          </a:xfrm>
          <a:prstGeom prst="rect">
            <a:avLst/>
          </a:prstGeo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228600" y="2819400"/>
            <a:ext cx="8686800" cy="1500412"/>
          </a:xfrm>
          <a:prstGeom prst="rect">
            <a:avLst/>
          </a:prstGeom>
        </p:spPr>
        <p:txBody>
          <a:bodyPr anchor="b"/>
          <a:lstStyle>
            <a:lvl1pPr marL="0" indent="0">
              <a:buNone/>
              <a:defRPr sz="1800"/>
            </a:lvl1pPr>
            <a:lvl2pPr marL="412394" indent="0">
              <a:buNone/>
              <a:defRPr sz="1600"/>
            </a:lvl2pPr>
            <a:lvl3pPr marL="824789" indent="0">
              <a:buNone/>
              <a:defRPr sz="1400"/>
            </a:lvl3pPr>
            <a:lvl4pPr marL="1237183" indent="0">
              <a:buNone/>
              <a:defRPr sz="1300"/>
            </a:lvl4pPr>
            <a:lvl5pPr marL="1649578" indent="0">
              <a:buNone/>
              <a:defRPr sz="1300"/>
            </a:lvl5pPr>
            <a:lvl6pPr marL="2061972" indent="0">
              <a:buNone/>
              <a:defRPr sz="1300"/>
            </a:lvl6pPr>
            <a:lvl7pPr marL="2474366" indent="0">
              <a:buNone/>
              <a:defRPr sz="1300"/>
            </a:lvl7pPr>
            <a:lvl8pPr marL="2886761" indent="0">
              <a:buNone/>
              <a:defRPr sz="1300"/>
            </a:lvl8pPr>
            <a:lvl9pPr marL="3299155" indent="0">
              <a:buNone/>
              <a:defRPr sz="1300"/>
            </a:lvl9pPr>
          </a:lstStyle>
          <a:p>
            <a:pPr lvl="0"/>
            <a:r>
              <a:rPr lang="en-US"/>
              <a:t>Click to edit Master text styles</a:t>
            </a:r>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88F134EB-AF79-41E2-A4AA-6566E7EEF4FD}" type="datetime1">
              <a:rPr lang="en-US" smtClean="0"/>
              <a:pPr/>
              <a:t>9/13/2017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FDC2D446-B8DC-487E-ABEE-ED9BECCCB3DC}" type="slidenum">
              <a:rPr lang="en-US" smtClean="0"/>
              <a:pPr>
                <a:defRPr/>
              </a:pPr>
              <a:t>‹#›</a:t>
            </a:fld>
            <a:endParaRPr lang="en-US"/>
          </a:p>
        </p:txBody>
      </p:sp>
    </p:spTree>
    <p:extLst>
      <p:ext uri="{BB962C8B-B14F-4D97-AF65-F5344CB8AC3E}">
        <p14:creationId xmlns:p14="http://schemas.microsoft.com/office/powerpoint/2010/main" val="1583487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1" y="1295400"/>
            <a:ext cx="4274756" cy="4419600"/>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644" y="1295400"/>
            <a:ext cx="4274755" cy="4419600"/>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8868BA47-7EFF-4D6B-97A3-1CD207533475}" type="datetime1">
              <a:rPr lang="en-US" smtClean="0"/>
              <a:pPr/>
              <a:t>9/13/2017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20D78BFC-D9C0-493B-973A-81A6A18ABE48}" type="slidenum">
              <a:rPr lang="en-US" smtClean="0"/>
              <a:pPr>
                <a:defRPr/>
              </a:pPr>
              <a:t>‹#›</a:t>
            </a:fld>
            <a:endParaRPr lang="en-US"/>
          </a:p>
        </p:txBody>
      </p:sp>
      <p:sp>
        <p:nvSpPr>
          <p:cNvPr id="11"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88226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1" y="1283748"/>
            <a:ext cx="4269036" cy="639755"/>
          </a:xfrm>
          <a:prstGeom prst="rect">
            <a:avLst/>
          </a:prstGeo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a:t>Click to edit Master text styles</a:t>
            </a:r>
          </a:p>
        </p:txBody>
      </p:sp>
      <p:sp>
        <p:nvSpPr>
          <p:cNvPr id="4" name="Content Placeholder 3"/>
          <p:cNvSpPr>
            <a:spLocks noGrp="1"/>
          </p:cNvSpPr>
          <p:nvPr>
            <p:ph sz="half" idx="2"/>
          </p:nvPr>
        </p:nvSpPr>
        <p:spPr>
          <a:xfrm>
            <a:off x="228601" y="1923503"/>
            <a:ext cx="4269036" cy="3715297"/>
          </a:xfrm>
          <a:prstGeom prst="rect">
            <a:avLst/>
          </a:prstGeo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934" y="1283748"/>
            <a:ext cx="4270465" cy="639755"/>
          </a:xfrm>
          <a:prstGeom prst="rect">
            <a:avLst/>
          </a:prstGeo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4934" y="1923503"/>
            <a:ext cx="4270465" cy="3715297"/>
          </a:xfrm>
          <a:prstGeom prst="rect">
            <a:avLst/>
          </a:prstGeo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F30B325A-1F52-4CD4-AF86-78CF9DDC8E54}" type="datetime1">
              <a:rPr lang="en-US" smtClean="0"/>
              <a:pPr/>
              <a:t>9/13/2017</a:t>
            </a:fld>
            <a:endParaRPr lang="en-US"/>
          </a:p>
        </p:txBody>
      </p:sp>
      <p:sp>
        <p:nvSpPr>
          <p:cNvPr id="11" name="Footer Placeholder 2"/>
          <p:cNvSpPr>
            <a:spLocks noGrp="1"/>
          </p:cNvSpPr>
          <p:nvPr>
            <p:ph type="ftr" sz="quarter" idx="11"/>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12" name="Slide Number Placeholder 3"/>
          <p:cNvSpPr>
            <a:spLocks noGrp="1"/>
          </p:cNvSpPr>
          <p:nvPr>
            <p:ph type="sldNum" sz="quarter" idx="12"/>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CADDB57F-8A51-4873-B729-7CA42370875C}" type="slidenum">
              <a:rPr lang="en-US" smtClean="0"/>
              <a:pPr>
                <a:defRPr/>
              </a:pPr>
              <a:t>‹#›</a:t>
            </a:fld>
            <a:endParaRPr lang="en-US"/>
          </a:p>
        </p:txBody>
      </p:sp>
      <p:sp>
        <p:nvSpPr>
          <p:cNvPr id="13"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938940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B9F1EDBA-E497-4E13-AED3-5531E648A93E}" type="datetime1">
              <a:rPr lang="en-US" smtClean="0"/>
              <a:pPr/>
              <a:t>9/13/2017</a:t>
            </a:fld>
            <a:endParaRPr lang="en-US"/>
          </a:p>
        </p:txBody>
      </p:sp>
      <p:sp>
        <p:nvSpPr>
          <p:cNvPr id="7"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8"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9EBC2CB6-5037-437C-B134-7196E23810BB}" type="slidenum">
              <a:rPr lang="en-US" smtClean="0"/>
              <a:pPr>
                <a:defRPr/>
              </a:pPr>
              <a:t>‹#›</a:t>
            </a:fld>
            <a:endParaRPr lang="en-US"/>
          </a:p>
        </p:txBody>
      </p:sp>
      <p:sp>
        <p:nvSpPr>
          <p:cNvPr id="9"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376333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77FB7EA4-59C6-4206-91B9-BD15257347DA}" type="datetime1">
              <a:rPr lang="en-US" smtClean="0"/>
              <a:pPr/>
              <a:t>9/13/2017</a:t>
            </a:fld>
            <a:endParaRPr lang="en-US"/>
          </a:p>
        </p:txBody>
      </p:sp>
      <p:sp>
        <p:nvSpPr>
          <p:cNvPr id="6"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7"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35526B57-875D-4DEA-8210-DBD1A918AF56}" type="slidenum">
              <a:rPr lang="en-US" smtClean="0"/>
              <a:pPr>
                <a:defRPr/>
              </a:pPr>
              <a:t>‹#›</a:t>
            </a:fld>
            <a:endParaRPr lang="en-US"/>
          </a:p>
        </p:txBody>
      </p:sp>
    </p:spTree>
    <p:extLst>
      <p:ext uri="{BB962C8B-B14F-4D97-AF65-F5344CB8AC3E}">
        <p14:creationId xmlns:p14="http://schemas.microsoft.com/office/powerpoint/2010/main" val="3090197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72542"/>
            <a:ext cx="3236511" cy="1161887"/>
          </a:xfrm>
          <a:prstGeom prst="rect">
            <a:avLst/>
          </a:prstGeom>
        </p:spPr>
        <p:txBody>
          <a:bodyPr anchor="b"/>
          <a:lstStyle>
            <a:lvl1pPr algn="l">
              <a:defRPr sz="1800" b="1"/>
            </a:lvl1pPr>
          </a:lstStyle>
          <a:p>
            <a:r>
              <a:rPr lang="en-US"/>
              <a:t>Click to edit Master title style</a:t>
            </a:r>
            <a:endParaRPr lang="en-US" dirty="0"/>
          </a:p>
        </p:txBody>
      </p:sp>
      <p:sp>
        <p:nvSpPr>
          <p:cNvPr id="3" name="Content Placeholder 2"/>
          <p:cNvSpPr>
            <a:spLocks noGrp="1"/>
          </p:cNvSpPr>
          <p:nvPr>
            <p:ph idx="1"/>
          </p:nvPr>
        </p:nvSpPr>
        <p:spPr>
          <a:xfrm>
            <a:off x="3575226" y="272541"/>
            <a:ext cx="5340173" cy="5366259"/>
          </a:xfrm>
          <a:prstGeom prst="rect">
            <a:avLst/>
          </a:prstGeo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8600" y="1434428"/>
            <a:ext cx="3236511" cy="4813972"/>
          </a:xfrm>
          <a:prstGeom prst="rect">
            <a:avLst/>
          </a:prstGeo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a:t>Click to edit Master text styles</a:t>
            </a:r>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82004A1A-146A-41B6-9BA1-9D0E022F3603}" type="datetime1">
              <a:rPr lang="en-US" smtClean="0"/>
              <a:pPr/>
              <a:t>9/13/2017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4C76D51E-FBAE-4145-B7A5-C94B065443A0}" type="slidenum">
              <a:rPr lang="en-US" smtClean="0"/>
              <a:pPr>
                <a:defRPr/>
              </a:pPr>
              <a:t>‹#›</a:t>
            </a:fld>
            <a:endParaRPr lang="en-US"/>
          </a:p>
        </p:txBody>
      </p:sp>
    </p:spTree>
    <p:extLst>
      <p:ext uri="{BB962C8B-B14F-4D97-AF65-F5344CB8AC3E}">
        <p14:creationId xmlns:p14="http://schemas.microsoft.com/office/powerpoint/2010/main" val="2241127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340928"/>
            <a:ext cx="5487258" cy="566599"/>
          </a:xfrm>
          <a:prstGeom prst="rect">
            <a:avLst/>
          </a:prstGeo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1904" y="152400"/>
            <a:ext cx="5487258" cy="4115373"/>
          </a:xfrm>
          <a:prstGeom prst="rect">
            <a:avLst/>
          </a:prstGeom>
        </p:spPr>
        <p:txBody>
          <a:bodyPr/>
          <a:lstStyle>
            <a:lvl1pPr marL="0" indent="0">
              <a:buNone/>
              <a:defRPr sz="2900"/>
            </a:lvl1pPr>
            <a:lvl2pPr marL="412394" indent="0">
              <a:buNone/>
              <a:defRPr sz="2500"/>
            </a:lvl2pPr>
            <a:lvl3pPr marL="824789" indent="0">
              <a:buNone/>
              <a:defRPr sz="2200"/>
            </a:lvl3pPr>
            <a:lvl4pPr marL="1237183" indent="0">
              <a:buNone/>
              <a:defRPr sz="1800"/>
            </a:lvl4pPr>
            <a:lvl5pPr marL="1649578" indent="0">
              <a:buNone/>
              <a:defRPr sz="1800"/>
            </a:lvl5pPr>
            <a:lvl6pPr marL="2061972" indent="0">
              <a:buNone/>
              <a:defRPr sz="1800"/>
            </a:lvl6pPr>
            <a:lvl7pPr marL="2474366" indent="0">
              <a:buNone/>
              <a:defRPr sz="1800"/>
            </a:lvl7pPr>
            <a:lvl8pPr marL="2886761" indent="0">
              <a:buNone/>
              <a:defRPr sz="1800"/>
            </a:lvl8pPr>
            <a:lvl9pPr marL="3299155" indent="0">
              <a:buNone/>
              <a:defRPr sz="1800"/>
            </a:lvl9pPr>
          </a:lstStyle>
          <a:p>
            <a:r>
              <a:rPr lang="en-US"/>
              <a:t>Click icon to add picture</a:t>
            </a:r>
          </a:p>
        </p:txBody>
      </p:sp>
      <p:sp>
        <p:nvSpPr>
          <p:cNvPr id="4" name="Text Placeholder 3"/>
          <p:cNvSpPr>
            <a:spLocks noGrp="1"/>
          </p:cNvSpPr>
          <p:nvPr>
            <p:ph type="body" sz="half" idx="2"/>
          </p:nvPr>
        </p:nvSpPr>
        <p:spPr>
          <a:xfrm>
            <a:off x="1791904" y="4907527"/>
            <a:ext cx="5487258" cy="804714"/>
          </a:xfrm>
          <a:prstGeom prst="rect">
            <a:avLst/>
          </a:prstGeo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a:t>Click to edit Master text styles</a:t>
            </a:r>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AF826AA9-C43C-408D-BBD6-C25261758B10}" type="datetime1">
              <a:rPr lang="en-US" smtClean="0"/>
              <a:pPr/>
              <a:t>9/13/2017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9F4D3305-CFD2-4805-A272-59CE25903E94}" type="slidenum">
              <a:rPr lang="en-US" smtClean="0"/>
              <a:pPr>
                <a:defRPr/>
              </a:pPr>
              <a:t>‹#›</a:t>
            </a:fld>
            <a:endParaRPr lang="en-US"/>
          </a:p>
        </p:txBody>
      </p:sp>
    </p:spTree>
    <p:extLst>
      <p:ext uri="{BB962C8B-B14F-4D97-AF65-F5344CB8AC3E}">
        <p14:creationId xmlns:p14="http://schemas.microsoft.com/office/powerpoint/2010/main" val="372623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5081761F-1A71-4860-8F37-53C86D23F5E2}" type="datetime1">
              <a:rPr lang="en-US" smtClean="0"/>
              <a:pPr/>
              <a:t>9/13/2017</a:t>
            </a:fld>
            <a:endParaRPr lang="en-US"/>
          </a:p>
        </p:txBody>
      </p:sp>
      <p:sp>
        <p:nvSpPr>
          <p:cNvPr id="3"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a:t>© 2011 Cengage Learning. All Rights Reserved. May not be scanned, copied or duplicated, or posted to a publicly accessible website, in whole or in part.</a:t>
            </a:r>
          </a:p>
        </p:txBody>
      </p:sp>
      <p:sp>
        <p:nvSpPr>
          <p:cNvPr id="4"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86CE702C-C289-487F-9897-229F18B56950}" type="slidenum">
              <a:rPr lang="en-US" smtClean="0"/>
              <a:pPr>
                <a:defRPr/>
              </a:pPr>
              <a:t>‹#›</a:t>
            </a:fld>
            <a:endParaRPr lang="en-US"/>
          </a:p>
        </p:txBody>
      </p:sp>
      <p:sp>
        <p:nvSpPr>
          <p:cNvPr id="6" name="Text Placeholder 5"/>
          <p:cNvSpPr>
            <a:spLocks noGrp="1"/>
          </p:cNvSpPr>
          <p:nvPr>
            <p:ph type="body" idx="1"/>
          </p:nvPr>
        </p:nvSpPr>
        <p:spPr>
          <a:xfrm>
            <a:off x="228600" y="1295400"/>
            <a:ext cx="8686800" cy="5029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dt="0"/>
  <p:txStyles>
    <p:titleStyle>
      <a:lvl1pPr algn="l" defTabSz="915001" rtl="0" eaLnBrk="1" fontAlgn="base" hangingPunct="1">
        <a:spcBef>
          <a:spcPct val="0"/>
        </a:spcBef>
        <a:spcAft>
          <a:spcPct val="0"/>
        </a:spcAft>
        <a:defRPr sz="3600" b="0">
          <a:solidFill>
            <a:schemeClr val="tx1"/>
          </a:solidFill>
          <a:latin typeface="+mj-lt"/>
          <a:ea typeface="+mj-ea"/>
          <a:cs typeface="+mj-cs"/>
        </a:defRPr>
      </a:lvl1pPr>
      <a:lvl2pPr algn="ctr" defTabSz="915001" rtl="0" eaLnBrk="1" fontAlgn="base" hangingPunct="1">
        <a:spcBef>
          <a:spcPct val="0"/>
        </a:spcBef>
        <a:spcAft>
          <a:spcPct val="0"/>
        </a:spcAft>
        <a:defRPr sz="3600">
          <a:solidFill>
            <a:schemeClr val="tx2"/>
          </a:solidFill>
          <a:latin typeface="Arial" charset="0"/>
        </a:defRPr>
      </a:lvl2pPr>
      <a:lvl3pPr algn="ctr" defTabSz="915001" rtl="0" eaLnBrk="1" fontAlgn="base" hangingPunct="1">
        <a:spcBef>
          <a:spcPct val="0"/>
        </a:spcBef>
        <a:spcAft>
          <a:spcPct val="0"/>
        </a:spcAft>
        <a:defRPr sz="3600">
          <a:solidFill>
            <a:schemeClr val="tx2"/>
          </a:solidFill>
          <a:latin typeface="Arial" charset="0"/>
        </a:defRPr>
      </a:lvl3pPr>
      <a:lvl4pPr algn="ctr" defTabSz="915001" rtl="0" eaLnBrk="1" fontAlgn="base" hangingPunct="1">
        <a:spcBef>
          <a:spcPct val="0"/>
        </a:spcBef>
        <a:spcAft>
          <a:spcPct val="0"/>
        </a:spcAft>
        <a:defRPr sz="3600">
          <a:solidFill>
            <a:schemeClr val="tx2"/>
          </a:solidFill>
          <a:latin typeface="Arial" charset="0"/>
        </a:defRPr>
      </a:lvl4pPr>
      <a:lvl5pPr algn="ctr" defTabSz="915001" rtl="0" eaLnBrk="1" fontAlgn="base" hangingPunct="1">
        <a:spcBef>
          <a:spcPct val="0"/>
        </a:spcBef>
        <a:spcAft>
          <a:spcPct val="0"/>
        </a:spcAft>
        <a:defRPr sz="3600">
          <a:solidFill>
            <a:schemeClr val="tx2"/>
          </a:solidFill>
          <a:latin typeface="Arial" charset="0"/>
        </a:defRPr>
      </a:lvl5pPr>
      <a:lvl6pPr marL="412394" algn="ctr" defTabSz="915001" rtl="0" eaLnBrk="1" fontAlgn="base" hangingPunct="1">
        <a:spcBef>
          <a:spcPct val="0"/>
        </a:spcBef>
        <a:spcAft>
          <a:spcPct val="0"/>
        </a:spcAft>
        <a:defRPr sz="3600">
          <a:solidFill>
            <a:schemeClr val="tx2"/>
          </a:solidFill>
          <a:latin typeface="Arial" charset="0"/>
        </a:defRPr>
      </a:lvl6pPr>
      <a:lvl7pPr marL="824789" algn="ctr" defTabSz="915001" rtl="0" eaLnBrk="1" fontAlgn="base" hangingPunct="1">
        <a:spcBef>
          <a:spcPct val="0"/>
        </a:spcBef>
        <a:spcAft>
          <a:spcPct val="0"/>
        </a:spcAft>
        <a:defRPr sz="3600">
          <a:solidFill>
            <a:schemeClr val="tx2"/>
          </a:solidFill>
          <a:latin typeface="Arial" charset="0"/>
        </a:defRPr>
      </a:lvl7pPr>
      <a:lvl8pPr marL="1237183" algn="ctr" defTabSz="915001" rtl="0" eaLnBrk="1" fontAlgn="base" hangingPunct="1">
        <a:spcBef>
          <a:spcPct val="0"/>
        </a:spcBef>
        <a:spcAft>
          <a:spcPct val="0"/>
        </a:spcAft>
        <a:defRPr sz="3600">
          <a:solidFill>
            <a:schemeClr val="tx2"/>
          </a:solidFill>
          <a:latin typeface="Arial" charset="0"/>
        </a:defRPr>
      </a:lvl8pPr>
      <a:lvl9pPr marL="1649578" algn="ctr" defTabSz="915001" rtl="0" eaLnBrk="1" fontAlgn="base" hangingPunct="1">
        <a:spcBef>
          <a:spcPct val="0"/>
        </a:spcBef>
        <a:spcAft>
          <a:spcPct val="0"/>
        </a:spcAft>
        <a:defRPr sz="3600">
          <a:solidFill>
            <a:schemeClr val="tx2"/>
          </a:solidFill>
          <a:latin typeface="Arial" charset="0"/>
        </a:defRPr>
      </a:lvl9pPr>
    </p:titleStyle>
    <p:bodyStyle>
      <a:lvl1pPr marL="342231" indent="-342231" algn="l" defTabSz="915001" rtl="0" eaLnBrk="1" fontAlgn="base" hangingPunct="1">
        <a:spcBef>
          <a:spcPct val="20000"/>
        </a:spcBef>
        <a:spcAft>
          <a:spcPct val="0"/>
        </a:spcAft>
        <a:buChar char="•"/>
        <a:defRPr sz="2400">
          <a:solidFill>
            <a:schemeClr val="tx1"/>
          </a:solidFill>
          <a:latin typeface="+mn-lt"/>
          <a:ea typeface="+mn-ea"/>
          <a:cs typeface="+mn-cs"/>
        </a:defRPr>
      </a:lvl1pPr>
      <a:lvl2pPr marL="743170" indent="-286385" algn="l" defTabSz="915001" rtl="0" eaLnBrk="1" fontAlgn="base" hangingPunct="1">
        <a:spcBef>
          <a:spcPct val="20000"/>
        </a:spcBef>
        <a:spcAft>
          <a:spcPct val="0"/>
        </a:spcAft>
        <a:buChar char="–"/>
        <a:defRPr sz="2100">
          <a:solidFill>
            <a:schemeClr val="tx1"/>
          </a:solidFill>
          <a:latin typeface="+mn-lt"/>
        </a:defRPr>
      </a:lvl2pPr>
      <a:lvl3pPr marL="1142676" indent="-227677" algn="l" defTabSz="915001" rtl="0" eaLnBrk="1" fontAlgn="base" hangingPunct="1">
        <a:spcBef>
          <a:spcPct val="20000"/>
        </a:spcBef>
        <a:spcAft>
          <a:spcPct val="0"/>
        </a:spcAft>
        <a:buChar char="•"/>
        <a:defRPr sz="1900">
          <a:solidFill>
            <a:schemeClr val="tx1"/>
          </a:solidFill>
          <a:latin typeface="+mn-lt"/>
        </a:defRPr>
      </a:lvl3pPr>
      <a:lvl4pPr marL="1599461" indent="-227677" algn="l" defTabSz="915001" rtl="0" eaLnBrk="1" fontAlgn="base" hangingPunct="1">
        <a:spcBef>
          <a:spcPct val="20000"/>
        </a:spcBef>
        <a:spcAft>
          <a:spcPct val="0"/>
        </a:spcAft>
        <a:buChar char="–"/>
        <a:defRPr>
          <a:solidFill>
            <a:schemeClr val="tx1"/>
          </a:solidFill>
          <a:latin typeface="+mn-lt"/>
        </a:defRPr>
      </a:lvl4pPr>
      <a:lvl5pPr marL="2057677" indent="-229108" algn="l" defTabSz="915001" rtl="0" eaLnBrk="1" fontAlgn="base" hangingPunct="1">
        <a:spcBef>
          <a:spcPct val="20000"/>
        </a:spcBef>
        <a:spcAft>
          <a:spcPct val="0"/>
        </a:spcAft>
        <a:buChar char="»"/>
        <a:defRPr>
          <a:solidFill>
            <a:schemeClr val="tx1"/>
          </a:solidFill>
          <a:latin typeface="+mn-lt"/>
        </a:defRPr>
      </a:lvl5pPr>
      <a:lvl6pPr marL="2470071" indent="-229108" algn="l" defTabSz="915001" rtl="0" eaLnBrk="1" fontAlgn="base" hangingPunct="1">
        <a:spcBef>
          <a:spcPct val="20000"/>
        </a:spcBef>
        <a:spcAft>
          <a:spcPct val="0"/>
        </a:spcAft>
        <a:buChar char="»"/>
        <a:defRPr>
          <a:solidFill>
            <a:schemeClr val="tx1"/>
          </a:solidFill>
          <a:latin typeface="+mn-lt"/>
        </a:defRPr>
      </a:lvl6pPr>
      <a:lvl7pPr marL="2882465" indent="-229108" algn="l" defTabSz="915001" rtl="0" eaLnBrk="1" fontAlgn="base" hangingPunct="1">
        <a:spcBef>
          <a:spcPct val="20000"/>
        </a:spcBef>
        <a:spcAft>
          <a:spcPct val="0"/>
        </a:spcAft>
        <a:buChar char="»"/>
        <a:defRPr>
          <a:solidFill>
            <a:schemeClr val="tx1"/>
          </a:solidFill>
          <a:latin typeface="+mn-lt"/>
        </a:defRPr>
      </a:lvl7pPr>
      <a:lvl8pPr marL="3294860" indent="-229108" algn="l" defTabSz="915001" rtl="0" eaLnBrk="1" fontAlgn="base" hangingPunct="1">
        <a:spcBef>
          <a:spcPct val="20000"/>
        </a:spcBef>
        <a:spcAft>
          <a:spcPct val="0"/>
        </a:spcAft>
        <a:buChar char="»"/>
        <a:defRPr>
          <a:solidFill>
            <a:schemeClr val="tx1"/>
          </a:solidFill>
          <a:latin typeface="+mn-lt"/>
        </a:defRPr>
      </a:lvl8pPr>
      <a:lvl9pPr marL="3707254" indent="-229108" algn="l" defTabSz="915001"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1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16.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image" Target="../media/image4.jpeg"/><Relationship Id="rId7" Type="http://schemas.openxmlformats.org/officeDocument/2006/relationships/slide" Target="slide25.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slide" Target="slide23.xml"/><Relationship Id="rId5" Type="http://schemas.openxmlformats.org/officeDocument/2006/relationships/slide" Target="slide14.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Bond_(financ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2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3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wlearning.com/economics/graphingworkshop/archive_tutorials/generic2003/024_moneymarket.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wsj.com/"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8.xml.rels><?xml version="1.0" encoding="UTF-8" standalone="yes"?>
<Relationships xmlns="http://schemas.openxmlformats.org/package/2006/relationships"><Relationship Id="rId3" Type="http://schemas.openxmlformats.org/officeDocument/2006/relationships/hyperlink" Target="http://www.swlearning.com/economics/graphingworkshop/archive_tutorials/generic2003/043_ktm.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pic>
        <p:nvPicPr>
          <p:cNvPr id="5" name="Picture 4" descr="C:\Users\jthomas\Documents\Arnold 11e\Supplements\TB\Macro_sm.jpg"/>
          <p:cNvPicPr>
            <a:picLocks noChangeAspect="1" noChangeArrowheads="1"/>
          </p:cNvPicPr>
          <p:nvPr/>
        </p:nvPicPr>
        <p:blipFill>
          <a:blip r:embed="rId3" cstate="print"/>
          <a:srcRect/>
          <a:stretch>
            <a:fillRect/>
          </a:stretch>
        </p:blipFill>
        <p:spPr bwMode="auto">
          <a:xfrm>
            <a:off x="685800" y="4419600"/>
            <a:ext cx="1428750" cy="1790700"/>
          </a:xfrm>
          <a:prstGeom prst="rect">
            <a:avLst/>
          </a:prstGeom>
          <a:noFill/>
        </p:spPr>
      </p:pic>
      <p:sp>
        <p:nvSpPr>
          <p:cNvPr id="8" name="TextBox 7"/>
          <p:cNvSpPr txBox="1"/>
          <p:nvPr/>
        </p:nvSpPr>
        <p:spPr>
          <a:xfrm>
            <a:off x="1905000" y="2362200"/>
            <a:ext cx="6172200" cy="584775"/>
          </a:xfrm>
          <a:prstGeom prst="rect">
            <a:avLst/>
          </a:prstGeom>
          <a:noFill/>
        </p:spPr>
        <p:txBody>
          <a:bodyPr wrap="square" rtlCol="0">
            <a:spAutoFit/>
          </a:bodyPr>
          <a:lstStyle/>
          <a:p>
            <a:r>
              <a:rPr lang="en-US" sz="3200" dirty="0">
                <a:solidFill>
                  <a:schemeClr val="accent2">
                    <a:lumMod val="75000"/>
                  </a:schemeClr>
                </a:solidFill>
                <a:latin typeface="Palatino Linotype" pitchFamily="18" charset="0"/>
              </a:rPr>
              <a:t>Chapter 15: Monetary Policy</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6" name="Rectangle 6"/>
          <p:cNvSpPr>
            <a:spLocks noGrp="1" noChangeArrowheads="1"/>
          </p:cNvSpPr>
          <p:nvPr>
            <p:ph idx="1"/>
          </p:nvPr>
        </p:nvSpPr>
        <p:spPr/>
        <p:txBody>
          <a:bodyPr/>
          <a:lstStyle/>
          <a:p>
            <a:pPr eaLnBrk="1" hangingPunct="1">
              <a:buFont typeface="Wingdings" pitchFamily="2" charset="2"/>
              <a:buNone/>
            </a:pPr>
            <a:r>
              <a:rPr lang="en-US"/>
              <a:t>   The Keynesian transmission mechanism allows the link between the money market and the goods and services market to be broken in two places if:</a:t>
            </a:r>
          </a:p>
          <a:p>
            <a:pPr lvl="1" eaLnBrk="1" hangingPunct="1">
              <a:buFont typeface="Wingdings" pitchFamily="2" charset="2"/>
              <a:buChar char="Ø"/>
            </a:pPr>
            <a:r>
              <a:rPr lang="en-US" sz="3200"/>
              <a:t>Investment is totally interest-insensitive, and </a:t>
            </a:r>
          </a:p>
          <a:p>
            <a:pPr lvl="1" eaLnBrk="1" hangingPunct="1">
              <a:buFont typeface="Wingdings" pitchFamily="2" charset="2"/>
              <a:buChar char="Ø"/>
            </a:pPr>
            <a:r>
              <a:rPr lang="en-US" sz="3200"/>
              <a:t>The money market is in the liquidity trap</a:t>
            </a:r>
          </a:p>
        </p:txBody>
      </p:sp>
      <p:sp>
        <p:nvSpPr>
          <p:cNvPr id="11266"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z="3600">
                <a:solidFill>
                  <a:srgbClr val="0066CC"/>
                </a:solidFill>
              </a:rPr>
              <a:t>Keynesian Mechanism May Get Blocked</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2166">
                                            <p:txEl>
                                              <p:pRg st="0" end="0"/>
                                            </p:txEl>
                                          </p:spTgt>
                                        </p:tgtEl>
                                        <p:attrNameLst>
                                          <p:attrName>style.visibility</p:attrName>
                                        </p:attrNameLst>
                                      </p:cBhvr>
                                      <p:to>
                                        <p:strVal val="visible"/>
                                      </p:to>
                                    </p:set>
                                    <p:animEffect transition="in" filter="fade">
                                      <p:cBhvr>
                                        <p:cTn id="7" dur="2000"/>
                                        <p:tgtEl>
                                          <p:spTgt spid="921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2166">
                                            <p:txEl>
                                              <p:pRg st="1" end="1"/>
                                            </p:txEl>
                                          </p:spTgt>
                                        </p:tgtEl>
                                        <p:attrNameLst>
                                          <p:attrName>style.visibility</p:attrName>
                                        </p:attrNameLst>
                                      </p:cBhvr>
                                      <p:to>
                                        <p:strVal val="visible"/>
                                      </p:to>
                                    </p:set>
                                    <p:animEffect transition="in" filter="fade">
                                      <p:cBhvr>
                                        <p:cTn id="12" dur="2000"/>
                                        <p:tgtEl>
                                          <p:spTgt spid="9216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2166">
                                            <p:txEl>
                                              <p:pRg st="2" end="2"/>
                                            </p:txEl>
                                          </p:spTgt>
                                        </p:tgtEl>
                                        <p:attrNameLst>
                                          <p:attrName>style.visibility</p:attrName>
                                        </p:attrNameLst>
                                      </p:cBhvr>
                                      <p:to>
                                        <p:strVal val="visible"/>
                                      </p:to>
                                    </p:set>
                                    <p:animEffect transition="in" filter="fade">
                                      <p:cBhvr>
                                        <p:cTn id="17" dur="2000"/>
                                        <p:tgtEl>
                                          <p:spTgt spid="921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228600" y="1600200"/>
            <a:ext cx="3962400" cy="4525963"/>
          </a:xfrm>
        </p:spPr>
        <p:txBody>
          <a:bodyPr/>
          <a:lstStyle/>
          <a:p>
            <a:pPr eaLnBrk="1" hangingPunct="1">
              <a:buFontTx/>
              <a:buNone/>
            </a:pPr>
            <a:r>
              <a:rPr lang="en-US" sz="2800" dirty="0"/>
              <a:t>    If investment is totally interest-insensitive, a change in the interest rate will not change investment; therefore, aggregate demand and Real GDP will not change. </a:t>
            </a:r>
          </a:p>
        </p:txBody>
      </p:sp>
      <p:sp>
        <p:nvSpPr>
          <p:cNvPr id="12290"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z="2600">
                <a:solidFill>
                  <a:srgbClr val="0066CC"/>
                </a:solidFill>
              </a:rPr>
              <a:t>Keynesian Mechanism May Get Blocked – Interest Insensitive Investment</a:t>
            </a:r>
          </a:p>
        </p:txBody>
      </p:sp>
      <p:pic>
        <p:nvPicPr>
          <p:cNvPr id="1229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r="30299" b="5750"/>
          <a:stretch>
            <a:fillRect/>
          </a:stretch>
        </p:blipFill>
        <p:spPr bwMode="auto">
          <a:xfrm>
            <a:off x="5029199" y="1752600"/>
            <a:ext cx="3622675" cy="3918461"/>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20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57200" y="1447800"/>
            <a:ext cx="3810000" cy="4876800"/>
          </a:xfrm>
        </p:spPr>
        <p:txBody>
          <a:bodyPr/>
          <a:lstStyle/>
          <a:p>
            <a:pPr eaLnBrk="1" hangingPunct="1">
              <a:buFont typeface="Wingdings" pitchFamily="2" charset="2"/>
              <a:buChar char="Ø"/>
            </a:pPr>
            <a:r>
              <a:rPr lang="en-US" sz="2000"/>
              <a:t>Liquidity Trap - The horizontal portion of the demand curve for money. </a:t>
            </a:r>
          </a:p>
          <a:p>
            <a:pPr eaLnBrk="1" hangingPunct="1">
              <a:buFont typeface="Wingdings" pitchFamily="2" charset="2"/>
              <a:buChar char="Ø"/>
            </a:pPr>
            <a:r>
              <a:rPr lang="en-US" sz="2000"/>
              <a:t>If the money market is in the liquidity trap, an increase in the money supply will not lower the interest rate. </a:t>
            </a:r>
          </a:p>
          <a:p>
            <a:pPr eaLnBrk="1" hangingPunct="1">
              <a:buFont typeface="Wingdings" pitchFamily="2" charset="2"/>
              <a:buChar char="Ø"/>
            </a:pPr>
            <a:r>
              <a:rPr lang="en-US" sz="2000"/>
              <a:t>It follows that there will be no change in investment, aggregate demand or Real GDP.</a:t>
            </a:r>
          </a:p>
          <a:p>
            <a:pPr eaLnBrk="1" hangingPunct="1">
              <a:buFontTx/>
              <a:buNone/>
            </a:pPr>
            <a:endParaRPr lang="en-US" sz="2000"/>
          </a:p>
        </p:txBody>
      </p:sp>
      <p:sp>
        <p:nvSpPr>
          <p:cNvPr id="13314" name="Rectangle 2"/>
          <p:cNvSpPr>
            <a:spLocks noGrp="1" noChangeArrowheads="1"/>
          </p:cNvSpPr>
          <p:nvPr>
            <p:ph type="title"/>
          </p:nvPr>
        </p:nvSpPr>
        <p:spPr>
          <a:solidFill>
            <a:srgbClr val="DDDDDD"/>
          </a:solidFill>
          <a:ln>
            <a:solidFill>
              <a:schemeClr val="bg2"/>
            </a:solidFill>
          </a:ln>
        </p:spPr>
        <p:txBody>
          <a:bodyPr>
            <a:normAutofit fontScale="90000"/>
          </a:bodyPr>
          <a:lstStyle/>
          <a:p>
            <a:pPr eaLnBrk="1" hangingPunct="1"/>
            <a:r>
              <a:rPr lang="en-US" sz="3600">
                <a:solidFill>
                  <a:srgbClr val="0066CC"/>
                </a:solidFill>
              </a:rPr>
              <a:t>Keynesian Mechanism May Get Blocked – Liquidity Trap</a:t>
            </a:r>
          </a:p>
        </p:txBody>
      </p:sp>
      <p:pic>
        <p:nvPicPr>
          <p:cNvPr id="1331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50493" r="-2324" b="10478"/>
          <a:stretch>
            <a:fillRect/>
          </a:stretch>
        </p:blipFill>
        <p:spPr bwMode="auto">
          <a:xfrm>
            <a:off x="4648200" y="2057400"/>
            <a:ext cx="4094163" cy="3887788"/>
          </a:xfrm>
          <a:prstGeom prst="rect">
            <a:avLst/>
          </a:prstGeom>
          <a:solidFill>
            <a:schemeClr val="bg1"/>
          </a:solidFill>
          <a:ln w="3175">
            <a:solidFill>
              <a:schemeClr val="bg2"/>
            </a:solidFill>
            <a:miter lim="800000"/>
            <a:headEnd/>
            <a:tailEnd/>
          </a:ln>
        </p:spPr>
      </p:pic>
      <p:sp>
        <p:nvSpPr>
          <p:cNvPr id="7" name="Rounded Rectangle 6">
            <a:hlinkClick r:id="rId4" action="ppaction://hlinksldjump"/>
          </p:cNvPr>
          <p:cNvSpPr/>
          <p:nvPr/>
        </p:nvSpPr>
        <p:spPr bwMode="auto">
          <a:xfrm>
            <a:off x="76200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2484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20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20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20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
        <p:nvSpPr>
          <p:cNvPr id="14338" name="Rectangle 2"/>
          <p:cNvSpPr>
            <a:spLocks noGrp="1" noChangeArrowheads="1"/>
          </p:cNvSpPr>
          <p:nvPr>
            <p:ph type="title"/>
          </p:nvPr>
        </p:nvSpPr>
        <p:spPr>
          <a:xfrm>
            <a:off x="457200" y="152400"/>
            <a:ext cx="8229600" cy="944563"/>
          </a:xfrm>
          <a:solidFill>
            <a:srgbClr val="DDDDDD"/>
          </a:solidFill>
          <a:ln>
            <a:solidFill>
              <a:schemeClr val="bg2"/>
            </a:solidFill>
          </a:ln>
        </p:spPr>
        <p:txBody>
          <a:bodyPr/>
          <a:lstStyle/>
          <a:p>
            <a:pPr eaLnBrk="1" hangingPunct="1"/>
            <a:r>
              <a:rPr lang="en-US" sz="2800">
                <a:solidFill>
                  <a:srgbClr val="0066CC"/>
                </a:solidFill>
              </a:rPr>
              <a:t>The Keynesian View of Monetary Policy</a:t>
            </a:r>
          </a:p>
        </p:txBody>
      </p:sp>
      <p:pic>
        <p:nvPicPr>
          <p:cNvPr id="10240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1741" t="29724" r="48695" b="31519"/>
          <a:stretch>
            <a:fillRect/>
          </a:stretch>
        </p:blipFill>
        <p:spPr bwMode="auto">
          <a:xfrm>
            <a:off x="0" y="2971800"/>
            <a:ext cx="4648200" cy="2057400"/>
          </a:xfrm>
          <a:prstGeom prst="rect">
            <a:avLst/>
          </a:prstGeom>
          <a:solidFill>
            <a:schemeClr val="bg1"/>
          </a:solidFill>
          <a:ln w="3175">
            <a:solidFill>
              <a:schemeClr val="tx1"/>
            </a:solidFill>
            <a:miter lim="800000"/>
            <a:headEnd/>
            <a:tailEnd/>
          </a:ln>
        </p:spPr>
      </p:pic>
      <p:pic>
        <p:nvPicPr>
          <p:cNvPr id="10240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741" t="29724" r="48695" b="-2931"/>
          <a:stretch>
            <a:fillRect/>
          </a:stretch>
        </p:blipFill>
        <p:spPr bwMode="auto">
          <a:xfrm>
            <a:off x="0" y="2971800"/>
            <a:ext cx="4648200" cy="3886200"/>
          </a:xfrm>
          <a:prstGeom prst="rect">
            <a:avLst/>
          </a:prstGeom>
          <a:solidFill>
            <a:schemeClr val="bg1"/>
          </a:solidFill>
          <a:ln w="3175">
            <a:solidFill>
              <a:schemeClr val="tx1"/>
            </a:solidFill>
            <a:miter lim="800000"/>
            <a:headEnd/>
            <a:tailEnd/>
          </a:ln>
        </p:spPr>
      </p:pic>
      <p:pic>
        <p:nvPicPr>
          <p:cNvPr id="10240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1741" t="-1855" r="48695" b="-2931"/>
          <a:stretch>
            <a:fillRect/>
          </a:stretch>
        </p:blipFill>
        <p:spPr bwMode="auto">
          <a:xfrm>
            <a:off x="0" y="1295400"/>
            <a:ext cx="4648200" cy="5562600"/>
          </a:xfrm>
          <a:prstGeom prst="rect">
            <a:avLst/>
          </a:prstGeom>
          <a:solidFill>
            <a:schemeClr val="bg1"/>
          </a:solidFill>
          <a:ln w="3175">
            <a:solidFill>
              <a:schemeClr val="tx1"/>
            </a:solidFill>
            <a:miter lim="800000"/>
            <a:headEnd/>
            <a:tailEnd/>
          </a:ln>
        </p:spPr>
      </p:pic>
      <p:pic>
        <p:nvPicPr>
          <p:cNvPr id="10240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1741" t="-1855" r="-2611" b="65970"/>
          <a:stretch>
            <a:fillRect/>
          </a:stretch>
        </p:blipFill>
        <p:spPr bwMode="auto">
          <a:xfrm>
            <a:off x="0" y="1295400"/>
            <a:ext cx="9144000" cy="1905000"/>
          </a:xfrm>
          <a:prstGeom prst="rect">
            <a:avLst/>
          </a:prstGeom>
          <a:solidFill>
            <a:schemeClr val="bg1"/>
          </a:solidFill>
          <a:ln w="3175">
            <a:solidFill>
              <a:schemeClr val="tx1"/>
            </a:solidFill>
            <a:miter lim="800000"/>
            <a:headEnd/>
            <a:tailEnd/>
          </a:ln>
        </p:spPr>
      </p:pic>
      <p:pic>
        <p:nvPicPr>
          <p:cNvPr id="10240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l="-1688" t="-1857" r="-2672" b="-3018"/>
          <a:stretch>
            <a:fillRect/>
          </a:stretch>
        </p:blipFill>
        <p:spPr bwMode="auto">
          <a:xfrm>
            <a:off x="4763" y="1295400"/>
            <a:ext cx="9144000" cy="5567363"/>
          </a:xfrm>
          <a:prstGeom prst="rect">
            <a:avLst/>
          </a:prstGeom>
          <a:solidFill>
            <a:schemeClr val="bg1"/>
          </a:solidFill>
          <a:ln w="3175">
            <a:solidFill>
              <a:schemeClr val="bg2"/>
            </a:solidFill>
            <a:miter lim="800000"/>
            <a:headEnd/>
            <a:tailEnd/>
          </a:ln>
        </p:spPr>
      </p:pic>
      <p:sp>
        <p:nvSpPr>
          <p:cNvPr id="10" name="Rounded Rectangle 9">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2404"/>
                                        </p:tgtEl>
                                        <p:attrNameLst>
                                          <p:attrName>style.visibility</p:attrName>
                                        </p:attrNameLst>
                                      </p:cBhvr>
                                      <p:to>
                                        <p:strVal val="visible"/>
                                      </p:to>
                                    </p:set>
                                    <p:animEffect transition="in" filter="fade">
                                      <p:cBhvr>
                                        <p:cTn id="7" dur="2000"/>
                                        <p:tgtEl>
                                          <p:spTgt spid="1024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2405"/>
                                        </p:tgtEl>
                                        <p:attrNameLst>
                                          <p:attrName>style.visibility</p:attrName>
                                        </p:attrNameLst>
                                      </p:cBhvr>
                                      <p:to>
                                        <p:strVal val="visible"/>
                                      </p:to>
                                    </p:set>
                                    <p:animEffect transition="in" filter="fade">
                                      <p:cBhvr>
                                        <p:cTn id="12" dur="2000"/>
                                        <p:tgtEl>
                                          <p:spTgt spid="1024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2406"/>
                                        </p:tgtEl>
                                        <p:attrNameLst>
                                          <p:attrName>style.visibility</p:attrName>
                                        </p:attrNameLst>
                                      </p:cBhvr>
                                      <p:to>
                                        <p:strVal val="visible"/>
                                      </p:to>
                                    </p:set>
                                    <p:animEffect transition="in" filter="fade">
                                      <p:cBhvr>
                                        <p:cTn id="17" dur="2000"/>
                                        <p:tgtEl>
                                          <p:spTgt spid="10240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2407"/>
                                        </p:tgtEl>
                                        <p:attrNameLst>
                                          <p:attrName>style.visibility</p:attrName>
                                        </p:attrNameLst>
                                      </p:cBhvr>
                                      <p:to>
                                        <p:strVal val="visible"/>
                                      </p:to>
                                    </p:set>
                                    <p:animEffect transition="in" filter="fade">
                                      <p:cBhvr>
                                        <p:cTn id="22" dur="2000"/>
                                        <p:tgtEl>
                                          <p:spTgt spid="10240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02408"/>
                                        </p:tgtEl>
                                        <p:attrNameLst>
                                          <p:attrName>style.visibility</p:attrName>
                                        </p:attrNameLst>
                                      </p:cBhvr>
                                      <p:to>
                                        <p:strVal val="visible"/>
                                      </p:to>
                                    </p:set>
                                    <p:animEffect transition="in" filter="fade">
                                      <p:cBhvr>
                                        <p:cTn id="27" dur="2000"/>
                                        <p:tgtEl>
                                          <p:spTgt spid="102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solidFill>
            <a:srgbClr val="DDDDDD"/>
          </a:solidFill>
          <a:ln>
            <a:solidFill>
              <a:schemeClr val="bg2"/>
            </a:solidFill>
          </a:ln>
        </p:spPr>
        <p:txBody>
          <a:bodyPr>
            <a:normAutofit fontScale="90000"/>
          </a:bodyPr>
          <a:lstStyle/>
          <a:p>
            <a:pPr eaLnBrk="1" hangingPunct="1"/>
            <a:r>
              <a:rPr lang="en-US" sz="3600">
                <a:solidFill>
                  <a:srgbClr val="0066CC"/>
                </a:solidFill>
              </a:rPr>
              <a:t>The Monetarist Transmission</a:t>
            </a:r>
            <a:br>
              <a:rPr lang="en-US" sz="3600">
                <a:solidFill>
                  <a:srgbClr val="0066CC"/>
                </a:solidFill>
              </a:rPr>
            </a:br>
            <a:r>
              <a:rPr lang="en-US" sz="3600">
                <a:solidFill>
                  <a:srgbClr val="0066CC"/>
                </a:solidFill>
              </a:rPr>
              <a:t>Mechanism – Short &amp; Direct</a:t>
            </a:r>
          </a:p>
        </p:txBody>
      </p:sp>
      <p:sp>
        <p:nvSpPr>
          <p:cNvPr id="49159" name="Rectangle 7"/>
          <p:cNvSpPr>
            <a:spLocks noChangeArrowheads="1"/>
          </p:cNvSpPr>
          <p:nvPr/>
        </p:nvSpPr>
        <p:spPr bwMode="auto">
          <a:xfrm>
            <a:off x="228600" y="1447800"/>
            <a:ext cx="86106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dirty="0">
                <a:solidFill>
                  <a:srgbClr val="002060"/>
                </a:solidFill>
                <a:latin typeface="Palatino Linotype" pitchFamily="18" charset="0"/>
              </a:rPr>
              <a:t>Changes in the money market directly affect aggregate demand in the goods and services market. </a:t>
            </a:r>
          </a:p>
          <a:p>
            <a:r>
              <a:rPr lang="en-US" sz="3200" dirty="0">
                <a:solidFill>
                  <a:srgbClr val="002060"/>
                </a:solidFill>
                <a:latin typeface="Palatino Linotype" pitchFamily="18" charset="0"/>
              </a:rPr>
              <a:t>For example, an increase in the money supply leaves individuals with an excess supply of money that they spend on a wide variety of goods.</a:t>
            </a:r>
          </a:p>
          <a:p>
            <a:endParaRPr lang="en-US" sz="2400" dirty="0">
              <a:solidFill>
                <a:schemeClr val="hlink"/>
              </a:solidFill>
              <a:latin typeface="Palatino Linotype" pitchFamily="18" charset="0"/>
            </a:endParaRPr>
          </a:p>
          <a:p>
            <a:pPr algn="ctr"/>
            <a:r>
              <a:rPr lang="en-US" sz="5400" b="1" dirty="0">
                <a:solidFill>
                  <a:srgbClr val="006600"/>
                </a:solidFill>
                <a:latin typeface="Palatino Linotype" pitchFamily="18" charset="0"/>
              </a:rPr>
              <a:t>M1 </a:t>
            </a:r>
            <a:r>
              <a:rPr lang="el-GR" sz="5400" b="1" dirty="0">
                <a:solidFill>
                  <a:srgbClr val="006600"/>
                </a:solidFill>
                <a:latin typeface="Times New Roman" pitchFamily="18" charset="0"/>
                <a:cs typeface="Times New Roman" pitchFamily="18" charset="0"/>
              </a:rPr>
              <a:t>↑</a:t>
            </a:r>
            <a:r>
              <a:rPr lang="en-US" sz="5400" b="1" dirty="0">
                <a:solidFill>
                  <a:srgbClr val="006600"/>
                </a:solidFill>
                <a:latin typeface="Times New Roman" pitchFamily="18" charset="0"/>
                <a:cs typeface="Times New Roman" pitchFamily="18" charset="0"/>
              </a:rPr>
              <a:t> </a:t>
            </a:r>
            <a:r>
              <a:rPr lang="el-GR" sz="5400" b="1" dirty="0">
                <a:solidFill>
                  <a:srgbClr val="006600"/>
                </a:solidFill>
                <a:latin typeface="Times New Roman" pitchFamily="18" charset="0"/>
                <a:cs typeface="Times New Roman" pitchFamily="18" charset="0"/>
              </a:rPr>
              <a:t>→</a:t>
            </a:r>
            <a:r>
              <a:rPr lang="en-US" sz="5400" b="1" dirty="0">
                <a:solidFill>
                  <a:srgbClr val="006600"/>
                </a:solidFill>
                <a:latin typeface="Times New Roman" pitchFamily="18" charset="0"/>
                <a:cs typeface="Times New Roman" pitchFamily="18" charset="0"/>
              </a:rPr>
              <a:t> </a:t>
            </a:r>
            <a:r>
              <a:rPr lang="el-GR" sz="5400" b="1" dirty="0">
                <a:solidFill>
                  <a:srgbClr val="006600"/>
                </a:solidFill>
                <a:latin typeface="Times New Roman" pitchFamily="18" charset="0"/>
                <a:cs typeface="Times New Roman" pitchFamily="18" charset="0"/>
              </a:rPr>
              <a:t>↑ </a:t>
            </a:r>
            <a:r>
              <a:rPr lang="en-US" sz="5400" b="1" dirty="0">
                <a:solidFill>
                  <a:srgbClr val="006600"/>
                </a:solidFill>
                <a:latin typeface="Times New Roman" pitchFamily="18" charset="0"/>
                <a:cs typeface="Times New Roman" pitchFamily="18" charset="0"/>
              </a:rPr>
              <a:t> </a:t>
            </a:r>
            <a:r>
              <a:rPr lang="en-US" sz="5400" b="1" dirty="0">
                <a:solidFill>
                  <a:srgbClr val="006600"/>
                </a:solidFill>
              </a:rPr>
              <a:t>AD</a:t>
            </a:r>
            <a:endParaRPr lang="el-GR" sz="5400" b="1" dirty="0">
              <a:solidFill>
                <a:srgbClr val="006600"/>
              </a:solidFill>
            </a:endParaRPr>
          </a:p>
        </p:txBody>
      </p:sp>
      <p:sp>
        <p:nvSpPr>
          <p:cNvPr id="6" name="Rounded Rectangle 5">
            <a:hlinkClick r:id="rId3" action="ppaction://hlinksldjump"/>
          </p:cNvPr>
          <p:cNvSpPr/>
          <p:nvPr/>
        </p:nvSpPr>
        <p:spPr bwMode="auto">
          <a:xfrm>
            <a:off x="7772400" y="61722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667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9159">
                                            <p:txEl>
                                              <p:pRg st="1" end="1"/>
                                            </p:txEl>
                                          </p:spTgt>
                                        </p:tgtEl>
                                        <p:attrNameLst>
                                          <p:attrName>style.visibility</p:attrName>
                                        </p:attrNameLst>
                                      </p:cBhvr>
                                      <p:to>
                                        <p:strVal val="visible"/>
                                      </p:to>
                                    </p:set>
                                    <p:animEffect transition="in" filter="fade">
                                      <p:cBhvr>
                                        <p:cTn id="7" dur="2000"/>
                                        <p:tgtEl>
                                          <p:spTgt spid="49159">
                                            <p:txEl>
                                              <p:pRg st="1" end="1"/>
                                            </p:txEl>
                                          </p:spTgt>
                                        </p:tgtEl>
                                      </p:cBhvr>
                                    </p:animEffect>
                                  </p:childTnLst>
                                </p:cTn>
                              </p:par>
                            </p:childTnLst>
                          </p:cTn>
                        </p:par>
                        <p:par>
                          <p:cTn id="8" fill="hold" nodeType="afterGroup">
                            <p:stCondLst>
                              <p:cond delay="2000"/>
                            </p:stCondLst>
                            <p:childTnLst>
                              <p:par>
                                <p:cTn id="9" presetID="22" presetClass="entr" presetSubtype="8" fill="hold" nodeType="afterEffect">
                                  <p:stCondLst>
                                    <p:cond delay="0"/>
                                  </p:stCondLst>
                                  <p:childTnLst>
                                    <p:set>
                                      <p:cBhvr>
                                        <p:cTn id="10" dur="1" fill="hold">
                                          <p:stCondLst>
                                            <p:cond delay="0"/>
                                          </p:stCondLst>
                                        </p:cTn>
                                        <p:tgtEl>
                                          <p:spTgt spid="49159">
                                            <p:txEl>
                                              <p:pRg st="3" end="3"/>
                                            </p:txEl>
                                          </p:spTgt>
                                        </p:tgtEl>
                                        <p:attrNameLst>
                                          <p:attrName>style.visibility</p:attrName>
                                        </p:attrNameLst>
                                      </p:cBhvr>
                                      <p:to>
                                        <p:strVal val="visible"/>
                                      </p:to>
                                    </p:set>
                                    <p:animEffect transition="in" filter="wipe(left)">
                                      <p:cBhvr>
                                        <p:cTn id="11" dur="5000"/>
                                        <p:tgtEl>
                                          <p:spTgt spid="491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solidFill>
            <a:srgbClr val="DDDDDD"/>
          </a:solidFill>
          <a:ln>
            <a:solidFill>
              <a:schemeClr val="bg2"/>
            </a:solidFill>
          </a:ln>
        </p:spPr>
        <p:txBody>
          <a:bodyPr>
            <a:normAutofit fontScale="90000"/>
          </a:bodyPr>
          <a:lstStyle/>
          <a:p>
            <a:pPr eaLnBrk="1" hangingPunct="1"/>
            <a:r>
              <a:rPr lang="en-US" sz="3600">
                <a:solidFill>
                  <a:srgbClr val="0066CC"/>
                </a:solidFill>
              </a:rPr>
              <a:t>The Monetarist Transmission</a:t>
            </a:r>
            <a:br>
              <a:rPr lang="en-US" sz="3600">
                <a:solidFill>
                  <a:srgbClr val="0066CC"/>
                </a:solidFill>
              </a:rPr>
            </a:br>
            <a:r>
              <a:rPr lang="en-US" sz="3600">
                <a:solidFill>
                  <a:srgbClr val="0066CC"/>
                </a:solidFill>
              </a:rPr>
              <a:t>Mechanism</a:t>
            </a:r>
          </a:p>
        </p:txBody>
      </p:sp>
      <p:pic>
        <p:nvPicPr>
          <p:cNvPr id="10650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3098" r="-1033"/>
          <a:stretch>
            <a:fillRect/>
          </a:stretch>
        </p:blipFill>
        <p:spPr bwMode="auto">
          <a:xfrm>
            <a:off x="685800" y="1600200"/>
            <a:ext cx="7391400" cy="4475163"/>
          </a:xfrm>
          <a:prstGeom prst="rect">
            <a:avLst/>
          </a:prstGeom>
          <a:solidFill>
            <a:schemeClr val="bg1"/>
          </a:solidFill>
          <a:ln w="3175">
            <a:solidFill>
              <a:schemeClr val="bg2"/>
            </a:solidFill>
            <a:miter lim="800000"/>
            <a:headEnd/>
            <a:tailEnd/>
          </a:ln>
        </p:spPr>
      </p:pic>
      <p:sp>
        <p:nvSpPr>
          <p:cNvPr id="7" name="Rounded Rectangle 6">
            <a:hlinkClick r:id="rId4" action="ppaction://hlinksldjump"/>
          </p:cNvPr>
          <p:cNvSpPr/>
          <p:nvPr/>
        </p:nvSpPr>
        <p:spPr bwMode="auto">
          <a:xfrm>
            <a:off x="7696200" y="61722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908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6502"/>
                                        </p:tgtEl>
                                        <p:attrNameLst>
                                          <p:attrName>style.visibility</p:attrName>
                                        </p:attrNameLst>
                                      </p:cBhvr>
                                      <p:to>
                                        <p:strVal val="visible"/>
                                      </p:to>
                                    </p:set>
                                    <p:animEffect transition="in" filter="fade">
                                      <p:cBhvr>
                                        <p:cTn id="7" dur="2000"/>
                                        <p:tgtEl>
                                          <p:spTgt spid="106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457200" y="1600200"/>
            <a:ext cx="8229600" cy="5029200"/>
          </a:xfrm>
        </p:spPr>
        <p:txBody>
          <a:bodyPr>
            <a:normAutofit/>
          </a:bodyPr>
          <a:lstStyle/>
          <a:p>
            <a:pPr eaLnBrk="1" hangingPunct="1">
              <a:lnSpc>
                <a:spcPct val="90000"/>
              </a:lnSpc>
              <a:buFontTx/>
              <a:buNone/>
            </a:pPr>
            <a:r>
              <a:rPr lang="en-US" sz="2800" b="1" dirty="0"/>
              <a:t>1. Explain the inverse relationship between bond prices and interest rates.</a:t>
            </a:r>
          </a:p>
          <a:p>
            <a:pPr eaLnBrk="1" hangingPunct="1">
              <a:lnSpc>
                <a:spcPct val="90000"/>
              </a:lnSpc>
              <a:buFontTx/>
              <a:buNone/>
            </a:pPr>
            <a:r>
              <a:rPr lang="en-US" sz="2000" dirty="0"/>
              <a:t>	Kahn buys a bond for a face value of $10,000 that promises to pay a 10 percent interest rate each year for 10 years. In one year, though, bonds are offered for a face value of $10,000 that pay an 11 percent interest rate each year for 10 years. If Kahn wants to sell his bond, he won’t be able to sell it for $10,000 because no one today will pay $10,000 for a bond that pays a 10 percent interest rate when a $10,000, 11 percent bond is available. Kahn has to lower the price of his bond if he wants to sell it. Thus, as interest rates rise, bond prices decrease (for old or existing bonds).</a:t>
            </a:r>
          </a:p>
          <a:p>
            <a:pPr eaLnBrk="1" hangingPunct="1">
              <a:lnSpc>
                <a:spcPct val="90000"/>
              </a:lnSpc>
              <a:buFont typeface="Wingdings" pitchFamily="2" charset="2"/>
              <a:buNone/>
            </a:pPr>
            <a:endParaRPr lang="en-US" sz="2400" dirty="0"/>
          </a:p>
        </p:txBody>
      </p:sp>
      <p:sp>
        <p:nvSpPr>
          <p:cNvPr id="17410"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a:solidFill>
                  <a:srgbClr val="0066CC"/>
                </a:solidFill>
              </a:rPr>
              <a:t>Self-test</a:t>
            </a:r>
          </a:p>
        </p:txBody>
      </p:sp>
      <p:sp>
        <p:nvSpPr>
          <p:cNvPr id="6" name="Rounded Rectangle 5">
            <a:hlinkClick r:id="rId3" action="ppaction://hlinksldjump"/>
          </p:cNvPr>
          <p:cNvSpPr/>
          <p:nvPr/>
        </p:nvSpPr>
        <p:spPr bwMode="auto">
          <a:xfrm>
            <a:off x="76200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2484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fade">
                                      <p:cBhvr>
                                        <p:cTn id="7" dur="2000"/>
                                        <p:tgtEl>
                                          <p:spTgt spid="542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fade">
                                      <p:cBhvr>
                                        <p:cTn id="12" dur="2000"/>
                                        <p:tgtEl>
                                          <p:spTgt spid="542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979" name="Rectangle 3"/>
          <p:cNvSpPr>
            <a:spLocks noGrp="1" noChangeArrowheads="1"/>
          </p:cNvSpPr>
          <p:nvPr>
            <p:ph idx="1"/>
          </p:nvPr>
        </p:nvSpPr>
        <p:spPr/>
        <p:txBody>
          <a:bodyPr>
            <a:normAutofit/>
          </a:bodyPr>
          <a:lstStyle/>
          <a:p>
            <a:pPr eaLnBrk="1" hangingPunct="1">
              <a:buFontTx/>
              <a:buNone/>
              <a:defRPr/>
            </a:pPr>
            <a:r>
              <a:rPr lang="en-US" sz="2800" b="1" dirty="0"/>
              <a:t>2. “According to the Keynesian transmission mechanism, as the money supply rises, there is a direct impact on the goods and services market.” Do you agree or disagree with this statement? Explain your answer.</a:t>
            </a:r>
          </a:p>
          <a:p>
            <a:pPr eaLnBrk="1" hangingPunct="1">
              <a:buFontTx/>
              <a:buNone/>
              <a:defRPr/>
            </a:pPr>
            <a:r>
              <a:rPr lang="en-US" sz="2000" dirty="0"/>
              <a:t>	We disagree for two reasons. First, if the money market is in the liquidity trap, a rise in the money supply will not affect interest rates and therefore will not affect investment or the goods and services market. market can affect the goods and services market only indirectly.</a:t>
            </a:r>
          </a:p>
          <a:p>
            <a:pPr algn="ctr" eaLnBrk="1" hangingPunct="1">
              <a:buFontTx/>
              <a:buNone/>
              <a:defRPr/>
            </a:pPr>
            <a:r>
              <a:rPr lang="en-US" sz="2000" dirty="0"/>
              <a:t>(continued)</a:t>
            </a:r>
          </a:p>
          <a:p>
            <a:pPr eaLnBrk="1" hangingPunct="1">
              <a:buFontTx/>
              <a:buNone/>
              <a:defRPr/>
            </a:pPr>
            <a:endParaRPr lang="en-US" b="1" dirty="0"/>
          </a:p>
          <a:p>
            <a:pPr eaLnBrk="1" hangingPunct="1">
              <a:buFontTx/>
              <a:buNone/>
              <a:defRPr/>
            </a:pPr>
            <a:endParaRPr lang="en-US" dirty="0"/>
          </a:p>
        </p:txBody>
      </p:sp>
      <p:sp>
        <p:nvSpPr>
          <p:cNvPr id="18434"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a:solidFill>
                  <a:srgbClr val="0066CC"/>
                </a:solidFill>
              </a:rPr>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fade">
                                      <p:cBhvr>
                                        <p:cTn id="7" dur="2000"/>
                                        <p:tgtEl>
                                          <p:spTgt spid="1269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6979">
                                            <p:txEl>
                                              <p:pRg st="1" end="1"/>
                                            </p:txEl>
                                          </p:spTgt>
                                        </p:tgtEl>
                                        <p:attrNameLst>
                                          <p:attrName>style.visibility</p:attrName>
                                        </p:attrNameLst>
                                      </p:cBhvr>
                                      <p:to>
                                        <p:strVal val="visible"/>
                                      </p:to>
                                    </p:set>
                                    <p:animEffect transition="in" filter="fade">
                                      <p:cBhvr>
                                        <p:cTn id="12" dur="2000"/>
                                        <p:tgtEl>
                                          <p:spTgt spid="126979">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26979">
                                            <p:txEl>
                                              <p:pRg st="2" end="2"/>
                                            </p:txEl>
                                          </p:spTgt>
                                        </p:tgtEl>
                                        <p:attrNameLst>
                                          <p:attrName>style.visibility</p:attrName>
                                        </p:attrNameLst>
                                      </p:cBhvr>
                                      <p:to>
                                        <p:strVal val="visible"/>
                                      </p:to>
                                    </p:set>
                                    <p:animEffect transition="in" filter="fade">
                                      <p:cBhvr>
                                        <p:cTn id="15" dur="2000"/>
                                        <p:tgtEl>
                                          <p:spTgt spid="1269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979" name="Rectangle 3"/>
          <p:cNvSpPr>
            <a:spLocks noGrp="1" noChangeArrowheads="1"/>
          </p:cNvSpPr>
          <p:nvPr>
            <p:ph idx="1"/>
          </p:nvPr>
        </p:nvSpPr>
        <p:spPr/>
        <p:txBody>
          <a:bodyPr>
            <a:normAutofit/>
          </a:bodyPr>
          <a:lstStyle/>
          <a:p>
            <a:pPr eaLnBrk="1" hangingPunct="1">
              <a:buFontTx/>
              <a:buNone/>
              <a:defRPr/>
            </a:pPr>
            <a:r>
              <a:rPr lang="en-US" sz="2000" dirty="0"/>
              <a:t>	Second, even if the money market is not in the liquidity trap, a rise in the money supply affects the goods and services market not directly, but indirectly: The rise in the money supply lowers the interest rate, causing investment to rise (assuming investment is not interest insensitive). As investment rises, the </a:t>
            </a:r>
            <a:r>
              <a:rPr lang="en-US" sz="2000" i="1" dirty="0"/>
              <a:t>AD curve </a:t>
            </a:r>
            <a:r>
              <a:rPr lang="en-US" sz="2000" dirty="0"/>
              <a:t>shifts rightward, affecting the goods and services market. In other words, there is an important intermediate market between the money market and the goods and services market in the Keynesian transmission mechanism. Thus, the money market can affect the goods and services market only indirectly.</a:t>
            </a:r>
          </a:p>
          <a:p>
            <a:pPr eaLnBrk="1" hangingPunct="1">
              <a:buFontTx/>
              <a:buNone/>
              <a:defRPr/>
            </a:pPr>
            <a:endParaRPr lang="en-US" b="1" dirty="0"/>
          </a:p>
          <a:p>
            <a:pPr eaLnBrk="1" hangingPunct="1">
              <a:buFontTx/>
              <a:buNone/>
              <a:defRPr/>
            </a:pPr>
            <a:endParaRPr lang="en-US" dirty="0"/>
          </a:p>
        </p:txBody>
      </p:sp>
      <p:sp>
        <p:nvSpPr>
          <p:cNvPr id="19458"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a:solidFill>
                  <a:srgbClr val="0066CC"/>
                </a:solidFill>
              </a:rPr>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fade">
                                      <p:cBhvr>
                                        <p:cTn id="7" dur="2000"/>
                                        <p:tgtEl>
                                          <p:spTgt spid="1269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9027" name="Rectangle 3"/>
          <p:cNvSpPr>
            <a:spLocks noGrp="1" noChangeArrowheads="1"/>
          </p:cNvSpPr>
          <p:nvPr>
            <p:ph idx="1"/>
          </p:nvPr>
        </p:nvSpPr>
        <p:spPr>
          <a:xfrm>
            <a:off x="381000" y="1600200"/>
            <a:ext cx="8229600" cy="4525963"/>
          </a:xfrm>
        </p:spPr>
        <p:txBody>
          <a:bodyPr/>
          <a:lstStyle/>
          <a:p>
            <a:pPr eaLnBrk="1" hangingPunct="1">
              <a:buFontTx/>
              <a:buNone/>
            </a:pPr>
            <a:r>
              <a:rPr lang="en-US" sz="2800" b="1" dirty="0"/>
              <a:t>3. Explain how the monetarist transmission mechanism works when the money supply rises.</a:t>
            </a:r>
          </a:p>
          <a:p>
            <a:pPr eaLnBrk="1" hangingPunct="1">
              <a:buFontTx/>
              <a:buNone/>
            </a:pPr>
            <a:r>
              <a:rPr lang="en-US" sz="2000" dirty="0"/>
              <a:t>	A rise in the money supply brings about an excess supply of money in the money market that flows to the goods and services market, stimulating aggregate demand.</a:t>
            </a:r>
          </a:p>
          <a:p>
            <a:pPr eaLnBrk="1" hangingPunct="1">
              <a:buFontTx/>
              <a:buNone/>
            </a:pPr>
            <a:endParaRPr lang="en-US" b="1" dirty="0"/>
          </a:p>
          <a:p>
            <a:pPr eaLnBrk="1" hangingPunct="1">
              <a:buFontTx/>
              <a:buNone/>
            </a:pPr>
            <a:endParaRPr lang="en-US" b="1" dirty="0"/>
          </a:p>
          <a:p>
            <a:pPr eaLnBrk="1" hangingPunct="1">
              <a:buFontTx/>
              <a:buNone/>
            </a:pPr>
            <a:endParaRPr lang="en-US" dirty="0"/>
          </a:p>
        </p:txBody>
      </p:sp>
      <p:sp>
        <p:nvSpPr>
          <p:cNvPr id="20482"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a:solidFill>
                  <a:srgbClr val="0066CC"/>
                </a:solidFill>
              </a:rPr>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Effect transition="in" filter="fade">
                                      <p:cBhvr>
                                        <p:cTn id="7" dur="2000"/>
                                        <p:tgtEl>
                                          <p:spTgt spid="129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9027">
                                            <p:txEl>
                                              <p:pRg st="1" end="1"/>
                                            </p:txEl>
                                          </p:spTgt>
                                        </p:tgtEl>
                                        <p:attrNameLst>
                                          <p:attrName>style.visibility</p:attrName>
                                        </p:attrNameLst>
                                      </p:cBhvr>
                                      <p:to>
                                        <p:strVal val="visible"/>
                                      </p:to>
                                    </p:set>
                                    <p:animEffect transition="in" filter="fade">
                                      <p:cBhvr>
                                        <p:cTn id="12" dur="2000"/>
                                        <p:tgtEl>
                                          <p:spTgt spid="1290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524000" y="228600"/>
            <a:ext cx="5791200" cy="777875"/>
          </a:xfrm>
          <a:prstGeom prst="rect">
            <a:avLst/>
          </a:prstGeom>
          <a:solidFill>
            <a:srgbClr val="DDDDDD"/>
          </a:solidFill>
          <a:ln w="76200" cmpd="tri">
            <a:solidFill>
              <a:schemeClr val="bg2"/>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b="1">
                <a:solidFill>
                  <a:srgbClr val="0066CC"/>
                </a:solidFill>
                <a:latin typeface="Palatino Linotype" pitchFamily="18" charset="0"/>
              </a:rPr>
              <a:t>In This Lecture…..</a:t>
            </a:r>
          </a:p>
        </p:txBody>
      </p:sp>
      <p:pic>
        <p:nvPicPr>
          <p:cNvPr id="3075" name="Picture 3" descr="38014_p01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905000"/>
            <a:ext cx="2451100" cy="37338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076" name="Rectangle 4"/>
          <p:cNvSpPr>
            <a:spLocks noChangeArrowheads="1"/>
          </p:cNvSpPr>
          <p:nvPr/>
        </p:nvSpPr>
        <p:spPr bwMode="auto">
          <a:xfrm>
            <a:off x="304800" y="1984375"/>
            <a:ext cx="594360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Font typeface="Wingdings" pitchFamily="2" charset="2"/>
              <a:buChar char="Ø"/>
            </a:pPr>
            <a:r>
              <a:rPr lang="en-US" sz="2800" b="1" dirty="0">
                <a:solidFill>
                  <a:srgbClr val="002060"/>
                </a:solidFill>
                <a:latin typeface="Palatino Linotype" pitchFamily="18" charset="0"/>
                <a:hlinkClick r:id="rId4" action="ppaction://hlinksldjump"/>
              </a:rPr>
              <a:t>The Keynesian Transmission Mechanism</a:t>
            </a:r>
            <a:endParaRPr lang="en-US" sz="2800" b="1" dirty="0">
              <a:solidFill>
                <a:srgbClr val="002060"/>
              </a:solidFill>
              <a:latin typeface="Palatino Linotype" pitchFamily="18" charset="0"/>
            </a:endParaRPr>
          </a:p>
          <a:p>
            <a:pPr>
              <a:buFont typeface="Wingdings" pitchFamily="2" charset="2"/>
              <a:buChar char="Ø"/>
            </a:pPr>
            <a:r>
              <a:rPr lang="en-US" sz="2800" b="1" dirty="0">
                <a:solidFill>
                  <a:srgbClr val="002060"/>
                </a:solidFill>
                <a:latin typeface="Palatino Linotype" pitchFamily="18" charset="0"/>
                <a:hlinkClick r:id="rId5" action="ppaction://hlinksldjump"/>
              </a:rPr>
              <a:t>The Monetarist Transmission Mechanism</a:t>
            </a:r>
            <a:endParaRPr lang="en-US" sz="2800" b="1" dirty="0">
              <a:solidFill>
                <a:srgbClr val="002060"/>
              </a:solidFill>
              <a:latin typeface="Palatino Linotype" pitchFamily="18" charset="0"/>
            </a:endParaRPr>
          </a:p>
          <a:p>
            <a:pPr>
              <a:buFont typeface="Wingdings" pitchFamily="2" charset="2"/>
              <a:buChar char="Ø"/>
            </a:pPr>
            <a:r>
              <a:rPr lang="en-US" sz="2800" b="1" dirty="0">
                <a:solidFill>
                  <a:srgbClr val="002060"/>
                </a:solidFill>
                <a:latin typeface="Palatino Linotype" pitchFamily="18" charset="0"/>
                <a:hlinkClick r:id="rId6" action="ppaction://hlinksldjump"/>
              </a:rPr>
              <a:t>Bond Prices and Interest Rates</a:t>
            </a:r>
            <a:endParaRPr lang="en-US" sz="2800" b="1" dirty="0">
              <a:solidFill>
                <a:srgbClr val="002060"/>
              </a:solidFill>
              <a:latin typeface="Palatino Linotype" pitchFamily="18" charset="0"/>
            </a:endParaRPr>
          </a:p>
          <a:p>
            <a:pPr>
              <a:buFont typeface="Wingdings" pitchFamily="2" charset="2"/>
              <a:buChar char="Ø"/>
            </a:pPr>
            <a:r>
              <a:rPr lang="en-US" sz="2800" b="1" dirty="0">
                <a:solidFill>
                  <a:srgbClr val="002060"/>
                </a:solidFill>
                <a:latin typeface="Palatino Linotype" pitchFamily="18" charset="0"/>
                <a:hlinkClick r:id="rId7" action="ppaction://hlinksldjump"/>
              </a:rPr>
              <a:t>The Activist-Non-activist Debate</a:t>
            </a:r>
            <a:endParaRPr lang="en-US" sz="2800" b="1" dirty="0">
              <a:solidFill>
                <a:srgbClr val="002060"/>
              </a:solidFill>
              <a:latin typeface="Palatino Linotype" pitchFamily="18" charset="0"/>
            </a:endParaRPr>
          </a:p>
          <a:p>
            <a:pPr>
              <a:buFont typeface="Wingdings" pitchFamily="2" charset="2"/>
              <a:buChar char="Ø"/>
            </a:pPr>
            <a:r>
              <a:rPr lang="en-US" sz="2800" b="1" dirty="0">
                <a:solidFill>
                  <a:srgbClr val="002060"/>
                </a:solidFill>
                <a:latin typeface="Palatino Linotype" pitchFamily="18" charset="0"/>
                <a:hlinkClick r:id="rId8" action="ppaction://hlinksldjump"/>
              </a:rPr>
              <a:t>Non-activist (or Rules-Based) Monetary Proposals</a:t>
            </a:r>
            <a:endParaRPr lang="en-US" sz="2800" b="1" dirty="0">
              <a:solidFill>
                <a:srgbClr val="002060"/>
              </a:solidFill>
              <a:latin typeface="Palatino Linotype" pitchFamily="18" charset="0"/>
            </a:endParaRPr>
          </a:p>
        </p:txBody>
      </p:sp>
      <p:sp>
        <p:nvSpPr>
          <p:cNvPr id="3077" name="TextBox 4"/>
          <p:cNvSpPr txBox="1">
            <a:spLocks noChangeArrowheads="1"/>
          </p:cNvSpPr>
          <p:nvPr/>
        </p:nvSpPr>
        <p:spPr bwMode="auto">
          <a:xfrm>
            <a:off x="381000" y="5791200"/>
            <a:ext cx="2814638" cy="284163"/>
          </a:xfrm>
          <a:prstGeom prst="rect">
            <a:avLst/>
          </a:prstGeom>
          <a:solidFill>
            <a:srgbClr val="FFCC66"/>
          </a:solidFill>
          <a:ln w="9525">
            <a:solidFill>
              <a:schemeClr val="accent1"/>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To select a topic, click on its link above</a:t>
            </a: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57200" y="1600200"/>
            <a:ext cx="3581400" cy="4525963"/>
          </a:xfrm>
        </p:spPr>
        <p:txBody>
          <a:bodyPr>
            <a:normAutofit lnSpcReduction="10000"/>
          </a:bodyPr>
          <a:lstStyle/>
          <a:p>
            <a:pPr eaLnBrk="1" hangingPunct="1">
              <a:lnSpc>
                <a:spcPct val="90000"/>
              </a:lnSpc>
              <a:buFont typeface="Wingdings" pitchFamily="2" charset="2"/>
              <a:buChar char="Ø"/>
            </a:pPr>
            <a:r>
              <a:rPr lang="en-US" sz="2800" b="1"/>
              <a:t>Expansionary - </a:t>
            </a:r>
            <a:r>
              <a:rPr lang="en-US" sz="2800"/>
              <a:t> The Fed increases the money supply to address a recessionary gap.</a:t>
            </a:r>
          </a:p>
          <a:p>
            <a:pPr eaLnBrk="1" hangingPunct="1">
              <a:lnSpc>
                <a:spcPct val="90000"/>
              </a:lnSpc>
              <a:buFont typeface="Wingdings" pitchFamily="2" charset="2"/>
              <a:buChar char="Ø"/>
            </a:pPr>
            <a:endParaRPr lang="en-US" sz="2800"/>
          </a:p>
          <a:p>
            <a:pPr eaLnBrk="1" hangingPunct="1">
              <a:lnSpc>
                <a:spcPct val="90000"/>
              </a:lnSpc>
              <a:buFont typeface="Wingdings" pitchFamily="2" charset="2"/>
              <a:buChar char="Ø"/>
            </a:pPr>
            <a:r>
              <a:rPr lang="en-US" sz="2800" b="1"/>
              <a:t>Contractionary - </a:t>
            </a:r>
            <a:r>
              <a:rPr lang="en-US" sz="2800"/>
              <a:t>The Fed decreases the money supply to address an inflationary gap</a:t>
            </a:r>
            <a:endParaRPr lang="en-US" sz="2800" b="1"/>
          </a:p>
          <a:p>
            <a:pPr eaLnBrk="1" hangingPunct="1">
              <a:lnSpc>
                <a:spcPct val="90000"/>
              </a:lnSpc>
              <a:buFont typeface="Wingdings" pitchFamily="2" charset="2"/>
              <a:buChar char="ü"/>
            </a:pPr>
            <a:endParaRPr lang="en-US" sz="2800"/>
          </a:p>
          <a:p>
            <a:pPr eaLnBrk="1" hangingPunct="1">
              <a:lnSpc>
                <a:spcPct val="90000"/>
              </a:lnSpc>
              <a:buFontTx/>
              <a:buNone/>
            </a:pPr>
            <a:endParaRPr lang="en-US" sz="2800"/>
          </a:p>
        </p:txBody>
      </p:sp>
      <p:sp>
        <p:nvSpPr>
          <p:cNvPr id="21506" name="Rectangle 2"/>
          <p:cNvSpPr>
            <a:spLocks noGrp="1" noChangeArrowheads="1"/>
          </p:cNvSpPr>
          <p:nvPr>
            <p:ph type="title"/>
          </p:nvPr>
        </p:nvSpPr>
        <p:spPr>
          <a:xfrm>
            <a:off x="457200" y="274638"/>
            <a:ext cx="8229600" cy="792162"/>
          </a:xfrm>
          <a:solidFill>
            <a:srgbClr val="DDDDDD"/>
          </a:solidFill>
          <a:ln>
            <a:solidFill>
              <a:schemeClr val="bg2"/>
            </a:solidFill>
          </a:ln>
        </p:spPr>
        <p:txBody>
          <a:bodyPr/>
          <a:lstStyle/>
          <a:p>
            <a:pPr eaLnBrk="1" hangingPunct="1"/>
            <a:r>
              <a:rPr lang="en-US" sz="3600">
                <a:solidFill>
                  <a:srgbClr val="0066CC"/>
                </a:solidFill>
              </a:rPr>
              <a:t>Monetary Policy</a:t>
            </a:r>
          </a:p>
        </p:txBody>
      </p:sp>
      <p:pic>
        <p:nvPicPr>
          <p:cNvPr id="819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2600" r="65720"/>
          <a:stretch>
            <a:fillRect/>
          </a:stretch>
        </p:blipFill>
        <p:spPr bwMode="auto">
          <a:xfrm>
            <a:off x="5257800" y="1371600"/>
            <a:ext cx="2362200" cy="2362200"/>
          </a:xfrm>
          <a:prstGeom prst="rect">
            <a:avLst/>
          </a:prstGeom>
          <a:solidFill>
            <a:schemeClr val="bg1"/>
          </a:solidFill>
          <a:ln w="3175">
            <a:solidFill>
              <a:srgbClr val="DDDDDD"/>
            </a:solidFill>
            <a:miter lim="800000"/>
            <a:headEnd/>
            <a:tailEnd/>
          </a:ln>
        </p:spPr>
      </p:pic>
      <p:pic>
        <p:nvPicPr>
          <p:cNvPr id="819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l="-3592" r="66092"/>
          <a:stretch>
            <a:fillRect/>
          </a:stretch>
        </p:blipFill>
        <p:spPr bwMode="auto">
          <a:xfrm>
            <a:off x="5334000" y="3810000"/>
            <a:ext cx="2273300" cy="2362200"/>
          </a:xfrm>
          <a:prstGeom prst="rect">
            <a:avLst/>
          </a:prstGeom>
          <a:solidFill>
            <a:schemeClr val="bg1"/>
          </a:solidFill>
          <a:ln w="3175">
            <a:solidFill>
              <a:srgbClr val="DDDDDD"/>
            </a:solidFill>
            <a:miter lim="800000"/>
            <a:headEnd/>
            <a:tailEnd/>
          </a:ln>
        </p:spPr>
      </p:pic>
      <p:sp>
        <p:nvSpPr>
          <p:cNvPr id="8" name="Rounded Rectangle 7">
            <a:hlinkClick r:id="rId5" action="ppaction://hlinksldjump"/>
          </p:cNvPr>
          <p:cNvSpPr/>
          <p:nvPr/>
        </p:nvSpPr>
        <p:spPr bwMode="auto">
          <a:xfrm>
            <a:off x="7772400" y="61722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5"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2667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2000"/>
                                        <p:tgtEl>
                                          <p:spTgt spid="819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197"/>
                                        </p:tgtEl>
                                        <p:attrNameLst>
                                          <p:attrName>style.visibility</p:attrName>
                                        </p:attrNameLst>
                                      </p:cBhvr>
                                      <p:to>
                                        <p:strVal val="visible"/>
                                      </p:to>
                                    </p:set>
                                    <p:animEffect transition="in" filter="fade">
                                      <p:cBhvr>
                                        <p:cTn id="10" dur="2000"/>
                                        <p:tgtEl>
                                          <p:spTgt spid="819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Effect transition="in" filter="fade">
                                      <p:cBhvr>
                                        <p:cTn id="15" dur="2000"/>
                                        <p:tgtEl>
                                          <p:spTgt spid="819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198"/>
                                        </p:tgtEl>
                                        <p:attrNameLst>
                                          <p:attrName>style.visibility</p:attrName>
                                        </p:attrNameLst>
                                      </p:cBhvr>
                                      <p:to>
                                        <p:strVal val="visible"/>
                                      </p:to>
                                    </p:set>
                                    <p:animEffect transition="in" filter="fade">
                                      <p:cBhvr>
                                        <p:cTn id="18" dur="20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solidFill>
            <a:srgbClr val="DDDDDD"/>
          </a:solidFill>
          <a:ln>
            <a:solidFill>
              <a:schemeClr val="bg2"/>
            </a:solidFill>
          </a:ln>
        </p:spPr>
        <p:txBody>
          <a:bodyPr>
            <a:normAutofit fontScale="90000"/>
          </a:bodyPr>
          <a:lstStyle/>
          <a:p>
            <a:pPr eaLnBrk="1" hangingPunct="1"/>
            <a:r>
              <a:rPr lang="en-US" sz="3600">
                <a:solidFill>
                  <a:srgbClr val="0066CC"/>
                </a:solidFill>
              </a:rPr>
              <a:t>Monetary Policy and</a:t>
            </a:r>
            <a:br>
              <a:rPr lang="en-US" sz="3600">
                <a:solidFill>
                  <a:srgbClr val="0066CC"/>
                </a:solidFill>
              </a:rPr>
            </a:br>
            <a:r>
              <a:rPr lang="en-US" sz="3600">
                <a:solidFill>
                  <a:srgbClr val="0066CC"/>
                </a:solidFill>
              </a:rPr>
              <a:t>a Recessionary Gap</a:t>
            </a:r>
          </a:p>
        </p:txBody>
      </p:sp>
      <p:pic>
        <p:nvPicPr>
          <p:cNvPr id="5018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2600" r="67407"/>
          <a:stretch>
            <a:fillRect/>
          </a:stretch>
        </p:blipFill>
        <p:spPr bwMode="auto">
          <a:xfrm>
            <a:off x="3175" y="1981200"/>
            <a:ext cx="3044825" cy="3825875"/>
          </a:xfrm>
          <a:prstGeom prst="rect">
            <a:avLst/>
          </a:prstGeom>
          <a:solidFill>
            <a:schemeClr val="bg1"/>
          </a:solidFill>
          <a:ln w="3175">
            <a:solidFill>
              <a:schemeClr val="tx1"/>
            </a:solidFill>
            <a:miter lim="800000"/>
            <a:headEnd/>
            <a:tailEnd/>
          </a:ln>
        </p:spPr>
      </p:pic>
      <p:pic>
        <p:nvPicPr>
          <p:cNvPr id="5018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2600" r="31297"/>
          <a:stretch>
            <a:fillRect/>
          </a:stretch>
        </p:blipFill>
        <p:spPr bwMode="auto">
          <a:xfrm>
            <a:off x="3175" y="1981200"/>
            <a:ext cx="6169025" cy="3825875"/>
          </a:xfrm>
          <a:prstGeom prst="rect">
            <a:avLst/>
          </a:prstGeom>
          <a:solidFill>
            <a:schemeClr val="bg1"/>
          </a:solidFill>
          <a:ln w="3175">
            <a:solidFill>
              <a:schemeClr val="tx1"/>
            </a:solidFill>
            <a:miter lim="800000"/>
            <a:headEnd/>
            <a:tailEnd/>
          </a:ln>
        </p:spPr>
      </p:pic>
      <p:pic>
        <p:nvPicPr>
          <p:cNvPr id="5018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l="-2600" r="-3033"/>
          <a:stretch>
            <a:fillRect/>
          </a:stretch>
        </p:blipFill>
        <p:spPr bwMode="auto">
          <a:xfrm>
            <a:off x="3175" y="1981200"/>
            <a:ext cx="9139238" cy="3825875"/>
          </a:xfrm>
          <a:prstGeom prst="rect">
            <a:avLst/>
          </a:prstGeom>
          <a:solidFill>
            <a:schemeClr val="bg1"/>
          </a:solidFill>
          <a:ln w="3175">
            <a:solidFill>
              <a:schemeClr val="bg2"/>
            </a:solidFill>
            <a:miter lim="800000"/>
            <a:headEnd/>
            <a:tailEnd/>
          </a:ln>
        </p:spPr>
      </p:pic>
      <p:sp>
        <p:nvSpPr>
          <p:cNvPr id="8" name="Rounded Rectangle 7">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0182"/>
                                        </p:tgtEl>
                                        <p:attrNameLst>
                                          <p:attrName>style.visibility</p:attrName>
                                        </p:attrNameLst>
                                      </p:cBhvr>
                                      <p:to>
                                        <p:strVal val="visible"/>
                                      </p:to>
                                    </p:set>
                                    <p:animEffect transition="in" filter="fade">
                                      <p:cBhvr>
                                        <p:cTn id="7" dur="2000"/>
                                        <p:tgtEl>
                                          <p:spTgt spid="501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0183"/>
                                        </p:tgtEl>
                                        <p:attrNameLst>
                                          <p:attrName>style.visibility</p:attrName>
                                        </p:attrNameLst>
                                      </p:cBhvr>
                                      <p:to>
                                        <p:strVal val="visible"/>
                                      </p:to>
                                    </p:set>
                                    <p:animEffect transition="in" filter="fade">
                                      <p:cBhvr>
                                        <p:cTn id="12" dur="2000"/>
                                        <p:tgtEl>
                                          <p:spTgt spid="501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0184"/>
                                        </p:tgtEl>
                                        <p:attrNameLst>
                                          <p:attrName>style.visibility</p:attrName>
                                        </p:attrNameLst>
                                      </p:cBhvr>
                                      <p:to>
                                        <p:strVal val="visible"/>
                                      </p:to>
                                    </p:set>
                                    <p:animEffect transition="in" filter="fade">
                                      <p:cBhvr>
                                        <p:cTn id="17" dur="2000"/>
                                        <p:tgtEl>
                                          <p:spTgt spid="50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solidFill>
            <a:srgbClr val="DDDDDD"/>
          </a:solidFill>
          <a:ln>
            <a:solidFill>
              <a:schemeClr val="bg2"/>
            </a:solidFill>
          </a:ln>
        </p:spPr>
        <p:txBody>
          <a:bodyPr>
            <a:normAutofit fontScale="90000"/>
          </a:bodyPr>
          <a:lstStyle/>
          <a:p>
            <a:pPr eaLnBrk="1" hangingPunct="1"/>
            <a:r>
              <a:rPr lang="en-US" sz="3600">
                <a:solidFill>
                  <a:srgbClr val="0066CC"/>
                </a:solidFill>
              </a:rPr>
              <a:t>Monetary Policy and</a:t>
            </a:r>
            <a:br>
              <a:rPr lang="en-US" sz="3600">
                <a:solidFill>
                  <a:srgbClr val="0066CC"/>
                </a:solidFill>
              </a:rPr>
            </a:br>
            <a:r>
              <a:rPr lang="en-US" sz="3600">
                <a:solidFill>
                  <a:srgbClr val="0066CC"/>
                </a:solidFill>
              </a:rPr>
              <a:t>an Inflationary Gap</a:t>
            </a:r>
          </a:p>
        </p:txBody>
      </p:sp>
      <p:pic>
        <p:nvPicPr>
          <p:cNvPr id="5120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3592" r="66965"/>
          <a:stretch>
            <a:fillRect/>
          </a:stretch>
        </p:blipFill>
        <p:spPr bwMode="auto">
          <a:xfrm>
            <a:off x="-1588" y="2000250"/>
            <a:ext cx="3125788" cy="3835400"/>
          </a:xfrm>
          <a:prstGeom prst="rect">
            <a:avLst/>
          </a:prstGeom>
          <a:solidFill>
            <a:schemeClr val="bg1"/>
          </a:solidFill>
          <a:ln w="3175">
            <a:solidFill>
              <a:schemeClr val="tx1"/>
            </a:solidFill>
            <a:miter lim="800000"/>
            <a:headEnd/>
            <a:tailEnd/>
          </a:ln>
        </p:spPr>
      </p:pic>
      <p:pic>
        <p:nvPicPr>
          <p:cNvPr id="5120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3592" r="32143"/>
          <a:stretch>
            <a:fillRect/>
          </a:stretch>
        </p:blipFill>
        <p:spPr bwMode="auto">
          <a:xfrm>
            <a:off x="-1588" y="2000250"/>
            <a:ext cx="6097588" cy="3835400"/>
          </a:xfrm>
          <a:prstGeom prst="rect">
            <a:avLst/>
          </a:prstGeom>
          <a:solidFill>
            <a:schemeClr val="bg1"/>
          </a:solidFill>
          <a:ln w="3175">
            <a:solidFill>
              <a:schemeClr val="tx1"/>
            </a:solidFill>
            <a:miter lim="800000"/>
            <a:headEnd/>
            <a:tailEnd/>
          </a:ln>
        </p:spPr>
      </p:pic>
      <p:pic>
        <p:nvPicPr>
          <p:cNvPr id="5120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l="-3592" r="-3592"/>
          <a:stretch>
            <a:fillRect/>
          </a:stretch>
        </p:blipFill>
        <p:spPr bwMode="auto">
          <a:xfrm>
            <a:off x="-1588" y="2000250"/>
            <a:ext cx="9147176" cy="3835400"/>
          </a:xfrm>
          <a:prstGeom prst="rect">
            <a:avLst/>
          </a:prstGeom>
          <a:solidFill>
            <a:schemeClr val="bg1"/>
          </a:solidFill>
          <a:ln w="3175">
            <a:solidFill>
              <a:schemeClr val="bg2"/>
            </a:solidFill>
            <a:miter lim="800000"/>
            <a:headEnd/>
            <a:tailEnd/>
          </a:ln>
        </p:spPr>
      </p:pic>
      <p:sp>
        <p:nvSpPr>
          <p:cNvPr id="8" name="Rounded Rectangle 7">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1206"/>
                                        </p:tgtEl>
                                        <p:attrNameLst>
                                          <p:attrName>style.visibility</p:attrName>
                                        </p:attrNameLst>
                                      </p:cBhvr>
                                      <p:to>
                                        <p:strVal val="visible"/>
                                      </p:to>
                                    </p:set>
                                    <p:animEffect transition="in" filter="fade">
                                      <p:cBhvr>
                                        <p:cTn id="7" dur="2000"/>
                                        <p:tgtEl>
                                          <p:spTgt spid="512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1207"/>
                                        </p:tgtEl>
                                        <p:attrNameLst>
                                          <p:attrName>style.visibility</p:attrName>
                                        </p:attrNameLst>
                                      </p:cBhvr>
                                      <p:to>
                                        <p:strVal val="visible"/>
                                      </p:to>
                                    </p:set>
                                    <p:animEffect transition="in" filter="fade">
                                      <p:cBhvr>
                                        <p:cTn id="12" dur="2000"/>
                                        <p:tgtEl>
                                          <p:spTgt spid="512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1208"/>
                                        </p:tgtEl>
                                        <p:attrNameLst>
                                          <p:attrName>style.visibility</p:attrName>
                                        </p:attrNameLst>
                                      </p:cBhvr>
                                      <p:to>
                                        <p:strVal val="visible"/>
                                      </p:to>
                                    </p:set>
                                    <p:animEffect transition="in" filter="fade">
                                      <p:cBhvr>
                                        <p:cTn id="17" dur="2000"/>
                                        <p:tgtEl>
                                          <p:spTgt spid="51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381000" y="1600200"/>
            <a:ext cx="8229600" cy="4525963"/>
          </a:xfrm>
        </p:spPr>
        <p:txBody>
          <a:bodyPr/>
          <a:lstStyle/>
          <a:p>
            <a:pPr>
              <a:buFontTx/>
              <a:buNone/>
            </a:pPr>
            <a:r>
              <a:rPr lang="en-US"/>
              <a:t>	</a:t>
            </a:r>
            <a:r>
              <a:rPr lang="en-US" sz="2800"/>
              <a:t>The liquidity trap, or the horizontal section of the demand curve for money, seems to come out of the clear blue sky. Why might the demand curve for money become horizontal at some low interest rate? To understand the explanation, you must first understand the relationship between bond prices and interest rates.</a:t>
            </a:r>
          </a:p>
          <a:p>
            <a:pPr>
              <a:buFontTx/>
              <a:buNone/>
            </a:pPr>
            <a:r>
              <a:rPr lang="en-US" sz="2400" i="1"/>
              <a:t>	</a:t>
            </a:r>
            <a:endParaRPr lang="en-US" sz="2400" b="1"/>
          </a:p>
        </p:txBody>
      </p:sp>
      <p:sp>
        <p:nvSpPr>
          <p:cNvPr id="24578" name="Rectangle 2"/>
          <p:cNvSpPr>
            <a:spLocks noGrp="1" noChangeArrowheads="1"/>
          </p:cNvSpPr>
          <p:nvPr>
            <p:ph type="title"/>
          </p:nvPr>
        </p:nvSpPr>
        <p:spPr>
          <a:solidFill>
            <a:srgbClr val="DDDDDD"/>
          </a:solidFill>
          <a:ln>
            <a:solidFill>
              <a:schemeClr val="bg2"/>
            </a:solidFill>
          </a:ln>
        </p:spPr>
        <p:txBody>
          <a:bodyPr>
            <a:normAutofit fontScale="90000"/>
          </a:bodyPr>
          <a:lstStyle/>
          <a:p>
            <a:pPr eaLnBrk="1" hangingPunct="1">
              <a:defRPr/>
            </a:pPr>
            <a:r>
              <a:rPr lang="en-US" dirty="0"/>
              <a:t>Bond Prices, Interest Rates, and the Liquidity Trap</a:t>
            </a:r>
            <a:endParaRPr lang="en-US" dirty="0">
              <a:solidFill>
                <a:srgbClr val="0066CC"/>
              </a:solidFill>
            </a:endParaRPr>
          </a:p>
        </p:txBody>
      </p:sp>
      <p:pic>
        <p:nvPicPr>
          <p:cNvPr id="24581" name="Picture 5" descr="C:\Documents and Settings\p.schneiderman\Local Settings\Temporary Internet Files\Content.IE5\JLLXH6V2\MP900313922[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47244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62000" y="5105400"/>
            <a:ext cx="2514600" cy="954088"/>
          </a:xfrm>
          <a:prstGeom prst="rect">
            <a:avLst/>
          </a:prstGeom>
          <a:solidFill>
            <a:srgbClr val="FFFF99"/>
          </a:solidFill>
          <a:ln w="38100" cmpd="sng">
            <a:solidFill>
              <a:schemeClr val="bg2">
                <a:lumMod val="20000"/>
                <a:lumOff val="80000"/>
              </a:schemeClr>
            </a:solidFill>
          </a:ln>
        </p:spPr>
        <p:txBody>
          <a:bodyPr>
            <a:spAutoFit/>
          </a:bodyPr>
          <a:lstStyle/>
          <a:p>
            <a:pPr>
              <a:defRPr/>
            </a:pPr>
            <a:r>
              <a:rPr lang="en-US" dirty="0">
                <a:solidFill>
                  <a:srgbClr val="CC6600"/>
                </a:solidFill>
              </a:rPr>
              <a:t>For a basic understanding of bonds, click the photo</a:t>
            </a:r>
          </a:p>
        </p:txBody>
      </p:sp>
      <p:sp>
        <p:nvSpPr>
          <p:cNvPr id="8" name="Rounded Rectangle 7">
            <a:hlinkClick r:id="rId5" action="ppaction://hlinksldjump"/>
          </p:cNvPr>
          <p:cNvSpPr/>
          <p:nvPr/>
        </p:nvSpPr>
        <p:spPr bwMode="auto">
          <a:xfrm>
            <a:off x="7696200" y="61722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5"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25908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2000"/>
                                        <p:tgtEl>
                                          <p:spTgt spid="1024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fade">
                                      <p:cBhvr>
                                        <p:cTn id="10" dur="200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p:txBody>
          <a:bodyPr/>
          <a:lstStyle/>
          <a:p>
            <a:pPr>
              <a:buFontTx/>
              <a:buNone/>
            </a:pPr>
            <a:r>
              <a:rPr lang="en-US" sz="2400" i="1"/>
              <a:t>	The market interest rate is inversely related to the price of old or existing bonds.  As interest rates rise, he price of a an already issued (old) bond decreases and vice-versa. </a:t>
            </a:r>
          </a:p>
          <a:p>
            <a:pPr>
              <a:buFontTx/>
              <a:buNone/>
            </a:pPr>
            <a:r>
              <a:rPr lang="en-US" sz="2400" i="1"/>
              <a:t>	</a:t>
            </a:r>
            <a:r>
              <a:rPr lang="en-US" sz="2400"/>
              <a:t>At a low interest rate, the money supply increases but does not result in an excess supply of money. Interest rates are very low, and so bond prices are very high. Would-be buyers believe that bond prices are so high that they have no place to go but down. So individuals would rather hold all the additional money supply than use it to buy bonds.</a:t>
            </a:r>
            <a:endParaRPr lang="en-US" sz="2400" b="1"/>
          </a:p>
        </p:txBody>
      </p:sp>
      <p:sp>
        <p:nvSpPr>
          <p:cNvPr id="24578" name="Rectangle 2"/>
          <p:cNvSpPr>
            <a:spLocks noGrp="1" noChangeArrowheads="1"/>
          </p:cNvSpPr>
          <p:nvPr>
            <p:ph type="title"/>
          </p:nvPr>
        </p:nvSpPr>
        <p:spPr>
          <a:solidFill>
            <a:srgbClr val="DDDDDD"/>
          </a:solidFill>
          <a:ln>
            <a:solidFill>
              <a:schemeClr val="bg2"/>
            </a:solidFill>
          </a:ln>
        </p:spPr>
        <p:txBody>
          <a:bodyPr>
            <a:normAutofit fontScale="90000"/>
          </a:bodyPr>
          <a:lstStyle/>
          <a:p>
            <a:pPr eaLnBrk="1" hangingPunct="1">
              <a:defRPr/>
            </a:pPr>
            <a:r>
              <a:rPr lang="en-US" dirty="0"/>
              <a:t>Bond Prices, Interest Rates, and the Liquidity Trap</a:t>
            </a:r>
            <a:endParaRPr lang="en-US" dirty="0">
              <a:solidFill>
                <a:srgbClr val="0066CC"/>
              </a:solidFill>
            </a:endParaRP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2000"/>
                                        <p:tgtEl>
                                          <p:spTgt spid="1024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fade">
                                      <p:cBhvr>
                                        <p:cTn id="10" dur="200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p:txBody>
          <a:bodyPr/>
          <a:lstStyle/>
          <a:p>
            <a:pPr eaLnBrk="1" hangingPunct="1">
              <a:buFont typeface="Wingdings" pitchFamily="2" charset="2"/>
              <a:buChar char="Ø"/>
            </a:pPr>
            <a:r>
              <a:rPr lang="en-US"/>
              <a:t>Activists - Persons who argue that monetary and fiscal policies should be deliberately used to smooth out the business cycle.</a:t>
            </a:r>
          </a:p>
          <a:p>
            <a:pPr eaLnBrk="1" hangingPunct="1">
              <a:buFont typeface="Wingdings" pitchFamily="2" charset="2"/>
              <a:buChar char="Ø"/>
            </a:pPr>
            <a:r>
              <a:rPr lang="en-US"/>
              <a:t>Fine Tuning - The (usually frequent) use of monetary and fiscal policies to counteract even small undesirable movements in economic activity.</a:t>
            </a:r>
          </a:p>
          <a:p>
            <a:pPr eaLnBrk="1" hangingPunct="1">
              <a:buFontTx/>
              <a:buNone/>
            </a:pPr>
            <a:endParaRPr lang="en-US" b="1"/>
          </a:p>
        </p:txBody>
      </p:sp>
      <p:sp>
        <p:nvSpPr>
          <p:cNvPr id="26626"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a:solidFill>
                  <a:srgbClr val="0066CC"/>
                </a:solidFill>
              </a:rPr>
              <a:t>Activists &amp; Fine-tuning</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20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fade">
                                      <p:cBhvr>
                                        <p:cTn id="12" dur="200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p:txBody>
          <a:bodyPr/>
          <a:lstStyle/>
          <a:p>
            <a:pPr eaLnBrk="1" hangingPunct="1">
              <a:buFont typeface="Wingdings" pitchFamily="2" charset="2"/>
              <a:buChar char="Ø"/>
            </a:pPr>
            <a:r>
              <a:rPr lang="en-US"/>
              <a:t>The economy does not always equilibrate quickly enough at Natural Real GDP.</a:t>
            </a:r>
          </a:p>
          <a:p>
            <a:pPr eaLnBrk="1" hangingPunct="1">
              <a:buFont typeface="Wingdings" pitchFamily="2" charset="2"/>
              <a:buChar char="Ø"/>
            </a:pPr>
            <a:r>
              <a:rPr lang="en-US"/>
              <a:t>Activist monetary policy works; it is effective at smoothing out the business cycle.</a:t>
            </a:r>
          </a:p>
          <a:p>
            <a:pPr eaLnBrk="1" hangingPunct="1">
              <a:buFont typeface="Wingdings" pitchFamily="2" charset="2"/>
              <a:buChar char="Ø"/>
            </a:pPr>
            <a:r>
              <a:rPr lang="en-US"/>
              <a:t>Activist monetary policy is flexible; non-activist (rules-based) monetary policy is not.</a:t>
            </a:r>
          </a:p>
        </p:txBody>
      </p:sp>
      <p:sp>
        <p:nvSpPr>
          <p:cNvPr id="27650" name="Rectangle 2"/>
          <p:cNvSpPr>
            <a:spLocks noGrp="1" noChangeArrowheads="1"/>
          </p:cNvSpPr>
          <p:nvPr>
            <p:ph type="title"/>
          </p:nvPr>
        </p:nvSpPr>
        <p:spPr>
          <a:solidFill>
            <a:srgbClr val="DDDDDD"/>
          </a:solidFill>
          <a:ln>
            <a:solidFill>
              <a:schemeClr val="bg2"/>
            </a:solidFill>
          </a:ln>
        </p:spPr>
        <p:txBody>
          <a:bodyPr>
            <a:normAutofit fontScale="90000"/>
          </a:bodyPr>
          <a:lstStyle/>
          <a:p>
            <a:pPr eaLnBrk="1" hangingPunct="1"/>
            <a:r>
              <a:rPr lang="en-US" sz="3600">
                <a:solidFill>
                  <a:srgbClr val="0066CC"/>
                </a:solidFill>
              </a:rPr>
              <a:t>The Case for Activist</a:t>
            </a:r>
            <a:br>
              <a:rPr lang="en-US" sz="3600">
                <a:solidFill>
                  <a:srgbClr val="0066CC"/>
                </a:solidFill>
              </a:rPr>
            </a:br>
            <a:r>
              <a:rPr lang="en-US" sz="3600">
                <a:solidFill>
                  <a:srgbClr val="0066CC"/>
                </a:solidFill>
              </a:rPr>
              <a:t>Monetary Policy</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fade">
                                      <p:cBhvr>
                                        <p:cTn id="7" dur="2000"/>
                                        <p:tgtEl>
                                          <p:spTgt spid="1085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8547">
                                            <p:txEl>
                                              <p:pRg st="1" end="1"/>
                                            </p:txEl>
                                          </p:spTgt>
                                        </p:tgtEl>
                                        <p:attrNameLst>
                                          <p:attrName>style.visibility</p:attrName>
                                        </p:attrNameLst>
                                      </p:cBhvr>
                                      <p:to>
                                        <p:strVal val="visible"/>
                                      </p:to>
                                    </p:set>
                                    <p:animEffect transition="in" filter="fade">
                                      <p:cBhvr>
                                        <p:cTn id="12" dur="2000"/>
                                        <p:tgtEl>
                                          <p:spTgt spid="1085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8547">
                                            <p:txEl>
                                              <p:pRg st="2" end="2"/>
                                            </p:txEl>
                                          </p:spTgt>
                                        </p:tgtEl>
                                        <p:attrNameLst>
                                          <p:attrName>style.visibility</p:attrName>
                                        </p:attrNameLst>
                                      </p:cBhvr>
                                      <p:to>
                                        <p:strVal val="visible"/>
                                      </p:to>
                                    </p:set>
                                    <p:animEffect transition="in" filter="fade">
                                      <p:cBhvr>
                                        <p:cTn id="17" dur="2000"/>
                                        <p:tgtEl>
                                          <p:spTgt spid="1085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p:txBody>
          <a:bodyPr/>
          <a:lstStyle/>
          <a:p>
            <a:pPr eaLnBrk="1" hangingPunct="1">
              <a:buFont typeface="Wingdings" pitchFamily="2" charset="2"/>
              <a:buChar char="Ø"/>
            </a:pPr>
            <a:r>
              <a:rPr lang="en-US"/>
              <a:t>Persons who argue against the deliberate use of discretionary fiscal and monetary policies. </a:t>
            </a:r>
          </a:p>
          <a:p>
            <a:pPr eaLnBrk="1" hangingPunct="1">
              <a:buFont typeface="Wingdings" pitchFamily="2" charset="2"/>
              <a:buChar char="Ø"/>
            </a:pPr>
            <a:r>
              <a:rPr lang="en-US"/>
              <a:t>They believe in a permanent, stable, rule-oriented monetary and fiscal framework.</a:t>
            </a:r>
          </a:p>
          <a:p>
            <a:pPr eaLnBrk="1" hangingPunct="1">
              <a:buFontTx/>
              <a:buNone/>
            </a:pPr>
            <a:endParaRPr lang="en-US"/>
          </a:p>
          <a:p>
            <a:pPr eaLnBrk="1" hangingPunct="1">
              <a:buFontTx/>
              <a:buNone/>
            </a:pPr>
            <a:endParaRPr lang="en-US"/>
          </a:p>
        </p:txBody>
      </p:sp>
      <p:sp>
        <p:nvSpPr>
          <p:cNvPr id="28674"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a:solidFill>
                  <a:srgbClr val="0066CC"/>
                </a:solidFill>
              </a:rPr>
              <a:t>Non-activists</a:t>
            </a:r>
          </a:p>
        </p:txBody>
      </p:sp>
      <p:pic>
        <p:nvPicPr>
          <p:cNvPr id="2867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2971800"/>
            <a:ext cx="3438525" cy="2289175"/>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20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fade">
                                      <p:cBhvr>
                                        <p:cTn id="12" dur="2000"/>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idx="1"/>
          </p:nvPr>
        </p:nvSpPr>
        <p:spPr>
          <a:xfrm>
            <a:off x="457200" y="1828800"/>
            <a:ext cx="8229600" cy="4525963"/>
          </a:xfrm>
        </p:spPr>
        <p:txBody>
          <a:bodyPr/>
          <a:lstStyle/>
          <a:p>
            <a:pPr eaLnBrk="1" hangingPunct="1">
              <a:lnSpc>
                <a:spcPct val="90000"/>
              </a:lnSpc>
              <a:buFont typeface="Wingdings" pitchFamily="2" charset="2"/>
              <a:buChar char="Ø"/>
            </a:pPr>
            <a:r>
              <a:rPr lang="en-US"/>
              <a:t>In modern economies, wages and prices are sufficiently flexible to allow the economy to equilibrate at reasonable speed at Natural Real GDP.</a:t>
            </a:r>
          </a:p>
          <a:p>
            <a:pPr eaLnBrk="1" hangingPunct="1">
              <a:lnSpc>
                <a:spcPct val="90000"/>
              </a:lnSpc>
              <a:buFont typeface="Wingdings" pitchFamily="2" charset="2"/>
              <a:buChar char="Ø"/>
            </a:pPr>
            <a:r>
              <a:rPr lang="en-US"/>
              <a:t>Activist monetary policies may not work.</a:t>
            </a:r>
          </a:p>
          <a:p>
            <a:pPr eaLnBrk="1" hangingPunct="1">
              <a:lnSpc>
                <a:spcPct val="90000"/>
              </a:lnSpc>
              <a:buFont typeface="Wingdings" pitchFamily="2" charset="2"/>
              <a:buChar char="Ø"/>
            </a:pPr>
            <a:r>
              <a:rPr lang="en-US"/>
              <a:t>Activist monetary policies are likely to be destabilizing rather than stabilizing; they are likely to make matters worse rather than better.</a:t>
            </a:r>
          </a:p>
        </p:txBody>
      </p:sp>
      <p:sp>
        <p:nvSpPr>
          <p:cNvPr id="29698"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z="3200">
                <a:solidFill>
                  <a:srgbClr val="0066CC"/>
                </a:solidFill>
              </a:rPr>
              <a:t>The Case for Non-activist Monetary Policy</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fade">
                                      <p:cBhvr>
                                        <p:cTn id="7" dur="2000"/>
                                        <p:tgtEl>
                                          <p:spTgt spid="1105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0595">
                                            <p:txEl>
                                              <p:pRg st="1" end="1"/>
                                            </p:txEl>
                                          </p:spTgt>
                                        </p:tgtEl>
                                        <p:attrNameLst>
                                          <p:attrName>style.visibility</p:attrName>
                                        </p:attrNameLst>
                                      </p:cBhvr>
                                      <p:to>
                                        <p:strVal val="visible"/>
                                      </p:to>
                                    </p:set>
                                    <p:animEffect transition="in" filter="fade">
                                      <p:cBhvr>
                                        <p:cTn id="12" dur="2000"/>
                                        <p:tgtEl>
                                          <p:spTgt spid="1105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0595">
                                            <p:txEl>
                                              <p:pRg st="2" end="2"/>
                                            </p:txEl>
                                          </p:spTgt>
                                        </p:tgtEl>
                                        <p:attrNameLst>
                                          <p:attrName>style.visibility</p:attrName>
                                        </p:attrNameLst>
                                      </p:cBhvr>
                                      <p:to>
                                        <p:strVal val="visible"/>
                                      </p:to>
                                    </p:set>
                                    <p:animEffect transition="in" filter="fade">
                                      <p:cBhvr>
                                        <p:cTn id="17" dur="2000"/>
                                        <p:tgtEl>
                                          <p:spTgt spid="1105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solidFill>
            <a:srgbClr val="DDDDDD"/>
          </a:solidFill>
          <a:ln>
            <a:solidFill>
              <a:schemeClr val="bg2"/>
            </a:solidFill>
          </a:ln>
        </p:spPr>
        <p:txBody>
          <a:bodyPr/>
          <a:lstStyle/>
          <a:p>
            <a:pPr eaLnBrk="1" hangingPunct="1"/>
            <a:r>
              <a:rPr lang="en-US" sz="3200">
                <a:solidFill>
                  <a:srgbClr val="0066CC"/>
                </a:solidFill>
              </a:rPr>
              <a:t>Expansionary Monetary Policy and No Change in Real GDP</a:t>
            </a:r>
          </a:p>
        </p:txBody>
      </p:sp>
      <p:pic>
        <p:nvPicPr>
          <p:cNvPr id="3072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981200"/>
            <a:ext cx="3797300" cy="4021138"/>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2231" name="Rectangle 7"/>
          <p:cNvSpPr>
            <a:spLocks noChangeArrowheads="1"/>
          </p:cNvSpPr>
          <p:nvPr/>
        </p:nvSpPr>
        <p:spPr bwMode="auto">
          <a:xfrm>
            <a:off x="152400" y="1447800"/>
            <a:ext cx="4724400"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US" sz="2500">
                <a:solidFill>
                  <a:srgbClr val="002060"/>
                </a:solidFill>
                <a:latin typeface="Palatino Linotype" pitchFamily="18" charset="0"/>
              </a:rPr>
              <a:t>If expansionary monetary policy is anticipated (thus, a higher price level is anticipated), workers may bargain for and receive higher wage rates.</a:t>
            </a:r>
          </a:p>
          <a:p>
            <a:pPr>
              <a:buFont typeface="Wingdings" pitchFamily="2" charset="2"/>
              <a:buChar char="Ø"/>
            </a:pPr>
            <a:r>
              <a:rPr lang="en-US" sz="2500">
                <a:solidFill>
                  <a:srgbClr val="002060"/>
                </a:solidFill>
                <a:latin typeface="Palatino Linotype" pitchFamily="18" charset="0"/>
              </a:rPr>
              <a:t>It is possible that the SRAS curve will shift leftward to the same degree that expansionary monetary policy shifts the AD curve rightward.</a:t>
            </a:r>
          </a:p>
          <a:p>
            <a:pPr>
              <a:buFont typeface="Wingdings" pitchFamily="2" charset="2"/>
              <a:buChar char="Ø"/>
            </a:pPr>
            <a:r>
              <a:rPr lang="en-US" sz="2500">
                <a:solidFill>
                  <a:srgbClr val="002060"/>
                </a:solidFill>
                <a:latin typeface="Palatino Linotype" pitchFamily="18" charset="0"/>
              </a:rPr>
              <a:t>Result: No change in Real GDP.</a:t>
            </a:r>
          </a:p>
        </p:txBody>
      </p:sp>
      <p:sp>
        <p:nvSpPr>
          <p:cNvPr id="7" name="Rounded Rectangle 6">
            <a:hlinkClick r:id="rId4" action="ppaction://hlinksldjump"/>
          </p:cNvPr>
          <p:cNvSpPr/>
          <p:nvPr/>
        </p:nvSpPr>
        <p:spPr bwMode="auto">
          <a:xfrm>
            <a:off x="76200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2484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2231">
                                            <p:txEl>
                                              <p:pRg st="0" end="0"/>
                                            </p:txEl>
                                          </p:spTgt>
                                        </p:tgtEl>
                                        <p:attrNameLst>
                                          <p:attrName>style.visibility</p:attrName>
                                        </p:attrNameLst>
                                      </p:cBhvr>
                                      <p:to>
                                        <p:strVal val="visible"/>
                                      </p:to>
                                    </p:set>
                                    <p:animEffect transition="in" filter="fade">
                                      <p:cBhvr>
                                        <p:cTn id="7" dur="2000"/>
                                        <p:tgtEl>
                                          <p:spTgt spid="522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2231">
                                            <p:txEl>
                                              <p:pRg st="1" end="1"/>
                                            </p:txEl>
                                          </p:spTgt>
                                        </p:tgtEl>
                                        <p:attrNameLst>
                                          <p:attrName>style.visibility</p:attrName>
                                        </p:attrNameLst>
                                      </p:cBhvr>
                                      <p:to>
                                        <p:strVal val="visible"/>
                                      </p:to>
                                    </p:set>
                                    <p:animEffect transition="in" filter="fade">
                                      <p:cBhvr>
                                        <p:cTn id="12" dur="2000"/>
                                        <p:tgtEl>
                                          <p:spTgt spid="522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2231">
                                            <p:txEl>
                                              <p:pRg st="2" end="2"/>
                                            </p:txEl>
                                          </p:spTgt>
                                        </p:tgtEl>
                                        <p:attrNameLst>
                                          <p:attrName>style.visibility</p:attrName>
                                        </p:attrNameLst>
                                      </p:cBhvr>
                                      <p:to>
                                        <p:strVal val="visible"/>
                                      </p:to>
                                    </p:set>
                                    <p:animEffect transition="in" filter="fade">
                                      <p:cBhvr>
                                        <p:cTn id="17" dur="2000"/>
                                        <p:tgtEl>
                                          <p:spTgt spid="522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p:txBody>
          <a:bodyPr/>
          <a:lstStyle/>
          <a:p>
            <a:pPr eaLnBrk="1" hangingPunct="1">
              <a:buFontTx/>
              <a:buNone/>
            </a:pPr>
            <a:r>
              <a:rPr lang="en-US" dirty="0"/>
              <a:t>   The routes, or channels, that ripple effects created in the money market travel to affect the goods and services market (represented by the aggregate demand and aggregate supply curves in the AD-AS framework).</a:t>
            </a:r>
            <a:endParaRPr lang="en-US" b="1" dirty="0"/>
          </a:p>
        </p:txBody>
      </p:sp>
      <p:sp>
        <p:nvSpPr>
          <p:cNvPr id="8194"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a:solidFill>
                  <a:srgbClr val="0066CC"/>
                </a:solidFill>
              </a:rPr>
              <a:t>Transmission Mechanism</a:t>
            </a:r>
          </a:p>
        </p:txBody>
      </p:sp>
      <p:pic>
        <p:nvPicPr>
          <p:cNvPr id="8196" name="Picture 5" descr="MPj04006450000[1]"/>
          <p:cNvPicPr>
            <a:picLocks noChangeAspect="1" noChangeArrowheads="1"/>
          </p:cNvPicPr>
          <p:nvPr/>
        </p:nvPicPr>
        <p:blipFill>
          <a:blip r:embed="rId3" cstate="print">
            <a:extLst>
              <a:ext uri="{28A0092B-C50C-407E-A947-70E740481C1C}">
                <a14:useLocalDpi xmlns:a14="http://schemas.microsoft.com/office/drawing/2010/main" val="0"/>
              </a:ext>
            </a:extLst>
          </a:blip>
          <a:srcRect t="13570"/>
          <a:stretch>
            <a:fillRect/>
          </a:stretch>
        </p:blipFill>
        <p:spPr bwMode="auto">
          <a:xfrm>
            <a:off x="3886200" y="3200400"/>
            <a:ext cx="1762125" cy="1905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20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457200" y="304800"/>
            <a:ext cx="8229600" cy="1143000"/>
          </a:xfrm>
          <a:solidFill>
            <a:srgbClr val="DDDDDD"/>
          </a:solidFill>
          <a:ln>
            <a:solidFill>
              <a:schemeClr val="bg2"/>
            </a:solidFill>
          </a:ln>
        </p:spPr>
        <p:txBody>
          <a:bodyPr/>
          <a:lstStyle/>
          <a:p>
            <a:pPr eaLnBrk="1" hangingPunct="1"/>
            <a:r>
              <a:rPr lang="en-US" sz="3200">
                <a:solidFill>
                  <a:srgbClr val="0066CC"/>
                </a:solidFill>
              </a:rPr>
              <a:t>Monetary Policy May Destabilize</a:t>
            </a:r>
            <a:br>
              <a:rPr lang="en-US" sz="3200">
                <a:solidFill>
                  <a:srgbClr val="0066CC"/>
                </a:solidFill>
              </a:rPr>
            </a:br>
            <a:r>
              <a:rPr lang="en-US" sz="3200">
                <a:solidFill>
                  <a:srgbClr val="0066CC"/>
                </a:solidFill>
              </a:rPr>
              <a:t>the Economy</a:t>
            </a:r>
          </a:p>
        </p:txBody>
      </p:sp>
      <p:pic>
        <p:nvPicPr>
          <p:cNvPr id="3174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133600"/>
            <a:ext cx="3727450" cy="4038600"/>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3255" name="Rectangle 7"/>
          <p:cNvSpPr>
            <a:spLocks noChangeArrowheads="1"/>
          </p:cNvSpPr>
          <p:nvPr/>
        </p:nvSpPr>
        <p:spPr bwMode="auto">
          <a:xfrm>
            <a:off x="228600" y="1600200"/>
            <a:ext cx="46482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US" sz="2000">
                <a:solidFill>
                  <a:srgbClr val="002060"/>
                </a:solidFill>
                <a:latin typeface="Palatino Linotype" pitchFamily="18" charset="0"/>
              </a:rPr>
              <a:t>The SRAS curve is shifting rightward (ridding the economy of its recessionary gap), but Fed officials do not realize this is happening.</a:t>
            </a:r>
          </a:p>
          <a:p>
            <a:pPr>
              <a:buFont typeface="Wingdings" pitchFamily="2" charset="2"/>
              <a:buChar char="Ø"/>
            </a:pPr>
            <a:r>
              <a:rPr lang="en-US" sz="2000">
                <a:solidFill>
                  <a:srgbClr val="002060"/>
                </a:solidFill>
                <a:latin typeface="Palatino Linotype" pitchFamily="18" charset="0"/>
              </a:rPr>
              <a:t>They implement expansionary monetary policy, and the AD curve ends up intersecting SRAS</a:t>
            </a:r>
            <a:r>
              <a:rPr lang="en-US" sz="2000" baseline="-25000">
                <a:solidFill>
                  <a:srgbClr val="002060"/>
                </a:solidFill>
                <a:latin typeface="Palatino Linotype" pitchFamily="18" charset="0"/>
              </a:rPr>
              <a:t>2</a:t>
            </a:r>
            <a:r>
              <a:rPr lang="en-US" sz="2000">
                <a:solidFill>
                  <a:srgbClr val="002060"/>
                </a:solidFill>
                <a:latin typeface="Palatino Linotype" pitchFamily="18" charset="0"/>
              </a:rPr>
              <a:t> at point 2 instead of intersecting SRAS</a:t>
            </a:r>
            <a:r>
              <a:rPr lang="en-US" sz="2000" baseline="-25000">
                <a:solidFill>
                  <a:srgbClr val="002060"/>
                </a:solidFill>
                <a:latin typeface="Palatino Linotype" pitchFamily="18" charset="0"/>
              </a:rPr>
              <a:t>1</a:t>
            </a:r>
            <a:r>
              <a:rPr lang="en-US" sz="2000">
                <a:solidFill>
                  <a:srgbClr val="002060"/>
                </a:solidFill>
                <a:latin typeface="Palatino Linotype" pitchFamily="18" charset="0"/>
              </a:rPr>
              <a:t> at point 1'. </a:t>
            </a:r>
          </a:p>
          <a:p>
            <a:pPr>
              <a:buFont typeface="Wingdings" pitchFamily="2" charset="2"/>
              <a:buChar char="Ø"/>
            </a:pPr>
            <a:r>
              <a:rPr lang="en-US" sz="2000">
                <a:solidFill>
                  <a:srgbClr val="002060"/>
                </a:solidFill>
                <a:latin typeface="Palatino Linotype" pitchFamily="18" charset="0"/>
              </a:rPr>
              <a:t>Fed officials end up moving the economy into an inflationary gap and thus destabilizing the economy.</a:t>
            </a:r>
          </a:p>
        </p:txBody>
      </p:sp>
      <p:sp>
        <p:nvSpPr>
          <p:cNvPr id="7" name="Rounded Rectangle 6">
            <a:hlinkClick r:id="rId4" action="ppaction://hlinksldjump"/>
          </p:cNvPr>
          <p:cNvSpPr/>
          <p:nvPr/>
        </p:nvSpPr>
        <p:spPr bwMode="auto">
          <a:xfrm>
            <a:off x="7696200" y="62484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908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3255">
                                            <p:txEl>
                                              <p:pRg st="0" end="0"/>
                                            </p:txEl>
                                          </p:spTgt>
                                        </p:tgtEl>
                                        <p:attrNameLst>
                                          <p:attrName>style.visibility</p:attrName>
                                        </p:attrNameLst>
                                      </p:cBhvr>
                                      <p:to>
                                        <p:strVal val="visible"/>
                                      </p:to>
                                    </p:set>
                                    <p:animEffect transition="in" filter="fade">
                                      <p:cBhvr>
                                        <p:cTn id="7" dur="2000"/>
                                        <p:tgtEl>
                                          <p:spTgt spid="532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3255">
                                            <p:txEl>
                                              <p:pRg st="1" end="1"/>
                                            </p:txEl>
                                          </p:spTgt>
                                        </p:tgtEl>
                                        <p:attrNameLst>
                                          <p:attrName>style.visibility</p:attrName>
                                        </p:attrNameLst>
                                      </p:cBhvr>
                                      <p:to>
                                        <p:strVal val="visible"/>
                                      </p:to>
                                    </p:set>
                                    <p:animEffect transition="in" filter="fade">
                                      <p:cBhvr>
                                        <p:cTn id="12" dur="2000"/>
                                        <p:tgtEl>
                                          <p:spTgt spid="532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3255">
                                            <p:txEl>
                                              <p:pRg st="2" end="2"/>
                                            </p:txEl>
                                          </p:spTgt>
                                        </p:tgtEl>
                                        <p:attrNameLst>
                                          <p:attrName>style.visibility</p:attrName>
                                        </p:attrNameLst>
                                      </p:cBhvr>
                                      <p:to>
                                        <p:strVal val="visible"/>
                                      </p:to>
                                    </p:set>
                                    <p:animEffect transition="in" filter="fade">
                                      <p:cBhvr>
                                        <p:cTn id="17" dur="2000"/>
                                        <p:tgtEl>
                                          <p:spTgt spid="532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p:txBody>
          <a:bodyPr>
            <a:normAutofit/>
          </a:bodyPr>
          <a:lstStyle/>
          <a:p>
            <a:pPr marL="514350" indent="-514350" eaLnBrk="1" hangingPunct="1">
              <a:buFontTx/>
              <a:buAutoNum type="arabicPeriod"/>
              <a:defRPr/>
            </a:pPr>
            <a:r>
              <a:rPr lang="en-US" sz="2800" b="1" dirty="0"/>
              <a:t>Why are Keynesians more likely to advocate expansionary monetary policy to eliminate a recessionary gap than </a:t>
            </a:r>
            <a:r>
              <a:rPr lang="en-US" sz="2800" b="1" dirty="0" err="1"/>
              <a:t>contractionary</a:t>
            </a:r>
            <a:r>
              <a:rPr lang="en-US" sz="2800" b="1" dirty="0"/>
              <a:t> monetary policy to eliminate an inflationary gap?</a:t>
            </a:r>
          </a:p>
          <a:p>
            <a:pPr eaLnBrk="1" hangingPunct="1">
              <a:buFontTx/>
              <a:buNone/>
              <a:defRPr/>
            </a:pPr>
            <a:r>
              <a:rPr lang="en-US" sz="2000" dirty="0"/>
              <a:t>	Keynesians believe that prices and wages are inflexible downward but not upward. They believe it is more likely that natural forces will move an economy out of an inflationary  gap than out of a recessionary gap.</a:t>
            </a:r>
          </a:p>
          <a:p>
            <a:pPr marL="514350" indent="-514350" eaLnBrk="1" hangingPunct="1">
              <a:buFontTx/>
              <a:buNone/>
              <a:defRPr/>
            </a:pPr>
            <a:endParaRPr lang="en-US" b="1" dirty="0"/>
          </a:p>
          <a:p>
            <a:pPr eaLnBrk="1" hangingPunct="1">
              <a:buFont typeface="Wingdings" pitchFamily="2" charset="2"/>
              <a:buNone/>
              <a:defRPr/>
            </a:pPr>
            <a:endParaRPr lang="en-US" dirty="0"/>
          </a:p>
        </p:txBody>
      </p:sp>
      <p:sp>
        <p:nvSpPr>
          <p:cNvPr id="32770" name="Rectangle 2"/>
          <p:cNvSpPr>
            <a:spLocks noGrp="1" noChangeArrowheads="1"/>
          </p:cNvSpPr>
          <p:nvPr>
            <p:ph type="title"/>
          </p:nvPr>
        </p:nvSpPr>
        <p:spPr>
          <a:xfrm>
            <a:off x="381000" y="274638"/>
            <a:ext cx="8229600" cy="1143000"/>
          </a:xfrm>
          <a:solidFill>
            <a:srgbClr val="DDDDDD"/>
          </a:solidFill>
          <a:ln>
            <a:solidFill>
              <a:schemeClr val="bg2"/>
            </a:solidFill>
          </a:ln>
        </p:spPr>
        <p:txBody>
          <a:bodyPr/>
          <a:lstStyle/>
          <a:p>
            <a:pPr eaLnBrk="1" hangingPunct="1"/>
            <a:r>
              <a:rPr lang="en-US">
                <a:solidFill>
                  <a:srgbClr val="0066CC"/>
                </a:solidFill>
              </a:rPr>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Effect transition="in" filter="fade">
                                      <p:cBhvr>
                                        <p:cTn id="7" dur="2000"/>
                                        <p:tgtEl>
                                          <p:spTgt spid="1208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0835">
                                            <p:txEl>
                                              <p:pRg st="1" end="1"/>
                                            </p:txEl>
                                          </p:spTgt>
                                        </p:tgtEl>
                                        <p:attrNameLst>
                                          <p:attrName>style.visibility</p:attrName>
                                        </p:attrNameLst>
                                      </p:cBhvr>
                                      <p:to>
                                        <p:strVal val="visible"/>
                                      </p:to>
                                    </p:set>
                                    <p:animEffect transition="in" filter="fade">
                                      <p:cBhvr>
                                        <p:cTn id="12" dur="2000"/>
                                        <p:tgtEl>
                                          <p:spTgt spid="1208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23" name="Rectangle 3"/>
          <p:cNvSpPr>
            <a:spLocks noGrp="1" noChangeArrowheads="1"/>
          </p:cNvSpPr>
          <p:nvPr>
            <p:ph idx="1"/>
          </p:nvPr>
        </p:nvSpPr>
        <p:spPr>
          <a:xfrm>
            <a:off x="457200" y="1600200"/>
            <a:ext cx="8229600" cy="3962400"/>
          </a:xfrm>
        </p:spPr>
        <p:txBody>
          <a:bodyPr>
            <a:normAutofit/>
          </a:bodyPr>
          <a:lstStyle/>
          <a:p>
            <a:pPr eaLnBrk="1" hangingPunct="1">
              <a:lnSpc>
                <a:spcPct val="90000"/>
              </a:lnSpc>
              <a:buFontTx/>
              <a:buNone/>
            </a:pPr>
            <a:r>
              <a:rPr lang="en-US" sz="2800" b="1" dirty="0"/>
              <a:t>2. How might monetary policy destabilize the economy?</a:t>
            </a:r>
          </a:p>
          <a:p>
            <a:pPr eaLnBrk="1" hangingPunct="1">
              <a:lnSpc>
                <a:spcPct val="90000"/>
              </a:lnSpc>
              <a:buFontTx/>
              <a:buNone/>
            </a:pPr>
            <a:r>
              <a:rPr lang="en-US" sz="2400" dirty="0"/>
              <a:t> </a:t>
            </a:r>
            <a:r>
              <a:rPr lang="en-US" sz="2000" dirty="0"/>
              <a:t>	Suppose the economy is regulating itself out of a recessionary gap, but this is not known to Fed officials. Thinking that the economy is stuck in a recessionary gap, the Fed increases the money supply. When the money supply is felt in the goods and services market, the </a:t>
            </a:r>
            <a:r>
              <a:rPr lang="en-US" sz="2000" i="1" dirty="0"/>
              <a:t>AD curve intersects </a:t>
            </a:r>
            <a:r>
              <a:rPr lang="en-US" sz="2000" dirty="0"/>
              <a:t>the </a:t>
            </a:r>
            <a:r>
              <a:rPr lang="en-US" sz="2000" i="1" dirty="0"/>
              <a:t>SRAS curve (that has been moving rightward, unbeknownst </a:t>
            </a:r>
            <a:r>
              <a:rPr lang="en-US" sz="2000" dirty="0"/>
              <a:t>to officials) at a point that represents an inflationary gap. In other words, the Fed has moved the economy from a recessionary gap to an inflationary gap instead of from a recessionary gap to long-run equilibrium at the Natural Real GDP level.</a:t>
            </a:r>
          </a:p>
          <a:p>
            <a:pPr eaLnBrk="1" hangingPunct="1">
              <a:lnSpc>
                <a:spcPct val="90000"/>
              </a:lnSpc>
              <a:buFontTx/>
              <a:buNone/>
            </a:pPr>
            <a:endParaRPr lang="en-US" sz="2400" b="1" dirty="0"/>
          </a:p>
        </p:txBody>
      </p:sp>
      <p:sp>
        <p:nvSpPr>
          <p:cNvPr id="33794"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a:solidFill>
                  <a:srgbClr val="0066CC"/>
                </a:solidFill>
              </a:rPr>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Effect transition="in" filter="fade">
                                      <p:cBhvr>
                                        <p:cTn id="7" dur="2000"/>
                                        <p:tgtEl>
                                          <p:spTgt spid="133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3123">
                                            <p:txEl>
                                              <p:pRg st="1" end="1"/>
                                            </p:txEl>
                                          </p:spTgt>
                                        </p:tgtEl>
                                        <p:attrNameLst>
                                          <p:attrName>style.visibility</p:attrName>
                                        </p:attrNameLst>
                                      </p:cBhvr>
                                      <p:to>
                                        <p:strVal val="visible"/>
                                      </p:to>
                                    </p:set>
                                    <p:animEffect transition="in" filter="fade">
                                      <p:cBhvr>
                                        <p:cTn id="12" dur="2000"/>
                                        <p:tgtEl>
                                          <p:spTgt spid="133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1075" name="Rectangle 3"/>
          <p:cNvSpPr>
            <a:spLocks noGrp="1" noChangeArrowheads="1"/>
          </p:cNvSpPr>
          <p:nvPr>
            <p:ph idx="1"/>
          </p:nvPr>
        </p:nvSpPr>
        <p:spPr/>
        <p:txBody>
          <a:bodyPr>
            <a:normAutofit/>
          </a:bodyPr>
          <a:lstStyle/>
          <a:p>
            <a:pPr eaLnBrk="1" hangingPunct="1">
              <a:buFontTx/>
              <a:buNone/>
              <a:defRPr/>
            </a:pPr>
            <a:r>
              <a:rPr lang="en-US" sz="2800" b="1" dirty="0"/>
              <a:t>3. If the economy is stuck in a recessionary gap, does this make the case for activist (expansionary) monetary policy stronger or weaker? Explain your answer.</a:t>
            </a:r>
          </a:p>
          <a:p>
            <a:pPr eaLnBrk="1" hangingPunct="1">
              <a:buFontTx/>
              <a:buNone/>
              <a:defRPr/>
            </a:pPr>
            <a:r>
              <a:rPr lang="en-US" sz="2000" b="1" dirty="0"/>
              <a:t> 	</a:t>
            </a:r>
            <a:r>
              <a:rPr lang="en-US" sz="2000" dirty="0"/>
              <a:t>Being stuck in a recessionary gap makes the case stronger, </a:t>
            </a:r>
            <a:r>
              <a:rPr lang="en-US" sz="2000" i="1" dirty="0"/>
              <a:t>ceteris paribus. If the economy can’t get itself out of a recessionary </a:t>
            </a:r>
            <a:r>
              <a:rPr lang="en-US" sz="2000" dirty="0"/>
              <a:t>gap, then the case is stronger for the Fed to take action. However, this is not to say that expansionary monetary policy will work ideally. There may still be problems with the correct implementation of the policy.</a:t>
            </a:r>
          </a:p>
          <a:p>
            <a:pPr eaLnBrk="1" hangingPunct="1">
              <a:buFontTx/>
              <a:buNone/>
              <a:defRPr/>
            </a:pPr>
            <a:endParaRPr lang="en-US" b="1" dirty="0"/>
          </a:p>
        </p:txBody>
      </p:sp>
      <p:sp>
        <p:nvSpPr>
          <p:cNvPr id="34818"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a:solidFill>
                  <a:srgbClr val="0066CC"/>
                </a:solidFill>
              </a:rPr>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Effect transition="in" filter="fade">
                                      <p:cBhvr>
                                        <p:cTn id="7" dur="2000"/>
                                        <p:tgtEl>
                                          <p:spTgt spid="131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1075">
                                            <p:txEl>
                                              <p:pRg st="1" end="1"/>
                                            </p:txEl>
                                          </p:spTgt>
                                        </p:tgtEl>
                                        <p:attrNameLst>
                                          <p:attrName>style.visibility</p:attrName>
                                        </p:attrNameLst>
                                      </p:cBhvr>
                                      <p:to>
                                        <p:strVal val="visible"/>
                                      </p:to>
                                    </p:set>
                                    <p:animEffect transition="in" filter="fade">
                                      <p:cBhvr>
                                        <p:cTn id="12" dur="2000"/>
                                        <p:tgtEl>
                                          <p:spTgt spid="131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idx="1"/>
          </p:nvPr>
        </p:nvSpPr>
        <p:spPr/>
        <p:txBody>
          <a:bodyPr/>
          <a:lstStyle/>
          <a:p>
            <a:pPr eaLnBrk="1" hangingPunct="1">
              <a:buFont typeface="Wingdings" pitchFamily="2" charset="2"/>
              <a:buChar char="Ø"/>
            </a:pPr>
            <a:r>
              <a:rPr lang="en-US" sz="2600"/>
              <a:t>One version of the rule is: The annual money supply growth rate will be constant at the average annual growth rate of Real GDP.</a:t>
            </a:r>
          </a:p>
          <a:p>
            <a:pPr eaLnBrk="1" hangingPunct="1">
              <a:buFont typeface="Wingdings" pitchFamily="2" charset="2"/>
              <a:buChar char="Ø"/>
            </a:pPr>
            <a:r>
              <a:rPr lang="en-US" sz="2600"/>
              <a:t>Critics of the constant-money-growth-rate rule point out that it makes two assumptions: (1) Velocity is constant. (2) The money supply is defined correctly. </a:t>
            </a:r>
          </a:p>
          <a:p>
            <a:pPr eaLnBrk="1" hangingPunct="1">
              <a:buFont typeface="Wingdings" pitchFamily="2" charset="2"/>
              <a:buChar char="Ø"/>
            </a:pPr>
            <a:r>
              <a:rPr lang="en-US" sz="2600"/>
              <a:t>However, there have been periods when velocity has not been constant. And it is not clear which definition of the money supply (M1, M2, or some broader monetary measure) is the proper one to use.</a:t>
            </a:r>
          </a:p>
          <a:p>
            <a:pPr eaLnBrk="1" hangingPunct="1">
              <a:buFontTx/>
              <a:buNone/>
            </a:pPr>
            <a:endParaRPr lang="en-US" sz="2600"/>
          </a:p>
          <a:p>
            <a:pPr eaLnBrk="1" hangingPunct="1">
              <a:buFontTx/>
              <a:buNone/>
            </a:pPr>
            <a:endParaRPr lang="en-US" sz="2800"/>
          </a:p>
        </p:txBody>
      </p:sp>
      <p:sp>
        <p:nvSpPr>
          <p:cNvPr id="35842"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z="3600">
                <a:solidFill>
                  <a:srgbClr val="0066CC"/>
                </a:solidFill>
              </a:rPr>
              <a:t>Non-activist Monetary Proposals </a:t>
            </a:r>
            <a:r>
              <a:rPr lang="en-US" sz="2800">
                <a:solidFill>
                  <a:srgbClr val="0066CC"/>
                </a:solidFill>
              </a:rPr>
              <a:t>Constant-Money-Growth-Rate Rule</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Effect transition="in" filter="fade">
                                      <p:cBhvr>
                                        <p:cTn id="7" dur="2000"/>
                                        <p:tgtEl>
                                          <p:spTgt spid="1146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4691">
                                            <p:txEl>
                                              <p:pRg st="1" end="1"/>
                                            </p:txEl>
                                          </p:spTgt>
                                        </p:tgtEl>
                                        <p:attrNameLst>
                                          <p:attrName>style.visibility</p:attrName>
                                        </p:attrNameLst>
                                      </p:cBhvr>
                                      <p:to>
                                        <p:strVal val="visible"/>
                                      </p:to>
                                    </p:set>
                                    <p:animEffect transition="in" filter="fade">
                                      <p:cBhvr>
                                        <p:cTn id="12" dur="2000"/>
                                        <p:tgtEl>
                                          <p:spTgt spid="1146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4691">
                                            <p:txEl>
                                              <p:pRg st="2" end="2"/>
                                            </p:txEl>
                                          </p:spTgt>
                                        </p:tgtEl>
                                        <p:attrNameLst>
                                          <p:attrName>style.visibility</p:attrName>
                                        </p:attrNameLst>
                                      </p:cBhvr>
                                      <p:to>
                                        <p:strVal val="visible"/>
                                      </p:to>
                                    </p:set>
                                    <p:animEffect transition="in" filter="fade">
                                      <p:cBhvr>
                                        <p:cTn id="17" dur="2000"/>
                                        <p:tgtEl>
                                          <p:spTgt spid="1146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idx="1"/>
          </p:nvPr>
        </p:nvSpPr>
        <p:spPr>
          <a:xfrm>
            <a:off x="457200" y="1600200"/>
            <a:ext cx="8229600" cy="2743200"/>
          </a:xfrm>
        </p:spPr>
        <p:txBody>
          <a:bodyPr/>
          <a:lstStyle/>
          <a:p>
            <a:pPr eaLnBrk="1" hangingPunct="1">
              <a:buFontTx/>
              <a:buNone/>
            </a:pPr>
            <a:r>
              <a:rPr lang="en-US" sz="2800"/>
              <a:t>    </a:t>
            </a:r>
            <a:r>
              <a:rPr lang="en-US"/>
              <a:t>Largely in response to the charge that velocity is not always constant, some non-activists prefer the following rule: </a:t>
            </a:r>
          </a:p>
          <a:p>
            <a:pPr eaLnBrk="1" hangingPunct="1">
              <a:buFontTx/>
              <a:buNone/>
            </a:pPr>
            <a:r>
              <a:rPr lang="en-US"/>
              <a:t>   The annual growth rate in the money supply will be equal to the average annual growth rate in Real GDP minus the growth rate in velocity.</a:t>
            </a:r>
          </a:p>
        </p:txBody>
      </p:sp>
      <p:sp>
        <p:nvSpPr>
          <p:cNvPr id="36866" name="Rectangle 2"/>
          <p:cNvSpPr>
            <a:spLocks noGrp="1" noChangeArrowheads="1"/>
          </p:cNvSpPr>
          <p:nvPr>
            <p:ph type="title"/>
          </p:nvPr>
        </p:nvSpPr>
        <p:spPr>
          <a:xfrm>
            <a:off x="457200" y="274638"/>
            <a:ext cx="8458200" cy="1143000"/>
          </a:xfrm>
          <a:solidFill>
            <a:srgbClr val="DDDDDD"/>
          </a:solidFill>
          <a:ln>
            <a:solidFill>
              <a:schemeClr val="bg2"/>
            </a:solidFill>
          </a:ln>
        </p:spPr>
        <p:txBody>
          <a:bodyPr/>
          <a:lstStyle/>
          <a:p>
            <a:pPr algn="l" eaLnBrk="1" hangingPunct="1"/>
            <a:r>
              <a:rPr lang="en-US" sz="3600">
                <a:solidFill>
                  <a:srgbClr val="0066CC"/>
                </a:solidFill>
              </a:rPr>
              <a:t>Non-activist Monetary Proposals</a:t>
            </a:r>
            <a:br>
              <a:rPr lang="en-US" sz="3600">
                <a:solidFill>
                  <a:srgbClr val="0066CC"/>
                </a:solidFill>
              </a:rPr>
            </a:br>
            <a:r>
              <a:rPr lang="en-US" sz="2800">
                <a:solidFill>
                  <a:srgbClr val="0066CC"/>
                </a:solidFill>
              </a:rPr>
              <a:t>A Predetermined-Money-Growth-Rate Rule</a:t>
            </a:r>
          </a:p>
        </p:txBody>
      </p:sp>
      <p:sp>
        <p:nvSpPr>
          <p:cNvPr id="116740" name="Rectangle 4"/>
          <p:cNvSpPr>
            <a:spLocks noChangeArrowheads="1"/>
          </p:cNvSpPr>
          <p:nvPr/>
        </p:nvSpPr>
        <p:spPr bwMode="auto">
          <a:xfrm>
            <a:off x="2286000" y="4419600"/>
            <a:ext cx="4702175" cy="646113"/>
          </a:xfrm>
          <a:prstGeom prst="rect">
            <a:avLst/>
          </a:prstGeom>
          <a:noFill/>
          <a:ln w="57150" cmpd="thickThin">
            <a:solidFill>
              <a:schemeClr val="tx2">
                <a:lumMod val="50000"/>
                <a:lumOff val="50000"/>
              </a:schemeClr>
            </a:solidFill>
            <a:miter lim="800000"/>
            <a:headEnd/>
            <a:tailEnd/>
          </a:ln>
          <a:effectLst/>
        </p:spPr>
        <p:txBody>
          <a:bodyPr wrap="none">
            <a:spAutoFit/>
          </a:bodyPr>
          <a:lstStyle/>
          <a:p>
            <a:pPr>
              <a:defRPr/>
            </a:pPr>
            <a:r>
              <a:rPr lang="en-US" sz="3600" dirty="0">
                <a:solidFill>
                  <a:srgbClr val="002060"/>
                </a:solidFill>
                <a:latin typeface="Palatino Linotype" pitchFamily="18" charset="0"/>
              </a:rPr>
              <a:t>%</a:t>
            </a:r>
            <a:r>
              <a:rPr lang="el-GR" sz="3600" dirty="0">
                <a:solidFill>
                  <a:srgbClr val="002060"/>
                </a:solidFill>
                <a:latin typeface="Palatino Linotype" pitchFamily="18" charset="0"/>
                <a:cs typeface="Arial" charset="0"/>
              </a:rPr>
              <a:t>Δ</a:t>
            </a:r>
            <a:r>
              <a:rPr lang="en-US" sz="3600" dirty="0">
                <a:solidFill>
                  <a:srgbClr val="002060"/>
                </a:solidFill>
                <a:latin typeface="Palatino Linotype" pitchFamily="18" charset="0"/>
              </a:rPr>
              <a:t>M </a:t>
            </a:r>
            <a:r>
              <a:rPr lang="en-US" sz="3600" dirty="0">
                <a:solidFill>
                  <a:srgbClr val="002060"/>
                </a:solidFill>
                <a:latin typeface="Palatino Linotype" pitchFamily="18" charset="0"/>
                <a:cs typeface="Arial" charset="0"/>
              </a:rPr>
              <a:t>=</a:t>
            </a:r>
            <a:r>
              <a:rPr lang="en-US" sz="3600" dirty="0">
                <a:solidFill>
                  <a:srgbClr val="002060"/>
                </a:solidFill>
                <a:latin typeface="Palatino Linotype" pitchFamily="18" charset="0"/>
              </a:rPr>
              <a:t>  %</a:t>
            </a:r>
            <a:r>
              <a:rPr lang="el-GR" sz="3600" dirty="0">
                <a:solidFill>
                  <a:srgbClr val="002060"/>
                </a:solidFill>
                <a:latin typeface="Palatino Linotype" pitchFamily="18" charset="0"/>
                <a:cs typeface="Arial" charset="0"/>
              </a:rPr>
              <a:t>Δ</a:t>
            </a:r>
            <a:r>
              <a:rPr lang="en-US" sz="3600" dirty="0">
                <a:solidFill>
                  <a:srgbClr val="002060"/>
                </a:solidFill>
                <a:latin typeface="Palatino Linotype" pitchFamily="18" charset="0"/>
              </a:rPr>
              <a:t>Q  –  %</a:t>
            </a:r>
            <a:r>
              <a:rPr lang="el-GR" sz="3600" dirty="0">
                <a:solidFill>
                  <a:srgbClr val="002060"/>
                </a:solidFill>
                <a:latin typeface="Palatino Linotype" pitchFamily="18" charset="0"/>
                <a:cs typeface="Arial" charset="0"/>
              </a:rPr>
              <a:t>Δ</a:t>
            </a:r>
            <a:r>
              <a:rPr lang="en-US" sz="3600" dirty="0">
                <a:solidFill>
                  <a:srgbClr val="002060"/>
                </a:solidFill>
                <a:latin typeface="Palatino Linotype" pitchFamily="18" charset="0"/>
              </a:rPr>
              <a:t>V</a:t>
            </a:r>
          </a:p>
        </p:txBody>
      </p:sp>
      <p:sp>
        <p:nvSpPr>
          <p:cNvPr id="7" name="Rounded Rectangle 6">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fade">
                                      <p:cBhvr>
                                        <p:cTn id="7" dur="2000"/>
                                        <p:tgtEl>
                                          <p:spTgt spid="1167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6739">
                                            <p:txEl>
                                              <p:pRg st="1" end="1"/>
                                            </p:txEl>
                                          </p:spTgt>
                                        </p:tgtEl>
                                        <p:attrNameLst>
                                          <p:attrName>style.visibility</p:attrName>
                                        </p:attrNameLst>
                                      </p:cBhvr>
                                      <p:to>
                                        <p:strVal val="visible"/>
                                      </p:to>
                                    </p:set>
                                    <p:animEffect transition="in" filter="fade">
                                      <p:cBhvr>
                                        <p:cTn id="12" dur="2000"/>
                                        <p:tgtEl>
                                          <p:spTgt spid="1167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6740"/>
                                        </p:tgtEl>
                                        <p:attrNameLst>
                                          <p:attrName>style.visibility</p:attrName>
                                        </p:attrNameLst>
                                      </p:cBhvr>
                                      <p:to>
                                        <p:strVal val="visible"/>
                                      </p:to>
                                    </p:set>
                                    <p:animEffect transition="in" filter="fade">
                                      <p:cBhvr>
                                        <p:cTn id="17" dur="2000"/>
                                        <p:tgtEl>
                                          <p:spTgt spid="116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0"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8787" name="Rectangle 3"/>
          <p:cNvSpPr>
            <a:spLocks noGrp="1" noChangeArrowheads="1"/>
          </p:cNvSpPr>
          <p:nvPr>
            <p:ph idx="1"/>
          </p:nvPr>
        </p:nvSpPr>
        <p:spPr>
          <a:xfrm>
            <a:off x="457200" y="2743200"/>
            <a:ext cx="8229600" cy="3886200"/>
          </a:xfrm>
        </p:spPr>
        <p:txBody>
          <a:bodyPr/>
          <a:lstStyle/>
          <a:p>
            <a:pPr eaLnBrk="1" hangingPunct="1">
              <a:lnSpc>
                <a:spcPct val="80000"/>
              </a:lnSpc>
              <a:buFont typeface="Wingdings" pitchFamily="2" charset="2"/>
              <a:buChar char="Ø"/>
            </a:pPr>
            <a:r>
              <a:rPr lang="en-US" sz="2800" b="1"/>
              <a:t>Inflation rate- </a:t>
            </a:r>
            <a:r>
              <a:rPr lang="en-US" sz="2800"/>
              <a:t>This is the current inflation rate.</a:t>
            </a:r>
          </a:p>
          <a:p>
            <a:pPr eaLnBrk="1" hangingPunct="1">
              <a:lnSpc>
                <a:spcPct val="80000"/>
              </a:lnSpc>
              <a:buFont typeface="Wingdings" pitchFamily="2" charset="2"/>
              <a:buChar char="Ø"/>
            </a:pPr>
            <a:r>
              <a:rPr lang="en-US" sz="2800" b="1"/>
              <a:t>1⁄2 output gap - </a:t>
            </a:r>
            <a:r>
              <a:rPr lang="en-US" sz="2800"/>
              <a:t>The output gap is the percentage difference between actual Real GDP and its full-employment or natural level.</a:t>
            </a:r>
          </a:p>
        </p:txBody>
      </p:sp>
      <p:sp>
        <p:nvSpPr>
          <p:cNvPr id="37890"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z="3600">
                <a:solidFill>
                  <a:srgbClr val="0066CC"/>
                </a:solidFill>
              </a:rPr>
              <a:t>Taylor Rule – A Middle Ground</a:t>
            </a:r>
          </a:p>
        </p:txBody>
      </p:sp>
      <p:sp>
        <p:nvSpPr>
          <p:cNvPr id="118788" name="Rectangle 4"/>
          <p:cNvSpPr>
            <a:spLocks noChangeArrowheads="1"/>
          </p:cNvSpPr>
          <p:nvPr/>
        </p:nvSpPr>
        <p:spPr bwMode="auto">
          <a:xfrm>
            <a:off x="457200" y="1600200"/>
            <a:ext cx="8077200" cy="757238"/>
          </a:xfrm>
          <a:prstGeom prst="rect">
            <a:avLst/>
          </a:prstGeom>
          <a:noFill/>
          <a:ln w="38100" cmpd="dbl">
            <a:solidFill>
              <a:schemeClr val="tx1">
                <a:lumMod val="65000"/>
                <a:lumOff val="35000"/>
              </a:schemeClr>
            </a:solidFill>
            <a:miter lim="800000"/>
            <a:headEnd/>
            <a:tailEnd/>
          </a:ln>
          <a:effectLst/>
        </p:spPr>
        <p:txBody>
          <a:bodyPr>
            <a:spAutoFit/>
          </a:bodyPr>
          <a:lstStyle/>
          <a:p>
            <a:pPr>
              <a:lnSpc>
                <a:spcPct val="90000"/>
              </a:lnSpc>
              <a:spcBef>
                <a:spcPct val="20000"/>
              </a:spcBef>
              <a:defRPr/>
            </a:pPr>
            <a:r>
              <a:rPr lang="en-US" sz="2400" dirty="0">
                <a:solidFill>
                  <a:srgbClr val="002060"/>
                </a:solidFill>
                <a:latin typeface="Times New Roman" pitchFamily="18" charset="0"/>
                <a:cs typeface="Times New Roman" pitchFamily="18" charset="0"/>
              </a:rPr>
              <a:t>Federal funds rate target = 1.5 (inflation rate) + 0.5 (GDP gap) + 1</a:t>
            </a:r>
            <a:endParaRPr lang="en-US" sz="2400" b="1" dirty="0">
              <a:solidFill>
                <a:srgbClr val="002060"/>
              </a:solidFill>
              <a:latin typeface="Times New Roman" pitchFamily="18" charset="0"/>
              <a:cs typeface="Times New Roman" pitchFamily="18" charset="0"/>
            </a:endParaRPr>
          </a:p>
        </p:txBody>
      </p:sp>
      <p:sp>
        <p:nvSpPr>
          <p:cNvPr id="7" name="Rounded Rectangle 6">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fade">
                                      <p:cBhvr>
                                        <p:cTn id="7" dur="2000"/>
                                        <p:tgtEl>
                                          <p:spTgt spid="1187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8787">
                                            <p:txEl>
                                              <p:pRg st="1" end="1"/>
                                            </p:txEl>
                                          </p:spTgt>
                                        </p:tgtEl>
                                        <p:attrNameLst>
                                          <p:attrName>style.visibility</p:attrName>
                                        </p:attrNameLst>
                                      </p:cBhvr>
                                      <p:to>
                                        <p:strVal val="visible"/>
                                      </p:to>
                                    </p:set>
                                    <p:animEffect transition="in" filter="fade">
                                      <p:cBhvr>
                                        <p:cTn id="12" dur="2000"/>
                                        <p:tgtEl>
                                          <p:spTgt spid="1187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p:txBody>
          <a:bodyPr/>
          <a:lstStyle/>
          <a:p>
            <a:pPr eaLnBrk="1" hangingPunct="1">
              <a:buFontTx/>
              <a:buNone/>
            </a:pPr>
            <a:r>
              <a:rPr lang="en-US"/>
              <a:t>   This requires the Fed to try to keep the inflation rate near a predetermined level.</a:t>
            </a:r>
          </a:p>
          <a:p>
            <a:pPr eaLnBrk="1" hangingPunct="1">
              <a:buFontTx/>
              <a:buNone/>
            </a:pPr>
            <a:r>
              <a:rPr lang="en-US"/>
              <a:t>Major issues:</a:t>
            </a:r>
          </a:p>
          <a:p>
            <a:pPr eaLnBrk="1" hangingPunct="1">
              <a:buFont typeface="Wingdings" pitchFamily="2" charset="2"/>
              <a:buChar char="Ø"/>
            </a:pPr>
            <a:r>
              <a:rPr lang="en-US"/>
              <a:t>A specific Rate or range?</a:t>
            </a:r>
          </a:p>
          <a:p>
            <a:pPr eaLnBrk="1" hangingPunct="1">
              <a:buFont typeface="Wingdings" pitchFamily="2" charset="2"/>
              <a:buChar char="Ø"/>
            </a:pPr>
            <a:r>
              <a:rPr lang="en-US"/>
              <a:t>If so, what range or rate?</a:t>
            </a:r>
          </a:p>
          <a:p>
            <a:pPr eaLnBrk="1" hangingPunct="1">
              <a:buFont typeface="Wingdings" pitchFamily="2" charset="2"/>
              <a:buChar char="Ø"/>
            </a:pPr>
            <a:r>
              <a:rPr lang="en-US"/>
              <a:t>Announce rate or not?</a:t>
            </a:r>
          </a:p>
        </p:txBody>
      </p:sp>
      <p:sp>
        <p:nvSpPr>
          <p:cNvPr id="38914"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a:solidFill>
                  <a:srgbClr val="0066CC"/>
                </a:solidFill>
              </a:rPr>
              <a:t>Inflation Targeting</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20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2000"/>
                                        <p:tgtEl>
                                          <p:spTgt spid="1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fade">
                                      <p:cBhvr>
                                        <p:cTn id="17" dur="2000"/>
                                        <p:tgtEl>
                                          <p:spTgt spid="133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fade">
                                      <p:cBhvr>
                                        <p:cTn id="22" dur="2000"/>
                                        <p:tgtEl>
                                          <p:spTgt spid="133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fade">
                                      <p:cBhvr>
                                        <p:cTn id="27" dur="20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457200" y="1600200"/>
            <a:ext cx="8229600" cy="4953000"/>
          </a:xfrm>
        </p:spPr>
        <p:txBody>
          <a:bodyPr>
            <a:normAutofit/>
          </a:bodyPr>
          <a:lstStyle/>
          <a:p>
            <a:pPr marL="514350" indent="-514350" eaLnBrk="1" hangingPunct="1">
              <a:buFontTx/>
              <a:buAutoNum type="arabicPeriod"/>
              <a:defRPr/>
            </a:pPr>
            <a:r>
              <a:rPr lang="en-US" sz="2800" b="1" dirty="0"/>
              <a:t>Would a rules-based monetary policy produce price stability?</a:t>
            </a:r>
          </a:p>
          <a:p>
            <a:pPr eaLnBrk="1" hangingPunct="1">
              <a:buFontTx/>
              <a:buNone/>
              <a:defRPr/>
            </a:pPr>
            <a:r>
              <a:rPr lang="en-US" sz="2000" dirty="0"/>
              <a:t>	The answer to this open-ended question depends on many factors. First, the answer depends on what the rule specifies because not all rules are alike. Second, it depends on the stability and predictability of velocity. </a:t>
            </a:r>
          </a:p>
          <a:p>
            <a:pPr algn="ctr" eaLnBrk="1" hangingPunct="1">
              <a:buFontTx/>
              <a:buNone/>
              <a:defRPr/>
            </a:pPr>
            <a:r>
              <a:rPr lang="en-US" sz="2000" dirty="0"/>
              <a:t>(continued)</a:t>
            </a:r>
          </a:p>
        </p:txBody>
      </p:sp>
      <p:sp>
        <p:nvSpPr>
          <p:cNvPr id="39938"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a:solidFill>
                  <a:srgbClr val="0066CC"/>
                </a:solidFill>
              </a:rPr>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20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fade">
                                      <p:cBhvr>
                                        <p:cTn id="12" dur="2000"/>
                                        <p:tgtEl>
                                          <p:spTgt spid="2867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animEffect transition="in" filter="fade">
                                      <p:cBhvr>
                                        <p:cTn id="15" dur="20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457200" y="1600200"/>
            <a:ext cx="8229600" cy="3886200"/>
          </a:xfrm>
        </p:spPr>
        <p:txBody>
          <a:bodyPr>
            <a:normAutofit/>
          </a:bodyPr>
          <a:lstStyle/>
          <a:p>
            <a:pPr marL="514350" indent="-514350" eaLnBrk="1" hangingPunct="1">
              <a:buFontTx/>
              <a:buNone/>
            </a:pPr>
            <a:r>
              <a:rPr lang="en-US" sz="3200" dirty="0"/>
              <a:t>	</a:t>
            </a:r>
            <a:r>
              <a:rPr lang="en-US" sz="2000" dirty="0"/>
              <a:t>For example, suppose the rule specifies that each year the money supply will rise by the average annual growth rate in Real GDP. If velocity is constant, this kind of rise will produce price stability. But if velocity is extremely volatile, changes in it might offset changes in the money supply, leading to deflation instead of price stability. For example, suppose Real GDP rises by 3 percent and the money supply increases by 3 percent, but velocity decreases by 3 percent. The change in velocity offsets the change in the money supply, leaving a net effect of a 3 percent rise in Real GDP. This, then, would  lead to a 3 percent decline in the price level.</a:t>
            </a:r>
          </a:p>
          <a:p>
            <a:pPr marL="514350" indent="-514350" eaLnBrk="1" hangingPunct="1">
              <a:buFontTx/>
              <a:buNone/>
            </a:pPr>
            <a:endParaRPr lang="en-US" sz="2400" b="1" dirty="0"/>
          </a:p>
        </p:txBody>
      </p:sp>
      <p:sp>
        <p:nvSpPr>
          <p:cNvPr id="40962"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a:solidFill>
                  <a:srgbClr val="0066CC"/>
                </a:solidFill>
              </a:rPr>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2000"/>
                                        <p:tgtEl>
                                          <p:spTgt spid="286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533400" y="1524000"/>
            <a:ext cx="8229600" cy="4525963"/>
          </a:xfrm>
        </p:spPr>
        <p:txBody>
          <a:bodyPr/>
          <a:lstStyle/>
          <a:p>
            <a:pPr eaLnBrk="1" hangingPunct="1">
              <a:buFont typeface="Wingdings" pitchFamily="2" charset="2"/>
              <a:buNone/>
            </a:pPr>
            <a:r>
              <a:rPr lang="en-US" dirty="0"/>
              <a:t>How demand for and supply of money affect:</a:t>
            </a:r>
          </a:p>
          <a:p>
            <a:pPr eaLnBrk="1" hangingPunct="1">
              <a:buFont typeface="Wingdings" pitchFamily="2" charset="2"/>
              <a:buChar char="Ø"/>
            </a:pPr>
            <a:r>
              <a:rPr lang="en-US" dirty="0"/>
              <a:t>Interest rates </a:t>
            </a:r>
          </a:p>
          <a:p>
            <a:pPr eaLnBrk="1" hangingPunct="1">
              <a:buFont typeface="Wingdings" pitchFamily="2" charset="2"/>
              <a:buChar char="Ø"/>
            </a:pPr>
            <a:r>
              <a:rPr lang="en-US" dirty="0"/>
              <a:t>Market for goods and services</a:t>
            </a:r>
          </a:p>
        </p:txBody>
      </p:sp>
      <p:sp>
        <p:nvSpPr>
          <p:cNvPr id="4098"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a:solidFill>
                  <a:srgbClr val="0066CC"/>
                </a:solidFill>
              </a:rPr>
              <a:t>The Money Market</a:t>
            </a:r>
          </a:p>
        </p:txBody>
      </p:sp>
      <p:sp>
        <p:nvSpPr>
          <p:cNvPr id="86021" name="Text Box 5"/>
          <p:cNvSpPr txBox="1">
            <a:spLocks noChangeArrowheads="1"/>
          </p:cNvSpPr>
          <p:nvPr/>
        </p:nvSpPr>
        <p:spPr bwMode="auto">
          <a:xfrm>
            <a:off x="1905000" y="3276600"/>
            <a:ext cx="5181600" cy="376238"/>
          </a:xfrm>
          <a:prstGeom prst="rect">
            <a:avLst/>
          </a:prstGeom>
          <a:noFill/>
          <a:ln w="9525">
            <a:solidFill>
              <a:schemeClr val="bg2">
                <a:lumMod val="60000"/>
                <a:lumOff val="40000"/>
              </a:schemeClr>
            </a:solidFill>
            <a:miter lim="800000"/>
            <a:headEnd/>
            <a:tailEnd/>
          </a:ln>
          <a:effectLst/>
        </p:spPr>
        <p:txBody>
          <a:bodyPr>
            <a:spAutoFit/>
          </a:bodyPr>
          <a:lstStyle/>
          <a:p>
            <a:pPr>
              <a:defRPr/>
            </a:pPr>
            <a:r>
              <a:rPr lang="en-US" dirty="0">
                <a:solidFill>
                  <a:srgbClr val="002060"/>
                </a:solidFill>
                <a:latin typeface="Palatino Linotype" pitchFamily="18" charset="0"/>
              </a:rPr>
              <a:t>For a tutorial on the money market click below.</a:t>
            </a:r>
          </a:p>
        </p:txBody>
      </p:sp>
      <p:pic>
        <p:nvPicPr>
          <p:cNvPr id="4101" name="Picture 6" descr="MPj04032640000[1]">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3886200"/>
            <a:ext cx="2133600" cy="14224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0" name="Rounded Rectangle 9">
            <a:hlinkClick r:id="rId5"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5" action="ppaction://hlinksldjump"/>
              </a:rPr>
              <a:t>Click to return to “In this Lesson”</a:t>
            </a:r>
            <a:endParaRPr lang="en-US" sz="1050" dirty="0">
              <a:solidFill>
                <a:srgbClr val="C00000"/>
              </a:solidFill>
              <a:latin typeface="Arial" charset="0"/>
            </a:endParaRPr>
          </a:p>
        </p:txBody>
      </p:sp>
      <p:sp>
        <p:nvSpPr>
          <p:cNvPr id="11"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20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20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fade">
                                      <p:cBhvr>
                                        <p:cTn id="17" dur="20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5171" name="Rectangle 3"/>
          <p:cNvSpPr>
            <a:spLocks noGrp="1" noChangeArrowheads="1"/>
          </p:cNvSpPr>
          <p:nvPr>
            <p:ph idx="1"/>
          </p:nvPr>
        </p:nvSpPr>
        <p:spPr/>
        <p:txBody>
          <a:bodyPr/>
          <a:lstStyle/>
          <a:p>
            <a:pPr>
              <a:buFontTx/>
              <a:buNone/>
            </a:pPr>
            <a:r>
              <a:rPr lang="en-US" sz="2800" b="1" dirty="0"/>
              <a:t>2. Suppose the inflation rate is 4 percent and the GDP gap is 5 percent. What is the Taylor rule recommendation for the federal funds rate target?	</a:t>
            </a:r>
          </a:p>
          <a:p>
            <a:pPr eaLnBrk="1" hangingPunct="1">
              <a:buFontTx/>
              <a:buNone/>
            </a:pPr>
            <a:r>
              <a:rPr lang="en-US" sz="2000" dirty="0"/>
              <a:t>Here is the Taylor rule specification: </a:t>
            </a:r>
          </a:p>
          <a:p>
            <a:pPr eaLnBrk="1" hangingPunct="1">
              <a:buFontTx/>
              <a:buNone/>
            </a:pPr>
            <a:r>
              <a:rPr lang="en-US" sz="2000" dirty="0"/>
              <a:t>Federal funds rate target = 1.5 (4 percent) +0.5 (5 percent) + 1 = 9.5 percent. </a:t>
            </a:r>
          </a:p>
          <a:p>
            <a:pPr eaLnBrk="1" hangingPunct="1">
              <a:buFontTx/>
              <a:buNone/>
            </a:pPr>
            <a:endParaRPr lang="en-US" b="1" dirty="0"/>
          </a:p>
        </p:txBody>
      </p:sp>
      <p:sp>
        <p:nvSpPr>
          <p:cNvPr id="41986"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a:solidFill>
                  <a:srgbClr val="0066CC"/>
                </a:solidFill>
              </a:rPr>
              <a:t>Self-test</a:t>
            </a:r>
          </a:p>
        </p:txBody>
      </p:sp>
      <p:sp>
        <p:nvSpPr>
          <p:cNvPr id="6" name="Rounded Rectangle 5">
            <a:hlinkClick r:id="rId3"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fade">
                                      <p:cBhvr>
                                        <p:cTn id="7" dur="2000"/>
                                        <p:tgtEl>
                                          <p:spTgt spid="135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fade">
                                      <p:cBhvr>
                                        <p:cTn id="12" dur="2000"/>
                                        <p:tgtEl>
                                          <p:spTgt spid="135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5171">
                                            <p:txEl>
                                              <p:pRg st="2" end="2"/>
                                            </p:txEl>
                                          </p:spTgt>
                                        </p:tgtEl>
                                        <p:attrNameLst>
                                          <p:attrName>style.visibility</p:attrName>
                                        </p:attrNameLst>
                                      </p:cBhvr>
                                      <p:to>
                                        <p:strVal val="visible"/>
                                      </p:to>
                                    </p:set>
                                    <p:animEffect transition="in" filter="fade">
                                      <p:cBhvr>
                                        <p:cTn id="17" dur="2000"/>
                                        <p:tgtEl>
                                          <p:spTgt spid="135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457200" y="1600200"/>
            <a:ext cx="8229600" cy="3200400"/>
          </a:xfrm>
        </p:spPr>
        <p:txBody>
          <a:bodyPr/>
          <a:lstStyle/>
          <a:p>
            <a:pPr eaLnBrk="1" hangingPunct="1">
              <a:buFontTx/>
              <a:buNone/>
            </a:pPr>
            <a:r>
              <a:rPr lang="en-US"/>
              <a:t>	The Wall Street Journal is a is a rich source of information which provides real life examples of micro- and macro economic activities.  Check today’s issue to see the most current news. </a:t>
            </a:r>
          </a:p>
          <a:p>
            <a:pPr eaLnBrk="1" hangingPunct="1">
              <a:buFontTx/>
              <a:buNone/>
            </a:pPr>
            <a:r>
              <a:rPr lang="en-US"/>
              <a:t>			</a:t>
            </a:r>
            <a:r>
              <a:rPr lang="en-US">
                <a:hlinkClick r:id="rId3"/>
              </a:rPr>
              <a:t>http://www.wsj.com</a:t>
            </a:r>
            <a:endParaRPr lang="en-US"/>
          </a:p>
          <a:p>
            <a:pPr eaLnBrk="1" hangingPunct="1">
              <a:buFontTx/>
              <a:buNone/>
            </a:pPr>
            <a:endParaRPr lang="en-US"/>
          </a:p>
        </p:txBody>
      </p:sp>
      <p:sp>
        <p:nvSpPr>
          <p:cNvPr id="43010"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a:solidFill>
                  <a:srgbClr val="0066CC"/>
                </a:solidFill>
              </a:rPr>
              <a:t>Wall Street Journal</a:t>
            </a:r>
          </a:p>
        </p:txBody>
      </p:sp>
      <p:pic>
        <p:nvPicPr>
          <p:cNvPr id="430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3810000"/>
            <a:ext cx="25241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a:hlinkClick r:id="rId5"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5"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381000" y="1752600"/>
            <a:ext cx="4038600" cy="4525963"/>
          </a:xfrm>
        </p:spPr>
        <p:txBody>
          <a:bodyPr/>
          <a:lstStyle/>
          <a:p>
            <a:pPr eaLnBrk="1" hangingPunct="1">
              <a:buFont typeface="Wingdings" pitchFamily="2" charset="2"/>
              <a:buChar char="Ø"/>
            </a:pPr>
            <a:r>
              <a:rPr lang="en-US" sz="2600"/>
              <a:t>Represents the inverse relationship between the quantity demanded of </a:t>
            </a:r>
            <a:r>
              <a:rPr lang="en-US" sz="2600" b="1"/>
              <a:t>money balances </a:t>
            </a:r>
            <a:r>
              <a:rPr lang="en-US" sz="2600"/>
              <a:t>and the price of holding money balances.</a:t>
            </a:r>
          </a:p>
          <a:p>
            <a:pPr eaLnBrk="1" hangingPunct="1">
              <a:buFont typeface="Wingdings" pitchFamily="2" charset="2"/>
              <a:buChar char="Ø"/>
            </a:pPr>
            <a:r>
              <a:rPr lang="en-US" sz="2600"/>
              <a:t>Interest rate is the price (opportunity cost) of holding money balances.</a:t>
            </a:r>
            <a:r>
              <a:rPr lang="en-US" sz="2400"/>
              <a:t> </a:t>
            </a:r>
            <a:endParaRPr lang="en-US" sz="2400" b="1"/>
          </a:p>
        </p:txBody>
      </p:sp>
      <p:sp>
        <p:nvSpPr>
          <p:cNvPr id="5122"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z="3600">
                <a:solidFill>
                  <a:srgbClr val="0066CC"/>
                </a:solidFill>
              </a:rPr>
              <a:t>Demand for Money</a:t>
            </a:r>
          </a:p>
        </p:txBody>
      </p:sp>
      <p:pic>
        <p:nvPicPr>
          <p:cNvPr id="512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927" r="48991" b="5594"/>
          <a:stretch>
            <a:fillRect/>
          </a:stretch>
        </p:blipFill>
        <p:spPr bwMode="auto">
          <a:xfrm>
            <a:off x="4495800" y="1752600"/>
            <a:ext cx="4113213" cy="3973513"/>
          </a:xfrm>
          <a:prstGeom prst="rect">
            <a:avLst/>
          </a:prstGeom>
          <a:solidFill>
            <a:schemeClr val="bg1"/>
          </a:solidFill>
          <a:ln w="3175">
            <a:solidFill>
              <a:schemeClr val="bg2"/>
            </a:solidFill>
            <a:miter lim="800000"/>
            <a:headEnd/>
            <a:tailEnd/>
          </a:ln>
        </p:spPr>
      </p:pic>
      <p:sp>
        <p:nvSpPr>
          <p:cNvPr id="7" name="Rounded Rectangle 6">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20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2000"/>
                                        <p:tgtEl>
                                          <p:spTgt spid="5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title"/>
          </p:nvPr>
        </p:nvSpPr>
        <p:spPr>
          <a:solidFill>
            <a:srgbClr val="DDDDDD"/>
          </a:solidFill>
          <a:ln>
            <a:solidFill>
              <a:schemeClr val="bg2"/>
            </a:solidFill>
          </a:ln>
        </p:spPr>
        <p:txBody>
          <a:bodyPr/>
          <a:lstStyle/>
          <a:p>
            <a:pPr eaLnBrk="1" hangingPunct="1"/>
            <a:r>
              <a:rPr lang="en-US" sz="3600">
                <a:solidFill>
                  <a:srgbClr val="0066CC"/>
                </a:solidFill>
              </a:rPr>
              <a:t>The Supply of Money</a:t>
            </a:r>
          </a:p>
        </p:txBody>
      </p:sp>
      <p:pic>
        <p:nvPicPr>
          <p:cNvPr id="614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52019" b="5594"/>
          <a:stretch>
            <a:fillRect/>
          </a:stretch>
        </p:blipFill>
        <p:spPr bwMode="auto">
          <a:xfrm>
            <a:off x="4500563" y="1738313"/>
            <a:ext cx="3729037" cy="3973512"/>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148" name="Rectangle 5"/>
          <p:cNvSpPr>
            <a:spLocks noChangeArrowheads="1"/>
          </p:cNvSpPr>
          <p:nvPr/>
        </p:nvSpPr>
        <p:spPr bwMode="auto">
          <a:xfrm>
            <a:off x="381000" y="2057400"/>
            <a:ext cx="33528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dirty="0">
                <a:solidFill>
                  <a:srgbClr val="002060"/>
                </a:solidFill>
                <a:latin typeface="Palatino Linotype" pitchFamily="18" charset="0"/>
              </a:rPr>
              <a:t>The supply curve of money is a vertical line at the quantity of money, which is largely, but not exclusively, determined by the Fed.</a:t>
            </a:r>
          </a:p>
        </p:txBody>
      </p:sp>
      <p:sp>
        <p:nvSpPr>
          <p:cNvPr id="7" name="Rounded Rectangle 6">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57200" y="1600200"/>
            <a:ext cx="3581400" cy="4525963"/>
          </a:xfrm>
        </p:spPr>
        <p:txBody>
          <a:bodyPr/>
          <a:lstStyle/>
          <a:p>
            <a:pPr eaLnBrk="1" hangingPunct="1">
              <a:buFontTx/>
              <a:buNone/>
            </a:pPr>
            <a:r>
              <a:rPr lang="en-US" dirty="0"/>
              <a:t>    At an interest rate of i</a:t>
            </a:r>
            <a:r>
              <a:rPr lang="en-US" baseline="-25000" dirty="0"/>
              <a:t>1</a:t>
            </a:r>
            <a:r>
              <a:rPr lang="en-US" dirty="0"/>
              <a:t>, the money market is in equilibrium: There is neither an excess supply of money nor an excess demand for money</a:t>
            </a:r>
          </a:p>
          <a:p>
            <a:pPr eaLnBrk="1" hangingPunct="1">
              <a:buFontTx/>
              <a:buNone/>
            </a:pPr>
            <a:endParaRPr lang="en-US" dirty="0"/>
          </a:p>
        </p:txBody>
      </p:sp>
      <p:sp>
        <p:nvSpPr>
          <p:cNvPr id="7170" name="Rectangle 2"/>
          <p:cNvSpPr>
            <a:spLocks noGrp="1" noChangeArrowheads="1"/>
          </p:cNvSpPr>
          <p:nvPr>
            <p:ph type="title"/>
          </p:nvPr>
        </p:nvSpPr>
        <p:spPr>
          <a:solidFill>
            <a:srgbClr val="DDDDDD"/>
          </a:solidFill>
          <a:ln>
            <a:solidFill>
              <a:schemeClr val="bg2"/>
            </a:solidFill>
          </a:ln>
        </p:spPr>
        <p:txBody>
          <a:bodyPr/>
          <a:lstStyle/>
          <a:p>
            <a:pPr eaLnBrk="1" hangingPunct="1"/>
            <a:r>
              <a:rPr lang="en-US" sz="3600">
                <a:solidFill>
                  <a:srgbClr val="0066CC"/>
                </a:solidFill>
              </a:rPr>
              <a:t>Equilibrium in the Money Market</a:t>
            </a:r>
          </a:p>
        </p:txBody>
      </p:sp>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1905000"/>
            <a:ext cx="4092575" cy="3959225"/>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2000"/>
                                        <p:tgtEl>
                                          <p:spTgt spid="7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457200" y="274638"/>
            <a:ext cx="8229600" cy="868362"/>
          </a:xfrm>
          <a:solidFill>
            <a:srgbClr val="DDDDDD"/>
          </a:solidFill>
          <a:ln>
            <a:solidFill>
              <a:schemeClr val="bg2"/>
            </a:solidFill>
          </a:ln>
        </p:spPr>
        <p:txBody>
          <a:bodyPr/>
          <a:lstStyle/>
          <a:p>
            <a:pPr eaLnBrk="1" hangingPunct="1"/>
            <a:r>
              <a:rPr lang="en-US" sz="3000">
                <a:solidFill>
                  <a:srgbClr val="0066CC"/>
                </a:solidFill>
              </a:rPr>
              <a:t>Keynesian Transmission Mechanism</a:t>
            </a:r>
          </a:p>
        </p:txBody>
      </p:sp>
      <p:pic>
        <p:nvPicPr>
          <p:cNvPr id="9219" name="Picture 11" descr="38014_p090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1981200"/>
            <a:ext cx="2359025" cy="3213100"/>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9220" name="Text Box 12"/>
          <p:cNvSpPr txBox="1">
            <a:spLocks noChangeArrowheads="1"/>
          </p:cNvSpPr>
          <p:nvPr/>
        </p:nvSpPr>
        <p:spPr bwMode="auto">
          <a:xfrm>
            <a:off x="5181600" y="5418138"/>
            <a:ext cx="2444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002060"/>
                </a:solidFill>
                <a:latin typeface="Palatino Linotype" pitchFamily="18" charset="0"/>
              </a:rPr>
              <a:t>John Maynard Keynes</a:t>
            </a:r>
          </a:p>
        </p:txBody>
      </p:sp>
      <p:sp>
        <p:nvSpPr>
          <p:cNvPr id="9221" name="Text Box 13"/>
          <p:cNvSpPr txBox="1">
            <a:spLocks noChangeArrowheads="1"/>
          </p:cNvSpPr>
          <p:nvPr/>
        </p:nvSpPr>
        <p:spPr bwMode="auto">
          <a:xfrm>
            <a:off x="1524000" y="3276600"/>
            <a:ext cx="2819400" cy="919163"/>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002060"/>
                </a:solidFill>
                <a:latin typeface="Palatino Linotype" pitchFamily="18" charset="0"/>
              </a:rPr>
              <a:t>For a tutorial on the Keynesian Transmission Mechanism</a:t>
            </a:r>
            <a:r>
              <a:rPr lang="en-US" dirty="0">
                <a:solidFill>
                  <a:srgbClr val="002060"/>
                </a:solidFill>
              </a:rPr>
              <a:t> </a:t>
            </a:r>
            <a:r>
              <a:rPr lang="en-US" dirty="0">
                <a:solidFill>
                  <a:srgbClr val="002060"/>
                </a:solidFill>
                <a:latin typeface="Palatino Linotype" pitchFamily="18" charset="0"/>
              </a:rPr>
              <a:t>click photo.</a:t>
            </a:r>
          </a:p>
        </p:txBody>
      </p:sp>
      <p:sp>
        <p:nvSpPr>
          <p:cNvPr id="8" name="Rounded Rectangle 7">
            <a:hlinkClick r:id="rId5" action="ppaction://hlinksldjump"/>
          </p:cNvPr>
          <p:cNvSpPr/>
          <p:nvPr/>
        </p:nvSpPr>
        <p:spPr bwMode="auto">
          <a:xfrm>
            <a:off x="76200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5"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2514600" y="61722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fade">
                                      <p:cBhvr>
                                        <p:cTn id="7" dur="2000"/>
                                        <p:tgtEl>
                                          <p:spTgt spid="9221"/>
                                        </p:tgtEl>
                                      </p:cBhvr>
                                    </p:animEffect>
                                  </p:childTnLst>
                                </p:cTn>
                              </p:par>
                              <p:par>
                                <p:cTn id="8" presetID="10" presetClass="entr" presetSubtype="0" fill="hold" nodeType="withEffect">
                                  <p:stCondLst>
                                    <p:cond delay="0"/>
                                  </p:stCondLst>
                                  <p:childTnLst>
                                    <p:set>
                                      <p:cBhvr>
                                        <p:cTn id="9" dur="1" fill="hold">
                                          <p:stCondLst>
                                            <p:cond delay="0"/>
                                          </p:stCondLst>
                                        </p:cTn>
                                        <p:tgtEl>
                                          <p:spTgt spid="9219"/>
                                        </p:tgtEl>
                                        <p:attrNameLst>
                                          <p:attrName>style.visibility</p:attrName>
                                        </p:attrNameLst>
                                      </p:cBhvr>
                                      <p:to>
                                        <p:strVal val="visible"/>
                                      </p:to>
                                    </p:set>
                                    <p:animEffect transition="in" filter="fade">
                                      <p:cBhvr>
                                        <p:cTn id="10" dur="2000"/>
                                        <p:tgtEl>
                                          <p:spTgt spid="92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220"/>
                                        </p:tgtEl>
                                        <p:attrNameLst>
                                          <p:attrName>style.visibility</p:attrName>
                                        </p:attrNameLst>
                                      </p:cBhvr>
                                      <p:to>
                                        <p:strVal val="visible"/>
                                      </p:to>
                                    </p:set>
                                    <p:animEffect transition="in" filter="fade">
                                      <p:cBhvr>
                                        <p:cTn id="13" dur="2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868362"/>
          </a:xfrm>
          <a:solidFill>
            <a:srgbClr val="DDDDDD"/>
          </a:solidFill>
          <a:ln>
            <a:solidFill>
              <a:schemeClr val="bg2"/>
            </a:solidFill>
          </a:ln>
        </p:spPr>
        <p:txBody>
          <a:bodyPr/>
          <a:lstStyle/>
          <a:p>
            <a:pPr eaLnBrk="1" hangingPunct="1"/>
            <a:r>
              <a:rPr lang="en-US" sz="3000">
                <a:solidFill>
                  <a:srgbClr val="0066CC"/>
                </a:solidFill>
              </a:rPr>
              <a:t>Keynesian Transmission Mechanism</a:t>
            </a:r>
          </a:p>
        </p:txBody>
      </p:sp>
      <p:pic>
        <p:nvPicPr>
          <p:cNvPr id="1249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r="66667"/>
          <a:stretch>
            <a:fillRect/>
          </a:stretch>
        </p:blipFill>
        <p:spPr bwMode="auto">
          <a:xfrm>
            <a:off x="457200" y="1371600"/>
            <a:ext cx="2743200" cy="34258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493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r="32408"/>
          <a:stretch>
            <a:fillRect/>
          </a:stretch>
        </p:blipFill>
        <p:spPr bwMode="auto">
          <a:xfrm>
            <a:off x="381000" y="1371600"/>
            <a:ext cx="5562600" cy="34258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493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371600"/>
            <a:ext cx="8229600" cy="3425825"/>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24934" name="Rectangle 6"/>
          <p:cNvSpPr>
            <a:spLocks noChangeArrowheads="1"/>
          </p:cNvSpPr>
          <p:nvPr/>
        </p:nvSpPr>
        <p:spPr bwMode="auto">
          <a:xfrm>
            <a:off x="0" y="4953000"/>
            <a:ext cx="9144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r>
              <a:rPr lang="en-US" sz="2000">
                <a:solidFill>
                  <a:srgbClr val="002060"/>
                </a:solidFill>
                <a:latin typeface="Palatino Linotype" pitchFamily="18" charset="0"/>
              </a:rPr>
              <a:t>(a) An increase in the money supply brings on a lower interest rate.</a:t>
            </a:r>
          </a:p>
          <a:p>
            <a:pPr marL="342900" indent="-342900"/>
            <a:r>
              <a:rPr lang="en-US" sz="2000">
                <a:solidFill>
                  <a:srgbClr val="002060"/>
                </a:solidFill>
                <a:latin typeface="Palatino Linotype" pitchFamily="18" charset="0"/>
              </a:rPr>
              <a:t>(b) As a result, investment increases. </a:t>
            </a:r>
          </a:p>
          <a:p>
            <a:pPr marL="342900" indent="-342900"/>
            <a:r>
              <a:rPr lang="en-US" sz="2000">
                <a:solidFill>
                  <a:srgbClr val="002060"/>
                </a:solidFill>
                <a:latin typeface="Palatino Linotype" pitchFamily="18" charset="0"/>
              </a:rPr>
              <a:t>(c) As investment increases, total expenditures rise and the aggregate demand curve shifts rightward. Real GDP rises from Q1 to Q2.</a:t>
            </a:r>
          </a:p>
        </p:txBody>
      </p:sp>
      <p:sp>
        <p:nvSpPr>
          <p:cNvPr id="9" name="Rounded Rectangle 8">
            <a:hlinkClick r:id="rId4" action="ppaction://hlinksldjump"/>
          </p:cNvPr>
          <p:cNvSpPr/>
          <p:nvPr/>
        </p:nvSpPr>
        <p:spPr bwMode="auto">
          <a:xfrm>
            <a:off x="8001000" y="61722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10" name="Rectangle 5"/>
          <p:cNvSpPr txBox="1">
            <a:spLocks noChangeArrowheads="1"/>
          </p:cNvSpPr>
          <p:nvPr/>
        </p:nvSpPr>
        <p:spPr>
          <a:xfrm>
            <a:off x="28956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a:t>© 2014 </a:t>
            </a:r>
            <a:r>
              <a:rPr lang="en-US" sz="800" dirty="0" err="1"/>
              <a:t>Cengage</a:t>
            </a:r>
            <a:r>
              <a:rPr lang="en-US" sz="800" dirty="0"/>
              <a:t> Learning. All Rights Reserved. May not be copied, scanned, or duplicated, in whole or in part, except for use as permitted in a license distributed with  certain product , service, or otherwise on password-protected website for classroom use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4931"/>
                                        </p:tgtEl>
                                        <p:attrNameLst>
                                          <p:attrName>style.visibility</p:attrName>
                                        </p:attrNameLst>
                                      </p:cBhvr>
                                      <p:to>
                                        <p:strVal val="visible"/>
                                      </p:to>
                                    </p:set>
                                    <p:animEffect transition="in" filter="fade">
                                      <p:cBhvr>
                                        <p:cTn id="7" dur="2000"/>
                                        <p:tgtEl>
                                          <p:spTgt spid="124931"/>
                                        </p:tgtEl>
                                      </p:cBhvr>
                                    </p:animEffect>
                                  </p:childTnLst>
                                </p:cTn>
                              </p:par>
                              <p:par>
                                <p:cTn id="8" presetID="10" presetClass="entr" presetSubtype="0" fill="hold" nodeType="withEffect">
                                  <p:stCondLst>
                                    <p:cond delay="0"/>
                                  </p:stCondLst>
                                  <p:childTnLst>
                                    <p:set>
                                      <p:cBhvr>
                                        <p:cTn id="9" dur="1" fill="hold">
                                          <p:stCondLst>
                                            <p:cond delay="0"/>
                                          </p:stCondLst>
                                        </p:cTn>
                                        <p:tgtEl>
                                          <p:spTgt spid="124934">
                                            <p:txEl>
                                              <p:pRg st="0" end="0"/>
                                            </p:txEl>
                                          </p:spTgt>
                                        </p:tgtEl>
                                        <p:attrNameLst>
                                          <p:attrName>style.visibility</p:attrName>
                                        </p:attrNameLst>
                                      </p:cBhvr>
                                      <p:to>
                                        <p:strVal val="visible"/>
                                      </p:to>
                                    </p:set>
                                    <p:animEffect transition="in" filter="fade">
                                      <p:cBhvr>
                                        <p:cTn id="10" dur="2000"/>
                                        <p:tgtEl>
                                          <p:spTgt spid="124934">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24932"/>
                                        </p:tgtEl>
                                        <p:attrNameLst>
                                          <p:attrName>style.visibility</p:attrName>
                                        </p:attrNameLst>
                                      </p:cBhvr>
                                      <p:to>
                                        <p:strVal val="visible"/>
                                      </p:to>
                                    </p:set>
                                    <p:animEffect transition="in" filter="fade">
                                      <p:cBhvr>
                                        <p:cTn id="15" dur="2000"/>
                                        <p:tgtEl>
                                          <p:spTgt spid="124932"/>
                                        </p:tgtEl>
                                      </p:cBhvr>
                                    </p:animEffect>
                                  </p:childTnLst>
                                </p:cTn>
                              </p:par>
                              <p:par>
                                <p:cTn id="16" presetID="10" presetClass="entr" presetSubtype="0" fill="hold" nodeType="withEffect">
                                  <p:stCondLst>
                                    <p:cond delay="0"/>
                                  </p:stCondLst>
                                  <p:childTnLst>
                                    <p:set>
                                      <p:cBhvr>
                                        <p:cTn id="17" dur="1" fill="hold">
                                          <p:stCondLst>
                                            <p:cond delay="0"/>
                                          </p:stCondLst>
                                        </p:cTn>
                                        <p:tgtEl>
                                          <p:spTgt spid="124934">
                                            <p:txEl>
                                              <p:pRg st="1" end="1"/>
                                            </p:txEl>
                                          </p:spTgt>
                                        </p:tgtEl>
                                        <p:attrNameLst>
                                          <p:attrName>style.visibility</p:attrName>
                                        </p:attrNameLst>
                                      </p:cBhvr>
                                      <p:to>
                                        <p:strVal val="visible"/>
                                      </p:to>
                                    </p:set>
                                    <p:animEffect transition="in" filter="fade">
                                      <p:cBhvr>
                                        <p:cTn id="18" dur="2000"/>
                                        <p:tgtEl>
                                          <p:spTgt spid="124934">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24933"/>
                                        </p:tgtEl>
                                        <p:attrNameLst>
                                          <p:attrName>style.visibility</p:attrName>
                                        </p:attrNameLst>
                                      </p:cBhvr>
                                      <p:to>
                                        <p:strVal val="visible"/>
                                      </p:to>
                                    </p:set>
                                    <p:animEffect transition="in" filter="fade">
                                      <p:cBhvr>
                                        <p:cTn id="23" dur="2000"/>
                                        <p:tgtEl>
                                          <p:spTgt spid="124933"/>
                                        </p:tgtEl>
                                      </p:cBhvr>
                                    </p:animEffect>
                                  </p:childTnLst>
                                </p:cTn>
                              </p:par>
                              <p:par>
                                <p:cTn id="24" presetID="10" presetClass="entr" presetSubtype="0" fill="hold" nodeType="withEffect">
                                  <p:stCondLst>
                                    <p:cond delay="0"/>
                                  </p:stCondLst>
                                  <p:childTnLst>
                                    <p:set>
                                      <p:cBhvr>
                                        <p:cTn id="25" dur="1" fill="hold">
                                          <p:stCondLst>
                                            <p:cond delay="0"/>
                                          </p:stCondLst>
                                        </p:cTn>
                                        <p:tgtEl>
                                          <p:spTgt spid="124934">
                                            <p:txEl>
                                              <p:pRg st="2" end="2"/>
                                            </p:txEl>
                                          </p:spTgt>
                                        </p:tgtEl>
                                        <p:attrNameLst>
                                          <p:attrName>style.visibility</p:attrName>
                                        </p:attrNameLst>
                                      </p:cBhvr>
                                      <p:to>
                                        <p:strVal val="visible"/>
                                      </p:to>
                                    </p:set>
                                    <p:animEffect transition="in" filter="fade">
                                      <p:cBhvr>
                                        <p:cTn id="26" dur="2000"/>
                                        <p:tgtEl>
                                          <p:spTgt spid="1249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oVide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NoVideo</Template>
  <TotalTime>1417</TotalTime>
  <Words>3690</Words>
  <Application>Microsoft Office PowerPoint</Application>
  <PresentationFormat>On-screen Show (4:3)</PresentationFormat>
  <Paragraphs>255</Paragraphs>
  <Slides>41</Slides>
  <Notes>41</Notes>
  <HiddenSlides>11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Palatino Linotype</vt:lpstr>
      <vt:lpstr>Times New Roman</vt:lpstr>
      <vt:lpstr>Wingdings</vt:lpstr>
      <vt:lpstr>NoVideo</vt:lpstr>
      <vt:lpstr>PowerPoint Presentation</vt:lpstr>
      <vt:lpstr>PowerPoint Presentation</vt:lpstr>
      <vt:lpstr>Transmission Mechanism</vt:lpstr>
      <vt:lpstr>The Money Market</vt:lpstr>
      <vt:lpstr>Demand for Money</vt:lpstr>
      <vt:lpstr>The Supply of Money</vt:lpstr>
      <vt:lpstr>Equilibrium in the Money Market</vt:lpstr>
      <vt:lpstr>Keynesian Transmission Mechanism</vt:lpstr>
      <vt:lpstr>Keynesian Transmission Mechanism</vt:lpstr>
      <vt:lpstr>Keynesian Mechanism May Get Blocked</vt:lpstr>
      <vt:lpstr>Keynesian Mechanism May Get Blocked – Interest Insensitive Investment</vt:lpstr>
      <vt:lpstr>Keynesian Mechanism May Get Blocked – Liquidity Trap</vt:lpstr>
      <vt:lpstr>The Keynesian View of Monetary Policy</vt:lpstr>
      <vt:lpstr>The Monetarist Transmission Mechanism – Short &amp; Direct</vt:lpstr>
      <vt:lpstr>The Monetarist Transmission Mechanism</vt:lpstr>
      <vt:lpstr>Self-test</vt:lpstr>
      <vt:lpstr>Self-test</vt:lpstr>
      <vt:lpstr>Self-test</vt:lpstr>
      <vt:lpstr>Self-test</vt:lpstr>
      <vt:lpstr>Monetary Policy</vt:lpstr>
      <vt:lpstr>Monetary Policy and a Recessionary Gap</vt:lpstr>
      <vt:lpstr>Monetary Policy and an Inflationary Gap</vt:lpstr>
      <vt:lpstr>Bond Prices, Interest Rates, and the Liquidity Trap</vt:lpstr>
      <vt:lpstr>Bond Prices, Interest Rates, and the Liquidity Trap</vt:lpstr>
      <vt:lpstr>Activists &amp; Fine-tuning</vt:lpstr>
      <vt:lpstr>The Case for Activist Monetary Policy</vt:lpstr>
      <vt:lpstr>Non-activists</vt:lpstr>
      <vt:lpstr>The Case for Non-activist Monetary Policy</vt:lpstr>
      <vt:lpstr>Expansionary Monetary Policy and No Change in Real GDP</vt:lpstr>
      <vt:lpstr>Monetary Policy May Destabilize the Economy</vt:lpstr>
      <vt:lpstr>Self-test</vt:lpstr>
      <vt:lpstr>Self-test</vt:lpstr>
      <vt:lpstr>Self-test</vt:lpstr>
      <vt:lpstr>Non-activist Monetary Proposals Constant-Money-Growth-Rate Rule</vt:lpstr>
      <vt:lpstr>Non-activist Monetary Proposals A Predetermined-Money-Growth-Rate Rule</vt:lpstr>
      <vt:lpstr>Taylor Rule – A Middle Ground</vt:lpstr>
      <vt:lpstr>Inflation Targeting</vt:lpstr>
      <vt:lpstr>Self-test</vt:lpstr>
      <vt:lpstr>Self-test</vt:lpstr>
      <vt:lpstr>Self-test</vt:lpstr>
      <vt:lpstr>Wall Street Journal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Jamie Campbell</dc:creator>
  <cp:lastModifiedBy>Minh</cp:lastModifiedBy>
  <cp:revision>55</cp:revision>
  <dcterms:created xsi:type="dcterms:W3CDTF">2007-03-27T03:04:59Z</dcterms:created>
  <dcterms:modified xsi:type="dcterms:W3CDTF">2017-09-13T15:35:27Z</dcterms:modified>
</cp:coreProperties>
</file>